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9" r:id="rId6"/>
    <p:sldId id="267" r:id="rId7"/>
    <p:sldId id="268" r:id="rId8"/>
    <p:sldId id="259" r:id="rId9"/>
    <p:sldId id="260" r:id="rId10"/>
    <p:sldId id="261" r:id="rId11"/>
    <p:sldId id="264" r:id="rId12"/>
    <p:sldId id="26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4FEE34-8C50-44ED-1DB8-B45EE001D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870840-5644-6C2E-B70D-49582DF84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3CCC0D-A1D1-79D9-0891-CCF0B89D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483C-AF3F-4D23-A833-61D2BAB395A7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C8052A-CFCE-0C82-532F-6C0FE7F7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8416AE-0F0A-30C1-BF3E-E7F3095B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58B-F4F0-4C33-BA2E-30CF34019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90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7A922-EE20-50B7-896A-15FA15440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1DD071-5D88-470C-1CD2-5A2821E86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83C3D4-FE70-FDC2-6CD3-A449EDF2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483C-AF3F-4D23-A833-61D2BAB395A7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3BECFC-354B-BB68-BA83-2DFA587F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5F5E07-7C1F-52CC-45DA-7DFCB2A9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58B-F4F0-4C33-BA2E-30CF34019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48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C17ACE-A942-1DD2-22EB-64553ED53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0D593E-85F1-8D80-832B-C355E80D7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20B770-8344-BF5F-E353-0654141C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483C-AF3F-4D23-A833-61D2BAB395A7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2B3E66-E7E0-111E-889F-591442A7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CFF280-77CE-1965-2E47-E68792E2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58B-F4F0-4C33-BA2E-30CF34019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83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9AD2B7-1489-0C43-4563-C0E613772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51FAD4-CD5A-B916-0D48-C6FD0E668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C74C5F-80A2-B0EC-4FBD-CABA16837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483C-AF3F-4D23-A833-61D2BAB395A7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6CEE0C-0F89-B13A-3242-3DDE1F74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640D40-7BD4-EBDF-9962-7C4C84CE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58B-F4F0-4C33-BA2E-30CF34019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04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8FD0C5-BC53-9AAE-6CB0-A43A9B5B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ADF4D5-B5D0-D114-5810-3B3CFE112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6F5F03-BE1B-F5F6-01ED-6EC9C6ECC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483C-AF3F-4D23-A833-61D2BAB395A7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7B0299-44AA-8792-CB34-2ECC65CE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4DC202-CEDF-A07E-49C7-18D8D06C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58B-F4F0-4C33-BA2E-30CF34019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86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4A7677-653B-77AC-36DA-95A62289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C21323-E05A-EEA4-4500-89BD5B2DF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7C5BD21-404E-5817-4BF5-8C262974F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CE8BCD-78FC-DB17-7A8D-1C70BE131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483C-AF3F-4D23-A833-61D2BAB395A7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BCFA38-99C3-BEF4-33D9-2CA994C4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5B7CFB-92D1-2F37-6844-CDBFF9D4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58B-F4F0-4C33-BA2E-30CF34019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17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81C8F8-4221-B03C-8805-B38D5978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9EC2BF-C38D-A932-6FA6-471C96C74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60B3C1-48EA-D3A0-059E-5ED71B247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4C1EE81-6006-39B2-3BE5-40DB52178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6CDFA01-0C57-A8BC-B725-C9D461E5D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C77489-B9FD-BDD1-C916-EC66867D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483C-AF3F-4D23-A833-61D2BAB395A7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18C3EEF-77A3-8895-34B3-F955260B7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E4C0F35-4A9C-C557-F0AE-7028F94A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58B-F4F0-4C33-BA2E-30CF34019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61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666B71-87D1-BBD1-B87E-D2075616D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57D06DE-94D8-FD49-66C5-80423051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483C-AF3F-4D23-A833-61D2BAB395A7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7715041-21AD-B9A2-F554-A916E5036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12BE46C-EEE3-43F7-2FF3-1D2792FF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58B-F4F0-4C33-BA2E-30CF34019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3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918F1CE-8AF1-BCD9-0FB7-CBA95C23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483C-AF3F-4D23-A833-61D2BAB395A7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1A22153-955E-DA01-0E23-AC7D07638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D47E24-55F0-667F-F4B9-DDB2B661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58B-F4F0-4C33-BA2E-30CF34019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30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3AB80A-4894-9954-1176-937F0BDE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0ADAC9-3122-3AAC-7C9B-EA9DD7E6F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872867-528E-F5E0-82C7-FC29092FB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4FE105-2323-82E6-4383-22E8134B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483C-AF3F-4D23-A833-61D2BAB395A7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BC42AD-0132-1AE6-6FF5-56688755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5B1492-CE3A-2AFF-24AC-4C57CC43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58B-F4F0-4C33-BA2E-30CF34019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32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5BB23E-A741-82E1-D095-2A8DAC66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3AC5311-EFDC-47E3-6FA6-10C37AF99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B5538C-A15B-161C-4D77-76D16D555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A018FB-58BB-D1D2-7AA4-27A0643F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483C-AF3F-4D23-A833-61D2BAB395A7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534C3A-1748-4FE8-53EF-32E08AB55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C4BE48-BF41-FC47-532E-97763AC2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58B-F4F0-4C33-BA2E-30CF34019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59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EA1432-F04C-3438-A593-AE921CCFF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8B9F00-EB19-3DF0-7E19-5366F9921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9DCCFC-F5A4-FA3E-D5DF-D1F2F247A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483C-AF3F-4D23-A833-61D2BAB395A7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07D64F-1DA3-32A3-2633-12CBF8FFB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D14C6F-A8A5-A788-B6B7-0CB597EE6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D658B-F4F0-4C33-BA2E-30CF34019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73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1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5C1135-EF54-C7B8-C737-5112CA95D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progress in theoretical and simulation work on the BBI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CB17797-14D2-FA13-D031-3AE2C0F69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zh-CN" altLang="en-US" dirty="0"/>
              <a:t>付泓瑾</a:t>
            </a:r>
          </a:p>
        </p:txBody>
      </p:sp>
    </p:spTree>
    <p:extLst>
      <p:ext uri="{BB962C8B-B14F-4D97-AF65-F5344CB8AC3E}">
        <p14:creationId xmlns:p14="http://schemas.microsoft.com/office/powerpoint/2010/main" val="272806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56F71EC-AB78-E13F-4286-756EA3548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41" y="509215"/>
            <a:ext cx="7131428" cy="368201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4A12920-CC54-6C25-2F85-151B43A54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80" y="4307602"/>
            <a:ext cx="4892464" cy="7696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CB380EC-6B67-BFCC-E863-F35AEC1B1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80" y="5341809"/>
            <a:ext cx="4968671" cy="800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296469E-466E-77C1-93DC-30270DE34E19}"/>
                  </a:ext>
                </a:extLst>
              </p:cNvPr>
              <p:cNvSpPr txBox="1"/>
              <p:nvPr/>
            </p:nvSpPr>
            <p:spPr>
              <a:xfrm>
                <a:off x="2196353" y="4507780"/>
                <a:ext cx="806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296469E-466E-77C1-93DC-30270DE34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353" y="4507780"/>
                <a:ext cx="8068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820E723-EDA5-4A55-43D1-49D5A5C32757}"/>
                  </a:ext>
                </a:extLst>
              </p:cNvPr>
              <p:cNvSpPr txBox="1"/>
              <p:nvPr/>
            </p:nvSpPr>
            <p:spPr>
              <a:xfrm>
                <a:off x="2196353" y="5546262"/>
                <a:ext cx="806824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820E723-EDA5-4A55-43D1-49D5A5C32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353" y="5546262"/>
                <a:ext cx="806824" cy="391261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622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5BFA7C-511B-1EEF-0B16-2BA5FF4D2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2658"/>
            <a:ext cx="10515600" cy="6029011"/>
          </a:xfrm>
        </p:spPr>
        <p:txBody>
          <a:bodyPr/>
          <a:lstStyle/>
          <a:p>
            <a:r>
              <a:rPr lang="en-US" altLang="zh-CN" dirty="0"/>
              <a:t>2.2 </a:t>
            </a:r>
            <a:r>
              <a:rPr lang="zh-CN" altLang="en-US" dirty="0"/>
              <a:t>加入</a:t>
            </a:r>
            <a:r>
              <a:rPr lang="en-US" altLang="zh-CN" dirty="0"/>
              <a:t>BB</a:t>
            </a:r>
            <a:r>
              <a:rPr lang="zh-CN" altLang="en-US" dirty="0"/>
              <a:t>元件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 err="1"/>
              <a:t>nb</a:t>
            </a:r>
            <a:r>
              <a:rPr lang="en-US" altLang="zh-CN" dirty="0"/>
              <a:t>=1.0e9        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318AC5-CCD0-D434-6655-1664A3577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40" y="2147798"/>
            <a:ext cx="5370839" cy="283873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D36762B-64BD-3994-F2E9-20B9E41F69E2}"/>
              </a:ext>
            </a:extLst>
          </p:cNvPr>
          <p:cNvSpPr txBox="1"/>
          <p:nvPr/>
        </p:nvSpPr>
        <p:spPr>
          <a:xfrm>
            <a:off x="8442734" y="5414766"/>
            <a:ext cx="221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Bmad</a:t>
            </a:r>
            <a:r>
              <a:rPr lang="zh-CN" altLang="en-US" dirty="0"/>
              <a:t> </a:t>
            </a:r>
            <a:r>
              <a:rPr lang="en-US" altLang="zh-CN" dirty="0" err="1"/>
              <a:t>ltt</a:t>
            </a:r>
            <a:r>
              <a:rPr lang="zh-CN" altLang="en-US" dirty="0"/>
              <a:t>跟踪结果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83EC9BE-4437-12B3-4101-5998BFA0B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1944880"/>
            <a:ext cx="4256685" cy="324456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A99F4E2-71C6-FF6C-3A4B-C2FD5FFF25A2}"/>
              </a:ext>
            </a:extLst>
          </p:cNvPr>
          <p:cNvSpPr txBox="1"/>
          <p:nvPr/>
        </p:nvSpPr>
        <p:spPr>
          <a:xfrm>
            <a:off x="2155236" y="5599432"/>
            <a:ext cx="221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SAD</a:t>
            </a:r>
            <a:r>
              <a:rPr lang="zh-CN" altLang="en-US" dirty="0"/>
              <a:t>脚本跟踪结果</a:t>
            </a:r>
          </a:p>
        </p:txBody>
      </p:sp>
    </p:spTree>
    <p:extLst>
      <p:ext uri="{BB962C8B-B14F-4D97-AF65-F5344CB8AC3E}">
        <p14:creationId xmlns:p14="http://schemas.microsoft.com/office/powerpoint/2010/main" val="145507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9B4278-6CD6-ECCA-3C0D-2D4C863A0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11" y="432079"/>
            <a:ext cx="10811189" cy="5744884"/>
          </a:xfrm>
        </p:spPr>
        <p:txBody>
          <a:bodyPr/>
          <a:lstStyle/>
          <a:p>
            <a:r>
              <a:rPr lang="en-US" altLang="zh-CN" dirty="0"/>
              <a:t>(2) </a:t>
            </a:r>
            <a:r>
              <a:rPr lang="zh-CN" altLang="en-US" dirty="0"/>
              <a:t>增加强束粒子数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53C5D0C-E4EA-D630-61FD-39967EF2D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74" y="1954880"/>
            <a:ext cx="5674659" cy="301262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05A3AC1-4C3F-0D36-3AEF-05147949177E}"/>
              </a:ext>
            </a:extLst>
          </p:cNvPr>
          <p:cNvSpPr txBox="1"/>
          <p:nvPr/>
        </p:nvSpPr>
        <p:spPr>
          <a:xfrm>
            <a:off x="2001149" y="5572501"/>
            <a:ext cx="221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SAD</a:t>
            </a:r>
            <a:r>
              <a:rPr lang="zh-CN" altLang="en-US" dirty="0"/>
              <a:t>脚本跟踪结果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C96D282-3FB0-3B3F-35A5-F78F24D10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0500"/>
            <a:ext cx="5809720" cy="3077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42078FB-93C7-1EC6-45FF-6CEA44CFD999}"/>
              </a:ext>
            </a:extLst>
          </p:cNvPr>
          <p:cNvSpPr txBox="1"/>
          <p:nvPr/>
        </p:nvSpPr>
        <p:spPr>
          <a:xfrm>
            <a:off x="7976569" y="5551026"/>
            <a:ext cx="221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Bmad</a:t>
            </a:r>
            <a:r>
              <a:rPr lang="zh-CN" altLang="en-US" dirty="0"/>
              <a:t> </a:t>
            </a:r>
            <a:r>
              <a:rPr lang="en-US" altLang="zh-CN" dirty="0" err="1"/>
              <a:t>ltt</a:t>
            </a:r>
            <a:r>
              <a:rPr lang="zh-CN" altLang="en-US" dirty="0"/>
              <a:t>跟踪结果</a:t>
            </a:r>
          </a:p>
        </p:txBody>
      </p:sp>
    </p:spTree>
    <p:extLst>
      <p:ext uri="{BB962C8B-B14F-4D97-AF65-F5344CB8AC3E}">
        <p14:creationId xmlns:p14="http://schemas.microsoft.com/office/powerpoint/2010/main" val="273702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00CDA-B00A-92F1-61FE-F830DA634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</a:t>
            </a:r>
            <a:r>
              <a:rPr lang="en-US" altLang="zh-CN" dirty="0"/>
              <a:t>. </a:t>
            </a:r>
            <a:r>
              <a:rPr lang="zh-CN" altLang="en-US" dirty="0"/>
              <a:t>理论部分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78B5350-EFE9-174B-5298-CBEFA5E4E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 1. </a:t>
                </a:r>
                <a:r>
                  <a:rPr lang="zh-CN" altLang="en-US" dirty="0"/>
                  <a:t>上次提到导出共振强度时把最外层的积分区间变成了</a:t>
                </a:r>
                <a:endParaRPr lang="en-US" altLang="zh-CN" dirty="0"/>
              </a:p>
              <a:p>
                <a:r>
                  <a:rPr lang="en-US" altLang="zh-CN" dirty="0"/>
                  <a:t>             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…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limLoc m:val="subSup"/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f>
                      <m:fPr>
                        <m:ctrlPr>
                          <a:rPr lang="zh-CN" altLang="zh-CN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1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den>
                    </m:f>
                    <m:nary>
                      <m:naryPr>
                        <m:limLoc m:val="subSup"/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18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Φ</m:t>
                            </m:r>
                          </m:num>
                          <m:den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18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Φ</m:t>
                            </m:r>
                          </m:num>
                          <m:den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nary>
                  </m:oMath>
                </a14:m>
                <a:r>
                  <a:rPr lang="en-US" altLang="zh-CN" sz="18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zh-CN" altLang="zh-CN" sz="20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其中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altLang="zh-CN" sz="20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en-US" altLang="zh-CN" sz="20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altLang="zh-CN" sz="2000" dirty="0"/>
              </a:p>
              <a:p>
                <a:r>
                  <a:rPr lang="en-US" altLang="zh-CN" dirty="0"/>
                  <a:t>     Kondratenko</a:t>
                </a:r>
                <a:r>
                  <a:rPr lang="zh-CN" altLang="en-US" dirty="0"/>
                  <a:t>在计算整数共振时，也是</a:t>
                </a:r>
                <a:endParaRPr lang="en-US" altLang="zh-CN" dirty="0"/>
              </a:p>
              <a:p>
                <a:r>
                  <a:rPr lang="en-US" altLang="zh-CN" dirty="0"/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18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</m:acc>
                      </m:e>
                      <m: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≅</m:t>
                    </m:r>
                    <m:sSub>
                      <m:sSub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′′</m:t>
                            </m:r>
                          </m:sup>
                        </m:sSubSup>
                      </m:num>
                      <m:den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  <m:sSup>
                      <m:sSup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̃"/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800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Κ</m:t>
                            </m:r>
                          </m:e>
                        </m:acc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𝑖𝑘</m:t>
                            </m:r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sup>
                        </m:sSup>
                      </m:e>
                    </m:nary>
                  </m:oMath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800100" indent="-800100" algn="just"/>
                <a14:m>
                  <m:oMath xmlns:m="http://schemas.openxmlformats.org/officeDocument/2006/math"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  <m:nary>
                      <m:naryPr>
                        <m:limLoc m:val="subSup"/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sup>
                      <m:e>
                        <m:sSup>
                          <m:sSup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′′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zh-CN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</m:acc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𝑖𝑘</m:t>
                            </m:r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sup>
                        </m:s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nary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limLoc m:val="subSup"/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sup>
                      <m:e>
                        <m:sSub>
                          <m:sSub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Κ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𝑖𝑘</m:t>
                            </m:r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sup>
                        </m:s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78B5350-EFE9-174B-5298-CBEFA5E4E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65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AAB49CE-5FA4-F644-2995-1B6D27D89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73723"/>
                <a:ext cx="10515600" cy="5403240"/>
              </a:xfrm>
            </p:spPr>
            <p:txBody>
              <a:bodyPr/>
              <a:lstStyle/>
              <a:p>
                <a:r>
                  <a:rPr lang="zh-CN" altLang="en-US" dirty="0"/>
                  <a:t>   但实际上只有周期性函数，那样的三角级数才会严格收敛，对于准周期函数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系数需要在无穷大积分</a:t>
                </a:r>
                <a:endParaRPr lang="en-US" altLang="zh-CN" dirty="0"/>
              </a:p>
              <a:p>
                <a:r>
                  <a:rPr lang="zh-CN" altLang="en-US" dirty="0"/>
                  <a:t>   </a:t>
                </a:r>
                <a:r>
                  <a:rPr lang="en-US" altLang="zh-CN" dirty="0"/>
                  <a:t>  </a:t>
                </a:r>
                <a:r>
                  <a:rPr lang="zh-CN" altLang="en-US" dirty="0"/>
                  <a:t>对于从周期函数，展开系数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dirty="0"/>
                  <a:t>在有限区间或者无穷区间上积分都是一样的</a:t>
                </a:r>
                <a:endParaRPr lang="en-US" altLang="zh-CN" dirty="0"/>
              </a:p>
              <a:p>
                <a:r>
                  <a:rPr lang="en-US" altLang="zh-CN" dirty="0"/>
                  <a:t>  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AAB49CE-5FA4-F644-2995-1B6D27D89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73723"/>
                <a:ext cx="10515600" cy="5403240"/>
              </a:xfrm>
              <a:blipFill>
                <a:blip r:embed="rId2"/>
                <a:stretch>
                  <a:fillRect l="-1043" t="-21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35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C65A3D6-F9A5-4B1F-4DDD-E38CFD300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64776"/>
                <a:ext cx="10515600" cy="5612187"/>
              </a:xfrm>
            </p:spPr>
            <p:txBody>
              <a:bodyPr/>
              <a:lstStyle/>
              <a:p>
                <a:r>
                  <a:rPr lang="en-US" altLang="zh-CN" sz="2400" dirty="0"/>
                  <a:t>2.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zh-CN" altLang="zh-CN" sz="2400" kern="1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的近似</a:t>
                </a:r>
                <a:r>
                  <a:rPr lang="zh-CN" altLang="en-US" sz="2400" kern="100" dirty="0"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表达</a:t>
                </a:r>
                <a:r>
                  <a:rPr lang="zh-CN" altLang="zh-CN" sz="2400" kern="1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形式</a:t>
                </a:r>
                <a:endParaRPr lang="en-US" altLang="zh-CN" sz="2400" kern="100" dirty="0">
                  <a:effectLst/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400" kern="100" dirty="0"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1800" kern="1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Kondratenko</a:t>
                </a:r>
                <a:r>
                  <a:rPr lang="zh-CN" altLang="zh-CN" sz="1800" kern="1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1800" kern="1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1974</a:t>
                </a:r>
                <a:r>
                  <a:rPr lang="zh-CN" altLang="zh-CN" sz="1800" kern="1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年文章中给出：</a:t>
                </a:r>
                <a:endParaRPr lang="en-US" altLang="zh-CN" sz="2400" kern="100" dirty="0">
                  <a:effectLst/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400" kern="100" dirty="0"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zh-CN" altLang="zh-CN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𝜋𝛾</m:t>
                        </m:r>
                        <m:sSub>
                          <m:sSubPr>
                            <m:ctrlPr>
                              <a:rPr lang="zh-CN" altLang="zh-CN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  <m:nary>
                      <m:naryPr>
                        <m:limLoc m:val="subSup"/>
                        <m:ctrlPr>
                          <a:rPr lang="zh-CN" altLang="zh-CN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zh-CN" altLang="zh-CN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zh-CN" altLang="zh-CN" sz="16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zh-CN" altLang="zh-CN" sz="16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sup>
                      <m:e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  <m:f>
                      <m:fPr>
                        <m:ctrlPr>
                          <a:rPr lang="zh-CN" altLang="zh-CN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zh-CN" altLang="zh-CN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zh-CN" altLang="zh-CN" sz="16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+2(</m:t>
                            </m:r>
                            <m:sSubSup>
                              <m:sSubSupPr>
                                <m:ctrlPr>
                                  <a:rPr lang="zh-CN" altLang="zh-CN" sz="16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zh-CN" altLang="zh-CN" sz="16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rad>
                      </m:den>
                    </m:f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zh-CN" altLang="zh-CN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f>
                          <m:fPr>
                            <m:ctrlPr>
                              <a:rPr lang="zh-CN" altLang="zh-CN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16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zh-CN" altLang="zh-CN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f>
                          <m:fPr>
                            <m:ctrlPr>
                              <a:rPr lang="zh-CN" altLang="zh-CN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16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zh-CN" altLang="zh-CN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sz="2400" kern="1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</a:t>
                </a:r>
              </a:p>
              <a:p>
                <a:r>
                  <a:rPr lang="en-US" altLang="zh-CN" sz="2400" kern="100" dirty="0"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1800" kern="1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并且当</a:t>
                </a:r>
                <a14:m>
                  <m:oMath xmlns:m="http://schemas.openxmlformats.org/officeDocument/2006/math"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≫1</m:t>
                    </m:r>
                  </m:oMath>
                </a14:m>
                <a:r>
                  <a:rPr lang="zh-CN" altLang="zh-CN" sz="1800" kern="1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时，近似有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≈</m:t>
                    </m:r>
                    <m:f>
                      <m:f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800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zh-CN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zh-CN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d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rad>
                        <m:sSup>
                          <m:sSup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</m:den>
                    </m:f>
                    <m:sSup>
                      <m:sSup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zh-CN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zh-CN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zh-CN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1800" kern="1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     </a:t>
                </a:r>
                <a:r>
                  <a:rPr lang="zh-CN" altLang="en-US" sz="1800" kern="1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1800" kern="1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m=10</a:t>
                </a:r>
                <a:r>
                  <a:rPr lang="zh-CN" altLang="en-US" sz="1800" kern="1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 修正贝塞尔函数和近似的比较如下：</a:t>
                </a:r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400" kern="1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</a:t>
                </a:r>
              </a:p>
              <a:p>
                <a:endParaRPr lang="en-US" altLang="zh-CN" sz="2400" kern="100" dirty="0"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zh-CN" sz="24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C65A3D6-F9A5-4B1F-4DDD-E38CFD300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64776"/>
                <a:ext cx="10515600" cy="5612187"/>
              </a:xfrm>
              <a:blipFill>
                <a:blip r:embed="rId2"/>
                <a:stretch>
                  <a:fillRect l="-812" t="-1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685FD038-8EAB-FBB3-CF69-9AA05479F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563" y="3813600"/>
            <a:ext cx="4074472" cy="269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6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5835EDB-D371-AC68-F357-F478A61E11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9365" y="405353"/>
                <a:ext cx="11014435" cy="5771610"/>
              </a:xfrm>
            </p:spPr>
            <p:txBody>
              <a:bodyPr/>
              <a:lstStyle/>
              <a:p>
                <a:pPr algn="just"/>
                <a:endParaRPr lang="en-US" altLang="zh-CN" sz="1800" kern="10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endParaRPr lang="en-US" altLang="zh-CN" sz="1800" kern="100" dirty="0">
                  <a:solidFill>
                    <a:srgbClr val="000000"/>
                  </a:solidFill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endParaRPr lang="en-US" altLang="zh-CN" sz="1800" kern="10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endParaRPr lang="en-US" altLang="zh-CN" sz="1800" kern="100" dirty="0">
                  <a:solidFill>
                    <a:srgbClr val="000000"/>
                  </a:solidFill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endParaRPr lang="en-US" altLang="zh-CN" sz="1800" kern="10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endParaRPr lang="en-US" altLang="zh-CN" sz="1800" kern="100" dirty="0">
                  <a:solidFill>
                    <a:srgbClr val="000000"/>
                  </a:solidFill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endParaRPr lang="en-US" altLang="zh-CN" sz="1800" kern="10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endParaRPr lang="en-US" altLang="zh-CN" sz="1800" kern="100" dirty="0">
                  <a:solidFill>
                    <a:srgbClr val="000000"/>
                  </a:solidFill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zh-CN" altLang="zh-CN" sz="1800" kern="100" dirty="0">
                    <a:solidFill>
                      <a:srgbClr val="000000"/>
                    </a:solidFill>
                    <a:effectLst/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为导出</a:t>
                </a:r>
                <a:r>
                  <a:rPr lang="en-US" altLang="zh-CN" sz="1800" kern="100" dirty="0">
                    <a:solidFill>
                      <a:srgbClr val="000000"/>
                    </a:solidFill>
                    <a:effectLst/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Kondratenko</a:t>
                </a:r>
                <a:r>
                  <a:rPr lang="zh-CN" altLang="zh-CN" sz="1800" kern="100" dirty="0">
                    <a:solidFill>
                      <a:srgbClr val="000000"/>
                    </a:solidFill>
                    <a:effectLst/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的形式，后面级数项直接取零阶</a:t>
                </a:r>
                <a:r>
                  <a:rPr lang="en-US" altLang="zh-CN" sz="1800" kern="100" dirty="0">
                    <a:solidFill>
                      <a:srgbClr val="000000"/>
                    </a:solidFill>
                    <a:effectLst/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zh-CN" altLang="zh-CN" sz="1800" kern="100" dirty="0">
                    <a:solidFill>
                      <a:srgbClr val="000000"/>
                    </a:solidFill>
                    <a:effectLst/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利用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Γ</m:t>
                    </m:r>
                    <m:d>
                      <m:d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CN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rad>
                  </m:oMath>
                </a14:m>
                <a:r>
                  <a:rPr lang="en-US" altLang="zh-CN" sz="1800" kern="100" dirty="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CN" sz="1800" kern="100" dirty="0">
                    <a:solidFill>
                      <a:srgbClr val="FF0000"/>
                    </a:solidFill>
                    <a:effectLst/>
                    <a:latin typeface="宋体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       </a:t>
                </a:r>
                <a:r>
                  <a:rPr lang="en-US" altLang="zh-CN" sz="1800" kern="100" dirty="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sup>
                    </m:sSup>
                    <m:sSup>
                      <m:sSup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𝑠𝑖𝑛</m:t>
                        </m:r>
                        <m:sSup>
                          <m:sSupPr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CN" sz="1800" kern="100" dirty="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1800" kern="100" dirty="0">
                    <a:solidFill>
                      <a:srgbClr val="000000"/>
                    </a:solidFill>
                    <a:effectLst/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再取近似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𝑠𝑖𝑛</m:t>
                        </m:r>
                        <m:sSup>
                          <m:sSupPr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≈</m:t>
                    </m:r>
                    <m:sSup>
                      <m:sSup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zh-CN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altLang="zh-CN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CN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zh-CN" sz="1800" kern="100" dirty="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1800" kern="100" dirty="0">
                    <a:solidFill>
                      <a:srgbClr val="000000"/>
                    </a:solidFill>
                    <a:effectLst/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则有</a:t>
                </a:r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CN" sz="1800" kern="100" dirty="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sup>
                    </m:sSup>
                    <m:sSup>
                      <m:sSup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zh-CN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altLang="zh-CN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CN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5835EDB-D371-AC68-F357-F478A61E11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365" y="405353"/>
                <a:ext cx="11014435" cy="5771610"/>
              </a:xfrm>
              <a:blipFill>
                <a:blip r:embed="rId2"/>
                <a:stretch>
                  <a:fillRect l="-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28311DAE-FDB4-CE81-F0C5-B18C55EEC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21" y="483074"/>
            <a:ext cx="5279594" cy="24873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B028C1-CFBE-E911-E005-79F7C3A6A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26" y="1177654"/>
            <a:ext cx="4414974" cy="358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2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6E90A98-FA3F-E252-D56D-82C5DD59FF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7901" y="329938"/>
                <a:ext cx="10825899" cy="6259398"/>
              </a:xfrm>
            </p:spPr>
            <p:txBody>
              <a:bodyPr/>
              <a:lstStyle/>
              <a:p>
                <a:r>
                  <a:rPr lang="zh-CN" altLang="zh-CN" sz="1800" kern="1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为方便讨论记</a:t>
                </a:r>
                <a14:m>
                  <m:oMath xmlns:m="http://schemas.openxmlformats.org/officeDocument/2006/math"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800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zh-CN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zh-CN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d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rad>
                        <m:sSup>
                          <m:sSup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altLang="zh-CN" sz="1800" kern="1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/>
                      <m:t>𝐵</m:t>
                    </m:r>
                    <m:d>
                      <m:dPr>
                        <m:ctrlPr>
                          <a:rPr lang="zh-CN" altLang="zh-CN" sz="2000" i="1"/>
                        </m:ctrlPr>
                      </m:dPr>
                      <m:e>
                        <m:r>
                          <a:rPr lang="en-US" altLang="zh-CN" sz="2000" i="1"/>
                          <m:t>𝑚</m:t>
                        </m:r>
                        <m:r>
                          <a:rPr lang="en-US" altLang="zh-CN" sz="2000" i="1"/>
                          <m:t>,</m:t>
                        </m:r>
                        <m:r>
                          <a:rPr lang="en-US" altLang="zh-CN" sz="2000" i="1"/>
                          <m:t>𝑡</m:t>
                        </m:r>
                      </m:e>
                    </m:d>
                    <m:r>
                      <a:rPr lang="en-US" altLang="zh-CN" sz="2000" i="1"/>
                      <m:t>=</m:t>
                    </m:r>
                    <m:sSup>
                      <m:sSupPr>
                        <m:ctrlPr>
                          <a:rPr lang="zh-CN" altLang="zh-CN" sz="2000" i="1"/>
                        </m:ctrlPr>
                      </m:sSupPr>
                      <m:e>
                        <m:r>
                          <a:rPr lang="en-US" altLang="zh-CN" sz="2000" i="1"/>
                          <m:t>[</m:t>
                        </m:r>
                        <m:sSup>
                          <m:sSupPr>
                            <m:ctrlPr>
                              <a:rPr lang="zh-CN" altLang="zh-CN" sz="2000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000" i="1"/>
                                </m:ctrlPr>
                              </m:dPr>
                              <m:e>
                                <m:r>
                                  <a:rPr lang="en-US" altLang="zh-CN" sz="2000" i="1"/>
                                  <m:t>1+</m:t>
                                </m:r>
                                <m:f>
                                  <m:fPr>
                                    <m:ctrlPr>
                                      <a:rPr lang="zh-CN" altLang="zh-CN" sz="2000" i="1"/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zh-CN" altLang="zh-CN" sz="2000" i="1"/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i="1"/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/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zh-CN" altLang="zh-CN" sz="2000" i="1"/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i="1"/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/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zh-CN" altLang="zh-CN" sz="2000" i="1"/>
                                </m:ctrlPr>
                              </m:fPr>
                              <m:num>
                                <m:r>
                                  <a:rPr lang="en-US" altLang="zh-CN" sz="2000" i="1"/>
                                  <m:t>1</m:t>
                                </m:r>
                              </m:num>
                              <m:den>
                                <m:r>
                                  <a:rPr lang="en-US" altLang="zh-CN" sz="2000" i="1"/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sz="2000" i="1"/>
                          <m:t>−</m:t>
                        </m:r>
                        <m:f>
                          <m:fPr>
                            <m:ctrlPr>
                              <a:rPr lang="zh-CN" altLang="zh-CN" sz="2000" i="1"/>
                            </m:ctrlPr>
                          </m:fPr>
                          <m:num>
                            <m:r>
                              <a:rPr lang="en-US" altLang="zh-CN" sz="2000" i="1"/>
                              <m:t>𝑚</m:t>
                            </m:r>
                          </m:num>
                          <m:den>
                            <m:r>
                              <a:rPr lang="en-US" altLang="zh-CN" sz="2000" i="1"/>
                              <m:t>𝑡</m:t>
                            </m:r>
                          </m:den>
                        </m:f>
                        <m:r>
                          <a:rPr lang="en-US" altLang="zh-CN" sz="2000" i="1"/>
                          <m:t>]</m:t>
                        </m:r>
                      </m:e>
                      <m:sup>
                        <m:r>
                          <a:rPr lang="en-US" altLang="zh-CN" sz="2000" i="1"/>
                          <m:t>𝑚</m:t>
                        </m:r>
                      </m:sup>
                    </m:sSup>
                  </m:oMath>
                </a14:m>
                <a:endParaRPr lang="zh-CN" altLang="zh-CN" sz="20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f>
                          <m:f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f>
                          <m:f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zh-CN" i="1"/>
                      <m:t>−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 i="1"/>
                          <m:t>𝜕</m:t>
                        </m:r>
                        <m:r>
                          <a:rPr lang="en-US" altLang="zh-CN" i="1"/>
                          <m:t>𝐼</m:t>
                        </m:r>
                        <m:r>
                          <a:rPr lang="en-US" altLang="zh-CN" i="1"/>
                          <m:t>(</m:t>
                        </m:r>
                        <m:r>
                          <a:rPr lang="en-US" altLang="zh-CN" i="1"/>
                          <m:t>𝑚</m:t>
                        </m:r>
                        <m:r>
                          <a:rPr lang="en-US" altLang="zh-CN" i="1"/>
                          <m:t>,</m:t>
                        </m:r>
                        <m:r>
                          <a:rPr lang="en-US" altLang="zh-CN" i="1"/>
                          <m:t>𝑡</m:t>
                        </m:r>
                        <m:r>
                          <a:rPr lang="en-US" altLang="zh-CN" i="1"/>
                          <m:t>)</m:t>
                        </m:r>
                      </m:num>
                      <m:den>
                        <m:r>
                          <a:rPr lang="en-US" altLang="zh-CN" i="1"/>
                          <m:t>𝜕</m:t>
                        </m:r>
                        <m:r>
                          <a:rPr lang="en-US" altLang="zh-CN" i="1"/>
                          <m:t>𝑚</m:t>
                        </m:r>
                      </m:den>
                    </m:f>
                    <m:sSub>
                      <m:sSubPr>
                        <m:ctrlPr>
                          <a:rPr lang="zh-CN" altLang="zh-CN" i="1"/>
                        </m:ctrlPr>
                      </m:sSubPr>
                      <m:e>
                        <m:r>
                          <a:rPr lang="en-US" altLang="zh-CN" i="1"/>
                          <m:t>|</m:t>
                        </m:r>
                      </m:e>
                      <m:sub>
                        <m:r>
                          <a:rPr lang="en-US" altLang="zh-CN" i="1"/>
                          <m:t>𝑚</m:t>
                        </m:r>
                        <m:r>
                          <a:rPr lang="en-US" altLang="zh-CN" i="1"/>
                          <m:t>=</m:t>
                        </m:r>
                        <m:f>
                          <m:fPr>
                            <m:ctrlPr>
                              <a:rPr lang="zh-CN" altLang="zh-CN" i="1"/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i="1"/>
                                </m:ctrlPr>
                              </m:sSubPr>
                              <m:e>
                                <m:r>
                                  <a:rPr lang="en-US" altLang="zh-CN" i="1"/>
                                  <m:t>𝑘</m:t>
                                </m:r>
                              </m:e>
                              <m:sub>
                                <m:r>
                                  <a:rPr lang="en-US" altLang="zh-CN" i="1"/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i="1"/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                     </a:t>
                </a:r>
                <a14:m>
                  <m:oMath xmlns:m="http://schemas.openxmlformats.org/officeDocument/2006/math"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≈−</m:t>
                    </m:r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𝐵</m:t>
                    </m:r>
                    <m:sSub>
                      <m:sSub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)∙</m:t>
                    </m:r>
                    <m:sSub>
                      <m:sSub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sSub>
                      <m:sSub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f>
                          <m:fPr>
                            <m:ctrlPr>
                              <a:rPr lang="zh-CN" altLang="zh-CN" sz="1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1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CN" sz="16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altLang="zh-CN" sz="16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zh-CN" altLang="zh-CN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16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f>
                          <m:fPr>
                            <m:ctrlPr>
                              <a:rPr lang="zh-CN" altLang="zh-CN" sz="1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1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CN" sz="16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altLang="zh-CN" sz="16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zh-CN" altLang="zh-CN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16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≈</m:t>
                    </m:r>
                    <m:f>
                      <m:fPr>
                        <m:ctrlPr>
                          <a:rPr lang="zh-CN" altLang="zh-CN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zh-CN" altLang="zh-CN" sz="1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zh-CN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zh-CN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zh-CN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zh-CN" altLang="zh-CN" sz="16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zh-CN" altLang="zh-CN" sz="1600" i="1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1600" i="1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宋体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600" i="1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宋体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en-US" altLang="zh-CN" sz="16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zh-CN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d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1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16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rad>
                        <m:sSup>
                          <m:sSupPr>
                            <m:ctrlPr>
                              <a:rPr lang="zh-CN" altLang="zh-CN" sz="1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1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CN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zh-CN" altLang="zh-CN" sz="16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6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6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𝑧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zh-CN" altLang="zh-CN" sz="1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</m:den>
                    </m:f>
                    <m:sSup>
                      <m:sSupPr>
                        <m:ctrlPr>
                          <a:rPr lang="zh-CN" altLang="zh-CN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1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1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zh-CN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zh-CN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zh-CN" altLang="zh-CN" sz="16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zh-CN" altLang="zh-CN" sz="1600" i="1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zh-CN" altLang="zh-CN" sz="1600" i="1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CN" sz="1600" i="1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宋体" panose="02010600030101010101" pitchFamily="2" charset="-122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𝑘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CN" sz="1600" i="1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宋体" panose="02010600030101010101" pitchFamily="2" charset="-122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𝑧</m:t>
                                                        </m:r>
                                                      </m:sub>
                                                    </m:sSub>
                                                  </m:num>
                                                  <m:den>
                                                    <m:r>
                                                      <a:rPr lang="en-US" altLang="zh-CN" sz="1600" i="1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宋体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zh-CN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zh-CN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zh-CN" sz="16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1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zh-CN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1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1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6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zh-CN" altLang="zh-CN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1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1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zh-CN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zh-CN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zh-CN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zh-CN" altLang="zh-CN" sz="16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zh-CN" altLang="zh-CN" sz="1600" i="1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1600" i="1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宋体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600" i="1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宋体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en-US" altLang="zh-CN" sz="16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zh-CN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zh-CN" altLang="zh-CN" sz="1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sz="16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1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zh-CN" altLang="zh-CN" sz="1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r>
                              <a:rPr lang="en-US" altLang="zh-CN" sz="16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altLang="zh-CN" sz="16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1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1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6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CN" sz="16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endParaRPr lang="zh-CN" altLang="zh-CN" sz="16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CN" sz="1600" kern="1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zh-CN" altLang="zh-CN" sz="1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zh-CN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zh-CN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zh-CN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zh-CN" altLang="zh-CN" sz="16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zh-CN" altLang="zh-CN" sz="1600" i="1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1600" i="1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宋体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600" i="1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宋体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en-US" altLang="zh-CN" sz="16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zh-CN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d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1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16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rad>
                        <m:sSup>
                          <m:sSupPr>
                            <m:ctrlPr>
                              <a:rPr lang="zh-CN" altLang="zh-CN" sz="1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1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CN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zh-CN" altLang="zh-CN" sz="16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6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6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𝑧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zh-CN" altLang="zh-CN" sz="1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</m:den>
                    </m:f>
                    <m:sSup>
                      <m:sSupPr>
                        <m:ctrlPr>
                          <a:rPr lang="zh-CN" altLang="zh-CN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1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1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zh-CN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zh-CN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zh-CN" altLang="zh-CN" sz="16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zh-CN" altLang="zh-CN" sz="1600" i="1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zh-CN" altLang="zh-CN" sz="1600" i="1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CN" sz="1600" i="1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宋体" panose="02010600030101010101" pitchFamily="2" charset="-122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𝑘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CN" sz="1600" i="1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宋体" panose="02010600030101010101" pitchFamily="2" charset="-122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𝑧</m:t>
                                                        </m:r>
                                                      </m:sub>
                                                    </m:sSub>
                                                  </m:num>
                                                  <m:den>
                                                    <m:r>
                                                      <a:rPr lang="en-US" altLang="zh-CN" sz="1600" i="1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宋体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zh-CN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zh-CN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zh-CN" sz="16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1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zh-CN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1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1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6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i="1"/>
                      <m:t>≈</m:t>
                    </m:r>
                    <m:f>
                      <m:fPr>
                        <m:ctrlPr>
                          <a:rPr lang="zh-CN" altLang="zh-CN" sz="1600" i="1"/>
                        </m:ctrlPr>
                      </m:fPr>
                      <m:num>
                        <m:func>
                          <m:funcPr>
                            <m:ctrlPr>
                              <a:rPr lang="zh-CN" altLang="zh-CN" sz="1600" i="1"/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/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600" i="1"/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zh-CN" altLang="zh-CN" sz="1600" i="1"/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zh-CN" altLang="zh-CN" sz="1600" i="1"/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zh-CN" altLang="zh-CN" sz="1600" i="1"/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zh-CN" altLang="zh-CN" sz="1600" i="1"/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zh-CN" altLang="zh-CN" sz="1600" i="1"/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1600" i="1"/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600" i="1"/>
                                                      <m:t>𝑧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en-US" altLang="zh-CN" sz="1600" i="1"/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sz="1600" i="1"/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sz="1600" i="1"/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zh-CN" altLang="zh-CN" sz="1600" i="1"/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i="1"/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CN" sz="1600" i="1"/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d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1600" i="1"/>
                            </m:ctrlPr>
                          </m:radPr>
                          <m:deg/>
                          <m:e>
                            <m:r>
                              <a:rPr lang="en-US" altLang="zh-CN" sz="1600" i="1"/>
                              <m:t>2</m:t>
                            </m:r>
                            <m:r>
                              <a:rPr lang="en-US" altLang="zh-CN" sz="1600" i="1"/>
                              <m:t>𝜋</m:t>
                            </m:r>
                          </m:e>
                        </m:rad>
                        <m:sSup>
                          <m:sSupPr>
                            <m:ctrlPr>
                              <a:rPr lang="zh-CN" altLang="zh-CN" sz="1600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1600" i="1"/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zh-CN" sz="1600" i="1"/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1600" i="1"/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CN" altLang="zh-CN" sz="1600" i="1"/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zh-CN" altLang="zh-CN" sz="1600" i="1"/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600" i="1"/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600" i="1"/>
                                                  <m:t>𝑧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altLang="zh-CN" sz="1600" i="1"/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600" i="1"/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600" i="1"/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zh-CN" sz="1600" i="1"/>
                                    </m:ctrlPr>
                                  </m:sSupPr>
                                  <m:e>
                                    <m:r>
                                      <a:rPr lang="en-US" altLang="zh-CN" sz="1600" i="1"/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CN" sz="1600" i="1"/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zh-CN" altLang="zh-CN" sz="1600" i="1"/>
                                </m:ctrlPr>
                              </m:fPr>
                              <m:num>
                                <m:r>
                                  <a:rPr lang="en-US" altLang="zh-CN" sz="1600" i="1"/>
                                  <m:t>1</m:t>
                                </m:r>
                              </m:num>
                              <m:den>
                                <m:r>
                                  <a:rPr lang="en-US" altLang="zh-CN" sz="1600" i="1"/>
                                  <m:t>4</m:t>
                                </m:r>
                              </m:den>
                            </m:f>
                          </m:sup>
                        </m:sSup>
                      </m:den>
                    </m:f>
                    <m:sSup>
                      <m:sSupPr>
                        <m:ctrlPr>
                          <a:rPr lang="zh-CN" altLang="zh-CN" sz="1600" i="1"/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1600" i="1"/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1600" i="1"/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1600" i="1"/>
                                    </m:ctrlPr>
                                  </m:dPr>
                                  <m:e>
                                    <m:r>
                                      <a:rPr lang="en-US" altLang="zh-CN" sz="1600" i="1"/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zh-CN" altLang="zh-CN" sz="1600" i="1"/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zh-CN" altLang="zh-CN" sz="1600" i="1"/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600" i="1"/>
                                              <m:t>(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zh-CN" altLang="zh-CN" sz="1600" i="1"/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zh-CN" altLang="zh-CN" sz="1600" i="1"/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1600" i="1"/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600" i="1"/>
                                                      <m:t>𝑧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en-US" altLang="zh-CN" sz="1600" i="1"/>
                                                  <m:t>2</m:t>
                                                </m:r>
                                              </m:den>
                                            </m:f>
                                            <m:r>
                                              <a:rPr lang="en-US" altLang="zh-CN" sz="1600" i="1"/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600" i="1"/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zh-CN" altLang="zh-CN" sz="1600" i="1"/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600" i="1"/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600" i="1"/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zh-CN" altLang="zh-CN" sz="1600" i="1"/>
                                    </m:ctrlPr>
                                  </m:fPr>
                                  <m:num>
                                    <m:r>
                                      <a:rPr lang="en-US" altLang="zh-CN" sz="1600" i="1"/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/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zh-CN" sz="1600" i="1"/>
                              <m:t>−</m:t>
                            </m:r>
                            <m:f>
                              <m:fPr>
                                <m:ctrlPr>
                                  <a:rPr lang="zh-CN" altLang="zh-CN" sz="1600" i="1"/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zh-CN" altLang="zh-CN" sz="1600" i="1"/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altLang="zh-CN" sz="1600" i="1"/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/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/>
                                          <m:t>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sz="1600" i="1"/>
                                      <m:t>2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en-US" altLang="zh-CN" sz="1600" i="1"/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1600" i="1"/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1600" i="1"/>
                                </m:ctrlPr>
                              </m:sSubPr>
                              <m:e>
                                <m:r>
                                  <a:rPr lang="en-US" altLang="zh-CN" sz="1600" i="1"/>
                                  <m:t>𝑘</m:t>
                                </m:r>
                              </m:e>
                              <m:sub>
                                <m:r>
                                  <a:rPr lang="en-US" altLang="zh-CN" sz="1600" i="1"/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600" i="1"/>
                              <m:t>2</m:t>
                            </m:r>
                          </m:den>
                        </m:f>
                      </m:sup>
                    </m:sSup>
                    <m:f>
                      <m:fPr>
                        <m:ctrlPr>
                          <a:rPr lang="zh-CN" altLang="zh-CN" sz="1600" i="1"/>
                        </m:ctrlPr>
                      </m:fPr>
                      <m:num>
                        <m:sSub>
                          <m:sSubPr>
                            <m:ctrlPr>
                              <a:rPr lang="zh-CN" altLang="zh-CN" sz="1600" i="1"/>
                            </m:ctrlPr>
                          </m:sSubPr>
                          <m:e>
                            <m:r>
                              <a:rPr lang="en-US" altLang="zh-CN" sz="1600" i="1"/>
                              <m:t>𝑘</m:t>
                            </m:r>
                          </m:e>
                          <m:sub>
                            <m:r>
                              <a:rPr lang="en-US" altLang="zh-CN" sz="1600" i="1"/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zh-CN" sz="1600" i="1"/>
                          <m:t>2</m:t>
                        </m:r>
                      </m:den>
                    </m:f>
                  </m:oMath>
                </a14:m>
                <a:endParaRPr lang="zh-CN" altLang="zh-CN" sz="16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6E90A98-FA3F-E252-D56D-82C5DD59F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7901" y="329938"/>
                <a:ext cx="10825899" cy="6259398"/>
              </a:xfrm>
              <a:blipFill>
                <a:blip r:embed="rId2"/>
                <a:stretch>
                  <a:fillRect l="-1014" t="-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04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1C4CB19-669A-A994-8C3A-AFBFD743EA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41024"/>
                <a:ext cx="10515600" cy="5778630"/>
              </a:xfrm>
            </p:spPr>
            <p:txBody>
              <a:bodyPr/>
              <a:lstStyle/>
              <a:p>
                <a:r>
                  <a:rPr lang="zh-CN" altLang="zh-CN" sz="1800" kern="1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易知</a:t>
                </a:r>
                <a14:m>
                  <m:oMath xmlns:m="http://schemas.openxmlformats.org/officeDocument/2006/math"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r>
                  <a:rPr lang="zh-CN" altLang="zh-CN" sz="1800" kern="1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r>
                  <a:rPr lang="zh-CN" altLang="zh-CN" sz="1800" kern="1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，那么作为积分的估计，取</a:t>
                </a:r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≈</m:t>
                    </m:r>
                    <m:f>
                      <m:f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𝜋𝛾</m:t>
                        </m:r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  <m:f>
                      <m:f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+2(</m:t>
                            </m:r>
                            <m:sSubSup>
                              <m:sSubSup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  <m:f>
                              <m:f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rad>
                      </m:den>
                    </m:f>
                    <m:f>
                      <m:f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8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zh-CN" altLang="zh-CN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zh-CN" altLang="zh-CN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zh-CN" altLang="zh-CN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zh-CN" altLang="zh-CN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宋体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宋体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en-US" altLang="zh-CN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sz="1800" i="1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zh-CN" altLang="zh-CN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d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rad>
                        <m:sSup>
                          <m:sSup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CN" altLang="zh-CN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zh-CN" altLang="zh-CN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𝑧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altLang="zh-CN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</m:den>
                    </m:f>
                    <m:sSup>
                      <m:sSup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zh-CN" altLang="zh-CN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zh-CN" altLang="zh-CN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(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zh-CN" altLang="zh-CN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zh-CN" altLang="zh-CN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宋体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宋体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en-US" altLang="zh-CN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  <m:r>
                                              <a:rPr lang="en-US" altLang="zh-CN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zh-CN" altLang="zh-CN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altLang="zh-CN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i="1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f>
                      <m:f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  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rad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  <m:f>
                      <m:f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18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exp</m:t>
                    </m:r>
                    <m:r>
                      <a:rPr lang="en-US" altLang="zh-CN" sz="18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[</m:t>
                    </m:r>
                    <m:f>
                      <m:f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</m:e>
                    </m:rad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)]</m:t>
                    </m:r>
                    <m:sSup>
                      <m:sSup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zh-CN" altLang="zh-CN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zh-CN" altLang="zh-CN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sSubSup>
                                          <m:sSubSupPr>
                                            <m:ctrlPr>
                                              <a:rPr lang="zh-CN" altLang="zh-CN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zh-CN" altLang="zh-CN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1C4CB19-669A-A994-8C3A-AFBFD743EA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41024"/>
                <a:ext cx="10515600" cy="5778630"/>
              </a:xfrm>
              <a:blipFill>
                <a:blip r:embed="rId2"/>
                <a:stretch>
                  <a:fillRect l="-1043" t="-13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96BE52B2-8DD3-A56A-A293-D03320A64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00" y="4241990"/>
            <a:ext cx="5628851" cy="208022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63FA13B-55BA-56FC-E90F-A7B370B38761}"/>
              </a:ext>
            </a:extLst>
          </p:cNvPr>
          <p:cNvSpPr txBox="1"/>
          <p:nvPr/>
        </p:nvSpPr>
        <p:spPr>
          <a:xfrm>
            <a:off x="7833674" y="6419654"/>
            <a:ext cx="299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Kondratenko</a:t>
            </a:r>
            <a:r>
              <a:rPr lang="zh-CN" altLang="en-US" dirty="0"/>
              <a:t>给出的结果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A90A0B3-DCCC-1294-CFAA-809EB655A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721" y="4241990"/>
            <a:ext cx="4572396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9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06EB0C-43B6-2B83-5815-93DDB9AB5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</a:t>
            </a:r>
            <a:r>
              <a:rPr lang="en-US" altLang="zh-CN" dirty="0"/>
              <a:t>.</a:t>
            </a:r>
            <a:r>
              <a:rPr lang="zh-CN" altLang="en-US" dirty="0"/>
              <a:t>模拟计算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C7A063-B389-B85C-317B-2C525524F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发射度跟踪</a:t>
            </a:r>
            <a:endParaRPr lang="en-US" altLang="zh-CN" dirty="0"/>
          </a:p>
          <a:p>
            <a:r>
              <a:rPr lang="en-US" altLang="zh-CN" dirty="0"/>
              <a:t>   </a:t>
            </a:r>
            <a:r>
              <a:rPr lang="zh-CN" altLang="en-US" dirty="0"/>
              <a:t>目前发现</a:t>
            </a:r>
            <a:r>
              <a:rPr lang="en-US" altLang="zh-CN" dirty="0" err="1"/>
              <a:t>Bmad</a:t>
            </a:r>
            <a:r>
              <a:rPr lang="en-US" altLang="zh-CN" dirty="0"/>
              <a:t> </a:t>
            </a:r>
            <a:r>
              <a:rPr lang="en-US" altLang="zh-CN" dirty="0" err="1"/>
              <a:t>ltt</a:t>
            </a:r>
            <a:r>
              <a:rPr lang="zh-CN" altLang="en-US" dirty="0"/>
              <a:t>结果中</a:t>
            </a:r>
            <a:r>
              <a:rPr lang="en-US" altLang="zh-CN" dirty="0"/>
              <a:t>, </a:t>
            </a:r>
            <a:r>
              <a:rPr lang="zh-CN" altLang="en-US" dirty="0"/>
              <a:t>强束粒子数没有改变垂直发射度，只改变了水平发射度。</a:t>
            </a:r>
            <a:r>
              <a:rPr lang="en-US" altLang="zh-CN" dirty="0"/>
              <a:t>SAD</a:t>
            </a:r>
            <a:r>
              <a:rPr lang="zh-CN" altLang="en-US" dirty="0"/>
              <a:t>脚本中两个发射度都有变化</a:t>
            </a:r>
          </a:p>
        </p:txBody>
      </p:sp>
    </p:spTree>
    <p:extLst>
      <p:ext uri="{BB962C8B-B14F-4D97-AF65-F5344CB8AC3E}">
        <p14:creationId xmlns:p14="http://schemas.microsoft.com/office/powerpoint/2010/main" val="184310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676163-9C77-94CC-E6BA-D2507FACF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853953"/>
          </a:xfrm>
        </p:spPr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不同幅值的粒子的</a:t>
            </a:r>
            <a:r>
              <a:rPr lang="en-US" altLang="zh-CN" dirty="0"/>
              <a:t>footprint</a:t>
            </a:r>
            <a:r>
              <a:rPr lang="zh-CN" altLang="en-US" dirty="0"/>
              <a:t>绘制</a:t>
            </a:r>
            <a:endParaRPr lang="en-US" altLang="zh-CN" dirty="0"/>
          </a:p>
          <a:p>
            <a:r>
              <a:rPr lang="en-US" altLang="zh-CN" sz="2400" dirty="0"/>
              <a:t>  lattice </a:t>
            </a:r>
            <a:r>
              <a:rPr lang="zh-CN" altLang="en-US" sz="2400" dirty="0"/>
              <a:t>设置</a:t>
            </a:r>
            <a:r>
              <a:rPr lang="en-US" altLang="zh-CN" sz="2400" dirty="0"/>
              <a:t>:</a:t>
            </a:r>
            <a:r>
              <a:rPr lang="zh-CN" altLang="en-US" sz="2400" dirty="0"/>
              <a:t>无垂直二极铁的</a:t>
            </a:r>
            <a:r>
              <a:rPr lang="en-US" altLang="zh-CN" sz="2400" dirty="0"/>
              <a:t>lattice</a:t>
            </a:r>
            <a:r>
              <a:rPr lang="zh-CN" altLang="en-US" sz="2400" dirty="0"/>
              <a:t>增加</a:t>
            </a:r>
            <a:r>
              <a:rPr lang="en-US" altLang="zh-CN" sz="2400" dirty="0" err="1"/>
              <a:t>vbend</a:t>
            </a:r>
            <a:r>
              <a:rPr lang="zh-CN" altLang="en-US" sz="2400" dirty="0"/>
              <a:t>生成的</a:t>
            </a:r>
            <a:r>
              <a:rPr lang="en-US" altLang="zh-CN" sz="2400" dirty="0"/>
              <a:t>SAD</a:t>
            </a:r>
            <a:r>
              <a:rPr lang="zh-CN" altLang="en-US" sz="2400" dirty="0"/>
              <a:t>文件，再转成</a:t>
            </a:r>
            <a:r>
              <a:rPr lang="en-US" altLang="zh-CN" sz="2400" dirty="0" err="1"/>
              <a:t>Bmad</a:t>
            </a:r>
            <a:r>
              <a:rPr lang="zh-CN" altLang="en-US" sz="2400" dirty="0"/>
              <a:t>文件，关闭同步辐射</a:t>
            </a:r>
            <a:endParaRPr lang="en-US" altLang="zh-CN" sz="2400" dirty="0"/>
          </a:p>
          <a:p>
            <a:r>
              <a:rPr lang="en-US" altLang="zh-CN" sz="2400" dirty="0"/>
              <a:t>   </a:t>
            </a:r>
            <a:r>
              <a:rPr lang="zh-CN" altLang="en-US" sz="2400" dirty="0"/>
              <a:t>跟踪不同初始</a:t>
            </a:r>
            <a:r>
              <a:rPr lang="en-US" altLang="zh-CN" sz="2400" dirty="0"/>
              <a:t>x</a:t>
            </a:r>
            <a:r>
              <a:rPr lang="zh-CN" altLang="en-US" sz="2400" dirty="0"/>
              <a:t>，</a:t>
            </a:r>
            <a:r>
              <a:rPr lang="en-US" altLang="zh-CN" sz="2400" dirty="0"/>
              <a:t>y</a:t>
            </a:r>
            <a:r>
              <a:rPr lang="zh-CN" altLang="en-US" sz="2400" dirty="0"/>
              <a:t>坐标（以基值倍数表示）的粒子</a:t>
            </a:r>
            <a:r>
              <a:rPr lang="en-US" altLang="zh-CN" sz="2400" dirty="0"/>
              <a:t>1000</a:t>
            </a:r>
            <a:r>
              <a:rPr lang="zh-CN" altLang="en-US" sz="2400" dirty="0"/>
              <a:t>圈，</a:t>
            </a:r>
            <a:r>
              <a:rPr lang="en-US" altLang="zh-CN" sz="2400" dirty="0"/>
              <a:t>FMA</a:t>
            </a:r>
            <a:r>
              <a:rPr lang="zh-CN" altLang="en-US" sz="2400" dirty="0"/>
              <a:t>方法计算</a:t>
            </a:r>
            <a:r>
              <a:rPr lang="en-US" altLang="zh-CN" sz="2400" dirty="0"/>
              <a:t>tune, </a:t>
            </a:r>
            <a:r>
              <a:rPr lang="zh-CN" altLang="en-US" sz="2400" dirty="0"/>
              <a:t>初始坐标基值：</a:t>
            </a:r>
            <a:r>
              <a:rPr lang="en-US" altLang="zh-CN" sz="2400" dirty="0"/>
              <a:t>x0=0.001, y0=0.0001</a:t>
            </a:r>
          </a:p>
          <a:p>
            <a:r>
              <a:rPr lang="en-US" altLang="zh-CN" sz="2400" dirty="0"/>
              <a:t>2.1</a:t>
            </a:r>
            <a:r>
              <a:rPr lang="zh-CN" altLang="en-US" sz="2400" dirty="0"/>
              <a:t>  无</a:t>
            </a:r>
            <a:r>
              <a:rPr lang="en-US" altLang="zh-CN" sz="2400" dirty="0"/>
              <a:t>BB</a:t>
            </a:r>
            <a:r>
              <a:rPr lang="zh-CN" altLang="en-US" sz="2400" dirty="0"/>
              <a:t>元件的情况</a:t>
            </a:r>
            <a:endParaRPr lang="en-US" altLang="zh-CN" sz="2400" dirty="0"/>
          </a:p>
          <a:p>
            <a:r>
              <a:rPr lang="en-US" altLang="zh-CN" dirty="0"/>
              <a:t>    </a:t>
            </a:r>
            <a:r>
              <a:rPr lang="zh-CN" altLang="en-US" dirty="0"/>
              <a:t>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EA34C4-CE78-054C-A2A6-8C6354399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3" y="3201230"/>
            <a:ext cx="6503552" cy="337684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2506561-8060-A6DC-D252-9462E2645D58}"/>
              </a:ext>
            </a:extLst>
          </p:cNvPr>
          <p:cNvSpPr txBox="1"/>
          <p:nvPr/>
        </p:nvSpPr>
        <p:spPr>
          <a:xfrm>
            <a:off x="8522616" y="5966816"/>
            <a:ext cx="2554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SAD</a:t>
            </a:r>
            <a:r>
              <a:rPr lang="zh-CN" altLang="en-US" dirty="0"/>
              <a:t>脚本的结果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B4ECDBF-3DD9-4488-7BCD-6D66775BCD09}"/>
                  </a:ext>
                </a:extLst>
              </p:cNvPr>
              <p:cNvSpPr txBox="1"/>
              <p:nvPr/>
            </p:nvSpPr>
            <p:spPr>
              <a:xfrm>
                <a:off x="6499412" y="4120203"/>
                <a:ext cx="806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B4ECDBF-3DD9-4488-7BCD-6D66775BC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412" y="4120203"/>
                <a:ext cx="8068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3CADB4E-D86E-19E6-4198-9A7EBB5F0A95}"/>
                  </a:ext>
                </a:extLst>
              </p:cNvPr>
              <p:cNvSpPr txBox="1"/>
              <p:nvPr/>
            </p:nvSpPr>
            <p:spPr>
              <a:xfrm>
                <a:off x="6499412" y="5016120"/>
                <a:ext cx="806824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3CADB4E-D86E-19E6-4198-9A7EBB5F0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412" y="5016120"/>
                <a:ext cx="806824" cy="391261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6FFB39AA-14F0-6CCF-04DB-9666DE8C0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82" y="3897044"/>
            <a:ext cx="4907705" cy="7925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D78B3C-EB77-54BF-FCB5-0C4FD52E68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82" y="4889652"/>
            <a:ext cx="4930567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44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498</Words>
  <Application>Microsoft Office PowerPoint</Application>
  <PresentationFormat>宽屏</PresentationFormat>
  <Paragraphs>59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宋体</vt:lpstr>
      <vt:lpstr>Arial</vt:lpstr>
      <vt:lpstr>Cambria Math</vt:lpstr>
      <vt:lpstr>Office 主题​​</vt:lpstr>
      <vt:lpstr>The progress in theoretical and simulation work on the BBI</vt:lpstr>
      <vt:lpstr>一. 理论部分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二.模拟计算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 in theoretical and simulation work on the BBI</dc:title>
  <dc:creator>Jingda Wen</dc:creator>
  <cp:lastModifiedBy>Jingda Wen</cp:lastModifiedBy>
  <cp:revision>9</cp:revision>
  <dcterms:created xsi:type="dcterms:W3CDTF">2024-03-18T01:04:02Z</dcterms:created>
  <dcterms:modified xsi:type="dcterms:W3CDTF">2024-03-19T06:03:20Z</dcterms:modified>
</cp:coreProperties>
</file>