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D300B-CE58-49B0-8B4C-946DD0516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A24662-45D8-42C5-B131-A6EC8CB34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1F4D24-8488-45EF-82F5-AB4FE9CE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5BC93-851A-43B3-9E35-399A4C42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C15B11-EB72-47D2-B2EC-F0694EE2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22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7A279-AB11-4FED-919C-F231D20F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674A9B-1E1E-4C36-8210-09E38353B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0E8B70-1009-4B70-A77E-FB78807A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6F9F5-BE16-485A-A084-7D0C36D4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E1A2F3-9CC5-4061-B02B-45296691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1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029E72-73C5-458F-9448-906BEECE0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C50E9B-97AC-42C0-B0E8-7C3E10291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B8C832-3F79-4018-8637-E58B12B3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D58D4C-5963-4FC1-B18C-21EBEC4D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46B0A-2E84-486C-B64F-C191F210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84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B0AFF3-F5D4-4E46-9525-071DF238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9FE0A3-AD79-4D4C-A7F3-368EF42B6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2AAD00-E8D9-4258-80EF-77422C1A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BD894F-F69F-4A25-A0FC-6B08A321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0FA24B-A54D-453B-9F84-ED75BA76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02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0E0E6-7ABF-42D4-8E17-B4D0C6D5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594098-C390-4B09-B15F-1E3CBB022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DCD80A-0327-46D8-B781-65391B22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DF7C42-B618-48D1-A927-9B69C57C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1E2D13-810A-42C5-8D01-8AD9781A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1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80FF6B-1176-4877-B70D-5F7BDB1B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28AD8C-10E1-4631-AE5D-C5E366573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067A51-03DF-454A-AAA3-9AB2EEA30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0C1655-B8EB-495F-872F-BFF89373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BEAD7B-8EE7-4515-B684-5B695E97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59FFC0-2A6C-4F7C-B699-4843C332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60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F9FD8-81E3-4165-A885-011F80CF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382D04-7879-4E4A-B7D4-9CF1D19B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C5F7CD-337B-43D1-AA7A-4385BB05B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6FC31F-4A11-4839-B42C-7F0DF5790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FF9965-CC8B-4274-96E2-B42C2BB4B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D66B108-AF85-4BC1-840E-B55C243C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C51873-4B38-43DB-9E02-9B7E3CAC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F528822-5095-43FE-B384-246476FD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9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DFF940-852F-48DD-9EE5-E55A0DA5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793591-BCED-4724-A2F2-83AE6795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3930C3-086A-430D-B18D-CF439712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5FC360-AB29-48CF-94B4-701BAE79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04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EA4343-CD49-471D-A5AD-CEE4D68B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809528-B096-4927-9DCD-3E84A34D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52C2A1-C29B-4175-8D25-D7B4F1A0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2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534A8-88D1-428B-A029-4304465B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FFDD6E-C796-4C0D-A2BD-03234964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63A871-73C4-4AED-86DD-D098A281C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64FC2C-1B72-44FF-BCCF-B4E863F5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6C7CD1-73E0-4C92-A1B6-9245C7F6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1E8F4-D09D-4121-8176-B975FA24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77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6D4E9-7ED5-4A97-9590-C9F03B5F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956396-8C44-4800-BB85-33A83DD6F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1469BA-0F81-48CE-8E55-5383887A2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82A341-B8E3-40A9-A568-6A42B1FC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7110D4-18F1-4280-AB57-D5D0286D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CC7084-4778-410A-98EF-2631035E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7635AD-6381-44A2-B733-3F56301A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78FB5-24AA-4AE3-AFB4-ADB6019A2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543657-E5F3-4666-8894-1133B92A1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4DA3-2CD9-4FFE-92EA-93F345DCEFAA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129C25-FA11-46F9-9327-8B8F0369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D34060-1DDB-4711-8E56-BAF619A31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4D05-DDBA-4164-A95A-54E34E90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1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EBCC82B-DBDE-4B71-B06B-DD796D280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6" y="110906"/>
            <a:ext cx="6619875" cy="53435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CF480AF-CE49-4377-9B61-9D777FB45525}"/>
              </a:ext>
            </a:extLst>
          </p:cNvPr>
          <p:cNvSpPr/>
          <p:nvPr/>
        </p:nvSpPr>
        <p:spPr>
          <a:xfrm>
            <a:off x="6653717" y="2276831"/>
            <a:ext cx="472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/>
              <a:t>线圈长度</a:t>
            </a:r>
            <a:r>
              <a:rPr lang="en-US" altLang="zh-CN"/>
              <a:t>7740mm</a:t>
            </a:r>
            <a:r>
              <a:rPr lang="zh-CN" altLang="en-US"/>
              <a:t>，内径</a:t>
            </a:r>
            <a:r>
              <a:rPr lang="en-US" altLang="zh-CN"/>
              <a:t>7440mm</a:t>
            </a:r>
            <a:r>
              <a:rPr lang="zh-CN" altLang="en-US"/>
              <a:t>，外径</a:t>
            </a:r>
            <a:r>
              <a:rPr lang="en-US" altLang="zh-CN"/>
              <a:t>7960mm</a:t>
            </a:r>
            <a:r>
              <a:rPr lang="zh-CN" altLang="en-US"/>
              <a:t>，冷重约</a:t>
            </a:r>
            <a:r>
              <a:rPr lang="en-US" altLang="zh-CN"/>
              <a:t>140</a:t>
            </a:r>
            <a:r>
              <a:rPr lang="zh-CN" altLang="en-US"/>
              <a:t>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397D4E-7950-4536-A185-F0985BDB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834" y="4191507"/>
            <a:ext cx="2534157" cy="21888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71EF7F-F583-4A23-BE45-DE0628B90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116" y="4018208"/>
            <a:ext cx="2890038" cy="25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99D18-894F-4311-B230-E2DFC62B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8" y="317770"/>
            <a:ext cx="10515600" cy="497428"/>
          </a:xfrm>
        </p:spPr>
        <p:txBody>
          <a:bodyPr>
            <a:normAutofit/>
          </a:bodyPr>
          <a:lstStyle/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*Advances in Cryogenic Engineering, Vol. 43.Edited by P. Kittel, Plenum Press, New York, 1998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E3F5AC-318A-48F8-9982-3204EB43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08" y="875489"/>
            <a:ext cx="10515600" cy="17120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CERN</a:t>
            </a: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线圈主要尺寸为内直径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6.36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米，长度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12.4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米，厚度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0.3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米；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最大热负荷估计为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400 W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液氦传热面积为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35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平方米，平均热流密度为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12.4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瓦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平方米；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失超时最大压力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3-4bar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76C42A-8A9B-4891-B16F-6BBD7EA3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57" y="2685139"/>
            <a:ext cx="5380743" cy="37412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A12BDF-EFAB-4129-BBE6-DF71D01F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97" y="2805012"/>
            <a:ext cx="4780488" cy="35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0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99D18-894F-4311-B230-E2DFC62B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8" y="317770"/>
            <a:ext cx="10515600" cy="497428"/>
          </a:xfrm>
        </p:spPr>
        <p:txBody>
          <a:bodyPr>
            <a:normAutofit/>
          </a:bodyPr>
          <a:lstStyle/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*Heat and mass transfer in two-phase He I thermosiphon flow.</a:t>
            </a:r>
            <a:r>
              <a: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Baudouy. </a:t>
            </a:r>
            <a:r>
              <a:rPr lang="pl-PL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AIP Conf. Proc. 613, 1514–1524 (2002)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E3F5AC-318A-48F8-9982-3204EB43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08" y="1021472"/>
            <a:ext cx="10515600" cy="12807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19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CEA(</a:t>
            </a:r>
            <a:r>
              <a:rPr lang="zh-CN" altLang="en-US" sz="19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法国原子能委员会</a:t>
            </a:r>
            <a:r>
              <a:rPr lang="en-US" altLang="zh-CN" sz="19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利用实验研究了垂直管内自然沸腾导致的热虹吸冷却能力；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最大回气流量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22g/s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，热流密度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瓦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平方米；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测试段为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米长的铜管，内径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毫米，壁厚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毫米。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28A5C9-6069-4939-9964-9A73607C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09" y="2185482"/>
            <a:ext cx="4486275" cy="44672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046F43A-F78C-49CF-B2B0-FF07CD38D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52" y="2508487"/>
            <a:ext cx="56197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99D18-894F-4311-B230-E2DFC62B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7" y="317770"/>
            <a:ext cx="11120337" cy="497428"/>
          </a:xfrm>
        </p:spPr>
        <p:txBody>
          <a:bodyPr>
            <a:normAutofit/>
          </a:bodyPr>
          <a:lstStyle/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*Design and Operating Performance of Cryocooled Helium Thermosiphon Loops for HTS Transformers.</a:t>
            </a:r>
            <a:r>
              <a:rPr lang="zh-CN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AIP Conf. Proc. 710, 839–848 (2004)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E3F5AC-318A-48F8-9982-3204EB43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08" y="1021472"/>
            <a:ext cx="10515600" cy="1280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橡树岭国家实验室</a:t>
            </a:r>
            <a:endParaRPr lang="en-US" altLang="zh-CN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4.5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吨线圈，工作温度和压力分别为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至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45 K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至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巴。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300W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热负荷，冷却至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30K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以下。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482E56-64E3-44ED-BF90-B53ECEB0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70" y="2302213"/>
            <a:ext cx="6179901" cy="41028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710FDC-7724-4D4D-B88A-7DE12519D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88" y="2952798"/>
            <a:ext cx="5394991" cy="28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8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99D18-894F-4311-B230-E2DFC62B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7" y="317770"/>
            <a:ext cx="11120337" cy="497428"/>
          </a:xfrm>
        </p:spPr>
        <p:txBody>
          <a:bodyPr>
            <a:normAutofit/>
          </a:bodyPr>
          <a:lstStyle/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*Benkheira, L.Heat transfer characteristics of two-phase He I (4.2 K) thermosiphon flow."International Journal of Heat and Mass Transfer 50.17-18 (2007): 3534-3544.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E3F5AC-318A-48F8-9982-3204EB43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08" y="1021472"/>
            <a:ext cx="10515600" cy="1280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CEA</a:t>
            </a:r>
          </a:p>
          <a:p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年工作的进一步细化。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1500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到 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2000 W/m2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的热流密度内达到沸腾危机，壁面过热度急剧上升。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0D0089-B391-43E4-887A-24E2011CA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58" y="2246095"/>
            <a:ext cx="5593744" cy="43460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9C2555-F0A7-476F-9069-CF9B84B59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165" y="2732662"/>
            <a:ext cx="59206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1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99D18-894F-4311-B230-E2DFC62B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7" y="317770"/>
            <a:ext cx="11120337" cy="497428"/>
          </a:xfrm>
        </p:spPr>
        <p:txBody>
          <a:bodyPr>
            <a:normAutofit/>
          </a:bodyPr>
          <a:lstStyle/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*Potratz, Daniel, et al. "A helium thermosiphon cooling loop for the APS superconducting undulator." AIP Conference Proceedings. Vol. 1434. No. 1. American Institute of Physics, 2012.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E3F5AC-318A-48F8-9982-3204EB43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08" y="1021472"/>
            <a:ext cx="10515600" cy="1280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威斯康辛麦迪逊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阿贡国家实验室</a:t>
            </a:r>
            <a:endParaRPr lang="en-US" altLang="zh-CN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为超导波荡器磁体设计的热虹吸冷却结构。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侧重于加热量与管内流量的拟合，对工程意义有限。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8030E7-AFA4-4011-A03E-84BE6933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7" y="2485418"/>
            <a:ext cx="4323958" cy="41407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F030C3-1660-4855-94EC-6A145A689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718" y="3361111"/>
            <a:ext cx="6768366" cy="28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E3F5AC-318A-48F8-9982-3204EB43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8" y="366476"/>
            <a:ext cx="10515600" cy="3972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endParaRPr lang="en-US" altLang="zh-CN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热虹吸冷却结构本身提供的传热系数和最大热流密度都是足够的，而且只需要工作在常压下，整体低温系统可以得到大幅度的简化。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限制其应用的主要瓶颈在于其总制冷能力不足，小型制冷机一般只有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2W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冷量，如果总热负荷太大，采用热虹吸冷却就需要很多冷头。或者直接采用大制冷机为相分离器供液，这样整体低温结构其实并没有简化太多。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液氦浸泡方式需要为整个磁体做一个液氦容器，较为复杂，不推荐。我们还是倾向于采用外绕管道的形式进行冷却，管内液氦可以用热虹吸也可以直接带压输运进行迫流冷却。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如果用热虹吸，上面的相分离器集可以小制冷机冷头冷凝的方式补液，也可以直接用大制冷机供液，需要进行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进一步的精确热负荷核算和测试数据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A658EB-9EBC-4A5E-B2C3-CDBDAD6B4756}"/>
              </a:ext>
            </a:extLst>
          </p:cNvPr>
          <p:cNvSpPr txBox="1"/>
          <p:nvPr/>
        </p:nvSpPr>
        <p:spPr>
          <a:xfrm>
            <a:off x="1108954" y="4225525"/>
            <a:ext cx="1725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 大制冷机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(cryoplant)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8417347-32F1-4D44-A8F6-DAD8EFEDC73F}"/>
              </a:ext>
            </a:extLst>
          </p:cNvPr>
          <p:cNvSpPr txBox="1"/>
          <p:nvPr/>
        </p:nvSpPr>
        <p:spPr>
          <a:xfrm>
            <a:off x="1108954" y="5268989"/>
            <a:ext cx="1725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小制冷机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(cryocooler)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3A6435-55CC-47A6-B174-A21340BB6A5A}"/>
              </a:ext>
            </a:extLst>
          </p:cNvPr>
          <p:cNvSpPr txBox="1"/>
          <p:nvPr/>
        </p:nvSpPr>
        <p:spPr>
          <a:xfrm>
            <a:off x="3686782" y="4697036"/>
            <a:ext cx="26945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b)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热虹吸，即自然对流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(Thermosiphon)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606EDF-E9EB-494C-A43A-09C0BB5A1533}"/>
              </a:ext>
            </a:extLst>
          </p:cNvPr>
          <p:cNvSpPr txBox="1"/>
          <p:nvPr/>
        </p:nvSpPr>
        <p:spPr>
          <a:xfrm>
            <a:off x="3686783" y="5651610"/>
            <a:ext cx="2694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c)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浸泡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(Helium bath)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D25AF8D-6E42-4A1C-A75F-5449FF3369BF}"/>
              </a:ext>
            </a:extLst>
          </p:cNvPr>
          <p:cNvSpPr txBox="1"/>
          <p:nvPr/>
        </p:nvSpPr>
        <p:spPr>
          <a:xfrm>
            <a:off x="3686782" y="3742462"/>
            <a:ext cx="26945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a)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迫流冷却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(Forced convection)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3354EC8-FD33-4B24-8023-4D37E84AAC8B}"/>
              </a:ext>
            </a:extLst>
          </p:cNvPr>
          <p:cNvSpPr txBox="1"/>
          <p:nvPr/>
        </p:nvSpPr>
        <p:spPr>
          <a:xfrm>
            <a:off x="6776936" y="3742462"/>
            <a:ext cx="50210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五种方案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1a (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多用于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2K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系统，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4K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系统阻力较大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en-US" altLang="zh-CN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1b (LHC CMS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，头上需要顶一个相分离器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1c (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绝大多数超导腔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2b (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阿贡的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APS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波荡器，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HEPS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超导波荡器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2c (BEPCII-3W1)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71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631</Words>
  <Application>Microsoft Office PowerPoint</Application>
  <PresentationFormat>宽屏</PresentationFormat>
  <Paragraphs>41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  <vt:lpstr>*Advances in Cryogenic Engineering, Vol. 43.Edited by P. Kittel, Plenum Press, New York, 1998</vt:lpstr>
      <vt:lpstr>*Heat and mass transfer in two-phase He I thermosiphon flow. B. Baudouy. AIP Conf. Proc. 613, 1514–1524 (2002)</vt:lpstr>
      <vt:lpstr>*Design and Operating Performance of Cryocooled Helium Thermosiphon Loops for HTS Transformers. AIP Conf. Proc. 710, 839–848 (2004)</vt:lpstr>
      <vt:lpstr>*Benkheira, L.Heat transfer characteristics of two-phase He I (4.2 K) thermosiphon flow."International Journal of Heat and Mass Transfer 50.17-18 (2007): 3534-3544.</vt:lpstr>
      <vt:lpstr>*Potratz, Daniel, et al. "A helium thermosiphon cooling loop for the APS superconducting undulator." AIP Conference Proceedings. Vol. 1434. No. 1. American Institute of Physics, 2012.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Isaac</dc:creator>
  <cp:lastModifiedBy>Isaac</cp:lastModifiedBy>
  <cp:revision>16</cp:revision>
  <dcterms:created xsi:type="dcterms:W3CDTF">2024-03-15T01:37:03Z</dcterms:created>
  <dcterms:modified xsi:type="dcterms:W3CDTF">2024-03-15T06:17:21Z</dcterms:modified>
</cp:coreProperties>
</file>