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512" r:id="rId4"/>
    <p:sldId id="543" r:id="rId5"/>
    <p:sldId id="549" r:id="rId6"/>
    <p:sldId id="551" r:id="rId7"/>
    <p:sldId id="550" r:id="rId8"/>
    <p:sldId id="552" r:id="rId9"/>
    <p:sldId id="554" r:id="rId10"/>
    <p:sldId id="555" r:id="rId11"/>
    <p:sldId id="558" r:id="rId12"/>
    <p:sldId id="560" r:id="rId13"/>
    <p:sldId id="561" r:id="rId14"/>
    <p:sldId id="562" r:id="rId15"/>
    <p:sldId id="563" r:id="rId16"/>
    <p:sldId id="564" r:id="rId17"/>
    <p:sldId id="565" r:id="rId18"/>
    <p:sldId id="556" r:id="rId19"/>
    <p:sldId id="557" r:id="rId20"/>
    <p:sldId id="567" r:id="rId21"/>
    <p:sldId id="536" r:id="rId22"/>
    <p:sldId id="569" r:id="rId23"/>
    <p:sldId id="570" r:id="rId24"/>
    <p:sldId id="571" r:id="rId25"/>
  </p:sldIdLst>
  <p:sldSz cx="12192000" cy="6858000"/>
  <p:notesSz cx="9947275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A94346-479F-4504-AFE6-F7D01C876CCA}">
          <p14:sldIdLst>
            <p14:sldId id="256"/>
            <p14:sldId id="512"/>
            <p14:sldId id="543"/>
            <p14:sldId id="549"/>
            <p14:sldId id="551"/>
            <p14:sldId id="550"/>
            <p14:sldId id="552"/>
            <p14:sldId id="554"/>
            <p14:sldId id="555"/>
            <p14:sldId id="558"/>
            <p14:sldId id="560"/>
            <p14:sldId id="561"/>
            <p14:sldId id="562"/>
            <p14:sldId id="563"/>
            <p14:sldId id="564"/>
            <p14:sldId id="565"/>
            <p14:sldId id="556"/>
            <p14:sldId id="557"/>
            <p14:sldId id="567"/>
            <p14:sldId id="536"/>
            <p14:sldId id="569"/>
            <p14:sldId id="570"/>
            <p14:sldId id="5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C6D6A"/>
    <a:srgbClr val="29A0C0"/>
    <a:srgbClr val="014B96"/>
    <a:srgbClr val="E6001A"/>
    <a:srgbClr val="D2DEEF"/>
    <a:srgbClr val="033F75"/>
    <a:srgbClr val="496D84"/>
    <a:srgbClr val="EAEFF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5" autoAdjust="0"/>
    <p:restoredTop sz="83173" autoAdjust="0"/>
  </p:normalViewPr>
  <p:slideViewPr>
    <p:cSldViewPr snapToGrid="0">
      <p:cViewPr varScale="1">
        <p:scale>
          <a:sx n="93" d="100"/>
          <a:sy n="93" d="100"/>
        </p:scale>
        <p:origin x="1380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22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7" cy="34409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7" cy="34409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97A3CC9F-0A05-48E6-A7B9-9E06ED964154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513911"/>
            <a:ext cx="4310487" cy="34409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4487" y="6513911"/>
            <a:ext cx="4310487" cy="34409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DE52EC42-D5D7-4453-BEF1-371E83799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43027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7" cy="34409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7" cy="34409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ABE934F3-A5D1-4F64-8ECE-95ABE9B0531C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728" y="3300413"/>
            <a:ext cx="7957820" cy="2700338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513911"/>
            <a:ext cx="4310487" cy="34409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4487" y="6513911"/>
            <a:ext cx="4310487" cy="34409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B7712706-E474-44BB-9C14-52E5B15FF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61509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大家好，我是来自中国科学技术大学的赵一锭，今天我的报告题目是是 一种具有</a:t>
            </a:r>
            <a:r>
              <a:rPr lang="en-US" altLang="zh-CN" dirty="0"/>
              <a:t>RPC</a:t>
            </a:r>
            <a:r>
              <a:rPr lang="zh-CN" altLang="en-US" dirty="0"/>
              <a:t>结构的高时间精度、高计数率的气体光电探测器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29CF27-6702-D892-56AB-0FF6D6D923E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96F3425-C262-4F83-AC3B-981E8CDDD581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93CEB9-0D8D-6B55-4C23-D29B2C96CA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539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之后进行了单光电子测试。这三张图为示波器采集到的不同气体下的信号，其中红色曲线为</a:t>
            </a:r>
            <a:r>
              <a:rPr lang="en-US" altLang="zh-CN" dirty="0"/>
              <a:t>RPC</a:t>
            </a:r>
            <a:r>
              <a:rPr lang="zh-CN" altLang="en-US" dirty="0"/>
              <a:t>的单光电子信号，可以看到不同气体下的信号特征，如</a:t>
            </a:r>
            <a:r>
              <a:rPr lang="zh-CN" altLang="en-US" sz="1200" dirty="0"/>
              <a:t>信号幅度、宽度、上升时间有明显差别，意味着不同气体下的定时性能有差别。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66E6E9-2CD8-40DF-E1BB-BBDF65DEC4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1597BB-6583-4B2C-9486-52ACA2EECAB3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8E222A-090C-B74E-8C3E-8D60B4C81F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53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通过恒比定时得到总的时间分辨，再减去测量系统</a:t>
                </a:r>
                <a:r>
                  <a:rPr lang="en-US" altLang="zh-CN" dirty="0"/>
                  <a:t>10ps</a:t>
                </a:r>
                <a:r>
                  <a:rPr lang="zh-CN" altLang="en-US" dirty="0"/>
                  <a:t>的时间晃动，即可得到探测器的单光电子时间分辨。如何确定恒比定时系数呢？以</a:t>
                </a:r>
                <a:r>
                  <a:rPr lang="en-US" altLang="zh-CN" dirty="0"/>
                  <a:t>COMPASS</a:t>
                </a:r>
                <a:r>
                  <a:rPr lang="zh-CN" altLang="en-US" dirty="0"/>
                  <a:t>气体中，不同电压下测到的信号为例，首先固定 </a:t>
                </a:r>
                <a:r>
                  <a:rPr lang="en-US" altLang="zh-CN" dirty="0"/>
                  <a:t>RPC</a:t>
                </a:r>
                <a:r>
                  <a:rPr lang="zh-CN" altLang="en-US" dirty="0"/>
                  <a:t>信号的恒比定时系数为</a:t>
                </a:r>
                <a:r>
                  <a:rPr lang="en-US" altLang="zh-CN" dirty="0"/>
                  <a:t>0.5, PMT</a:t>
                </a:r>
                <a:r>
                  <a:rPr lang="zh-CN" altLang="en-US" dirty="0"/>
                  <a:t>信号的系数从</a:t>
                </a:r>
                <a:r>
                  <a:rPr lang="en-US" altLang="zh-CN" dirty="0"/>
                  <a:t>0.1</a:t>
                </a:r>
                <a:r>
                  <a:rPr lang="zh-CN" altLang="en-US" dirty="0"/>
                  <a:t>到</a:t>
                </a:r>
                <a:r>
                  <a:rPr lang="en-US" altLang="zh-CN" dirty="0"/>
                  <a:t>0.8</a:t>
                </a:r>
                <a:r>
                  <a:rPr lang="zh-CN" altLang="en-US" dirty="0"/>
                  <a:t>进行扫描，结果如左图所示，图的纵坐标为时间分辨率，可以看到由于</a:t>
                </a:r>
                <a:r>
                  <a:rPr lang="en-US" altLang="zh-CN" dirty="0"/>
                  <a:t>PMT</a:t>
                </a:r>
                <a:r>
                  <a:rPr lang="zh-CN" altLang="en-US" dirty="0"/>
                  <a:t>信号很大，不同恒比定时系数对总时间分辨率没有明显影响；后续固定</a:t>
                </a:r>
                <a:r>
                  <a:rPr lang="en-US" altLang="zh-CN" dirty="0"/>
                  <a:t>PMT</a:t>
                </a:r>
                <a:r>
                  <a:rPr lang="zh-CN" altLang="en-US" dirty="0"/>
                  <a:t>系数为</a:t>
                </a:r>
                <a:r>
                  <a:rPr lang="en-US" altLang="zh-CN" dirty="0"/>
                  <a:t>0.5</a:t>
                </a:r>
                <a:r>
                  <a:rPr lang="zh-CN" altLang="en-US" dirty="0"/>
                  <a:t>，改变</a:t>
                </a:r>
                <a:r>
                  <a:rPr lang="en-US" altLang="zh-CN" dirty="0"/>
                  <a:t>RPC</a:t>
                </a:r>
                <a:r>
                  <a:rPr lang="zh-CN" altLang="en-US" dirty="0"/>
                  <a:t>信号的恒比定时系数，可以看到由于信噪比的关系，随着系数值的增加，总时间分辨逐渐变好，在</a:t>
                </a:r>
                <a:r>
                  <a:rPr lang="en-US" altLang="zh-CN" dirty="0"/>
                  <a:t>0.55</a:t>
                </a:r>
                <a:r>
                  <a:rPr lang="zh-CN" altLang="en-US" dirty="0"/>
                  <a:t>处时最好，如</a:t>
                </a:r>
                <a:r>
                  <a:rPr lang="en-US" altLang="zh-CN" dirty="0"/>
                  <a:t>840V</a:t>
                </a:r>
                <a:r>
                  <a:rPr lang="zh-CN" altLang="en-US" dirty="0"/>
                  <a:t>电压下，此时时间分辨率最好为为</a:t>
                </a:r>
                <a:r>
                  <a:rPr lang="en-US" altLang="zh-CN" dirty="0"/>
                  <a:t>31.3ps</a:t>
                </a:r>
                <a:r>
                  <a:rPr lang="zh-CN" altLang="en-US" dirty="0"/>
                  <a:t>。因此在</a:t>
                </a:r>
                <a:r>
                  <a:rPr lang="en-US" altLang="zh-CN" dirty="0"/>
                  <a:t>COMPASS</a:t>
                </a:r>
                <a:r>
                  <a:rPr lang="zh-CN" altLang="en-US" dirty="0"/>
                  <a:t>气体中，</a:t>
                </a:r>
                <a:r>
                  <a:rPr lang="en-US" altLang="zh-CN" dirty="0"/>
                  <a:t>RPC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PMT</a:t>
                </a:r>
                <a:r>
                  <a:rPr lang="zh-CN" altLang="en-US" dirty="0"/>
                  <a:t>的恒比定时系数应该设为</a:t>
                </a:r>
                <a:r>
                  <a:rPr lang="en-US" altLang="zh-CN" dirty="0"/>
                  <a:t>0.55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0.5.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通过恒比定时确定总的时间分辨，再减去系统</a:t>
                </a:r>
                <a:r>
                  <a:rPr lang="en-US" altLang="zh-CN" dirty="0"/>
                  <a:t>10ps</a:t>
                </a:r>
                <a:r>
                  <a:rPr lang="zh-CN" altLang="en-US" dirty="0"/>
                  <a:t>的时间晃动，即可得到探测器的单光电子时间分辨。如何确定恒比定时系数呢？以</a:t>
                </a:r>
                <a:r>
                  <a:rPr lang="en-US" altLang="zh-CN" dirty="0"/>
                  <a:t>COMPASS</a:t>
                </a:r>
                <a:r>
                  <a:rPr lang="zh-CN" altLang="en-US" dirty="0"/>
                  <a:t>气体为例，首先固定</a:t>
                </a:r>
                <a:r>
                  <a:rPr lang="en-US" altLang="zh-CN" dirty="0"/>
                  <a:t> 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RPC</a:t>
                </a:r>
                <a:r>
                  <a:rPr lang="zh-CN" altLang="en-US" b="0" i="0" dirty="0">
                    <a:latin typeface="Cambria Math" panose="02040503050406030204" pitchFamily="18" charset="0"/>
                  </a:rPr>
                  <a:t>信号的系数为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0.5,</a:t>
                </a:r>
                <a:r>
                  <a:rPr lang="zh-CN" altLang="en-US" b="0" i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/>
                  <a:t>PMT</a:t>
                </a:r>
                <a:r>
                  <a:rPr lang="zh-CN" altLang="en-US" dirty="0"/>
                  <a:t>信号的系数从</a:t>
                </a:r>
                <a:r>
                  <a:rPr lang="en-US" altLang="zh-CN" dirty="0"/>
                  <a:t>0.1</a:t>
                </a:r>
                <a:r>
                  <a:rPr lang="zh-CN" altLang="en-US" dirty="0"/>
                  <a:t>到</a:t>
                </a:r>
                <a:r>
                  <a:rPr lang="en-US" altLang="zh-CN" dirty="0"/>
                  <a:t>0.8</a:t>
                </a:r>
                <a:r>
                  <a:rPr lang="zh-CN" altLang="en-US" dirty="0"/>
                  <a:t>进行扫描，可以看到由于</a:t>
                </a:r>
                <a:r>
                  <a:rPr lang="en-US" altLang="zh-CN" dirty="0"/>
                  <a:t>PMT</a:t>
                </a:r>
                <a:r>
                  <a:rPr lang="zh-CN" altLang="en-US" dirty="0"/>
                  <a:t>信号很大，不同恒比定时系数对总时间分辨率没有明显影响；后续固定</a:t>
                </a:r>
                <a:r>
                  <a:rPr lang="en-US" altLang="zh-CN" dirty="0"/>
                  <a:t>PMT</a:t>
                </a:r>
                <a:r>
                  <a:rPr lang="zh-CN" altLang="en-US" dirty="0"/>
                  <a:t>系数为</a:t>
                </a:r>
                <a:r>
                  <a:rPr lang="en-US" altLang="zh-CN" dirty="0"/>
                  <a:t>0.5</a:t>
                </a:r>
                <a:r>
                  <a:rPr lang="zh-CN" altLang="en-US" dirty="0"/>
                  <a:t>，改变</a:t>
                </a:r>
                <a:r>
                  <a:rPr lang="en-US" altLang="zh-CN" dirty="0"/>
                  <a:t>RPC</a:t>
                </a:r>
                <a:r>
                  <a:rPr lang="zh-CN" altLang="en-US" dirty="0"/>
                  <a:t>的恒比定时系数，可以看到由于信噪比的关系，较大的系数值有利于时间分辨计算。因此在</a:t>
                </a:r>
                <a:r>
                  <a:rPr lang="en-US" altLang="zh-CN" dirty="0"/>
                  <a:t>COMPASS</a:t>
                </a:r>
                <a:r>
                  <a:rPr lang="zh-CN" altLang="en-US" dirty="0"/>
                  <a:t>气体中，</a:t>
                </a:r>
                <a:r>
                  <a:rPr lang="en-US" altLang="zh-CN" dirty="0"/>
                  <a:t>RPC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PMT</a:t>
                </a:r>
                <a:r>
                  <a:rPr lang="zh-CN" altLang="en-US" dirty="0"/>
                  <a:t>的恒比定时系数为</a:t>
                </a:r>
                <a:r>
                  <a:rPr lang="en-US" altLang="zh-CN" dirty="0"/>
                  <a:t>0.55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0.5.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990854-DD9E-337D-EE26-DC9054B850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80D1314-7BC2-423F-A26E-5E0C6A4CB3C5}" type="datetime1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75BB6C-45B8-8512-72E8-2BC9048A89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692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氩气二氧化碳混合气体测试结果表明，当工作电压为</a:t>
            </a:r>
            <a:r>
              <a:rPr lang="en-US" altLang="zh-CN" dirty="0"/>
              <a:t>825V</a:t>
            </a:r>
            <a:r>
              <a:rPr lang="zh-CN" altLang="en-US" dirty="0"/>
              <a:t>时，单光电子时间分辨最好为</a:t>
            </a:r>
            <a:r>
              <a:rPr lang="en-US" altLang="zh-CN" dirty="0"/>
              <a:t>96ps</a:t>
            </a:r>
            <a:r>
              <a:rPr lang="zh-CN" altLang="en-US" dirty="0"/>
              <a:t>，此时信号电荷量约为</a:t>
            </a:r>
            <a:r>
              <a:rPr lang="en-US" altLang="zh-CN" dirty="0"/>
              <a:t>5.5</a:t>
            </a:r>
            <a:r>
              <a:rPr lang="zh-CN" altLang="en-US" dirty="0"/>
              <a:t>乘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5</a:t>
            </a:r>
            <a:r>
              <a:rPr lang="zh-CN" altLang="en-US" dirty="0"/>
              <a:t>次方电子电荷。由于信号幅度太小，信噪比太差，不利于时间分辨，因此这种气体不是合适的工作气体。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85FF3B-BA7C-B032-86D7-41F106F387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01864C3-D7EE-4018-9E24-5781916A667A}" type="datetime1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E57D3D-AEEA-5F77-2F07-1CA8FBB3F5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047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这两张图为</a:t>
                </a:r>
                <a:r>
                  <a:rPr lang="en-US" altLang="zh-CN" dirty="0"/>
                  <a:t>COMPASS</a:t>
                </a:r>
                <a:r>
                  <a:rPr lang="zh-CN" altLang="en-US" dirty="0"/>
                  <a:t>气体中的测试结果，左图为时间分辨随信号电荷量的变化，可以看到随着信号电荷量从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6e4 ~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增加到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2e5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电子电荷，</a:t>
                </a:r>
                <a14:m>
                  <m:oMath xmlns:m="http://schemas.openxmlformats.org/officeDocument/2006/math">
                    <m:r>
                      <a:rPr lang="zh-CN" altLang="en-US" sz="1200" b="0" i="1" smtClean="0">
                        <a:latin typeface="Cambria Math" panose="02040503050406030204" pitchFamily="18" charset="0"/>
                      </a:rPr>
                      <m:t>单光电子</m:t>
                    </m:r>
                  </m:oMath>
                </a14:m>
                <a:r>
                  <a:rPr lang="zh-CN" altLang="en-US" sz="1200" dirty="0"/>
                  <a:t>时间分辨从</a:t>
                </a:r>
                <a:r>
                  <a:rPr lang="en-US" altLang="zh-CN" sz="1200" dirty="0"/>
                  <a:t>45ps</a:t>
                </a:r>
                <a:r>
                  <a:rPr lang="zh-CN" altLang="en-US" sz="1200" dirty="0"/>
                  <a:t>变好到</a:t>
                </a:r>
                <a:r>
                  <a:rPr lang="en-US" altLang="zh-CN" sz="1200" dirty="0"/>
                  <a:t>31ps</a:t>
                </a:r>
                <a:r>
                  <a:rPr lang="zh-CN" altLang="en-US" sz="1200" dirty="0"/>
                  <a:t>；</a:t>
                </a:r>
                <a:r>
                  <a:rPr lang="zh-CN" altLang="en-US" dirty="0"/>
                  <a:t>右图为信号电荷量随工作电压的变化，纵坐标为对数坐标，可以看到在工作区间内，感应信号随电压指数增长。</a:t>
                </a:r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这两张图为</a:t>
                </a:r>
                <a:r>
                  <a:rPr lang="en-US" altLang="zh-CN" dirty="0"/>
                  <a:t>COMPASS</a:t>
                </a:r>
                <a:r>
                  <a:rPr lang="zh-CN" altLang="en-US" dirty="0"/>
                  <a:t>气体中的测试结果，左图为时间分辨随信号电荷量的变化，可以看到随着信号电荷量从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6e4 ~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增加到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2e5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电子电荷，</a:t>
                </a:r>
                <a:r>
                  <a:rPr lang="zh-CN" altLang="en-US" sz="1200" b="0" i="0">
                    <a:latin typeface="Cambria Math" panose="02040503050406030204" pitchFamily="18" charset="0"/>
                  </a:rPr>
                  <a:t>单光电子</a:t>
                </a:r>
                <a:r>
                  <a:rPr lang="zh-CN" altLang="en-US" sz="1200" dirty="0"/>
                  <a:t>时间分辨从</a:t>
                </a:r>
                <a:r>
                  <a:rPr lang="en-US" altLang="zh-CN" sz="1200" dirty="0"/>
                  <a:t>45ps</a:t>
                </a:r>
                <a:r>
                  <a:rPr lang="zh-CN" altLang="en-US" sz="1200" dirty="0"/>
                  <a:t>变好到</a:t>
                </a:r>
                <a:r>
                  <a:rPr lang="en-US" altLang="zh-CN" sz="1200" dirty="0"/>
                  <a:t>31ps</a:t>
                </a:r>
                <a:r>
                  <a:rPr lang="zh-CN" altLang="en-US" sz="1200" dirty="0"/>
                  <a:t>；</a:t>
                </a:r>
                <a:r>
                  <a:rPr lang="zh-CN" altLang="en-US" dirty="0"/>
                  <a:t>右图为信号电荷量随工作电压的变化，纵坐标为对数坐标，可以看到在工作区间内，感应信号随电压指数增长。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470621-2A1F-4763-35A9-C83C1A0FB4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430C373-E5A4-48C4-8DB7-F62E9B27047A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9D9D74-0B52-9135-1791-159E55EEBC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93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MRPC</a:t>
                </a:r>
                <a:r>
                  <a:rPr lang="zh-CN" altLang="en-US" dirty="0"/>
                  <a:t>气体测试的结果如这两张图所示，左图表明，随着信号电荷量从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2e5  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增加到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6e6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电子电荷，</a:t>
                </a:r>
                <a14:m>
                  <m:oMath xmlns:m="http://schemas.openxmlformats.org/officeDocument/2006/math">
                    <m:r>
                      <a:rPr lang="zh-CN" altLang="en-US" sz="1200" b="0" i="1" smtClean="0">
                        <a:latin typeface="Cambria Math" panose="02040503050406030204" pitchFamily="18" charset="0"/>
                      </a:rPr>
                      <m:t>单光电子</m:t>
                    </m:r>
                  </m:oMath>
                </a14:m>
                <a:r>
                  <a:rPr lang="zh-CN" altLang="en-US" sz="1200" dirty="0"/>
                  <a:t>时间分辨从</a:t>
                </a:r>
                <a:r>
                  <a:rPr lang="en-US" altLang="zh-CN" sz="1200" dirty="0"/>
                  <a:t>42ps</a:t>
                </a:r>
                <a:r>
                  <a:rPr lang="zh-CN" altLang="en-US" sz="1200" dirty="0"/>
                  <a:t>变好到</a:t>
                </a:r>
                <a:r>
                  <a:rPr lang="en-US" altLang="zh-CN" sz="1200" dirty="0"/>
                  <a:t>25ps</a:t>
                </a:r>
                <a:r>
                  <a:rPr lang="zh-CN" altLang="en-US" dirty="0"/>
                  <a:t>。同时从右图可以看到，当增益达到</a:t>
                </a:r>
                <a:r>
                  <a:rPr lang="en-US" altLang="zh-CN" dirty="0"/>
                  <a:t>10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6</a:t>
                </a:r>
                <a:r>
                  <a:rPr lang="zh-CN" altLang="en-US" dirty="0"/>
                  <a:t>次方左右时，电子雪崩倍增时空间电荷效应的影响逐渐增大，此时信号电荷量与电压不再呈指数关系。</a:t>
                </a:r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MRPC</a:t>
                </a:r>
                <a:r>
                  <a:rPr lang="zh-CN" altLang="en-US" dirty="0"/>
                  <a:t>气体测试的结果如这两张图所示，左图表明，随着信号电荷量从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2e5  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增加到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6e6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电子电荷，</a:t>
                </a:r>
                <a:r>
                  <a:rPr lang="zh-CN" altLang="en-US" sz="1200" b="0" i="0">
                    <a:latin typeface="Cambria Math" panose="02040503050406030204" pitchFamily="18" charset="0"/>
                  </a:rPr>
                  <a:t>单光电子</a:t>
                </a:r>
                <a:r>
                  <a:rPr lang="zh-CN" altLang="en-US" sz="1200" dirty="0"/>
                  <a:t>时间分辨从</a:t>
                </a:r>
                <a:r>
                  <a:rPr lang="en-US" altLang="zh-CN" sz="1200" dirty="0"/>
                  <a:t>42ps</a:t>
                </a:r>
                <a:r>
                  <a:rPr lang="zh-CN" altLang="en-US" sz="1200" dirty="0"/>
                  <a:t>变好到</a:t>
                </a:r>
                <a:r>
                  <a:rPr lang="en-US" altLang="zh-CN" sz="1200" dirty="0"/>
                  <a:t>25ps</a:t>
                </a:r>
                <a:r>
                  <a:rPr lang="zh-CN" altLang="en-US" dirty="0"/>
                  <a:t>。同时从右图可以看到，当增益达到</a:t>
                </a:r>
                <a:r>
                  <a:rPr lang="en-US" altLang="zh-CN" dirty="0"/>
                  <a:t>10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6</a:t>
                </a:r>
                <a:r>
                  <a:rPr lang="zh-CN" altLang="en-US" dirty="0"/>
                  <a:t>次方左右时，电子雪崩倍增时空间电荷效应的影响逐渐增大，此时信号电荷量与电压不再呈指数关系。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3570E4-8369-20A6-97B8-D93AC665BF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432E205-CC6E-4937-964B-E653C39D606C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66D1D4-29E4-1917-ACA9-D68AF8E16E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74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MRPC</a:t>
            </a:r>
            <a:r>
              <a:rPr lang="zh-CN" altLang="en-US" dirty="0"/>
              <a:t>气体的测试中发现，当电压较高时，偶尔会出现具有双峰结构的信号，这种信号是由光子反馈造成。以</a:t>
            </a:r>
            <a:r>
              <a:rPr lang="en-US" altLang="zh-CN" dirty="0"/>
              <a:t>2500V</a:t>
            </a:r>
            <a:r>
              <a:rPr lang="zh-CN" altLang="en-US" dirty="0"/>
              <a:t>下测到的信号为例，信号上升时间和宽度的分布如右图所示，单光电子信号集中分布在这一区域，而带有光子反馈的信号分布在这一区域，光子反馈会使信号的前沿上升时间变大，不利于时间分辨，因此需要减少光子反馈，由于异丁烷能够强烈吸收紫外光子，我们增大了异丁烷的比例并进行测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B49C78-4268-D531-06E7-98EE13C0B6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F178D1-31AA-4C39-8533-EF1BC6638517}" type="datetime1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C8251A-6EC3-1CC9-6572-EA98957DA9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315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左边第一张图展示了，不同异丁烷比例下，光子反馈信号的占比随工作电压的变化。可以明显看到，</a:t>
            </a:r>
            <a:r>
              <a:rPr lang="zh-CN" altLang="en-US" sz="1200" dirty="0"/>
              <a:t>增大异丁烷比例，能够有效减少光子反馈，当异丁烷比例从百分之五增大到</a:t>
            </a:r>
            <a:r>
              <a:rPr lang="en-US" altLang="zh-CN" sz="1200" dirty="0"/>
              <a:t>25%</a:t>
            </a:r>
            <a:r>
              <a:rPr lang="zh-CN" altLang="en-US" sz="1200" dirty="0"/>
              <a:t>，光子反馈占比从</a:t>
            </a:r>
            <a:r>
              <a:rPr lang="en-US" altLang="zh-CN" sz="1200" dirty="0"/>
              <a:t>20%</a:t>
            </a:r>
            <a:r>
              <a:rPr lang="zh-CN" altLang="en-US" sz="1200" dirty="0"/>
              <a:t>左右减少到约</a:t>
            </a:r>
            <a:r>
              <a:rPr lang="en-US" altLang="zh-CN" sz="1200" dirty="0"/>
              <a:t>1%</a:t>
            </a:r>
            <a:r>
              <a:rPr lang="zh-CN" altLang="en-US" sz="1200" dirty="0"/>
              <a:t>的水平。右边两张图展示了不同气体比例</a:t>
            </a:r>
            <a:r>
              <a:rPr lang="zh-CN" altLang="en-US" sz="1200"/>
              <a:t>下，仅统计无光子反馈的信号时，信号</a:t>
            </a:r>
            <a:r>
              <a:rPr lang="zh-CN" altLang="en-US" sz="1200" dirty="0"/>
              <a:t>电荷量和时间分辨的结果，可以看到，增大异丁烷比利时，相同电压下增益更大，探测器最大工作电压减小，而时间分辨无明显变化，在</a:t>
            </a:r>
            <a:r>
              <a:rPr lang="en-US" altLang="zh-CN" sz="1200" dirty="0"/>
              <a:t>10%</a:t>
            </a:r>
            <a:r>
              <a:rPr lang="zh-CN" altLang="en-US" sz="1200" dirty="0"/>
              <a:t>的异丁烷下，最好测到了</a:t>
            </a:r>
            <a:r>
              <a:rPr lang="en-US" altLang="zh-CN" sz="1200" dirty="0"/>
              <a:t>20.3ps</a:t>
            </a:r>
            <a:r>
              <a:rPr lang="zh-CN" altLang="en-US" sz="1200" dirty="0"/>
              <a:t>的单光电子时间分辨率。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E570C0-BD3B-668B-3917-1494778EC9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4314B6-9678-4626-A4D6-4A37C8CD992F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6EAE34-E314-71E7-FE11-A6CF37EB6E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011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由于阻性材料的体电阻率对阻性气体探测器的计数能力尤为重要，为了让</a:t>
            </a:r>
            <a:r>
              <a:rPr lang="en-US" altLang="zh-CN" dirty="0"/>
              <a:t>RPC</a:t>
            </a:r>
            <a:r>
              <a:rPr lang="zh-CN" altLang="en-US" dirty="0"/>
              <a:t>实现高计数能力，需要合适电阻率的电阻电极。我们与玻璃厂家合作制备了几种不同材质的浮法玻璃，并利用高压插件对它们的电阻率进行了测试，右图为电阻率随外加高压的变化，可以看到随着外加电压的增大，电阻率会稍微下降。几种玻璃的电阻率范围从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10</a:t>
            </a:r>
            <a:r>
              <a:rPr lang="zh-CN" altLang="en-US" dirty="0"/>
              <a:t>次方到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13</a:t>
            </a:r>
            <a:r>
              <a:rPr lang="zh-CN" altLang="en-US" dirty="0"/>
              <a:t>次方欧姆每厘米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B57CB-7800-B821-53A2-51178FD211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ADE40DA-9B10-4167-B3C7-032E13EA4080}" type="datetime1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098AEA-A867-95DE-9AAA-F0BE31D95E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96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随后我们对不同电阻率电极下的探测器进行了计数率测试。</a:t>
            </a:r>
            <a:r>
              <a:rPr lang="zh-CN" altLang="en-US" sz="1200" b="0" dirty="0"/>
              <a:t>固定单个激光脉冲的能量 ，从而使光阴极产生的初始光电子数保持不变。工作气体为</a:t>
            </a:r>
            <a:r>
              <a:rPr lang="en-US" altLang="zh-CN" sz="1200" b="0" dirty="0" err="1"/>
              <a:t>Ar</a:t>
            </a:r>
            <a:r>
              <a:rPr lang="en-US" altLang="zh-CN" sz="1200" b="0" dirty="0"/>
              <a:t>/CO2</a:t>
            </a:r>
            <a:r>
              <a:rPr lang="zh-CN" altLang="en-US" sz="1200" b="0" dirty="0"/>
              <a:t>，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测试不同电阻率下，信号幅度随激光频率的变化。左图为示波器显示的真实信号幅度，在相同的电压下，电阻率越大，信号幅度越小，意味着较小的气隙电场；右图为信号的相对幅度，即 让幅度最大值归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，随频率的变化，对于所有的浮法玻璃，信号幅度都随激光频率增大而变小，但是，电阻率越小，幅度减少得越慢，这意味这低电阻率浮法玻璃能够显著提高探测器的计数能力。</a:t>
            </a:r>
            <a:endParaRPr lang="en-US" altLang="zh-CN" sz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3541C3-41FF-C9D1-B522-0F508EF21C9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B1F1C56-EC23-44DC-AA8D-2855F85C001A}" type="datetime1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15D5DB-A1E3-7D40-AAD6-7F749AA630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200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/>
                  <a:t>接下来是总结。我们研发了一种具有</a:t>
                </a:r>
                <a:r>
                  <a:rPr lang="en-US" altLang="zh-CN" dirty="0"/>
                  <a:t>RPC</a:t>
                </a:r>
                <a:r>
                  <a:rPr lang="zh-CN" altLang="en-US" dirty="0"/>
                  <a:t>结构的气体光电探测器原型样机，激光测试表明此类探测器拥有出色的定时性能和计数能力。我们还</a:t>
                </a:r>
                <a:r>
                  <a:rPr lang="zh-CN" altLang="en-US" sz="1200" dirty="0"/>
                  <a:t>定量测试了不同气体下单光电子的信号特征，验证了光子反馈现象，此探测器可以用来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定量测试不同气体的性能。</a:t>
                </a:r>
                <a:endParaRPr lang="en-US" altLang="zh-CN" sz="1200" dirty="0"/>
              </a:p>
              <a:p>
                <a:r>
                  <a:rPr lang="zh-CN" altLang="en-US" dirty="0"/>
                  <a:t>由于采用了低阻浮法玻璃，相比于传统的</a:t>
                </a:r>
                <a:r>
                  <a:rPr lang="zh-CN" altLang="en-US" sz="1200" dirty="0"/>
                  <a:t>浮法玻璃</a:t>
                </a:r>
                <a:r>
                  <a:rPr lang="en-US" altLang="zh-CN" sz="1200" dirty="0"/>
                  <a:t>RPC</a:t>
                </a:r>
                <a:r>
                  <a:rPr lang="zh-CN" altLang="en-US" sz="1200" dirty="0"/>
                  <a:t>探测器，</a:t>
                </a:r>
                <a:r>
                  <a:rPr lang="zh-CN" altLang="en-US" dirty="0"/>
                  <a:t>它的计数能力显著提高。在</a:t>
                </a:r>
                <a:r>
                  <a:rPr lang="en-US" altLang="zh-CN" dirty="0"/>
                  <a:t>MRPC</a:t>
                </a:r>
                <a:r>
                  <a:rPr lang="zh-CN" altLang="en-US" dirty="0"/>
                  <a:t>气体中，单光电子时间分辨最好为</a:t>
                </a:r>
                <a:r>
                  <a:rPr lang="en-US" altLang="zh-CN" dirty="0"/>
                  <a:t>20.3ps,</a:t>
                </a:r>
                <a:r>
                  <a:rPr lang="zh-CN" altLang="en-US" dirty="0"/>
                  <a:t>此时感应信号电荷量为</a:t>
                </a:r>
                <a:r>
                  <a:rPr lang="en-US" altLang="zh-CN" dirty="0"/>
                  <a:t>7∙10^6Qe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我的报告到此结束，谢谢大家。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/>
                  <a:t>接下来是总结。我们研发了一种</a:t>
                </a:r>
                <a:r>
                  <a:rPr lang="zh-CN" altLang="en-US" sz="1200" dirty="0"/>
                  <a:t>具有</a:t>
                </a:r>
                <a:r>
                  <a:rPr lang="en-US" altLang="zh-CN" sz="1200" dirty="0"/>
                  <a:t>RPC</a:t>
                </a:r>
                <a:r>
                  <a:rPr lang="zh-CN" altLang="en-US" sz="1200" dirty="0"/>
                  <a:t>结构的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气体光电探测器</a:t>
                </a:r>
                <a:r>
                  <a:rPr lang="zh-CN" altLang="en-US" sz="1200" dirty="0"/>
                  <a:t>原型样机，激光测试表明此类探测器拥有出色的定时性能和计数能力。由于采用了低阻浮法玻璃，它的计数能力相比于传统的</a:t>
                </a:r>
                <a:r>
                  <a:rPr lang="en-US" altLang="zh-CN" sz="1200" dirty="0"/>
                  <a:t>RPC</a:t>
                </a:r>
                <a:r>
                  <a:rPr lang="zh-CN" altLang="en-US" sz="1200" dirty="0"/>
                  <a:t>探测器显著提高。验证了光子反馈现象，可以定量测试不同气体的性能。在</a:t>
                </a:r>
                <a:r>
                  <a:rPr lang="en-US" altLang="zh-CN" sz="1200" dirty="0"/>
                  <a:t>MRPC</a:t>
                </a:r>
                <a:r>
                  <a:rPr lang="zh-CN" altLang="en-US" sz="1200" dirty="0"/>
                  <a:t>气体中，单光电子时间分辨最好为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20.3ps</a:t>
                </a:r>
                <a:r>
                  <a:rPr lang="en-US" altLang="zh-CN" sz="1200" dirty="0"/>
                  <a:t>,</a:t>
                </a:r>
                <a:r>
                  <a:rPr lang="zh-CN" altLang="en-US" sz="1200" dirty="0"/>
                  <a:t>此时感应信号电荷量为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7∙10^6</a:t>
                </a:r>
                <a:r>
                  <a:rPr lang="en-US" altLang="zh-CN" sz="1200" dirty="0" err="1"/>
                  <a:t>Qe</a:t>
                </a:r>
                <a:r>
                  <a:rPr lang="zh-CN" altLang="en-US" sz="1200" dirty="0"/>
                  <a:t>。需要注意的是，由于</a:t>
                </a:r>
                <a:r>
                  <a:rPr lang="en-US" altLang="zh-CN" sz="1200" dirty="0"/>
                  <a:t>IBF</a:t>
                </a:r>
                <a:r>
                  <a:rPr lang="zh-CN" altLang="en-US" sz="1200" dirty="0"/>
                  <a:t>为</a:t>
                </a:r>
                <a:r>
                  <a:rPr lang="en-US" altLang="zh-CN" sz="1200" dirty="0"/>
                  <a:t>1</a:t>
                </a:r>
                <a:r>
                  <a:rPr lang="zh-CN" altLang="en-US" sz="1200" dirty="0"/>
                  <a:t>，探测器长期工作对光阴极要求较高，需要能够耐受粒子轰击，比如</a:t>
                </a:r>
                <a:r>
                  <a:rPr lang="en-US" altLang="zh-CN" sz="1200" dirty="0"/>
                  <a:t>DLC</a:t>
                </a:r>
                <a:r>
                  <a:rPr lang="zh-CN" altLang="en-US" sz="1200" dirty="0"/>
                  <a:t>光阴极。</a:t>
                </a:r>
                <a:endParaRPr lang="en-US" altLang="zh-CN" sz="1200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FE687D-1312-5E48-305F-6C23164073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05603B5-9E83-4814-8226-8E6650D2F612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6B5C63-6991-CC45-81C4-4B49317E5F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96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我的报告分为以下</a:t>
            </a:r>
            <a:r>
              <a:rPr lang="en-US" altLang="zh-CN" dirty="0"/>
              <a:t>5</a:t>
            </a:r>
            <a:r>
              <a:rPr lang="zh-CN" altLang="en-US" dirty="0"/>
              <a:t>个部分。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DFF3C2-5C2F-AAE6-8694-33BDBC8FCD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6C14DA-C5F3-447F-BA73-3FD6121DEDC2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01E679-9064-81E4-8F79-BFA9DA733E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432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F562F1-1220-CBFB-8BE9-4636E2DA0F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42568C-111A-4C85-B4FA-2239DB741EA6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32EF-D1FC-E92D-4967-4FC7B94535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852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F562F1-1220-CBFB-8BE9-4636E2DA0F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42568C-111A-4C85-B4FA-2239DB741EA6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32EF-D1FC-E92D-4967-4FC7B94535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73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F562F1-1220-CBFB-8BE9-4636E2DA0F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42568C-111A-4C85-B4FA-2239DB741EA6}" type="datetime1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32EF-D1FC-E92D-4967-4FC7B94535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338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F562F1-1220-CBFB-8BE9-4636E2DA0F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42568C-111A-4C85-B4FA-2239DB741EA6}" type="datetime1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32EF-D1FC-E92D-4967-4FC7B94535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02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首先是背景介绍。</a:t>
            </a:r>
            <a:endParaRPr lang="en-US" altLang="zh-CN" dirty="0"/>
          </a:p>
          <a:p>
            <a:r>
              <a:rPr lang="zh-CN" altLang="en-US" dirty="0"/>
              <a:t>未来高能物理实验的发展方向为高亮度、高能量；这对粒子探测器（尤其是气体探测器）提出了新的挑战，如更高计数率、更高的时间分辨等。</a:t>
            </a:r>
            <a:endParaRPr lang="en-US" altLang="zh-CN" dirty="0"/>
          </a:p>
          <a:p>
            <a:r>
              <a:rPr lang="zh-CN" altLang="en-US" dirty="0"/>
              <a:t>比如像杰斐逊实验室的螺线管高能量装置</a:t>
            </a:r>
            <a:r>
              <a:rPr lang="en-US" altLang="zh-CN" dirty="0"/>
              <a:t>Solid</a:t>
            </a:r>
            <a:r>
              <a:rPr lang="zh-CN" altLang="en-US" dirty="0"/>
              <a:t>，为了实现</a:t>
            </a:r>
            <a:r>
              <a:rPr lang="en-US" altLang="zh-CN" dirty="0"/>
              <a:t>7GeV</a:t>
            </a:r>
            <a:r>
              <a:rPr lang="zh-CN" altLang="en-US" dirty="0"/>
              <a:t>以上</a:t>
            </a:r>
            <a:r>
              <a:rPr lang="en-US" altLang="zh-CN" dirty="0"/>
              <a:t>pi K</a:t>
            </a:r>
            <a:r>
              <a:rPr lang="zh-CN" altLang="en-US" dirty="0"/>
              <a:t>粒子的</a:t>
            </a:r>
            <a:r>
              <a:rPr lang="en-US" altLang="zh-CN" dirty="0"/>
              <a:t>3sigma</a:t>
            </a:r>
            <a:r>
              <a:rPr lang="zh-CN" altLang="en-US" dirty="0"/>
              <a:t>分辨，对飞行时间</a:t>
            </a:r>
            <a:r>
              <a:rPr lang="en-US" altLang="zh-CN" dirty="0"/>
              <a:t>TOF</a:t>
            </a:r>
            <a:r>
              <a:rPr lang="zh-CN" altLang="en-US" dirty="0"/>
              <a:t>的测量提出了约</a:t>
            </a:r>
            <a:r>
              <a:rPr lang="en-US" altLang="zh-CN" dirty="0"/>
              <a:t>20ps</a:t>
            </a:r>
            <a:r>
              <a:rPr lang="zh-CN" altLang="en-US" dirty="0"/>
              <a:t>的精度要求，未来</a:t>
            </a:r>
            <a:r>
              <a:rPr lang="en-US" altLang="zh-CN" dirty="0"/>
              <a:t>CBM</a:t>
            </a:r>
            <a:r>
              <a:rPr lang="zh-CN" altLang="en-US" dirty="0"/>
              <a:t>中</a:t>
            </a:r>
            <a:r>
              <a:rPr lang="en-US" altLang="zh-CN" dirty="0"/>
              <a:t>TOF</a:t>
            </a:r>
            <a:r>
              <a:rPr lang="zh-CN" altLang="en-US" dirty="0"/>
              <a:t>测量的计数率将会达到到几十</a:t>
            </a:r>
            <a:r>
              <a:rPr lang="en-US" altLang="zh-CN" dirty="0"/>
              <a:t>kHz</a:t>
            </a:r>
            <a:r>
              <a:rPr lang="zh-CN" altLang="en-US" dirty="0"/>
              <a:t>每平方厘米、还有像高亮度</a:t>
            </a:r>
            <a:r>
              <a:rPr lang="en-US" altLang="zh-CN" dirty="0"/>
              <a:t>LHC</a:t>
            </a:r>
            <a:r>
              <a:rPr lang="zh-CN" altLang="en-US" dirty="0"/>
              <a:t>中</a:t>
            </a:r>
            <a:r>
              <a:rPr lang="en-US" altLang="zh-CN" dirty="0"/>
              <a:t>ATLAS</a:t>
            </a:r>
            <a:r>
              <a:rPr lang="zh-CN" altLang="en-US" dirty="0"/>
              <a:t>的升级、电子粒子对撞机</a:t>
            </a:r>
            <a:r>
              <a:rPr lang="en-US" altLang="zh-CN" dirty="0"/>
              <a:t>EIC</a:t>
            </a:r>
            <a:r>
              <a:rPr lang="zh-CN" altLang="en-US" dirty="0"/>
              <a:t>等，为了实现粒子鉴别、触发、本地抑制等功能，对粒子飞行时间</a:t>
            </a:r>
            <a:r>
              <a:rPr lang="en-US" altLang="zh-CN" dirty="0"/>
              <a:t>TOF</a:t>
            </a:r>
            <a:r>
              <a:rPr lang="zh-CN" altLang="en-US" dirty="0"/>
              <a:t>的测量都提出了新的要求。总的来说，在未来高亮度高能量的条件下，对</a:t>
            </a:r>
            <a:r>
              <a:rPr lang="en-US" altLang="zh-CN" dirty="0"/>
              <a:t>TOF</a:t>
            </a:r>
            <a:r>
              <a:rPr lang="zh-CN" altLang="en-US" dirty="0"/>
              <a:t>的测量提出了好于</a:t>
            </a:r>
            <a:r>
              <a:rPr lang="en-US" altLang="zh-CN" dirty="0"/>
              <a:t>30ps</a:t>
            </a:r>
            <a:r>
              <a:rPr lang="zh-CN" altLang="en-US" dirty="0"/>
              <a:t>的精度要求，以及相比于目前高一到两个数量级的计数率要求，为了满足时间精度和计数率的要求，我们试图开发一种高计数率、高时间精度的光电型气体探测器。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588815-0254-6696-FABA-5DF35FACB7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1255EDC-42B9-4DDC-BFBD-09ECE3D8D3C3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FE5CDA-A405-1D47-1177-312D39516A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68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/>
              <a:t>目前高定时精度光电型气体探测器的典型代表为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PICOSEC-Micromegas</a:t>
            </a:r>
            <a:r>
              <a:rPr lang="zh-CN" alt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，他是一种耦合了契伦科夫辐射体和光阴极的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micromegas</a:t>
            </a:r>
            <a:r>
              <a:rPr lang="zh-CN" alt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探测器，属于微结构气体探测器，入射粒子的初级电子在光电阴极中产生，它的单光电子时间分辨目前最好约为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44ps</a:t>
            </a:r>
            <a:r>
              <a:rPr lang="zh-CN" alt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，粒子反馈约为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zh-CN" alt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量级。我们受到了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PICOSEC</a:t>
            </a:r>
            <a:r>
              <a:rPr lang="zh-CN" alt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和电阻板室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zh-CN" alt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的启发，让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zh-CN" alt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的一极用光阴极替代，从而消除原初电子的位置涨落。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zh-CN" alt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气隙中均匀的强电场，除了有利于增强光电转换效率，还可以使电子漂移速度更大，同时光电子产生便立刻进行快速的雪崩过程，因此它可以拥有比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PICOSEC</a:t>
            </a:r>
            <a:r>
              <a:rPr lang="zh-CN" alt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更好的时间分辨率。</a:t>
            </a:r>
            <a:endParaRPr lang="en-US" altLang="zh-CN" sz="12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928AF3-D796-0979-FE9E-79515A0F93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B98F57E-B3F0-4136-8B6E-802DD521446F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A2075B-2C40-9849-8B10-76B1000482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9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我们利用</a:t>
            </a:r>
            <a:r>
              <a:rPr lang="en-US" altLang="zh-CN" dirty="0" err="1"/>
              <a:t>Comsol</a:t>
            </a:r>
            <a:r>
              <a:rPr lang="zh-CN" altLang="en-US" dirty="0"/>
              <a:t>软件对这种探测器进行了详细的电场和权场计算。由于探测器工作时回路含有微小电流，是非静电学的，因此气隙电场受气体和电阻板的电阻率和厚度影响</a:t>
            </a:r>
            <a:r>
              <a:rPr lang="en-US" altLang="zh-CN" dirty="0"/>
              <a:t>,</a:t>
            </a:r>
            <a:r>
              <a:rPr lang="zh-CN" altLang="en-US" dirty="0"/>
              <a:t>如公式所示。电场模拟结果表明，在相同的外加电压下，电阻板的电阻率越低，气隙电场越强，因而雪崩更大；权场的计算基于拉莫尔权场定理，即信号读出板的电势设为</a:t>
            </a:r>
            <a:r>
              <a:rPr lang="en-US" altLang="zh-CN" dirty="0"/>
              <a:t>1</a:t>
            </a:r>
            <a:r>
              <a:rPr lang="zh-CN" altLang="en-US" dirty="0"/>
              <a:t>，光阴极接地，计算结果表明探测器的权场为</a:t>
            </a:r>
            <a:r>
              <a:rPr lang="en-US" altLang="zh-CN" dirty="0"/>
              <a:t>0.43V</a:t>
            </a:r>
            <a:r>
              <a:rPr lang="zh-CN" altLang="en-US" dirty="0"/>
              <a:t>，意味着感应信号为理论最大值的</a:t>
            </a:r>
            <a:r>
              <a:rPr lang="en-US" altLang="zh-CN" dirty="0"/>
              <a:t>43%</a:t>
            </a:r>
            <a:r>
              <a:rPr lang="zh-CN" altLang="en-US" dirty="0"/>
              <a:t>，同时不同层的厚度和介电常数对权场的影响也能够定量给出。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D941A0-ACAB-F909-12E6-810092D1AB4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09DCBEA-33A8-4652-8BAC-5382C3BE232E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B20FE9-797C-EA5A-37F7-9A6E866F48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88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同时我们利用</a:t>
            </a:r>
            <a:r>
              <a:rPr lang="en-US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Garfield++</a:t>
            </a:r>
            <a:r>
              <a:rPr lang="zh-CN" alt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对探测器的进行了全模拟。由于</a:t>
            </a:r>
            <a:r>
              <a:rPr lang="en-US" altLang="zh-CN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zh-CN" alt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气隙中的均匀电场，允许基于网格划分的</a:t>
            </a:r>
            <a:r>
              <a:rPr lang="en-US" altLang="zh-CN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zh-CN" alt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方法，对雪崩物理过程进行快速的模拟。整个流程为：模拟电子在特定气体和电场下的雪崩，利用权场读出电子漂移产生的感应信号，利用恒比定时统计信号前沿，从而得到时间分辨。如图为</a:t>
            </a:r>
            <a:r>
              <a:rPr lang="en-US" altLang="zh-CN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Garfield</a:t>
            </a:r>
            <a:r>
              <a:rPr lang="zh-CN" alt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模拟结果，为不同气体下时间分辨随信号电荷量的变化，表明在合适的气体和厚度小，能够得到小于</a:t>
            </a:r>
            <a:r>
              <a:rPr lang="en-US" altLang="zh-CN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30ps</a:t>
            </a:r>
            <a:r>
              <a:rPr lang="zh-CN" altLang="en-US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的单光电子时间分辨率。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68B8FA-DEBC-E05B-DCB1-3B8B1C05EC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A9CF29A-D77B-4B02-B122-81F0D2375A9E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D1C249-C699-8321-10BD-E23AA207B0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9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后续我们设计并制作了探测器，包括不锈钢腔体、通气回路、探测器模块、高压和信号读出</a:t>
            </a:r>
            <a:r>
              <a:rPr lang="en-US" altLang="zh-CN" dirty="0"/>
              <a:t>PCB</a:t>
            </a:r>
            <a:r>
              <a:rPr lang="zh-CN" altLang="en-US" dirty="0"/>
              <a:t>板、</a:t>
            </a:r>
            <a:r>
              <a:rPr lang="en-US" altLang="zh-CN" dirty="0"/>
              <a:t>Cr</a:t>
            </a:r>
            <a:r>
              <a:rPr lang="zh-CN" altLang="en-US" dirty="0"/>
              <a:t>光阴极，并在超净室中对探测器进行了组装。并计划利用激光对探测器进行性能测试。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7B96DE-B235-7003-EE51-D3E35467F2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C985B-CDE4-42C3-BC09-D397A4ABF134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B10425-5D14-2149-6EAA-AD6B117475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50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我们利用</a:t>
            </a:r>
            <a:r>
              <a:rPr lang="en-US" altLang="zh-CN" dirty="0"/>
              <a:t>355nm</a:t>
            </a:r>
            <a:r>
              <a:rPr lang="zh-CN" altLang="en-US" dirty="0"/>
              <a:t>紫外皮秒激光在光学平台上搭建了一套高精度测试系统。激光频率可以通过信号产生器开门来进行调节，出射激光一分为</a:t>
            </a:r>
            <a:r>
              <a:rPr lang="en-US" altLang="zh-CN" dirty="0"/>
              <a:t>2</a:t>
            </a:r>
            <a:r>
              <a:rPr lang="zh-CN" altLang="en-US" dirty="0"/>
              <a:t>，一路进入用于定时的光电倍增管中，另一路进入待测探测器，两个信号在示波器上显示并采集，如图所示，通过统计两个信号的时间差，即可得到总的时间分辨率。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0937BB-22DD-5EFA-EEBA-8DBC9BA50E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F18BE48-7119-4BC7-9841-D0FC7FA04304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C8515F-81DA-5972-9112-1A1101FC97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09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为了计算探测器的时间分辨，我们需要测量测试系统的定时精度。在测试中，</a:t>
            </a:r>
            <a:r>
              <a:rPr lang="en-US" altLang="zh-CN" dirty="0"/>
              <a:t>PMT</a:t>
            </a:r>
            <a:r>
              <a:rPr lang="zh-CN" altLang="en-US" dirty="0"/>
              <a:t>信号的电压和幅度保持不变。通过两种方法测试系统定时精度，第</a:t>
            </a:r>
            <a:r>
              <a:rPr lang="en-US" altLang="zh-CN" dirty="0"/>
              <a:t>1</a:t>
            </a:r>
            <a:r>
              <a:rPr lang="zh-CN" altLang="en-US" dirty="0"/>
              <a:t>种，</a:t>
            </a:r>
            <a:r>
              <a:rPr lang="zh-CN" altLang="en-US" sz="1200" b="0" dirty="0"/>
              <a:t>固定激光能量，增加</a:t>
            </a:r>
            <a:r>
              <a:rPr lang="en-US" altLang="zh-CN" sz="1200" b="0" dirty="0"/>
              <a:t>RPC</a:t>
            </a:r>
            <a:r>
              <a:rPr lang="zh-CN" altLang="en-US" sz="1200" b="0" dirty="0"/>
              <a:t>工作电压，结果如左图所示，随着电压增加，总时间分辨趋于</a:t>
            </a:r>
            <a:r>
              <a:rPr lang="en-US" altLang="zh-CN" sz="1200" b="0" dirty="0"/>
              <a:t>10ps</a:t>
            </a:r>
            <a:r>
              <a:rPr lang="zh-CN" altLang="en-US" sz="1200" b="0" dirty="0"/>
              <a:t>；第</a:t>
            </a:r>
            <a:r>
              <a:rPr lang="en-US" altLang="zh-CN" sz="1200" b="0" dirty="0"/>
              <a:t>2</a:t>
            </a:r>
            <a:r>
              <a:rPr lang="zh-CN" altLang="en-US" sz="1200" b="0" dirty="0"/>
              <a:t>种方法，</a:t>
            </a:r>
            <a:r>
              <a:rPr lang="zh-CN" altLang="en-US" sz="1200" dirty="0"/>
              <a:t>固定电压，增大激光能量（即增加光电子数），</a:t>
            </a:r>
            <a:r>
              <a:rPr lang="zh-CN" altLang="en-US" sz="1200" b="0" dirty="0"/>
              <a:t>结果如右图所示，随着激光能量增加，信号电荷量增加，总时间分辨也趋于</a:t>
            </a:r>
            <a:r>
              <a:rPr lang="en-US" altLang="zh-CN" sz="1200" b="0" dirty="0"/>
              <a:t>10ps</a:t>
            </a:r>
            <a:r>
              <a:rPr lang="zh-CN" altLang="en-US" sz="1200" dirty="0"/>
              <a:t>。两种方式都表明系统的时间分辨率趋于</a:t>
            </a:r>
            <a:r>
              <a:rPr lang="en-US" altLang="zh-CN" sz="1200" dirty="0"/>
              <a:t>10ps</a:t>
            </a:r>
            <a:r>
              <a:rPr lang="zh-CN" altLang="en-US" sz="1200" dirty="0"/>
              <a:t>，因此我们认为搭建的测试平台的定时精度为</a:t>
            </a:r>
            <a:r>
              <a:rPr lang="en-US" altLang="zh-CN" sz="1200" dirty="0"/>
              <a:t>10ps</a:t>
            </a:r>
            <a:r>
              <a:rPr lang="zh-CN" altLang="en-US" sz="1200" dirty="0"/>
              <a:t>。同时这也意味着当光电子数足够多时，</a:t>
            </a:r>
            <a:r>
              <a:rPr lang="en-US" altLang="zh-CN" sz="1200" dirty="0"/>
              <a:t>RPC</a:t>
            </a:r>
            <a:r>
              <a:rPr lang="zh-CN" altLang="en-US" sz="1200" dirty="0"/>
              <a:t>探测器的时间分辨率可以低于</a:t>
            </a:r>
            <a:r>
              <a:rPr lang="en-US" altLang="zh-CN" sz="1200" dirty="0"/>
              <a:t>10ps</a:t>
            </a:r>
            <a:r>
              <a:rPr lang="zh-CN" altLang="en-US" sz="1200" dirty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2706-E474-44BB-9C14-52E5B15FFF6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C57DEB-CA4A-8B6A-1F0F-A865501F75A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81C1FFE-DEA3-4AAC-A5FA-6D1B3356A4B2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705B61-0A9F-F9C3-81F1-4FDA614FFC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D308-D28C-41A5-9515-5712E39EB6BD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98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3FE9-C995-4BB4-B965-F2A487B64266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05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8195-8650-40D2-9B7B-1762045C74F8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47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CD5C68-85F9-322F-22DC-9516EF5A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B9B58A-8AF9-850A-C323-E45A5CE2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E4B4-362F-49C8-9154-8D73DD4237BB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AC724E-27A5-F253-634D-CF979A82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638640-C957-3892-B932-AE2B8C37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9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0B241-6057-80B3-43E6-B236E5FDD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EA03E0-D3A2-FAA6-FF6D-0477DDADF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56776-A20B-9950-1852-1A4C93D0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D17A-BCCF-4417-B8CB-D737797AE8A7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B402A1-F096-0529-8B3D-96C4BD7E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B0479F-D418-A0A4-A368-E414971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0FD-72D9-49D8-9A0C-24B016267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2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0F5176-5115-201F-F80C-E756F914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54B872-7004-A0B4-8091-F3378F71A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1BFC7-C33A-C451-72CD-E97BADF6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64A-89F3-438A-980F-6339DCFA5BDE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C7AB06-F153-D473-467F-BD7A2826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B829DE-CB4F-B31A-54BA-6F500788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0FD-72D9-49D8-9A0C-24B016267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42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B635E-F160-C273-7DE1-FFAFBB5BA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1C5E68-AADA-DCD3-5CBC-D5531F3C4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B21675-376B-4265-06D8-EF4A14F4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E39-E96C-4541-AEEE-2DF3CB181BA6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EFB2F7-93DE-45CD-7C1C-EAED430A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0DD35B-54FF-9CB9-91C4-54575ECF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0FD-72D9-49D8-9A0C-24B016267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3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86F223-3B31-49B1-3567-E1C4BB77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C9C453-BB61-3D8F-06CB-710B42C9A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9A0492-5768-49DA-B9D9-CCBCDB79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4DC740-9BD2-78C4-6397-C7A7B14A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8E6-9DD3-40F7-BCFB-FA75C40C6C89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E3183C-69DE-D8E0-E017-6E0CDA74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64B266-013A-C3D3-9C2E-14AD951C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0FD-72D9-49D8-9A0C-24B016267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68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17DC5-A0FA-7343-A41D-7D5F4D22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B8B543-64E4-2DDE-BD1B-F2ECD8A83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60DB3D-DDFA-BCE7-0704-E48D950B6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28B4A46-9123-8203-9DC1-8243A534D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AC1699-CDE8-81E2-E308-0FD28427E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2B81BC-6862-37CC-328A-29985590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769F-EFFE-47C5-AFB5-7802451D35F4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C8F4450-1694-34CF-BD2C-0FBAC975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77DBBC-B8DF-4D54-35D9-804550A2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0FD-72D9-49D8-9A0C-24B016267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378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99F19-44F1-FCBC-CD57-5AA43B0B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71A473-0FF7-5D20-93D9-1D6943B6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FEC2-6A72-4757-AEBA-51776459D2B1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F86428-ED99-F2AF-BBEB-59F471D5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B40973-8A59-3A93-A865-15BE00D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0FD-72D9-49D8-9A0C-24B016267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121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115A36-1939-A104-14ED-D623F458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85A0-9519-467E-9965-9AB03B56307C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D33F0E-0F81-1347-7AA9-D2A04356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0BCA02-CEDD-E36B-E04C-389E9A6A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0FD-72D9-49D8-9A0C-24B016267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93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0A1-2707-4399-B19E-3BC6C0167F50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52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AA9BF-73ED-17F7-65E9-264EB85B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E783C9-9931-4E8E-3956-4B3CA1671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63126F-46B6-E66D-EB59-883C6F015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6C9AFE-A7D9-F3B5-6601-428A3F20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5498-BD06-459F-8B49-63C866F6DC2A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B22658-CD41-7A78-70A7-DCBD3ED1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38CB6A-1EE4-E160-DB78-068E335A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0FD-72D9-49D8-9A0C-24B016267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714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AFDCB-04F8-B403-78AE-BB7D0769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9F371B-4169-270C-2410-69FB037F3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F0396-A629-BF5F-87A2-79C082472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16343E-D7A5-A929-CCB5-18495141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D9B2-A0B4-496A-9133-8AF3BAA35A7A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3A9A7C-47B4-9E42-E595-E91B9A72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66C3D6-99C3-C803-5C5F-B7E80114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0FD-72D9-49D8-9A0C-24B016267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14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826114-A3C8-7F92-644C-8C5B8EC2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AE868F-5582-5DAF-715C-A29DDCC95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9747D-8663-8A45-DE65-0C0FB12F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BDDD-A9C7-4012-A58C-54468F40328B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4C826A-7E45-7587-2C55-D5247B86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8B3D30-DF1C-A652-D314-28DF73B7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0FD-72D9-49D8-9A0C-24B016267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878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A481121-3239-B2EF-2390-19FC717A0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54F90B-487D-B556-EC9C-F6823E7F2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C8A353-DAA1-3EB1-DC37-66D462B6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6DA5-5663-4A9C-B6B3-449A0E1227F9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B5BDD8-61CD-327C-4C50-A9BC8551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567871-DCC1-F180-C0E2-0B3D0148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0FD-72D9-49D8-9A0C-24B016267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3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557F-891F-4F8D-9051-5B3E66FD1925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89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3FEF-56CF-4651-A3E5-4A94C1CA05E9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06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5E01-59DE-4DC9-90A5-C58C2AD704CD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8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D18A-C3A5-4A33-8138-71021EE1E72D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F591-300D-46F9-85D9-981D7FE198FF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9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5A8D-1C1F-423C-B718-773B4F3CADFB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1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CB2E-2063-4FF5-B3EE-E99AB8E10F1F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0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E9476-7B60-4DD8-B84B-8F7935EEDF7E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3C76-F426-418F-9AAE-6732A97E1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3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BC5D7C-45D8-D70F-38F2-289EAF46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C40250-EB21-5E82-C510-89F690682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EC5DAF-FA11-1783-2FA3-99572D7B9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43F5A-4EB1-417E-B6B6-EE7E4BC1E7A7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59E73D-3459-D246-00D2-3873D4E0A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第十二届全国先进气体探测器研讨会报告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834DA4-10FF-1FDC-096D-863373D7F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750FD-72D9-49D8-9A0C-24B016267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2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41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1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2/9783527698691.ch3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dx.doi.org/10.1088/1748-0221/15/04/C0405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garfieldpp.web.cern.ch/examples/rpc/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2032000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5762170"/>
            <a:ext cx="12192000" cy="109582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-7254" y="5667830"/>
            <a:ext cx="12192000" cy="0"/>
          </a:xfrm>
          <a:prstGeom prst="line">
            <a:avLst/>
          </a:prstGeom>
          <a:ln w="38100">
            <a:solidFill>
              <a:srgbClr val="01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979453" y="2463789"/>
            <a:ext cx="8636970" cy="136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rgbClr val="014B9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一种具有</a:t>
            </a:r>
            <a:r>
              <a:rPr lang="en-US" altLang="zh-CN" sz="3600" b="1" dirty="0">
                <a:solidFill>
                  <a:srgbClr val="014B9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RPC</a:t>
            </a:r>
            <a:r>
              <a:rPr lang="zh-CN" altLang="en-US" sz="3600" b="1" dirty="0">
                <a:solidFill>
                  <a:srgbClr val="014B9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结构的高时间精度、高计数率的气体光电探测器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086ECF2-2295-478B-9DED-5D676CF0B4F8}"/>
              </a:ext>
            </a:extLst>
          </p:cNvPr>
          <p:cNvSpPr txBox="1"/>
          <p:nvPr/>
        </p:nvSpPr>
        <p:spPr>
          <a:xfrm>
            <a:off x="4989730" y="4300735"/>
            <a:ext cx="36471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14B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赵一锭</a:t>
            </a:r>
            <a:endParaRPr lang="en-US" altLang="zh-CN" sz="2800" b="1" dirty="0">
              <a:solidFill>
                <a:srgbClr val="014B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rgbClr val="014B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中国科学技术大学</a:t>
            </a:r>
            <a:endParaRPr lang="en-US" altLang="zh-CN" b="1" dirty="0">
              <a:solidFill>
                <a:srgbClr val="014B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rgbClr val="014B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核探测与核电子学国家重点实验室</a:t>
            </a:r>
            <a:endParaRPr lang="en-US" altLang="zh-CN" b="1" dirty="0">
              <a:solidFill>
                <a:srgbClr val="014B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2939A-B9E6-9F28-DE19-45F7147D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723" y="140798"/>
            <a:ext cx="5857143" cy="15333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B6763F-BF57-1CE3-5240-8F813709A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031999"/>
            <a:ext cx="3310388" cy="346224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58FC06-CD6F-5003-8166-08060DB2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0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"/>
    </mc:Choice>
    <mc:Fallback xmlns="">
      <p:transition spd="slow" advTm="163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1471" y="274279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单光电子测试</a:t>
            </a:r>
            <a:endParaRPr lang="en-US" altLang="zh-CN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B13B0BB-6050-3299-0D45-722E61144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6" y="2694151"/>
            <a:ext cx="391185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4368FB-C4A5-5CE4-81B7-59AA1D3B0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14" y="2694151"/>
            <a:ext cx="3913417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A236627-6FBF-2A20-D810-AF68025572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312" y="2694151"/>
            <a:ext cx="3913445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7D50A6A-4EFF-10C6-982F-19ADD7262A00}"/>
              </a:ext>
            </a:extLst>
          </p:cNvPr>
          <p:cNvSpPr txBox="1"/>
          <p:nvPr/>
        </p:nvSpPr>
        <p:spPr>
          <a:xfrm>
            <a:off x="708649" y="2518920"/>
            <a:ext cx="3054699" cy="37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 GHz BW due to big noise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8005B0B-29DA-91FB-DF75-22D0EC9A7756}"/>
              </a:ext>
            </a:extLst>
          </p:cNvPr>
          <p:cNvSpPr txBox="1"/>
          <p:nvPr/>
        </p:nvSpPr>
        <p:spPr>
          <a:xfrm>
            <a:off x="596680" y="1149679"/>
            <a:ext cx="8939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不同气体下的信号特征（信号幅度、宽度、上升时间）有明显差别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B0E442-6022-F752-72D5-5E10AA3CF82C}"/>
              </a:ext>
            </a:extLst>
          </p:cNvPr>
          <p:cNvSpPr txBox="1"/>
          <p:nvPr/>
        </p:nvSpPr>
        <p:spPr>
          <a:xfrm>
            <a:off x="4531069" y="2099818"/>
            <a:ext cx="2563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COMPASS gas</a:t>
            </a:r>
            <a:br>
              <a:rPr lang="en-US" altLang="zh-CN" dirty="0"/>
            </a:br>
            <a:r>
              <a:rPr lang="en-US" altLang="zh-CN" dirty="0"/>
              <a:t> Ne\C2H6\CF4(80\10\10)</a:t>
            </a:r>
          </a:p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55C8D2-0691-12BF-02CF-B72D756D70C8}"/>
              </a:ext>
            </a:extLst>
          </p:cNvPr>
          <p:cNvSpPr txBox="1"/>
          <p:nvPr/>
        </p:nvSpPr>
        <p:spPr>
          <a:xfrm>
            <a:off x="1061776" y="209981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Ar</a:t>
            </a:r>
            <a:r>
              <a:rPr lang="en-US" altLang="zh-CN" dirty="0"/>
              <a:t>\CO2(93\7)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E04B1DB-5282-8E3C-7D6B-8ED38F875014}"/>
              </a:ext>
            </a:extLst>
          </p:cNvPr>
          <p:cNvSpPr txBox="1"/>
          <p:nvPr/>
        </p:nvSpPr>
        <p:spPr>
          <a:xfrm>
            <a:off x="8036795" y="2152154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MRPC gas</a:t>
            </a:r>
            <a:br>
              <a:rPr lang="en-US" altLang="zh-CN" dirty="0"/>
            </a:br>
            <a:r>
              <a:rPr lang="en-US" altLang="zh-CN" dirty="0"/>
              <a:t>R134a\iC4H10\SF6(90\5\5)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AB5632-61CD-4DA6-7EC5-DDAA36AA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85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2356F6C-F64A-6DFE-2BAD-837256170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207" y="3478987"/>
            <a:ext cx="3082259" cy="3007988"/>
          </a:xfrm>
          <a:prstGeom prst="rect">
            <a:avLst/>
          </a:prstGeom>
        </p:spPr>
      </p:pic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2208" y="407705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单光电子时间分辨</a:t>
            </a:r>
            <a:endParaRPr lang="en-US" altLang="zh-CN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9DB670C-5405-8E1F-D19E-40863E4EB9E1}"/>
              </a:ext>
            </a:extLst>
          </p:cNvPr>
          <p:cNvSpPr/>
          <p:nvPr/>
        </p:nvSpPr>
        <p:spPr>
          <a:xfrm>
            <a:off x="429451" y="1145386"/>
            <a:ext cx="4498149" cy="585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方法：恒比定时</a:t>
            </a:r>
            <a:r>
              <a:rPr lang="en-US" altLang="zh-C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(CFD)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C2C352-CC6A-6987-B1D5-CCBC6BB7C8F6}"/>
                  </a:ext>
                </a:extLst>
              </p:cNvPr>
              <p:cNvSpPr txBox="1"/>
              <p:nvPr/>
            </p:nvSpPr>
            <p:spPr>
              <a:xfrm>
                <a:off x="5145037" y="1116220"/>
                <a:ext cx="4964733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𝑅𝑃𝐶</m:t>
                          </m:r>
                        </m:sub>
                      </m:sSub>
                      <m:r>
                        <a:rPr lang="en-US" altLang="zh-CN" sz="2400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𝑡𝑜𝑡𝑎𝑙</m:t>
                              </m:r>
                            </m:sub>
                            <m:sup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𝑠𝑦𝑠𝑡𝑒𝑚</m:t>
                              </m:r>
                            </m:sub>
                            <m:sup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𝑝𝑠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C2C352-CC6A-6987-B1D5-CCBC6BB7C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037" y="1116220"/>
                <a:ext cx="4964733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38A2D873-AC73-BA5B-FD93-4D272CA6C3AA}"/>
              </a:ext>
            </a:extLst>
          </p:cNvPr>
          <p:cNvSpPr txBox="1"/>
          <p:nvPr/>
        </p:nvSpPr>
        <p:spPr>
          <a:xfrm>
            <a:off x="1069684" y="1896890"/>
            <a:ext cx="6119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如何确定恒比定时系数</a:t>
            </a:r>
            <a:r>
              <a:rPr lang="en-US" altLang="zh-CN" sz="2000" dirty="0"/>
              <a:t>(CF)? </a:t>
            </a:r>
            <a:br>
              <a:rPr lang="en-US" altLang="zh-CN" sz="2000" dirty="0"/>
            </a:br>
            <a:r>
              <a:rPr lang="zh-CN" altLang="en-US" sz="2000" dirty="0"/>
              <a:t>以</a:t>
            </a:r>
            <a:r>
              <a:rPr lang="en-US" altLang="zh-CN" sz="2000" dirty="0"/>
              <a:t>COMPASS</a:t>
            </a:r>
            <a:r>
              <a:rPr lang="zh-CN" altLang="en-US" sz="2000" dirty="0"/>
              <a:t>气体为例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7C1FCA9-113C-4139-9B96-213010DEFC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4" y="2516589"/>
            <a:ext cx="4401228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65E81B9-FD2C-2146-F18A-3111398422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67" y="2480596"/>
            <a:ext cx="4401963" cy="324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826C946-29F2-B285-A0B2-CB31F6666225}"/>
                  </a:ext>
                </a:extLst>
              </p:cNvPr>
              <p:cNvSpPr txBox="1"/>
              <p:nvPr/>
            </p:nvSpPr>
            <p:spPr>
              <a:xfrm>
                <a:off x="40700" y="5751960"/>
                <a:ext cx="4260219" cy="647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固定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𝑅𝑃𝐶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=0.5, 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改变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𝑃𝑀𝑇</m:t>
                        </m:r>
                      </m:sub>
                    </m:sSub>
                  </m:oMath>
                </a14:m>
                <a:r>
                  <a:rPr lang="en-US" altLang="zh-CN" dirty="0"/>
                  <a:t>(0.1-0.8)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𝑃𝑀𝑇</m:t>
                        </m:r>
                      </m:sub>
                    </m:sSub>
                  </m:oMath>
                </a14:m>
                <a:r>
                  <a:rPr lang="zh-CN" altLang="en-US" dirty="0"/>
                  <a:t> 没有明显影响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826C946-29F2-B285-A0B2-CB31F6666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0" y="5751960"/>
                <a:ext cx="4260219" cy="647741"/>
              </a:xfrm>
              <a:prstGeom prst="rect">
                <a:avLst/>
              </a:prstGeom>
              <a:blipFill>
                <a:blip r:embed="rId7"/>
                <a:stretch>
                  <a:fillRect l="-1288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E7D8E41-C929-E23E-F32F-D8BB1724CE4D}"/>
                  </a:ext>
                </a:extLst>
              </p:cNvPr>
              <p:cNvSpPr txBox="1"/>
              <p:nvPr/>
            </p:nvSpPr>
            <p:spPr>
              <a:xfrm>
                <a:off x="4281103" y="5718281"/>
                <a:ext cx="3566195" cy="647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固定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𝑃𝑀𝑇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改变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𝑅𝑃𝐶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𝑅𝑃𝐶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0.55</m:t>
                    </m:r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al</m:t>
                        </m:r>
                      </m:sub>
                    </m:sSub>
                  </m:oMath>
                </a14:m>
                <a:r>
                  <a:rPr lang="zh-CN" altLang="en-US" dirty="0"/>
                  <a:t> 最好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E7D8E41-C929-E23E-F32F-D8BB1724C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103" y="5718281"/>
                <a:ext cx="3566195" cy="647741"/>
              </a:xfrm>
              <a:prstGeom prst="rect">
                <a:avLst/>
              </a:prstGeom>
              <a:blipFill>
                <a:blip r:embed="rId8"/>
                <a:stretch>
                  <a:fillRect l="-1368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7F291A8-C9A9-1B23-F0D7-012AA2A4D135}"/>
                  </a:ext>
                </a:extLst>
              </p:cNvPr>
              <p:cNvSpPr txBox="1"/>
              <p:nvPr/>
            </p:nvSpPr>
            <p:spPr>
              <a:xfrm>
                <a:off x="8862928" y="2397781"/>
                <a:ext cx="33435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在</a:t>
                </a:r>
                <a:r>
                  <a:rPr lang="en-US" altLang="zh-CN" sz="2000" dirty="0"/>
                  <a:t>COMPASS</a:t>
                </a:r>
                <a:r>
                  <a:rPr lang="zh-CN" altLang="en-US" sz="2000" dirty="0"/>
                  <a:t>气体中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𝑅𝑃𝐶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0.55,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𝑃𝑀𝑇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zh-CN" altLang="en-US" sz="2000" dirty="0"/>
                  <a:t> 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7F291A8-C9A9-1B23-F0D7-012AA2A4D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928" y="2397781"/>
                <a:ext cx="3343501" cy="707886"/>
              </a:xfrm>
              <a:prstGeom prst="rect">
                <a:avLst/>
              </a:prstGeom>
              <a:blipFill>
                <a:blip r:embed="rId9"/>
                <a:stretch>
                  <a:fillRect l="-2007" t="-4310"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98AE5B-9012-8874-9F79-1291BEA2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4758" y="6337528"/>
            <a:ext cx="2743200" cy="365125"/>
          </a:xfrm>
        </p:spPr>
        <p:txBody>
          <a:bodyPr/>
          <a:lstStyle/>
          <a:p>
            <a:fld id="{772B3C76-F426-418F-9AAE-6732A97E15C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FF6407-16CB-CD4D-9138-6BA77A978813}"/>
              </a:ext>
            </a:extLst>
          </p:cNvPr>
          <p:cNvSpPr txBox="1"/>
          <p:nvPr/>
        </p:nvSpPr>
        <p:spPr>
          <a:xfrm>
            <a:off x="10670970" y="4443089"/>
            <a:ext cx="90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31.3 </a:t>
            </a:r>
            <a:r>
              <a:rPr lang="en-US" altLang="zh-CN" b="1" dirty="0" err="1">
                <a:solidFill>
                  <a:srgbClr val="FF0000"/>
                </a:solidFill>
              </a:rPr>
              <a:t>ps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9844F1-B481-F9FB-79C0-742784F21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6578"/>
            <a:ext cx="4401228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71D3F2-9B31-A713-2814-92C905A70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21" y="2516578"/>
            <a:ext cx="4401963" cy="32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E907B6E-EAAB-BAC4-8B0C-4C4F214C80FF}"/>
              </a:ext>
            </a:extLst>
          </p:cNvPr>
          <p:cNvCxnSpPr>
            <a:cxnSpLocks/>
          </p:cNvCxnSpPr>
          <p:nvPr/>
        </p:nvCxnSpPr>
        <p:spPr>
          <a:xfrm flipH="1" flipV="1">
            <a:off x="6909267" y="5143381"/>
            <a:ext cx="3041053" cy="3420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6239C1D-3CA2-F7FC-FC10-27CE97AB0856}"/>
              </a:ext>
            </a:extLst>
          </p:cNvPr>
          <p:cNvSpPr txBox="1"/>
          <p:nvPr/>
        </p:nvSpPr>
        <p:spPr>
          <a:xfrm>
            <a:off x="9159998" y="4421194"/>
            <a:ext cx="90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840V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2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6243" y="350254"/>
            <a:ext cx="58993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时间分辨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zh-C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\CO2(93/7)</a:t>
            </a:r>
          </a:p>
          <a:p>
            <a:endParaRPr lang="en-US" altLang="zh-CN" sz="4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1562298-5CC6-91AF-2221-D523E9496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5" y="1989000"/>
            <a:ext cx="3689885" cy="360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A439FC3-AFAD-701F-DB6A-AB903F589AA1}"/>
                  </a:ext>
                </a:extLst>
              </p:cNvPr>
              <p:cNvSpPr txBox="1"/>
              <p:nvPr/>
            </p:nvSpPr>
            <p:spPr>
              <a:xfrm>
                <a:off x="502418" y="1204631"/>
                <a:ext cx="2341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𝑡h𝑟𝑒h𝑜𝑙𝑑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= 6mV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A439FC3-AFAD-701F-DB6A-AB903F589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8" y="1204631"/>
                <a:ext cx="2341266" cy="461665"/>
              </a:xfrm>
              <a:prstGeom prst="rect">
                <a:avLst/>
              </a:prstGeom>
              <a:blipFill>
                <a:blip r:embed="rId4"/>
                <a:stretch>
                  <a:fillRect l="-521" t="-10667" r="-1563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DC0FAB0C-CEEE-5A26-016F-7DC9F3152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02" y="1989000"/>
            <a:ext cx="3690409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D255844-409F-8C7C-BBBC-EB5873C48B92}"/>
              </a:ext>
            </a:extLst>
          </p:cNvPr>
          <p:cNvSpPr txBox="1"/>
          <p:nvPr/>
        </p:nvSpPr>
        <p:spPr>
          <a:xfrm>
            <a:off x="1549751" y="3405883"/>
            <a:ext cx="1668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Q = 5.5e5 </a:t>
            </a:r>
            <a:r>
              <a:rPr lang="en-US" altLang="zh-CN" sz="2000" b="1" dirty="0" err="1">
                <a:solidFill>
                  <a:srgbClr val="FF0000"/>
                </a:solidFill>
              </a:rPr>
              <a:t>Qe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1CD7E8E-3E22-C193-4805-5A82D89E7CD6}"/>
                  </a:ext>
                </a:extLst>
              </p:cNvPr>
              <p:cNvSpPr txBox="1"/>
              <p:nvPr/>
            </p:nvSpPr>
            <p:spPr>
              <a:xfrm>
                <a:off x="5732142" y="3258106"/>
                <a:ext cx="16379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𝒑𝒔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1CD7E8E-3E22-C193-4805-5A82D89E7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142" y="3258106"/>
                <a:ext cx="163799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格 20">
                <a:extLst>
                  <a:ext uri="{FF2B5EF4-FFF2-40B4-BE49-F238E27FC236}">
                    <a16:creationId xmlns:a16="http://schemas.microsoft.com/office/drawing/2014/main" id="{3297B80D-A81E-F601-0F6A-7738B2F98E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6764001"/>
                  </p:ext>
                </p:extLst>
              </p:nvPr>
            </p:nvGraphicFramePr>
            <p:xfrm>
              <a:off x="7508487" y="2821841"/>
              <a:ext cx="4605339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113">
                      <a:extLst>
                        <a:ext uri="{9D8B030D-6E8A-4147-A177-3AD203B41FA5}">
                          <a16:colId xmlns:a16="http://schemas.microsoft.com/office/drawing/2014/main" val="3928911398"/>
                        </a:ext>
                      </a:extLst>
                    </a:gridCol>
                    <a:gridCol w="1167200">
                      <a:extLst>
                        <a:ext uri="{9D8B030D-6E8A-4147-A177-3AD203B41FA5}">
                          <a16:colId xmlns:a16="http://schemas.microsoft.com/office/drawing/2014/main" val="3623552261"/>
                        </a:ext>
                      </a:extLst>
                    </a:gridCol>
                    <a:gridCol w="1903026">
                      <a:extLst>
                        <a:ext uri="{9D8B030D-6E8A-4147-A177-3AD203B41FA5}">
                          <a16:colId xmlns:a16="http://schemas.microsoft.com/office/drawing/2014/main" val="1336589670"/>
                        </a:ext>
                      </a:extLst>
                    </a:gridCol>
                  </a:tblGrid>
                  <a:tr h="346389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sSub>
                                <m:sSubPr>
                                  <m:ctrlPr>
                                    <a:rPr lang="en-US" altLang="zh-CN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𝑹𝑷𝑪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 0.55</a:t>
                          </a:r>
                          <a:r>
                            <a:rPr lang="zh-CN" altLang="zh-CN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，</a:t>
                          </a:r>
                          <a:r>
                            <a:rPr lang="en-US" altLang="zh-CN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A&gt;6mV</a:t>
                          </a:r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3799722"/>
                      </a:ext>
                    </a:extLst>
                  </a:tr>
                  <a:tr h="346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HV[V]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𝒔𝒊𝒈𝒏𝒂𝒍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dirty="0"/>
                            <a:t>[Ne]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Time resolution[</a:t>
                          </a:r>
                          <a:r>
                            <a:rPr lang="en-US" altLang="zh-CN" sz="1400" dirty="0" err="1"/>
                            <a:t>ps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813334"/>
                      </a:ext>
                    </a:extLst>
                  </a:tr>
                  <a:tr h="346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2.3e5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121.9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016997"/>
                      </a:ext>
                    </a:extLst>
                  </a:tr>
                  <a:tr h="346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4.4e5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100.0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1549204"/>
                      </a:ext>
                    </a:extLst>
                  </a:tr>
                  <a:tr h="346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825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5.5e5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96.0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0613608"/>
                      </a:ext>
                    </a:extLst>
                  </a:tr>
                  <a:tr h="346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850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4.8e5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100.9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48148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格 20">
                <a:extLst>
                  <a:ext uri="{FF2B5EF4-FFF2-40B4-BE49-F238E27FC236}">
                    <a16:creationId xmlns:a16="http://schemas.microsoft.com/office/drawing/2014/main" id="{3297B80D-A81E-F601-0F6A-7738B2F98E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6764001"/>
                  </p:ext>
                </p:extLst>
              </p:nvPr>
            </p:nvGraphicFramePr>
            <p:xfrm>
              <a:off x="7508487" y="2821841"/>
              <a:ext cx="4605339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113">
                      <a:extLst>
                        <a:ext uri="{9D8B030D-6E8A-4147-A177-3AD203B41FA5}">
                          <a16:colId xmlns:a16="http://schemas.microsoft.com/office/drawing/2014/main" val="3928911398"/>
                        </a:ext>
                      </a:extLst>
                    </a:gridCol>
                    <a:gridCol w="1167200">
                      <a:extLst>
                        <a:ext uri="{9D8B030D-6E8A-4147-A177-3AD203B41FA5}">
                          <a16:colId xmlns:a16="http://schemas.microsoft.com/office/drawing/2014/main" val="3623552261"/>
                        </a:ext>
                      </a:extLst>
                    </a:gridCol>
                    <a:gridCol w="1903026">
                      <a:extLst>
                        <a:ext uri="{9D8B030D-6E8A-4147-A177-3AD203B41FA5}">
                          <a16:colId xmlns:a16="http://schemas.microsoft.com/office/drawing/2014/main" val="1336589670"/>
                        </a:ext>
                      </a:extLst>
                    </a:gridCol>
                  </a:tblGrid>
                  <a:tr h="365760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32" t="-8333" r="-528" b="-52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37997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HV[V]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31771" t="-108333" r="-165104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Time resolution[</a:t>
                          </a:r>
                          <a:r>
                            <a:rPr lang="en-US" altLang="zh-CN" sz="1400" dirty="0" err="1"/>
                            <a:t>ps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8133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2.3e5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121.9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01699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4.4e5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100.0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15492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825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5.5e5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96.0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06136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850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4.8e5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100.9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48148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9999080A-5885-7B63-82D0-ED3FA18026B1}"/>
              </a:ext>
            </a:extLst>
          </p:cNvPr>
          <p:cNvSpPr txBox="1"/>
          <p:nvPr/>
        </p:nvSpPr>
        <p:spPr>
          <a:xfrm>
            <a:off x="3242471" y="1763692"/>
            <a:ext cx="137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825 V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23BBF6A-BF7C-4C1E-538A-2011CF935433}"/>
                  </a:ext>
                </a:extLst>
              </p:cNvPr>
              <p:cNvSpPr txBox="1"/>
              <p:nvPr/>
            </p:nvSpPr>
            <p:spPr>
              <a:xfrm>
                <a:off x="2012247" y="5721417"/>
                <a:ext cx="71481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/>
                  <a:t>825V</a:t>
                </a:r>
                <a:r>
                  <a:rPr lang="zh-CN" altLang="en-US" sz="2000" b="0" dirty="0"/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  <a:r>
                  <a:rPr lang="zh-CN" altLang="en-US" sz="2000" dirty="0"/>
                  <a:t>最好为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96ps </a:t>
                </a:r>
                <a:r>
                  <a:rPr lang="zh-CN" altLang="en-US" sz="2000" dirty="0"/>
                  <a:t>，此时感应信号电荷量</a:t>
                </a:r>
                <a:r>
                  <a:rPr lang="en-US" altLang="zh-CN" sz="2000" dirty="0"/>
                  <a:t>~5e5Qe.</a:t>
                </a:r>
                <a:br>
                  <a:rPr lang="en-US" altLang="zh-CN" sz="2000" dirty="0"/>
                </a:br>
                <a:r>
                  <a:rPr lang="en-US" altLang="zh-CN" sz="2000" dirty="0" err="1"/>
                  <a:t>Ar</a:t>
                </a:r>
                <a:r>
                  <a:rPr lang="en-US" altLang="zh-CN" sz="2000" dirty="0"/>
                  <a:t>/CO2(93/7)</a:t>
                </a:r>
                <a:r>
                  <a:rPr lang="zh-CN" altLang="en-US" sz="2000" dirty="0"/>
                  <a:t>不是合适的工作气体：信号幅度太小，信噪比差，不利于时间分辨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23BBF6A-BF7C-4C1E-538A-2011CF935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47" y="5721417"/>
                <a:ext cx="7148110" cy="1015663"/>
              </a:xfrm>
              <a:prstGeom prst="rect">
                <a:avLst/>
              </a:prstGeom>
              <a:blipFill>
                <a:blip r:embed="rId8"/>
                <a:stretch>
                  <a:fillRect l="-853" t="-3614" r="-1790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7D437A1-CD48-C109-0CF6-851EF68E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4AF5A4B-3ED6-A04F-3459-95F87833FFB4}"/>
              </a:ext>
            </a:extLst>
          </p:cNvPr>
          <p:cNvSpPr/>
          <p:nvPr/>
        </p:nvSpPr>
        <p:spPr>
          <a:xfrm>
            <a:off x="7359049" y="4318000"/>
            <a:ext cx="4708808" cy="3040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0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1311" y="345399"/>
            <a:ext cx="9682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时间分辨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COMPASS gas</a:t>
            </a:r>
            <a:r>
              <a:rPr lang="en-US" altLang="zh-C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(Ne/C2H6/CF4(80/10/10))</a:t>
            </a:r>
            <a:endParaRPr lang="en-US" altLang="zh-CN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A439FC3-AFAD-701F-DB6A-AB903F589AA1}"/>
                  </a:ext>
                </a:extLst>
              </p:cNvPr>
              <p:cNvSpPr txBox="1"/>
              <p:nvPr/>
            </p:nvSpPr>
            <p:spPr>
              <a:xfrm>
                <a:off x="521468" y="1153151"/>
                <a:ext cx="2341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𝑅𝑃𝐶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=0.55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A439FC3-AFAD-701F-DB6A-AB903F589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68" y="1153151"/>
                <a:ext cx="2341266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23BBF6A-BF7C-4C1E-538A-2011CF935433}"/>
                  </a:ext>
                </a:extLst>
              </p:cNvPr>
              <p:cNvSpPr txBox="1"/>
              <p:nvPr/>
            </p:nvSpPr>
            <p:spPr>
              <a:xfrm>
                <a:off x="3884959" y="5599980"/>
                <a:ext cx="4953923" cy="70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单光电子</m:t>
                    </m:r>
                  </m:oMath>
                </a14:m>
                <a:r>
                  <a:rPr lang="zh-CN" altLang="en-US" sz="2000" dirty="0"/>
                  <a:t>时间分辨：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31 ~ 45 </a:t>
                </a:r>
                <a:r>
                  <a:rPr lang="en-US" altLang="zh-CN" sz="2000" dirty="0" err="1">
                    <a:solidFill>
                      <a:srgbClr val="FF0000"/>
                    </a:solidFill>
                  </a:rPr>
                  <a:t>ps</a:t>
                </a:r>
                <a:r>
                  <a:rPr lang="en-US" altLang="zh-CN" sz="2000" dirty="0"/>
                  <a:t> </a:t>
                </a:r>
                <a:br>
                  <a:rPr lang="en-US" altLang="zh-CN" sz="2000" dirty="0"/>
                </a:br>
                <a:r>
                  <a:rPr lang="zh-CN" altLang="en-US" sz="2000" dirty="0"/>
                  <a:t>信号电荷量：</a:t>
                </a:r>
                <a:r>
                  <a:rPr lang="en-US" altLang="zh-CN" sz="2000" dirty="0"/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6e4 ~ 2e5 </a:t>
                </a:r>
                <a:r>
                  <a:rPr lang="en-US" altLang="zh-CN" sz="2000" dirty="0" err="1">
                    <a:solidFill>
                      <a:srgbClr val="FF0000"/>
                    </a:solidFill>
                  </a:rPr>
                  <a:t>Qe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23BBF6A-BF7C-4C1E-538A-2011CF935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9" y="5599980"/>
                <a:ext cx="4953923" cy="709746"/>
              </a:xfrm>
              <a:prstGeom prst="rect">
                <a:avLst/>
              </a:prstGeom>
              <a:blipFill>
                <a:blip r:embed="rId4"/>
                <a:stretch>
                  <a:fillRect l="-1230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3ED4487-5519-7481-61B4-956D30A20F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13" y="1576207"/>
            <a:ext cx="5379754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12B2DB3-653D-961A-2428-1FCB4B0AB9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7" y="1561602"/>
            <a:ext cx="5378313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0A4E9E-E5C2-9FB3-4B17-D86F1A66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BD95055-9D7F-D456-0062-E13F4D9EAB76}"/>
              </a:ext>
            </a:extLst>
          </p:cNvPr>
          <p:cNvSpPr txBox="1"/>
          <p:nvPr/>
        </p:nvSpPr>
        <p:spPr>
          <a:xfrm>
            <a:off x="8813225" y="5550812"/>
            <a:ext cx="2337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感应信号电荷量随电压指数增长</a:t>
            </a:r>
          </a:p>
        </p:txBody>
      </p:sp>
    </p:spTree>
    <p:extLst>
      <p:ext uri="{BB962C8B-B14F-4D97-AF65-F5344CB8AC3E}">
        <p14:creationId xmlns:p14="http://schemas.microsoft.com/office/powerpoint/2010/main" val="90841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6243" y="353325"/>
            <a:ext cx="9615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时间分辨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MRPC gas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(R134a/iC4H10/SF6(90/5/5)</a:t>
            </a:r>
            <a:endParaRPr lang="en-US" altLang="zh-CN" sz="4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0D8492A-B632-6713-1A27-DE049F9B1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091" y="1654053"/>
            <a:ext cx="5381074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CE00FC-73E9-9B36-D9EA-39BD4343D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" y="1654053"/>
            <a:ext cx="5381074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57D3F32-7A10-AA47-B66D-E42F551AF006}"/>
              </a:ext>
            </a:extLst>
          </p:cNvPr>
          <p:cNvSpPr txBox="1"/>
          <p:nvPr/>
        </p:nvSpPr>
        <p:spPr>
          <a:xfrm>
            <a:off x="8294747" y="3547196"/>
            <a:ext cx="366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由于</a:t>
            </a:r>
            <a:r>
              <a:rPr lang="zh-CN" altLang="en-US" dirty="0">
                <a:solidFill>
                  <a:srgbClr val="FF0000"/>
                </a:solidFill>
              </a:rPr>
              <a:t>空间电荷效应</a:t>
            </a:r>
            <a:r>
              <a:rPr lang="zh-CN" altLang="en-US" dirty="0"/>
              <a:t>，信号电荷量与电压不再呈指数关系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331F95A-F025-E0F6-7E76-D4843CF1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8AF7BFB-FFE2-7AC2-FFAB-0CC2AFA96EFA}"/>
                  </a:ext>
                </a:extLst>
              </p:cNvPr>
              <p:cNvSpPr txBox="1"/>
              <p:nvPr/>
            </p:nvSpPr>
            <p:spPr>
              <a:xfrm>
                <a:off x="511665" y="1158831"/>
                <a:ext cx="2341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𝑅𝑃𝐶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8AF7BFB-FFE2-7AC2-FFAB-0CC2AFA96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5" y="1158831"/>
                <a:ext cx="2341266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B71175-AE09-BC7E-9FE0-A8A94183B676}"/>
                  </a:ext>
                </a:extLst>
              </p:cNvPr>
              <p:cNvSpPr txBox="1"/>
              <p:nvPr/>
            </p:nvSpPr>
            <p:spPr>
              <a:xfrm>
                <a:off x="3752474" y="5655956"/>
                <a:ext cx="4953923" cy="70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单光电子</m:t>
                    </m:r>
                  </m:oMath>
                </a14:m>
                <a:r>
                  <a:rPr lang="zh-CN" altLang="en-US" sz="2000" dirty="0"/>
                  <a:t>时间分辨：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25 ~ 42 </a:t>
                </a:r>
                <a:r>
                  <a:rPr lang="en-US" altLang="zh-CN" sz="2000" dirty="0" err="1">
                    <a:solidFill>
                      <a:srgbClr val="FF0000"/>
                    </a:solidFill>
                  </a:rPr>
                  <a:t>ps</a:t>
                </a:r>
                <a:r>
                  <a:rPr lang="en-US" altLang="zh-CN" sz="2000" dirty="0"/>
                  <a:t> </a:t>
                </a:r>
                <a:br>
                  <a:rPr lang="en-US" altLang="zh-CN" sz="2000" dirty="0"/>
                </a:br>
                <a:r>
                  <a:rPr lang="zh-CN" altLang="en-US" sz="2000" dirty="0"/>
                  <a:t>信号电荷量：</a:t>
                </a:r>
                <a:r>
                  <a:rPr lang="en-US" altLang="zh-CN" sz="2000" dirty="0"/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2e5 ~ 6e6 </a:t>
                </a:r>
                <a:r>
                  <a:rPr lang="en-US" altLang="zh-CN" sz="2000" dirty="0" err="1">
                    <a:solidFill>
                      <a:srgbClr val="FF0000"/>
                    </a:solidFill>
                  </a:rPr>
                  <a:t>Qe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B71175-AE09-BC7E-9FE0-A8A94183B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74" y="5655956"/>
                <a:ext cx="4953923" cy="709746"/>
              </a:xfrm>
              <a:prstGeom prst="rect">
                <a:avLst/>
              </a:prstGeom>
              <a:blipFill>
                <a:blip r:embed="rId6"/>
                <a:stretch>
                  <a:fillRect l="-1355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11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E8FAD13-4A38-95C9-567C-1FA3E7D4A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44" y="754875"/>
            <a:ext cx="4429440" cy="4320000"/>
          </a:xfrm>
          <a:prstGeom prst="rect">
            <a:avLst/>
          </a:prstGeom>
        </p:spPr>
      </p:pic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0968468" y="12531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354421" y="0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537301" y="167640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4657" y="378200"/>
            <a:ext cx="4961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光子反馈</a:t>
            </a:r>
            <a:r>
              <a:rPr lang="zh-CN" alt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MRPC gas</a:t>
            </a:r>
            <a:r>
              <a:rPr lang="zh-CN" alt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649A03-D9FA-6760-F78C-942120162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621" r="32346" b="-1"/>
          <a:stretch/>
        </p:blipFill>
        <p:spPr bwMode="auto">
          <a:xfrm>
            <a:off x="422761" y="1116888"/>
            <a:ext cx="4370606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9B9E324-FD51-B540-B5E6-EC0FF5578D4A}"/>
              </a:ext>
            </a:extLst>
          </p:cNvPr>
          <p:cNvSpPr txBox="1"/>
          <p:nvPr/>
        </p:nvSpPr>
        <p:spPr>
          <a:xfrm>
            <a:off x="490450" y="4939815"/>
            <a:ext cx="861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“</a:t>
            </a:r>
            <a:r>
              <a:rPr lang="zh-CN" altLang="en-US" dirty="0"/>
              <a:t>双峰</a:t>
            </a:r>
            <a:r>
              <a:rPr lang="en-US" altLang="zh-CN" dirty="0"/>
              <a:t>”</a:t>
            </a:r>
            <a:r>
              <a:rPr lang="zh-CN" altLang="en-US" dirty="0"/>
              <a:t>结构</a:t>
            </a:r>
            <a:r>
              <a:rPr lang="en-US" altLang="zh-CN" dirty="0"/>
              <a:t>, </a:t>
            </a:r>
            <a:r>
              <a:rPr lang="zh-CN" altLang="en-US" dirty="0"/>
              <a:t>由</a:t>
            </a:r>
            <a:r>
              <a:rPr lang="zh-CN" altLang="en-US" dirty="0">
                <a:solidFill>
                  <a:srgbClr val="FF0000"/>
                </a:solidFill>
              </a:rPr>
              <a:t>光子反馈</a:t>
            </a:r>
            <a:r>
              <a:rPr lang="zh-CN" altLang="en-US" dirty="0"/>
              <a:t>造成</a:t>
            </a:r>
            <a:r>
              <a:rPr lang="en-US" altLang="zh-CN" dirty="0"/>
              <a:t>: </a:t>
            </a:r>
            <a:r>
              <a:rPr lang="zh-CN" altLang="en-US" dirty="0"/>
              <a:t>当气体增益高时，雪崩中产生的紫外光子可能会逃逸，并激发远在雪崩之外的光电阴极或气体分子，以产生新的“初级”电子。新的雪崩可能被触发，新的信号将叠加在原来的信号上（</a:t>
            </a:r>
            <a:r>
              <a:rPr lang="zh-CN" altLang="en-US" dirty="0">
                <a:solidFill>
                  <a:srgbClr val="FF0000"/>
                </a:solidFill>
              </a:rPr>
              <a:t>使信号前沿变宽，不利于时间分辨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2AC932E-3F2F-942A-94F2-6B4EB09098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23" t="40723" r="67317" b="17800"/>
          <a:stretch/>
        </p:blipFill>
        <p:spPr bwMode="auto">
          <a:xfrm>
            <a:off x="8810336" y="3015616"/>
            <a:ext cx="1000125" cy="1064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6CF217F-F67F-42A9-A025-6D8C266EA787}"/>
              </a:ext>
            </a:extLst>
          </p:cNvPr>
          <p:cNvSpPr txBox="1"/>
          <p:nvPr/>
        </p:nvSpPr>
        <p:spPr>
          <a:xfrm>
            <a:off x="595516" y="168113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HV=2500V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CFA73E33-F18E-153B-7478-D7F0EE387588}"/>
              </a:ext>
            </a:extLst>
          </p:cNvPr>
          <p:cNvSpPr/>
          <p:nvPr/>
        </p:nvSpPr>
        <p:spPr>
          <a:xfrm>
            <a:off x="7545045" y="1286655"/>
            <a:ext cx="1921422" cy="1494740"/>
          </a:xfrm>
          <a:custGeom>
            <a:avLst/>
            <a:gdLst>
              <a:gd name="connsiteX0" fmla="*/ 339346 w 1921422"/>
              <a:gd name="connsiteY0" fmla="*/ 1282369 h 1494740"/>
              <a:gd name="connsiteX1" fmla="*/ 91696 w 1921422"/>
              <a:gd name="connsiteY1" fmla="*/ 234619 h 1494740"/>
              <a:gd name="connsiteX2" fmla="*/ 1701421 w 1921422"/>
              <a:gd name="connsiteY2" fmla="*/ 91744 h 1494740"/>
              <a:gd name="connsiteX3" fmla="*/ 1768096 w 1921422"/>
              <a:gd name="connsiteY3" fmla="*/ 1377619 h 1494740"/>
              <a:gd name="connsiteX4" fmla="*/ 406021 w 1921422"/>
              <a:gd name="connsiteY4" fmla="*/ 1453819 h 14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422" h="1494740">
                <a:moveTo>
                  <a:pt x="339346" y="1282369"/>
                </a:moveTo>
                <a:cubicBezTo>
                  <a:pt x="102014" y="857712"/>
                  <a:pt x="-135317" y="433056"/>
                  <a:pt x="91696" y="234619"/>
                </a:cubicBezTo>
                <a:cubicBezTo>
                  <a:pt x="318708" y="36181"/>
                  <a:pt x="1422021" y="-98756"/>
                  <a:pt x="1701421" y="91744"/>
                </a:cubicBezTo>
                <a:cubicBezTo>
                  <a:pt x="1980821" y="282244"/>
                  <a:pt x="1983996" y="1150607"/>
                  <a:pt x="1768096" y="1377619"/>
                </a:cubicBezTo>
                <a:cubicBezTo>
                  <a:pt x="1552196" y="1604631"/>
                  <a:pt x="612396" y="1426832"/>
                  <a:pt x="406021" y="145381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501E0C09-9586-EC76-9890-4D20125585BA}"/>
              </a:ext>
            </a:extLst>
          </p:cNvPr>
          <p:cNvSpPr/>
          <p:nvPr/>
        </p:nvSpPr>
        <p:spPr>
          <a:xfrm>
            <a:off x="7492366" y="1302330"/>
            <a:ext cx="1993901" cy="1510865"/>
          </a:xfrm>
          <a:custGeom>
            <a:avLst/>
            <a:gdLst>
              <a:gd name="connsiteX0" fmla="*/ 96750 w 1993901"/>
              <a:gd name="connsiteY0" fmla="*/ 923794 h 1510865"/>
              <a:gd name="connsiteX1" fmla="*/ 201525 w 1993901"/>
              <a:gd name="connsiteY1" fmla="*/ 152269 h 1510865"/>
              <a:gd name="connsiteX2" fmla="*/ 1896975 w 1993901"/>
              <a:gd name="connsiteY2" fmla="*/ 123694 h 1510865"/>
              <a:gd name="connsiteX3" fmla="*/ 1611225 w 1993901"/>
              <a:gd name="connsiteY3" fmla="*/ 1476244 h 1510865"/>
              <a:gd name="connsiteX4" fmla="*/ 153900 w 1993901"/>
              <a:gd name="connsiteY4" fmla="*/ 1114294 h 1510865"/>
              <a:gd name="connsiteX5" fmla="*/ 230100 w 1993901"/>
              <a:gd name="connsiteY5" fmla="*/ 1171444 h 1510865"/>
              <a:gd name="connsiteX6" fmla="*/ 306300 w 1993901"/>
              <a:gd name="connsiteY6" fmla="*/ 1066669 h 1510865"/>
              <a:gd name="connsiteX7" fmla="*/ 315825 w 1993901"/>
              <a:gd name="connsiteY7" fmla="*/ 904744 h 15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901" h="1510865">
                <a:moveTo>
                  <a:pt x="96750" y="923794"/>
                </a:moveTo>
                <a:cubicBezTo>
                  <a:pt x="-882" y="604706"/>
                  <a:pt x="-98513" y="285619"/>
                  <a:pt x="201525" y="152269"/>
                </a:cubicBezTo>
                <a:cubicBezTo>
                  <a:pt x="501563" y="18919"/>
                  <a:pt x="1662025" y="-96968"/>
                  <a:pt x="1896975" y="123694"/>
                </a:cubicBezTo>
                <a:cubicBezTo>
                  <a:pt x="2131925" y="344356"/>
                  <a:pt x="1901737" y="1311144"/>
                  <a:pt x="1611225" y="1476244"/>
                </a:cubicBezTo>
                <a:cubicBezTo>
                  <a:pt x="1320713" y="1641344"/>
                  <a:pt x="384087" y="1165094"/>
                  <a:pt x="153900" y="1114294"/>
                </a:cubicBezTo>
                <a:cubicBezTo>
                  <a:pt x="-76287" y="1063494"/>
                  <a:pt x="204700" y="1179381"/>
                  <a:pt x="230100" y="1171444"/>
                </a:cubicBezTo>
                <a:cubicBezTo>
                  <a:pt x="255500" y="1163507"/>
                  <a:pt x="292013" y="1111119"/>
                  <a:pt x="306300" y="1066669"/>
                </a:cubicBezTo>
                <a:cubicBezTo>
                  <a:pt x="320587" y="1022219"/>
                  <a:pt x="318206" y="963481"/>
                  <a:pt x="315825" y="90474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上 27">
            <a:extLst>
              <a:ext uri="{FF2B5EF4-FFF2-40B4-BE49-F238E27FC236}">
                <a16:creationId xmlns:a16="http://schemas.microsoft.com/office/drawing/2014/main" id="{8DB4296E-E54D-22DE-52F6-778700B34393}"/>
              </a:ext>
            </a:extLst>
          </p:cNvPr>
          <p:cNvSpPr/>
          <p:nvPr/>
        </p:nvSpPr>
        <p:spPr>
          <a:xfrm rot="20202859">
            <a:off x="8969488" y="2613984"/>
            <a:ext cx="188758" cy="54107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3DC9848-B712-3044-D876-639FBBB417D9}"/>
              </a:ext>
            </a:extLst>
          </p:cNvPr>
          <p:cNvSpPr txBox="1"/>
          <p:nvPr/>
        </p:nvSpPr>
        <p:spPr>
          <a:xfrm>
            <a:off x="1567066" y="5892581"/>
            <a:ext cx="763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减少光子反馈</a:t>
            </a:r>
            <a:r>
              <a:rPr lang="en-US" altLang="zh-CN" dirty="0"/>
              <a:t>:  </a:t>
            </a:r>
            <a:br>
              <a:rPr lang="en-US" altLang="zh-CN" dirty="0"/>
            </a:br>
            <a:r>
              <a:rPr lang="zh-CN" altLang="en-US" dirty="0"/>
              <a:t>增加紫外光子的吸收</a:t>
            </a:r>
            <a:r>
              <a:rPr lang="en-US" altLang="zh-CN" dirty="0"/>
              <a:t>-&gt;</a:t>
            </a:r>
            <a:r>
              <a:rPr lang="zh-CN" altLang="en-US" dirty="0"/>
              <a:t>增大异丁烷的比例</a:t>
            </a:r>
            <a:r>
              <a:rPr lang="en-US" altLang="zh-CN" dirty="0"/>
              <a:t>(iC4H10 </a:t>
            </a:r>
            <a:r>
              <a:rPr lang="zh-CN" altLang="en-US" dirty="0"/>
              <a:t>强烈吸收紫外光子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0CD84CB-316C-291F-534A-F658C26C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3D68A43-226E-CCA5-ACC8-E46927272A61}"/>
              </a:ext>
            </a:extLst>
          </p:cNvPr>
          <p:cNvSpPr/>
          <p:nvPr/>
        </p:nvSpPr>
        <p:spPr>
          <a:xfrm>
            <a:off x="8054110" y="1378456"/>
            <a:ext cx="949816" cy="10814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54C56D-8CC5-218A-B7FC-2A2664301859}"/>
              </a:ext>
            </a:extLst>
          </p:cNvPr>
          <p:cNvSpPr txBox="1"/>
          <p:nvPr/>
        </p:nvSpPr>
        <p:spPr>
          <a:xfrm>
            <a:off x="8510178" y="4045520"/>
            <a:ext cx="149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光子反馈信号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F692A0A-F0D5-4A33-AF8E-21A33DC71EB3}"/>
              </a:ext>
            </a:extLst>
          </p:cNvPr>
          <p:cNvSpPr txBox="1"/>
          <p:nvPr/>
        </p:nvSpPr>
        <p:spPr>
          <a:xfrm>
            <a:off x="6690758" y="3925498"/>
            <a:ext cx="149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单光电子信号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F19816B-6A98-41E1-4EB8-E4C97302EA28}"/>
              </a:ext>
            </a:extLst>
          </p:cNvPr>
          <p:cNvSpPr/>
          <p:nvPr/>
        </p:nvSpPr>
        <p:spPr>
          <a:xfrm>
            <a:off x="1429817" y="3362383"/>
            <a:ext cx="643532" cy="683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5B2F561-A7BF-535A-48A5-CF95728460B6}"/>
              </a:ext>
            </a:extLst>
          </p:cNvPr>
          <p:cNvSpPr/>
          <p:nvPr/>
        </p:nvSpPr>
        <p:spPr>
          <a:xfrm>
            <a:off x="7099231" y="2842631"/>
            <a:ext cx="653598" cy="968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3629629-ABE4-7F70-DB99-39B8CD942CCE}"/>
              </a:ext>
            </a:extLst>
          </p:cNvPr>
          <p:cNvSpPr txBox="1"/>
          <p:nvPr/>
        </p:nvSpPr>
        <p:spPr>
          <a:xfrm>
            <a:off x="2067907" y="3877147"/>
            <a:ext cx="149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“双峰”</a:t>
            </a:r>
          </a:p>
        </p:txBody>
      </p:sp>
    </p:spTree>
    <p:extLst>
      <p:ext uri="{BB962C8B-B14F-4D97-AF65-F5344CB8AC3E}">
        <p14:creationId xmlns:p14="http://schemas.microsoft.com/office/powerpoint/2010/main" val="171586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0968468" y="12531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354421" y="0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537301" y="167640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7059" y="338735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减少光子反馈</a:t>
            </a:r>
            <a:endParaRPr lang="en-US" altLang="zh-CN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3DC9848-B712-3044-D876-639FBBB417D9}"/>
              </a:ext>
            </a:extLst>
          </p:cNvPr>
          <p:cNvSpPr txBox="1"/>
          <p:nvPr/>
        </p:nvSpPr>
        <p:spPr>
          <a:xfrm>
            <a:off x="167600" y="4659416"/>
            <a:ext cx="460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增大异丁烷比例，有效减少光子反馈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AADD6DE-F379-C0F5-ED9C-1D9BD04C5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" y="1641745"/>
            <a:ext cx="415506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439C0-B62B-17D9-A910-D9B96FC22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21" y="1641745"/>
            <a:ext cx="415594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4313EF5-F4EE-B482-18A0-264ADE681E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96" y="1641745"/>
            <a:ext cx="4155940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B8D819F-0DC1-86C6-3486-3075BF0DE8D5}"/>
              </a:ext>
            </a:extLst>
          </p:cNvPr>
          <p:cNvSpPr txBox="1"/>
          <p:nvPr/>
        </p:nvSpPr>
        <p:spPr>
          <a:xfrm>
            <a:off x="6394824" y="1252969"/>
            <a:ext cx="469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仅统计无光子反馈的信号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938091A-5C35-5973-28BD-C1529AAF2D5F}"/>
                  </a:ext>
                </a:extLst>
              </p:cNvPr>
              <p:cNvSpPr txBox="1"/>
              <p:nvPr/>
            </p:nvSpPr>
            <p:spPr>
              <a:xfrm>
                <a:off x="8711022" y="2160910"/>
                <a:ext cx="2341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𝑅𝑃𝐶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938091A-5C35-5973-28BD-C1529AAF2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022" y="2160910"/>
                <a:ext cx="23412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82B7E2D0-2E75-4882-0CE4-57914D61CFD7}"/>
              </a:ext>
            </a:extLst>
          </p:cNvPr>
          <p:cNvSpPr txBox="1"/>
          <p:nvPr/>
        </p:nvSpPr>
        <p:spPr>
          <a:xfrm>
            <a:off x="6051875" y="4705582"/>
            <a:ext cx="5653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增加异丁烷</a:t>
            </a:r>
            <a:r>
              <a:rPr lang="en-US" altLang="zh-CN" b="1" dirty="0"/>
              <a:t>(</a:t>
            </a:r>
            <a:r>
              <a:rPr lang="zh-CN" altLang="en-US" b="1" dirty="0"/>
              <a:t>减少</a:t>
            </a:r>
            <a:r>
              <a:rPr lang="en-US" altLang="zh-CN" b="1" dirty="0"/>
              <a:t> R134a):</a:t>
            </a:r>
            <a:br>
              <a:rPr lang="en-US" altLang="zh-CN" b="1" dirty="0"/>
            </a:br>
            <a:r>
              <a:rPr lang="en-US" altLang="zh-CN" dirty="0"/>
              <a:t>	1 </a:t>
            </a:r>
            <a:r>
              <a:rPr lang="zh-CN" altLang="en-US" dirty="0"/>
              <a:t>相同电压下增益更大</a:t>
            </a:r>
            <a:br>
              <a:rPr lang="en-US" altLang="zh-CN" dirty="0"/>
            </a:br>
            <a:r>
              <a:rPr lang="en-US" altLang="zh-CN" dirty="0"/>
              <a:t>	2 </a:t>
            </a:r>
            <a:r>
              <a:rPr lang="zh-CN" altLang="en-US" dirty="0"/>
              <a:t>最大工作电压减小</a:t>
            </a:r>
            <a:br>
              <a:rPr lang="en-US" altLang="zh-CN" dirty="0"/>
            </a:br>
            <a:r>
              <a:rPr lang="en-US" altLang="zh-CN" dirty="0"/>
              <a:t>	3 </a:t>
            </a:r>
            <a:r>
              <a:rPr lang="zh-CN" altLang="en-US" dirty="0"/>
              <a:t>时间分辨率无明显变化，</a:t>
            </a:r>
            <a:br>
              <a:rPr lang="en-US" altLang="zh-C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altLang="zh-C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</a:t>
            </a:r>
            <a:r>
              <a:rPr lang="zh-CN" altLang="en-US" dirty="0"/>
              <a:t> 最好为</a:t>
            </a:r>
            <a:r>
              <a:rPr lang="en-US" altLang="zh-CN" dirty="0"/>
              <a:t> ~20.3ps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13BF72-7576-177B-62D1-AAF95E496B91}"/>
              </a:ext>
            </a:extLst>
          </p:cNvPr>
          <p:cNvSpPr txBox="1"/>
          <p:nvPr/>
        </p:nvSpPr>
        <p:spPr>
          <a:xfrm>
            <a:off x="1192928" y="1213989"/>
            <a:ext cx="169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Fix SF6 = 5%</a:t>
            </a:r>
            <a:endParaRPr lang="zh-CN" altLang="en-US" sz="20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58E6CB-5925-2E47-0B8E-610AF03E75D1}"/>
              </a:ext>
            </a:extLst>
          </p:cNvPr>
          <p:cNvSpPr txBox="1"/>
          <p:nvPr/>
        </p:nvSpPr>
        <p:spPr>
          <a:xfrm>
            <a:off x="10655907" y="4459385"/>
            <a:ext cx="866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~20.3ps</a:t>
            </a:r>
            <a:endParaRPr lang="zh-CN" altLang="en-US" b="1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0BA8D8F-9C34-7971-E145-7ABEBE9DAECD}"/>
              </a:ext>
            </a:extLst>
          </p:cNvPr>
          <p:cNvCxnSpPr/>
          <p:nvPr/>
        </p:nvCxnSpPr>
        <p:spPr>
          <a:xfrm flipV="1">
            <a:off x="11107533" y="4048125"/>
            <a:ext cx="302133" cy="473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E4A53C-3689-06FE-138C-E7ECCE74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28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1471" y="274279"/>
            <a:ext cx="551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阻性材料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（影响计数能力）</a:t>
            </a:r>
            <a:endParaRPr lang="zh-CN" altLang="en-US" sz="4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CC59192-AEAC-4F99-890F-C1D3C3CB1DC8}"/>
              </a:ext>
            </a:extLst>
          </p:cNvPr>
          <p:cNvSpPr/>
          <p:nvPr/>
        </p:nvSpPr>
        <p:spPr>
          <a:xfrm>
            <a:off x="429451" y="1145386"/>
            <a:ext cx="5177216" cy="585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电阻率测试</a:t>
            </a:r>
            <a:endParaRPr lang="en-US" altLang="zh-CN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0AA333-7672-EEDD-8D6B-533F373FFC36}"/>
              </a:ext>
            </a:extLst>
          </p:cNvPr>
          <p:cNvSpPr txBox="1"/>
          <p:nvPr/>
        </p:nvSpPr>
        <p:spPr>
          <a:xfrm>
            <a:off x="401471" y="1880477"/>
            <a:ext cx="53485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对几种不同参数的浮法玻璃进行了电阻率测试</a:t>
            </a:r>
            <a:endParaRPr lang="en-US" altLang="zh-CN" sz="2000" dirty="0"/>
          </a:p>
          <a:p>
            <a:r>
              <a:rPr lang="zh-CN" altLang="en-US" dirty="0"/>
              <a:t>（直径</a:t>
            </a:r>
            <a:r>
              <a:rPr lang="en-US" altLang="zh-CN" dirty="0"/>
              <a:t> = 25mm, </a:t>
            </a:r>
            <a:r>
              <a:rPr lang="zh-CN" altLang="en-US" dirty="0"/>
              <a:t>厚度</a:t>
            </a:r>
            <a:r>
              <a:rPr lang="en-US" altLang="zh-CN" dirty="0"/>
              <a:t> = 0.2mm, 0.3mm, 0.5mm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2E28FB5-A2CC-7E49-5CC3-284AF052B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7650"/>
            <a:ext cx="228766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97FFBF-D419-2626-1F2D-E508F0D40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7663" y="2707650"/>
            <a:ext cx="2864184" cy="216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4AE39B2-4A7B-4435-8C58-04B5DD9058D6}"/>
                  </a:ext>
                </a:extLst>
              </p:cNvPr>
              <p:cNvSpPr txBox="1"/>
              <p:nvPr/>
            </p:nvSpPr>
            <p:spPr>
              <a:xfrm>
                <a:off x="487113" y="5152856"/>
                <a:ext cx="5177216" cy="81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U=IR,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180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zh-CN" altLang="en-US" dirty="0"/>
                  <a:t>       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𝑣𝑜𝑙𝑡𝑎𝑔𝑒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𝑡h𝑖𝑐𝑘𝑛𝑒𝑠𝑠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zh-CN" altLang="zh-CN" dirty="0"/>
              </a:p>
              <a:p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4AE39B2-4A7B-4435-8C58-04B5DD905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3" y="5152856"/>
                <a:ext cx="5177216" cy="811376"/>
              </a:xfrm>
              <a:prstGeom prst="rect">
                <a:avLst/>
              </a:prstGeom>
              <a:blipFill>
                <a:blip r:embed="rId5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DA6794A-3991-D967-2FC9-8E51866CA3E9}"/>
                  </a:ext>
                </a:extLst>
              </p:cNvPr>
              <p:cNvSpPr txBox="1"/>
              <p:nvPr/>
            </p:nvSpPr>
            <p:spPr>
              <a:xfrm>
                <a:off x="6585335" y="5518789"/>
                <a:ext cx="3955386" cy="674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HV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↗,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↘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𝑤𝑜𝑟𝑘𝑖𝑛𝑔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𝑔𝑎𝑠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DA6794A-3991-D967-2FC9-8E51866CA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335" y="5518789"/>
                <a:ext cx="3955386" cy="674415"/>
              </a:xfrm>
              <a:prstGeom prst="rect">
                <a:avLst/>
              </a:prstGeom>
              <a:blipFill>
                <a:blip r:embed="rId7"/>
                <a:stretch>
                  <a:fillRect l="-1233" t="-5405"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FC04241-FEC0-7710-065E-63BAE6E9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F4935A-730F-D0F0-9408-58F45B5887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04" y="1128101"/>
            <a:ext cx="5973796" cy="43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80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1471" y="42402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计数率测试</a:t>
            </a:r>
            <a:endParaRPr lang="zh-CN" altLang="en-US" sz="5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0AA333-7672-EEDD-8D6B-533F373FFC36}"/>
              </a:ext>
            </a:extLst>
          </p:cNvPr>
          <p:cNvSpPr txBox="1"/>
          <p:nvPr/>
        </p:nvSpPr>
        <p:spPr>
          <a:xfrm>
            <a:off x="401471" y="1258379"/>
            <a:ext cx="7506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固定单个激光脉冲的能量 </a:t>
            </a:r>
            <a:r>
              <a:rPr lang="en-US" altLang="zh-CN" sz="2000" dirty="0">
                <a:latin typeface="等线 Light" panose="02010600030101010101" pitchFamily="2" charset="-122"/>
                <a:ea typeface="等线 Light" panose="02010600030101010101" pitchFamily="2" charset="-122"/>
              </a:rPr>
              <a:t>→</a:t>
            </a:r>
            <a:r>
              <a:rPr lang="en-US" altLang="zh-CN" sz="2000" dirty="0"/>
              <a:t> </a:t>
            </a:r>
            <a:r>
              <a:rPr lang="zh-CN" altLang="en-US" sz="2000" dirty="0"/>
              <a:t>光阴极初始光电子数不变</a:t>
            </a:r>
            <a:endParaRPr lang="en-US" altLang="zh-CN" sz="2000" dirty="0"/>
          </a:p>
          <a:p>
            <a:r>
              <a:rPr lang="zh-CN" altLang="en-US" sz="2000" dirty="0"/>
              <a:t>工作气体：</a:t>
            </a:r>
            <a:r>
              <a:rPr lang="en-US" altLang="zh-CN" sz="2000" dirty="0" err="1"/>
              <a:t>Ar</a:t>
            </a:r>
            <a:r>
              <a:rPr lang="en-US" altLang="zh-CN" sz="2000" dirty="0"/>
              <a:t>/CO2(93/7)</a:t>
            </a:r>
          </a:p>
          <a:p>
            <a:r>
              <a:rPr lang="zh-CN" alt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测试不同玻璃下，信号幅度随激光频率的变化</a:t>
            </a:r>
            <a:endParaRPr lang="en-US" altLang="zh-CN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4AE39B2-4A7B-4435-8C58-04B5DD9058D6}"/>
                  </a:ext>
                </a:extLst>
              </p:cNvPr>
              <p:cNvSpPr txBox="1"/>
              <p:nvPr/>
            </p:nvSpPr>
            <p:spPr>
              <a:xfrm>
                <a:off x="8257427" y="2894086"/>
                <a:ext cx="3784526" cy="278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相同电压下</a:t>
                </a:r>
                <a:r>
                  <a:rPr lang="en-US" altLang="zh-CN" sz="2000" dirty="0"/>
                  <a:t>:</a:t>
                </a:r>
                <a:br>
                  <a:rPr lang="en-US" altLang="zh-CN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𝑔𝑙𝑎𝑠𝑠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↗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, A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↘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, 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较小的气隙电场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相同电阻率：</a:t>
                </a:r>
                <a:br>
                  <a:rPr lang="en-US" altLang="zh-CN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𝑙𝑎𝑠𝑒𝑟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↗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, A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↘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, </a:t>
                </a:r>
                <a:br>
                  <a:rPr lang="en-US" altLang="zh-CN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𝑔𝑙𝑎𝑠𝑠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 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越小，信号幅度减少越慢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Cambria Math" panose="02040503050406030204" pitchFamily="18" charset="0"/>
                </a:endParaRPr>
              </a:p>
              <a:p>
                <a:r>
                  <a:rPr lang="zh-CN" altLang="en-US" sz="20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低电阻率浮法玻璃能够显著提高计数率</a:t>
                </a:r>
                <a:endParaRPr lang="en-US" altLang="zh-CN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4AE39B2-4A7B-4435-8C58-04B5DD905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427" y="2894086"/>
                <a:ext cx="3784526" cy="2784352"/>
              </a:xfrm>
              <a:prstGeom prst="rect">
                <a:avLst/>
              </a:prstGeom>
              <a:blipFill>
                <a:blip r:embed="rId3"/>
                <a:stretch>
                  <a:fillRect l="-1774" t="-1313" r="-968" b="-3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420209E-DDA3-7211-B513-081C1E0D6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0" y="2750521"/>
            <a:ext cx="3912954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30C793E-ACED-60F1-A835-2CBD0B0DB6AE}"/>
              </a:ext>
            </a:extLst>
          </p:cNvPr>
          <p:cNvSpPr txBox="1"/>
          <p:nvPr/>
        </p:nvSpPr>
        <p:spPr>
          <a:xfrm>
            <a:off x="1070526" y="5702691"/>
            <a:ext cx="336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真实信号幅度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02A9BC-D43F-FD27-AA68-E8758D29099F}"/>
              </a:ext>
            </a:extLst>
          </p:cNvPr>
          <p:cNvSpPr txBox="1"/>
          <p:nvPr/>
        </p:nvSpPr>
        <p:spPr>
          <a:xfrm>
            <a:off x="5244402" y="5702691"/>
            <a:ext cx="336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相对幅度（最大 </a:t>
            </a:r>
            <a:r>
              <a:rPr lang="en-US" altLang="zh-CN" dirty="0"/>
              <a:t>= 1</a:t>
            </a:r>
            <a:r>
              <a:rPr lang="zh-CN" altLang="en-US" dirty="0"/>
              <a:t>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10BE753-0F53-F673-96D3-80D83B6D43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81" y="2628086"/>
            <a:ext cx="4158061" cy="30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A56626F-3C41-75E8-CB3F-9DBD162C19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9" y="2628086"/>
            <a:ext cx="4158060" cy="306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5B37411-1F04-7E01-DE5C-BB52A613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080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004" y="210083"/>
            <a:ext cx="1086469" cy="887002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741647" y="210083"/>
            <a:ext cx="498826" cy="445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31281" y="199318"/>
            <a:ext cx="133191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5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5713" y="40662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总结</a:t>
            </a:r>
            <a:endParaRPr lang="zh-CN" altLang="en-US" sz="4000" b="1" dirty="0">
              <a:solidFill>
                <a:srgbClr val="014B9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6BF8902-F4C2-343C-1F31-FC06BBC1E696}"/>
                  </a:ext>
                </a:extLst>
              </p:cNvPr>
              <p:cNvSpPr txBox="1"/>
              <p:nvPr/>
            </p:nvSpPr>
            <p:spPr>
              <a:xfrm>
                <a:off x="741647" y="1456623"/>
                <a:ext cx="1111540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zh-CN" altLang="en-US" sz="2400" dirty="0"/>
                  <a:t>研发了一种具有</a:t>
                </a:r>
                <a:r>
                  <a:rPr lang="en-US" altLang="zh-CN" sz="2400" dirty="0"/>
                  <a:t>RPC</a:t>
                </a:r>
                <a:r>
                  <a:rPr lang="zh-CN" altLang="en-US" sz="2400" dirty="0"/>
                  <a:t>结构的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气体光电探测器</a:t>
                </a:r>
                <a:r>
                  <a:rPr lang="zh-CN" altLang="en-US" sz="2400" dirty="0"/>
                  <a:t>原型样机，激光测试表明此类探测器能够拥有出色的定时性能和计数能力</a:t>
                </a:r>
                <a:endParaRPr lang="en-US" altLang="zh-CN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zh-CN" altLang="en-US" sz="2400" dirty="0"/>
                  <a:t>定量测试了不同气体下单光电子的信号特征，验证了光子反馈现象</a:t>
                </a:r>
                <a:br>
                  <a:rPr lang="en-US" altLang="zh-CN" sz="2400" dirty="0"/>
                </a:br>
                <a:r>
                  <a:rPr lang="zh-CN" altLang="en-US" sz="2400" dirty="0"/>
                  <a:t>可以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定量测试不同气体的性能</a:t>
                </a:r>
                <a:endParaRPr lang="en-US" altLang="zh-CN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zh-CN" altLang="en-US" sz="2400" dirty="0"/>
                  <a:t>采用了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低阻浮法玻璃</a:t>
                </a:r>
                <a:r>
                  <a:rPr lang="zh-CN" altLang="en-US" sz="2400" dirty="0"/>
                  <a:t>（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~1.4∙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400" dirty="0"/>
                  <a:t>）相比于传统的浮法玻璃</a:t>
                </a:r>
                <a:r>
                  <a:rPr lang="en-US" altLang="zh-CN" sz="2400" dirty="0"/>
                  <a:t>RPC</a:t>
                </a:r>
                <a:r>
                  <a:rPr lang="zh-CN" altLang="en-US" sz="2400" dirty="0"/>
                  <a:t>探测器</a:t>
                </a:r>
                <a:r>
                  <a:rPr lang="en-US" altLang="zh-CN" sz="24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altLang="zh-CN" sz="240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altLang="zh-CN" sz="2400" dirty="0"/>
                  <a:t>)</a:t>
                </a:r>
                <a:r>
                  <a:rPr lang="zh-CN" altLang="en-US" sz="2400" dirty="0"/>
                  <a:t>，计数能力显著提高</a:t>
                </a:r>
                <a:br>
                  <a:rPr lang="en-US" altLang="zh-CN" sz="2400" dirty="0"/>
                </a:br>
                <a:endParaRPr lang="en-US" altLang="zh-CN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zh-CN" altLang="en-US" sz="2400" dirty="0"/>
                  <a:t>在</a:t>
                </a:r>
                <a:r>
                  <a:rPr lang="en-US" altLang="zh-CN" sz="2400" dirty="0"/>
                  <a:t>MRPC</a:t>
                </a:r>
                <a:r>
                  <a:rPr lang="zh-CN" altLang="en-US" sz="2400" dirty="0"/>
                  <a:t>气体中，单光电子时间分辨最好为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20.3 </a:t>
                </a:r>
                <a:r>
                  <a:rPr lang="en-US" altLang="zh-CN" sz="2400" dirty="0" err="1">
                    <a:solidFill>
                      <a:srgbClr val="FF0000"/>
                    </a:solidFill>
                  </a:rPr>
                  <a:t>ps</a:t>
                </a:r>
                <a:r>
                  <a:rPr lang="en-US" altLang="zh-CN" sz="2400" dirty="0"/>
                  <a:t>, </a:t>
                </a:r>
                <a:r>
                  <a:rPr lang="zh-CN" altLang="en-US" sz="2400" dirty="0"/>
                  <a:t>对应感应信号电荷量为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7∙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2400" dirty="0"/>
                  <a:t>Qe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6BF8902-F4C2-343C-1F31-FC06BBC1E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47" y="1456623"/>
                <a:ext cx="11115408" cy="4154984"/>
              </a:xfrm>
              <a:prstGeom prst="rect">
                <a:avLst/>
              </a:prstGeom>
              <a:blipFill>
                <a:blip r:embed="rId3"/>
                <a:stretch>
                  <a:fillRect l="-768" t="-1173" b="-2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5E9210-02B4-53CB-E226-BCF6C9AD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0F94A9F-B992-CC01-4FDC-0FFBD55E412F}"/>
              </a:ext>
            </a:extLst>
          </p:cNvPr>
          <p:cNvSpPr txBox="1"/>
          <p:nvPr/>
        </p:nvSpPr>
        <p:spPr>
          <a:xfrm>
            <a:off x="8296084" y="5405653"/>
            <a:ext cx="2703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FF0000"/>
                </a:solidFill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37037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530411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5558" y="49772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14B96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BA322623-7647-461D-9BEC-D4986DEED41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757849" y="1762475"/>
            <a:ext cx="196538" cy="152258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745499AE-4B10-4E57-9731-B3F32D78EC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2910249" y="1914875"/>
            <a:ext cx="196538" cy="152258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C69BBF4-04E8-475B-AACE-2C1DB3A119A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2462077" y="1494469"/>
            <a:ext cx="643724" cy="622807"/>
          </a:xfrm>
          <a:prstGeom prst="rect">
            <a:avLst/>
          </a:prstGeom>
          <a:solidFill>
            <a:srgbClr val="014B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ea typeface="Adobe Gothic Std B" panose="020B0800000000000000" pitchFamily="34" charset="-128"/>
                <a:cs typeface="Verdana" panose="020B0604030504040204" pitchFamily="34" charset="0"/>
              </a:rPr>
              <a:t>I</a:t>
            </a:r>
            <a:endParaRPr lang="zh-CN" altLang="en-US" sz="3200" dirty="0">
              <a:solidFill>
                <a:srgbClr val="FFFFFF"/>
              </a:solidFill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19C35607-1158-46DB-BA93-31457A720E0E}"/>
              </a:ext>
            </a:extLst>
          </p:cNvPr>
          <p:cNvSpPr/>
          <p:nvPr/>
        </p:nvSpPr>
        <p:spPr>
          <a:xfrm>
            <a:off x="3551017" y="1543884"/>
            <a:ext cx="6099857" cy="54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dirty="0">
                <a:solidFill>
                  <a:schemeClr val="tx1"/>
                </a:solidFill>
                <a:ea typeface="微软雅黑" panose="020B0503020204020204" pitchFamily="34" charset="-122"/>
              </a:rPr>
              <a:t>背景介绍</a:t>
            </a:r>
            <a:endParaRPr lang="en-US" altLang="zh-CN" sz="3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27BD46B2-B54E-BD62-E894-0D6B25A25FE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757849" y="2810388"/>
            <a:ext cx="196538" cy="152258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7569B63-1F75-3432-5115-CA1F1F845D8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2910249" y="2962788"/>
            <a:ext cx="196538" cy="152258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4A56AB3-8883-19EC-3C80-79901CC7493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2462077" y="2588063"/>
            <a:ext cx="643724" cy="622807"/>
          </a:xfrm>
          <a:prstGeom prst="rect">
            <a:avLst/>
          </a:prstGeom>
          <a:solidFill>
            <a:srgbClr val="014B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ea typeface="Adobe Gothic Std B" panose="020B0800000000000000" pitchFamily="34" charset="-128"/>
                <a:cs typeface="Verdana" panose="020B0604030504040204" pitchFamily="34" charset="0"/>
              </a:rPr>
              <a:t>II</a:t>
            </a:r>
            <a:endParaRPr lang="zh-CN" altLang="en-US" sz="3200" dirty="0">
              <a:solidFill>
                <a:srgbClr val="FFFFFF"/>
              </a:solidFill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D3D5D92B-C7BF-29A0-28B5-82922CCBC757}"/>
              </a:ext>
            </a:extLst>
          </p:cNvPr>
          <p:cNvSpPr/>
          <p:nvPr/>
        </p:nvSpPr>
        <p:spPr>
          <a:xfrm>
            <a:off x="3551017" y="2643011"/>
            <a:ext cx="6099857" cy="54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dirty="0">
                <a:solidFill>
                  <a:schemeClr val="tx1"/>
                </a:solidFill>
                <a:ea typeface="微软雅黑" panose="020B0503020204020204" pitchFamily="34" charset="-122"/>
              </a:rPr>
              <a:t>模拟</a:t>
            </a: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982417B7-DC7A-9214-90BF-DFF42F93A1B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2756864" y="5214386"/>
            <a:ext cx="196538" cy="152258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E96407E-51D8-5876-564A-1989B90B7BE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flipH="1">
            <a:off x="2462077" y="4775251"/>
            <a:ext cx="643724" cy="622807"/>
          </a:xfrm>
          <a:prstGeom prst="rect">
            <a:avLst/>
          </a:prstGeom>
          <a:solidFill>
            <a:srgbClr val="014B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ea typeface="Adobe Gothic Std B" panose="020B0800000000000000" pitchFamily="34" charset="-128"/>
                <a:cs typeface="Verdana" panose="020B0604030504040204" pitchFamily="34" charset="0"/>
              </a:rPr>
              <a:t>IV</a:t>
            </a:r>
            <a:endParaRPr lang="zh-CN" altLang="en-US" sz="3200" dirty="0">
              <a:solidFill>
                <a:srgbClr val="FFFFFF"/>
              </a:solidFill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DAE8C22-75F1-332F-46A7-C0D3AB93D111}"/>
              </a:ext>
            </a:extLst>
          </p:cNvPr>
          <p:cNvSpPr/>
          <p:nvPr/>
        </p:nvSpPr>
        <p:spPr>
          <a:xfrm>
            <a:off x="3551017" y="4841265"/>
            <a:ext cx="6099857" cy="54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dirty="0">
                <a:solidFill>
                  <a:schemeClr val="tx1"/>
                </a:solidFill>
                <a:ea typeface="微软雅黑" panose="020B0503020204020204" pitchFamily="34" charset="-122"/>
              </a:rPr>
              <a:t>激光测试</a:t>
            </a: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73F38299-E1EA-23CD-B97F-33D6C4536A7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2756864" y="3983151"/>
            <a:ext cx="196538" cy="152258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4884DCEF-45E5-E631-4C7B-0368AF411B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2909264" y="4135551"/>
            <a:ext cx="196538" cy="152258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64BEDB-BD79-71C9-85D7-11BA03445A5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flipH="1">
            <a:off x="2462077" y="3681657"/>
            <a:ext cx="643724" cy="622807"/>
          </a:xfrm>
          <a:prstGeom prst="rect">
            <a:avLst/>
          </a:prstGeom>
          <a:solidFill>
            <a:srgbClr val="014B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ea typeface="Adobe Gothic Std B" panose="020B0800000000000000" pitchFamily="34" charset="-128"/>
                <a:cs typeface="Verdana" panose="020B0604030504040204" pitchFamily="34" charset="0"/>
              </a:rPr>
              <a:t>III</a:t>
            </a:r>
            <a:endParaRPr lang="zh-CN" altLang="en-US" sz="3200" dirty="0">
              <a:solidFill>
                <a:srgbClr val="FFFFFF"/>
              </a:solidFill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E39D507-7160-80DD-DAF9-0F54DE6C2B11}"/>
              </a:ext>
            </a:extLst>
          </p:cNvPr>
          <p:cNvSpPr/>
          <p:nvPr/>
        </p:nvSpPr>
        <p:spPr>
          <a:xfrm>
            <a:off x="3551017" y="3742138"/>
            <a:ext cx="6099857" cy="54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dirty="0">
                <a:solidFill>
                  <a:schemeClr val="tx1"/>
                </a:solidFill>
                <a:ea typeface="微软雅黑" panose="020B0503020204020204" pitchFamily="34" charset="-122"/>
              </a:rPr>
              <a:t>探测器设计与安装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91E835-BCF0-4343-6F44-3757C9CC1BF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 flipH="1">
            <a:off x="2462077" y="5868846"/>
            <a:ext cx="643724" cy="622807"/>
          </a:xfrm>
          <a:prstGeom prst="rect">
            <a:avLst/>
          </a:prstGeom>
          <a:solidFill>
            <a:srgbClr val="014B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ea typeface="Adobe Gothic Std B" panose="020B0800000000000000" pitchFamily="34" charset="-128"/>
                <a:cs typeface="Verdana" panose="020B0604030504040204" pitchFamily="34" charset="0"/>
              </a:rPr>
              <a:t>V</a:t>
            </a:r>
            <a:endParaRPr lang="zh-CN" altLang="en-US" sz="3200" dirty="0">
              <a:solidFill>
                <a:srgbClr val="FFFFFF"/>
              </a:solidFill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3D0E5C9-A6E7-141B-42B8-51DA2CAF94FB}"/>
              </a:ext>
            </a:extLst>
          </p:cNvPr>
          <p:cNvSpPr/>
          <p:nvPr/>
        </p:nvSpPr>
        <p:spPr>
          <a:xfrm>
            <a:off x="3551017" y="5940393"/>
            <a:ext cx="6099857" cy="54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dirty="0">
                <a:solidFill>
                  <a:schemeClr val="tx1"/>
                </a:solidFill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D3D5D0-4790-EDE3-9B42-4B840354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332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530411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741647" y="210083"/>
            <a:ext cx="498826" cy="445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9331" y="65602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14B96"/>
                </a:solidFill>
                <a:ea typeface="微软雅黑" panose="020B0503020204020204" pitchFamily="34" charset="-122"/>
              </a:rPr>
              <a:t>附录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30874F-C893-87E9-6EC4-E2814CA6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FFABD7-DF69-80BA-6F8C-2198B51FE638}"/>
              </a:ext>
            </a:extLst>
          </p:cNvPr>
          <p:cNvSpPr txBox="1"/>
          <p:nvPr/>
        </p:nvSpPr>
        <p:spPr>
          <a:xfrm>
            <a:off x="2748777" y="683755"/>
            <a:ext cx="445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MRPC</a:t>
            </a:r>
            <a:r>
              <a:rPr lang="zh-CN" altLang="en-US" sz="2800" dirty="0"/>
              <a:t>气体中的信号</a:t>
            </a:r>
            <a:endParaRPr lang="en-US" altLang="zh-CN" sz="2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BA92FC7-08F0-592F-2975-A11D24243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28" y="1576419"/>
            <a:ext cx="4429440" cy="43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13E0B2C-43D3-5E02-F9EB-F14A997EB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7" y="1576419"/>
            <a:ext cx="4429440" cy="432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8138F0-9D15-EF8E-E128-4D37F79D92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t="40723" r="67317" b="17800"/>
          <a:stretch/>
        </p:blipFill>
        <p:spPr bwMode="auto">
          <a:xfrm>
            <a:off x="3398341" y="3771046"/>
            <a:ext cx="1000125" cy="1064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3678868-613C-A180-A150-370A729C2352}"/>
              </a:ext>
            </a:extLst>
          </p:cNvPr>
          <p:cNvSpPr/>
          <p:nvPr/>
        </p:nvSpPr>
        <p:spPr>
          <a:xfrm>
            <a:off x="2073158" y="2108199"/>
            <a:ext cx="1921422" cy="1494740"/>
          </a:xfrm>
          <a:custGeom>
            <a:avLst/>
            <a:gdLst>
              <a:gd name="connsiteX0" fmla="*/ 339346 w 1921422"/>
              <a:gd name="connsiteY0" fmla="*/ 1282369 h 1494740"/>
              <a:gd name="connsiteX1" fmla="*/ 91696 w 1921422"/>
              <a:gd name="connsiteY1" fmla="*/ 234619 h 1494740"/>
              <a:gd name="connsiteX2" fmla="*/ 1701421 w 1921422"/>
              <a:gd name="connsiteY2" fmla="*/ 91744 h 1494740"/>
              <a:gd name="connsiteX3" fmla="*/ 1768096 w 1921422"/>
              <a:gd name="connsiteY3" fmla="*/ 1377619 h 1494740"/>
              <a:gd name="connsiteX4" fmla="*/ 406021 w 1921422"/>
              <a:gd name="connsiteY4" fmla="*/ 1453819 h 14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422" h="1494740">
                <a:moveTo>
                  <a:pt x="339346" y="1282369"/>
                </a:moveTo>
                <a:cubicBezTo>
                  <a:pt x="102014" y="857712"/>
                  <a:pt x="-135317" y="433056"/>
                  <a:pt x="91696" y="234619"/>
                </a:cubicBezTo>
                <a:cubicBezTo>
                  <a:pt x="318708" y="36181"/>
                  <a:pt x="1422021" y="-98756"/>
                  <a:pt x="1701421" y="91744"/>
                </a:cubicBezTo>
                <a:cubicBezTo>
                  <a:pt x="1980821" y="282244"/>
                  <a:pt x="1983996" y="1150607"/>
                  <a:pt x="1768096" y="1377619"/>
                </a:cubicBezTo>
                <a:cubicBezTo>
                  <a:pt x="1552196" y="1604631"/>
                  <a:pt x="612396" y="1426832"/>
                  <a:pt x="406021" y="145381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C98CE04-1A97-0EAF-05CC-0837AB84ABD2}"/>
              </a:ext>
            </a:extLst>
          </p:cNvPr>
          <p:cNvSpPr/>
          <p:nvPr/>
        </p:nvSpPr>
        <p:spPr>
          <a:xfrm>
            <a:off x="2020479" y="2123874"/>
            <a:ext cx="1993901" cy="1510865"/>
          </a:xfrm>
          <a:custGeom>
            <a:avLst/>
            <a:gdLst>
              <a:gd name="connsiteX0" fmla="*/ 96750 w 1993901"/>
              <a:gd name="connsiteY0" fmla="*/ 923794 h 1510865"/>
              <a:gd name="connsiteX1" fmla="*/ 201525 w 1993901"/>
              <a:gd name="connsiteY1" fmla="*/ 152269 h 1510865"/>
              <a:gd name="connsiteX2" fmla="*/ 1896975 w 1993901"/>
              <a:gd name="connsiteY2" fmla="*/ 123694 h 1510865"/>
              <a:gd name="connsiteX3" fmla="*/ 1611225 w 1993901"/>
              <a:gd name="connsiteY3" fmla="*/ 1476244 h 1510865"/>
              <a:gd name="connsiteX4" fmla="*/ 153900 w 1993901"/>
              <a:gd name="connsiteY4" fmla="*/ 1114294 h 1510865"/>
              <a:gd name="connsiteX5" fmla="*/ 230100 w 1993901"/>
              <a:gd name="connsiteY5" fmla="*/ 1171444 h 1510865"/>
              <a:gd name="connsiteX6" fmla="*/ 306300 w 1993901"/>
              <a:gd name="connsiteY6" fmla="*/ 1066669 h 1510865"/>
              <a:gd name="connsiteX7" fmla="*/ 315825 w 1993901"/>
              <a:gd name="connsiteY7" fmla="*/ 904744 h 15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901" h="1510865">
                <a:moveTo>
                  <a:pt x="96750" y="923794"/>
                </a:moveTo>
                <a:cubicBezTo>
                  <a:pt x="-882" y="604706"/>
                  <a:pt x="-98513" y="285619"/>
                  <a:pt x="201525" y="152269"/>
                </a:cubicBezTo>
                <a:cubicBezTo>
                  <a:pt x="501563" y="18919"/>
                  <a:pt x="1662025" y="-96968"/>
                  <a:pt x="1896975" y="123694"/>
                </a:cubicBezTo>
                <a:cubicBezTo>
                  <a:pt x="2131925" y="344356"/>
                  <a:pt x="1901737" y="1311144"/>
                  <a:pt x="1611225" y="1476244"/>
                </a:cubicBezTo>
                <a:cubicBezTo>
                  <a:pt x="1320713" y="1641344"/>
                  <a:pt x="384087" y="1165094"/>
                  <a:pt x="153900" y="1114294"/>
                </a:cubicBezTo>
                <a:cubicBezTo>
                  <a:pt x="-76287" y="1063494"/>
                  <a:pt x="204700" y="1179381"/>
                  <a:pt x="230100" y="1171444"/>
                </a:cubicBezTo>
                <a:cubicBezTo>
                  <a:pt x="255500" y="1163507"/>
                  <a:pt x="292013" y="1111119"/>
                  <a:pt x="306300" y="1066669"/>
                </a:cubicBezTo>
                <a:cubicBezTo>
                  <a:pt x="320587" y="1022219"/>
                  <a:pt x="318206" y="963481"/>
                  <a:pt x="315825" y="90474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上 16">
            <a:extLst>
              <a:ext uri="{FF2B5EF4-FFF2-40B4-BE49-F238E27FC236}">
                <a16:creationId xmlns:a16="http://schemas.microsoft.com/office/drawing/2014/main" id="{7943BB91-B815-7D01-7AA8-08B8199C761C}"/>
              </a:ext>
            </a:extLst>
          </p:cNvPr>
          <p:cNvSpPr/>
          <p:nvPr/>
        </p:nvSpPr>
        <p:spPr>
          <a:xfrm rot="20202859">
            <a:off x="3497601" y="3293288"/>
            <a:ext cx="188758" cy="54107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F6C6339-506C-44F6-7945-D213B61DFBCD}"/>
              </a:ext>
            </a:extLst>
          </p:cNvPr>
          <p:cNvSpPr/>
          <p:nvPr/>
        </p:nvSpPr>
        <p:spPr>
          <a:xfrm>
            <a:off x="2449224" y="2200000"/>
            <a:ext cx="1082815" cy="10780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86C105E-752D-FD2E-C61D-0D7326147019}"/>
              </a:ext>
            </a:extLst>
          </p:cNvPr>
          <p:cNvSpPr txBox="1"/>
          <p:nvPr/>
        </p:nvSpPr>
        <p:spPr>
          <a:xfrm>
            <a:off x="3151075" y="4849193"/>
            <a:ext cx="149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光子反馈信号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CB1E2B3-7024-E04D-9992-15E0B47B93FD}"/>
              </a:ext>
            </a:extLst>
          </p:cNvPr>
          <p:cNvSpPr txBox="1"/>
          <p:nvPr/>
        </p:nvSpPr>
        <p:spPr>
          <a:xfrm>
            <a:off x="1218871" y="4747042"/>
            <a:ext cx="149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单光电子信号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80D0335-F0FE-ECDE-30AD-5B5EF75189ED}"/>
              </a:ext>
            </a:extLst>
          </p:cNvPr>
          <p:cNvSpPr/>
          <p:nvPr/>
        </p:nvSpPr>
        <p:spPr>
          <a:xfrm>
            <a:off x="1627344" y="3664175"/>
            <a:ext cx="653598" cy="968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0D04D86-D226-F302-2AC4-FE1845464D8A}"/>
              </a:ext>
            </a:extLst>
          </p:cNvPr>
          <p:cNvSpPr/>
          <p:nvPr/>
        </p:nvSpPr>
        <p:spPr>
          <a:xfrm>
            <a:off x="1627344" y="2132071"/>
            <a:ext cx="653598" cy="881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3C09A1-D20E-64FB-A81D-4561EFC2B90C}"/>
              </a:ext>
            </a:extLst>
          </p:cNvPr>
          <p:cNvSpPr txBox="1"/>
          <p:nvPr/>
        </p:nvSpPr>
        <p:spPr>
          <a:xfrm>
            <a:off x="1104240" y="1770602"/>
            <a:ext cx="192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激光产生</a:t>
            </a:r>
            <a:r>
              <a:rPr lang="en-US" altLang="zh-CN" sz="1600" b="1" dirty="0">
                <a:solidFill>
                  <a:srgbClr val="FF0000"/>
                </a:solidFill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</a:rPr>
              <a:t>个光电子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D86F170-14D9-384A-91B0-A5B249B2FBCA}"/>
              </a:ext>
            </a:extLst>
          </p:cNvPr>
          <p:cNvSpPr txBox="1"/>
          <p:nvPr/>
        </p:nvSpPr>
        <p:spPr>
          <a:xfrm>
            <a:off x="4409728" y="1338284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HV=2500V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156CB52-8D94-C202-AC0C-322AC2318DA5}"/>
              </a:ext>
            </a:extLst>
          </p:cNvPr>
          <p:cNvSpPr txBox="1"/>
          <p:nvPr/>
        </p:nvSpPr>
        <p:spPr>
          <a:xfrm>
            <a:off x="6496392" y="5802159"/>
            <a:ext cx="14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~6.8e6 </a:t>
            </a:r>
            <a:r>
              <a:rPr lang="en-US" altLang="zh-CN" sz="1600" b="1" dirty="0" err="1">
                <a:solidFill>
                  <a:srgbClr val="FF0000"/>
                </a:solidFill>
              </a:rPr>
              <a:t>Qe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r>
              <a:rPr lang="zh-CN" altLang="en-US" sz="1600" b="1" dirty="0">
                <a:solidFill>
                  <a:srgbClr val="FF0000"/>
                </a:solidFill>
              </a:rPr>
              <a:t>单光电子信号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226E021-A3FC-AAC5-F1CE-303F39E7CCA8}"/>
              </a:ext>
            </a:extLst>
          </p:cNvPr>
          <p:cNvSpPr txBox="1"/>
          <p:nvPr/>
        </p:nvSpPr>
        <p:spPr>
          <a:xfrm>
            <a:off x="8031358" y="4766531"/>
            <a:ext cx="14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~ 12e6 </a:t>
            </a:r>
            <a:r>
              <a:rPr lang="en-US" altLang="zh-CN" sz="1600" b="1" dirty="0" err="1">
                <a:solidFill>
                  <a:srgbClr val="FF0000"/>
                </a:solidFill>
              </a:rPr>
              <a:t>Qe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r>
              <a:rPr lang="zh-CN" altLang="en-US" sz="1600" b="1" dirty="0">
                <a:solidFill>
                  <a:srgbClr val="FF0000"/>
                </a:solidFill>
              </a:rPr>
              <a:t>双光子信号</a:t>
            </a:r>
          </a:p>
        </p:txBody>
      </p:sp>
      <p:sp>
        <p:nvSpPr>
          <p:cNvPr id="28" name="箭头: 上 27">
            <a:extLst>
              <a:ext uri="{FF2B5EF4-FFF2-40B4-BE49-F238E27FC236}">
                <a16:creationId xmlns:a16="http://schemas.microsoft.com/office/drawing/2014/main" id="{0F4CE97D-3A38-89AF-FB31-90DA373FEFD2}"/>
              </a:ext>
            </a:extLst>
          </p:cNvPr>
          <p:cNvSpPr/>
          <p:nvPr/>
        </p:nvSpPr>
        <p:spPr>
          <a:xfrm rot="21415144">
            <a:off x="6971159" y="5505116"/>
            <a:ext cx="75883" cy="33986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箭头: 上 28">
            <a:extLst>
              <a:ext uri="{FF2B5EF4-FFF2-40B4-BE49-F238E27FC236}">
                <a16:creationId xmlns:a16="http://schemas.microsoft.com/office/drawing/2014/main" id="{7ACA2314-AC86-BA04-7644-E58438364A4D}"/>
              </a:ext>
            </a:extLst>
          </p:cNvPr>
          <p:cNvSpPr/>
          <p:nvPr/>
        </p:nvSpPr>
        <p:spPr>
          <a:xfrm rot="13824318">
            <a:off x="7788031" y="5019817"/>
            <a:ext cx="63247" cy="49715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931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530411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741647" y="210083"/>
            <a:ext cx="498826" cy="445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9331" y="65602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14B96"/>
                </a:solidFill>
                <a:ea typeface="微软雅黑" panose="020B0503020204020204" pitchFamily="34" charset="-122"/>
              </a:rPr>
              <a:t>附录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30874F-C893-87E9-6EC4-E2814CA6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7ED93CA-4BC8-2EFD-94EC-C600658C6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7" y="1698337"/>
            <a:ext cx="5907339" cy="432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DFFABD7-DF69-80BA-6F8C-2198B51FE638}"/>
                  </a:ext>
                </a:extLst>
              </p:cNvPr>
              <p:cNvSpPr txBox="1"/>
              <p:nvPr/>
            </p:nvSpPr>
            <p:spPr>
              <a:xfrm>
                <a:off x="6096000" y="2895852"/>
                <a:ext cx="445168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在</a:t>
                </a:r>
                <a:r>
                  <a:rPr lang="en-US" altLang="zh-CN" dirty="0"/>
                  <a:t>MRPC</a:t>
                </a:r>
                <a:r>
                  <a:rPr lang="zh-CN" altLang="en-US" dirty="0"/>
                  <a:t>气体中，</a:t>
                </a:r>
                <a:endParaRPr lang="en-US" altLang="zh-CN" dirty="0"/>
              </a:p>
              <a:p>
                <a:r>
                  <a:rPr lang="zh-CN" altLang="en-US" dirty="0"/>
                  <a:t>随着电压增加（信号幅度达到几百</a:t>
                </a:r>
                <a:r>
                  <a:rPr lang="en-US" altLang="zh-CN" dirty="0"/>
                  <a:t>mV</a:t>
                </a:r>
                <a:r>
                  <a:rPr lang="zh-CN" altLang="en-US" dirty="0"/>
                  <a:t>），较小的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𝑅𝑃𝐶</m:t>
                        </m:r>
                      </m:sub>
                    </m:sSub>
                  </m:oMath>
                </a14:m>
                <a:r>
                  <a:rPr lang="zh-CN" altLang="en-US" dirty="0"/>
                  <a:t>有利于时间分辨（示波器带宽限制）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为了在高压时获得更好时间分辨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𝑅𝑃𝐶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DFFABD7-DF69-80BA-6F8C-2198B51FE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95852"/>
                <a:ext cx="4451683" cy="2031325"/>
              </a:xfrm>
              <a:prstGeom prst="rect">
                <a:avLst/>
              </a:prstGeom>
              <a:blipFill>
                <a:blip r:embed="rId4"/>
                <a:stretch>
                  <a:fillRect l="-1096" t="-1502" r="-10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10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530411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741647" y="210083"/>
            <a:ext cx="498826" cy="445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9331" y="65602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14B96"/>
                </a:solidFill>
                <a:ea typeface="微软雅黑" panose="020B0503020204020204" pitchFamily="34" charset="-122"/>
              </a:rPr>
              <a:t>附录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30874F-C893-87E9-6EC4-E2814CA6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FFABD7-DF69-80BA-6F8C-2198B51FE638}"/>
              </a:ext>
            </a:extLst>
          </p:cNvPr>
          <p:cNvSpPr txBox="1"/>
          <p:nvPr/>
        </p:nvSpPr>
        <p:spPr>
          <a:xfrm>
            <a:off x="2944276" y="825297"/>
            <a:ext cx="445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不同气体下信号特征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4379154-0E71-9F23-2362-37D718BCA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5" y="3678401"/>
            <a:ext cx="3918452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9A64C36-8BF0-EEB5-693B-0425F374F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21" y="3678401"/>
            <a:ext cx="3914847" cy="28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F4071971-53E8-DBFB-F617-68DC624D4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04790"/>
              </p:ext>
            </p:extLst>
          </p:nvPr>
        </p:nvGraphicFramePr>
        <p:xfrm>
          <a:off x="1363620" y="1406681"/>
          <a:ext cx="8815360" cy="189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840">
                  <a:extLst>
                    <a:ext uri="{9D8B030D-6E8A-4147-A177-3AD203B41FA5}">
                      <a16:colId xmlns:a16="http://schemas.microsoft.com/office/drawing/2014/main" val="679878318"/>
                    </a:ext>
                  </a:extLst>
                </a:gridCol>
                <a:gridCol w="2203840">
                  <a:extLst>
                    <a:ext uri="{9D8B030D-6E8A-4147-A177-3AD203B41FA5}">
                      <a16:colId xmlns:a16="http://schemas.microsoft.com/office/drawing/2014/main" val="310427328"/>
                    </a:ext>
                  </a:extLst>
                </a:gridCol>
                <a:gridCol w="2203840">
                  <a:extLst>
                    <a:ext uri="{9D8B030D-6E8A-4147-A177-3AD203B41FA5}">
                      <a16:colId xmlns:a16="http://schemas.microsoft.com/office/drawing/2014/main" val="3055313145"/>
                    </a:ext>
                  </a:extLst>
                </a:gridCol>
                <a:gridCol w="2203840">
                  <a:extLst>
                    <a:ext uri="{9D8B030D-6E8A-4147-A177-3AD203B41FA5}">
                      <a16:colId xmlns:a16="http://schemas.microsoft.com/office/drawing/2014/main" val="2030463645"/>
                    </a:ext>
                  </a:extLst>
                </a:gridCol>
              </a:tblGrid>
              <a:tr h="472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Gas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Amplitude(mV) x20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Width[ns]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Risetime[ns]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046967"/>
                  </a:ext>
                </a:extLst>
              </a:tr>
              <a:tr h="472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Ar</a:t>
                      </a:r>
                      <a:r>
                        <a:rPr lang="en-US" altLang="zh-CN" dirty="0"/>
                        <a:t>\CO2(93/7)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 ~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2.6 ~ 2.9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1.28 ~ 1.35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11512"/>
                  </a:ext>
                </a:extLst>
              </a:tr>
              <a:tr h="472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COMPASS gas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 ~ 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0.55 ~ 0.59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0.36 ~ 0.39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551853"/>
                  </a:ext>
                </a:extLst>
              </a:tr>
              <a:tr h="472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MRPC gas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 ~ 650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0.94 ~ 0.1.1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0.41 ~ 0.49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874624"/>
                  </a:ext>
                </a:extLst>
              </a:tr>
            </a:tbl>
          </a:graphicData>
        </a:graphic>
      </p:graphicFrame>
      <p:pic>
        <p:nvPicPr>
          <p:cNvPr id="19" name="图片 18">
            <a:extLst>
              <a:ext uri="{FF2B5EF4-FFF2-40B4-BE49-F238E27FC236}">
                <a16:creationId xmlns:a16="http://schemas.microsoft.com/office/drawing/2014/main" id="{587299F1-DD99-96AC-7313-A7EA9987FC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88" y="3685704"/>
            <a:ext cx="3913469" cy="28800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FCFA146E-086D-D247-2F76-737C6CF95BFE}"/>
              </a:ext>
            </a:extLst>
          </p:cNvPr>
          <p:cNvSpPr/>
          <p:nvPr/>
        </p:nvSpPr>
        <p:spPr>
          <a:xfrm>
            <a:off x="854144" y="2768582"/>
            <a:ext cx="9706674" cy="530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0774725-CFF8-71D7-28AC-CB86AD2DC827}"/>
              </a:ext>
            </a:extLst>
          </p:cNvPr>
          <p:cNvSpPr txBox="1"/>
          <p:nvPr/>
        </p:nvSpPr>
        <p:spPr>
          <a:xfrm>
            <a:off x="3455589" y="3316372"/>
            <a:ext cx="256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信号幅度大，信噪比好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8E53F7D-2B8F-5165-17BB-DBCE39B4BC43}"/>
              </a:ext>
            </a:extLst>
          </p:cNvPr>
          <p:cNvSpPr txBox="1"/>
          <p:nvPr/>
        </p:nvSpPr>
        <p:spPr>
          <a:xfrm>
            <a:off x="6310387" y="3291366"/>
            <a:ext cx="51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信号宽度和上升时间小 </a:t>
            </a:r>
            <a:r>
              <a:rPr lang="en-US" altLang="zh-CN" b="1" dirty="0">
                <a:solidFill>
                  <a:srgbClr val="FF0000"/>
                </a:solidFill>
              </a:rPr>
              <a:t>-&gt;</a:t>
            </a:r>
            <a:r>
              <a:rPr lang="zh-CN" altLang="en-US" b="1" dirty="0">
                <a:solidFill>
                  <a:srgbClr val="FF0000"/>
                </a:solidFill>
              </a:rPr>
              <a:t>较大的电子漂移速度</a:t>
            </a:r>
          </a:p>
        </p:txBody>
      </p:sp>
    </p:spTree>
    <p:extLst>
      <p:ext uri="{BB962C8B-B14F-4D97-AF65-F5344CB8AC3E}">
        <p14:creationId xmlns:p14="http://schemas.microsoft.com/office/powerpoint/2010/main" val="1142906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530411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741647" y="210083"/>
            <a:ext cx="498826" cy="445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9331" y="65602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14B96"/>
                </a:solidFill>
                <a:ea typeface="微软雅黑" panose="020B0503020204020204" pitchFamily="34" charset="-122"/>
              </a:rPr>
              <a:t>附录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30874F-C893-87E9-6EC4-E2814CA6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FFABD7-DF69-80BA-6F8C-2198B51FE638}"/>
              </a:ext>
            </a:extLst>
          </p:cNvPr>
          <p:cNvSpPr txBox="1"/>
          <p:nvPr/>
        </p:nvSpPr>
        <p:spPr>
          <a:xfrm>
            <a:off x="2944276" y="825297"/>
            <a:ext cx="549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模拟实验对比</a:t>
            </a:r>
            <a:r>
              <a:rPr lang="en-US" altLang="zh-CN" sz="2800" dirty="0"/>
              <a:t>&amp;</a:t>
            </a:r>
            <a:r>
              <a:rPr lang="zh-CN" altLang="en-US" sz="2800" dirty="0"/>
              <a:t>气体测试总结</a:t>
            </a:r>
            <a:endParaRPr lang="en-US" altLang="zh-CN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8DA47C-7EF6-2F0D-D4B9-E2E3A3B14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5" y="1658792"/>
            <a:ext cx="4641364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9102BE2-93C8-7091-5A77-45062B392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65884"/>
            <a:ext cx="12192000" cy="154685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B8FAA6B-3B7A-AD6C-8FFA-16DEF407BC3E}"/>
              </a:ext>
            </a:extLst>
          </p:cNvPr>
          <p:cNvSpPr txBox="1"/>
          <p:nvPr/>
        </p:nvSpPr>
        <p:spPr>
          <a:xfrm>
            <a:off x="5045809" y="2689429"/>
            <a:ext cx="431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信号幅度较小时，信噪比差，噪声有较大影响；当信号幅度较大时，模拟与实验结果吻合较好。</a:t>
            </a:r>
          </a:p>
        </p:txBody>
      </p:sp>
    </p:spTree>
    <p:extLst>
      <p:ext uri="{BB962C8B-B14F-4D97-AF65-F5344CB8AC3E}">
        <p14:creationId xmlns:p14="http://schemas.microsoft.com/office/powerpoint/2010/main" val="278987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004" y="210083"/>
            <a:ext cx="1086469" cy="887002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741647" y="210083"/>
            <a:ext cx="498826" cy="445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57418" y="129723"/>
            <a:ext cx="1331913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6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5713" y="40662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14B9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背景介绍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9C152B1-7D7E-4609-83C3-A5ACF71664D8}"/>
                  </a:ext>
                </a:extLst>
              </p:cNvPr>
              <p:cNvSpPr txBox="1"/>
              <p:nvPr/>
            </p:nvSpPr>
            <p:spPr>
              <a:xfrm>
                <a:off x="6583868" y="1855099"/>
                <a:ext cx="5024249" cy="2215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cs typeface="Times New Roman" panose="02020603050405020304" pitchFamily="18" charset="0"/>
                  </a:rPr>
                  <a:t>粒子鉴别、触发、本底抑制等</a:t>
                </a:r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cs typeface="Times New Roman" panose="02020603050405020304" pitchFamily="18" charset="0"/>
                  </a:rPr>
                  <a:t>未来高能实验环境下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TOF</a:t>
                </a:r>
                <a:r>
                  <a:rPr lang="zh-CN" altLang="en-US" sz="2000" dirty="0">
                    <a:cs typeface="Times New Roman" panose="02020603050405020304" pitchFamily="18" charset="0"/>
                  </a:rPr>
                  <a:t>测量要求：</a:t>
                </a:r>
                <a:br>
                  <a:rPr lang="en-US" altLang="zh-CN" sz="2000" dirty="0"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cs typeface="Times New Roman" panose="02020603050405020304" pitchFamily="18" charset="0"/>
                  </a:rPr>
                  <a:t>	</a:t>
                </a:r>
                <a:r>
                  <a:rPr lang="zh-CN" alt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时间分辨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&lt;~30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𝑝𝑠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zh-CN" alt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、</a:t>
                </a:r>
                <a:r>
                  <a:rPr lang="en-US" altLang="zh-CN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更高计数率</a:t>
                </a:r>
                <a:br>
                  <a:rPr lang="en-US" altLang="zh-CN" dirty="0"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solidFill>
                      <a:srgbClr val="000000"/>
                    </a:solidFill>
                    <a:ea typeface="等线 Light" panose="02010600030101010101" pitchFamily="2" charset="-122"/>
                    <a:cs typeface="Times New Roman" panose="02020603050405020304" pitchFamily="18" charset="0"/>
                  </a:rPr>
                  <a:t> →</a:t>
                </a:r>
                <a:br>
                  <a:rPr lang="en-US" altLang="zh-CN" sz="2000" dirty="0"/>
                </a:br>
                <a:r>
                  <a:rPr lang="en-US" altLang="zh-CN" sz="2000" dirty="0"/>
                  <a:t>    	 </a:t>
                </a:r>
                <a:r>
                  <a:rPr lang="zh-CN" altLang="en-US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研发一种高时间分辨、高计数率的</a:t>
                </a:r>
                <a:r>
                  <a:rPr lang="en-US" altLang="zh-CN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	 </a:t>
                </a:r>
                <a:r>
                  <a:rPr lang="zh-CN" altLang="en-US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光电型气体探测器。</a:t>
                </a:r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9C152B1-7D7E-4609-83C3-A5ACF7166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868" y="1855099"/>
                <a:ext cx="5024249" cy="2215991"/>
              </a:xfrm>
              <a:prstGeom prst="rect">
                <a:avLst/>
              </a:prstGeom>
              <a:blipFill>
                <a:blip r:embed="rId3"/>
                <a:stretch>
                  <a:fillRect l="-1092" t="-1374" r="-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EE8A13EC-D8D6-B371-6F98-B1E060487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7" y="3894281"/>
            <a:ext cx="2582855" cy="198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60C0E57-4717-227F-0F1E-DF3552EE2881}"/>
              </a:ext>
            </a:extLst>
          </p:cNvPr>
          <p:cNvSpPr txBox="1"/>
          <p:nvPr/>
        </p:nvSpPr>
        <p:spPr>
          <a:xfrm>
            <a:off x="354265" y="1239648"/>
            <a:ext cx="53543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未来高能物理实验发展趋势：</a:t>
            </a:r>
            <a:br>
              <a:rPr lang="en-US" altLang="zh-C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高亮度、高能量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对探测器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（气体）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提出了新的挑战：</a:t>
            </a:r>
            <a:br>
              <a:rPr lang="en-US" altLang="zh-C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高计数率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高时间分辨</a:t>
            </a:r>
            <a:r>
              <a:rPr lang="zh-CN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EFE0C06-ADA9-B251-1147-AA8DE0B05E32}"/>
              </a:ext>
            </a:extLst>
          </p:cNvPr>
          <p:cNvSpPr txBox="1"/>
          <p:nvPr/>
        </p:nvSpPr>
        <p:spPr>
          <a:xfrm>
            <a:off x="5772121" y="5985052"/>
            <a:ext cx="274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ATLAS upgrade (HL-LHC)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96000" y="1281600"/>
            <a:ext cx="536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如：飞行时间探测器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(TOF)</a:t>
            </a:r>
            <a:endParaRPr lang="en-US" altLang="zh-CN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2809" y="5985052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3847469" y="598505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CBM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E564B35-366A-F070-2830-59E92A2C2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766" y="3894281"/>
            <a:ext cx="2541950" cy="19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EEF3BEC-6921-6B19-982C-75E3043B2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310" y="3894281"/>
            <a:ext cx="2417609" cy="198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4CB9ED0-55E7-77A3-A902-E0B64CCF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048740F-74E9-66DA-43DA-1733E29B2C36}"/>
              </a:ext>
            </a:extLst>
          </p:cNvPr>
          <p:cNvSpPr/>
          <p:nvPr/>
        </p:nvSpPr>
        <p:spPr>
          <a:xfrm>
            <a:off x="9901810" y="5985052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E7D0128-BFCD-96C0-5BA8-5EDCD36801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12" y="3894281"/>
            <a:ext cx="3171171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2288" y="39211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研究现状</a:t>
            </a:r>
            <a:endParaRPr lang="zh-CN" altLang="en-US" sz="4000" b="1" dirty="0">
              <a:solidFill>
                <a:srgbClr val="014B9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CC59192-AEAC-4F99-890F-C1D3C3CB1DC8}"/>
              </a:ext>
            </a:extLst>
          </p:cNvPr>
          <p:cNvSpPr/>
          <p:nvPr/>
        </p:nvSpPr>
        <p:spPr>
          <a:xfrm>
            <a:off x="492140" y="1182810"/>
            <a:ext cx="5177216" cy="585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PICOSEC-Micromegas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AD57B77-BB73-4753-92F5-F7EA87B311F5}"/>
              </a:ext>
            </a:extLst>
          </p:cNvPr>
          <p:cNvSpPr/>
          <p:nvPr/>
        </p:nvSpPr>
        <p:spPr>
          <a:xfrm>
            <a:off x="6299200" y="1179688"/>
            <a:ext cx="5177216" cy="585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基于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的光电探测器</a:t>
            </a:r>
            <a:endParaRPr lang="en-US" altLang="zh-CN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9C152B1-7D7E-4609-83C3-A5ACF71664D8}"/>
              </a:ext>
            </a:extLst>
          </p:cNvPr>
          <p:cNvSpPr txBox="1"/>
          <p:nvPr/>
        </p:nvSpPr>
        <p:spPr>
          <a:xfrm>
            <a:off x="6295281" y="1896337"/>
            <a:ext cx="575193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>
                <a:cs typeface="Times New Roman" panose="02020603050405020304" pitchFamily="18" charset="0"/>
              </a:rPr>
              <a:t>气隙中均匀的强电场</a:t>
            </a:r>
            <a:r>
              <a:rPr lang="en-US" altLang="zh-CN" sz="2000" dirty="0">
                <a:cs typeface="Times New Roman" panose="02020603050405020304" pitchFamily="18" charset="0"/>
              </a:rPr>
              <a:t>: </a:t>
            </a:r>
            <a:br>
              <a:rPr lang="en-US" altLang="zh-CN" sz="2000" dirty="0">
                <a:cs typeface="Times New Roman" panose="02020603050405020304" pitchFamily="18" charset="0"/>
              </a:rPr>
            </a:br>
            <a:r>
              <a:rPr lang="zh-CN" altLang="en-US" sz="2000" dirty="0">
                <a:cs typeface="Times New Roman" panose="02020603050405020304" pitchFamily="18" charset="0"/>
              </a:rPr>
              <a:t>有利于增强光电转换效率；更大的电子漂移速度</a:t>
            </a:r>
            <a:r>
              <a:rPr lang="zh-CN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；</a:t>
            </a:r>
            <a:r>
              <a:rPr lang="zh-CN" altLang="en-US" sz="2000" dirty="0">
                <a:cs typeface="Times New Roman" panose="02020603050405020304" pitchFamily="18" charset="0"/>
              </a:rPr>
              <a:t>快速雪崩</a:t>
            </a:r>
            <a:br>
              <a:rPr lang="en-US" altLang="zh-CN" sz="2000" dirty="0">
                <a:cs typeface="Times New Roman" panose="02020603050405020304" pitchFamily="18" charset="0"/>
              </a:rPr>
            </a:br>
            <a:r>
              <a:rPr lang="en-US" altLang="zh-CN" sz="2000" dirty="0">
                <a:cs typeface="Times New Roman" panose="02020603050405020304" pitchFamily="18" charset="0"/>
              </a:rPr>
              <a:t>→</a:t>
            </a:r>
            <a:br>
              <a:rPr lang="en-US" altLang="zh-CN" sz="2000" dirty="0">
                <a:cs typeface="Times New Roman" panose="02020603050405020304" pitchFamily="18" charset="0"/>
              </a:rPr>
            </a:br>
            <a:r>
              <a:rPr lang="zh-CN" altLang="en-US" sz="2000" dirty="0">
                <a:cs typeface="Times New Roman" panose="02020603050405020304" pitchFamily="18" charset="0"/>
              </a:rPr>
              <a:t>比</a:t>
            </a:r>
            <a:r>
              <a:rPr lang="en-US" altLang="zh-CN" sz="2000" dirty="0">
                <a:cs typeface="Times New Roman" panose="02020603050405020304" pitchFamily="18" charset="0"/>
              </a:rPr>
              <a:t>PICOSEC</a:t>
            </a:r>
            <a:r>
              <a:rPr lang="zh-CN" altLang="en-US" sz="2000" dirty="0">
                <a:cs typeface="Times New Roman" panose="02020603050405020304" pitchFamily="18" charset="0"/>
              </a:rPr>
              <a:t>更好的时间分辨率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60C0E57-4717-227F-0F1E-DF3552EE2881}"/>
                  </a:ext>
                </a:extLst>
              </p:cNvPr>
              <p:cNvSpPr txBox="1"/>
              <p:nvPr/>
            </p:nvSpPr>
            <p:spPr>
              <a:xfrm>
                <a:off x="312288" y="1897355"/>
                <a:ext cx="53543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微结构气体探测器（</a:t>
                </a:r>
                <a:r>
                  <a:rPr lang="en-US" altLang="zh-C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MPGD</a:t>
                </a:r>
                <a:r>
                  <a:rPr lang="zh-CN" alt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）</a:t>
                </a:r>
                <a:endParaRPr lang="en-US" altLang="zh-C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单光子时间分辨：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44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ps</m:t>
                    </m:r>
                  </m:oMath>
                </a14:m>
                <a:endParaRPr lang="en-US" altLang="zh-CN" sz="2000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离子反馈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IBF~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𝒪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60C0E57-4717-227F-0F1E-DF3552EE2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" y="1897355"/>
                <a:ext cx="5354353" cy="1015663"/>
              </a:xfrm>
              <a:prstGeom prst="rect">
                <a:avLst/>
              </a:prstGeom>
              <a:blipFill>
                <a:blip r:embed="rId3"/>
                <a:stretch>
                  <a:fillRect l="-1024" t="-2994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CD52EF1D-189B-FE62-BBB3-21C8926B7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51" y="3429000"/>
            <a:ext cx="4188732" cy="230025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E010498-8DBD-696E-A9A5-16E0ED0EFEDD}"/>
              </a:ext>
            </a:extLst>
          </p:cNvPr>
          <p:cNvSpPr txBox="1"/>
          <p:nvPr/>
        </p:nvSpPr>
        <p:spPr>
          <a:xfrm>
            <a:off x="0" y="5945133"/>
            <a:ext cx="517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5"/>
              </a:rPr>
              <a:t>http://dx.doi.org/10.1088/1748-0221/15/04/C04053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F9B913B-9F8D-2445-9115-2001F4F2E0DA}"/>
                  </a:ext>
                </a:extLst>
              </p:cNvPr>
              <p:cNvSpPr txBox="1"/>
              <p:nvPr/>
            </p:nvSpPr>
            <p:spPr>
              <a:xfrm>
                <a:off x="6961110" y="3759352"/>
                <a:ext cx="367853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RPC</a:t>
                </a:r>
                <a:r>
                  <a:rPr lang="en-US" altLang="zh-CN" dirty="0"/>
                  <a:t>(resistive  plate chamber)</a:t>
                </a:r>
                <a:br>
                  <a:rPr lang="en-US" altLang="zh-CN" dirty="0"/>
                </a:br>
                <a:r>
                  <a:rPr lang="en-US" altLang="zh-CN" sz="3200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 err="1"/>
                  <a:t>ps</a:t>
                </a:r>
                <a:r>
                  <a:rPr lang="en-US" altLang="zh-CN" dirty="0"/>
                  <a:t> ~ ns)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F9B913B-9F8D-2445-9115-2001F4F2E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110" y="3759352"/>
                <a:ext cx="3678534" cy="1015663"/>
              </a:xfrm>
              <a:prstGeom prst="rect">
                <a:avLst/>
              </a:prstGeom>
              <a:blipFill>
                <a:blip r:embed="rId6"/>
                <a:stretch>
                  <a:fillRect l="-3483" t="-6627" b="-48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0A2F540A-BAFF-6944-2286-790E90587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4159" y="4668218"/>
            <a:ext cx="4502300" cy="150319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6EE20FB7-FA0A-11BA-84ED-F88364D8688B}"/>
              </a:ext>
            </a:extLst>
          </p:cNvPr>
          <p:cNvSpPr txBox="1"/>
          <p:nvPr/>
        </p:nvSpPr>
        <p:spPr>
          <a:xfrm>
            <a:off x="6355371" y="6178714"/>
            <a:ext cx="4313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i="0" dirty="0">
                <a:solidFill>
                  <a:srgbClr val="76767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en-US" altLang="zh-CN" sz="1400" i="0" u="none" strike="noStrike" dirty="0">
                <a:solidFill>
                  <a:srgbClr val="76767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8"/>
              </a:rPr>
              <a:t>https://doi.org/10.1002/9783527698691.ch3</a:t>
            </a:r>
            <a:r>
              <a:rPr lang="en-US" altLang="zh-CN" sz="1400" i="0" u="none" strike="noStrike" dirty="0">
                <a:solidFill>
                  <a:srgbClr val="76767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P.47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D356AFD-E80E-D81D-A324-978468AAE33E}"/>
              </a:ext>
            </a:extLst>
          </p:cNvPr>
          <p:cNvSpPr txBox="1"/>
          <p:nvPr/>
        </p:nvSpPr>
        <p:spPr>
          <a:xfrm>
            <a:off x="9428341" y="4617127"/>
            <a:ext cx="1040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Charge particle</a:t>
            </a:r>
            <a:endParaRPr lang="zh-CN" altLang="en-US" sz="1000" dirty="0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3D450312-778D-7DF1-64E8-20243A28580D}"/>
              </a:ext>
            </a:extLst>
          </p:cNvPr>
          <p:cNvSpPr/>
          <p:nvPr/>
        </p:nvSpPr>
        <p:spPr>
          <a:xfrm>
            <a:off x="9598699" y="5579913"/>
            <a:ext cx="1040945" cy="1967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26587EF-DCEC-2228-354E-C73954F9A0B1}"/>
              </a:ext>
            </a:extLst>
          </p:cNvPr>
          <p:cNvSpPr txBox="1"/>
          <p:nvPr/>
        </p:nvSpPr>
        <p:spPr>
          <a:xfrm>
            <a:off x="10688518" y="5513443"/>
            <a:ext cx="143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一极用光阴极替代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1B9577-7901-922B-26B5-8CDD6E26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11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004" y="210083"/>
            <a:ext cx="1086469" cy="887002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741647" y="210083"/>
            <a:ext cx="498826" cy="445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57418" y="129723"/>
            <a:ext cx="1331913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6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55713" y="406628"/>
            <a:ext cx="4918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模拟</a:t>
            </a:r>
            <a:r>
              <a:rPr lang="en-US" altLang="zh-C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—— </a:t>
            </a:r>
            <a:r>
              <a:rPr lang="en-US" altLang="zh-C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Comsol</a:t>
            </a:r>
            <a:r>
              <a:rPr lang="en-US" altLang="zh-C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计算场</a:t>
            </a:r>
            <a:endParaRPr lang="zh-CN" altLang="en-US" sz="4000" b="1" dirty="0">
              <a:solidFill>
                <a:srgbClr val="014B9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CC59192-AEAC-4F99-890F-C1D3C3CB1DC8}"/>
              </a:ext>
            </a:extLst>
          </p:cNvPr>
          <p:cNvSpPr/>
          <p:nvPr/>
        </p:nvSpPr>
        <p:spPr>
          <a:xfrm>
            <a:off x="492140" y="1182810"/>
            <a:ext cx="4067828" cy="585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电场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（决定雪崩大小）</a:t>
            </a:r>
            <a:endParaRPr lang="en-US" altLang="zh-CN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E3FAE16-3A7D-F566-401C-F20ACCF14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2" y="1788295"/>
            <a:ext cx="4401030" cy="324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DBEE606-3D5C-5CC8-B36F-E061AF65D6E2}"/>
                  </a:ext>
                </a:extLst>
              </p:cNvPr>
              <p:cNvSpPr txBox="1"/>
              <p:nvPr/>
            </p:nvSpPr>
            <p:spPr>
              <a:xfrm>
                <a:off x="-618906" y="4988940"/>
                <a:ext cx="6256420" cy="704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𝐻𝑉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𝑔𝑙𝑎𝑠𝑠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𝑔𝑙𝑎𝑠𝑠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DBEE606-3D5C-5CC8-B36F-E061AF65D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8906" y="4988940"/>
                <a:ext cx="6256420" cy="704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ECADB16-8C7F-4074-E9A1-68DCF395F7F8}"/>
                  </a:ext>
                </a:extLst>
              </p:cNvPr>
              <p:cNvSpPr txBox="1"/>
              <p:nvPr/>
            </p:nvSpPr>
            <p:spPr>
              <a:xfrm>
                <a:off x="356636" y="5690810"/>
                <a:ext cx="4299585" cy="699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回路含微小电流</a:t>
                </a:r>
                <a:r>
                  <a:rPr lang="en-US" altLang="zh-CN" sz="2000" dirty="0"/>
                  <a:t>, </a:t>
                </a:r>
                <a:r>
                  <a:rPr lang="zh-CN" altLang="en-US" sz="2000" dirty="0"/>
                  <a:t>非静电学</a:t>
                </a:r>
                <a:endParaRPr lang="en-US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𝑟𝑒𝑠𝑖𝑠𝑡𝑖𝑣𝑒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𝑝𝑙𝑎𝑡𝑒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↘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𝑔𝑎𝑠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↗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𝑔𝑎𝑠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pitchFamily="18" charset="0"/>
                  </a:rPr>
                  <a:t>↗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ECADB16-8C7F-4074-E9A1-68DCF395F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36" y="5690810"/>
                <a:ext cx="4299585" cy="699679"/>
              </a:xfrm>
              <a:prstGeom prst="rect">
                <a:avLst/>
              </a:prstGeom>
              <a:blipFill>
                <a:blip r:embed="rId5"/>
                <a:stretch>
                  <a:fillRect l="-1560" t="-5263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A7180A3C-D7FB-B8C1-0EC0-C3A9DCB3CD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4" t="2005" r="13474"/>
          <a:stretch/>
        </p:blipFill>
        <p:spPr>
          <a:xfrm>
            <a:off x="9870832" y="1112181"/>
            <a:ext cx="2260208" cy="1590763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4E1FF8C-5986-B57E-AD9C-E22342C4C960}"/>
              </a:ext>
            </a:extLst>
          </p:cNvPr>
          <p:cNvSpPr/>
          <p:nvPr/>
        </p:nvSpPr>
        <p:spPr>
          <a:xfrm>
            <a:off x="5598120" y="1204178"/>
            <a:ext cx="4067828" cy="585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权场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（影响感应信号大小）</a:t>
            </a:r>
            <a:endParaRPr lang="en-US" altLang="zh-CN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6BA49B8-4253-CEE9-CAB0-2A481708D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832" y="1788295"/>
            <a:ext cx="5096512" cy="3240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D008F60-25DA-6953-9DAD-D92260A823D7}"/>
              </a:ext>
            </a:extLst>
          </p:cNvPr>
          <p:cNvSpPr/>
          <p:nvPr/>
        </p:nvSpPr>
        <p:spPr>
          <a:xfrm>
            <a:off x="10515521" y="4290111"/>
            <a:ext cx="1663294" cy="365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215um gas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8579C53-5542-CDF9-8C8C-AF471E7DA158}"/>
              </a:ext>
            </a:extLst>
          </p:cNvPr>
          <p:cNvSpPr/>
          <p:nvPr/>
        </p:nvSpPr>
        <p:spPr>
          <a:xfrm>
            <a:off x="10508753" y="3764625"/>
            <a:ext cx="1677682" cy="5341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500um glass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048EB26-6BCF-F71F-E971-576387D676D4}"/>
              </a:ext>
            </a:extLst>
          </p:cNvPr>
          <p:cNvSpPr/>
          <p:nvPr/>
        </p:nvSpPr>
        <p:spPr>
          <a:xfrm>
            <a:off x="10501834" y="3490850"/>
            <a:ext cx="1684601" cy="2538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135um graphite  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C455EA6-24FC-CA45-C7FD-C71E8F4A3B88}"/>
              </a:ext>
            </a:extLst>
          </p:cNvPr>
          <p:cNvSpPr/>
          <p:nvPr/>
        </p:nvSpPr>
        <p:spPr>
          <a:xfrm>
            <a:off x="10501834" y="3238651"/>
            <a:ext cx="1684601" cy="2521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120um PCB(FR4)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3F96486-CD8B-FD0F-76E9-C18E89E930DF}"/>
                  </a:ext>
                </a:extLst>
              </p:cNvPr>
              <p:cNvSpPr txBox="1"/>
              <p:nvPr/>
            </p:nvSpPr>
            <p:spPr>
              <a:xfrm>
                <a:off x="5181759" y="5569060"/>
                <a:ext cx="2026602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~ 0.43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3F96486-CD8B-FD0F-76E9-C18E89E9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759" y="5569060"/>
                <a:ext cx="2026602" cy="391902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BD4248B-1B8B-0A64-55B2-E93B11DE931D}"/>
              </a:ext>
            </a:extLst>
          </p:cNvPr>
          <p:cNvCxnSpPr/>
          <p:nvPr/>
        </p:nvCxnSpPr>
        <p:spPr>
          <a:xfrm>
            <a:off x="5219700" y="4765178"/>
            <a:ext cx="0" cy="14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DCCBEA9-84D0-661E-7607-1860582D322B}"/>
              </a:ext>
            </a:extLst>
          </p:cNvPr>
          <p:cNvCxnSpPr/>
          <p:nvPr/>
        </p:nvCxnSpPr>
        <p:spPr>
          <a:xfrm>
            <a:off x="6195060" y="3599491"/>
            <a:ext cx="0" cy="133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CC963C58-A9B1-451C-331B-212E7456D4A8}"/>
              </a:ext>
            </a:extLst>
          </p:cNvPr>
          <p:cNvCxnSpPr>
            <a:cxnSpLocks/>
          </p:cNvCxnSpPr>
          <p:nvPr/>
        </p:nvCxnSpPr>
        <p:spPr>
          <a:xfrm>
            <a:off x="10178716" y="3238651"/>
            <a:ext cx="1028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05E9B7F-3D7D-6A92-EDD3-A550DCA30F06}"/>
              </a:ext>
            </a:extLst>
          </p:cNvPr>
          <p:cNvCxnSpPr>
            <a:cxnSpLocks/>
          </p:cNvCxnSpPr>
          <p:nvPr/>
        </p:nvCxnSpPr>
        <p:spPr>
          <a:xfrm>
            <a:off x="10178716" y="4655236"/>
            <a:ext cx="1028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357973CF-CF57-B85A-6168-493DFB4F0AE2}"/>
              </a:ext>
            </a:extLst>
          </p:cNvPr>
          <p:cNvSpPr txBox="1"/>
          <p:nvPr/>
        </p:nvSpPr>
        <p:spPr>
          <a:xfrm>
            <a:off x="10022305" y="4372296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0V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28E3BE9-88E0-2D78-4C63-D2C806D75A17}"/>
              </a:ext>
            </a:extLst>
          </p:cNvPr>
          <p:cNvSpPr txBox="1"/>
          <p:nvPr/>
        </p:nvSpPr>
        <p:spPr>
          <a:xfrm>
            <a:off x="10091241" y="2948803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1V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A6E3AC9-ED6C-357B-CCB4-1F9AD8C88104}"/>
                  </a:ext>
                </a:extLst>
              </p:cNvPr>
              <p:cNvSpPr txBox="1"/>
              <p:nvPr/>
            </p:nvSpPr>
            <p:spPr>
              <a:xfrm>
                <a:off x="5238749" y="6034790"/>
                <a:ext cx="6743701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𝑔𝑙𝑎𝑠𝑠</m:t>
                        </m:r>
                      </m:sub>
                    </m:sSub>
                  </m:oMath>
                </a14:m>
                <a:r>
                  <a:rPr lang="en-US" altLang="zh-CN" dirty="0"/>
                  <a:t>(</a:t>
                </a:r>
                <a:r>
                  <a:rPr lang="en-US" altLang="zh-CN" dirty="0" err="1"/>
                  <a:t>Thicknees</a:t>
                </a:r>
                <a:r>
                  <a:rPr lang="en-US" altLang="zh-CN" dirty="0"/>
                  <a:t>)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↘,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𝑔𝑎𝑠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pitchFamily="18" charset="0"/>
                  </a:rPr>
                  <a:t>↗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𝑔𝑎𝑠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pitchFamily="18" charset="0"/>
                  </a:rPr>
                  <a:t>↗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, induce signal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↗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A6E3AC9-ED6C-357B-CCB4-1F9AD8C88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49" y="6034790"/>
                <a:ext cx="6743701" cy="391902"/>
              </a:xfrm>
              <a:prstGeom prst="rect">
                <a:avLst/>
              </a:prstGeom>
              <a:blipFill>
                <a:blip r:embed="rId9"/>
                <a:stretch>
                  <a:fillRect t="-10938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29F27C54-4076-F4FF-AA32-9303AF355141}"/>
              </a:ext>
            </a:extLst>
          </p:cNvPr>
          <p:cNvSpPr txBox="1"/>
          <p:nvPr/>
        </p:nvSpPr>
        <p:spPr>
          <a:xfrm>
            <a:off x="5181759" y="5141321"/>
            <a:ext cx="3168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由权场定理：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54C45DE-BF25-DC4C-04BA-1DF10027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1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004" y="210083"/>
            <a:ext cx="1086469" cy="887002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741647" y="210083"/>
            <a:ext cx="498826" cy="445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57418" y="129723"/>
            <a:ext cx="1331913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6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5713" y="406628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模拟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探测器响应（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Garfield++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4000" b="1" dirty="0">
              <a:solidFill>
                <a:srgbClr val="014B9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CC59192-AEAC-4F99-890F-C1D3C3CB1DC8}"/>
              </a:ext>
            </a:extLst>
          </p:cNvPr>
          <p:cNvSpPr/>
          <p:nvPr/>
        </p:nvSpPr>
        <p:spPr>
          <a:xfrm>
            <a:off x="492140" y="1182810"/>
            <a:ext cx="5177216" cy="585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模拟雪崩和信号读出</a:t>
            </a:r>
            <a:endParaRPr lang="en-US" altLang="zh-CN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99D5C66-2443-C420-8441-AB983BB2F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6" y="2757759"/>
            <a:ext cx="7516112" cy="2160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753C9B4-99F1-D7BD-479B-6B16B766A60E}"/>
              </a:ext>
            </a:extLst>
          </p:cNvPr>
          <p:cNvSpPr txBox="1"/>
          <p:nvPr/>
        </p:nvSpPr>
        <p:spPr>
          <a:xfrm>
            <a:off x="684631" y="2203683"/>
            <a:ext cx="654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雪崩</a:t>
            </a:r>
            <a:r>
              <a:rPr lang="en-US" altLang="zh-CN" sz="2400" dirty="0"/>
              <a:t> → </a:t>
            </a:r>
            <a:r>
              <a:rPr lang="zh-CN" altLang="en-US" sz="2400" dirty="0"/>
              <a:t>信号</a:t>
            </a:r>
            <a:r>
              <a:rPr lang="en-US" altLang="zh-CN" sz="2400" dirty="0"/>
              <a:t> → </a:t>
            </a:r>
            <a:r>
              <a:rPr lang="zh-CN" altLang="en-US" sz="2400" dirty="0"/>
              <a:t>增益、时间分辨等</a:t>
            </a:r>
            <a:endParaRPr lang="en-US" altLang="zh-CN" sz="24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C36B8F3-7721-45C1-FC2D-28DDDE4E7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16" y="2397759"/>
            <a:ext cx="4125246" cy="28800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E3F75A3-77AA-C631-463B-D20D9A4DCF11}"/>
              </a:ext>
            </a:extLst>
          </p:cNvPr>
          <p:cNvSpPr txBox="1"/>
          <p:nvPr/>
        </p:nvSpPr>
        <p:spPr>
          <a:xfrm>
            <a:off x="6585334" y="1318415"/>
            <a:ext cx="4839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均匀电场，基于网格划分的</a:t>
            </a:r>
            <a:r>
              <a:rPr lang="en-US" altLang="zh-CN" dirty="0"/>
              <a:t>MC</a:t>
            </a:r>
            <a:r>
              <a:rPr lang="zh-CN" altLang="en-US" dirty="0"/>
              <a:t>方法，模拟雪崩物理过程（快速模拟）</a:t>
            </a:r>
            <a:br>
              <a:rPr lang="en-US" altLang="zh-CN" dirty="0"/>
            </a:br>
            <a:r>
              <a:rPr lang="en-US" altLang="zh-CN" dirty="0">
                <a:hlinkClick r:id="rId5"/>
              </a:rPr>
              <a:t>RPC | Garfield++ (cern.ch)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8A4FFE8-A4FD-8495-B114-8E4D41477E28}"/>
                  </a:ext>
                </a:extLst>
              </p:cNvPr>
              <p:cNvSpPr txBox="1"/>
              <p:nvPr/>
            </p:nvSpPr>
            <p:spPr>
              <a:xfrm>
                <a:off x="3525460" y="5267939"/>
                <a:ext cx="6543923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𝑠𝑖𝑛𝑔𝑙𝑒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𝒑𝒔</m:t>
                    </m:r>
                  </m:oMath>
                </a14:m>
                <a:r>
                  <a:rPr lang="en-US" altLang="zh-CN" sz="2000" b="1" dirty="0"/>
                  <a:t>  </a:t>
                </a:r>
                <a:r>
                  <a:rPr lang="en-US" altLang="zh-CN" sz="2000" dirty="0"/>
                  <a:t>@(RPC/COMPASS gas, 215um)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8A4FFE8-A4FD-8495-B114-8E4D41477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460" y="5267939"/>
                <a:ext cx="6543923" cy="425053"/>
              </a:xfrm>
              <a:prstGeom prst="rect">
                <a:avLst/>
              </a:prstGeom>
              <a:blipFill>
                <a:blip r:embed="rId6"/>
                <a:stretch>
                  <a:fillRect t="-7143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65CAA1B-E00D-2BBC-E215-610181F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1A3580-300A-48CD-626B-C8A9951A43D0}"/>
              </a:ext>
            </a:extLst>
          </p:cNvPr>
          <p:cNvSpPr txBox="1"/>
          <p:nvPr/>
        </p:nvSpPr>
        <p:spPr>
          <a:xfrm>
            <a:off x="6696074" y="3913882"/>
            <a:ext cx="897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34.5 </a:t>
            </a:r>
            <a:r>
              <a:rPr lang="en-US" altLang="zh-CN" sz="1600" b="1" dirty="0" err="1">
                <a:solidFill>
                  <a:srgbClr val="FF0000"/>
                </a:solidFill>
              </a:rPr>
              <a:t>ps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5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004" y="210083"/>
            <a:ext cx="1086469" cy="887002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741647" y="210083"/>
            <a:ext cx="498826" cy="445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57418" y="210107"/>
            <a:ext cx="1331913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5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5713" y="406628"/>
            <a:ext cx="4839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探测器设计与安装</a:t>
            </a:r>
            <a:r>
              <a:rPr lang="en-US" altLang="zh-CN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400" b="1" dirty="0">
              <a:solidFill>
                <a:srgbClr val="014B9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643BED2-F56D-3150-0C22-EA1F20B9C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" y="1483036"/>
            <a:ext cx="4834931" cy="21206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EEF4DD-D514-AF15-5699-AEFC502EE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692" y="2730790"/>
            <a:ext cx="7732796" cy="35842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BACAB7-9E45-4F6E-1B06-D93CF9460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9" y="3603726"/>
            <a:ext cx="3352029" cy="271129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F7786D-D55E-0495-1414-5CB588CC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48ED59-1095-0AD9-6716-B12FAF929B53}"/>
              </a:ext>
            </a:extLst>
          </p:cNvPr>
          <p:cNvSpPr txBox="1"/>
          <p:nvPr/>
        </p:nvSpPr>
        <p:spPr>
          <a:xfrm>
            <a:off x="1389330" y="1222210"/>
            <a:ext cx="147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结构示意图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CE4B01-AAEA-BA78-C213-F0C4EAC62A3D}"/>
              </a:ext>
            </a:extLst>
          </p:cNvPr>
          <p:cNvSpPr txBox="1"/>
          <p:nvPr/>
        </p:nvSpPr>
        <p:spPr>
          <a:xfrm>
            <a:off x="2863779" y="5109911"/>
            <a:ext cx="147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探测器模型</a:t>
            </a:r>
            <a:endParaRPr lang="en-US" altLang="zh-CN" b="1" dirty="0"/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BB48ED59-1095-0AD9-6716-B12FAF929B53}"/>
              </a:ext>
            </a:extLst>
          </p:cNvPr>
          <p:cNvSpPr txBox="1"/>
          <p:nvPr/>
        </p:nvSpPr>
        <p:spPr>
          <a:xfrm>
            <a:off x="6839750" y="2172080"/>
            <a:ext cx="284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在超净室组装探测器</a:t>
            </a:r>
          </a:p>
        </p:txBody>
      </p:sp>
    </p:spTree>
    <p:extLst>
      <p:ext uri="{BB962C8B-B14F-4D97-AF65-F5344CB8AC3E}">
        <p14:creationId xmlns:p14="http://schemas.microsoft.com/office/powerpoint/2010/main" val="19691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29ABD-AF31-7934-32A9-DCB8FCE0E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62" y="1127822"/>
            <a:ext cx="3367075" cy="533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D8147A-8A01-B3D8-E126-C4F09D3EF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2" y="2024577"/>
            <a:ext cx="4040262" cy="239055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0AA333-7672-EEDD-8D6B-533F373FFC36}"/>
                  </a:ext>
                </a:extLst>
              </p:cNvPr>
              <p:cNvSpPr txBox="1"/>
              <p:nvPr/>
            </p:nvSpPr>
            <p:spPr>
              <a:xfrm>
                <a:off x="661737" y="4740442"/>
                <a:ext cx="4944930" cy="70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激光</m:t>
                    </m:r>
                  </m:oMath>
                </a14:m>
                <a:r>
                  <a:rPr lang="zh-CN" altLang="en-US" sz="2000" dirty="0"/>
                  <a:t>频率可调</a:t>
                </a:r>
                <a:r>
                  <a:rPr lang="en-US" altLang="zh-CN" sz="2000" dirty="0"/>
                  <a:t>: 1Hz~1000Hz</a:t>
                </a:r>
              </a:p>
              <a:p>
                <a:r>
                  <a:rPr lang="zh-CN" altLang="en-US" sz="2000" dirty="0"/>
                  <a:t>通过示波器采集数据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0AA333-7672-EEDD-8D6B-533F373FF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37" y="4740442"/>
                <a:ext cx="4944930" cy="709490"/>
              </a:xfrm>
              <a:prstGeom prst="rect">
                <a:avLst/>
              </a:prstGeom>
              <a:blipFill>
                <a:blip r:embed="rId5"/>
                <a:stretch>
                  <a:fillRect l="-1356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1F7679C-6D98-7B06-5922-D14A80CDEA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" r="31791"/>
          <a:stretch/>
        </p:blipFill>
        <p:spPr>
          <a:xfrm>
            <a:off x="8389319" y="2622713"/>
            <a:ext cx="3574081" cy="26195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F8B1FF2-1B16-4421-0986-07B53C25BB2C}"/>
              </a:ext>
            </a:extLst>
          </p:cNvPr>
          <p:cNvSpPr txBox="1"/>
          <p:nvPr/>
        </p:nvSpPr>
        <p:spPr>
          <a:xfrm>
            <a:off x="281976" y="1335983"/>
            <a:ext cx="480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利用</a:t>
            </a:r>
            <a:r>
              <a:rPr lang="en-US" altLang="zh-CN" sz="2000" dirty="0"/>
              <a:t>355nm</a:t>
            </a:r>
            <a:r>
              <a:rPr lang="zh-CN" altLang="en-US" sz="2000" dirty="0"/>
              <a:t>紫外激光搭建高精度测试平台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990F0D-CB41-0A47-0E7F-8FC3883B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AB7C084-14FF-A75E-6119-DF83188208C1}"/>
              </a:ext>
            </a:extLst>
          </p:cNvPr>
          <p:cNvSpPr/>
          <p:nvPr/>
        </p:nvSpPr>
        <p:spPr>
          <a:xfrm>
            <a:off x="154004" y="210083"/>
            <a:ext cx="1086469" cy="887002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7AACCB72-6707-B1A3-D8EE-96B3C6499FFD}"/>
              </a:ext>
            </a:extLst>
          </p:cNvPr>
          <p:cNvSpPr/>
          <p:nvPr/>
        </p:nvSpPr>
        <p:spPr>
          <a:xfrm rot="10800000">
            <a:off x="741647" y="210083"/>
            <a:ext cx="498826" cy="445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9955DCF6-044A-DB87-06A8-DE9C1F360A6E}"/>
              </a:ext>
            </a:extLst>
          </p:cNvPr>
          <p:cNvSpPr txBox="1"/>
          <p:nvPr/>
        </p:nvSpPr>
        <p:spPr>
          <a:xfrm>
            <a:off x="38051" y="309996"/>
            <a:ext cx="1331913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5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0498C79-8A77-BE1C-ABF2-B1297C03088B}"/>
              </a:ext>
            </a:extLst>
          </p:cNvPr>
          <p:cNvSpPr txBox="1"/>
          <p:nvPr/>
        </p:nvSpPr>
        <p:spPr>
          <a:xfrm>
            <a:off x="1255713" y="4066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激光测试</a:t>
            </a:r>
            <a:endParaRPr lang="zh-CN" altLang="en-US" sz="4400" b="1" dirty="0">
              <a:solidFill>
                <a:srgbClr val="014B9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E2D57E-9D61-A53B-CACA-2F8D7105DE9E}"/>
              </a:ext>
            </a:extLst>
          </p:cNvPr>
          <p:cNvSpPr txBox="1"/>
          <p:nvPr/>
        </p:nvSpPr>
        <p:spPr>
          <a:xfrm>
            <a:off x="9040725" y="2094943"/>
            <a:ext cx="273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示波器显示的信号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C46CFCC-AA30-BACB-4994-654A513FCCA4}"/>
              </a:ext>
            </a:extLst>
          </p:cNvPr>
          <p:cNvSpPr txBox="1"/>
          <p:nvPr/>
        </p:nvSpPr>
        <p:spPr>
          <a:xfrm>
            <a:off x="8768471" y="5260971"/>
            <a:ext cx="1283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RPC</a:t>
            </a:r>
            <a:r>
              <a:rPr lang="zh-CN" altLang="en-US" sz="2000" b="1" dirty="0">
                <a:solidFill>
                  <a:srgbClr val="FF0000"/>
                </a:solidFill>
              </a:rPr>
              <a:t>信号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90CE637-ACA2-E542-8B52-6C0EA1AA373B}"/>
              </a:ext>
            </a:extLst>
          </p:cNvPr>
          <p:cNvSpPr txBox="1"/>
          <p:nvPr/>
        </p:nvSpPr>
        <p:spPr>
          <a:xfrm>
            <a:off x="10481471" y="5256868"/>
            <a:ext cx="1283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PMT</a:t>
            </a:r>
            <a:r>
              <a:rPr lang="zh-CN" altLang="en-US" sz="2000" b="1" dirty="0">
                <a:solidFill>
                  <a:srgbClr val="FF0000"/>
                </a:solidFill>
              </a:rPr>
              <a:t>信号</a:t>
            </a:r>
          </a:p>
        </p:txBody>
      </p:sp>
    </p:spTree>
    <p:extLst>
      <p:ext uri="{BB962C8B-B14F-4D97-AF65-F5344CB8AC3E}">
        <p14:creationId xmlns:p14="http://schemas.microsoft.com/office/powerpoint/2010/main" val="184036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0" y="337909"/>
            <a:ext cx="12192000" cy="762000"/>
          </a:xfrm>
          <a:prstGeom prst="rect">
            <a:avLst/>
          </a:prstGeom>
          <a:pattFill prst="dkUpDiag">
            <a:fgClr>
              <a:schemeClr val="bg1">
                <a:alpha val="50000"/>
              </a:schemeClr>
            </a:fgClr>
            <a:bgClr>
              <a:schemeClr val="bg1">
                <a:lumMod val="65000"/>
                <a:alpha val="50000"/>
              </a:schemeClr>
            </a:bgClr>
          </a:patt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1835" y="43264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1039284" y="23318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425237" y="22065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608117" y="388296"/>
            <a:ext cx="167640" cy="203139"/>
          </a:xfrm>
          <a:prstGeom prst="rect">
            <a:avLst/>
          </a:prstGeom>
          <a:solidFill>
            <a:srgbClr val="014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963400" y="39137"/>
            <a:ext cx="167640" cy="203139"/>
          </a:xfrm>
          <a:prstGeom prst="rect">
            <a:avLst/>
          </a:prstGeom>
          <a:solidFill>
            <a:srgbClr val="014B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736080"/>
            <a:ext cx="12192000" cy="121919"/>
          </a:xfrm>
          <a:prstGeom prst="rect">
            <a:avLst/>
          </a:prstGeom>
          <a:solidFill>
            <a:srgbClr val="01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6243" y="36496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系统定时精度</a:t>
            </a:r>
            <a:endParaRPr lang="en-US" altLang="zh-CN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CC59192-AEAC-4F99-890F-C1D3C3CB1DC8}"/>
              </a:ext>
            </a:extLst>
          </p:cNvPr>
          <p:cNvSpPr/>
          <p:nvPr/>
        </p:nvSpPr>
        <p:spPr>
          <a:xfrm>
            <a:off x="429451" y="1145386"/>
            <a:ext cx="1921863" cy="501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测试方法</a:t>
            </a:r>
            <a:endParaRPr lang="en-US" altLang="zh-CN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0AA333-7672-EEDD-8D6B-533F373FFC36}"/>
                  </a:ext>
                </a:extLst>
              </p:cNvPr>
              <p:cNvSpPr txBox="1"/>
              <p:nvPr/>
            </p:nvSpPr>
            <p:spPr>
              <a:xfrm>
                <a:off x="342913" y="1752759"/>
                <a:ext cx="63749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𝑃𝑀𝑇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: </a:t>
                </a:r>
                <a:r>
                  <a:rPr lang="zh-CN" altLang="en-US" sz="2000" dirty="0"/>
                  <a:t>电压</a:t>
                </a:r>
                <a:r>
                  <a:rPr lang="en-US" altLang="zh-CN" sz="2000" dirty="0"/>
                  <a:t> = 280V, </a:t>
                </a:r>
                <a:r>
                  <a:rPr lang="zh-CN" altLang="en-US" sz="2000" dirty="0"/>
                  <a:t>信号幅度</a:t>
                </a:r>
                <a:r>
                  <a:rPr lang="en-US" altLang="zh-CN" sz="2000" dirty="0"/>
                  <a:t> ~50 mV</a:t>
                </a:r>
              </a:p>
              <a:p>
                <a:r>
                  <a:rPr lang="en-US" altLang="zh-CN" sz="2000" b="0" dirty="0"/>
                  <a:t>1</a:t>
                </a:r>
                <a:r>
                  <a:rPr lang="en-US" altLang="zh-CN" sz="2000" dirty="0"/>
                  <a:t>) </a:t>
                </a:r>
                <a:r>
                  <a:rPr lang="zh-CN" altLang="en-US" sz="2000" b="0" dirty="0"/>
                  <a:t>固定激光能量，增加</a:t>
                </a:r>
                <a:r>
                  <a:rPr lang="en-US" altLang="zh-CN" sz="2000" b="0" dirty="0"/>
                  <a:t>RPC</a:t>
                </a:r>
                <a:r>
                  <a:rPr lang="zh-CN" altLang="en-US" sz="2000" b="0" dirty="0"/>
                  <a:t>工作电压</a:t>
                </a:r>
                <a:endParaRPr lang="en-US" altLang="zh-CN" sz="2000" b="0" dirty="0"/>
              </a:p>
              <a:p>
                <a:r>
                  <a:rPr lang="en-US" altLang="zh-CN" sz="2000" dirty="0"/>
                  <a:t>2) </a:t>
                </a:r>
                <a:r>
                  <a:rPr lang="zh-CN" altLang="en-US" sz="2000" dirty="0"/>
                  <a:t>固定电压，增大激光能量（增加光电子数）</a:t>
                </a:r>
                <a:endParaRPr lang="en-US" altLang="zh-CN" sz="2000" b="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0AA333-7672-EEDD-8D6B-533F373FF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13" y="1752759"/>
                <a:ext cx="6374937" cy="1015663"/>
              </a:xfrm>
              <a:prstGeom prst="rect">
                <a:avLst/>
              </a:prstGeom>
              <a:blipFill>
                <a:blip r:embed="rId3"/>
                <a:stretch>
                  <a:fillRect l="-956" t="-3614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33246509-156C-BE22-AD38-0D80A6A42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5" b="898"/>
          <a:stretch/>
        </p:blipFill>
        <p:spPr bwMode="auto">
          <a:xfrm>
            <a:off x="7409715" y="1065252"/>
            <a:ext cx="4015522" cy="27755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81E2E5C-EAF1-F639-7DA3-B9D5B9DB4411}"/>
                  </a:ext>
                </a:extLst>
              </p:cNvPr>
              <p:cNvSpPr txBox="1"/>
              <p:nvPr/>
            </p:nvSpPr>
            <p:spPr>
              <a:xfrm>
                <a:off x="2435933" y="5818741"/>
                <a:ext cx="2418347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0" dirty="0"/>
                  <a:t>测试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系统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定时精度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𝑠𝑦𝑠𝑡𝑒𝑚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𝑃𝑀𝑇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81E2E5C-EAF1-F639-7DA3-B9D5B9DB4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933" y="5818741"/>
                <a:ext cx="2418347" cy="668260"/>
              </a:xfrm>
              <a:prstGeom prst="rect">
                <a:avLst/>
              </a:prstGeom>
              <a:blipFill>
                <a:blip r:embed="rId5"/>
                <a:stretch>
                  <a:fillRect l="-2273" t="-4587" r="-505" b="-4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8B6D9B1-8462-CE26-522B-B7AB2E15B59D}"/>
              </a:ext>
            </a:extLst>
          </p:cNvPr>
          <p:cNvSpPr txBox="1"/>
          <p:nvPr/>
        </p:nvSpPr>
        <p:spPr>
          <a:xfrm>
            <a:off x="8326441" y="2838395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RPC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FA5F0A-4516-A7C6-67FA-CD62A1FD8C5B}"/>
              </a:ext>
            </a:extLst>
          </p:cNvPr>
          <p:cNvSpPr txBox="1"/>
          <p:nvPr/>
        </p:nvSpPr>
        <p:spPr>
          <a:xfrm>
            <a:off x="10026937" y="3059668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PMT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F2069C7-660B-505C-EAEB-7C8E651B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C76-F426-418F-9AAE-6732A97E15CC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F603B43-1357-2238-3049-EE75D61513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83" y="2905036"/>
            <a:ext cx="3772328" cy="28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42C7F6F-440F-4608-7BFA-E0B7C85D33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3" y="2905036"/>
            <a:ext cx="3913469" cy="288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2A30029-5DAE-5956-A9BE-948778EDDF83}"/>
              </a:ext>
            </a:extLst>
          </p:cNvPr>
          <p:cNvSpPr txBox="1"/>
          <p:nvPr/>
        </p:nvSpPr>
        <p:spPr>
          <a:xfrm>
            <a:off x="5508676" y="5812065"/>
            <a:ext cx="241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当光电子数足够多时，</a:t>
            </a:r>
            <a:r>
              <a:rPr lang="en-US" altLang="zh-CN" dirty="0"/>
              <a:t>RPC</a:t>
            </a:r>
            <a:r>
              <a:rPr lang="zh-CN" altLang="en-US" dirty="0"/>
              <a:t>时间分辨低于</a:t>
            </a:r>
            <a:r>
              <a:rPr lang="en-US" altLang="zh-CN" dirty="0"/>
              <a:t>10ps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26865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24311"/>
  <p:tag name="MH_LIBRARY" val="GRAPHIC"/>
  <p:tag name="MH_ORDER" val="Isosceles Triangle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24311"/>
  <p:tag name="MH_LIBRARY" val="GRAPHIC"/>
  <p:tag name="MH_ORDER" val="Isosceles Triangle 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24311"/>
  <p:tag name="MH_LIBRARY" val="GRAPHIC"/>
  <p:tag name="MH_ORDER" val="TextBox 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24311"/>
  <p:tag name="MH_LIBRARY" val="GRAPHIC"/>
  <p:tag name="MH_ORDER" val="TextBox 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24311"/>
  <p:tag name="MH_LIBRARY" val="GRAPHIC"/>
  <p:tag name="MH_ORDER" val="Isosceles Triangle 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24311"/>
  <p:tag name="MH_LIBRARY" val="GRAPHIC"/>
  <p:tag name="MH_ORDER" val="TextBox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24311"/>
  <p:tag name="MH_LIBRARY" val="GRAPHIC"/>
  <p:tag name="MH_ORDER" val="Isosceles Triangle 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24311"/>
  <p:tag name="MH_LIBRARY" val="GRAPHIC"/>
  <p:tag name="MH_ORDER" val="Isosceles Triangle 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24311"/>
  <p:tag name="MH_LIBRARY" val="GRAPHIC"/>
  <p:tag name="MH_ORDER" val="TextBox 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24311"/>
  <p:tag name="MH_LIBRARY" val="GRAPHIC"/>
  <p:tag name="MH_ORDER" val="Isosceles Triangle 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24311"/>
  <p:tag name="MH_LIBRARY" val="GRAPHIC"/>
  <p:tag name="MH_ORDER" val="TextBox 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24311"/>
  <p:tag name="MH_LIBRARY" val="GRAPHIC"/>
  <p:tag name="MH_ORDER" val="Isosceles Triangle 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my">
      <a:majorFont>
        <a:latin typeface="Calibri Ligh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F4E79"/>
        </a:solidFill>
        <a:ln>
          <a:noFill/>
        </a:ln>
      </a:spPr>
      <a:bodyPr rtlCol="0" anchor="ctr"/>
      <a:lstStyle>
        <a:defPPr algn="ctr">
          <a:defRPr sz="2000" b="1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32172</TotalTime>
  <Words>3551</Words>
  <Application>Microsoft Office PowerPoint</Application>
  <PresentationFormat>宽屏</PresentationFormat>
  <Paragraphs>304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Adobe Gothic Std B</vt:lpstr>
      <vt:lpstr>Microsoft YaHei UI</vt:lpstr>
      <vt:lpstr>等线</vt:lpstr>
      <vt:lpstr>等线 Light</vt:lpstr>
      <vt:lpstr>微软雅黑</vt:lpstr>
      <vt:lpstr>Arial</vt:lpstr>
      <vt:lpstr>Calibri</vt:lpstr>
      <vt:lpstr>Calibri Light</vt:lpstr>
      <vt:lpstr>Cambria Math</vt:lpstr>
      <vt:lpstr>Open Sans</vt:lpstr>
      <vt:lpstr>Times New Roman</vt:lpstr>
      <vt:lpstr>Wingdings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yiding zhao</cp:lastModifiedBy>
  <cp:revision>2143</cp:revision>
  <cp:lastPrinted>2020-03-09T06:28:05Z</cp:lastPrinted>
  <dcterms:created xsi:type="dcterms:W3CDTF">2017-07-24T08:02:09Z</dcterms:created>
  <dcterms:modified xsi:type="dcterms:W3CDTF">2024-07-15T18:11:02Z</dcterms:modified>
</cp:coreProperties>
</file>