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sdx" ContentType="application/vnd.ms-visio.drawing"/>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 id="2147483652" r:id="rId2"/>
    <p:sldMasterId id="2147483663" r:id="rId3"/>
    <p:sldMasterId id="2147483672" r:id="rId4"/>
    <p:sldMasterId id="2147483683" r:id="rId5"/>
    <p:sldMasterId id="2147483694" r:id="rId6"/>
    <p:sldMasterId id="2147483705" r:id="rId7"/>
  </p:sldMasterIdLst>
  <p:notesMasterIdLst>
    <p:notesMasterId r:id="rId29"/>
  </p:notesMasterIdLst>
  <p:sldIdLst>
    <p:sldId id="256" r:id="rId8"/>
    <p:sldId id="346" r:id="rId9"/>
    <p:sldId id="368" r:id="rId10"/>
    <p:sldId id="429" r:id="rId11"/>
    <p:sldId id="430" r:id="rId12"/>
    <p:sldId id="436" r:id="rId13"/>
    <p:sldId id="376" r:id="rId14"/>
    <p:sldId id="413" r:id="rId15"/>
    <p:sldId id="303" r:id="rId16"/>
    <p:sldId id="305" r:id="rId17"/>
    <p:sldId id="435" r:id="rId18"/>
    <p:sldId id="269" r:id="rId19"/>
    <p:sldId id="307" r:id="rId20"/>
    <p:sldId id="308" r:id="rId21"/>
    <p:sldId id="309" r:id="rId22"/>
    <p:sldId id="434" r:id="rId23"/>
    <p:sldId id="431" r:id="rId24"/>
    <p:sldId id="428" r:id="rId25"/>
    <p:sldId id="426" r:id="rId26"/>
    <p:sldId id="437" r:id="rId27"/>
    <p:sldId id="337"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CD1C378F-BE4F-49D4-92EB-6557AFF957DC}">
          <p14:sldIdLst>
            <p14:sldId id="256"/>
          </p14:sldIdLst>
        </p14:section>
        <p14:section name="introduction" id="{8BA37007-18DA-4EF3-8FEA-3CDE6AE69A61}">
          <p14:sldIdLst>
            <p14:sldId id="346"/>
            <p14:sldId id="368"/>
            <p14:sldId id="429"/>
            <p14:sldId id="430"/>
          </p14:sldIdLst>
        </p14:section>
        <p14:section name="main" id="{80D4AC9C-A50B-4373-BE1A-2431D7DA3363}">
          <p14:sldIdLst>
            <p14:sldId id="436"/>
          </p14:sldIdLst>
        </p14:section>
        <p14:section name="preamplifier" id="{EF79F2B9-C104-4465-B056-C63001817EDD}">
          <p14:sldIdLst>
            <p14:sldId id="376"/>
            <p14:sldId id="413"/>
            <p14:sldId id="303"/>
            <p14:sldId id="305"/>
            <p14:sldId id="435"/>
            <p14:sldId id="269"/>
            <p14:sldId id="307"/>
            <p14:sldId id="308"/>
            <p14:sldId id="309"/>
            <p14:sldId id="434"/>
            <p14:sldId id="431"/>
            <p14:sldId id="428"/>
            <p14:sldId id="426"/>
          </p14:sldIdLst>
        </p14:section>
        <p14:section name="summary" id="{83E32701-F371-42B6-88AA-232B6475C7BF}">
          <p14:sldIdLst>
            <p14:sldId id="437"/>
            <p14:sldId id="33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F1F6"/>
    <a:srgbClr val="C8FEFA"/>
    <a:srgbClr val="1E92FF"/>
    <a:srgbClr val="5A9ED6"/>
    <a:srgbClr val="B1D3F9"/>
    <a:srgbClr val="237CD5"/>
    <a:srgbClr val="247BD9"/>
    <a:srgbClr val="237CD6"/>
    <a:srgbClr val="1C63BC"/>
    <a:srgbClr val="1B52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72" autoAdjust="0"/>
    <p:restoredTop sz="81438" autoAdjust="0"/>
  </p:normalViewPr>
  <p:slideViewPr>
    <p:cSldViewPr snapToGrid="0" snapToObjects="1">
      <p:cViewPr varScale="1">
        <p:scale>
          <a:sx n="81" d="100"/>
          <a:sy n="81" d="100"/>
        </p:scale>
        <p:origin x="142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 Id="rId8"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2024/7/17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各位老师同学大家上午好，我是来自清华大学工程物理系的刘灿文，我今天报告的题目是半导体探测器低噪声</a:t>
            </a:r>
            <a:r>
              <a:rPr lang="en-US" altLang="zh-CN" dirty="0"/>
              <a:t>CMOS</a:t>
            </a:r>
            <a:r>
              <a:rPr lang="zh-CN" altLang="en-US" dirty="0"/>
              <a:t>前放</a:t>
            </a:r>
            <a:r>
              <a:rPr lang="en-US" altLang="zh-CN" dirty="0"/>
              <a:t>ASIC</a:t>
            </a:r>
            <a:r>
              <a:rPr lang="zh-CN" altLang="en-US" dirty="0"/>
              <a:t>芯片研制，主要介绍我们课题组最近研制的两款低噪声</a:t>
            </a:r>
            <a:r>
              <a:rPr lang="en-US" altLang="zh-CN" dirty="0"/>
              <a:t>CMOS</a:t>
            </a:r>
            <a:r>
              <a:rPr lang="zh-CN" altLang="en-US" dirty="0"/>
              <a:t>前放</a:t>
            </a:r>
            <a:r>
              <a:rPr lang="en-US" altLang="zh-CN" dirty="0"/>
              <a:t>ASIC</a:t>
            </a:r>
            <a:r>
              <a:rPr lang="zh-CN" altLang="en-US" dirty="0"/>
              <a:t>芯片。</a:t>
            </a:r>
          </a:p>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我们设计的时候，通过仿真扫描输入管尺寸和电流，得到最佳参数；</a:t>
            </a:r>
            <a:endParaRPr lang="en-US" altLang="zh-CN" dirty="0"/>
          </a:p>
          <a:p>
            <a:r>
              <a:rPr lang="zh-CN" altLang="en-US" dirty="0"/>
              <a:t>并且考虑到噪声性能对输入端寄生电容非常敏感，因此版图设计时通过减小输入走线宽度和增大输入管栅极和源漏的间距等方式将芯片输入端寄生电容减小到</a:t>
            </a:r>
            <a:r>
              <a:rPr lang="en-US" altLang="zh-CN" dirty="0"/>
              <a:t>&lt;50fC</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10</a:t>
            </a:fld>
            <a:endParaRPr lang="zh-CN" altLang="en-US"/>
          </a:p>
        </p:txBody>
      </p:sp>
    </p:spTree>
    <p:extLst>
      <p:ext uri="{BB962C8B-B14F-4D97-AF65-F5344CB8AC3E}">
        <p14:creationId xmlns:p14="http://schemas.microsoft.com/office/powerpoint/2010/main" val="2861907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根据设计，进行</a:t>
            </a:r>
            <a:r>
              <a:rPr lang="en-US" altLang="zh-CN" dirty="0"/>
              <a:t>SDD</a:t>
            </a:r>
            <a:r>
              <a:rPr lang="zh-CN" altLang="en-US" dirty="0"/>
              <a:t>前放芯片和</a:t>
            </a:r>
            <a:r>
              <a:rPr lang="en-US" altLang="zh-CN" dirty="0" err="1"/>
              <a:t>HPGe</a:t>
            </a:r>
            <a:r>
              <a:rPr lang="zh-CN" altLang="en-US" dirty="0"/>
              <a:t>前放芯片的版图设计</a:t>
            </a:r>
            <a:endParaRPr lang="en-US" altLang="zh-CN" dirty="0"/>
          </a:p>
          <a:p>
            <a:r>
              <a:rPr lang="zh-CN" altLang="en-US" dirty="0"/>
              <a:t>从版图可以看出，芯片的核心区域非常小，添加了大量的滤波电容，保证噪声性能</a:t>
            </a:r>
          </a:p>
          <a:p>
            <a:r>
              <a:rPr lang="zh-CN" altLang="en-US" dirty="0"/>
              <a:t>两款芯片针对两种探测器情漏电流和电容情况进行优化</a:t>
            </a:r>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11</a:t>
            </a:fld>
            <a:endParaRPr lang="zh-CN" altLang="en-US"/>
          </a:p>
        </p:txBody>
      </p:sp>
    </p:spTree>
    <p:extLst>
      <p:ext uri="{BB962C8B-B14F-4D97-AF65-F5344CB8AC3E}">
        <p14:creationId xmlns:p14="http://schemas.microsoft.com/office/powerpoint/2010/main" val="2561361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根据版图设计，进行了</a:t>
            </a:r>
            <a:r>
              <a:rPr lang="en-US" altLang="zh-CN" dirty="0"/>
              <a:t>SDD</a:t>
            </a:r>
            <a:r>
              <a:rPr lang="zh-CN" altLang="en-US" dirty="0"/>
              <a:t>前放芯片的流片（</a:t>
            </a:r>
            <a:r>
              <a:rPr lang="en-US" altLang="zh-CN" dirty="0"/>
              <a:t>GF180nm</a:t>
            </a:r>
            <a:r>
              <a:rPr lang="zh-CN" altLang="en-US" dirty="0"/>
              <a:t>）</a:t>
            </a:r>
          </a:p>
          <a:p>
            <a:r>
              <a:rPr lang="zh-CN" altLang="en-US" dirty="0"/>
              <a:t>对原型芯片进行电子学性能测试，正在推进连接</a:t>
            </a:r>
            <a:r>
              <a:rPr lang="en-US" altLang="zh-CN" dirty="0"/>
              <a:t>SDD</a:t>
            </a:r>
            <a:r>
              <a:rPr lang="zh-CN" altLang="en-US" dirty="0"/>
              <a:t>探测器的测试</a:t>
            </a:r>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12</a:t>
            </a:fld>
            <a:endParaRPr lang="zh-CN" altLang="en-US"/>
          </a:p>
        </p:txBody>
      </p:sp>
    </p:spTree>
    <p:extLst>
      <p:ext uri="{BB962C8B-B14F-4D97-AF65-F5344CB8AC3E}">
        <p14:creationId xmlns:p14="http://schemas.microsoft.com/office/powerpoint/2010/main" val="3668775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电子学测试的话首先测试了芯片输出的瞬态波形，上升时间约为</a:t>
            </a:r>
            <a:r>
              <a:rPr lang="en-US" altLang="zh-CN" dirty="0"/>
              <a:t>50ns</a:t>
            </a:r>
          </a:p>
          <a:p>
            <a:r>
              <a:rPr lang="zh-CN" altLang="en-US" dirty="0"/>
              <a:t>测试了芯片动态范围和线性，动态范围</a:t>
            </a:r>
            <a:r>
              <a:rPr lang="en-US" altLang="zh-CN" dirty="0"/>
              <a:t>2fC</a:t>
            </a:r>
            <a:r>
              <a:rPr lang="zh-CN" altLang="en-US" dirty="0"/>
              <a:t>，线性</a:t>
            </a:r>
            <a:r>
              <a:rPr lang="en-US" altLang="zh-CN" dirty="0"/>
              <a:t>&lt;0.2%</a:t>
            </a:r>
            <a:r>
              <a:rPr lang="zh-CN" altLang="en-US" dirty="0"/>
              <a:t>，增益</a:t>
            </a:r>
            <a:r>
              <a:rPr lang="en-US" altLang="zh-CN" dirty="0"/>
              <a:t>~100mV/</a:t>
            </a:r>
            <a:r>
              <a:rPr lang="en-US" altLang="zh-CN" dirty="0" err="1"/>
              <a:t>fC</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13</a:t>
            </a:fld>
            <a:endParaRPr lang="zh-CN" altLang="en-US"/>
          </a:p>
        </p:txBody>
      </p:sp>
    </p:spTree>
    <p:extLst>
      <p:ext uri="{BB962C8B-B14F-4D97-AF65-F5344CB8AC3E}">
        <p14:creationId xmlns:p14="http://schemas.microsoft.com/office/powerpoint/2010/main" val="2118895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测量成形之后的基线涨落和从芯片输入端到成形输出的增益，可以得到前放芯片的噪声性能，测得芯片的零输入电容噪声性能</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14</a:t>
            </a:fld>
            <a:endParaRPr lang="zh-CN" altLang="en-US"/>
          </a:p>
        </p:txBody>
      </p:sp>
    </p:spTree>
    <p:extLst>
      <p:ext uri="{BB962C8B-B14F-4D97-AF65-F5344CB8AC3E}">
        <p14:creationId xmlns:p14="http://schemas.microsoft.com/office/powerpoint/2010/main" val="3254390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然后连接</a:t>
            </a:r>
            <a:r>
              <a:rPr lang="en-US" altLang="zh-CN" dirty="0"/>
              <a:t>SDD</a:t>
            </a:r>
            <a:r>
              <a:rPr lang="zh-CN" altLang="en-US" dirty="0"/>
              <a:t>探测器进行了测试，</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15</a:t>
            </a:fld>
            <a:endParaRPr lang="zh-CN" altLang="en-US"/>
          </a:p>
        </p:txBody>
      </p:sp>
    </p:spTree>
    <p:extLst>
      <p:ext uri="{BB962C8B-B14F-4D97-AF65-F5344CB8AC3E}">
        <p14:creationId xmlns:p14="http://schemas.microsoft.com/office/powerpoint/2010/main" val="2673489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能量分辨较差，可能和</a:t>
            </a:r>
            <a:r>
              <a:rPr lang="en-US" altLang="zh-CN" dirty="0"/>
              <a:t>SDD</a:t>
            </a:r>
            <a:r>
              <a:rPr lang="zh-CN" altLang="en-US" dirty="0"/>
              <a:t>信号收集和系统噪声相关</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1045675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根据版图设计，进行了</a:t>
            </a:r>
            <a:r>
              <a:rPr lang="en-US" altLang="zh-CN" dirty="0" err="1"/>
              <a:t>HPGe</a:t>
            </a:r>
            <a:r>
              <a:rPr lang="zh-CN" altLang="en-US" dirty="0"/>
              <a:t>前放芯片的流片（</a:t>
            </a:r>
            <a:r>
              <a:rPr lang="en-US" altLang="zh-CN" dirty="0"/>
              <a:t>GF180nm</a:t>
            </a:r>
            <a:r>
              <a:rPr lang="zh-CN" altLang="en-US" dirty="0"/>
              <a:t>）</a:t>
            </a:r>
          </a:p>
          <a:p>
            <a:r>
              <a:rPr lang="zh-CN" altLang="en-US" dirty="0"/>
              <a:t>对原型芯片进行电子学性能测试，正在推进连接</a:t>
            </a:r>
            <a:r>
              <a:rPr lang="en-US" altLang="zh-CN" dirty="0" err="1"/>
              <a:t>HPGe</a:t>
            </a:r>
            <a:r>
              <a:rPr lang="zh-CN" altLang="en-US" dirty="0"/>
              <a:t>探测器的测试</a:t>
            </a:r>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17</a:t>
            </a:fld>
            <a:endParaRPr lang="zh-CN" altLang="en-US"/>
          </a:p>
        </p:txBody>
      </p:sp>
    </p:spTree>
    <p:extLst>
      <p:ext uri="{BB962C8B-B14F-4D97-AF65-F5344CB8AC3E}">
        <p14:creationId xmlns:p14="http://schemas.microsoft.com/office/powerpoint/2010/main" val="211203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18</a:t>
            </a:fld>
            <a:endParaRPr lang="zh-CN" altLang="en-US"/>
          </a:p>
        </p:txBody>
      </p:sp>
    </p:spTree>
    <p:extLst>
      <p:ext uri="{BB962C8B-B14F-4D97-AF65-F5344CB8AC3E}">
        <p14:creationId xmlns:p14="http://schemas.microsoft.com/office/powerpoint/2010/main" val="22300419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19</a:t>
            </a:fld>
            <a:endParaRPr lang="zh-CN" altLang="en-US"/>
          </a:p>
        </p:txBody>
      </p:sp>
    </p:spTree>
    <p:extLst>
      <p:ext uri="{BB962C8B-B14F-4D97-AF65-F5344CB8AC3E}">
        <p14:creationId xmlns:p14="http://schemas.microsoft.com/office/powerpoint/2010/main" val="1275170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我的报告主要分为三个部分，首先简单介绍背景</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2</a:t>
            </a:fld>
            <a:endParaRPr lang="zh-CN" altLang="en-US"/>
          </a:p>
        </p:txBody>
      </p:sp>
    </p:spTree>
    <p:extLst>
      <p:ext uri="{BB962C8B-B14F-4D97-AF65-F5344CB8AC3E}">
        <p14:creationId xmlns:p14="http://schemas.microsoft.com/office/powerpoint/2010/main" val="36494914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最后是总结与展望</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20</a:t>
            </a:fld>
            <a:endParaRPr lang="zh-CN" altLang="en-US"/>
          </a:p>
        </p:txBody>
      </p:sp>
    </p:spTree>
    <p:extLst>
      <p:ext uri="{BB962C8B-B14F-4D97-AF65-F5344CB8AC3E}">
        <p14:creationId xmlns:p14="http://schemas.microsoft.com/office/powerpoint/2010/main" val="2175988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21</a:t>
            </a:fld>
            <a:endParaRPr lang="zh-CN" altLang="en-US"/>
          </a:p>
        </p:txBody>
      </p:sp>
    </p:spTree>
    <p:extLst>
      <p:ext uri="{BB962C8B-B14F-4D97-AF65-F5344CB8AC3E}">
        <p14:creationId xmlns:p14="http://schemas.microsoft.com/office/powerpoint/2010/main" val="2217112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高纯锗探测器具有低输入电容 </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 1 pF </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，高能量分辨和低本底等优点，被大量用于低本底实验，比如无中微子双</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β</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衰变和直接暗物质探测</a:t>
            </a:r>
          </a:p>
          <a:p>
            <a:pPr algn="just"/>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3</a:t>
            </a:fld>
            <a:endParaRPr lang="zh-CN" altLang="en-US"/>
          </a:p>
        </p:txBody>
      </p:sp>
    </p:spTree>
    <p:extLst>
      <p:ext uri="{BB962C8B-B14F-4D97-AF65-F5344CB8AC3E}">
        <p14:creationId xmlns:p14="http://schemas.microsoft.com/office/powerpoint/2010/main" val="3570106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SDD</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探测器具有低输入电容 </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 50 </a:t>
            </a:r>
            <a:r>
              <a:rPr lang="en-US" altLang="zh-CN" sz="1800" kern="100" dirty="0" err="1">
                <a:effectLst/>
                <a:latin typeface="等线" panose="02010600030101010101" pitchFamily="2" charset="-122"/>
                <a:ea typeface="等线" panose="02010600030101010101" pitchFamily="2" charset="-122"/>
                <a:cs typeface="Times New Roman" panose="02020603050405020304" pitchFamily="18" charset="0"/>
              </a:rPr>
              <a:t>fF</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 </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，高能量分辨和高计数率等优点，被大量用于</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X</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射线荧光光谱分析</a:t>
            </a:r>
          </a:p>
          <a:p>
            <a:pPr algn="just"/>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4</a:t>
            </a:fld>
            <a:endParaRPr lang="zh-CN" altLang="en-US"/>
          </a:p>
        </p:txBody>
      </p:sp>
    </p:spTree>
    <p:extLst>
      <p:ext uri="{BB962C8B-B14F-4D97-AF65-F5344CB8AC3E}">
        <p14:creationId xmlns:p14="http://schemas.microsoft.com/office/powerpoint/2010/main" val="3745312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这是几种用于读出</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HPGE</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和</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SDD</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的芯片，现有的读出芯片主要包括</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JFET</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读出和</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CMOS</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读出；</a:t>
            </a:r>
            <a:endPar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通过仿真优化，</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CMOS</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读出能够获得和</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JFET</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读出相近甚至更好的噪声性能，并且集成起来更为容易，因此我们设计的也是</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CMOS</a:t>
            </a:r>
            <a:r>
              <a:rPr lang="zh-CN" altLang="en-US" sz="1800" kern="100" dirty="0">
                <a:effectLst/>
                <a:latin typeface="等线" panose="02010600030101010101" pitchFamily="2" charset="-122"/>
                <a:ea typeface="等线" panose="02010600030101010101" pitchFamily="2" charset="-122"/>
                <a:cs typeface="Times New Roman" panose="02020603050405020304" pitchFamily="18" charset="0"/>
              </a:rPr>
              <a:t>前放</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5</a:t>
            </a:fld>
            <a:endParaRPr lang="zh-CN" altLang="en-US"/>
          </a:p>
        </p:txBody>
      </p:sp>
    </p:spTree>
    <p:extLst>
      <p:ext uri="{BB962C8B-B14F-4D97-AF65-F5344CB8AC3E}">
        <p14:creationId xmlns:p14="http://schemas.microsoft.com/office/powerpoint/2010/main" val="1500931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接下来是我们低噪声</a:t>
            </a:r>
            <a:r>
              <a:rPr lang="en-US" altLang="zh-CN" dirty="0"/>
              <a:t>CMOS</a:t>
            </a:r>
            <a:r>
              <a:rPr lang="zh-CN" altLang="en-US" dirty="0"/>
              <a:t>前放</a:t>
            </a:r>
            <a:r>
              <a:rPr lang="en-US" altLang="zh-CN" dirty="0"/>
              <a:t>ASIC</a:t>
            </a:r>
            <a:r>
              <a:rPr lang="zh-CN" altLang="en-US" dirty="0"/>
              <a:t>芯片进展，主要分为芯片设计和两款前放芯片的测试进展</a:t>
            </a:r>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6</a:t>
            </a:fld>
            <a:endParaRPr lang="zh-CN" altLang="en-US"/>
          </a:p>
        </p:txBody>
      </p:sp>
    </p:spTree>
    <p:extLst>
      <p:ext uri="{BB962C8B-B14F-4D97-AF65-F5344CB8AC3E}">
        <p14:creationId xmlns:p14="http://schemas.microsoft.com/office/powerpoint/2010/main" val="278796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自</a:t>
            </a:r>
            <a:r>
              <a:rPr lang="en-US" altLang="zh-CN" dirty="0"/>
              <a:t>2011</a:t>
            </a:r>
            <a:r>
              <a:rPr lang="zh-CN" altLang="en-US" dirty="0"/>
              <a:t>年以来，我们已经设计和测试了多款用于 </a:t>
            </a:r>
            <a:r>
              <a:rPr lang="en-US" altLang="zh-CN" dirty="0" err="1"/>
              <a:t>HPGe</a:t>
            </a:r>
            <a:r>
              <a:rPr lang="en-US" altLang="zh-CN" dirty="0"/>
              <a:t> </a:t>
            </a:r>
            <a:r>
              <a:rPr lang="zh-CN" altLang="en-US" dirty="0"/>
              <a:t>探测器的</a:t>
            </a:r>
            <a:r>
              <a:rPr lang="en-US" altLang="zh-CN" dirty="0"/>
              <a:t>CMOS</a:t>
            </a:r>
            <a:r>
              <a:rPr lang="zh-CN" altLang="en-US" dirty="0"/>
              <a:t>前放。</a:t>
            </a:r>
            <a:endParaRPr lang="en-US" altLang="zh-CN" dirty="0"/>
          </a:p>
          <a:p>
            <a:r>
              <a:rPr lang="zh-CN" altLang="en-US" dirty="0"/>
              <a:t>最新版本的前放在</a:t>
            </a:r>
            <a:r>
              <a:rPr lang="en-US" altLang="zh-CN" dirty="0"/>
              <a:t>2023</a:t>
            </a:r>
            <a:r>
              <a:rPr lang="zh-CN" altLang="en-US" dirty="0"/>
              <a:t>年采用</a:t>
            </a:r>
            <a:r>
              <a:rPr lang="en-US" altLang="zh-CN" dirty="0"/>
              <a:t>GF180nm CMOS</a:t>
            </a:r>
            <a:r>
              <a:rPr lang="zh-CN" altLang="en-US" dirty="0"/>
              <a:t>工艺实现，主要包括用于</a:t>
            </a:r>
            <a:r>
              <a:rPr lang="en-US" altLang="zh-CN" dirty="0"/>
              <a:t>SDD</a:t>
            </a:r>
            <a:r>
              <a:rPr lang="zh-CN" altLang="en-US" dirty="0"/>
              <a:t>的和用于</a:t>
            </a:r>
            <a:r>
              <a:rPr lang="en-US" altLang="zh-CN" dirty="0" err="1"/>
              <a:t>HPGe</a:t>
            </a:r>
            <a:r>
              <a:rPr lang="zh-CN" altLang="en-US" dirty="0"/>
              <a:t>的两款，下面也将介绍这两款芯片的设计和测试进展。</a:t>
            </a:r>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7</a:t>
            </a:fld>
            <a:endParaRPr lang="zh-CN" altLang="en-US"/>
          </a:p>
        </p:txBody>
      </p:sp>
    </p:spTree>
    <p:extLst>
      <p:ext uri="{BB962C8B-B14F-4D97-AF65-F5344CB8AC3E}">
        <p14:creationId xmlns:p14="http://schemas.microsoft.com/office/powerpoint/2010/main" val="1054422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我们知道，影响低噪声前放芯片的电子学噪声的主要是输入晶体管电流和尺寸</a:t>
            </a:r>
            <a:r>
              <a:rPr lang="en-US" altLang="zh-CN" dirty="0"/>
              <a:t>, </a:t>
            </a:r>
            <a:r>
              <a:rPr lang="zh-CN" altLang="en-US" dirty="0"/>
              <a:t>探测器漏电流</a:t>
            </a:r>
            <a:endParaRPr lang="en-US" altLang="zh-CN" dirty="0"/>
          </a:p>
          <a:p>
            <a:r>
              <a:rPr lang="zh-CN" altLang="en-US" dirty="0"/>
              <a:t>我们设计的时候，不能改变探测器情况，仅能考虑芯片内的参数，也就是输入晶体管的电流和尺寸</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8</a:t>
            </a:fld>
            <a:endParaRPr lang="zh-CN" altLang="en-US"/>
          </a:p>
        </p:txBody>
      </p:sp>
    </p:spTree>
    <p:extLst>
      <p:ext uri="{BB962C8B-B14F-4D97-AF65-F5344CB8AC3E}">
        <p14:creationId xmlns:p14="http://schemas.microsoft.com/office/powerpoint/2010/main" val="2821309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CMOS</a:t>
            </a:r>
            <a:r>
              <a:rPr lang="zh-CN" altLang="en-US" dirty="0"/>
              <a:t>专用集成芯片（</a:t>
            </a:r>
            <a:r>
              <a:rPr lang="en-US" altLang="zh-CN" dirty="0"/>
              <a:t>ASIC</a:t>
            </a:r>
            <a:r>
              <a:rPr lang="zh-CN" altLang="en-US" dirty="0"/>
              <a:t>）根据探测器特性优化芯片参数，获得更好的性能</a:t>
            </a:r>
          </a:p>
          <a:p>
            <a:r>
              <a:rPr lang="zh-CN" altLang="en-US" dirty="0"/>
              <a:t>对于低噪声前放芯片而言，可以优化输入晶体管尺寸及偏置电流，同时通过芯片版图优化寄生电容</a:t>
            </a:r>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9</a:t>
            </a:fld>
            <a:endParaRPr lang="zh-CN" altLang="en-US"/>
          </a:p>
        </p:txBody>
      </p:sp>
    </p:spTree>
    <p:extLst>
      <p:ext uri="{BB962C8B-B14F-4D97-AF65-F5344CB8AC3E}">
        <p14:creationId xmlns:p14="http://schemas.microsoft.com/office/powerpoint/2010/main" val="33375214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BBC02FA4-79CD-46D8-8112-78E9F2A9C836}" type="datetime1">
              <a:rPr kumimoji="1" lang="zh-CN" altLang="en-US" smtClean="0"/>
              <a:t>2024/7/17</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832571D4-B142-C14C-8B4B-C0F567EE4AD3}" type="slidenum">
              <a:rPr kumimoji="1" lang="zh-CN" altLang="en-US" smtClean="0"/>
              <a:t>‹#›</a:t>
            </a:fld>
            <a:endParaRPr kumimoji="1" lang="zh-CN" altLang="en-US"/>
          </a:p>
        </p:txBody>
      </p:sp>
      <p:pic>
        <p:nvPicPr>
          <p:cNvPr id="7" name="图片 6"/>
          <p:cNvPicPr>
            <a:picLocks noChangeAspect="1"/>
          </p:cNvPicPr>
          <p:nvPr userDrawn="1"/>
        </p:nvPicPr>
        <p:blipFill rotWithShape="1">
          <a:blip r:embed="rId2"/>
          <a:srcRect l="5093" t="21865" r="6681" b="26923"/>
          <a:stretch>
            <a:fillRect/>
          </a:stretch>
        </p:blipFill>
        <p:spPr>
          <a:xfrm>
            <a:off x="3801745" y="482600"/>
            <a:ext cx="4589145" cy="95567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047EE89-E711-4D8A-8D38-196F4A2979F1}" type="datetime1">
              <a:rPr lang="zh-CN" altLang="en-US" smtClean="0"/>
              <a:t>2024/7/17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7A98B6D-DB4C-48D6-844A-45AB59345718}"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464687A-8EE0-49FA-83B5-8C84EBF4FDB0}"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A3A67E3B-BEA7-4E3E-9C42-72973BD4E9FD}"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1BB3864A-ADD9-4B4E-9F01-BB161A64F69C}"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8B2FAFB-7E43-49B9-B3E0-AAB1BAEC431A}"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91D2E4A-90D1-4434-ADE6-18236B8899B2}"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69F7D93-C9A2-40D6-AEDB-F3A44F563B8B}"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6339A83-DB44-4C34-B701-C0ED35743947}" type="datetime1">
              <a:rPr lang="zh-CN" altLang="en-US" smtClean="0"/>
              <a:t>2024/7/17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843DD01-8844-477C-8612-5882D7DD9EDC}"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37043"/>
            <a:ext cx="10515600" cy="2852737"/>
          </a:xfrm>
        </p:spPr>
        <p:txBody>
          <a:bodyPr anchor="b"/>
          <a:lstStyle>
            <a:lvl1pPr>
              <a:defRPr sz="6000"/>
            </a:lvl1pPr>
          </a:lstStyle>
          <a:p>
            <a:r>
              <a:rPr kumimoji="1"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23F20E46-EB87-458A-A7F8-E71705DCC57D}" type="datetime1">
              <a:rPr kumimoji="1" lang="zh-CN" altLang="en-US" smtClean="0"/>
              <a:t>2024/7/17</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832571D4-B142-C14C-8B4B-C0F567EE4AD3}" type="slidenum">
              <a:rPr kumimoji="1" lang="zh-CN" altLang="en-US" smtClean="0"/>
              <a:t>‹#›</a:t>
            </a:fld>
            <a:endParaRPr kumimoji="1"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150446" y="6356348"/>
            <a:ext cx="2743200" cy="365125"/>
          </a:xfrm>
        </p:spPr>
        <p:txBody>
          <a:bodyPr/>
          <a:lstStyle/>
          <a:p>
            <a:fld id="{95604E35-658C-4F96-9F08-5601777F3245}" type="datetime1">
              <a:rPr lang="zh-CN" altLang="en-US" smtClean="0"/>
              <a:t>2024/7/17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9298354" y="6356349"/>
            <a:ext cx="2743200" cy="365125"/>
          </a:xfrm>
        </p:spPr>
        <p:txBody>
          <a:bodyPr/>
          <a:lstStyle>
            <a:lvl1pPr>
              <a:defRPr>
                <a:solidFill>
                  <a:schemeClr val="bg1"/>
                </a:solidFill>
              </a:defRPr>
            </a:lvl1pPr>
          </a:lstStyle>
          <a:p>
            <a:fld id="{7D9BB5D0-35E4-459D-AEF3-FE4D7C45CC19}" type="slidenum">
              <a:rPr lang="zh-CN" altLang="en-US" smtClean="0"/>
              <a:pPr/>
              <a:t>‹#›</a:t>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1283"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0A8B27D-3C51-4DF9-9D81-3261C7A896C8}"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885DC15-9704-4E86-A96A-B642C0A9D26B}"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D7E3513-16E1-44BF-B0C1-04DEFB31B58C}"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1C4086B-7BED-43D9-B716-4831EA5A4B70}"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B5AECE6-BB78-4976-B85B-EDFFB949E89D}"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4017D95-A67D-48F5-8147-4F609052B511}" type="datetime1">
              <a:rPr lang="zh-CN" altLang="en-US" smtClean="0"/>
              <a:t>2024/7/17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158A99-AC9A-4492-8F66-605C5B7BE112}"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0" y="6366606"/>
            <a:ext cx="2743200" cy="365125"/>
          </a:xfrm>
        </p:spPr>
        <p:txBody>
          <a:bodyPr/>
          <a:lstStyle>
            <a:lvl1pPr>
              <a:defRPr>
                <a:solidFill>
                  <a:srgbClr val="1E92FF"/>
                </a:solidFill>
              </a:defRPr>
            </a:lvl1pPr>
          </a:lstStyle>
          <a:p>
            <a:fld id="{27EA04D7-FDEE-4188-9BDA-FBAF97BECF0C}" type="datetime1">
              <a:rPr lang="zh-CN" altLang="en-US" smtClean="0"/>
              <a:pPr/>
              <a:t>2024/7/17</a:t>
            </a:fld>
            <a:endParaRPr lang="zh-CN" altLang="en-US" dirty="0"/>
          </a:p>
        </p:txBody>
      </p:sp>
      <p:sp>
        <p:nvSpPr>
          <p:cNvPr id="3" name="页脚占位符 2"/>
          <p:cNvSpPr>
            <a:spLocks noGrp="1"/>
          </p:cNvSpPr>
          <p:nvPr>
            <p:ph type="ftr" sz="quarter" idx="11"/>
          </p:nvPr>
        </p:nvSpPr>
        <p:spPr>
          <a:xfrm>
            <a:off x="4398107" y="6356350"/>
            <a:ext cx="4114800" cy="365125"/>
          </a:xfrm>
        </p:spPr>
        <p:txBody>
          <a:bodyPr/>
          <a:lstStyle>
            <a:lvl1pPr>
              <a:defRPr>
                <a:solidFill>
                  <a:srgbClr val="1E92FF"/>
                </a:solidFill>
              </a:defRPr>
            </a:lvl1pPr>
          </a:lstStyle>
          <a:p>
            <a:endParaRPr lang="zh-CN" altLang="en-US" dirty="0"/>
          </a:p>
        </p:txBody>
      </p:sp>
      <p:sp>
        <p:nvSpPr>
          <p:cNvPr id="4" name="灯片编号占位符 3"/>
          <p:cNvSpPr>
            <a:spLocks noGrp="1"/>
          </p:cNvSpPr>
          <p:nvPr>
            <p:ph type="sldNum" sz="quarter" idx="12"/>
          </p:nvPr>
        </p:nvSpPr>
        <p:spPr>
          <a:xfrm>
            <a:off x="9448800" y="6356349"/>
            <a:ext cx="2743200" cy="365125"/>
          </a:xfrm>
        </p:spPr>
        <p:txBody>
          <a:bodyPr/>
          <a:lstStyle>
            <a:lvl1pPr>
              <a:defRPr>
                <a:solidFill>
                  <a:srgbClr val="1E92FF"/>
                </a:solidFill>
              </a:defRPr>
            </a:lvl1pPr>
          </a:lstStyle>
          <a:p>
            <a:fld id="{7D9BB5D0-35E4-459D-AEF3-FE4D7C45CC19}" type="slidenum">
              <a:rPr lang="zh-CN" altLang="en-US" smtClean="0"/>
              <a:pPr/>
              <a:t>‹#›</a:t>
            </a:fld>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CFF1ECE-7863-4D6C-9F9B-EDB36E5F49D7}"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1557FF0-3056-49E5-BC40-723808386CDB}" type="datetime1">
              <a:rPr lang="zh-CN" altLang="en-US" smtClean="0"/>
              <a:t>2024/7/17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ADC25BA-C5FF-429B-B702-DB419E9FBA27}"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1DA109BE-60EA-482B-AD8E-721C29786F61}"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F13F2BD-DEAD-48E9-A5D8-EF3868B1EB1C}"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F2BA474-B896-4D2D-8D7F-40F046EC81F6}"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E5E6448-FAE0-4E61-8366-C4F27786C8C1}"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F30289E-B484-4FAD-9EBC-15D9AE314789}"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BDA0821-BC6A-4272-9766-98D87557D444}" type="datetime1">
              <a:rPr lang="zh-CN" altLang="en-US" smtClean="0"/>
              <a:t>2024/7/17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211FB61-C6A6-4A33-BF07-4EEC28C95C31}"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0" y="6356350"/>
            <a:ext cx="2743200" cy="365125"/>
          </a:xfrm>
        </p:spPr>
        <p:txBody>
          <a:bodyPr/>
          <a:lstStyle>
            <a:lvl1pPr>
              <a:defRPr>
                <a:solidFill>
                  <a:srgbClr val="1E92FF"/>
                </a:solidFill>
              </a:defRPr>
            </a:lvl1pPr>
          </a:lstStyle>
          <a:p>
            <a:fld id="{B144E186-D1FB-4928-B997-DCBE08DA13FC}" type="datetime1">
              <a:rPr lang="zh-CN" altLang="en-US" smtClean="0"/>
              <a:pPr/>
              <a:t>2024/7/17</a:t>
            </a:fld>
            <a:endParaRPr lang="zh-CN" altLang="en-US" dirty="0"/>
          </a:p>
        </p:txBody>
      </p:sp>
      <p:sp>
        <p:nvSpPr>
          <p:cNvPr id="3" name="页脚占位符 2"/>
          <p:cNvSpPr>
            <a:spLocks noGrp="1"/>
          </p:cNvSpPr>
          <p:nvPr>
            <p:ph type="ftr" sz="quarter" idx="11"/>
          </p:nvPr>
        </p:nvSpPr>
        <p:spPr/>
        <p:txBody>
          <a:bodyPr/>
          <a:lstStyle>
            <a:lvl1pPr>
              <a:defRPr>
                <a:solidFill>
                  <a:srgbClr val="1E92FF"/>
                </a:solidFill>
              </a:defRPr>
            </a:lvl1pPr>
          </a:lstStyle>
          <a:p>
            <a:endParaRPr lang="zh-CN" altLang="en-US" dirty="0"/>
          </a:p>
        </p:txBody>
      </p:sp>
      <p:sp>
        <p:nvSpPr>
          <p:cNvPr id="4" name="灯片编号占位符 3"/>
          <p:cNvSpPr>
            <a:spLocks noGrp="1"/>
          </p:cNvSpPr>
          <p:nvPr>
            <p:ph type="sldNum" sz="quarter" idx="12"/>
          </p:nvPr>
        </p:nvSpPr>
        <p:spPr>
          <a:xfrm>
            <a:off x="9448800" y="6356349"/>
            <a:ext cx="2743200" cy="365125"/>
          </a:xfrm>
        </p:spPr>
        <p:txBody>
          <a:bodyPr/>
          <a:lstStyle>
            <a:lvl1pPr>
              <a:defRPr>
                <a:solidFill>
                  <a:srgbClr val="1E92FF"/>
                </a:solidFill>
              </a:defRPr>
            </a:lvl1pPr>
          </a:lstStyle>
          <a:p>
            <a:fld id="{7D9BB5D0-35E4-459D-AEF3-FE4D7C45CC19}" type="slidenum">
              <a:rPr lang="zh-CN" altLang="en-US" smtClean="0"/>
              <a:pPr/>
              <a:t>‹#›</a:t>
            </a:fld>
            <a:endParaRPr lang="zh-CN" alt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EAB30B7-E7A0-4896-A39E-E3CAE1C11EC3}"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7C622F56-31E5-4CF2-BED7-32AB98C66A54}"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8DDBC93-F646-46A8-95B7-7DA843AD35BC}"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7BD01DD8-BF86-4A35-BE0C-F29D77F69061}"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BD892BC-B56E-446C-A7BE-5068E1D84DA9}"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E5DF0-E129-4F3B-9C03-4D1108C3A7A1}"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F36BBB0-A9EE-45CF-8C99-81BDCE96CB1E}"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93DCA45-891A-45F2-A865-71AEA03D0971}"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F92DFE2-D826-44DB-8BA7-54542E3FDAEE}" type="datetime1">
              <a:rPr lang="zh-CN" altLang="en-US" smtClean="0"/>
              <a:t>2024/7/17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713349F-7E5F-41BC-AD15-9D3CD0647BFC}"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1D5B0E1-511F-48CA-82FE-BDB54593B894}" type="datetime1">
              <a:rPr lang="zh-CN" altLang="en-US" smtClean="0"/>
              <a:t>2024/7/17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A13B5BF-22E4-4912-8A9D-3C93B00C2F2F}"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E6AB85C-33E2-461D-95A4-C99C6BBA665D}"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5D92F96-51E8-4AB1-B317-F32494FCEF32}"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A07D6F0-5E30-42E8-8297-DD8817CE1282}"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CDF8A67-BE87-41AC-B6AD-3E6ECE87C19D}"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D7E0592-589E-41D7-903C-D8338256874A}"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FFA9A73-225E-457F-BA9B-C7339E17CB20}"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3D1C472-F63C-4611-9F65-8ABEF477612D}"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35323DE7-2FF3-46BF-8D40-688EDBBE1A30}" type="datetime1">
              <a:rPr lang="zh-CN" altLang="en-US" smtClean="0"/>
              <a:t>2024/7/17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635E518-6928-45C2-A401-46128E56B298}"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103554" y="6356348"/>
            <a:ext cx="2743200" cy="365125"/>
          </a:xfrm>
        </p:spPr>
        <p:txBody>
          <a:bodyPr/>
          <a:lstStyle>
            <a:lvl1pPr>
              <a:defRPr>
                <a:solidFill>
                  <a:schemeClr val="bg1"/>
                </a:solidFill>
              </a:defRPr>
            </a:lvl1pPr>
          </a:lstStyle>
          <a:p>
            <a:fld id="{4D48912F-A377-460F-9DBE-614B9EBC35F4}" type="datetime1">
              <a:rPr lang="zh-CN" altLang="en-US" smtClean="0"/>
              <a:pPr/>
              <a:t>2024/7/17</a:t>
            </a:fld>
            <a:endParaRPr lang="zh-CN" altLang="en-US" dirty="0"/>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9345246" y="6356349"/>
            <a:ext cx="2743200" cy="365125"/>
          </a:xfrm>
        </p:spPr>
        <p:txBody>
          <a:bodyPr/>
          <a:lstStyle>
            <a:lvl1pPr>
              <a:defRPr>
                <a:solidFill>
                  <a:schemeClr val="bg1"/>
                </a:solidFill>
              </a:defRPr>
            </a:lvl1pPr>
          </a:lstStyle>
          <a:p>
            <a:fld id="{7D9BB5D0-35E4-459D-AEF3-FE4D7C45CC19}" type="slidenum">
              <a:rPr lang="zh-CN" altLang="en-US" smtClean="0"/>
              <a:pPr/>
              <a:t>‹#›</a:t>
            </a:fld>
            <a:endParaRPr lang="zh-CN" alt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DB463B4-FDFC-4FEB-AB88-27BD2490820B}"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F44393C-B6F7-4791-90C0-9CDD52BF66F8}"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1F6BE00-3981-4D2F-A077-346C0ED2231C}" type="datetime1">
              <a:rPr lang="zh-CN" altLang="en-US" smtClean="0"/>
              <a:t>2024/7/17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6B525327-8CD8-4667-8ACB-B34E1C87181E}"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E63B912A-FEC5-468D-AE86-AC3B6C646DF2}" type="datetime1">
              <a:rPr lang="zh-CN" altLang="en-US" smtClean="0"/>
              <a:t>2024/7/17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952D31A-2F9D-4FB9-8B59-07269B542C18}" type="datetime1">
              <a:rPr lang="zh-CN" altLang="en-US" smtClean="0"/>
              <a:t>2024/7/17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D23AAC8-2E02-47D4-80C5-D1E83A96AC4D}" type="datetime1">
              <a:rPr lang="zh-CN" altLang="en-US" smtClean="0"/>
              <a:t>2024/7/17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image" Target="../media/image3.jpe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image" Target="../media/image4.jpeg"/><Relationship Id="rId4" Type="http://schemas.openxmlformats.org/officeDocument/2006/relationships/slideLayout" Target="../slideLayouts/slideLayout1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2.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5.jpe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4.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6.jpe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5.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2.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image" Target="../media/image7.jpe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6.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image" Target="../media/image7.jpeg"/><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theme" Target="../theme/theme7.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descr="小清新汇报PPT-25"/>
          <p:cNvPicPr>
            <a:picLocks noChangeAspect="1"/>
          </p:cNvPicPr>
          <p:nvPr userDrawn="1"/>
        </p:nvPicPr>
        <p:blipFill>
          <a:blip r:embed="rId5"/>
          <a:stretch>
            <a:fillRect/>
          </a:stretch>
        </p:blipFill>
        <p:spPr>
          <a:xfrm>
            <a:off x="0" y="0"/>
            <a:ext cx="12193905" cy="6858635"/>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E9060C-AF97-4CC7-872E-1015F469B9E7}" type="datetime1">
              <a:rPr kumimoji="1" lang="zh-CN" altLang="en-US" smtClean="0"/>
              <a:t>2024/7/17</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571D4-B142-C14C-8B4B-C0F567EE4AD3}"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图片 8" descr="小清新汇报PPT-26"/>
          <p:cNvPicPr>
            <a:picLocks noChangeAspect="1"/>
          </p:cNvPicPr>
          <p:nvPr userDrawn="1"/>
        </p:nvPicPr>
        <p:blipFill>
          <a:blip r:embed="rId12"/>
          <a:stretch>
            <a:fillRect/>
          </a:stretch>
        </p:blipFill>
        <p:spPr>
          <a:xfrm>
            <a:off x="0" y="0"/>
            <a:ext cx="12199620" cy="6858000"/>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7CAA4A-69A8-4404-98FE-C80830643EA8}" type="datetime1">
              <a:rPr lang="zh-CN" altLang="en-US" smtClean="0"/>
              <a:t>2024/7/17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pic>
        <p:nvPicPr>
          <p:cNvPr id="27" name="图片 26"/>
          <p:cNvPicPr>
            <a:picLocks noChangeAspect="1"/>
          </p:cNvPicPr>
          <p:nvPr userDrawn="1"/>
        </p:nvPicPr>
        <p:blipFill rotWithShape="1">
          <a:blip r:embed="rId13"/>
          <a:srcRect l="5093" t="21865" r="6681" b="26923"/>
          <a:stretch>
            <a:fillRect/>
          </a:stretch>
        </p:blipFill>
        <p:spPr>
          <a:xfrm>
            <a:off x="9026027" y="175695"/>
            <a:ext cx="2870521" cy="597718"/>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descr="小清新汇报PPT-27"/>
          <p:cNvPicPr>
            <a:picLocks noChangeAspect="1"/>
          </p:cNvPicPr>
          <p:nvPr userDrawn="1"/>
        </p:nvPicPr>
        <p:blipFill>
          <a:blip r:embed="rId10"/>
          <a:stretch>
            <a:fillRect/>
          </a:stretch>
        </p:blipFill>
        <p:spPr>
          <a:xfrm>
            <a:off x="0" y="0"/>
            <a:ext cx="12182475" cy="6857365"/>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9A82EC-CF33-43B4-9742-A52B019E2DDE}" type="datetime1">
              <a:rPr lang="zh-CN" altLang="en-US" smtClean="0"/>
              <a:t>2024/7/17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图片 8" descr="小清新汇报PPT-28"/>
          <p:cNvPicPr>
            <a:picLocks noChangeAspect="1"/>
          </p:cNvPicPr>
          <p:nvPr userDrawn="1"/>
        </p:nvPicPr>
        <p:blipFill>
          <a:blip r:embed="rId12"/>
          <a:stretch>
            <a:fillRect/>
          </a:stretch>
        </p:blipFill>
        <p:spPr>
          <a:xfrm>
            <a:off x="0" y="0"/>
            <a:ext cx="12190095" cy="6858635"/>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F16CBD-BF97-4896-B39A-D022B83A392C}" type="datetime1">
              <a:rPr lang="zh-CN" altLang="en-US" smtClean="0"/>
              <a:t>2024/7/17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pic>
        <p:nvPicPr>
          <p:cNvPr id="8" name="图片 7"/>
          <p:cNvPicPr>
            <a:picLocks noChangeAspect="1"/>
          </p:cNvPicPr>
          <p:nvPr userDrawn="1"/>
        </p:nvPicPr>
        <p:blipFill rotWithShape="1">
          <a:blip r:embed="rId13"/>
          <a:srcRect l="5093" t="21865" r="6681" b="26923"/>
          <a:stretch>
            <a:fillRect/>
          </a:stretch>
        </p:blipFill>
        <p:spPr>
          <a:xfrm>
            <a:off x="9026027" y="175695"/>
            <a:ext cx="2870521" cy="597718"/>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descr="小清新汇报PPT-29"/>
          <p:cNvPicPr>
            <a:picLocks noChangeAspect="1"/>
          </p:cNvPicPr>
          <p:nvPr userDrawn="1"/>
        </p:nvPicPr>
        <p:blipFill>
          <a:blip r:embed="rId12"/>
          <a:stretch>
            <a:fillRect/>
          </a:stretch>
        </p:blipFill>
        <p:spPr>
          <a:xfrm>
            <a:off x="0" y="0"/>
            <a:ext cx="12191365" cy="6858000"/>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F6AF5C-62E2-43FF-8730-2EBD4C4D8796}" type="datetime1">
              <a:rPr lang="zh-CN" altLang="en-US" smtClean="0"/>
              <a:t>2024/7/17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
        <p:nvSpPr>
          <p:cNvPr id="8" name="文本框 7"/>
          <p:cNvSpPr txBox="1"/>
          <p:nvPr userDrawn="1"/>
        </p:nvSpPr>
        <p:spPr>
          <a:xfrm>
            <a:off x="9759315" y="307975"/>
            <a:ext cx="2163445" cy="368300"/>
          </a:xfrm>
          <a:prstGeom prst="rect">
            <a:avLst/>
          </a:prstGeom>
          <a:noFill/>
        </p:spPr>
        <p:txBody>
          <a:bodyPr wrap="square" rtlCol="0">
            <a:spAutoFit/>
          </a:bodyPr>
          <a:lstStyle/>
          <a:p>
            <a:r>
              <a:rPr kumimoji="1" lang="zh-CN" altLang="en-US" dirty="0">
                <a:solidFill>
                  <a:schemeClr val="bg1"/>
                </a:solidFill>
                <a:latin typeface="FZLanTingHeiS-B-GB" panose="02000000000000000000" pitchFamily="2" charset="-122"/>
                <a:ea typeface="FZLanTingHeiS-B-GB" panose="02000000000000000000" pitchFamily="2" charset="-122"/>
              </a:rPr>
              <a:t>理工结合 又红又专</a:t>
            </a: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图片 8" descr="小清新汇报PPT-30"/>
          <p:cNvPicPr>
            <a:picLocks noChangeAspect="1"/>
          </p:cNvPicPr>
          <p:nvPr userDrawn="1"/>
        </p:nvPicPr>
        <p:blipFill>
          <a:blip r:embed="rId12"/>
          <a:stretch>
            <a:fillRect/>
          </a:stretch>
        </p:blipFill>
        <p:spPr>
          <a:xfrm>
            <a:off x="0" y="0"/>
            <a:ext cx="12190095" cy="6858635"/>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745692-3589-4B3C-AB06-4B698D145305}" type="datetime1">
              <a:rPr lang="zh-CN" altLang="en-US" smtClean="0"/>
              <a:t>2024/7/17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pic>
        <p:nvPicPr>
          <p:cNvPr id="8" name="图片 7"/>
          <p:cNvPicPr>
            <a:picLocks noChangeAspect="1"/>
          </p:cNvPicPr>
          <p:nvPr userDrawn="1"/>
        </p:nvPicPr>
        <p:blipFill rotWithShape="1">
          <a:blip r:embed="rId13"/>
          <a:srcRect l="5093" t="21865" r="6681" b="26923"/>
          <a:stretch>
            <a:fillRect/>
          </a:stretch>
        </p:blipFill>
        <p:spPr>
          <a:xfrm>
            <a:off x="2276701" y="2506308"/>
            <a:ext cx="7381650" cy="1537054"/>
          </a:xfrm>
          <a:prstGeom prst="rect">
            <a:avLst/>
          </a:prstGeom>
        </p:spPr>
      </p:pic>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图片 8" descr="小清新汇报PPT-30"/>
          <p:cNvPicPr>
            <a:picLocks noChangeAspect="1"/>
          </p:cNvPicPr>
          <p:nvPr userDrawn="1"/>
        </p:nvPicPr>
        <p:blipFill>
          <a:blip r:embed="rId12"/>
          <a:stretch>
            <a:fillRect/>
          </a:stretch>
        </p:blipFill>
        <p:spPr>
          <a:xfrm>
            <a:off x="1905" y="0"/>
            <a:ext cx="12190095" cy="6858635"/>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A332AA-EE4D-48D0-A859-E0AA402EFA18}" type="datetime1">
              <a:rPr lang="zh-CN" altLang="en-US" smtClean="0"/>
              <a:t>2024/7/17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
        <p:nvSpPr>
          <p:cNvPr id="8" name="文本框 7"/>
          <p:cNvSpPr txBox="1"/>
          <p:nvPr userDrawn="1"/>
        </p:nvSpPr>
        <p:spPr>
          <a:xfrm>
            <a:off x="4123055" y="2681605"/>
            <a:ext cx="3946525" cy="1106805"/>
          </a:xfrm>
          <a:prstGeom prst="rect">
            <a:avLst/>
          </a:prstGeom>
          <a:noFill/>
        </p:spPr>
        <p:txBody>
          <a:bodyPr wrap="square" lIns="108000" rtlCol="0">
            <a:spAutoFit/>
          </a:bodyPr>
          <a:lstStyle/>
          <a:p>
            <a:r>
              <a:rPr kumimoji="1" lang="zh-CN" altLang="en-US" sz="6600" spc="600" dirty="0">
                <a:solidFill>
                  <a:schemeClr val="bg1"/>
                </a:solidFill>
                <a:latin typeface="FZLanTingHeiS-B-GB" panose="02000000000000000000" pitchFamily="2" charset="-122"/>
                <a:ea typeface="FZLanTingHeiS-B-GB" panose="02000000000000000000" pitchFamily="2" charset="-122"/>
              </a:rPr>
              <a:t>谢谢聆听</a:t>
            </a: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8.xml"/><Relationship Id="rId5" Type="http://schemas.openxmlformats.org/officeDocument/2006/relationships/image" Target="../media/image30.emf"/><Relationship Id="rId4" Type="http://schemas.openxmlformats.org/officeDocument/2006/relationships/image" Target="../media/image29.emf"/></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image" Target="../media/image32.png"/><Relationship Id="rId5" Type="http://schemas.openxmlformats.org/officeDocument/2006/relationships/image" Target="../media/image21.png"/><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3.jpeg"/><Relationship Id="rId7"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image" Target="../media/image34.jpeg"/><Relationship Id="rId5" Type="http://schemas.openxmlformats.org/officeDocument/2006/relationships/image" Target="../media/image31.png"/><Relationship Id="rId4" Type="http://schemas.openxmlformats.org/officeDocument/2006/relationships/image" Target="../media/image33.jpeg"/><Relationship Id="rId9" Type="http://schemas.openxmlformats.org/officeDocument/2006/relationships/image" Target="../media/image36.jp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8.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8.xml"/><Relationship Id="rId4" Type="http://schemas.openxmlformats.org/officeDocument/2006/relationships/image" Target="../media/image40.emf"/></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28.xml"/><Relationship Id="rId5" Type="http://schemas.openxmlformats.org/officeDocument/2006/relationships/image" Target="../media/image31.png"/><Relationship Id="rId4" Type="http://schemas.openxmlformats.org/officeDocument/2006/relationships/image" Target="../media/image42.emf"/></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8.xml"/><Relationship Id="rId6" Type="http://schemas.openxmlformats.org/officeDocument/2006/relationships/image" Target="../media/image45.jpg"/><Relationship Id="rId5" Type="http://schemas.openxmlformats.org/officeDocument/2006/relationships/image" Target="../media/image21.png"/><Relationship Id="rId4" Type="http://schemas.openxmlformats.org/officeDocument/2006/relationships/image" Target="../media/image44.jp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28.xml"/><Relationship Id="rId4" Type="http://schemas.openxmlformats.org/officeDocument/2006/relationships/image" Target="../media/image47.jpg"/></Relationships>
</file>

<file path=ppt/slides/_rels/slide19.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28.xml"/><Relationship Id="rId6" Type="http://schemas.openxmlformats.org/officeDocument/2006/relationships/image" Target="../media/image50.jpeg"/><Relationship Id="rId5" Type="http://schemas.openxmlformats.org/officeDocument/2006/relationships/image" Target="../media/image49.jp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gif"/><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tmp"/><Relationship Id="rId7" Type="http://schemas.openxmlformats.org/officeDocument/2006/relationships/image" Target="../media/image19.tmp"/><Relationship Id="rId12"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8.xml"/><Relationship Id="rId6" Type="http://schemas.openxmlformats.org/officeDocument/2006/relationships/image" Target="../media/image18.png"/><Relationship Id="rId11" Type="http://schemas.openxmlformats.org/officeDocument/2006/relationships/image" Target="../media/image23.jpeg"/><Relationship Id="rId5" Type="http://schemas.openxmlformats.org/officeDocument/2006/relationships/image" Target="../media/image17.tmp"/><Relationship Id="rId10" Type="http://schemas.openxmlformats.org/officeDocument/2006/relationships/image" Target="../media/image22.jpeg"/><Relationship Id="rId4" Type="http://schemas.openxmlformats.org/officeDocument/2006/relationships/image" Target="../media/image16.jp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notesSlide" Target="../notesSlides/notesSlide8.xml"/><Relationship Id="rId7" Type="http://schemas.openxmlformats.org/officeDocument/2006/relationships/image" Target="NULL"/><Relationship Id="rId2" Type="http://schemas.openxmlformats.org/officeDocument/2006/relationships/slideLayout" Target="../slideLayouts/slideLayout28.xml"/><Relationship Id="rId1" Type="http://schemas.openxmlformats.org/officeDocument/2006/relationships/vmlDrawing" Target="../drawings/vmlDrawing1.vml"/><Relationship Id="rId6" Type="http://schemas.openxmlformats.org/officeDocument/2006/relationships/image" Target="NULL"/><Relationship Id="rId11" Type="http://schemas.openxmlformats.org/officeDocument/2006/relationships/image" Target="NULL"/><Relationship Id="rId5" Type="http://schemas.openxmlformats.org/officeDocument/2006/relationships/image" Target="../media/image25.wmf"/><Relationship Id="rId10" Type="http://schemas.openxmlformats.org/officeDocument/2006/relationships/image" Target="NULL"/><Relationship Id="rId4" Type="http://schemas.openxmlformats.org/officeDocument/2006/relationships/oleObject" Target="../embeddings/oleObject1.bin"/><Relationship Id="rId9" Type="http://schemas.openxmlformats.org/officeDocument/2006/relationships/image" Target="NUL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8.xml"/><Relationship Id="rId1" Type="http://schemas.openxmlformats.org/officeDocument/2006/relationships/vmlDrawing" Target="../drawings/vmlDrawing2.vml"/><Relationship Id="rId6" Type="http://schemas.openxmlformats.org/officeDocument/2006/relationships/image" Target="../media/image26.emf"/><Relationship Id="rId5" Type="http://schemas.openxmlformats.org/officeDocument/2006/relationships/package" Target="../embeddings/Microsoft_Visio_Drawing.vsdx"/><Relationship Id="rId4" Type="http://schemas.openxmlformats.org/officeDocument/2006/relationships/image" Target="../media/image2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2922345" y="4256931"/>
            <a:ext cx="6427824" cy="1200329"/>
          </a:xfrm>
          <a:prstGeom prst="rect">
            <a:avLst/>
          </a:prstGeom>
          <a:noFill/>
        </p:spPr>
        <p:txBody>
          <a:bodyPr wrap="square" rtlCol="0">
            <a:spAutoFit/>
          </a:bodyPr>
          <a:lstStyle/>
          <a:p>
            <a:pPr algn="ctr"/>
            <a:r>
              <a:rPr kumimoji="1" lang="zh-CN" altLang="en-US" sz="2400" b="1" dirty="0">
                <a:solidFill>
                  <a:schemeClr val="bg1"/>
                </a:solidFill>
                <a:latin typeface="+mj-ea"/>
                <a:ea typeface="+mj-ea"/>
                <a:cs typeface="Microsoft YaHei Bold" panose="020B0703020204020201" charset="-122"/>
              </a:rPr>
              <a:t>刘灿文，叶祥柯，邓智，何力，郝嘉俊</a:t>
            </a:r>
            <a:r>
              <a:rPr kumimoji="1" lang="en-GB" altLang="zh-CN" sz="2400" b="1" dirty="0">
                <a:solidFill>
                  <a:schemeClr val="bg1"/>
                </a:solidFill>
                <a:latin typeface="Microsoft YaHei Bold" panose="020B0703020204020201" charset="-122"/>
                <a:ea typeface="Microsoft YaHei Bold" panose="020B0703020204020201" charset="-122"/>
                <a:cs typeface="Microsoft YaHei Bold" panose="020B0703020204020201" charset="-122"/>
              </a:rPr>
              <a:t>    </a:t>
            </a:r>
          </a:p>
          <a:p>
            <a:pPr algn="ctr"/>
            <a:r>
              <a:rPr kumimoji="1" lang="en-US" altLang="zh-CN" sz="2400" b="1" dirty="0">
                <a:solidFill>
                  <a:schemeClr val="bg1"/>
                </a:solidFill>
                <a:latin typeface="+mj-ea"/>
                <a:ea typeface="+mj-ea"/>
                <a:cs typeface="Microsoft YaHei Bold" panose="020B0703020204020201" charset="-122"/>
              </a:rPr>
              <a:t>2024.07.14-17</a:t>
            </a:r>
            <a:endParaRPr kumimoji="1" lang="zh-CN" altLang="en-US" sz="2400" b="1" dirty="0">
              <a:solidFill>
                <a:schemeClr val="bg1"/>
              </a:solidFill>
              <a:latin typeface="+mj-ea"/>
              <a:ea typeface="+mj-ea"/>
              <a:cs typeface="Microsoft YaHei Bold" panose="020B0703020204020201" charset="-122"/>
            </a:endParaRPr>
          </a:p>
          <a:p>
            <a:pPr algn="ctr"/>
            <a:r>
              <a:rPr kumimoji="1" lang="en-US" altLang="zh-CN" sz="2400" b="1" dirty="0">
                <a:solidFill>
                  <a:schemeClr val="bg1"/>
                </a:solidFill>
                <a:latin typeface="Microsoft YaHei Bold" panose="020B0703020204020201" charset="-122"/>
                <a:ea typeface="Microsoft YaHei Bold" panose="020B0703020204020201" charset="-122"/>
                <a:cs typeface="Microsoft YaHei Bold" panose="020B0703020204020201" charset="-122"/>
              </a:rPr>
              <a:t>NED&amp;CAGD2024</a:t>
            </a:r>
            <a:endParaRPr kumimoji="1" lang="zh-CN" altLang="en-US" sz="2400" b="1" dirty="0">
              <a:solidFill>
                <a:schemeClr val="bg1"/>
              </a:solidFill>
              <a:latin typeface="Microsoft YaHei Bold" panose="020B0703020204020201" charset="-122"/>
              <a:ea typeface="Microsoft YaHei Bold" panose="020B0703020204020201" charset="-122"/>
              <a:cs typeface="Microsoft YaHei Bold" panose="020B0703020204020201" charset="-122"/>
            </a:endParaRPr>
          </a:p>
        </p:txBody>
      </p:sp>
      <p:sp>
        <p:nvSpPr>
          <p:cNvPr id="6" name="文本框 5"/>
          <p:cNvSpPr txBox="1"/>
          <p:nvPr/>
        </p:nvSpPr>
        <p:spPr>
          <a:xfrm>
            <a:off x="528955" y="2704349"/>
            <a:ext cx="10916285" cy="646331"/>
          </a:xfrm>
          <a:prstGeom prst="rect">
            <a:avLst/>
          </a:prstGeom>
          <a:noFill/>
        </p:spPr>
        <p:txBody>
          <a:bodyPr wrap="square" rtlCol="0">
            <a:spAutoFit/>
          </a:bodyPr>
          <a:lstStyle/>
          <a:p>
            <a:pPr algn="ctr"/>
            <a:r>
              <a:rPr kumimoji="1" lang="zh-CN" altLang="en-US" sz="3600" b="1" dirty="0">
                <a:solidFill>
                  <a:schemeClr val="bg1"/>
                </a:solidFill>
                <a:latin typeface="Microsoft YaHei Bold" panose="020B0703020204020201" charset="-122"/>
                <a:ea typeface="Microsoft YaHei Bold" panose="020B0703020204020201" charset="-122"/>
                <a:cs typeface="Microsoft YaHei Bold" panose="020B0703020204020201" charset="-122"/>
              </a:rPr>
              <a:t>半导体探测器低噪声</a:t>
            </a:r>
            <a:r>
              <a:rPr kumimoji="1" lang="en-US" altLang="zh-CN" sz="3600" b="1" dirty="0">
                <a:solidFill>
                  <a:schemeClr val="bg1"/>
                </a:solidFill>
                <a:latin typeface="Microsoft YaHei Bold" panose="020B0703020204020201" charset="-122"/>
                <a:ea typeface="Microsoft YaHei Bold" panose="020B0703020204020201" charset="-122"/>
                <a:cs typeface="Microsoft YaHei Bold" panose="020B0703020204020201" charset="-122"/>
              </a:rPr>
              <a:t>CMOS</a:t>
            </a:r>
            <a:r>
              <a:rPr kumimoji="1" lang="zh-CN" altLang="en-US" sz="3600" b="1" dirty="0">
                <a:solidFill>
                  <a:schemeClr val="bg1"/>
                </a:solidFill>
                <a:latin typeface="Microsoft YaHei Bold" panose="020B0703020204020201" charset="-122"/>
                <a:ea typeface="Microsoft YaHei Bold" panose="020B0703020204020201" charset="-122"/>
                <a:cs typeface="Microsoft YaHei Bold" panose="020B0703020204020201" charset="-122"/>
              </a:rPr>
              <a:t>前放</a:t>
            </a:r>
            <a:r>
              <a:rPr kumimoji="1" lang="en-US" altLang="zh-CN" sz="3600" b="1" dirty="0">
                <a:solidFill>
                  <a:schemeClr val="bg1"/>
                </a:solidFill>
                <a:latin typeface="Microsoft YaHei Bold" panose="020B0703020204020201" charset="-122"/>
                <a:ea typeface="Microsoft YaHei Bold" panose="020B0703020204020201" charset="-122"/>
                <a:cs typeface="Microsoft YaHei Bold" panose="020B0703020204020201" charset="-122"/>
              </a:rPr>
              <a:t>ASIC</a:t>
            </a:r>
            <a:r>
              <a:rPr kumimoji="1" lang="zh-CN" altLang="en-US" sz="3600" b="1" dirty="0">
                <a:solidFill>
                  <a:schemeClr val="bg1"/>
                </a:solidFill>
                <a:latin typeface="Microsoft YaHei Bold" panose="020B0703020204020201" charset="-122"/>
                <a:ea typeface="Microsoft YaHei Bold" panose="020B0703020204020201" charset="-122"/>
                <a:cs typeface="Microsoft YaHei Bold" panose="020B0703020204020201" charset="-122"/>
              </a:rPr>
              <a:t>芯片研制</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r>
              <a:rPr kumimoji="1" lang="zh-CN" altLang="en-US" sz="2800" b="1" dirty="0">
                <a:solidFill>
                  <a:schemeClr val="bg1"/>
                </a:solidFill>
                <a:latin typeface="Microsoft YaHei Bold" panose="020B0703020204020201" charset="-122"/>
                <a:ea typeface="Microsoft YaHei Bold" panose="020B0703020204020201" charset="-122"/>
              </a:rPr>
              <a:t>低噪声前放芯片设计</a:t>
            </a:r>
          </a:p>
        </p:txBody>
      </p:sp>
      <p:sp>
        <p:nvSpPr>
          <p:cNvPr id="3" name="灯片编号占位符 2"/>
          <p:cNvSpPr>
            <a:spLocks noGrp="1"/>
          </p:cNvSpPr>
          <p:nvPr>
            <p:ph type="sldNum" sz="quarter" idx="12"/>
          </p:nvPr>
        </p:nvSpPr>
        <p:spPr/>
        <p:txBody>
          <a:bodyPr/>
          <a:lstStyle/>
          <a:p>
            <a:fld id="{7D9BB5D0-35E4-459D-AEF3-FE4D7C45CC19}" type="slidenum">
              <a:rPr lang="zh-CN" altLang="en-US" smtClean="0"/>
              <a:t>10</a:t>
            </a:fld>
            <a:endParaRPr lang="zh-CN" altLang="en-US"/>
          </a:p>
        </p:txBody>
      </p:sp>
      <p:sp>
        <p:nvSpPr>
          <p:cNvPr id="11" name="圆角矩形 6">
            <a:extLst>
              <a:ext uri="{FF2B5EF4-FFF2-40B4-BE49-F238E27FC236}">
                <a16:creationId xmlns:a16="http://schemas.microsoft.com/office/drawing/2014/main" id="{9920455C-7EAC-4528-94C4-21A9291090C9}"/>
              </a:ext>
            </a:extLst>
          </p:cNvPr>
          <p:cNvSpPr/>
          <p:nvPr/>
        </p:nvSpPr>
        <p:spPr>
          <a:xfrm>
            <a:off x="495888" y="1290854"/>
            <a:ext cx="11099212" cy="955195"/>
          </a:xfrm>
          <a:prstGeom prst="roundRect">
            <a:avLst>
              <a:gd name="adj" fmla="val 6895"/>
            </a:avLst>
          </a:prstGeom>
          <a:noFill/>
          <a:ln w="19050" cmpd="sng">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zh-CN" altLang="en-US" b="1" dirty="0">
                <a:solidFill>
                  <a:schemeClr val="tx1">
                    <a:lumMod val="75000"/>
                    <a:lumOff val="25000"/>
                  </a:schemeClr>
                </a:solidFill>
                <a:latin typeface="Microsoft YaHei Bold" panose="020B0703020204020201" charset="-122"/>
                <a:ea typeface="Microsoft YaHei Bold" panose="020B0703020204020201" charset="-122"/>
              </a:rPr>
              <a:t>针对噪声性能，仿真扫描输入管尺寸和电流，得到最佳参数</a:t>
            </a:r>
            <a:endParaRPr kumimoji="1" lang="en-US" altLang="zh-CN" b="1" dirty="0">
              <a:solidFill>
                <a:schemeClr val="tx1">
                  <a:lumMod val="75000"/>
                  <a:lumOff val="25000"/>
                </a:schemeClr>
              </a:solidFill>
              <a:latin typeface="Microsoft YaHei Bold" panose="020B0703020204020201" charset="-122"/>
              <a:ea typeface="Microsoft YaHei Bold" panose="020B0703020204020201" charset="-122"/>
            </a:endParaRPr>
          </a:p>
          <a:p>
            <a:pPr marL="285750" indent="-285750">
              <a:lnSpc>
                <a:spcPct val="150000"/>
              </a:lnSpc>
              <a:buFont typeface="Arial" panose="020B0604020202020204" pitchFamily="34" charset="0"/>
              <a:buChar char="•"/>
            </a:pPr>
            <a:r>
              <a:rPr kumimoji="1" lang="zh-CN" altLang="en-US" b="1" dirty="0">
                <a:solidFill>
                  <a:schemeClr val="tx1">
                    <a:lumMod val="75000"/>
                    <a:lumOff val="25000"/>
                  </a:schemeClr>
                </a:solidFill>
                <a:latin typeface="Microsoft YaHei Bold" panose="020B0703020204020201" charset="-122"/>
                <a:ea typeface="Microsoft YaHei Bold" panose="020B0703020204020201" charset="-122"/>
              </a:rPr>
              <a:t>针对噪声性能，设计版图时减小芯片输入端寄生电容到</a:t>
            </a:r>
            <a:r>
              <a:rPr kumimoji="1" lang="en-US" altLang="zh-CN" b="1" dirty="0">
                <a:solidFill>
                  <a:schemeClr val="tx1">
                    <a:lumMod val="75000"/>
                    <a:lumOff val="25000"/>
                  </a:schemeClr>
                </a:solidFill>
                <a:latin typeface="Microsoft YaHei Bold" panose="020B0703020204020201" charset="-122"/>
                <a:ea typeface="Microsoft YaHei Bold" panose="020B0703020204020201" charset="-122"/>
              </a:rPr>
              <a:t>&lt;50fC</a:t>
            </a:r>
            <a:endParaRPr kumimoji="1" lang="zh-CN" altLang="en-US" b="1" dirty="0">
              <a:solidFill>
                <a:schemeClr val="tx1">
                  <a:lumMod val="75000"/>
                  <a:lumOff val="25000"/>
                </a:schemeClr>
              </a:solidFill>
              <a:latin typeface="Microsoft YaHei Bold" panose="020B0703020204020201" charset="-122"/>
              <a:ea typeface="Microsoft YaHei Bold" panose="020B0703020204020201" charset="-122"/>
            </a:endParaRPr>
          </a:p>
        </p:txBody>
      </p:sp>
      <p:sp>
        <p:nvSpPr>
          <p:cNvPr id="20" name="Rectangle 14">
            <a:extLst>
              <a:ext uri="{FF2B5EF4-FFF2-40B4-BE49-F238E27FC236}">
                <a16:creationId xmlns:a16="http://schemas.microsoft.com/office/drawing/2014/main" id="{6A2A7A8A-7030-4F3E-9767-1059A6FC0962}"/>
              </a:ext>
            </a:extLst>
          </p:cNvPr>
          <p:cNvSpPr/>
          <p:nvPr/>
        </p:nvSpPr>
        <p:spPr>
          <a:xfrm>
            <a:off x="8049292" y="6168033"/>
            <a:ext cx="3205413" cy="369332"/>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dirty="0">
                <a:latin typeface="+mn-ea"/>
              </a:rPr>
              <a:t>减小输入端寄生电容</a:t>
            </a:r>
          </a:p>
        </p:txBody>
      </p:sp>
      <p:pic>
        <p:nvPicPr>
          <p:cNvPr id="9" name="图片 8">
            <a:extLst>
              <a:ext uri="{FF2B5EF4-FFF2-40B4-BE49-F238E27FC236}">
                <a16:creationId xmlns:a16="http://schemas.microsoft.com/office/drawing/2014/main" id="{8B9AFD47-6CFB-4448-BE92-55C86F1593E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570" y="2577941"/>
            <a:ext cx="7200000" cy="3627940"/>
          </a:xfrm>
          <a:prstGeom prst="rect">
            <a:avLst/>
          </a:prstGeom>
          <a:noFill/>
          <a:ln>
            <a:noFill/>
          </a:ln>
        </p:spPr>
      </p:pic>
      <p:sp>
        <p:nvSpPr>
          <p:cNvPr id="10" name="Rectangle 18">
            <a:extLst>
              <a:ext uri="{FF2B5EF4-FFF2-40B4-BE49-F238E27FC236}">
                <a16:creationId xmlns:a16="http://schemas.microsoft.com/office/drawing/2014/main" id="{DD2F75EA-B773-4F3A-BED5-6DF82ACE716E}"/>
              </a:ext>
            </a:extLst>
          </p:cNvPr>
          <p:cNvSpPr/>
          <p:nvPr/>
        </p:nvSpPr>
        <p:spPr>
          <a:xfrm>
            <a:off x="1836378" y="6168033"/>
            <a:ext cx="4304383" cy="369332"/>
          </a:xfrm>
          <a:prstGeom prst="rect">
            <a:avLst/>
          </a:prstGeom>
        </p:spPr>
        <p:txBody>
          <a:bodyPr wrap="none">
            <a:spAutoFit/>
          </a:bodyPr>
          <a:lstStyle/>
          <a:p>
            <a:r>
              <a:rPr lang="en-US" altLang="zh-CN" sz="1800" spc="50" dirty="0">
                <a:solidFill>
                  <a:srgbClr val="000000"/>
                </a:solidFill>
                <a:effectLst/>
                <a:latin typeface="Times New Roman" panose="02020603050405020304" pitchFamily="18" charset="0"/>
                <a:ea typeface="宋体" panose="02010600030101010101" pitchFamily="2" charset="-122"/>
              </a:rPr>
              <a:t>SDD</a:t>
            </a:r>
            <a:r>
              <a:rPr lang="zh-CN" altLang="en-US" sz="1800" spc="50" dirty="0">
                <a:solidFill>
                  <a:srgbClr val="000000"/>
                </a:solidFill>
                <a:effectLst/>
                <a:latin typeface="Times New Roman" panose="02020603050405020304" pitchFamily="18" charset="0"/>
                <a:ea typeface="宋体" panose="02010600030101010101" pitchFamily="2" charset="-122"/>
              </a:rPr>
              <a:t>前放</a:t>
            </a:r>
            <a:r>
              <a:rPr lang="en-US" altLang="zh-CN" sz="1800" spc="50" dirty="0">
                <a:solidFill>
                  <a:srgbClr val="000000"/>
                </a:solidFill>
                <a:effectLst/>
                <a:latin typeface="Times New Roman" panose="02020603050405020304" pitchFamily="18" charset="0"/>
                <a:ea typeface="宋体" panose="02010600030101010101" pitchFamily="2" charset="-122"/>
              </a:rPr>
              <a:t>ENC</a:t>
            </a:r>
            <a:r>
              <a:rPr lang="zh-CN" altLang="zh-CN" sz="18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随</a:t>
            </a:r>
            <a:r>
              <a:rPr lang="en-US" altLang="zh-CN" sz="1800" spc="50" dirty="0">
                <a:solidFill>
                  <a:srgbClr val="000000"/>
                </a:solidFill>
                <a:effectLst/>
                <a:latin typeface="Times New Roman" panose="02020603050405020304" pitchFamily="18" charset="0"/>
                <a:ea typeface="宋体" panose="02010600030101010101" pitchFamily="2" charset="-122"/>
              </a:rPr>
              <a:t>MP0</a:t>
            </a:r>
            <a:r>
              <a:rPr lang="zh-CN" altLang="zh-CN" sz="1800" spc="5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尺寸和电流的变化</a:t>
            </a:r>
            <a:endParaRPr lang="zh-CN" altLang="en-US" sz="1600" dirty="0"/>
          </a:p>
        </p:txBody>
      </p:sp>
      <p:pic>
        <p:nvPicPr>
          <p:cNvPr id="13" name="图片 12">
            <a:extLst>
              <a:ext uri="{FF2B5EF4-FFF2-40B4-BE49-F238E27FC236}">
                <a16:creationId xmlns:a16="http://schemas.microsoft.com/office/drawing/2014/main" id="{8E5A65DD-44EB-41EF-97DF-818BA8F41AB1}"/>
              </a:ext>
            </a:extLst>
          </p:cNvPr>
          <p:cNvPicPr>
            <a:picLocks noChangeAspect="1"/>
          </p:cNvPicPr>
          <p:nvPr/>
        </p:nvPicPr>
        <p:blipFill>
          <a:blip r:embed="rId4"/>
          <a:stretch>
            <a:fillRect/>
          </a:stretch>
        </p:blipFill>
        <p:spPr>
          <a:xfrm>
            <a:off x="8212000" y="3980717"/>
            <a:ext cx="2880000" cy="1855755"/>
          </a:xfrm>
          <a:prstGeom prst="rect">
            <a:avLst/>
          </a:prstGeom>
        </p:spPr>
      </p:pic>
      <p:pic>
        <p:nvPicPr>
          <p:cNvPr id="25610" name="Picture 10">
            <a:extLst>
              <a:ext uri="{FF2B5EF4-FFF2-40B4-BE49-F238E27FC236}">
                <a16:creationId xmlns:a16="http://schemas.microsoft.com/office/drawing/2014/main" id="{A1B01285-273F-41E5-A711-03078FCB41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6968" y="2256314"/>
            <a:ext cx="431006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1">
            <a:extLst>
              <a:ext uri="{FF2B5EF4-FFF2-40B4-BE49-F238E27FC236}">
                <a16:creationId xmlns:a16="http://schemas.microsoft.com/office/drawing/2014/main" id="{695BF154-5D5B-41B6-A1E3-F6034391FBD3}"/>
              </a:ext>
            </a:extLst>
          </p:cNvPr>
          <p:cNvSpPr>
            <a:spLocks noChangeArrowheads="1"/>
          </p:cNvSpPr>
          <p:nvPr/>
        </p:nvSpPr>
        <p:spPr bwMode="auto">
          <a:xfrm>
            <a:off x="8018858" y="3715979"/>
            <a:ext cx="326628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zh-CN" sz="1800" b="1" i="0" u="none" strike="noStrike" cap="none" normalizeH="0" baseline="0" dirty="0">
                <a:ln>
                  <a:noFill/>
                </a:ln>
                <a:solidFill>
                  <a:srgbClr val="000000"/>
                </a:solidFill>
                <a:effectLst/>
                <a:latin typeface="宋体" panose="02010600030101010101" pitchFamily="2" charset="-122"/>
                <a:ea typeface="宋体" panose="02010600030101010101" pitchFamily="2" charset="-122"/>
              </a:rPr>
              <a:t>减小输入端走线宽度</a:t>
            </a: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
        <p:nvSpPr>
          <p:cNvPr id="23" name="Rectangle 11">
            <a:extLst>
              <a:ext uri="{FF2B5EF4-FFF2-40B4-BE49-F238E27FC236}">
                <a16:creationId xmlns:a16="http://schemas.microsoft.com/office/drawing/2014/main" id="{229F5A4E-8A92-43D2-9CEE-EEFD5660353B}"/>
              </a:ext>
            </a:extLst>
          </p:cNvPr>
          <p:cNvSpPr>
            <a:spLocks noChangeArrowheads="1"/>
          </p:cNvSpPr>
          <p:nvPr/>
        </p:nvSpPr>
        <p:spPr bwMode="auto">
          <a:xfrm>
            <a:off x="8018858" y="5859690"/>
            <a:ext cx="326628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800" b="1" i="0" u="none" strike="noStrike" cap="none" normalizeH="0" baseline="0" dirty="0">
                <a:ln>
                  <a:noFill/>
                </a:ln>
                <a:solidFill>
                  <a:srgbClr val="000000"/>
                </a:solidFill>
                <a:effectLst/>
                <a:latin typeface="宋体" panose="02010600030101010101" pitchFamily="2" charset="-122"/>
                <a:ea typeface="宋体" panose="02010600030101010101" pitchFamily="2" charset="-122"/>
              </a:rPr>
              <a:t>增大输入管栅极和源漏间距</a:t>
            </a: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89590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2800" b="1" dirty="0">
                <a:solidFill>
                  <a:schemeClr val="bg1"/>
                </a:solidFill>
                <a:latin typeface="Microsoft YaHei Bold" panose="020B0703020204020201" charset="-122"/>
                <a:ea typeface="Microsoft YaHei Bold" panose="020B0703020204020201" charset="-122"/>
              </a:rPr>
              <a:t>低噪声</a:t>
            </a:r>
            <a:r>
              <a:rPr kumimoji="1" lang="zh-CN" altLang="en-US" sz="2800" b="1" i="0" u="none" strike="noStrike" kern="1200" cap="none" spc="0" normalizeH="0" baseline="0" noProof="0" dirty="0">
                <a:ln>
                  <a:noFill/>
                </a:ln>
                <a:solidFill>
                  <a:prstClr val="white"/>
                </a:solidFill>
                <a:effectLst/>
                <a:uLnTx/>
                <a:uFillTx/>
                <a:latin typeface="Microsoft YaHei Bold" panose="020B0703020204020201" charset="-122"/>
                <a:ea typeface="Microsoft YaHei Bold" panose="020B0703020204020201" charset="-122"/>
                <a:cs typeface="+mn-cs"/>
              </a:rPr>
              <a:t>前放芯片设计</a:t>
            </a:r>
          </a:p>
        </p:txBody>
      </p:sp>
      <p:sp>
        <p:nvSpPr>
          <p:cNvPr id="5" name="文本框 4"/>
          <p:cNvSpPr txBox="1"/>
          <p:nvPr/>
        </p:nvSpPr>
        <p:spPr>
          <a:xfrm>
            <a:off x="406988" y="1129654"/>
            <a:ext cx="11099212" cy="1289905"/>
          </a:xfrm>
          <a:prstGeom prst="rect">
            <a:avLst/>
          </a:prstGeom>
          <a:noFill/>
        </p:spPr>
        <p:txBody>
          <a:bodyPr wrap="square" rtlCol="0">
            <a:spAutoFit/>
          </a:bodyPr>
          <a:lstStyle/>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根据设计，进行</a:t>
            </a:r>
            <a:r>
              <a:rPr kumimoji="1" lang="en-US" altLang="zh-CN" dirty="0">
                <a:solidFill>
                  <a:prstClr val="black">
                    <a:lumMod val="75000"/>
                    <a:lumOff val="25000"/>
                  </a:prstClr>
                </a:solidFill>
                <a:latin typeface="Microsoft YaHei" panose="020B0703020204020201" charset="-122"/>
                <a:ea typeface="Microsoft YaHei" panose="020B0703020204020201" charset="-122"/>
              </a:rPr>
              <a:t>SDD</a:t>
            </a:r>
            <a:r>
              <a:rPr kumimoji="1" lang="zh-CN" altLang="en-US" dirty="0">
                <a:solidFill>
                  <a:prstClr val="black">
                    <a:lumMod val="75000"/>
                    <a:lumOff val="25000"/>
                  </a:prstClr>
                </a:solidFill>
                <a:latin typeface="Microsoft YaHei" panose="020B0703020204020201" charset="-122"/>
                <a:ea typeface="Microsoft YaHei" panose="020B0703020204020201" charset="-122"/>
              </a:rPr>
              <a:t>前放芯片和</a:t>
            </a:r>
            <a:r>
              <a:rPr kumimoji="1" lang="en-US" altLang="zh-CN" dirty="0" err="1">
                <a:solidFill>
                  <a:prstClr val="black">
                    <a:lumMod val="75000"/>
                    <a:lumOff val="25000"/>
                  </a:prstClr>
                </a:solidFill>
                <a:latin typeface="Microsoft YaHei" panose="020B0703020204020201" charset="-122"/>
                <a:ea typeface="Microsoft YaHei" panose="020B0703020204020201" charset="-122"/>
              </a:rPr>
              <a:t>HPGe</a:t>
            </a:r>
            <a:r>
              <a:rPr kumimoji="1" lang="zh-CN" altLang="en-US" dirty="0">
                <a:solidFill>
                  <a:prstClr val="black">
                    <a:lumMod val="75000"/>
                    <a:lumOff val="25000"/>
                  </a:prstClr>
                </a:solidFill>
                <a:latin typeface="Microsoft YaHei" panose="020B0703020204020201" charset="-122"/>
                <a:ea typeface="Microsoft YaHei" panose="020B0703020204020201" charset="-122"/>
              </a:rPr>
              <a:t>前放芯片的版图设计</a:t>
            </a:r>
            <a:endParaRPr kumimoji="1" lang="en-US" altLang="zh-CN" dirty="0">
              <a:solidFill>
                <a:prstClr val="black">
                  <a:lumMod val="75000"/>
                  <a:lumOff val="25000"/>
                </a:prstClr>
              </a:solidFill>
              <a:latin typeface="Microsoft YaHei" panose="020B0703020204020201" charset="-122"/>
              <a:ea typeface="Microsoft YaHei" panose="020B0703020204020201" charset="-122"/>
            </a:endParaRPr>
          </a:p>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芯片的核心区域非常小，添加了大量的滤波电容，保证噪声性能</a:t>
            </a:r>
            <a:endParaRPr kumimoji="1" lang="en-US" altLang="zh-CN" dirty="0">
              <a:solidFill>
                <a:prstClr val="black">
                  <a:lumMod val="75000"/>
                  <a:lumOff val="25000"/>
                </a:prstClr>
              </a:solidFill>
              <a:latin typeface="Microsoft YaHei" panose="020B0703020204020201" charset="-122"/>
              <a:ea typeface="Microsoft YaHei" panose="020B0703020204020201" charset="-122"/>
            </a:endParaRPr>
          </a:p>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两款芯片针对两种探测器情况（漏电流和电容）进行优化</a:t>
            </a:r>
            <a:endParaRPr kumimoji="1" lang="en-US" altLang="zh-CN" dirty="0">
              <a:solidFill>
                <a:prstClr val="black">
                  <a:lumMod val="75000"/>
                  <a:lumOff val="25000"/>
                </a:prstClr>
              </a:solidFill>
              <a:latin typeface="Microsoft YaHei" panose="020B0703020204020201" charset="-122"/>
              <a:ea typeface="Microsoft YaHei" panose="020B0703020204020201" charset="-122"/>
            </a:endParaRPr>
          </a:p>
        </p:txBody>
      </p:sp>
      <p:sp>
        <p:nvSpPr>
          <p:cNvPr id="7" name="圆角矩形 6"/>
          <p:cNvSpPr/>
          <p:nvPr/>
        </p:nvSpPr>
        <p:spPr>
          <a:xfrm>
            <a:off x="406988" y="1129653"/>
            <a:ext cx="11099212" cy="1289905"/>
          </a:xfrm>
          <a:prstGeom prst="roundRect">
            <a:avLst>
              <a:gd name="adj" fmla="val 6895"/>
            </a:avLst>
          </a:prstGeom>
          <a:noFill/>
          <a:ln w="19050" cmpd="sng">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 name="灯片编号占位符 1"/>
          <p:cNvSpPr>
            <a:spLocks noGrp="1"/>
          </p:cNvSpPr>
          <p:nvPr>
            <p:ph type="sldNum" sz="quarter" idx="12"/>
          </p:nvPr>
        </p:nvSpPr>
        <p:spPr/>
        <p:txBody>
          <a:bodyPr/>
          <a:lstStyle/>
          <a:p>
            <a:fld id="{7D9BB5D0-35E4-459D-AEF3-FE4D7C45CC19}" type="slidenum">
              <a:rPr lang="zh-CN" altLang="en-US" smtClean="0"/>
              <a:t>11</a:t>
            </a:fld>
            <a:endParaRPr lang="zh-CN" altLang="en-US"/>
          </a:p>
        </p:txBody>
      </p:sp>
      <p:sp>
        <p:nvSpPr>
          <p:cNvPr id="23" name="文本框 2">
            <a:extLst>
              <a:ext uri="{FF2B5EF4-FFF2-40B4-BE49-F238E27FC236}">
                <a16:creationId xmlns:a16="http://schemas.microsoft.com/office/drawing/2014/main" id="{45DD2445-5440-43BE-A122-B60F55F645C1}"/>
              </a:ext>
            </a:extLst>
          </p:cNvPr>
          <p:cNvSpPr txBox="1">
            <a:spLocks noChangeArrowheads="1"/>
          </p:cNvSpPr>
          <p:nvPr/>
        </p:nvSpPr>
        <p:spPr bwMode="auto">
          <a:xfrm>
            <a:off x="814892" y="5961263"/>
            <a:ext cx="2044700" cy="381000"/>
          </a:xfrm>
          <a:prstGeom prst="rect">
            <a:avLst/>
          </a:prstGeom>
          <a:blipFill dpi="0" rotWithShape="0">
            <a:blip r:embed="rId3"/>
            <a:srcRect/>
            <a:tile tx="0" ty="0" sx="100000" sy="100000" flip="none" algn="tl"/>
          </a:blipFill>
          <a:ln w="9525">
            <a:solidFill>
              <a:srgbClr val="0000FF"/>
            </a:solidFill>
            <a:miter lim="800000"/>
            <a:headEnd/>
            <a:tailEnd/>
          </a:ln>
        </p:spPr>
        <p:txBody>
          <a:bodyPr>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芯片框图</a:t>
            </a:r>
          </a:p>
        </p:txBody>
      </p:sp>
      <p:pic>
        <p:nvPicPr>
          <p:cNvPr id="32" name="Picture 9">
            <a:extLst>
              <a:ext uri="{FF2B5EF4-FFF2-40B4-BE49-F238E27FC236}">
                <a16:creationId xmlns:a16="http://schemas.microsoft.com/office/drawing/2014/main" id="{584E75C7-DB70-4E70-9CB9-BB797FB84E5D}"/>
              </a:ext>
            </a:extLst>
          </p:cNvPr>
          <p:cNvPicPr>
            <a:picLocks noChangeAspect="1"/>
          </p:cNvPicPr>
          <p:nvPr/>
        </p:nvPicPr>
        <p:blipFill>
          <a:blip r:embed="rId4"/>
          <a:stretch>
            <a:fillRect/>
          </a:stretch>
        </p:blipFill>
        <p:spPr>
          <a:xfrm>
            <a:off x="37242" y="3268891"/>
            <a:ext cx="3600000" cy="1807101"/>
          </a:xfrm>
          <a:prstGeom prst="rect">
            <a:avLst/>
          </a:prstGeom>
        </p:spPr>
      </p:pic>
      <p:sp>
        <p:nvSpPr>
          <p:cNvPr id="15" name="文本框 2">
            <a:extLst>
              <a:ext uri="{FF2B5EF4-FFF2-40B4-BE49-F238E27FC236}">
                <a16:creationId xmlns:a16="http://schemas.microsoft.com/office/drawing/2014/main" id="{8F8802F0-5CC6-45BB-884B-A51B4EDCADD8}"/>
              </a:ext>
            </a:extLst>
          </p:cNvPr>
          <p:cNvSpPr txBox="1">
            <a:spLocks noChangeArrowheads="1"/>
          </p:cNvSpPr>
          <p:nvPr/>
        </p:nvSpPr>
        <p:spPr bwMode="auto">
          <a:xfrm>
            <a:off x="8766411" y="5961263"/>
            <a:ext cx="2044700" cy="381000"/>
          </a:xfrm>
          <a:prstGeom prst="rect">
            <a:avLst/>
          </a:prstGeom>
          <a:blipFill dpi="0" rotWithShape="0">
            <a:blip r:embed="rId3"/>
            <a:srcRect/>
            <a:tile tx="0" ty="0" sx="100000" sy="100000" flip="none" algn="tl"/>
          </a:blipFill>
          <a:ln w="9525">
            <a:solidFill>
              <a:srgbClr val="0000FF"/>
            </a:solidFill>
            <a:miter lim="800000"/>
            <a:headEnd/>
            <a:tailEnd/>
          </a:ln>
        </p:spPr>
        <p:txBody>
          <a:bodyPr>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en-US" altLang="zh-CN" sz="1600" b="1" dirty="0" err="1">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HPGe</a:t>
            </a: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前放芯片版图</a:t>
            </a:r>
          </a:p>
        </p:txBody>
      </p:sp>
      <p:pic>
        <p:nvPicPr>
          <p:cNvPr id="16" name="Picture 1">
            <a:extLst>
              <a:ext uri="{FF2B5EF4-FFF2-40B4-BE49-F238E27FC236}">
                <a16:creationId xmlns:a16="http://schemas.microsoft.com/office/drawing/2014/main" id="{D47EADA2-9071-47AE-B3FB-7D1D503248E8}"/>
              </a:ext>
            </a:extLst>
          </p:cNvPr>
          <p:cNvPicPr>
            <a:picLocks noChangeAspect="1"/>
          </p:cNvPicPr>
          <p:nvPr/>
        </p:nvPicPr>
        <p:blipFill>
          <a:blip r:embed="rId5"/>
          <a:stretch>
            <a:fillRect/>
          </a:stretch>
        </p:blipFill>
        <p:spPr>
          <a:xfrm>
            <a:off x="7988761" y="2444133"/>
            <a:ext cx="3600000" cy="3401575"/>
          </a:xfrm>
          <a:prstGeom prst="rect">
            <a:avLst/>
          </a:prstGeom>
        </p:spPr>
      </p:pic>
      <p:pic>
        <p:nvPicPr>
          <p:cNvPr id="17" name="Picture 1">
            <a:extLst>
              <a:ext uri="{FF2B5EF4-FFF2-40B4-BE49-F238E27FC236}">
                <a16:creationId xmlns:a16="http://schemas.microsoft.com/office/drawing/2014/main" id="{D5574F01-4556-4899-B2BE-E88C72ED515B}"/>
              </a:ext>
            </a:extLst>
          </p:cNvPr>
          <p:cNvPicPr>
            <a:picLocks noChangeAspect="1"/>
          </p:cNvPicPr>
          <p:nvPr/>
        </p:nvPicPr>
        <p:blipFill>
          <a:blip r:embed="rId6"/>
          <a:stretch>
            <a:fillRect/>
          </a:stretch>
        </p:blipFill>
        <p:spPr>
          <a:xfrm>
            <a:off x="4156594" y="2499177"/>
            <a:ext cx="3600000" cy="3346531"/>
          </a:xfrm>
          <a:prstGeom prst="rect">
            <a:avLst/>
          </a:prstGeom>
        </p:spPr>
      </p:pic>
      <p:sp>
        <p:nvSpPr>
          <p:cNvPr id="20" name="文本框 2">
            <a:extLst>
              <a:ext uri="{FF2B5EF4-FFF2-40B4-BE49-F238E27FC236}">
                <a16:creationId xmlns:a16="http://schemas.microsoft.com/office/drawing/2014/main" id="{B20790D7-D61D-4A43-B183-9EB75AE80BC1}"/>
              </a:ext>
            </a:extLst>
          </p:cNvPr>
          <p:cNvSpPr txBox="1">
            <a:spLocks noChangeArrowheads="1"/>
          </p:cNvSpPr>
          <p:nvPr/>
        </p:nvSpPr>
        <p:spPr bwMode="auto">
          <a:xfrm>
            <a:off x="4934244" y="5959824"/>
            <a:ext cx="2044700" cy="381000"/>
          </a:xfrm>
          <a:prstGeom prst="rect">
            <a:avLst/>
          </a:prstGeom>
          <a:blipFill dpi="0" rotWithShape="0">
            <a:blip r:embed="rId3"/>
            <a:srcRect/>
            <a:tile tx="0" ty="0" sx="100000" sy="100000" flip="none" algn="tl"/>
          </a:blipFill>
          <a:ln w="9525">
            <a:solidFill>
              <a:srgbClr val="0000FF"/>
            </a:solidFill>
            <a:miter lim="800000"/>
            <a:headEnd/>
            <a:tailEnd/>
          </a:ln>
        </p:spPr>
        <p:txBody>
          <a:bodyPr>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en-US" altLang="zh-CN"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SDD</a:t>
            </a: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前放芯片版图</a:t>
            </a:r>
          </a:p>
        </p:txBody>
      </p:sp>
    </p:spTree>
    <p:extLst>
      <p:ext uri="{BB962C8B-B14F-4D97-AF65-F5344CB8AC3E}">
        <p14:creationId xmlns:p14="http://schemas.microsoft.com/office/powerpoint/2010/main" val="613004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2800" b="1" i="0" u="none" strike="noStrike" kern="1200" cap="none" spc="0" normalizeH="0" baseline="0" noProof="0" dirty="0">
                <a:ln>
                  <a:noFill/>
                </a:ln>
                <a:solidFill>
                  <a:prstClr val="white"/>
                </a:solidFill>
                <a:effectLst/>
                <a:uLnTx/>
                <a:uFillTx/>
                <a:latin typeface="Microsoft YaHei Bold" panose="020B0703020204020201" charset="-122"/>
                <a:ea typeface="Microsoft YaHei Bold" panose="020B0703020204020201" charset="-122"/>
                <a:cs typeface="+mn-cs"/>
              </a:rPr>
              <a:t>SDD</a:t>
            </a:r>
            <a:r>
              <a:rPr kumimoji="1" lang="zh-CN" altLang="en-US" sz="2800" b="1" i="0" u="none" strike="noStrike" kern="1200" cap="none" spc="0" normalizeH="0" baseline="0" noProof="0" dirty="0">
                <a:ln>
                  <a:noFill/>
                </a:ln>
                <a:solidFill>
                  <a:prstClr val="white"/>
                </a:solidFill>
                <a:effectLst/>
                <a:uLnTx/>
                <a:uFillTx/>
                <a:latin typeface="Microsoft YaHei Bold" panose="020B0703020204020201" charset="-122"/>
                <a:ea typeface="Microsoft YaHei Bold" panose="020B0703020204020201" charset="-122"/>
                <a:cs typeface="+mn-cs"/>
              </a:rPr>
              <a:t>前放芯片测试</a:t>
            </a:r>
          </a:p>
        </p:txBody>
      </p:sp>
      <p:sp>
        <p:nvSpPr>
          <p:cNvPr id="5" name="文本框 4"/>
          <p:cNvSpPr txBox="1"/>
          <p:nvPr/>
        </p:nvSpPr>
        <p:spPr>
          <a:xfrm>
            <a:off x="406988" y="1129654"/>
            <a:ext cx="11099212" cy="874407"/>
          </a:xfrm>
          <a:prstGeom prst="rect">
            <a:avLst/>
          </a:prstGeom>
          <a:noFill/>
        </p:spPr>
        <p:txBody>
          <a:bodyPr wrap="square" rtlCol="0">
            <a:spAutoFit/>
          </a:bodyPr>
          <a:lstStyle/>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根据版图设计，进行了</a:t>
            </a:r>
            <a:r>
              <a:rPr kumimoji="1" lang="en-US" altLang="zh-CN" dirty="0">
                <a:solidFill>
                  <a:prstClr val="black">
                    <a:lumMod val="75000"/>
                    <a:lumOff val="25000"/>
                  </a:prstClr>
                </a:solidFill>
                <a:latin typeface="Microsoft YaHei" panose="020B0703020204020201" charset="-122"/>
                <a:ea typeface="Microsoft YaHei" panose="020B0703020204020201" charset="-122"/>
              </a:rPr>
              <a:t>SDD</a:t>
            </a:r>
            <a:r>
              <a:rPr kumimoji="1" lang="zh-CN" altLang="en-US" dirty="0">
                <a:solidFill>
                  <a:prstClr val="black">
                    <a:lumMod val="75000"/>
                    <a:lumOff val="25000"/>
                  </a:prstClr>
                </a:solidFill>
                <a:latin typeface="Microsoft YaHei" panose="020B0703020204020201" charset="-122"/>
                <a:ea typeface="Microsoft YaHei" panose="020B0703020204020201" charset="-122"/>
              </a:rPr>
              <a:t>前放芯片的流片（</a:t>
            </a:r>
            <a:r>
              <a:rPr kumimoji="1" lang="en-US" altLang="zh-CN" dirty="0">
                <a:solidFill>
                  <a:prstClr val="black">
                    <a:lumMod val="75000"/>
                    <a:lumOff val="25000"/>
                  </a:prstClr>
                </a:solidFill>
                <a:latin typeface="Microsoft YaHei" panose="020B0703020204020201" charset="-122"/>
                <a:ea typeface="Microsoft YaHei" panose="020B0703020204020201" charset="-122"/>
              </a:rPr>
              <a:t>GF180nm</a:t>
            </a:r>
            <a:r>
              <a:rPr kumimoji="1" lang="zh-CN" altLang="en-US" dirty="0">
                <a:solidFill>
                  <a:prstClr val="black">
                    <a:lumMod val="75000"/>
                    <a:lumOff val="25000"/>
                  </a:prstClr>
                </a:solidFill>
                <a:latin typeface="Microsoft YaHei" panose="020B0703020204020201" charset="-122"/>
                <a:ea typeface="Microsoft YaHei" panose="020B0703020204020201" charset="-122"/>
              </a:rPr>
              <a:t>）</a:t>
            </a:r>
            <a:endParaRPr kumimoji="1" lang="en-US" altLang="zh-CN" dirty="0">
              <a:solidFill>
                <a:prstClr val="black">
                  <a:lumMod val="75000"/>
                  <a:lumOff val="25000"/>
                </a:prstClr>
              </a:solidFill>
              <a:latin typeface="Microsoft YaHei" panose="020B0703020204020201" charset="-122"/>
              <a:ea typeface="Microsoft YaHei" panose="020B0703020204020201" charset="-122"/>
            </a:endParaRPr>
          </a:p>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对原型芯片进行电子学性能测试，正在推进连接</a:t>
            </a:r>
            <a:r>
              <a:rPr kumimoji="1" lang="en-US" altLang="zh-CN" dirty="0">
                <a:solidFill>
                  <a:prstClr val="black">
                    <a:lumMod val="75000"/>
                    <a:lumOff val="25000"/>
                  </a:prstClr>
                </a:solidFill>
                <a:latin typeface="Microsoft YaHei" panose="020B0703020204020201" charset="-122"/>
                <a:ea typeface="Microsoft YaHei" panose="020B0703020204020201" charset="-122"/>
              </a:rPr>
              <a:t>SDD</a:t>
            </a:r>
            <a:r>
              <a:rPr kumimoji="1" lang="zh-CN" altLang="en-US" dirty="0">
                <a:solidFill>
                  <a:prstClr val="black">
                    <a:lumMod val="75000"/>
                    <a:lumOff val="25000"/>
                  </a:prstClr>
                </a:solidFill>
                <a:latin typeface="Microsoft YaHei" panose="020B0703020204020201" charset="-122"/>
                <a:ea typeface="Microsoft YaHei" panose="020B0703020204020201" charset="-122"/>
              </a:rPr>
              <a:t>探测器的测试</a:t>
            </a:r>
          </a:p>
        </p:txBody>
      </p:sp>
      <p:sp>
        <p:nvSpPr>
          <p:cNvPr id="7" name="圆角矩形 6"/>
          <p:cNvSpPr/>
          <p:nvPr/>
        </p:nvSpPr>
        <p:spPr>
          <a:xfrm>
            <a:off x="406988" y="1129653"/>
            <a:ext cx="11099212" cy="874407"/>
          </a:xfrm>
          <a:prstGeom prst="roundRect">
            <a:avLst>
              <a:gd name="adj" fmla="val 6895"/>
            </a:avLst>
          </a:prstGeom>
          <a:noFill/>
          <a:ln w="19050" cmpd="sng">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 name="灯片编号占位符 1"/>
          <p:cNvSpPr>
            <a:spLocks noGrp="1"/>
          </p:cNvSpPr>
          <p:nvPr>
            <p:ph type="sldNum" sz="quarter" idx="12"/>
          </p:nvPr>
        </p:nvSpPr>
        <p:spPr/>
        <p:txBody>
          <a:bodyPr/>
          <a:lstStyle/>
          <a:p>
            <a:fld id="{7D9BB5D0-35E4-459D-AEF3-FE4D7C45CC19}" type="slidenum">
              <a:rPr lang="zh-CN" altLang="en-US" smtClean="0"/>
              <a:t>12</a:t>
            </a:fld>
            <a:endParaRPr lang="zh-CN" altLang="en-US"/>
          </a:p>
        </p:txBody>
      </p:sp>
      <p:pic>
        <p:nvPicPr>
          <p:cNvPr id="18" name="Picture 3">
            <a:extLst>
              <a:ext uri="{FF2B5EF4-FFF2-40B4-BE49-F238E27FC236}">
                <a16:creationId xmlns:a16="http://schemas.microsoft.com/office/drawing/2014/main" id="{51B5E54D-813F-4E13-8D0D-11027B21C8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591" t="15123" r="23083" b="3540"/>
          <a:stretch>
            <a:fillRect/>
          </a:stretch>
        </p:blipFill>
        <p:spPr bwMode="auto">
          <a:xfrm>
            <a:off x="757242" y="3602792"/>
            <a:ext cx="2160000" cy="2143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4">
            <a:extLst>
              <a:ext uri="{FF2B5EF4-FFF2-40B4-BE49-F238E27FC236}">
                <a16:creationId xmlns:a16="http://schemas.microsoft.com/office/drawing/2014/main" id="{E8D3591F-6821-4E79-B2F8-0C1C9CB42A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5229"/>
          <a:stretch>
            <a:fillRect/>
          </a:stretch>
        </p:blipFill>
        <p:spPr bwMode="auto">
          <a:xfrm>
            <a:off x="4151721" y="4256727"/>
            <a:ext cx="2160000" cy="153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文本框 2">
            <a:extLst>
              <a:ext uri="{FF2B5EF4-FFF2-40B4-BE49-F238E27FC236}">
                <a16:creationId xmlns:a16="http://schemas.microsoft.com/office/drawing/2014/main" id="{45DD2445-5440-43BE-A122-B60F55F645C1}"/>
              </a:ext>
            </a:extLst>
          </p:cNvPr>
          <p:cNvSpPr txBox="1">
            <a:spLocks noChangeArrowheads="1"/>
          </p:cNvSpPr>
          <p:nvPr/>
        </p:nvSpPr>
        <p:spPr bwMode="auto">
          <a:xfrm>
            <a:off x="814892" y="5961263"/>
            <a:ext cx="2044700" cy="381000"/>
          </a:xfrm>
          <a:prstGeom prst="rect">
            <a:avLst/>
          </a:prstGeom>
          <a:blipFill dpi="0" rotWithShape="0">
            <a:blip r:embed="rId5"/>
            <a:srcRect/>
            <a:tile tx="0" ty="0" sx="100000" sy="100000" flip="none" algn="tl"/>
          </a:blipFill>
          <a:ln w="9525">
            <a:solidFill>
              <a:srgbClr val="0000FF"/>
            </a:solidFill>
            <a:miter lim="800000"/>
            <a:headEnd/>
            <a:tailEnd/>
          </a:ln>
        </p:spPr>
        <p:txBody>
          <a:bodyPr>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芯片原理图和实物</a:t>
            </a:r>
          </a:p>
        </p:txBody>
      </p:sp>
      <p:sp>
        <p:nvSpPr>
          <p:cNvPr id="24" name="文本框 11">
            <a:extLst>
              <a:ext uri="{FF2B5EF4-FFF2-40B4-BE49-F238E27FC236}">
                <a16:creationId xmlns:a16="http://schemas.microsoft.com/office/drawing/2014/main" id="{E38CF6A4-D1A3-4BFE-B143-92AF76F0BADD}"/>
              </a:ext>
            </a:extLst>
          </p:cNvPr>
          <p:cNvSpPr txBox="1">
            <a:spLocks noChangeArrowheads="1"/>
          </p:cNvSpPr>
          <p:nvPr/>
        </p:nvSpPr>
        <p:spPr bwMode="auto">
          <a:xfrm>
            <a:off x="4000546" y="5957202"/>
            <a:ext cx="2462350" cy="381130"/>
          </a:xfrm>
          <a:prstGeom prst="rect">
            <a:avLst/>
          </a:prstGeom>
          <a:blipFill dpi="0" rotWithShape="0">
            <a:blip r:embed="rId5"/>
            <a:srcRect/>
            <a:tile tx="0" ty="0" sx="100000" sy="100000" flip="none" algn="tl"/>
          </a:blipFill>
          <a:ln w="9525">
            <a:solidFill>
              <a:srgbClr val="0000FF"/>
            </a:solidFill>
            <a:miter lim="800000"/>
            <a:headEnd/>
            <a:tailEnd/>
          </a:ln>
        </p:spPr>
        <p:txBody>
          <a:bodyPr wrap="square">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芯片测试系统与电路板</a:t>
            </a:r>
          </a:p>
        </p:txBody>
      </p:sp>
      <p:pic>
        <p:nvPicPr>
          <p:cNvPr id="29" name="图片 28">
            <a:extLst>
              <a:ext uri="{FF2B5EF4-FFF2-40B4-BE49-F238E27FC236}">
                <a16:creationId xmlns:a16="http://schemas.microsoft.com/office/drawing/2014/main" id="{84118C2C-1E3D-4FE0-BE1B-CCBD3311B78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3343" r="16883" b="22488"/>
          <a:stretch/>
        </p:blipFill>
        <p:spPr>
          <a:xfrm>
            <a:off x="9346200" y="3517846"/>
            <a:ext cx="2160000" cy="2228528"/>
          </a:xfrm>
          <a:prstGeom prst="rect">
            <a:avLst/>
          </a:prstGeom>
        </p:spPr>
      </p:pic>
      <p:pic>
        <p:nvPicPr>
          <p:cNvPr id="30" name="图片 29">
            <a:extLst>
              <a:ext uri="{FF2B5EF4-FFF2-40B4-BE49-F238E27FC236}">
                <a16:creationId xmlns:a16="http://schemas.microsoft.com/office/drawing/2014/main" id="{523A5291-94B2-4ACB-BEC9-985C44F4996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941" b="14831"/>
          <a:stretch/>
        </p:blipFill>
        <p:spPr>
          <a:xfrm>
            <a:off x="7546200" y="3115093"/>
            <a:ext cx="1800000" cy="2631281"/>
          </a:xfrm>
          <a:prstGeom prst="rect">
            <a:avLst/>
          </a:prstGeom>
        </p:spPr>
      </p:pic>
      <p:sp>
        <p:nvSpPr>
          <p:cNvPr id="31" name="文本框 11">
            <a:extLst>
              <a:ext uri="{FF2B5EF4-FFF2-40B4-BE49-F238E27FC236}">
                <a16:creationId xmlns:a16="http://schemas.microsoft.com/office/drawing/2014/main" id="{54D6FC11-5C5A-4B53-97C9-1776EAB5C0E9}"/>
              </a:ext>
            </a:extLst>
          </p:cNvPr>
          <p:cNvSpPr txBox="1">
            <a:spLocks noChangeArrowheads="1"/>
          </p:cNvSpPr>
          <p:nvPr/>
        </p:nvSpPr>
        <p:spPr bwMode="auto">
          <a:xfrm>
            <a:off x="8543365" y="5961133"/>
            <a:ext cx="2264536" cy="381130"/>
          </a:xfrm>
          <a:prstGeom prst="rect">
            <a:avLst/>
          </a:prstGeom>
          <a:blipFill dpi="0" rotWithShape="0">
            <a:blip r:embed="rId5"/>
            <a:srcRect/>
            <a:tile tx="0" ty="0" sx="100000" sy="100000" flip="none" algn="tl"/>
          </a:blipFill>
          <a:ln w="9525">
            <a:solidFill>
              <a:srgbClr val="0000FF"/>
            </a:solidFill>
            <a:miter lim="800000"/>
            <a:headEnd/>
            <a:tailEnd/>
          </a:ln>
        </p:spPr>
        <p:txBody>
          <a:bodyPr wrap="square">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探测器测试控温真空罐</a:t>
            </a:r>
          </a:p>
        </p:txBody>
      </p:sp>
      <p:pic>
        <p:nvPicPr>
          <p:cNvPr id="32" name="Picture 9">
            <a:extLst>
              <a:ext uri="{FF2B5EF4-FFF2-40B4-BE49-F238E27FC236}">
                <a16:creationId xmlns:a16="http://schemas.microsoft.com/office/drawing/2014/main" id="{584E75C7-DB70-4E70-9CB9-BB797FB84E5D}"/>
              </a:ext>
            </a:extLst>
          </p:cNvPr>
          <p:cNvPicPr>
            <a:picLocks noChangeAspect="1"/>
          </p:cNvPicPr>
          <p:nvPr/>
        </p:nvPicPr>
        <p:blipFill>
          <a:blip r:embed="rId8"/>
          <a:stretch>
            <a:fillRect/>
          </a:stretch>
        </p:blipFill>
        <p:spPr>
          <a:xfrm>
            <a:off x="397242" y="2072165"/>
            <a:ext cx="2880000" cy="1445681"/>
          </a:xfrm>
          <a:prstGeom prst="rect">
            <a:avLst/>
          </a:prstGeom>
        </p:spPr>
      </p:pic>
      <p:pic>
        <p:nvPicPr>
          <p:cNvPr id="33" name="内容占位符 4">
            <a:extLst>
              <a:ext uri="{FF2B5EF4-FFF2-40B4-BE49-F238E27FC236}">
                <a16:creationId xmlns:a16="http://schemas.microsoft.com/office/drawing/2014/main" id="{6DFE6424-8D50-4244-9364-C9A6870FEE6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4877" t="12522" r="7888" b="11736"/>
          <a:stretch/>
        </p:blipFill>
        <p:spPr>
          <a:xfrm>
            <a:off x="3791721" y="2079620"/>
            <a:ext cx="2880000" cy="2117441"/>
          </a:xfrm>
          <a:prstGeom prst="rect">
            <a:avLst/>
          </a:prstGeom>
        </p:spPr>
      </p:pic>
    </p:spTree>
    <p:extLst>
      <p:ext uri="{BB962C8B-B14F-4D97-AF65-F5344CB8AC3E}">
        <p14:creationId xmlns:p14="http://schemas.microsoft.com/office/powerpoint/2010/main" val="1710074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pPr lvl="0">
              <a:defRPr/>
            </a:pPr>
            <a:r>
              <a:rPr kumimoji="1" lang="en-US" altLang="zh-CN" sz="2800" b="1" dirty="0">
                <a:solidFill>
                  <a:prstClr val="white"/>
                </a:solidFill>
                <a:latin typeface="Microsoft YaHei Bold" panose="020B0703020204020201" charset="-122"/>
                <a:ea typeface="Microsoft YaHei Bold" panose="020B0703020204020201" charset="-122"/>
              </a:rPr>
              <a:t>SDD</a:t>
            </a:r>
            <a:r>
              <a:rPr kumimoji="1" lang="zh-CN" altLang="en-US" sz="2800" b="1" dirty="0">
                <a:solidFill>
                  <a:prstClr val="white"/>
                </a:solidFill>
                <a:latin typeface="Microsoft YaHei Bold" panose="020B0703020204020201" charset="-122"/>
                <a:ea typeface="Microsoft YaHei Bold" panose="020B0703020204020201" charset="-122"/>
              </a:rPr>
              <a:t>前放芯片</a:t>
            </a:r>
            <a:r>
              <a:rPr kumimoji="1" lang="zh-CN" altLang="en-US" sz="2800" b="1" i="0" u="none" strike="noStrike" kern="1200" cap="none" spc="0" normalizeH="0" baseline="0" noProof="0" dirty="0">
                <a:ln>
                  <a:noFill/>
                </a:ln>
                <a:solidFill>
                  <a:prstClr val="white"/>
                </a:solidFill>
                <a:effectLst/>
                <a:uLnTx/>
                <a:uFillTx/>
                <a:latin typeface="Microsoft YaHei Bold" panose="020B0703020204020201" charset="-122"/>
                <a:ea typeface="Microsoft YaHei Bold" panose="020B0703020204020201" charset="-122"/>
                <a:cs typeface="+mn-cs"/>
              </a:rPr>
              <a:t>测试</a:t>
            </a:r>
          </a:p>
        </p:txBody>
      </p:sp>
      <p:sp>
        <p:nvSpPr>
          <p:cNvPr id="5" name="文本框 4"/>
          <p:cNvSpPr txBox="1"/>
          <p:nvPr/>
        </p:nvSpPr>
        <p:spPr>
          <a:xfrm>
            <a:off x="406988" y="1129654"/>
            <a:ext cx="11099212" cy="874407"/>
          </a:xfrm>
          <a:prstGeom prst="rect">
            <a:avLst/>
          </a:prstGeom>
          <a:noFill/>
        </p:spPr>
        <p:txBody>
          <a:bodyPr wrap="square" rtlCol="0">
            <a:spAutoFit/>
          </a:bodyPr>
          <a:lstStyle/>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瞬态波形，上升时间约为</a:t>
            </a:r>
            <a:r>
              <a:rPr kumimoji="1" lang="en-US" altLang="zh-CN" dirty="0">
                <a:solidFill>
                  <a:prstClr val="black">
                    <a:lumMod val="75000"/>
                    <a:lumOff val="25000"/>
                  </a:prstClr>
                </a:solidFill>
                <a:latin typeface="Microsoft YaHei" panose="020B0703020204020201" charset="-122"/>
                <a:ea typeface="Microsoft YaHei" panose="020B0703020204020201" charset="-122"/>
              </a:rPr>
              <a:t>50ns</a:t>
            </a:r>
          </a:p>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动态范围</a:t>
            </a:r>
            <a:r>
              <a:rPr kumimoji="1" lang="en-US" altLang="zh-CN" dirty="0">
                <a:solidFill>
                  <a:prstClr val="black">
                    <a:lumMod val="75000"/>
                    <a:lumOff val="25000"/>
                  </a:prstClr>
                </a:solidFill>
                <a:latin typeface="Microsoft YaHei" panose="020B0703020204020201" charset="-122"/>
                <a:ea typeface="Microsoft YaHei" panose="020B0703020204020201" charset="-122"/>
              </a:rPr>
              <a:t>2fC</a:t>
            </a:r>
            <a:r>
              <a:rPr kumimoji="1" lang="zh-CN" altLang="en-US" dirty="0">
                <a:solidFill>
                  <a:prstClr val="black">
                    <a:lumMod val="75000"/>
                    <a:lumOff val="25000"/>
                  </a:prstClr>
                </a:solidFill>
                <a:latin typeface="Microsoft YaHei" panose="020B0703020204020201" charset="-122"/>
                <a:ea typeface="Microsoft YaHei" panose="020B0703020204020201" charset="-122"/>
              </a:rPr>
              <a:t>，积分非线性</a:t>
            </a:r>
            <a:r>
              <a:rPr kumimoji="1" lang="en-US" altLang="zh-CN" dirty="0">
                <a:solidFill>
                  <a:prstClr val="black">
                    <a:lumMod val="75000"/>
                    <a:lumOff val="25000"/>
                  </a:prstClr>
                </a:solidFill>
                <a:latin typeface="Microsoft YaHei" panose="020B0703020204020201" charset="-122"/>
                <a:ea typeface="Microsoft YaHei" panose="020B0703020204020201" charset="-122"/>
              </a:rPr>
              <a:t>&lt;0.2%</a:t>
            </a:r>
            <a:r>
              <a:rPr kumimoji="1" lang="zh-CN" altLang="en-US" dirty="0">
                <a:solidFill>
                  <a:prstClr val="black">
                    <a:lumMod val="75000"/>
                    <a:lumOff val="25000"/>
                  </a:prstClr>
                </a:solidFill>
                <a:latin typeface="Microsoft YaHei" panose="020B0703020204020201" charset="-122"/>
                <a:ea typeface="Microsoft YaHei" panose="020B0703020204020201" charset="-122"/>
              </a:rPr>
              <a:t>，增益</a:t>
            </a:r>
            <a:r>
              <a:rPr kumimoji="1" lang="en-US" altLang="zh-CN" dirty="0">
                <a:solidFill>
                  <a:prstClr val="black">
                    <a:lumMod val="75000"/>
                    <a:lumOff val="25000"/>
                  </a:prstClr>
                </a:solidFill>
                <a:latin typeface="Microsoft YaHei" panose="020B0703020204020201" charset="-122"/>
                <a:ea typeface="Microsoft YaHei" panose="020B0703020204020201" charset="-122"/>
              </a:rPr>
              <a:t>~100mV/</a:t>
            </a:r>
            <a:r>
              <a:rPr kumimoji="1" lang="en-US" altLang="zh-CN" dirty="0" err="1">
                <a:solidFill>
                  <a:prstClr val="black">
                    <a:lumMod val="75000"/>
                    <a:lumOff val="25000"/>
                  </a:prstClr>
                </a:solidFill>
                <a:latin typeface="Microsoft YaHei" panose="020B0703020204020201" charset="-122"/>
                <a:ea typeface="Microsoft YaHei" panose="020B0703020204020201" charset="-122"/>
              </a:rPr>
              <a:t>fC</a:t>
            </a:r>
            <a:endParaRPr kumimoji="1" lang="zh-CN" altLang="en-US" dirty="0">
              <a:solidFill>
                <a:prstClr val="black">
                  <a:lumMod val="75000"/>
                  <a:lumOff val="25000"/>
                </a:prstClr>
              </a:solidFill>
              <a:latin typeface="Microsoft YaHei" panose="020B0703020204020201" charset="-122"/>
              <a:ea typeface="Microsoft YaHei" panose="020B0703020204020201" charset="-122"/>
            </a:endParaRPr>
          </a:p>
        </p:txBody>
      </p:sp>
      <p:sp>
        <p:nvSpPr>
          <p:cNvPr id="7" name="圆角矩形 6"/>
          <p:cNvSpPr/>
          <p:nvPr/>
        </p:nvSpPr>
        <p:spPr>
          <a:xfrm>
            <a:off x="406988" y="1129653"/>
            <a:ext cx="11099212" cy="874407"/>
          </a:xfrm>
          <a:prstGeom prst="roundRect">
            <a:avLst>
              <a:gd name="adj" fmla="val 6895"/>
            </a:avLst>
          </a:prstGeom>
          <a:noFill/>
          <a:ln w="19050" cmpd="sng">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 name="灯片编号占位符 1"/>
          <p:cNvSpPr>
            <a:spLocks noGrp="1"/>
          </p:cNvSpPr>
          <p:nvPr>
            <p:ph type="sldNum" sz="quarter" idx="12"/>
          </p:nvPr>
        </p:nvSpPr>
        <p:spPr/>
        <p:txBody>
          <a:bodyPr/>
          <a:lstStyle/>
          <a:p>
            <a:fld id="{7D9BB5D0-35E4-459D-AEF3-FE4D7C45CC19}" type="slidenum">
              <a:rPr lang="zh-CN" altLang="en-US" smtClean="0"/>
              <a:t>13</a:t>
            </a:fld>
            <a:endParaRPr lang="zh-CN" altLang="en-US"/>
          </a:p>
        </p:txBody>
      </p:sp>
      <p:sp>
        <p:nvSpPr>
          <p:cNvPr id="23" name="文本框 2">
            <a:extLst>
              <a:ext uri="{FF2B5EF4-FFF2-40B4-BE49-F238E27FC236}">
                <a16:creationId xmlns:a16="http://schemas.microsoft.com/office/drawing/2014/main" id="{45DD2445-5440-43BE-A122-B60F55F645C1}"/>
              </a:ext>
            </a:extLst>
          </p:cNvPr>
          <p:cNvSpPr txBox="1">
            <a:spLocks noChangeArrowheads="1"/>
          </p:cNvSpPr>
          <p:nvPr/>
        </p:nvSpPr>
        <p:spPr bwMode="auto">
          <a:xfrm>
            <a:off x="1259807" y="5961263"/>
            <a:ext cx="2044700" cy="381000"/>
          </a:xfrm>
          <a:prstGeom prst="rect">
            <a:avLst/>
          </a:prstGeom>
          <a:blipFill dpi="0" rotWithShape="0">
            <a:blip r:embed="rId3"/>
            <a:srcRect/>
            <a:tile tx="0" ty="0" sx="100000" sy="100000" flip="none" algn="tl"/>
          </a:blipFill>
          <a:ln w="9525">
            <a:solidFill>
              <a:srgbClr val="0000FF"/>
            </a:solidFill>
            <a:miter lim="800000"/>
            <a:headEnd/>
            <a:tailEnd/>
          </a:ln>
        </p:spPr>
        <p:txBody>
          <a:bodyPr>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瞬态波形</a:t>
            </a:r>
          </a:p>
        </p:txBody>
      </p:sp>
      <p:sp>
        <p:nvSpPr>
          <p:cNvPr id="31" name="文本框 11">
            <a:extLst>
              <a:ext uri="{FF2B5EF4-FFF2-40B4-BE49-F238E27FC236}">
                <a16:creationId xmlns:a16="http://schemas.microsoft.com/office/drawing/2014/main" id="{54D6FC11-5C5A-4B53-97C9-1776EAB5C0E9}"/>
              </a:ext>
            </a:extLst>
          </p:cNvPr>
          <p:cNvSpPr txBox="1">
            <a:spLocks noChangeArrowheads="1"/>
          </p:cNvSpPr>
          <p:nvPr/>
        </p:nvSpPr>
        <p:spPr bwMode="auto">
          <a:xfrm>
            <a:off x="8543365" y="5961133"/>
            <a:ext cx="2264536" cy="381130"/>
          </a:xfrm>
          <a:prstGeom prst="rect">
            <a:avLst/>
          </a:prstGeom>
          <a:blipFill dpi="0" rotWithShape="0">
            <a:blip r:embed="rId3"/>
            <a:srcRect/>
            <a:tile tx="0" ty="0" sx="100000" sy="100000" flip="none" algn="tl"/>
          </a:blipFill>
          <a:ln w="9525">
            <a:solidFill>
              <a:srgbClr val="0000FF"/>
            </a:solidFill>
            <a:miter lim="800000"/>
            <a:headEnd/>
            <a:tailEnd/>
          </a:ln>
        </p:spPr>
        <p:txBody>
          <a:bodyPr wrap="square">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动态范围与线性</a:t>
            </a:r>
          </a:p>
        </p:txBody>
      </p:sp>
      <p:grpSp>
        <p:nvGrpSpPr>
          <p:cNvPr id="3" name="组合 2">
            <a:extLst>
              <a:ext uri="{FF2B5EF4-FFF2-40B4-BE49-F238E27FC236}">
                <a16:creationId xmlns:a16="http://schemas.microsoft.com/office/drawing/2014/main" id="{E3592B4F-D324-4DCB-9E55-CF44DA398217}"/>
              </a:ext>
            </a:extLst>
          </p:cNvPr>
          <p:cNvGrpSpPr>
            <a:grpSpLocks noChangeAspect="1"/>
          </p:cNvGrpSpPr>
          <p:nvPr/>
        </p:nvGrpSpPr>
        <p:grpSpPr>
          <a:xfrm>
            <a:off x="122157" y="2485372"/>
            <a:ext cx="4320000" cy="3242974"/>
            <a:chOff x="37242" y="3254724"/>
            <a:chExt cx="3600000" cy="2702478"/>
          </a:xfrm>
        </p:grpSpPr>
        <p:pic>
          <p:nvPicPr>
            <p:cNvPr id="15" name="图片 14">
              <a:extLst>
                <a:ext uri="{FF2B5EF4-FFF2-40B4-BE49-F238E27FC236}">
                  <a16:creationId xmlns:a16="http://schemas.microsoft.com/office/drawing/2014/main" id="{33807AE2-E98F-4F89-BC5F-058274B6E0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42" y="3254724"/>
              <a:ext cx="3600000" cy="2702478"/>
            </a:xfrm>
            <a:prstGeom prst="rect">
              <a:avLst/>
            </a:prstGeom>
          </p:spPr>
        </p:pic>
        <p:sp>
          <p:nvSpPr>
            <p:cNvPr id="16" name="文本框 15">
              <a:extLst>
                <a:ext uri="{FF2B5EF4-FFF2-40B4-BE49-F238E27FC236}">
                  <a16:creationId xmlns:a16="http://schemas.microsoft.com/office/drawing/2014/main" id="{BD24111D-0B59-4EE6-9959-5E7B52243461}"/>
                </a:ext>
              </a:extLst>
            </p:cNvPr>
            <p:cNvSpPr txBox="1"/>
            <p:nvPr/>
          </p:nvSpPr>
          <p:spPr>
            <a:xfrm>
              <a:off x="499855" y="4244102"/>
              <a:ext cx="928673" cy="307777"/>
            </a:xfrm>
            <a:prstGeom prst="rect">
              <a:avLst/>
            </a:prstGeom>
            <a:noFill/>
          </p:spPr>
          <p:txBody>
            <a:bodyPr wrap="none" rtlCol="0">
              <a:spAutoFit/>
            </a:bodyPr>
            <a:lstStyle/>
            <a:p>
              <a:pPr algn="ctr"/>
              <a:r>
                <a:rPr lang="zh-CN" altLang="en-US" b="1" dirty="0">
                  <a:solidFill>
                    <a:srgbClr val="EDBFE8"/>
                  </a:solidFill>
                </a:rPr>
                <a:t>前放输出</a:t>
              </a:r>
            </a:p>
          </p:txBody>
        </p:sp>
        <p:sp>
          <p:nvSpPr>
            <p:cNvPr id="17" name="文本框 16">
              <a:extLst>
                <a:ext uri="{FF2B5EF4-FFF2-40B4-BE49-F238E27FC236}">
                  <a16:creationId xmlns:a16="http://schemas.microsoft.com/office/drawing/2014/main" id="{9DD4CA91-5CFD-4593-AD14-2224A635BC0B}"/>
                </a:ext>
              </a:extLst>
            </p:cNvPr>
            <p:cNvSpPr txBox="1"/>
            <p:nvPr/>
          </p:nvSpPr>
          <p:spPr>
            <a:xfrm>
              <a:off x="499855" y="5233310"/>
              <a:ext cx="928673" cy="307777"/>
            </a:xfrm>
            <a:prstGeom prst="rect">
              <a:avLst/>
            </a:prstGeom>
            <a:noFill/>
          </p:spPr>
          <p:txBody>
            <a:bodyPr wrap="none" rtlCol="0">
              <a:spAutoFit/>
            </a:bodyPr>
            <a:lstStyle/>
            <a:p>
              <a:pPr algn="ctr"/>
              <a:r>
                <a:rPr lang="zh-CN" altLang="en-US" b="1" dirty="0">
                  <a:solidFill>
                    <a:srgbClr val="FFFF00"/>
                  </a:solidFill>
                </a:rPr>
                <a:t>成形输出</a:t>
              </a:r>
            </a:p>
          </p:txBody>
        </p:sp>
      </p:grpSp>
      <p:grpSp>
        <p:nvGrpSpPr>
          <p:cNvPr id="9" name="组合 8">
            <a:extLst>
              <a:ext uri="{FF2B5EF4-FFF2-40B4-BE49-F238E27FC236}">
                <a16:creationId xmlns:a16="http://schemas.microsoft.com/office/drawing/2014/main" id="{748D024B-AB45-46C6-A2C2-4720E56D84FF}"/>
              </a:ext>
            </a:extLst>
          </p:cNvPr>
          <p:cNvGrpSpPr/>
          <p:nvPr/>
        </p:nvGrpSpPr>
        <p:grpSpPr>
          <a:xfrm>
            <a:off x="4802157" y="2980626"/>
            <a:ext cx="7200000" cy="2400000"/>
            <a:chOff x="4398745" y="2656250"/>
            <a:chExt cx="7200000" cy="2400000"/>
          </a:xfrm>
        </p:grpSpPr>
        <p:pic>
          <p:nvPicPr>
            <p:cNvPr id="4" name="图片 3">
              <a:extLst>
                <a:ext uri="{FF2B5EF4-FFF2-40B4-BE49-F238E27FC236}">
                  <a16:creationId xmlns:a16="http://schemas.microsoft.com/office/drawing/2014/main" id="{6F26E832-4C26-4A38-808B-1A6F1D11B45B}"/>
                </a:ext>
              </a:extLst>
            </p:cNvPr>
            <p:cNvPicPr>
              <a:picLocks noChangeAspect="1"/>
            </p:cNvPicPr>
            <p:nvPr/>
          </p:nvPicPr>
          <p:blipFill>
            <a:blip r:embed="rId5"/>
            <a:stretch>
              <a:fillRect/>
            </a:stretch>
          </p:blipFill>
          <p:spPr>
            <a:xfrm>
              <a:off x="4398745" y="2656250"/>
              <a:ext cx="3600000" cy="2400000"/>
            </a:xfrm>
            <a:prstGeom prst="rect">
              <a:avLst/>
            </a:prstGeom>
          </p:spPr>
        </p:pic>
        <p:pic>
          <p:nvPicPr>
            <p:cNvPr id="6" name="图片 5">
              <a:extLst>
                <a:ext uri="{FF2B5EF4-FFF2-40B4-BE49-F238E27FC236}">
                  <a16:creationId xmlns:a16="http://schemas.microsoft.com/office/drawing/2014/main" id="{738BDF8D-C5C1-4389-B383-2EDACABB4883}"/>
                </a:ext>
              </a:extLst>
            </p:cNvPr>
            <p:cNvPicPr>
              <a:picLocks noChangeAspect="1"/>
            </p:cNvPicPr>
            <p:nvPr/>
          </p:nvPicPr>
          <p:blipFill>
            <a:blip r:embed="rId6"/>
            <a:stretch>
              <a:fillRect/>
            </a:stretch>
          </p:blipFill>
          <p:spPr>
            <a:xfrm>
              <a:off x="7998745" y="3254724"/>
              <a:ext cx="3600000" cy="1801526"/>
            </a:xfrm>
            <a:prstGeom prst="rect">
              <a:avLst/>
            </a:prstGeom>
          </p:spPr>
        </p:pic>
      </p:grpSp>
    </p:spTree>
    <p:extLst>
      <p:ext uri="{BB962C8B-B14F-4D97-AF65-F5344CB8AC3E}">
        <p14:creationId xmlns:p14="http://schemas.microsoft.com/office/powerpoint/2010/main" val="3576296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pPr lvl="0">
              <a:defRPr/>
            </a:pPr>
            <a:r>
              <a:rPr kumimoji="1" lang="en-US" altLang="zh-CN" sz="2800" b="1" dirty="0">
                <a:solidFill>
                  <a:prstClr val="white"/>
                </a:solidFill>
                <a:latin typeface="Microsoft YaHei Bold" panose="020B0703020204020201" charset="-122"/>
                <a:ea typeface="Microsoft YaHei Bold" panose="020B0703020204020201" charset="-122"/>
              </a:rPr>
              <a:t>SDD</a:t>
            </a:r>
            <a:r>
              <a:rPr kumimoji="1" lang="zh-CN" altLang="en-US" sz="2800" b="1" dirty="0">
                <a:solidFill>
                  <a:prstClr val="white"/>
                </a:solidFill>
                <a:latin typeface="Microsoft YaHei Bold" panose="020B0703020204020201" charset="-122"/>
                <a:ea typeface="Microsoft YaHei Bold" panose="020B0703020204020201" charset="-122"/>
              </a:rPr>
              <a:t>前放芯片</a:t>
            </a:r>
            <a:r>
              <a:rPr kumimoji="1" lang="zh-CN" altLang="en-US" sz="2800" b="1" i="0" u="none" strike="noStrike" kern="1200" cap="none" spc="0" normalizeH="0" baseline="0" noProof="0" dirty="0">
                <a:ln>
                  <a:noFill/>
                </a:ln>
                <a:solidFill>
                  <a:prstClr val="white"/>
                </a:solidFill>
                <a:effectLst/>
                <a:uLnTx/>
                <a:uFillTx/>
                <a:latin typeface="Microsoft YaHei Bold" panose="020B0703020204020201" charset="-122"/>
                <a:ea typeface="Microsoft YaHei Bold" panose="020B0703020204020201" charset="-122"/>
                <a:cs typeface="+mn-cs"/>
              </a:rPr>
              <a:t>测试</a:t>
            </a:r>
          </a:p>
        </p:txBody>
      </p:sp>
      <p:sp>
        <p:nvSpPr>
          <p:cNvPr id="5" name="文本框 4"/>
          <p:cNvSpPr txBox="1"/>
          <p:nvPr/>
        </p:nvSpPr>
        <p:spPr>
          <a:xfrm>
            <a:off x="406988" y="1129654"/>
            <a:ext cx="11099212" cy="458908"/>
          </a:xfrm>
          <a:prstGeom prst="rect">
            <a:avLst/>
          </a:prstGeom>
          <a:noFill/>
        </p:spPr>
        <p:txBody>
          <a:bodyPr wrap="square" rtlCol="0">
            <a:spAutoFit/>
          </a:bodyPr>
          <a:lstStyle/>
          <a:p>
            <a:pPr marL="285750" lvl="0" indent="-285750" algn="just">
              <a:lnSpc>
                <a:spcPct val="150000"/>
              </a:lnSpc>
              <a:buFont typeface="Arial" panose="020B0604020202020204" pitchFamily="34" charset="0"/>
              <a:buChar char="•"/>
              <a:defRPr/>
            </a:pPr>
            <a:r>
              <a:rPr kumimoji="1" lang="en-US" altLang="zh-CN" dirty="0">
                <a:solidFill>
                  <a:prstClr val="black">
                    <a:lumMod val="75000"/>
                    <a:lumOff val="25000"/>
                  </a:prstClr>
                </a:solidFill>
                <a:latin typeface="Microsoft YaHei" panose="020B0703020204020201" charset="-122"/>
                <a:ea typeface="Microsoft YaHei" panose="020B0703020204020201" charset="-122"/>
              </a:rPr>
              <a:t>0</a:t>
            </a:r>
            <a:r>
              <a:rPr kumimoji="1" lang="zh-CN" altLang="en-US" dirty="0">
                <a:solidFill>
                  <a:prstClr val="black">
                    <a:lumMod val="75000"/>
                    <a:lumOff val="25000"/>
                  </a:prstClr>
                </a:solidFill>
                <a:latin typeface="Microsoft YaHei" panose="020B0703020204020201" charset="-122"/>
                <a:ea typeface="Microsoft YaHei" panose="020B0703020204020201" charset="-122"/>
              </a:rPr>
              <a:t>电容噪声</a:t>
            </a:r>
            <a:r>
              <a:rPr kumimoji="1" lang="en-US" altLang="zh-CN" dirty="0">
                <a:solidFill>
                  <a:prstClr val="black">
                    <a:lumMod val="75000"/>
                    <a:lumOff val="25000"/>
                  </a:prstClr>
                </a:solidFill>
                <a:latin typeface="Microsoft YaHei" panose="020B0703020204020201" charset="-122"/>
                <a:ea typeface="Microsoft YaHei" panose="020B0703020204020201" charset="-122"/>
              </a:rPr>
              <a:t>——&lt;5@10</a:t>
            </a:r>
            <a:r>
              <a:rPr kumimoji="1" lang="zh-CN" altLang="en-US" dirty="0">
                <a:solidFill>
                  <a:prstClr val="black">
                    <a:lumMod val="75000"/>
                    <a:lumOff val="25000"/>
                  </a:prstClr>
                </a:solidFill>
                <a:latin typeface="Microsoft YaHei" panose="020B0703020204020201" charset="-122"/>
                <a:ea typeface="Microsoft YaHei" panose="020B0703020204020201" charset="-122"/>
              </a:rPr>
              <a:t>℃ </a:t>
            </a:r>
            <a:r>
              <a:rPr kumimoji="1" lang="en-US" altLang="zh-CN" dirty="0">
                <a:solidFill>
                  <a:prstClr val="black">
                    <a:lumMod val="75000"/>
                    <a:lumOff val="25000"/>
                  </a:prstClr>
                </a:solidFill>
                <a:latin typeface="Microsoft YaHei" panose="020B0703020204020201" charset="-122"/>
                <a:ea typeface="Microsoft YaHei" panose="020B0703020204020201" charset="-122"/>
              </a:rPr>
              <a:t>12us</a:t>
            </a:r>
            <a:endParaRPr kumimoji="1" lang="zh-CN" altLang="en-US" dirty="0">
              <a:solidFill>
                <a:prstClr val="black">
                  <a:lumMod val="75000"/>
                  <a:lumOff val="25000"/>
                </a:prstClr>
              </a:solidFill>
              <a:latin typeface="Microsoft YaHei" panose="020B0703020204020201" charset="-122"/>
              <a:ea typeface="Microsoft YaHei" panose="020B0703020204020201" charset="-122"/>
            </a:endParaRPr>
          </a:p>
        </p:txBody>
      </p:sp>
      <p:sp>
        <p:nvSpPr>
          <p:cNvPr id="7" name="圆角矩形 6"/>
          <p:cNvSpPr/>
          <p:nvPr/>
        </p:nvSpPr>
        <p:spPr>
          <a:xfrm>
            <a:off x="406988" y="1129653"/>
            <a:ext cx="11099212" cy="458909"/>
          </a:xfrm>
          <a:prstGeom prst="roundRect">
            <a:avLst>
              <a:gd name="adj" fmla="val 6895"/>
            </a:avLst>
          </a:prstGeom>
          <a:noFill/>
          <a:ln w="19050" cmpd="sng">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 name="灯片编号占位符 1"/>
          <p:cNvSpPr>
            <a:spLocks noGrp="1"/>
          </p:cNvSpPr>
          <p:nvPr>
            <p:ph type="sldNum" sz="quarter" idx="12"/>
          </p:nvPr>
        </p:nvSpPr>
        <p:spPr/>
        <p:txBody>
          <a:bodyPr/>
          <a:lstStyle/>
          <a:p>
            <a:fld id="{7D9BB5D0-35E4-459D-AEF3-FE4D7C45CC19}" type="slidenum">
              <a:rPr lang="zh-CN" altLang="en-US" smtClean="0"/>
              <a:t>14</a:t>
            </a:fld>
            <a:endParaRPr lang="zh-CN" altLang="en-US"/>
          </a:p>
        </p:txBody>
      </p:sp>
      <p:sp>
        <p:nvSpPr>
          <p:cNvPr id="31" name="文本框 11">
            <a:extLst>
              <a:ext uri="{FF2B5EF4-FFF2-40B4-BE49-F238E27FC236}">
                <a16:creationId xmlns:a16="http://schemas.microsoft.com/office/drawing/2014/main" id="{54D6FC11-5C5A-4B53-97C9-1776EAB5C0E9}"/>
              </a:ext>
            </a:extLst>
          </p:cNvPr>
          <p:cNvSpPr txBox="1">
            <a:spLocks noChangeArrowheads="1"/>
          </p:cNvSpPr>
          <p:nvPr/>
        </p:nvSpPr>
        <p:spPr bwMode="auto">
          <a:xfrm>
            <a:off x="4963732" y="5961133"/>
            <a:ext cx="2264536" cy="381130"/>
          </a:xfrm>
          <a:prstGeom prst="rect">
            <a:avLst/>
          </a:prstGeom>
          <a:blipFill dpi="0" rotWithShape="0">
            <a:blip r:embed="rId3"/>
            <a:srcRect/>
            <a:tile tx="0" ty="0" sx="100000" sy="100000" flip="none" algn="tl"/>
          </a:blipFill>
          <a:ln w="9525">
            <a:solidFill>
              <a:srgbClr val="0000FF"/>
            </a:solidFill>
            <a:miter lim="800000"/>
            <a:headEnd/>
            <a:tailEnd/>
          </a:ln>
        </p:spPr>
        <p:txBody>
          <a:bodyPr wrap="square">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零电容噪声</a:t>
            </a:r>
          </a:p>
        </p:txBody>
      </p:sp>
      <p:pic>
        <p:nvPicPr>
          <p:cNvPr id="10" name="图片 9">
            <a:extLst>
              <a:ext uri="{FF2B5EF4-FFF2-40B4-BE49-F238E27FC236}">
                <a16:creationId xmlns:a16="http://schemas.microsoft.com/office/drawing/2014/main" id="{9F6D3C13-BF00-453E-B188-CD806D33864B}"/>
              </a:ext>
            </a:extLst>
          </p:cNvPr>
          <p:cNvPicPr>
            <a:picLocks noChangeAspect="1"/>
          </p:cNvPicPr>
          <p:nvPr/>
        </p:nvPicPr>
        <p:blipFill>
          <a:blip r:embed="rId4"/>
          <a:stretch>
            <a:fillRect/>
          </a:stretch>
        </p:blipFill>
        <p:spPr>
          <a:xfrm>
            <a:off x="1596000" y="1451758"/>
            <a:ext cx="9000000" cy="4509375"/>
          </a:xfrm>
          <a:prstGeom prst="rect">
            <a:avLst/>
          </a:prstGeom>
        </p:spPr>
      </p:pic>
    </p:spTree>
    <p:extLst>
      <p:ext uri="{BB962C8B-B14F-4D97-AF65-F5344CB8AC3E}">
        <p14:creationId xmlns:p14="http://schemas.microsoft.com/office/powerpoint/2010/main" val="2715827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pPr lvl="0">
              <a:defRPr/>
            </a:pPr>
            <a:r>
              <a:rPr kumimoji="1" lang="en-US" altLang="zh-CN" sz="2800" b="1" dirty="0">
                <a:solidFill>
                  <a:prstClr val="white"/>
                </a:solidFill>
                <a:latin typeface="Microsoft YaHei Bold" panose="020B0703020204020201" charset="-122"/>
                <a:ea typeface="Microsoft YaHei Bold" panose="020B0703020204020201" charset="-122"/>
              </a:rPr>
              <a:t>SDD</a:t>
            </a:r>
            <a:r>
              <a:rPr kumimoji="1" lang="zh-CN" altLang="en-US" sz="2800" b="1" dirty="0">
                <a:solidFill>
                  <a:prstClr val="white"/>
                </a:solidFill>
                <a:latin typeface="Microsoft YaHei Bold" panose="020B0703020204020201" charset="-122"/>
                <a:ea typeface="Microsoft YaHei Bold" panose="020B0703020204020201" charset="-122"/>
              </a:rPr>
              <a:t>前放芯片</a:t>
            </a:r>
            <a:r>
              <a:rPr kumimoji="1" lang="zh-CN" altLang="en-US" sz="2800" b="1" i="0" u="none" strike="noStrike" kern="1200" cap="none" spc="0" normalizeH="0" baseline="0" noProof="0" dirty="0">
                <a:ln>
                  <a:noFill/>
                </a:ln>
                <a:solidFill>
                  <a:prstClr val="white"/>
                </a:solidFill>
                <a:effectLst/>
                <a:uLnTx/>
                <a:uFillTx/>
                <a:latin typeface="Microsoft YaHei Bold" panose="020B0703020204020201" charset="-122"/>
                <a:ea typeface="Microsoft YaHei Bold" panose="020B0703020204020201" charset="-122"/>
                <a:cs typeface="+mn-cs"/>
              </a:rPr>
              <a:t>测试</a:t>
            </a:r>
          </a:p>
        </p:txBody>
      </p:sp>
      <p:sp>
        <p:nvSpPr>
          <p:cNvPr id="5" name="文本框 4"/>
          <p:cNvSpPr txBox="1"/>
          <p:nvPr/>
        </p:nvSpPr>
        <p:spPr>
          <a:xfrm>
            <a:off x="406988" y="1129654"/>
            <a:ext cx="11099212" cy="455894"/>
          </a:xfrm>
          <a:prstGeom prst="rect">
            <a:avLst/>
          </a:prstGeom>
          <a:noFill/>
        </p:spPr>
        <p:txBody>
          <a:bodyPr wrap="square" rtlCol="0">
            <a:spAutoFit/>
          </a:bodyPr>
          <a:lstStyle/>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联合</a:t>
            </a:r>
            <a:r>
              <a:rPr kumimoji="1" lang="en-US" altLang="zh-CN" dirty="0">
                <a:solidFill>
                  <a:prstClr val="black">
                    <a:lumMod val="75000"/>
                    <a:lumOff val="25000"/>
                  </a:prstClr>
                </a:solidFill>
                <a:latin typeface="Microsoft YaHei" panose="020B0703020204020201" charset="-122"/>
                <a:ea typeface="Microsoft YaHei" panose="020B0703020204020201" charset="-122"/>
              </a:rPr>
              <a:t>SDD</a:t>
            </a:r>
            <a:r>
              <a:rPr kumimoji="1" lang="zh-CN" altLang="en-US" dirty="0">
                <a:solidFill>
                  <a:prstClr val="black">
                    <a:lumMod val="75000"/>
                    <a:lumOff val="25000"/>
                  </a:prstClr>
                </a:solidFill>
                <a:latin typeface="Microsoft YaHei" panose="020B0703020204020201" charset="-122"/>
                <a:ea typeface="Microsoft YaHei" panose="020B0703020204020201" charset="-122"/>
              </a:rPr>
              <a:t>测试</a:t>
            </a:r>
            <a:r>
              <a:rPr kumimoji="1" lang="en-US" altLang="zh-CN" dirty="0">
                <a:solidFill>
                  <a:prstClr val="black">
                    <a:lumMod val="75000"/>
                    <a:lumOff val="25000"/>
                  </a:prstClr>
                </a:solidFill>
                <a:latin typeface="Microsoft YaHei" panose="020B0703020204020201" charset="-122"/>
                <a:ea typeface="Microsoft YaHei" panose="020B0703020204020201" charset="-122"/>
              </a:rPr>
              <a:t>——-40℃</a:t>
            </a:r>
            <a:r>
              <a:rPr kumimoji="1" lang="zh-CN" altLang="en-US" dirty="0">
                <a:solidFill>
                  <a:prstClr val="black">
                    <a:lumMod val="75000"/>
                    <a:lumOff val="25000"/>
                  </a:prstClr>
                </a:solidFill>
                <a:latin typeface="Microsoft YaHei" panose="020B0703020204020201" charset="-122"/>
                <a:ea typeface="Microsoft YaHei" panose="020B0703020204020201" charset="-122"/>
              </a:rPr>
              <a:t>，</a:t>
            </a:r>
            <a:r>
              <a:rPr kumimoji="1" lang="en-US" altLang="zh-CN" dirty="0">
                <a:solidFill>
                  <a:prstClr val="black">
                    <a:lumMod val="75000"/>
                    <a:lumOff val="25000"/>
                  </a:prstClr>
                </a:solidFill>
                <a:latin typeface="Microsoft YaHei" panose="020B0703020204020201" charset="-122"/>
                <a:ea typeface="Microsoft YaHei" panose="020B0703020204020201" charset="-122"/>
              </a:rPr>
              <a:t>-9V</a:t>
            </a:r>
            <a:r>
              <a:rPr kumimoji="1" lang="zh-CN" altLang="en-US" dirty="0">
                <a:solidFill>
                  <a:prstClr val="black">
                    <a:lumMod val="75000"/>
                    <a:lumOff val="25000"/>
                  </a:prstClr>
                </a:solidFill>
                <a:latin typeface="Microsoft YaHei" panose="020B0703020204020201" charset="-122"/>
                <a:ea typeface="Microsoft YaHei" panose="020B0703020204020201" charset="-122"/>
              </a:rPr>
              <a:t>，</a:t>
            </a:r>
            <a:r>
              <a:rPr kumimoji="1" lang="en-US" altLang="zh-CN" dirty="0">
                <a:solidFill>
                  <a:prstClr val="black">
                    <a:lumMod val="75000"/>
                    <a:lumOff val="25000"/>
                  </a:prstClr>
                </a:solidFill>
                <a:latin typeface="Microsoft YaHei" panose="020B0703020204020201" charset="-122"/>
                <a:ea typeface="Microsoft YaHei" panose="020B0703020204020201" charset="-122"/>
              </a:rPr>
              <a:t>-36V</a:t>
            </a:r>
            <a:r>
              <a:rPr kumimoji="1" lang="zh-CN" altLang="en-US" dirty="0">
                <a:solidFill>
                  <a:prstClr val="black">
                    <a:lumMod val="75000"/>
                    <a:lumOff val="25000"/>
                  </a:prstClr>
                </a:solidFill>
                <a:latin typeface="Microsoft YaHei" panose="020B0703020204020201" charset="-122"/>
                <a:ea typeface="Microsoft YaHei" panose="020B0703020204020201" charset="-122"/>
              </a:rPr>
              <a:t>，</a:t>
            </a:r>
            <a:r>
              <a:rPr kumimoji="1" lang="en-US" altLang="zh-CN" dirty="0">
                <a:solidFill>
                  <a:prstClr val="black">
                    <a:lumMod val="75000"/>
                    <a:lumOff val="25000"/>
                  </a:prstClr>
                </a:solidFill>
                <a:latin typeface="Microsoft YaHei" panose="020B0703020204020201" charset="-122"/>
                <a:ea typeface="Microsoft YaHei" panose="020B0703020204020201" charset="-122"/>
              </a:rPr>
              <a:t>-72V</a:t>
            </a:r>
            <a:r>
              <a:rPr kumimoji="1" lang="zh-CN" altLang="en-US" dirty="0">
                <a:solidFill>
                  <a:prstClr val="black">
                    <a:lumMod val="75000"/>
                    <a:lumOff val="25000"/>
                  </a:prstClr>
                </a:solidFill>
                <a:latin typeface="Microsoft YaHei" panose="020B0703020204020201" charset="-122"/>
                <a:ea typeface="Microsoft YaHei" panose="020B0703020204020201" charset="-122"/>
              </a:rPr>
              <a:t>；三角波</a:t>
            </a:r>
            <a:r>
              <a:rPr kumimoji="1" lang="en-US" altLang="zh-CN" dirty="0">
                <a:solidFill>
                  <a:prstClr val="black">
                    <a:lumMod val="75000"/>
                    <a:lumOff val="25000"/>
                  </a:prstClr>
                </a:solidFill>
                <a:latin typeface="Microsoft YaHei" panose="020B0703020204020201" charset="-122"/>
                <a:ea typeface="Microsoft YaHei" panose="020B0703020204020201" charset="-122"/>
              </a:rPr>
              <a:t>~1.6V-2.4V</a:t>
            </a:r>
            <a:r>
              <a:rPr kumimoji="1" lang="zh-CN" altLang="en-US" dirty="0">
                <a:solidFill>
                  <a:prstClr val="black">
                    <a:lumMod val="75000"/>
                    <a:lumOff val="25000"/>
                  </a:prstClr>
                </a:solidFill>
                <a:latin typeface="Microsoft YaHei" panose="020B0703020204020201" charset="-122"/>
                <a:ea typeface="Microsoft YaHei" panose="020B0703020204020201" charset="-122"/>
              </a:rPr>
              <a:t>；漏电流</a:t>
            </a:r>
            <a:r>
              <a:rPr kumimoji="1" lang="en-US" altLang="zh-CN" dirty="0">
                <a:solidFill>
                  <a:prstClr val="black">
                    <a:lumMod val="75000"/>
                    <a:lumOff val="25000"/>
                  </a:prstClr>
                </a:solidFill>
                <a:latin typeface="Microsoft YaHei" panose="020B0703020204020201" charset="-122"/>
                <a:ea typeface="Microsoft YaHei" panose="020B0703020204020201" charset="-122"/>
              </a:rPr>
              <a:t>id=(0.8</a:t>
            </a:r>
            <a:r>
              <a:rPr kumimoji="1" lang="zh-CN" altLang="en-US" dirty="0">
                <a:solidFill>
                  <a:prstClr val="black">
                    <a:lumMod val="75000"/>
                    <a:lumOff val="25000"/>
                  </a:prstClr>
                </a:solidFill>
                <a:latin typeface="Microsoft YaHei" panose="020B0703020204020201" charset="-122"/>
                <a:ea typeface="Microsoft YaHei" panose="020B0703020204020201" charset="-122"/>
              </a:rPr>
              <a:t>𝑉∗</a:t>
            </a:r>
            <a:r>
              <a:rPr kumimoji="1" lang="en-US" altLang="zh-CN" dirty="0">
                <a:solidFill>
                  <a:prstClr val="black">
                    <a:lumMod val="75000"/>
                    <a:lumOff val="25000"/>
                  </a:prstClr>
                </a:solidFill>
                <a:latin typeface="Microsoft YaHei" panose="020B0703020204020201" charset="-122"/>
                <a:ea typeface="Microsoft YaHei" panose="020B0703020204020201" charset="-122"/>
              </a:rPr>
              <a:t>10f</a:t>
            </a:r>
            <a:r>
              <a:rPr kumimoji="1" lang="zh-CN" altLang="en-US" dirty="0">
                <a:solidFill>
                  <a:prstClr val="black">
                    <a:lumMod val="75000"/>
                    <a:lumOff val="25000"/>
                  </a:prstClr>
                </a:solidFill>
                <a:latin typeface="Microsoft YaHei" panose="020B0703020204020201" charset="-122"/>
                <a:ea typeface="Microsoft YaHei" panose="020B0703020204020201" charset="-122"/>
              </a:rPr>
              <a:t>𝐹</a:t>
            </a:r>
            <a:r>
              <a:rPr kumimoji="1" lang="en-US" altLang="zh-CN" dirty="0">
                <a:solidFill>
                  <a:prstClr val="black">
                    <a:lumMod val="75000"/>
                    <a:lumOff val="25000"/>
                  </a:prstClr>
                </a:solidFill>
                <a:latin typeface="Microsoft YaHei" panose="020B0703020204020201" charset="-122"/>
                <a:ea typeface="Microsoft YaHei" panose="020B0703020204020201" charset="-122"/>
              </a:rPr>
              <a:t>)/4</a:t>
            </a:r>
            <a:r>
              <a:rPr kumimoji="1" lang="zh-CN" altLang="en-US" dirty="0">
                <a:solidFill>
                  <a:prstClr val="black">
                    <a:lumMod val="75000"/>
                    <a:lumOff val="25000"/>
                  </a:prstClr>
                </a:solidFill>
                <a:latin typeface="Microsoft YaHei" panose="020B0703020204020201" charset="-122"/>
                <a:ea typeface="Microsoft YaHei" panose="020B0703020204020201" charset="-122"/>
              </a:rPr>
              <a:t>𝑚𝑠</a:t>
            </a:r>
            <a:r>
              <a:rPr kumimoji="1" lang="en-US" altLang="zh-CN" dirty="0">
                <a:solidFill>
                  <a:prstClr val="black">
                    <a:lumMod val="75000"/>
                    <a:lumOff val="25000"/>
                  </a:prstClr>
                </a:solidFill>
                <a:latin typeface="Microsoft YaHei" panose="020B0703020204020201" charset="-122"/>
                <a:ea typeface="Microsoft YaHei" panose="020B0703020204020201" charset="-122"/>
              </a:rPr>
              <a:t>~2</a:t>
            </a:r>
            <a:r>
              <a:rPr kumimoji="1" lang="zh-CN" altLang="en-US" dirty="0">
                <a:solidFill>
                  <a:prstClr val="black">
                    <a:lumMod val="75000"/>
                    <a:lumOff val="25000"/>
                  </a:prstClr>
                </a:solidFill>
                <a:latin typeface="Microsoft YaHei" panose="020B0703020204020201" charset="-122"/>
                <a:ea typeface="Microsoft YaHei" panose="020B0703020204020201" charset="-122"/>
              </a:rPr>
              <a:t>𝑝𝐴</a:t>
            </a:r>
          </a:p>
        </p:txBody>
      </p:sp>
      <p:sp>
        <p:nvSpPr>
          <p:cNvPr id="7" name="圆角矩形 6"/>
          <p:cNvSpPr/>
          <p:nvPr/>
        </p:nvSpPr>
        <p:spPr>
          <a:xfrm>
            <a:off x="406988" y="1129653"/>
            <a:ext cx="11099212" cy="458909"/>
          </a:xfrm>
          <a:prstGeom prst="roundRect">
            <a:avLst>
              <a:gd name="adj" fmla="val 6895"/>
            </a:avLst>
          </a:prstGeom>
          <a:noFill/>
          <a:ln w="19050" cmpd="sng">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 name="灯片编号占位符 1"/>
          <p:cNvSpPr>
            <a:spLocks noGrp="1"/>
          </p:cNvSpPr>
          <p:nvPr>
            <p:ph type="sldNum" sz="quarter" idx="12"/>
          </p:nvPr>
        </p:nvSpPr>
        <p:spPr/>
        <p:txBody>
          <a:bodyPr/>
          <a:lstStyle/>
          <a:p>
            <a:fld id="{7D9BB5D0-35E4-459D-AEF3-FE4D7C45CC19}" type="slidenum">
              <a:rPr lang="zh-CN" altLang="en-US" smtClean="0"/>
              <a:t>15</a:t>
            </a:fld>
            <a:endParaRPr lang="zh-CN" altLang="en-US"/>
          </a:p>
        </p:txBody>
      </p:sp>
      <p:pic>
        <p:nvPicPr>
          <p:cNvPr id="11" name="图片 10">
            <a:extLst>
              <a:ext uri="{FF2B5EF4-FFF2-40B4-BE49-F238E27FC236}">
                <a16:creationId xmlns:a16="http://schemas.microsoft.com/office/drawing/2014/main" id="{B1363BCD-7570-478D-93BC-8140326E6C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898259"/>
            <a:ext cx="5760000" cy="4307663"/>
          </a:xfrm>
          <a:prstGeom prst="rect">
            <a:avLst/>
          </a:prstGeom>
        </p:spPr>
      </p:pic>
      <p:pic>
        <p:nvPicPr>
          <p:cNvPr id="6" name="图片 5">
            <a:extLst>
              <a:ext uri="{FF2B5EF4-FFF2-40B4-BE49-F238E27FC236}">
                <a16:creationId xmlns:a16="http://schemas.microsoft.com/office/drawing/2014/main" id="{44C0448A-C1F0-4463-8D00-DFAB7B9B5EE7}"/>
              </a:ext>
            </a:extLst>
          </p:cNvPr>
          <p:cNvPicPr>
            <a:picLocks noChangeAspect="1"/>
          </p:cNvPicPr>
          <p:nvPr/>
        </p:nvPicPr>
        <p:blipFill>
          <a:blip r:embed="rId4"/>
          <a:stretch>
            <a:fillRect/>
          </a:stretch>
        </p:blipFill>
        <p:spPr>
          <a:xfrm>
            <a:off x="196594" y="2051916"/>
            <a:ext cx="5760000" cy="4154006"/>
          </a:xfrm>
          <a:prstGeom prst="rect">
            <a:avLst/>
          </a:prstGeom>
        </p:spPr>
      </p:pic>
      <p:sp>
        <p:nvSpPr>
          <p:cNvPr id="9" name="文本框 2">
            <a:extLst>
              <a:ext uri="{FF2B5EF4-FFF2-40B4-BE49-F238E27FC236}">
                <a16:creationId xmlns:a16="http://schemas.microsoft.com/office/drawing/2014/main" id="{445DC32B-0657-4B9C-AA22-18C1A7D7E9BF}"/>
              </a:ext>
            </a:extLst>
          </p:cNvPr>
          <p:cNvSpPr txBox="1">
            <a:spLocks noChangeArrowheads="1"/>
          </p:cNvSpPr>
          <p:nvPr/>
        </p:nvSpPr>
        <p:spPr bwMode="auto">
          <a:xfrm>
            <a:off x="2054244" y="6229349"/>
            <a:ext cx="2044700" cy="381000"/>
          </a:xfrm>
          <a:prstGeom prst="rect">
            <a:avLst/>
          </a:prstGeom>
          <a:blipFill dpi="0" rotWithShape="0">
            <a:blip r:embed="rId5"/>
            <a:srcRect/>
            <a:tile tx="0" ty="0" sx="100000" sy="100000" flip="none" algn="tl"/>
          </a:blipFill>
          <a:ln w="9525">
            <a:solidFill>
              <a:srgbClr val="0000FF"/>
            </a:solidFill>
            <a:miter lim="800000"/>
            <a:headEnd/>
            <a:tailEnd/>
          </a:ln>
        </p:spPr>
        <p:txBody>
          <a:bodyPr>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系统框图</a:t>
            </a:r>
          </a:p>
        </p:txBody>
      </p:sp>
      <p:sp>
        <p:nvSpPr>
          <p:cNvPr id="10" name="文本框 2">
            <a:extLst>
              <a:ext uri="{FF2B5EF4-FFF2-40B4-BE49-F238E27FC236}">
                <a16:creationId xmlns:a16="http://schemas.microsoft.com/office/drawing/2014/main" id="{E6E5D164-5E7F-4B3F-A188-80382256B039}"/>
              </a:ext>
            </a:extLst>
          </p:cNvPr>
          <p:cNvSpPr txBox="1">
            <a:spLocks noChangeArrowheads="1"/>
          </p:cNvSpPr>
          <p:nvPr/>
        </p:nvSpPr>
        <p:spPr bwMode="auto">
          <a:xfrm>
            <a:off x="8093056" y="6229349"/>
            <a:ext cx="2044700" cy="381000"/>
          </a:xfrm>
          <a:prstGeom prst="rect">
            <a:avLst/>
          </a:prstGeom>
          <a:blipFill dpi="0" rotWithShape="0">
            <a:blip r:embed="rId5"/>
            <a:srcRect/>
            <a:tile tx="0" ty="0" sx="100000" sy="100000" flip="none" algn="tl"/>
          </a:blipFill>
          <a:ln w="9525">
            <a:solidFill>
              <a:srgbClr val="0000FF"/>
            </a:solidFill>
            <a:miter lim="800000"/>
            <a:headEnd/>
            <a:tailEnd/>
          </a:ln>
        </p:spPr>
        <p:txBody>
          <a:bodyPr>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实测波形</a:t>
            </a:r>
          </a:p>
        </p:txBody>
      </p:sp>
      <p:sp>
        <p:nvSpPr>
          <p:cNvPr id="12" name="文本框 11">
            <a:extLst>
              <a:ext uri="{FF2B5EF4-FFF2-40B4-BE49-F238E27FC236}">
                <a16:creationId xmlns:a16="http://schemas.microsoft.com/office/drawing/2014/main" id="{61EA4EBF-1251-4B7C-8D86-392A8A0291D1}"/>
              </a:ext>
            </a:extLst>
          </p:cNvPr>
          <p:cNvSpPr txBox="1"/>
          <p:nvPr/>
        </p:nvSpPr>
        <p:spPr>
          <a:xfrm>
            <a:off x="6722973" y="2207893"/>
            <a:ext cx="1114408" cy="369332"/>
          </a:xfrm>
          <a:prstGeom prst="rect">
            <a:avLst/>
          </a:prstGeom>
          <a:noFill/>
        </p:spPr>
        <p:txBody>
          <a:bodyPr wrap="none" rtlCol="0">
            <a:spAutoFit/>
          </a:bodyPr>
          <a:lstStyle/>
          <a:p>
            <a:pPr algn="ctr"/>
            <a:r>
              <a:rPr lang="zh-CN" altLang="en-US" b="1" dirty="0">
                <a:solidFill>
                  <a:srgbClr val="EDBFE8"/>
                </a:solidFill>
              </a:rPr>
              <a:t>成形输出</a:t>
            </a:r>
          </a:p>
        </p:txBody>
      </p:sp>
      <p:sp>
        <p:nvSpPr>
          <p:cNvPr id="13" name="文本框 12">
            <a:extLst>
              <a:ext uri="{FF2B5EF4-FFF2-40B4-BE49-F238E27FC236}">
                <a16:creationId xmlns:a16="http://schemas.microsoft.com/office/drawing/2014/main" id="{F16A4267-4686-49C4-BF44-11893C60D639}"/>
              </a:ext>
            </a:extLst>
          </p:cNvPr>
          <p:cNvSpPr txBox="1"/>
          <p:nvPr/>
        </p:nvSpPr>
        <p:spPr>
          <a:xfrm>
            <a:off x="6710952" y="4510826"/>
            <a:ext cx="1138453" cy="369332"/>
          </a:xfrm>
          <a:prstGeom prst="rect">
            <a:avLst/>
          </a:prstGeom>
          <a:noFill/>
        </p:spPr>
        <p:txBody>
          <a:bodyPr wrap="none" rtlCol="0">
            <a:spAutoFit/>
          </a:bodyPr>
          <a:lstStyle/>
          <a:p>
            <a:pPr algn="ctr"/>
            <a:r>
              <a:rPr lang="zh-CN" altLang="en-US" b="1" dirty="0">
                <a:solidFill>
                  <a:srgbClr val="5CF1F6"/>
                </a:solidFill>
              </a:rPr>
              <a:t>前放输出</a:t>
            </a:r>
          </a:p>
        </p:txBody>
      </p:sp>
    </p:spTree>
    <p:extLst>
      <p:ext uri="{BB962C8B-B14F-4D97-AF65-F5344CB8AC3E}">
        <p14:creationId xmlns:p14="http://schemas.microsoft.com/office/powerpoint/2010/main" val="2844931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pPr lvl="0">
              <a:defRPr/>
            </a:pPr>
            <a:r>
              <a:rPr kumimoji="1" lang="en-US" altLang="zh-CN" sz="2800" b="1" dirty="0">
                <a:solidFill>
                  <a:prstClr val="white"/>
                </a:solidFill>
                <a:latin typeface="Microsoft YaHei Bold" panose="020B0703020204020201" charset="-122"/>
                <a:ea typeface="Microsoft YaHei Bold" panose="020B0703020204020201" charset="-122"/>
              </a:rPr>
              <a:t>SDD</a:t>
            </a:r>
            <a:r>
              <a:rPr kumimoji="1" lang="zh-CN" altLang="en-US" sz="2800" b="1" dirty="0">
                <a:solidFill>
                  <a:prstClr val="white"/>
                </a:solidFill>
                <a:latin typeface="Microsoft YaHei Bold" panose="020B0703020204020201" charset="-122"/>
                <a:ea typeface="Microsoft YaHei Bold" panose="020B0703020204020201" charset="-122"/>
              </a:rPr>
              <a:t>前放芯片</a:t>
            </a:r>
            <a:r>
              <a:rPr kumimoji="1" lang="zh-CN" altLang="en-US" sz="2800" b="1" i="0" u="none" strike="noStrike" kern="1200" cap="none" spc="0" normalizeH="0" baseline="0" noProof="0" dirty="0">
                <a:ln>
                  <a:noFill/>
                </a:ln>
                <a:solidFill>
                  <a:prstClr val="white"/>
                </a:solidFill>
                <a:effectLst/>
                <a:uLnTx/>
                <a:uFillTx/>
                <a:latin typeface="Microsoft YaHei Bold" panose="020B0703020204020201" charset="-122"/>
                <a:ea typeface="Microsoft YaHei Bold" panose="020B0703020204020201" charset="-122"/>
                <a:cs typeface="+mn-cs"/>
              </a:rPr>
              <a:t>测试</a:t>
            </a:r>
          </a:p>
        </p:txBody>
      </p:sp>
      <p:sp>
        <p:nvSpPr>
          <p:cNvPr id="5" name="文本框 4"/>
          <p:cNvSpPr txBox="1"/>
          <p:nvPr/>
        </p:nvSpPr>
        <p:spPr>
          <a:xfrm>
            <a:off x="406988" y="1129654"/>
            <a:ext cx="11099212" cy="458908"/>
          </a:xfrm>
          <a:prstGeom prst="rect">
            <a:avLst/>
          </a:prstGeom>
          <a:noFill/>
        </p:spPr>
        <p:txBody>
          <a:bodyPr wrap="square" rtlCol="0">
            <a:spAutoFit/>
          </a:bodyPr>
          <a:lstStyle/>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联合</a:t>
            </a:r>
            <a:r>
              <a:rPr kumimoji="1" lang="en-US" altLang="zh-CN" dirty="0">
                <a:solidFill>
                  <a:prstClr val="black">
                    <a:lumMod val="75000"/>
                    <a:lumOff val="25000"/>
                  </a:prstClr>
                </a:solidFill>
                <a:latin typeface="Microsoft YaHei" panose="020B0703020204020201" charset="-122"/>
                <a:ea typeface="Microsoft YaHei" panose="020B0703020204020201" charset="-122"/>
              </a:rPr>
              <a:t>SDD</a:t>
            </a:r>
            <a:r>
              <a:rPr kumimoji="1" lang="zh-CN" altLang="en-US" dirty="0">
                <a:solidFill>
                  <a:prstClr val="black">
                    <a:lumMod val="75000"/>
                    <a:lumOff val="25000"/>
                  </a:prstClr>
                </a:solidFill>
                <a:latin typeface="Microsoft YaHei" panose="020B0703020204020201" charset="-122"/>
                <a:ea typeface="Microsoft YaHei" panose="020B0703020204020201" charset="-122"/>
              </a:rPr>
              <a:t>测试</a:t>
            </a:r>
            <a:r>
              <a:rPr kumimoji="1" lang="en-US" altLang="zh-CN" dirty="0">
                <a:solidFill>
                  <a:prstClr val="black">
                    <a:lumMod val="75000"/>
                    <a:lumOff val="25000"/>
                  </a:prstClr>
                </a:solidFill>
                <a:latin typeface="Microsoft YaHei" panose="020B0703020204020201" charset="-122"/>
                <a:ea typeface="Microsoft YaHei" panose="020B0703020204020201" charset="-122"/>
              </a:rPr>
              <a:t>——</a:t>
            </a:r>
            <a:r>
              <a:rPr kumimoji="1" lang="zh-CN" altLang="en-US" dirty="0">
                <a:solidFill>
                  <a:prstClr val="black">
                    <a:lumMod val="75000"/>
                    <a:lumOff val="25000"/>
                  </a:prstClr>
                </a:solidFill>
                <a:latin typeface="Microsoft YaHei" panose="020B0703020204020201" charset="-122"/>
                <a:ea typeface="Microsoft YaHei" panose="020B0703020204020201" charset="-122"/>
              </a:rPr>
              <a:t>能量分辨较差，可能和</a:t>
            </a:r>
            <a:r>
              <a:rPr kumimoji="1" lang="en-US" altLang="zh-CN" dirty="0">
                <a:solidFill>
                  <a:prstClr val="black">
                    <a:lumMod val="75000"/>
                    <a:lumOff val="25000"/>
                  </a:prstClr>
                </a:solidFill>
                <a:latin typeface="Microsoft YaHei" panose="020B0703020204020201" charset="-122"/>
                <a:ea typeface="Microsoft YaHei" panose="020B0703020204020201" charset="-122"/>
              </a:rPr>
              <a:t>SDD</a:t>
            </a:r>
            <a:r>
              <a:rPr kumimoji="1" lang="zh-CN" altLang="en-US" dirty="0">
                <a:solidFill>
                  <a:prstClr val="black">
                    <a:lumMod val="75000"/>
                    <a:lumOff val="25000"/>
                  </a:prstClr>
                </a:solidFill>
                <a:latin typeface="Microsoft YaHei" panose="020B0703020204020201" charset="-122"/>
                <a:ea typeface="Microsoft YaHei" panose="020B0703020204020201" charset="-122"/>
              </a:rPr>
              <a:t>信号收集和系统噪声相关</a:t>
            </a:r>
          </a:p>
        </p:txBody>
      </p:sp>
      <p:sp>
        <p:nvSpPr>
          <p:cNvPr id="7" name="圆角矩形 6"/>
          <p:cNvSpPr/>
          <p:nvPr/>
        </p:nvSpPr>
        <p:spPr>
          <a:xfrm>
            <a:off x="406988" y="1129653"/>
            <a:ext cx="11099212" cy="458909"/>
          </a:xfrm>
          <a:prstGeom prst="roundRect">
            <a:avLst>
              <a:gd name="adj" fmla="val 6895"/>
            </a:avLst>
          </a:prstGeom>
          <a:noFill/>
          <a:ln w="19050" cmpd="sng">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 name="灯片编号占位符 1"/>
          <p:cNvSpPr>
            <a:spLocks noGrp="1"/>
          </p:cNvSpPr>
          <p:nvPr>
            <p:ph type="sldNum" sz="quarter" idx="12"/>
          </p:nvPr>
        </p:nvSpPr>
        <p:spPr/>
        <p:txBody>
          <a:bodyPr/>
          <a:lstStyle/>
          <a:p>
            <a:fld id="{7D9BB5D0-35E4-459D-AEF3-FE4D7C45CC19}" type="slidenum">
              <a:rPr lang="zh-CN" altLang="en-US" smtClean="0"/>
              <a:t>16</a:t>
            </a:fld>
            <a:endParaRPr lang="zh-CN" altLang="en-US"/>
          </a:p>
        </p:txBody>
      </p:sp>
      <p:grpSp>
        <p:nvGrpSpPr>
          <p:cNvPr id="4" name="组合 3">
            <a:extLst>
              <a:ext uri="{FF2B5EF4-FFF2-40B4-BE49-F238E27FC236}">
                <a16:creationId xmlns:a16="http://schemas.microsoft.com/office/drawing/2014/main" id="{5A4A142F-9C5C-4D4A-95AE-27B0E11C8D51}"/>
              </a:ext>
            </a:extLst>
          </p:cNvPr>
          <p:cNvGrpSpPr>
            <a:grpSpLocks noChangeAspect="1"/>
          </p:cNvGrpSpPr>
          <p:nvPr/>
        </p:nvGrpSpPr>
        <p:grpSpPr>
          <a:xfrm>
            <a:off x="1601944" y="1713588"/>
            <a:ext cx="9000000" cy="4825323"/>
            <a:chOff x="5423736" y="1549965"/>
            <a:chExt cx="7200000" cy="3860258"/>
          </a:xfrm>
        </p:grpSpPr>
        <p:pic>
          <p:nvPicPr>
            <p:cNvPr id="3" name="图片 2">
              <a:extLst>
                <a:ext uri="{FF2B5EF4-FFF2-40B4-BE49-F238E27FC236}">
                  <a16:creationId xmlns:a16="http://schemas.microsoft.com/office/drawing/2014/main" id="{42685DB1-FCFF-427C-828C-0C98B94A89F5}"/>
                </a:ext>
              </a:extLst>
            </p:cNvPr>
            <p:cNvPicPr>
              <a:picLocks noChangeAspect="1"/>
            </p:cNvPicPr>
            <p:nvPr/>
          </p:nvPicPr>
          <p:blipFill>
            <a:blip r:embed="rId3"/>
            <a:stretch>
              <a:fillRect/>
            </a:stretch>
          </p:blipFill>
          <p:spPr>
            <a:xfrm>
              <a:off x="5423736" y="1549965"/>
              <a:ext cx="7200000" cy="3860258"/>
            </a:xfrm>
            <a:prstGeom prst="rect">
              <a:avLst/>
            </a:prstGeom>
          </p:spPr>
        </p:pic>
        <p:sp>
          <p:nvSpPr>
            <p:cNvPr id="14" name="文本框 13">
              <a:extLst>
                <a:ext uri="{FF2B5EF4-FFF2-40B4-BE49-F238E27FC236}">
                  <a16:creationId xmlns:a16="http://schemas.microsoft.com/office/drawing/2014/main" id="{317858FD-E7D6-4901-B9B0-4BB224603D2E}"/>
                </a:ext>
              </a:extLst>
            </p:cNvPr>
            <p:cNvSpPr txBox="1"/>
            <p:nvPr/>
          </p:nvSpPr>
          <p:spPr>
            <a:xfrm>
              <a:off x="7568807" y="3681360"/>
              <a:ext cx="1459684" cy="369332"/>
            </a:xfrm>
            <a:prstGeom prst="rect">
              <a:avLst/>
            </a:prstGeom>
            <a:noFill/>
          </p:spPr>
          <p:txBody>
            <a:bodyPr wrap="square" rtlCol="0">
              <a:spAutoFit/>
            </a:bodyPr>
            <a:lstStyle/>
            <a:p>
              <a:pPr algn="ctr"/>
              <a:r>
                <a:rPr lang="en-US" altLang="zh-CN" dirty="0">
                  <a:solidFill>
                    <a:schemeClr val="bg1"/>
                  </a:solidFill>
                </a:rPr>
                <a:t>6.5keV</a:t>
              </a:r>
              <a:endParaRPr lang="zh-CN" altLang="en-US" dirty="0">
                <a:solidFill>
                  <a:schemeClr val="bg1"/>
                </a:solidFill>
              </a:endParaRPr>
            </a:p>
          </p:txBody>
        </p:sp>
        <p:sp>
          <p:nvSpPr>
            <p:cNvPr id="15" name="文本框 14">
              <a:extLst>
                <a:ext uri="{FF2B5EF4-FFF2-40B4-BE49-F238E27FC236}">
                  <a16:creationId xmlns:a16="http://schemas.microsoft.com/office/drawing/2014/main" id="{BD534D39-E30A-4429-B4E4-5CCADACE5ACD}"/>
                </a:ext>
              </a:extLst>
            </p:cNvPr>
            <p:cNvSpPr txBox="1"/>
            <p:nvPr/>
          </p:nvSpPr>
          <p:spPr>
            <a:xfrm>
              <a:off x="5678646" y="3072665"/>
              <a:ext cx="1459684" cy="369332"/>
            </a:xfrm>
            <a:prstGeom prst="rect">
              <a:avLst/>
            </a:prstGeom>
            <a:noFill/>
          </p:spPr>
          <p:txBody>
            <a:bodyPr wrap="square" rtlCol="0">
              <a:spAutoFit/>
            </a:bodyPr>
            <a:lstStyle/>
            <a:p>
              <a:pPr algn="ctr"/>
              <a:r>
                <a:rPr lang="en-US" altLang="zh-CN" dirty="0">
                  <a:solidFill>
                    <a:schemeClr val="bg1"/>
                  </a:solidFill>
                </a:rPr>
                <a:t>5.9keV</a:t>
              </a:r>
              <a:endParaRPr lang="zh-CN" altLang="en-US" dirty="0">
                <a:solidFill>
                  <a:schemeClr val="bg1"/>
                </a:solidFill>
              </a:endParaRPr>
            </a:p>
          </p:txBody>
        </p:sp>
        <p:cxnSp>
          <p:nvCxnSpPr>
            <p:cNvPr id="16" name="直接箭头连接符 15">
              <a:extLst>
                <a:ext uri="{FF2B5EF4-FFF2-40B4-BE49-F238E27FC236}">
                  <a16:creationId xmlns:a16="http://schemas.microsoft.com/office/drawing/2014/main" id="{68E9AB47-C64D-4E2A-A6C6-D68ACF344437}"/>
                </a:ext>
              </a:extLst>
            </p:cNvPr>
            <p:cNvCxnSpPr/>
            <p:nvPr/>
          </p:nvCxnSpPr>
          <p:spPr>
            <a:xfrm>
              <a:off x="6792983" y="3351707"/>
              <a:ext cx="453006" cy="9029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FA032030-5447-4A6A-80A2-04A47B48D458}"/>
                </a:ext>
              </a:extLst>
            </p:cNvPr>
            <p:cNvCxnSpPr>
              <a:cxnSpLocks/>
            </p:cNvCxnSpPr>
            <p:nvPr/>
          </p:nvCxnSpPr>
          <p:spPr>
            <a:xfrm flipH="1">
              <a:off x="7661085" y="3866027"/>
              <a:ext cx="285227" cy="1846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文本框 17">
              <a:extLst>
                <a:ext uri="{FF2B5EF4-FFF2-40B4-BE49-F238E27FC236}">
                  <a16:creationId xmlns:a16="http://schemas.microsoft.com/office/drawing/2014/main" id="{DE71121E-23F4-43AD-B758-5EDBBBF7533F}"/>
                </a:ext>
              </a:extLst>
            </p:cNvPr>
            <p:cNvSpPr txBox="1"/>
            <p:nvPr/>
          </p:nvSpPr>
          <p:spPr>
            <a:xfrm>
              <a:off x="5551318" y="3444841"/>
              <a:ext cx="1849481" cy="369332"/>
            </a:xfrm>
            <a:prstGeom prst="rect">
              <a:avLst/>
            </a:prstGeom>
            <a:noFill/>
          </p:spPr>
          <p:txBody>
            <a:bodyPr wrap="square" rtlCol="0">
              <a:spAutoFit/>
            </a:bodyPr>
            <a:lstStyle/>
            <a:p>
              <a:pPr algn="ctr"/>
              <a:r>
                <a:rPr lang="en-US" altLang="zh-CN" dirty="0">
                  <a:solidFill>
                    <a:schemeClr val="bg1"/>
                  </a:solidFill>
                </a:rPr>
                <a:t>FWHM=421eV</a:t>
              </a:r>
              <a:endParaRPr lang="zh-CN" altLang="en-US" dirty="0">
                <a:solidFill>
                  <a:schemeClr val="bg1"/>
                </a:solidFill>
              </a:endParaRPr>
            </a:p>
          </p:txBody>
        </p:sp>
        <p:sp>
          <p:nvSpPr>
            <p:cNvPr id="19" name="文本框 18">
              <a:extLst>
                <a:ext uri="{FF2B5EF4-FFF2-40B4-BE49-F238E27FC236}">
                  <a16:creationId xmlns:a16="http://schemas.microsoft.com/office/drawing/2014/main" id="{71F45912-4550-4D12-B5A3-DB0DF4039DDF}"/>
                </a:ext>
              </a:extLst>
            </p:cNvPr>
            <p:cNvSpPr txBox="1"/>
            <p:nvPr/>
          </p:nvSpPr>
          <p:spPr>
            <a:xfrm>
              <a:off x="7373908" y="4006677"/>
              <a:ext cx="1849481" cy="369332"/>
            </a:xfrm>
            <a:prstGeom prst="rect">
              <a:avLst/>
            </a:prstGeom>
            <a:noFill/>
          </p:spPr>
          <p:txBody>
            <a:bodyPr wrap="square" rtlCol="0">
              <a:spAutoFit/>
            </a:bodyPr>
            <a:lstStyle/>
            <a:p>
              <a:pPr algn="ctr"/>
              <a:r>
                <a:rPr lang="en-US" altLang="zh-CN" dirty="0">
                  <a:solidFill>
                    <a:schemeClr val="bg1"/>
                  </a:solidFill>
                </a:rPr>
                <a:t>FWHM=327eV</a:t>
              </a:r>
              <a:endParaRPr lang="zh-CN" altLang="en-US" dirty="0">
                <a:solidFill>
                  <a:schemeClr val="bg1"/>
                </a:solidFill>
              </a:endParaRPr>
            </a:p>
          </p:txBody>
        </p:sp>
        <p:sp>
          <p:nvSpPr>
            <p:cNvPr id="20" name="文本框 19">
              <a:extLst>
                <a:ext uri="{FF2B5EF4-FFF2-40B4-BE49-F238E27FC236}">
                  <a16:creationId xmlns:a16="http://schemas.microsoft.com/office/drawing/2014/main" id="{DCF55448-D9C9-42FD-889D-E7E6F1DC33A4}"/>
                </a:ext>
              </a:extLst>
            </p:cNvPr>
            <p:cNvSpPr txBox="1"/>
            <p:nvPr/>
          </p:nvSpPr>
          <p:spPr>
            <a:xfrm>
              <a:off x="10724388" y="3073007"/>
              <a:ext cx="1459684" cy="369332"/>
            </a:xfrm>
            <a:prstGeom prst="rect">
              <a:avLst/>
            </a:prstGeom>
            <a:noFill/>
          </p:spPr>
          <p:txBody>
            <a:bodyPr wrap="square" rtlCol="0">
              <a:spAutoFit/>
            </a:bodyPr>
            <a:lstStyle/>
            <a:p>
              <a:pPr algn="ctr"/>
              <a:r>
                <a:rPr lang="zh-CN" altLang="en-US" dirty="0">
                  <a:solidFill>
                    <a:schemeClr val="bg1"/>
                  </a:solidFill>
                </a:rPr>
                <a:t>复位过冲</a:t>
              </a:r>
            </a:p>
          </p:txBody>
        </p:sp>
        <p:cxnSp>
          <p:nvCxnSpPr>
            <p:cNvPr id="21" name="直接箭头连接符 20">
              <a:extLst>
                <a:ext uri="{FF2B5EF4-FFF2-40B4-BE49-F238E27FC236}">
                  <a16:creationId xmlns:a16="http://schemas.microsoft.com/office/drawing/2014/main" id="{3B5D4FCC-ED3E-44BF-8100-E2BD1954C1D0}"/>
                </a:ext>
              </a:extLst>
            </p:cNvPr>
            <p:cNvCxnSpPr>
              <a:cxnSpLocks/>
            </p:cNvCxnSpPr>
            <p:nvPr/>
          </p:nvCxnSpPr>
          <p:spPr>
            <a:xfrm flipH="1">
              <a:off x="10655798" y="3232273"/>
              <a:ext cx="285227" cy="1846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74781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pPr lvl="0">
              <a:defRPr/>
            </a:pPr>
            <a:r>
              <a:rPr kumimoji="1" lang="en-US" altLang="zh-CN" sz="2800" b="1" dirty="0" err="1">
                <a:solidFill>
                  <a:prstClr val="white"/>
                </a:solidFill>
                <a:latin typeface="Microsoft YaHei Bold" panose="020B0703020204020201" charset="-122"/>
                <a:ea typeface="Microsoft YaHei Bold" panose="020B0703020204020201" charset="-122"/>
              </a:rPr>
              <a:t>HPGe</a:t>
            </a:r>
            <a:r>
              <a:rPr kumimoji="1" lang="zh-CN" altLang="en-US" sz="2800" b="1" dirty="0">
                <a:solidFill>
                  <a:prstClr val="white"/>
                </a:solidFill>
                <a:latin typeface="Microsoft YaHei Bold" panose="020B0703020204020201" charset="-122"/>
                <a:ea typeface="Microsoft YaHei Bold" panose="020B0703020204020201" charset="-122"/>
              </a:rPr>
              <a:t>前放芯片</a:t>
            </a:r>
            <a:r>
              <a:rPr kumimoji="1" lang="zh-CN" altLang="en-US" sz="2800" b="1" i="0" u="none" strike="noStrike" kern="1200" cap="none" spc="0" normalizeH="0" baseline="0" noProof="0" dirty="0">
                <a:ln>
                  <a:noFill/>
                </a:ln>
                <a:solidFill>
                  <a:prstClr val="white"/>
                </a:solidFill>
                <a:effectLst/>
                <a:uLnTx/>
                <a:uFillTx/>
                <a:latin typeface="Microsoft YaHei Bold" panose="020B0703020204020201" charset="-122"/>
                <a:ea typeface="Microsoft YaHei Bold" panose="020B0703020204020201" charset="-122"/>
                <a:cs typeface="+mn-cs"/>
              </a:rPr>
              <a:t>测试</a:t>
            </a:r>
          </a:p>
        </p:txBody>
      </p:sp>
      <p:sp>
        <p:nvSpPr>
          <p:cNvPr id="5" name="文本框 4"/>
          <p:cNvSpPr txBox="1"/>
          <p:nvPr/>
        </p:nvSpPr>
        <p:spPr>
          <a:xfrm>
            <a:off x="406988" y="1129654"/>
            <a:ext cx="11099212" cy="874407"/>
          </a:xfrm>
          <a:prstGeom prst="rect">
            <a:avLst/>
          </a:prstGeom>
          <a:noFill/>
        </p:spPr>
        <p:txBody>
          <a:bodyPr wrap="square" rtlCol="0">
            <a:spAutoFit/>
          </a:bodyPr>
          <a:lstStyle/>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根据版图设计，进行了</a:t>
            </a:r>
            <a:r>
              <a:rPr kumimoji="1" lang="en-US" altLang="zh-CN" dirty="0" err="1">
                <a:solidFill>
                  <a:prstClr val="black">
                    <a:lumMod val="75000"/>
                    <a:lumOff val="25000"/>
                  </a:prstClr>
                </a:solidFill>
                <a:latin typeface="Microsoft YaHei" panose="020B0703020204020201" charset="-122"/>
                <a:ea typeface="Microsoft YaHei" panose="020B0703020204020201" charset="-122"/>
              </a:rPr>
              <a:t>HPGe</a:t>
            </a:r>
            <a:r>
              <a:rPr kumimoji="1" lang="zh-CN" altLang="en-US" dirty="0">
                <a:solidFill>
                  <a:prstClr val="black">
                    <a:lumMod val="75000"/>
                    <a:lumOff val="25000"/>
                  </a:prstClr>
                </a:solidFill>
                <a:latin typeface="Microsoft YaHei" panose="020B0703020204020201" charset="-122"/>
                <a:ea typeface="Microsoft YaHei" panose="020B0703020204020201" charset="-122"/>
              </a:rPr>
              <a:t>前放芯片的流片（</a:t>
            </a:r>
            <a:r>
              <a:rPr kumimoji="1" lang="en-US" altLang="zh-CN" dirty="0">
                <a:solidFill>
                  <a:prstClr val="black">
                    <a:lumMod val="75000"/>
                    <a:lumOff val="25000"/>
                  </a:prstClr>
                </a:solidFill>
                <a:latin typeface="Microsoft YaHei" panose="020B0703020204020201" charset="-122"/>
                <a:ea typeface="Microsoft YaHei" panose="020B0703020204020201" charset="-122"/>
              </a:rPr>
              <a:t>GF180nm</a:t>
            </a:r>
            <a:r>
              <a:rPr kumimoji="1" lang="zh-CN" altLang="en-US" dirty="0">
                <a:solidFill>
                  <a:prstClr val="black">
                    <a:lumMod val="75000"/>
                    <a:lumOff val="25000"/>
                  </a:prstClr>
                </a:solidFill>
                <a:latin typeface="Microsoft YaHei" panose="020B0703020204020201" charset="-122"/>
                <a:ea typeface="Microsoft YaHei" panose="020B0703020204020201" charset="-122"/>
              </a:rPr>
              <a:t>）</a:t>
            </a:r>
            <a:endParaRPr kumimoji="1" lang="en-US" altLang="zh-CN" dirty="0">
              <a:solidFill>
                <a:prstClr val="black">
                  <a:lumMod val="75000"/>
                  <a:lumOff val="25000"/>
                </a:prstClr>
              </a:solidFill>
              <a:latin typeface="Microsoft YaHei" panose="020B0703020204020201" charset="-122"/>
              <a:ea typeface="Microsoft YaHei" panose="020B0703020204020201" charset="-122"/>
            </a:endParaRPr>
          </a:p>
          <a:p>
            <a:pPr marL="285750" lvl="0" indent="-285750" algn="just">
              <a:lnSpc>
                <a:spcPct val="150000"/>
              </a:lnSpc>
              <a:buFont typeface="Arial" panose="020B0604020202020204" pitchFamily="34" charset="0"/>
              <a:buChar char="•"/>
              <a:defRPr/>
            </a:pPr>
            <a:r>
              <a:rPr kumimoji="1" lang="zh-CN" altLang="en-US" dirty="0">
                <a:solidFill>
                  <a:prstClr val="black">
                    <a:lumMod val="75000"/>
                    <a:lumOff val="25000"/>
                  </a:prstClr>
                </a:solidFill>
                <a:latin typeface="Microsoft YaHei" panose="020B0703020204020201" charset="-122"/>
                <a:ea typeface="Microsoft YaHei" panose="020B0703020204020201" charset="-122"/>
              </a:rPr>
              <a:t>对原型芯片进行电子学性能测试，正在推进连接</a:t>
            </a:r>
            <a:r>
              <a:rPr kumimoji="1" lang="en-US" altLang="zh-CN" dirty="0" err="1">
                <a:solidFill>
                  <a:prstClr val="black">
                    <a:lumMod val="75000"/>
                    <a:lumOff val="25000"/>
                  </a:prstClr>
                </a:solidFill>
                <a:latin typeface="Microsoft YaHei" panose="020B0703020204020201" charset="-122"/>
                <a:ea typeface="Microsoft YaHei" panose="020B0703020204020201" charset="-122"/>
              </a:rPr>
              <a:t>HPGe</a:t>
            </a:r>
            <a:r>
              <a:rPr kumimoji="1" lang="zh-CN" altLang="en-US" dirty="0">
                <a:solidFill>
                  <a:prstClr val="black">
                    <a:lumMod val="75000"/>
                    <a:lumOff val="25000"/>
                  </a:prstClr>
                </a:solidFill>
                <a:latin typeface="Microsoft YaHei" panose="020B0703020204020201" charset="-122"/>
                <a:ea typeface="Microsoft YaHei" panose="020B0703020204020201" charset="-122"/>
              </a:rPr>
              <a:t>探测器的测试</a:t>
            </a:r>
          </a:p>
        </p:txBody>
      </p:sp>
      <p:sp>
        <p:nvSpPr>
          <p:cNvPr id="7" name="圆角矩形 6"/>
          <p:cNvSpPr/>
          <p:nvPr/>
        </p:nvSpPr>
        <p:spPr>
          <a:xfrm>
            <a:off x="406988" y="1129653"/>
            <a:ext cx="11099212" cy="874407"/>
          </a:xfrm>
          <a:prstGeom prst="roundRect">
            <a:avLst>
              <a:gd name="adj" fmla="val 6895"/>
            </a:avLst>
          </a:prstGeom>
          <a:noFill/>
          <a:ln w="19050" cmpd="sng">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 name="灯片编号占位符 1"/>
          <p:cNvSpPr>
            <a:spLocks noGrp="1"/>
          </p:cNvSpPr>
          <p:nvPr>
            <p:ph type="sldNum" sz="quarter" idx="12"/>
          </p:nvPr>
        </p:nvSpPr>
        <p:spPr/>
        <p:txBody>
          <a:bodyPr/>
          <a:lstStyle/>
          <a:p>
            <a:fld id="{7D9BB5D0-35E4-459D-AEF3-FE4D7C45CC19}" type="slidenum">
              <a:rPr lang="zh-CN" altLang="en-US" smtClean="0"/>
              <a:t>17</a:t>
            </a:fld>
            <a:endParaRPr lang="zh-CN" altLang="en-US"/>
          </a:p>
        </p:txBody>
      </p:sp>
      <p:sp>
        <p:nvSpPr>
          <p:cNvPr id="23" name="文本框 2">
            <a:extLst>
              <a:ext uri="{FF2B5EF4-FFF2-40B4-BE49-F238E27FC236}">
                <a16:creationId xmlns:a16="http://schemas.microsoft.com/office/drawing/2014/main" id="{45DD2445-5440-43BE-A122-B60F55F645C1}"/>
              </a:ext>
            </a:extLst>
          </p:cNvPr>
          <p:cNvSpPr txBox="1">
            <a:spLocks noChangeArrowheads="1"/>
          </p:cNvSpPr>
          <p:nvPr/>
        </p:nvSpPr>
        <p:spPr bwMode="auto">
          <a:xfrm>
            <a:off x="1101677" y="5983362"/>
            <a:ext cx="2044700" cy="381000"/>
          </a:xfrm>
          <a:prstGeom prst="rect">
            <a:avLst/>
          </a:prstGeom>
          <a:blipFill dpi="0" rotWithShape="0">
            <a:blip r:embed="rId3"/>
            <a:srcRect/>
            <a:tile tx="0" ty="0" sx="100000" sy="100000" flip="none" algn="tl"/>
          </a:blipFill>
          <a:ln w="9525">
            <a:solidFill>
              <a:srgbClr val="0000FF"/>
            </a:solidFill>
            <a:miter lim="800000"/>
            <a:headEnd/>
            <a:tailEnd/>
          </a:ln>
        </p:spPr>
        <p:txBody>
          <a:bodyPr>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芯片版图</a:t>
            </a:r>
          </a:p>
        </p:txBody>
      </p:sp>
      <p:sp>
        <p:nvSpPr>
          <p:cNvPr id="24" name="文本框 11">
            <a:extLst>
              <a:ext uri="{FF2B5EF4-FFF2-40B4-BE49-F238E27FC236}">
                <a16:creationId xmlns:a16="http://schemas.microsoft.com/office/drawing/2014/main" id="{E38CF6A4-D1A3-4BFE-B143-92AF76F0BADD}"/>
              </a:ext>
            </a:extLst>
          </p:cNvPr>
          <p:cNvSpPr txBox="1">
            <a:spLocks noChangeArrowheads="1"/>
          </p:cNvSpPr>
          <p:nvPr/>
        </p:nvSpPr>
        <p:spPr bwMode="auto">
          <a:xfrm>
            <a:off x="4864825" y="5984789"/>
            <a:ext cx="2462350" cy="381130"/>
          </a:xfrm>
          <a:prstGeom prst="rect">
            <a:avLst/>
          </a:prstGeom>
          <a:blipFill dpi="0" rotWithShape="0">
            <a:blip r:embed="rId3"/>
            <a:srcRect/>
            <a:tile tx="0" ty="0" sx="100000" sy="100000" flip="none" algn="tl"/>
          </a:blipFill>
          <a:ln w="9525">
            <a:solidFill>
              <a:srgbClr val="0000FF"/>
            </a:solidFill>
            <a:miter lim="800000"/>
            <a:headEnd/>
            <a:tailEnd/>
          </a:ln>
        </p:spPr>
        <p:txBody>
          <a:bodyPr wrap="square">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芯片测试电路板</a:t>
            </a:r>
          </a:p>
        </p:txBody>
      </p:sp>
      <p:sp>
        <p:nvSpPr>
          <p:cNvPr id="31" name="文本框 11">
            <a:extLst>
              <a:ext uri="{FF2B5EF4-FFF2-40B4-BE49-F238E27FC236}">
                <a16:creationId xmlns:a16="http://schemas.microsoft.com/office/drawing/2014/main" id="{54D6FC11-5C5A-4B53-97C9-1776EAB5C0E9}"/>
              </a:ext>
            </a:extLst>
          </p:cNvPr>
          <p:cNvSpPr txBox="1">
            <a:spLocks noChangeArrowheads="1"/>
          </p:cNvSpPr>
          <p:nvPr/>
        </p:nvSpPr>
        <p:spPr bwMode="auto">
          <a:xfrm>
            <a:off x="9045623" y="5984789"/>
            <a:ext cx="2264536" cy="381130"/>
          </a:xfrm>
          <a:prstGeom prst="rect">
            <a:avLst/>
          </a:prstGeom>
          <a:blipFill dpi="0" rotWithShape="0">
            <a:blip r:embed="rId3"/>
            <a:srcRect/>
            <a:tile tx="0" ty="0" sx="100000" sy="100000" flip="none" algn="tl"/>
          </a:blipFill>
          <a:ln w="9525">
            <a:solidFill>
              <a:srgbClr val="0000FF"/>
            </a:solidFill>
            <a:miter lim="800000"/>
            <a:headEnd/>
            <a:tailEnd/>
          </a:ln>
        </p:spPr>
        <p:txBody>
          <a:bodyPr wrap="square">
            <a:spAutoFit/>
          </a:bodyPr>
          <a:lstStyle>
            <a:lvl1pPr>
              <a:defRPr>
                <a:solidFill>
                  <a:schemeClr val="tx1"/>
                </a:solidFill>
                <a:latin typeface="等线" panose="02010600030101010101" pitchFamily="2" charset="-122"/>
                <a:ea typeface="宋体" panose="02010600030101010101" pitchFamily="2" charset="-122"/>
              </a:defRPr>
            </a:lvl1pPr>
            <a:lvl2pPr marL="742950" indent="-285750">
              <a:defRPr>
                <a:solidFill>
                  <a:schemeClr val="tx1"/>
                </a:solidFill>
                <a:latin typeface="等线" panose="02010600030101010101" pitchFamily="2" charset="-122"/>
                <a:ea typeface="宋体" panose="02010600030101010101" pitchFamily="2" charset="-122"/>
              </a:defRPr>
            </a:lvl2pPr>
            <a:lvl3pPr marL="1143000" indent="-228600">
              <a:defRPr>
                <a:solidFill>
                  <a:schemeClr val="tx1"/>
                </a:solidFill>
                <a:latin typeface="等线" panose="02010600030101010101" pitchFamily="2" charset="-122"/>
                <a:ea typeface="宋体" panose="02010600030101010101" pitchFamily="2" charset="-122"/>
              </a:defRPr>
            </a:lvl3pPr>
            <a:lvl4pPr marL="1600200" indent="-228600">
              <a:defRPr>
                <a:solidFill>
                  <a:schemeClr val="tx1"/>
                </a:solidFill>
                <a:latin typeface="等线" panose="02010600030101010101" pitchFamily="2" charset="-122"/>
                <a:ea typeface="宋体" panose="02010600030101010101" pitchFamily="2" charset="-122"/>
              </a:defRPr>
            </a:lvl4pPr>
            <a:lvl5pPr marL="2057400" indent="-228600">
              <a:defRPr>
                <a:solidFill>
                  <a:schemeClr val="tx1"/>
                </a:solidFill>
                <a:latin typeface="等线" panose="02010600030101010101" pitchFamily="2"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宋体" panose="02010600030101010101" pitchFamily="2" charset="-122"/>
              </a:defRPr>
            </a:lvl9pPr>
          </a:lstStyle>
          <a:p>
            <a:pPr algn="ctr">
              <a:lnSpc>
                <a:spcPct val="130000"/>
              </a:lnSpc>
            </a:pPr>
            <a:r>
              <a:rPr lang="zh-CN" altLang="en-US" sz="1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测试系统</a:t>
            </a:r>
          </a:p>
        </p:txBody>
      </p:sp>
      <p:pic>
        <p:nvPicPr>
          <p:cNvPr id="15" name="图片 14">
            <a:extLst>
              <a:ext uri="{FF2B5EF4-FFF2-40B4-BE49-F238E27FC236}">
                <a16:creationId xmlns:a16="http://schemas.microsoft.com/office/drawing/2014/main" id="{8A7C383C-493A-4130-9F72-7FB6721545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1376" y="3359346"/>
            <a:ext cx="3600000" cy="2508461"/>
          </a:xfrm>
          <a:prstGeom prst="rect">
            <a:avLst/>
          </a:prstGeom>
        </p:spPr>
      </p:pic>
      <p:pic>
        <p:nvPicPr>
          <p:cNvPr id="16" name="Picture 1">
            <a:extLst>
              <a:ext uri="{FF2B5EF4-FFF2-40B4-BE49-F238E27FC236}">
                <a16:creationId xmlns:a16="http://schemas.microsoft.com/office/drawing/2014/main" id="{B58A8CDD-C35E-438D-AE72-9276DE756032}"/>
              </a:ext>
            </a:extLst>
          </p:cNvPr>
          <p:cNvPicPr>
            <a:picLocks noChangeAspect="1"/>
          </p:cNvPicPr>
          <p:nvPr/>
        </p:nvPicPr>
        <p:blipFill>
          <a:blip r:embed="rId5"/>
          <a:stretch>
            <a:fillRect/>
          </a:stretch>
        </p:blipFill>
        <p:spPr>
          <a:xfrm>
            <a:off x="324027" y="2466232"/>
            <a:ext cx="3600000" cy="3401575"/>
          </a:xfrm>
          <a:prstGeom prst="rect">
            <a:avLst/>
          </a:prstGeom>
        </p:spPr>
      </p:pic>
      <p:pic>
        <p:nvPicPr>
          <p:cNvPr id="17" name="图片 16">
            <a:extLst>
              <a:ext uri="{FF2B5EF4-FFF2-40B4-BE49-F238E27FC236}">
                <a16:creationId xmlns:a16="http://schemas.microsoft.com/office/drawing/2014/main" id="{39CF989E-B7E4-4EC9-872A-11BA2C48BD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4746528" y="2718334"/>
            <a:ext cx="2698945" cy="3600000"/>
          </a:xfrm>
          <a:prstGeom prst="rect">
            <a:avLst/>
          </a:prstGeom>
        </p:spPr>
      </p:pic>
    </p:spTree>
    <p:extLst>
      <p:ext uri="{BB962C8B-B14F-4D97-AF65-F5344CB8AC3E}">
        <p14:creationId xmlns:p14="http://schemas.microsoft.com/office/powerpoint/2010/main" val="211789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r>
              <a:rPr kumimoji="1" lang="en-US" altLang="zh-CN" sz="2800" b="1" dirty="0" err="1">
                <a:solidFill>
                  <a:prstClr val="white"/>
                </a:solidFill>
                <a:latin typeface="Microsoft YaHei Bold" panose="020B0703020204020201" charset="-122"/>
                <a:ea typeface="Microsoft YaHei Bold" panose="020B0703020204020201" charset="-122"/>
              </a:rPr>
              <a:t>HPGe</a:t>
            </a:r>
            <a:r>
              <a:rPr kumimoji="1" lang="zh-CN" altLang="en-US" sz="2800" b="1" dirty="0">
                <a:solidFill>
                  <a:prstClr val="white"/>
                </a:solidFill>
                <a:latin typeface="Microsoft YaHei Bold" panose="020B0703020204020201" charset="-122"/>
                <a:ea typeface="Microsoft YaHei Bold" panose="020B0703020204020201" charset="-122"/>
              </a:rPr>
              <a:t>前放芯片测试</a:t>
            </a:r>
            <a:endParaRPr kumimoji="1" lang="en-US" altLang="zh-CN" sz="2800" b="1" dirty="0">
              <a:solidFill>
                <a:schemeClr val="bg1"/>
              </a:solidFill>
              <a:latin typeface="Microsoft YaHei Bold" panose="020B0703020204020201" charset="-122"/>
              <a:ea typeface="Microsoft YaHei Bold" panose="020B0703020204020201" charset="-122"/>
            </a:endParaRPr>
          </a:p>
        </p:txBody>
      </p:sp>
      <p:sp>
        <p:nvSpPr>
          <p:cNvPr id="4" name="内容占位符 1">
            <a:extLst>
              <a:ext uri="{FF2B5EF4-FFF2-40B4-BE49-F238E27FC236}">
                <a16:creationId xmlns:a16="http://schemas.microsoft.com/office/drawing/2014/main" id="{2311410D-74D3-460A-B2CB-19F48B493157}"/>
              </a:ext>
            </a:extLst>
          </p:cNvPr>
          <p:cNvSpPr txBox="1">
            <a:spLocks/>
          </p:cNvSpPr>
          <p:nvPr/>
        </p:nvSpPr>
        <p:spPr>
          <a:xfrm>
            <a:off x="415290" y="1281972"/>
            <a:ext cx="5577885" cy="2664872"/>
          </a:xfrm>
          <a:prstGeom prst="rect">
            <a:avLst/>
          </a:prstGeom>
        </p:spPr>
        <p:txBody>
          <a:bodyPr/>
          <a:lst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a:lstStyle>
          <a:p>
            <a:r>
              <a:rPr lang="zh-CN" altLang="en-US" dirty="0">
                <a:latin typeface="Times New Roman" panose="02020603050405020304" pitchFamily="18" charset="0"/>
                <a:ea typeface="楷体" panose="02010609060101010101" pitchFamily="49" charset="-122"/>
                <a:cs typeface="Times New Roman" panose="02020603050405020304" pitchFamily="18" charset="0"/>
              </a:rPr>
              <a:t>瞬态波形</a:t>
            </a:r>
            <a:endParaRPr lang="en-US" altLang="zh-CN" dirty="0">
              <a:latin typeface="Times New Roman" panose="02020603050405020304" pitchFamily="18" charset="0"/>
              <a:ea typeface="楷体" panose="02010609060101010101" pitchFamily="49" charset="-122"/>
              <a:cs typeface="Times New Roman" panose="02020603050405020304" pitchFamily="18" charset="0"/>
            </a:endParaRPr>
          </a:p>
          <a:p>
            <a:r>
              <a:rPr lang="zh-CN" altLang="en-US" dirty="0">
                <a:latin typeface="Times New Roman" panose="02020603050405020304" pitchFamily="18" charset="0"/>
                <a:ea typeface="楷体" panose="02010609060101010101" pitchFamily="49" charset="-122"/>
                <a:cs typeface="Times New Roman" panose="02020603050405020304" pitchFamily="18" charset="0"/>
              </a:rPr>
              <a:t>零电容噪声</a:t>
            </a:r>
            <a:r>
              <a:rPr lang="en-US" altLang="zh-CN" dirty="0">
                <a:latin typeface="Times New Roman" panose="02020603050405020304" pitchFamily="18" charset="0"/>
                <a:ea typeface="楷体" panose="02010609060101010101" pitchFamily="49" charset="-122"/>
                <a:cs typeface="Times New Roman" panose="02020603050405020304" pitchFamily="18" charset="0"/>
              </a:rPr>
              <a:t>——3e@77K 12us</a:t>
            </a:r>
            <a:endParaRPr lang="zh-CN" altLang="en-US" dirty="0">
              <a:latin typeface="Times New Roman" panose="02020603050405020304" pitchFamily="18" charset="0"/>
              <a:cs typeface="Times New Roman" panose="02020603050405020304" pitchFamily="18" charset="0"/>
            </a:endParaRPr>
          </a:p>
        </p:txBody>
      </p:sp>
      <p:pic>
        <p:nvPicPr>
          <p:cNvPr id="3" name="图片 2">
            <a:extLst>
              <a:ext uri="{FF2B5EF4-FFF2-40B4-BE49-F238E27FC236}">
                <a16:creationId xmlns:a16="http://schemas.microsoft.com/office/drawing/2014/main" id="{3C8CFE93-93DF-4972-BB54-40AE3C81FA14}"/>
              </a:ext>
            </a:extLst>
          </p:cNvPr>
          <p:cNvPicPr>
            <a:picLocks noChangeAspect="1"/>
          </p:cNvPicPr>
          <p:nvPr/>
        </p:nvPicPr>
        <p:blipFill>
          <a:blip r:embed="rId3"/>
          <a:stretch>
            <a:fillRect/>
          </a:stretch>
        </p:blipFill>
        <p:spPr>
          <a:xfrm>
            <a:off x="6877908" y="2563091"/>
            <a:ext cx="4320000" cy="3573519"/>
          </a:xfrm>
          <a:prstGeom prst="rect">
            <a:avLst/>
          </a:prstGeom>
        </p:spPr>
      </p:pic>
      <p:pic>
        <p:nvPicPr>
          <p:cNvPr id="5" name="图片 4">
            <a:extLst>
              <a:ext uri="{FF2B5EF4-FFF2-40B4-BE49-F238E27FC236}">
                <a16:creationId xmlns:a16="http://schemas.microsoft.com/office/drawing/2014/main" id="{B944F224-32F7-4E29-BDAE-47A93C5906DF}"/>
              </a:ext>
            </a:extLst>
          </p:cNvPr>
          <p:cNvPicPr>
            <a:picLocks noChangeAspect="1"/>
          </p:cNvPicPr>
          <p:nvPr/>
        </p:nvPicPr>
        <p:blipFill>
          <a:blip r:embed="rId4"/>
          <a:stretch>
            <a:fillRect/>
          </a:stretch>
        </p:blipFill>
        <p:spPr>
          <a:xfrm>
            <a:off x="994092" y="2889846"/>
            <a:ext cx="4320000" cy="3246764"/>
          </a:xfrm>
          <a:prstGeom prst="rect">
            <a:avLst/>
          </a:prstGeom>
        </p:spPr>
      </p:pic>
      <p:sp>
        <p:nvSpPr>
          <p:cNvPr id="9" name="文本框 8">
            <a:extLst>
              <a:ext uri="{FF2B5EF4-FFF2-40B4-BE49-F238E27FC236}">
                <a16:creationId xmlns:a16="http://schemas.microsoft.com/office/drawing/2014/main" id="{66D7B636-0826-4DA6-890E-54EC3C316ACB}"/>
              </a:ext>
            </a:extLst>
          </p:cNvPr>
          <p:cNvSpPr txBox="1"/>
          <p:nvPr/>
        </p:nvSpPr>
        <p:spPr>
          <a:xfrm>
            <a:off x="1540893" y="3577512"/>
            <a:ext cx="1114408" cy="369332"/>
          </a:xfrm>
          <a:prstGeom prst="rect">
            <a:avLst/>
          </a:prstGeom>
          <a:noFill/>
        </p:spPr>
        <p:txBody>
          <a:bodyPr wrap="none" rtlCol="0">
            <a:spAutoFit/>
          </a:bodyPr>
          <a:lstStyle/>
          <a:p>
            <a:pPr algn="ctr"/>
            <a:r>
              <a:rPr lang="zh-CN" altLang="en-US" b="1" dirty="0">
                <a:solidFill>
                  <a:srgbClr val="EDBFE8"/>
                </a:solidFill>
              </a:rPr>
              <a:t>前放输出</a:t>
            </a:r>
          </a:p>
        </p:txBody>
      </p:sp>
      <p:sp>
        <p:nvSpPr>
          <p:cNvPr id="10" name="文本框 9">
            <a:extLst>
              <a:ext uri="{FF2B5EF4-FFF2-40B4-BE49-F238E27FC236}">
                <a16:creationId xmlns:a16="http://schemas.microsoft.com/office/drawing/2014/main" id="{9C820821-467A-4532-BAE9-0C7EF3F2ADCF}"/>
              </a:ext>
            </a:extLst>
          </p:cNvPr>
          <p:cNvSpPr txBox="1"/>
          <p:nvPr/>
        </p:nvSpPr>
        <p:spPr>
          <a:xfrm>
            <a:off x="1540893" y="4520239"/>
            <a:ext cx="1114408" cy="369332"/>
          </a:xfrm>
          <a:prstGeom prst="rect">
            <a:avLst/>
          </a:prstGeom>
          <a:noFill/>
        </p:spPr>
        <p:txBody>
          <a:bodyPr wrap="none" rtlCol="0">
            <a:spAutoFit/>
          </a:bodyPr>
          <a:lstStyle/>
          <a:p>
            <a:pPr algn="ctr"/>
            <a:r>
              <a:rPr lang="zh-CN" altLang="en-US" b="1" dirty="0">
                <a:solidFill>
                  <a:srgbClr val="FFFF00"/>
                </a:solidFill>
              </a:rPr>
              <a:t>成形输出</a:t>
            </a:r>
          </a:p>
        </p:txBody>
      </p:sp>
      <p:sp>
        <p:nvSpPr>
          <p:cNvPr id="11" name="文本框 10">
            <a:extLst>
              <a:ext uri="{FF2B5EF4-FFF2-40B4-BE49-F238E27FC236}">
                <a16:creationId xmlns:a16="http://schemas.microsoft.com/office/drawing/2014/main" id="{B1EF7532-B487-41ED-B384-3BCB4A99C95D}"/>
              </a:ext>
            </a:extLst>
          </p:cNvPr>
          <p:cNvSpPr txBox="1"/>
          <p:nvPr/>
        </p:nvSpPr>
        <p:spPr>
          <a:xfrm>
            <a:off x="1540893" y="2932487"/>
            <a:ext cx="1114408" cy="369332"/>
          </a:xfrm>
          <a:prstGeom prst="rect">
            <a:avLst/>
          </a:prstGeom>
          <a:noFill/>
        </p:spPr>
        <p:txBody>
          <a:bodyPr wrap="none" rtlCol="0">
            <a:spAutoFit/>
          </a:bodyPr>
          <a:lstStyle/>
          <a:p>
            <a:pPr algn="ctr"/>
            <a:r>
              <a:rPr lang="zh-CN" altLang="en-US" b="1" dirty="0">
                <a:solidFill>
                  <a:srgbClr val="C8FEFA"/>
                </a:solidFill>
              </a:rPr>
              <a:t>触发信号</a:t>
            </a:r>
          </a:p>
        </p:txBody>
      </p:sp>
    </p:spTree>
    <p:extLst>
      <p:ext uri="{BB962C8B-B14F-4D97-AF65-F5344CB8AC3E}">
        <p14:creationId xmlns:p14="http://schemas.microsoft.com/office/powerpoint/2010/main" val="2819695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r>
              <a:rPr kumimoji="1" lang="en-US" altLang="zh-CN" sz="2800" b="1" dirty="0" err="1">
                <a:solidFill>
                  <a:prstClr val="white"/>
                </a:solidFill>
                <a:latin typeface="Microsoft YaHei Bold" panose="020B0703020204020201" charset="-122"/>
                <a:ea typeface="Microsoft YaHei Bold" panose="020B0703020204020201" charset="-122"/>
              </a:rPr>
              <a:t>HPGe</a:t>
            </a:r>
            <a:r>
              <a:rPr kumimoji="1" lang="zh-CN" altLang="en-US" sz="2800" b="1" dirty="0">
                <a:solidFill>
                  <a:prstClr val="white"/>
                </a:solidFill>
                <a:latin typeface="Microsoft YaHei Bold" panose="020B0703020204020201" charset="-122"/>
                <a:ea typeface="Microsoft YaHei Bold" panose="020B0703020204020201" charset="-122"/>
              </a:rPr>
              <a:t>前放芯片测试</a:t>
            </a:r>
            <a:endParaRPr kumimoji="1" lang="en-US" altLang="zh-CN" sz="2800" b="1" dirty="0">
              <a:solidFill>
                <a:schemeClr val="bg1"/>
              </a:solidFill>
              <a:latin typeface="Microsoft YaHei Bold" panose="020B0703020204020201" charset="-122"/>
              <a:ea typeface="Microsoft YaHei Bold" panose="020B0703020204020201" charset="-122"/>
            </a:endParaRPr>
          </a:p>
        </p:txBody>
      </p:sp>
      <p:sp>
        <p:nvSpPr>
          <p:cNvPr id="4" name="内容占位符 1">
            <a:extLst>
              <a:ext uri="{FF2B5EF4-FFF2-40B4-BE49-F238E27FC236}">
                <a16:creationId xmlns:a16="http://schemas.microsoft.com/office/drawing/2014/main" id="{2311410D-74D3-460A-B2CB-19F48B493157}"/>
              </a:ext>
            </a:extLst>
          </p:cNvPr>
          <p:cNvSpPr txBox="1">
            <a:spLocks/>
          </p:cNvSpPr>
          <p:nvPr/>
        </p:nvSpPr>
        <p:spPr>
          <a:xfrm>
            <a:off x="415291" y="1281972"/>
            <a:ext cx="11342622" cy="1889285"/>
          </a:xfrm>
          <a:prstGeom prst="rect">
            <a:avLst/>
          </a:prstGeom>
        </p:spPr>
        <p:txBody>
          <a:bodyPr/>
          <a:lst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a:lstStyle>
          <a:p>
            <a:r>
              <a:rPr lang="zh-CN" altLang="en-US" dirty="0">
                <a:latin typeface="Times New Roman" panose="02020603050405020304" pitchFamily="18" charset="0"/>
                <a:ea typeface="楷体" panose="02010609060101010101" pitchFamily="49" charset="-122"/>
                <a:cs typeface="Times New Roman" panose="02020603050405020304" pitchFamily="18" charset="0"/>
              </a:rPr>
              <a:t>搭建了连接</a:t>
            </a:r>
            <a:r>
              <a:rPr lang="en-US" altLang="zh-CN" dirty="0" err="1">
                <a:latin typeface="Times New Roman" panose="02020603050405020304" pitchFamily="18" charset="0"/>
                <a:ea typeface="楷体" panose="02010609060101010101" pitchFamily="49" charset="-122"/>
                <a:cs typeface="Times New Roman" panose="02020603050405020304" pitchFamily="18" charset="0"/>
              </a:rPr>
              <a:t>HPGe</a:t>
            </a:r>
            <a:r>
              <a:rPr lang="zh-CN" altLang="en-US" dirty="0">
                <a:latin typeface="Times New Roman" panose="02020603050405020304" pitchFamily="18" charset="0"/>
                <a:ea typeface="楷体" panose="02010609060101010101" pitchFamily="49" charset="-122"/>
                <a:cs typeface="Times New Roman" panose="02020603050405020304" pitchFamily="18" charset="0"/>
              </a:rPr>
              <a:t>探测器的测试系统</a:t>
            </a:r>
            <a:endParaRPr lang="en-US" altLang="zh-CN" dirty="0">
              <a:latin typeface="Times New Roman" panose="02020603050405020304" pitchFamily="18" charset="0"/>
              <a:ea typeface="楷体" panose="02010609060101010101" pitchFamily="49" charset="-122"/>
              <a:cs typeface="Times New Roman" panose="02020603050405020304" pitchFamily="18" charset="0"/>
            </a:endParaRPr>
          </a:p>
          <a:p>
            <a:r>
              <a:rPr lang="zh-CN" altLang="en-US" dirty="0">
                <a:latin typeface="Times New Roman" panose="02020603050405020304" pitchFamily="18" charset="0"/>
                <a:ea typeface="楷体" panose="02010609060101010101" pitchFamily="49" charset="-122"/>
                <a:cs typeface="Times New Roman" panose="02020603050405020304" pitchFamily="18" charset="0"/>
              </a:rPr>
              <a:t>目前前放输出波形存在一定的振荡，正在排查原因</a:t>
            </a:r>
            <a:endParaRPr lang="en-US" altLang="zh-CN" dirty="0">
              <a:latin typeface="Times New Roman" panose="02020603050405020304" pitchFamily="18" charset="0"/>
              <a:ea typeface="楷体" panose="02010609060101010101" pitchFamily="49" charset="-122"/>
              <a:cs typeface="Times New Roman" panose="02020603050405020304" pitchFamily="18" charset="0"/>
            </a:endParaRPr>
          </a:p>
          <a:p>
            <a:pPr lvl="2"/>
            <a:endParaRPr lang="en-US" altLang="zh-CN" dirty="0">
              <a:latin typeface="Times New Roman" panose="02020603050405020304" pitchFamily="18" charset="0"/>
              <a:ea typeface="楷体" panose="02010609060101010101" pitchFamily="49" charset="-122"/>
              <a:cs typeface="Times New Roman" panose="02020603050405020304" pitchFamily="18" charset="0"/>
            </a:endParaRPr>
          </a:p>
          <a:p>
            <a:pPr lvl="1"/>
            <a:endParaRPr lang="en-US" altLang="zh-CN" dirty="0">
              <a:latin typeface="Times New Roman" panose="02020603050405020304" pitchFamily="18" charset="0"/>
              <a:ea typeface="楷体" panose="02010609060101010101" pitchFamily="49" charset="-122"/>
              <a:cs typeface="Times New Roman" panose="02020603050405020304" pitchFamily="18" charset="0"/>
            </a:endParaRPr>
          </a:p>
          <a:p>
            <a:endParaRPr lang="en-US" altLang="zh-CN" dirty="0">
              <a:latin typeface="Times New Roman" panose="02020603050405020304" pitchFamily="18" charset="0"/>
              <a:ea typeface="楷体" panose="02010609060101010101" pitchFamily="49" charset="-122"/>
              <a:cs typeface="Times New Roman" panose="02020603050405020304" pitchFamily="18" charset="0"/>
            </a:endParaRPr>
          </a:p>
          <a:p>
            <a:pPr lvl="1"/>
            <a:endParaRPr lang="en-US" altLang="zh-CN" sz="2000" dirty="0"/>
          </a:p>
          <a:p>
            <a:endParaRPr lang="zh-CN" altLang="en-US" dirty="0"/>
          </a:p>
        </p:txBody>
      </p:sp>
      <p:pic>
        <p:nvPicPr>
          <p:cNvPr id="3" name="图片 2">
            <a:extLst>
              <a:ext uri="{FF2B5EF4-FFF2-40B4-BE49-F238E27FC236}">
                <a16:creationId xmlns:a16="http://schemas.microsoft.com/office/drawing/2014/main" id="{75F5945E-A28B-D71E-6EF7-C1DB34740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089" y="4282876"/>
            <a:ext cx="2880000" cy="2156626"/>
          </a:xfrm>
          <a:prstGeom prst="rect">
            <a:avLst/>
          </a:prstGeom>
        </p:spPr>
      </p:pic>
      <p:pic>
        <p:nvPicPr>
          <p:cNvPr id="6" name="内容占位符 4">
            <a:extLst>
              <a:ext uri="{FF2B5EF4-FFF2-40B4-BE49-F238E27FC236}">
                <a16:creationId xmlns:a16="http://schemas.microsoft.com/office/drawing/2014/main" id="{3F16AD4D-73F7-EE64-16D2-FB72D9A3757F}"/>
              </a:ext>
            </a:extLst>
          </p:cNvPr>
          <p:cNvPicPr>
            <a:picLocks noChangeAspect="1"/>
          </p:cNvPicPr>
          <p:nvPr/>
        </p:nvPicPr>
        <p:blipFill rotWithShape="1">
          <a:blip r:embed="rId4">
            <a:extLst>
              <a:ext uri="{28A0092B-C50C-407E-A947-70E740481C1C}">
                <a14:useLocalDpi xmlns:a14="http://schemas.microsoft.com/office/drawing/2010/main" val="0"/>
              </a:ext>
            </a:extLst>
          </a:blip>
          <a:srcRect l="31702" t="53203" r="40980" b="11425"/>
          <a:stretch/>
        </p:blipFill>
        <p:spPr>
          <a:xfrm rot="16200000">
            <a:off x="891085" y="1862419"/>
            <a:ext cx="1664007" cy="2880000"/>
          </a:xfrm>
          <a:prstGeom prst="rect">
            <a:avLst/>
          </a:prstGeom>
        </p:spPr>
      </p:pic>
      <p:pic>
        <p:nvPicPr>
          <p:cNvPr id="9" name="图片 8">
            <a:extLst>
              <a:ext uri="{FF2B5EF4-FFF2-40B4-BE49-F238E27FC236}">
                <a16:creationId xmlns:a16="http://schemas.microsoft.com/office/drawing/2014/main" id="{49C28F9F-88D1-48F5-BF6C-601F69D318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83850" y="2470415"/>
            <a:ext cx="2971801" cy="3963951"/>
          </a:xfrm>
          <a:prstGeom prst="rect">
            <a:avLst/>
          </a:prstGeom>
        </p:spPr>
      </p:pic>
      <p:grpSp>
        <p:nvGrpSpPr>
          <p:cNvPr id="7" name="组合 6">
            <a:extLst>
              <a:ext uri="{FF2B5EF4-FFF2-40B4-BE49-F238E27FC236}">
                <a16:creationId xmlns:a16="http://schemas.microsoft.com/office/drawing/2014/main" id="{685050D7-6029-4662-851C-FBA44B06DEAF}"/>
              </a:ext>
            </a:extLst>
          </p:cNvPr>
          <p:cNvGrpSpPr/>
          <p:nvPr/>
        </p:nvGrpSpPr>
        <p:grpSpPr>
          <a:xfrm>
            <a:off x="6582754" y="2470415"/>
            <a:ext cx="5326157" cy="3963951"/>
            <a:chOff x="5772150" y="2352355"/>
            <a:chExt cx="5492750" cy="4114800"/>
          </a:xfrm>
        </p:grpSpPr>
        <p:pic>
          <p:nvPicPr>
            <p:cNvPr id="10" name="图片 9">
              <a:extLst>
                <a:ext uri="{FF2B5EF4-FFF2-40B4-BE49-F238E27FC236}">
                  <a16:creationId xmlns:a16="http://schemas.microsoft.com/office/drawing/2014/main" id="{19B4B7EB-65D3-4FCF-B2DA-3F00F3E0370B}"/>
                </a:ext>
              </a:extLst>
            </p:cNvPr>
            <p:cNvPicPr>
              <a:picLocks noChangeAspect="1"/>
            </p:cNvPicPr>
            <p:nvPr/>
          </p:nvPicPr>
          <p:blipFill rotWithShape="1">
            <a:blip r:embed="rId6">
              <a:extLst>
                <a:ext uri="{28A0092B-C50C-407E-A947-70E740481C1C}">
                  <a14:useLocalDpi xmlns:a14="http://schemas.microsoft.com/office/drawing/2010/main" val="0"/>
                </a:ext>
              </a:extLst>
            </a:blip>
            <a:srcRect l="8755" b="8861"/>
            <a:stretch/>
          </p:blipFill>
          <p:spPr>
            <a:xfrm>
              <a:off x="5772150" y="2352355"/>
              <a:ext cx="5492750" cy="4114800"/>
            </a:xfrm>
            <a:prstGeom prst="rect">
              <a:avLst/>
            </a:prstGeom>
          </p:spPr>
        </p:pic>
        <p:pic>
          <p:nvPicPr>
            <p:cNvPr id="11" name="图片 10">
              <a:extLst>
                <a:ext uri="{FF2B5EF4-FFF2-40B4-BE49-F238E27FC236}">
                  <a16:creationId xmlns:a16="http://schemas.microsoft.com/office/drawing/2014/main" id="{2A42D056-0164-4B4C-9885-9087269CAC80}"/>
                </a:ext>
              </a:extLst>
            </p:cNvPr>
            <p:cNvPicPr>
              <a:picLocks noChangeAspect="1"/>
            </p:cNvPicPr>
            <p:nvPr/>
          </p:nvPicPr>
          <p:blipFill rotWithShape="1">
            <a:blip r:embed="rId7">
              <a:extLst>
                <a:ext uri="{28A0092B-C50C-407E-A947-70E740481C1C}">
                  <a14:useLocalDpi xmlns:a14="http://schemas.microsoft.com/office/drawing/2010/main" val="0"/>
                </a:ext>
              </a:extLst>
            </a:blip>
            <a:srcRect l="6716" t="46706" r="4456" b="41795"/>
            <a:stretch/>
          </p:blipFill>
          <p:spPr>
            <a:xfrm>
              <a:off x="6537325" y="4254500"/>
              <a:ext cx="3924300" cy="380998"/>
            </a:xfrm>
            <a:prstGeom prst="rect">
              <a:avLst/>
            </a:prstGeom>
          </p:spPr>
        </p:pic>
        <p:cxnSp>
          <p:nvCxnSpPr>
            <p:cNvPr id="12" name="直接箭头连接符 11">
              <a:extLst>
                <a:ext uri="{FF2B5EF4-FFF2-40B4-BE49-F238E27FC236}">
                  <a16:creationId xmlns:a16="http://schemas.microsoft.com/office/drawing/2014/main" id="{02DAE870-F3A9-4AEE-A125-885EEAD10D69}"/>
                </a:ext>
              </a:extLst>
            </p:cNvPr>
            <p:cNvCxnSpPr>
              <a:cxnSpLocks/>
              <a:stCxn id="11" idx="0"/>
            </p:cNvCxnSpPr>
            <p:nvPr/>
          </p:nvCxnSpPr>
          <p:spPr>
            <a:xfrm flipV="1">
              <a:off x="8499475" y="3778250"/>
              <a:ext cx="0" cy="4762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文本框 12">
            <a:extLst>
              <a:ext uri="{FF2B5EF4-FFF2-40B4-BE49-F238E27FC236}">
                <a16:creationId xmlns:a16="http://schemas.microsoft.com/office/drawing/2014/main" id="{43C88D7C-BFB1-4E51-8E9A-62E082B47A66}"/>
              </a:ext>
            </a:extLst>
          </p:cNvPr>
          <p:cNvSpPr txBox="1"/>
          <p:nvPr/>
        </p:nvSpPr>
        <p:spPr>
          <a:xfrm>
            <a:off x="10101421" y="4772418"/>
            <a:ext cx="857927" cy="369332"/>
          </a:xfrm>
          <a:prstGeom prst="rect">
            <a:avLst/>
          </a:prstGeom>
          <a:noFill/>
        </p:spPr>
        <p:txBody>
          <a:bodyPr wrap="none" rtlCol="0">
            <a:spAutoFit/>
          </a:bodyPr>
          <a:lstStyle/>
          <a:p>
            <a:r>
              <a:rPr lang="en-US" altLang="zh-CN" dirty="0">
                <a:solidFill>
                  <a:srgbClr val="FF0000"/>
                </a:solidFill>
              </a:rPr>
              <a:t>T=40ns</a:t>
            </a:r>
            <a:endParaRPr lang="zh-CN" altLang="en-US" dirty="0">
              <a:solidFill>
                <a:srgbClr val="FF0000"/>
              </a:solidFill>
            </a:endParaRPr>
          </a:p>
        </p:txBody>
      </p:sp>
    </p:spTree>
    <p:extLst>
      <p:ext uri="{BB962C8B-B14F-4D97-AF65-F5344CB8AC3E}">
        <p14:creationId xmlns:p14="http://schemas.microsoft.com/office/powerpoint/2010/main" val="2039594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316865" y="664168"/>
            <a:ext cx="3525520" cy="553998"/>
          </a:xfrm>
          <a:prstGeom prst="rect">
            <a:avLst/>
          </a:prstGeom>
          <a:noFill/>
        </p:spPr>
        <p:txBody>
          <a:bodyPr wrap="square" rtlCol="0">
            <a:spAutoFit/>
          </a:bodyPr>
          <a:lstStyle/>
          <a:p>
            <a:pPr algn="ctr"/>
            <a:r>
              <a:rPr kumimoji="1" lang="en-US" altLang="zh-CN" sz="3000" b="1" dirty="0">
                <a:solidFill>
                  <a:schemeClr val="bg1"/>
                </a:solidFill>
                <a:latin typeface="Microsoft YaHei Bold" panose="020B0703020204020201" charset="-122"/>
                <a:ea typeface="Microsoft YaHei Bold" panose="020B0703020204020201" charset="-122"/>
                <a:cs typeface="Microsoft YaHei Bold" panose="020B0703020204020201" charset="-122"/>
              </a:rPr>
              <a:t>CONTENTS</a:t>
            </a:r>
          </a:p>
        </p:txBody>
      </p:sp>
      <p:cxnSp>
        <p:nvCxnSpPr>
          <p:cNvPr id="5" name="直接连接符 4"/>
          <p:cNvCxnSpPr/>
          <p:nvPr/>
        </p:nvCxnSpPr>
        <p:spPr>
          <a:xfrm>
            <a:off x="946150" y="1652347"/>
            <a:ext cx="1023493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9" name="组合 8"/>
          <p:cNvGrpSpPr/>
          <p:nvPr/>
        </p:nvGrpSpPr>
        <p:grpSpPr>
          <a:xfrm>
            <a:off x="946150" y="2280343"/>
            <a:ext cx="5091430" cy="645160"/>
            <a:chOff x="1195" y="7770"/>
            <a:chExt cx="8018" cy="1016"/>
          </a:xfrm>
        </p:grpSpPr>
        <p:sp>
          <p:nvSpPr>
            <p:cNvPr id="8" name="文本框 7"/>
            <p:cNvSpPr txBox="1"/>
            <p:nvPr/>
          </p:nvSpPr>
          <p:spPr>
            <a:xfrm>
              <a:off x="1195" y="7770"/>
              <a:ext cx="1294" cy="1016"/>
            </a:xfrm>
            <a:prstGeom prst="rect">
              <a:avLst/>
            </a:prstGeom>
            <a:noFill/>
          </p:spPr>
          <p:txBody>
            <a:bodyPr wrap="square" rtlCol="0">
              <a:spAutoFit/>
            </a:bodyPr>
            <a:lstStyle/>
            <a:p>
              <a:r>
                <a:rPr kumimoji="1" lang="en-US" altLang="zh-CN" sz="3600" b="1" dirty="0">
                  <a:solidFill>
                    <a:srgbClr val="FFFF00"/>
                  </a:solidFill>
                  <a:latin typeface="Microsoft YaHei Bold" panose="020B0703020204020201" charset="-122"/>
                  <a:ea typeface="Microsoft YaHei Bold" panose="020B0703020204020201" charset="-122"/>
                </a:rPr>
                <a:t>01</a:t>
              </a:r>
            </a:p>
          </p:txBody>
        </p:sp>
        <p:cxnSp>
          <p:nvCxnSpPr>
            <p:cNvPr id="10" name="直线连接符 9"/>
            <p:cNvCxnSpPr/>
            <p:nvPr/>
          </p:nvCxnSpPr>
          <p:spPr>
            <a:xfrm>
              <a:off x="2660" y="8046"/>
              <a:ext cx="0" cy="465"/>
            </a:xfrm>
            <a:prstGeom prst="line">
              <a:avLst/>
            </a:prstGeom>
            <a:ln w="38100">
              <a:solidFill>
                <a:srgbClr val="FFFF00"/>
              </a:solidFill>
            </a:ln>
          </p:spPr>
          <p:style>
            <a:lnRef idx="1">
              <a:schemeClr val="dk1"/>
            </a:lnRef>
            <a:fillRef idx="0">
              <a:schemeClr val="dk1"/>
            </a:fillRef>
            <a:effectRef idx="0">
              <a:schemeClr val="dk1"/>
            </a:effectRef>
            <a:fontRef idx="minor">
              <a:schemeClr val="tx1"/>
            </a:fontRef>
          </p:style>
        </p:cxnSp>
        <p:sp>
          <p:nvSpPr>
            <p:cNvPr id="13" name="文本框 12"/>
            <p:cNvSpPr txBox="1"/>
            <p:nvPr/>
          </p:nvSpPr>
          <p:spPr>
            <a:xfrm>
              <a:off x="3039" y="7916"/>
              <a:ext cx="6174" cy="727"/>
            </a:xfrm>
            <a:prstGeom prst="rect">
              <a:avLst/>
            </a:prstGeom>
            <a:noFill/>
          </p:spPr>
          <p:txBody>
            <a:bodyPr wrap="square" rtlCol="0">
              <a:spAutoFit/>
            </a:bodyPr>
            <a:lstStyle/>
            <a:p>
              <a:r>
                <a:rPr kumimoji="1" lang="zh-CN" altLang="en-US" sz="2400" dirty="0">
                  <a:solidFill>
                    <a:srgbClr val="FFFF00"/>
                  </a:solidFill>
                  <a:latin typeface="Microsoft YaHei Bold" panose="020B0703020204020201" charset="-122"/>
                  <a:ea typeface="Microsoft YaHei Bold" panose="020B0703020204020201" charset="-122"/>
                </a:rPr>
                <a:t>背景简介</a:t>
              </a:r>
            </a:p>
          </p:txBody>
        </p:sp>
      </p:grpSp>
      <p:grpSp>
        <p:nvGrpSpPr>
          <p:cNvPr id="11" name="组合 10"/>
          <p:cNvGrpSpPr/>
          <p:nvPr/>
        </p:nvGrpSpPr>
        <p:grpSpPr>
          <a:xfrm>
            <a:off x="946150" y="5452649"/>
            <a:ext cx="5624195" cy="645160"/>
            <a:chOff x="1195" y="7770"/>
            <a:chExt cx="8857" cy="1016"/>
          </a:xfrm>
        </p:grpSpPr>
        <p:sp>
          <p:nvSpPr>
            <p:cNvPr id="16" name="文本框 15"/>
            <p:cNvSpPr txBox="1"/>
            <p:nvPr/>
          </p:nvSpPr>
          <p:spPr>
            <a:xfrm>
              <a:off x="1195" y="7770"/>
              <a:ext cx="1294" cy="1016"/>
            </a:xfrm>
            <a:prstGeom prst="rect">
              <a:avLst/>
            </a:prstGeom>
            <a:noFill/>
          </p:spPr>
          <p:txBody>
            <a:bodyPr wrap="square" rtlCol="0">
              <a:spAutoFit/>
            </a:bodyPr>
            <a:lstStyle/>
            <a:p>
              <a:r>
                <a:rPr kumimoji="1" lang="en-US" altLang="zh-CN" sz="3600" b="1" dirty="0">
                  <a:solidFill>
                    <a:schemeClr val="bg1"/>
                  </a:solidFill>
                  <a:latin typeface="Microsoft YaHei Bold" panose="020B0703020204020201" charset="-122"/>
                  <a:ea typeface="Microsoft YaHei Bold" panose="020B0703020204020201" charset="-122"/>
                </a:rPr>
                <a:t>03</a:t>
              </a:r>
            </a:p>
          </p:txBody>
        </p:sp>
        <p:cxnSp>
          <p:nvCxnSpPr>
            <p:cNvPr id="17" name="直线连接符 9"/>
            <p:cNvCxnSpPr/>
            <p:nvPr/>
          </p:nvCxnSpPr>
          <p:spPr>
            <a:xfrm>
              <a:off x="2660" y="8046"/>
              <a:ext cx="0" cy="465"/>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sp>
          <p:nvSpPr>
            <p:cNvPr id="18" name="文本框 17"/>
            <p:cNvSpPr txBox="1"/>
            <p:nvPr/>
          </p:nvSpPr>
          <p:spPr>
            <a:xfrm>
              <a:off x="2980" y="7880"/>
              <a:ext cx="7072" cy="727"/>
            </a:xfrm>
            <a:prstGeom prst="rect">
              <a:avLst/>
            </a:prstGeom>
            <a:noFill/>
          </p:spPr>
          <p:txBody>
            <a:bodyPr wrap="square" rtlCol="0">
              <a:spAutoFit/>
            </a:bodyPr>
            <a:lstStyle/>
            <a:p>
              <a:r>
                <a:rPr kumimoji="1" lang="zh-CN" altLang="en-US" sz="2400" dirty="0">
                  <a:solidFill>
                    <a:schemeClr val="bg1"/>
                  </a:solidFill>
                  <a:latin typeface="Microsoft YaHei Bold" panose="020B0703020204020201" charset="-122"/>
                  <a:ea typeface="Microsoft YaHei Bold" panose="020B0703020204020201" charset="-122"/>
                </a:rPr>
                <a:t>总结与展望</a:t>
              </a:r>
              <a:endParaRPr kumimoji="1" lang="en-US" altLang="zh-CN" sz="2400" dirty="0">
                <a:solidFill>
                  <a:schemeClr val="bg1"/>
                </a:solidFill>
                <a:latin typeface="Microsoft YaHei Bold" panose="020B0703020204020201" charset="-122"/>
                <a:ea typeface="Microsoft YaHei Bold" panose="020B0703020204020201" charset="-122"/>
              </a:endParaRPr>
            </a:p>
          </p:txBody>
        </p:sp>
      </p:grpSp>
      <p:grpSp>
        <p:nvGrpSpPr>
          <p:cNvPr id="19" name="组合 18"/>
          <p:cNvGrpSpPr/>
          <p:nvPr/>
        </p:nvGrpSpPr>
        <p:grpSpPr>
          <a:xfrm>
            <a:off x="946149" y="3308061"/>
            <a:ext cx="10661972" cy="645160"/>
            <a:chOff x="1195" y="7789"/>
            <a:chExt cx="7839" cy="1016"/>
          </a:xfrm>
        </p:grpSpPr>
        <p:sp>
          <p:nvSpPr>
            <p:cNvPr id="20" name="文本框 19"/>
            <p:cNvSpPr txBox="1"/>
            <p:nvPr/>
          </p:nvSpPr>
          <p:spPr>
            <a:xfrm>
              <a:off x="1195" y="7789"/>
              <a:ext cx="1294" cy="1016"/>
            </a:xfrm>
            <a:prstGeom prst="rect">
              <a:avLst/>
            </a:prstGeom>
            <a:noFill/>
          </p:spPr>
          <p:txBody>
            <a:bodyPr wrap="square" rtlCol="0">
              <a:spAutoFit/>
            </a:bodyPr>
            <a:lstStyle/>
            <a:p>
              <a:r>
                <a:rPr kumimoji="1" lang="en-US" altLang="zh-CN" sz="3600" b="1" dirty="0">
                  <a:solidFill>
                    <a:schemeClr val="bg1"/>
                  </a:solidFill>
                  <a:latin typeface="Microsoft YaHei Bold" panose="020B0703020204020201" charset="-122"/>
                  <a:ea typeface="Microsoft YaHei Bold" panose="020B0703020204020201" charset="-122"/>
                </a:rPr>
                <a:t>02</a:t>
              </a:r>
            </a:p>
          </p:txBody>
        </p:sp>
        <p:cxnSp>
          <p:nvCxnSpPr>
            <p:cNvPr id="21" name="直线连接符 9"/>
            <p:cNvCxnSpPr/>
            <p:nvPr/>
          </p:nvCxnSpPr>
          <p:spPr>
            <a:xfrm>
              <a:off x="1879" y="8046"/>
              <a:ext cx="0" cy="465"/>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sp>
          <p:nvSpPr>
            <p:cNvPr id="22" name="文本框 21"/>
            <p:cNvSpPr txBox="1"/>
            <p:nvPr/>
          </p:nvSpPr>
          <p:spPr>
            <a:xfrm>
              <a:off x="2028" y="7938"/>
              <a:ext cx="7006" cy="727"/>
            </a:xfrm>
            <a:prstGeom prst="rect">
              <a:avLst/>
            </a:prstGeom>
            <a:noFill/>
          </p:spPr>
          <p:txBody>
            <a:bodyPr wrap="square" rtlCol="0">
              <a:spAutoFit/>
            </a:bodyPr>
            <a:lstStyle/>
            <a:p>
              <a:r>
                <a:rPr kumimoji="1" lang="zh-CN" altLang="en-US" sz="2400" dirty="0">
                  <a:solidFill>
                    <a:schemeClr val="bg1"/>
                  </a:solidFill>
                  <a:latin typeface="Microsoft YaHei Bold" panose="020B0703020204020201" charset="-122"/>
                  <a:ea typeface="Microsoft YaHei Bold" panose="020B0703020204020201" charset="-122"/>
                </a:rPr>
                <a:t>低噪声</a:t>
              </a:r>
              <a:r>
                <a:rPr kumimoji="1" lang="en-US" altLang="zh-CN" sz="2400" dirty="0">
                  <a:solidFill>
                    <a:schemeClr val="bg1"/>
                  </a:solidFill>
                  <a:latin typeface="Microsoft YaHei Bold" panose="020B0703020204020201" charset="-122"/>
                  <a:ea typeface="Microsoft YaHei Bold" panose="020B0703020204020201" charset="-122"/>
                </a:rPr>
                <a:t>CMOS</a:t>
              </a:r>
              <a:r>
                <a:rPr kumimoji="1" lang="zh-CN" altLang="en-US" sz="2400" dirty="0">
                  <a:solidFill>
                    <a:schemeClr val="bg1"/>
                  </a:solidFill>
                  <a:latin typeface="Microsoft YaHei Bold" panose="020B0703020204020201" charset="-122"/>
                  <a:ea typeface="Microsoft YaHei Bold" panose="020B0703020204020201" charset="-122"/>
                </a:rPr>
                <a:t>前放</a:t>
              </a:r>
              <a:r>
                <a:rPr kumimoji="1" lang="en-US" altLang="zh-CN" sz="2400" dirty="0">
                  <a:solidFill>
                    <a:schemeClr val="bg1"/>
                  </a:solidFill>
                  <a:latin typeface="Microsoft YaHei Bold" panose="020B0703020204020201" charset="-122"/>
                  <a:ea typeface="Microsoft YaHei Bold" panose="020B0703020204020201" charset="-122"/>
                </a:rPr>
                <a:t>ASIC</a:t>
              </a:r>
              <a:r>
                <a:rPr kumimoji="1" lang="zh-CN" altLang="en-US" sz="2400" dirty="0">
                  <a:solidFill>
                    <a:schemeClr val="bg1"/>
                  </a:solidFill>
                  <a:latin typeface="Microsoft YaHei Bold" panose="020B0703020204020201" charset="-122"/>
                  <a:ea typeface="Microsoft YaHei Bold" panose="020B0703020204020201" charset="-122"/>
                </a:rPr>
                <a:t>芯片进展</a:t>
              </a:r>
              <a:endParaRPr kumimoji="1" lang="en-US" altLang="zh-CN" sz="2400" dirty="0">
                <a:solidFill>
                  <a:schemeClr val="bg1"/>
                </a:solidFill>
                <a:latin typeface="Microsoft YaHei Bold" panose="020B0703020204020201" charset="-122"/>
                <a:ea typeface="Microsoft YaHei Bold" panose="020B0703020204020201" charset="-122"/>
              </a:endParaRPr>
            </a:p>
          </p:txBody>
        </p:sp>
      </p:grpSp>
      <p:sp>
        <p:nvSpPr>
          <p:cNvPr id="2" name="灯片编号占位符 1">
            <a:extLst>
              <a:ext uri="{FF2B5EF4-FFF2-40B4-BE49-F238E27FC236}">
                <a16:creationId xmlns:a16="http://schemas.microsoft.com/office/drawing/2014/main" id="{7A9FA325-6122-45BF-B7F0-2BDFC8514E4E}"/>
              </a:ext>
            </a:extLst>
          </p:cNvPr>
          <p:cNvSpPr>
            <a:spLocks noGrp="1"/>
          </p:cNvSpPr>
          <p:nvPr>
            <p:ph type="sldNum" sz="quarter" idx="12"/>
          </p:nvPr>
        </p:nvSpPr>
        <p:spPr/>
        <p:txBody>
          <a:bodyPr/>
          <a:lstStyle/>
          <a:p>
            <a:fld id="{7D9BB5D0-35E4-459D-AEF3-FE4D7C45CC19}" type="slidenum">
              <a:rPr lang="zh-CN" altLang="en-US" smtClean="0"/>
              <a:t>2</a:t>
            </a:fld>
            <a:endParaRPr lang="zh-CN" altLang="en-US"/>
          </a:p>
        </p:txBody>
      </p:sp>
      <p:sp>
        <p:nvSpPr>
          <p:cNvPr id="23" name="Content Placeholder 1">
            <a:extLst>
              <a:ext uri="{FF2B5EF4-FFF2-40B4-BE49-F238E27FC236}">
                <a16:creationId xmlns:a16="http://schemas.microsoft.com/office/drawing/2014/main" id="{F293341B-6374-4A1E-828A-DF6D8BCA52C8}"/>
              </a:ext>
            </a:extLst>
          </p:cNvPr>
          <p:cNvSpPr txBox="1">
            <a:spLocks/>
          </p:cNvSpPr>
          <p:nvPr/>
        </p:nvSpPr>
        <p:spPr>
          <a:xfrm>
            <a:off x="2306668" y="3902737"/>
            <a:ext cx="7675532" cy="20107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芯片设计</a:t>
            </a:r>
            <a:endPar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a:p>
            <a:r>
              <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SDD</a:t>
            </a:r>
            <a:r>
              <a:rPr lang="zh-CN" alt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前放测试</a:t>
            </a:r>
            <a:endPar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a:p>
            <a:r>
              <a:rPr lang="en-US" altLang="zh-CN" sz="2400" dirty="0" err="1">
                <a:solidFill>
                  <a:schemeClr val="bg1"/>
                </a:solidFill>
                <a:latin typeface="Times New Roman" panose="02020603050405020304" pitchFamily="18" charset="0"/>
                <a:ea typeface="楷体" panose="02010609060101010101" pitchFamily="49" charset="-122"/>
                <a:cs typeface="Times New Roman" panose="02020603050405020304" pitchFamily="18" charset="0"/>
              </a:rPr>
              <a:t>HPGe</a:t>
            </a:r>
            <a:r>
              <a:rPr lang="zh-CN" alt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前放测试</a:t>
            </a:r>
            <a:endPar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742207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316865" y="664168"/>
            <a:ext cx="3525520" cy="553998"/>
          </a:xfrm>
          <a:prstGeom prst="rect">
            <a:avLst/>
          </a:prstGeom>
          <a:noFill/>
        </p:spPr>
        <p:txBody>
          <a:bodyPr wrap="square" rtlCol="0">
            <a:spAutoFit/>
          </a:bodyPr>
          <a:lstStyle/>
          <a:p>
            <a:pPr algn="ctr"/>
            <a:r>
              <a:rPr kumimoji="1" lang="en-US" altLang="zh-CN" sz="3000" b="1" dirty="0">
                <a:solidFill>
                  <a:schemeClr val="bg1"/>
                </a:solidFill>
                <a:latin typeface="Microsoft YaHei Bold" panose="020B0703020204020201" charset="-122"/>
                <a:ea typeface="Microsoft YaHei Bold" panose="020B0703020204020201" charset="-122"/>
                <a:cs typeface="Microsoft YaHei Bold" panose="020B0703020204020201" charset="-122"/>
              </a:rPr>
              <a:t>CONTENTS</a:t>
            </a:r>
          </a:p>
        </p:txBody>
      </p:sp>
      <p:cxnSp>
        <p:nvCxnSpPr>
          <p:cNvPr id="5" name="直接连接符 4"/>
          <p:cNvCxnSpPr/>
          <p:nvPr/>
        </p:nvCxnSpPr>
        <p:spPr>
          <a:xfrm>
            <a:off x="946150" y="1652347"/>
            <a:ext cx="1023493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9" name="组合 8"/>
          <p:cNvGrpSpPr/>
          <p:nvPr/>
        </p:nvGrpSpPr>
        <p:grpSpPr>
          <a:xfrm>
            <a:off x="946150" y="2280343"/>
            <a:ext cx="5091430" cy="645160"/>
            <a:chOff x="1195" y="7770"/>
            <a:chExt cx="8018" cy="1016"/>
          </a:xfrm>
        </p:grpSpPr>
        <p:sp>
          <p:nvSpPr>
            <p:cNvPr id="8" name="文本框 7"/>
            <p:cNvSpPr txBox="1"/>
            <p:nvPr/>
          </p:nvSpPr>
          <p:spPr>
            <a:xfrm>
              <a:off x="1195" y="7770"/>
              <a:ext cx="1294" cy="1016"/>
            </a:xfrm>
            <a:prstGeom prst="rect">
              <a:avLst/>
            </a:prstGeom>
            <a:noFill/>
          </p:spPr>
          <p:txBody>
            <a:bodyPr wrap="square" rtlCol="0">
              <a:spAutoFit/>
            </a:bodyPr>
            <a:lstStyle/>
            <a:p>
              <a:r>
                <a:rPr kumimoji="1" lang="en-US" altLang="zh-CN" sz="3600" b="1" dirty="0">
                  <a:solidFill>
                    <a:schemeClr val="bg1"/>
                  </a:solidFill>
                  <a:latin typeface="Microsoft YaHei Bold" panose="020B0703020204020201" charset="-122"/>
                  <a:ea typeface="Microsoft YaHei Bold" panose="020B0703020204020201" charset="-122"/>
                </a:rPr>
                <a:t>01</a:t>
              </a:r>
            </a:p>
          </p:txBody>
        </p:sp>
        <p:cxnSp>
          <p:nvCxnSpPr>
            <p:cNvPr id="10" name="直线连接符 9"/>
            <p:cNvCxnSpPr/>
            <p:nvPr/>
          </p:nvCxnSpPr>
          <p:spPr>
            <a:xfrm>
              <a:off x="2660" y="8046"/>
              <a:ext cx="0" cy="465"/>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sp>
          <p:nvSpPr>
            <p:cNvPr id="13" name="文本框 12"/>
            <p:cNvSpPr txBox="1"/>
            <p:nvPr/>
          </p:nvSpPr>
          <p:spPr>
            <a:xfrm>
              <a:off x="3039" y="7916"/>
              <a:ext cx="6174" cy="727"/>
            </a:xfrm>
            <a:prstGeom prst="rect">
              <a:avLst/>
            </a:prstGeom>
            <a:noFill/>
          </p:spPr>
          <p:txBody>
            <a:bodyPr wrap="square" rtlCol="0">
              <a:spAutoFit/>
            </a:bodyPr>
            <a:lstStyle/>
            <a:p>
              <a:r>
                <a:rPr kumimoji="1" lang="zh-CN" altLang="en-US" sz="2400" dirty="0">
                  <a:solidFill>
                    <a:schemeClr val="bg1"/>
                  </a:solidFill>
                  <a:latin typeface="Microsoft YaHei Bold" panose="020B0703020204020201" charset="-122"/>
                  <a:ea typeface="Microsoft YaHei Bold" panose="020B0703020204020201" charset="-122"/>
                </a:rPr>
                <a:t>背景简介</a:t>
              </a:r>
            </a:p>
          </p:txBody>
        </p:sp>
      </p:grpSp>
      <p:grpSp>
        <p:nvGrpSpPr>
          <p:cNvPr id="11" name="组合 10"/>
          <p:cNvGrpSpPr/>
          <p:nvPr/>
        </p:nvGrpSpPr>
        <p:grpSpPr>
          <a:xfrm>
            <a:off x="946150" y="5452649"/>
            <a:ext cx="5624195" cy="645160"/>
            <a:chOff x="1195" y="7770"/>
            <a:chExt cx="8857" cy="1016"/>
          </a:xfrm>
        </p:grpSpPr>
        <p:sp>
          <p:nvSpPr>
            <p:cNvPr id="16" name="文本框 15"/>
            <p:cNvSpPr txBox="1"/>
            <p:nvPr/>
          </p:nvSpPr>
          <p:spPr>
            <a:xfrm>
              <a:off x="1195" y="7770"/>
              <a:ext cx="1294" cy="1016"/>
            </a:xfrm>
            <a:prstGeom prst="rect">
              <a:avLst/>
            </a:prstGeom>
            <a:noFill/>
          </p:spPr>
          <p:txBody>
            <a:bodyPr wrap="square" rtlCol="0">
              <a:spAutoFit/>
            </a:bodyPr>
            <a:lstStyle/>
            <a:p>
              <a:r>
                <a:rPr kumimoji="1" lang="en-US" altLang="zh-CN" sz="3600" b="1" dirty="0">
                  <a:solidFill>
                    <a:srgbClr val="FFFF00"/>
                  </a:solidFill>
                  <a:latin typeface="Microsoft YaHei Bold" panose="020B0703020204020201" charset="-122"/>
                  <a:ea typeface="Microsoft YaHei Bold" panose="020B0703020204020201" charset="-122"/>
                </a:rPr>
                <a:t>03</a:t>
              </a:r>
            </a:p>
          </p:txBody>
        </p:sp>
        <p:cxnSp>
          <p:nvCxnSpPr>
            <p:cNvPr id="17" name="直线连接符 9"/>
            <p:cNvCxnSpPr/>
            <p:nvPr/>
          </p:nvCxnSpPr>
          <p:spPr>
            <a:xfrm>
              <a:off x="2660" y="8046"/>
              <a:ext cx="0" cy="465"/>
            </a:xfrm>
            <a:prstGeom prst="line">
              <a:avLst/>
            </a:prstGeom>
            <a:ln w="38100">
              <a:solidFill>
                <a:srgbClr val="FFFF00"/>
              </a:solidFill>
            </a:ln>
          </p:spPr>
          <p:style>
            <a:lnRef idx="1">
              <a:schemeClr val="dk1"/>
            </a:lnRef>
            <a:fillRef idx="0">
              <a:schemeClr val="dk1"/>
            </a:fillRef>
            <a:effectRef idx="0">
              <a:schemeClr val="dk1"/>
            </a:effectRef>
            <a:fontRef idx="minor">
              <a:schemeClr val="tx1"/>
            </a:fontRef>
          </p:style>
        </p:cxnSp>
        <p:sp>
          <p:nvSpPr>
            <p:cNvPr id="18" name="文本框 17"/>
            <p:cNvSpPr txBox="1"/>
            <p:nvPr/>
          </p:nvSpPr>
          <p:spPr>
            <a:xfrm>
              <a:off x="2980" y="7880"/>
              <a:ext cx="7072" cy="727"/>
            </a:xfrm>
            <a:prstGeom prst="rect">
              <a:avLst/>
            </a:prstGeom>
            <a:noFill/>
          </p:spPr>
          <p:txBody>
            <a:bodyPr wrap="square" rtlCol="0">
              <a:spAutoFit/>
            </a:bodyPr>
            <a:lstStyle/>
            <a:p>
              <a:r>
                <a:rPr kumimoji="1" lang="zh-CN" altLang="en-US" sz="2400" dirty="0">
                  <a:solidFill>
                    <a:srgbClr val="FFFF00"/>
                  </a:solidFill>
                  <a:latin typeface="Microsoft YaHei Bold" panose="020B0703020204020201" charset="-122"/>
                  <a:ea typeface="Microsoft YaHei Bold" panose="020B0703020204020201" charset="-122"/>
                </a:rPr>
                <a:t>总结与展望</a:t>
              </a:r>
              <a:endParaRPr kumimoji="1" lang="en-US" altLang="zh-CN" sz="2400" dirty="0">
                <a:solidFill>
                  <a:srgbClr val="FFFF00"/>
                </a:solidFill>
                <a:latin typeface="Microsoft YaHei Bold" panose="020B0703020204020201" charset="-122"/>
                <a:ea typeface="Microsoft YaHei Bold" panose="020B0703020204020201" charset="-122"/>
              </a:endParaRPr>
            </a:p>
          </p:txBody>
        </p:sp>
      </p:grpSp>
      <p:grpSp>
        <p:nvGrpSpPr>
          <p:cNvPr id="19" name="组合 18"/>
          <p:cNvGrpSpPr/>
          <p:nvPr/>
        </p:nvGrpSpPr>
        <p:grpSpPr>
          <a:xfrm>
            <a:off x="946149" y="3308061"/>
            <a:ext cx="10661972" cy="645160"/>
            <a:chOff x="1195" y="7789"/>
            <a:chExt cx="7839" cy="1016"/>
          </a:xfrm>
        </p:grpSpPr>
        <p:sp>
          <p:nvSpPr>
            <p:cNvPr id="20" name="文本框 19"/>
            <p:cNvSpPr txBox="1"/>
            <p:nvPr/>
          </p:nvSpPr>
          <p:spPr>
            <a:xfrm>
              <a:off x="1195" y="7789"/>
              <a:ext cx="1294" cy="1016"/>
            </a:xfrm>
            <a:prstGeom prst="rect">
              <a:avLst/>
            </a:prstGeom>
            <a:noFill/>
          </p:spPr>
          <p:txBody>
            <a:bodyPr wrap="square" rtlCol="0">
              <a:spAutoFit/>
            </a:bodyPr>
            <a:lstStyle/>
            <a:p>
              <a:r>
                <a:rPr kumimoji="1" lang="en-US" altLang="zh-CN" sz="3600" b="1" dirty="0">
                  <a:solidFill>
                    <a:schemeClr val="bg1"/>
                  </a:solidFill>
                  <a:latin typeface="Microsoft YaHei Bold" panose="020B0703020204020201" charset="-122"/>
                  <a:ea typeface="Microsoft YaHei Bold" panose="020B0703020204020201" charset="-122"/>
                </a:rPr>
                <a:t>02</a:t>
              </a:r>
            </a:p>
          </p:txBody>
        </p:sp>
        <p:cxnSp>
          <p:nvCxnSpPr>
            <p:cNvPr id="21" name="直线连接符 9"/>
            <p:cNvCxnSpPr/>
            <p:nvPr/>
          </p:nvCxnSpPr>
          <p:spPr>
            <a:xfrm>
              <a:off x="1879" y="8046"/>
              <a:ext cx="0" cy="465"/>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sp>
          <p:nvSpPr>
            <p:cNvPr id="22" name="文本框 21"/>
            <p:cNvSpPr txBox="1"/>
            <p:nvPr/>
          </p:nvSpPr>
          <p:spPr>
            <a:xfrm>
              <a:off x="2028" y="7938"/>
              <a:ext cx="7006" cy="727"/>
            </a:xfrm>
            <a:prstGeom prst="rect">
              <a:avLst/>
            </a:prstGeom>
            <a:noFill/>
          </p:spPr>
          <p:txBody>
            <a:bodyPr wrap="square" rtlCol="0">
              <a:spAutoFit/>
            </a:bodyPr>
            <a:lstStyle/>
            <a:p>
              <a:r>
                <a:rPr kumimoji="1" lang="zh-CN" altLang="en-US" sz="2400" dirty="0">
                  <a:solidFill>
                    <a:schemeClr val="bg1"/>
                  </a:solidFill>
                  <a:latin typeface="Microsoft YaHei Bold" panose="020B0703020204020201" charset="-122"/>
                  <a:ea typeface="Microsoft YaHei Bold" panose="020B0703020204020201" charset="-122"/>
                </a:rPr>
                <a:t>低噪声</a:t>
              </a:r>
              <a:r>
                <a:rPr kumimoji="1" lang="en-US" altLang="zh-CN" sz="2400" dirty="0">
                  <a:solidFill>
                    <a:schemeClr val="bg1"/>
                  </a:solidFill>
                  <a:latin typeface="Microsoft YaHei Bold" panose="020B0703020204020201" charset="-122"/>
                  <a:ea typeface="Microsoft YaHei Bold" panose="020B0703020204020201" charset="-122"/>
                </a:rPr>
                <a:t>CMOS</a:t>
              </a:r>
              <a:r>
                <a:rPr kumimoji="1" lang="zh-CN" altLang="en-US" sz="2400" dirty="0">
                  <a:solidFill>
                    <a:schemeClr val="bg1"/>
                  </a:solidFill>
                  <a:latin typeface="Microsoft YaHei Bold" panose="020B0703020204020201" charset="-122"/>
                  <a:ea typeface="Microsoft YaHei Bold" panose="020B0703020204020201" charset="-122"/>
                </a:rPr>
                <a:t>前放</a:t>
              </a:r>
              <a:r>
                <a:rPr kumimoji="1" lang="en-US" altLang="zh-CN" sz="2400" dirty="0">
                  <a:solidFill>
                    <a:schemeClr val="bg1"/>
                  </a:solidFill>
                  <a:latin typeface="Microsoft YaHei Bold" panose="020B0703020204020201" charset="-122"/>
                  <a:ea typeface="Microsoft YaHei Bold" panose="020B0703020204020201" charset="-122"/>
                </a:rPr>
                <a:t>ASIC</a:t>
              </a:r>
              <a:r>
                <a:rPr kumimoji="1" lang="zh-CN" altLang="en-US" sz="2400" dirty="0">
                  <a:solidFill>
                    <a:schemeClr val="bg1"/>
                  </a:solidFill>
                  <a:latin typeface="Microsoft YaHei Bold" panose="020B0703020204020201" charset="-122"/>
                  <a:ea typeface="Microsoft YaHei Bold" panose="020B0703020204020201" charset="-122"/>
                </a:rPr>
                <a:t>芯片进展</a:t>
              </a:r>
              <a:endParaRPr kumimoji="1" lang="en-US" altLang="zh-CN" sz="2400" dirty="0">
                <a:solidFill>
                  <a:schemeClr val="bg1"/>
                </a:solidFill>
                <a:latin typeface="Microsoft YaHei Bold" panose="020B0703020204020201" charset="-122"/>
                <a:ea typeface="Microsoft YaHei Bold" panose="020B0703020204020201" charset="-122"/>
              </a:endParaRPr>
            </a:p>
          </p:txBody>
        </p:sp>
      </p:grpSp>
      <p:sp>
        <p:nvSpPr>
          <p:cNvPr id="2" name="灯片编号占位符 1">
            <a:extLst>
              <a:ext uri="{FF2B5EF4-FFF2-40B4-BE49-F238E27FC236}">
                <a16:creationId xmlns:a16="http://schemas.microsoft.com/office/drawing/2014/main" id="{7A9FA325-6122-45BF-B7F0-2BDFC8514E4E}"/>
              </a:ext>
            </a:extLst>
          </p:cNvPr>
          <p:cNvSpPr>
            <a:spLocks noGrp="1"/>
          </p:cNvSpPr>
          <p:nvPr>
            <p:ph type="sldNum" sz="quarter" idx="12"/>
          </p:nvPr>
        </p:nvSpPr>
        <p:spPr/>
        <p:txBody>
          <a:bodyPr/>
          <a:lstStyle/>
          <a:p>
            <a:fld id="{7D9BB5D0-35E4-459D-AEF3-FE4D7C45CC19}" type="slidenum">
              <a:rPr lang="zh-CN" altLang="en-US" smtClean="0"/>
              <a:t>20</a:t>
            </a:fld>
            <a:endParaRPr lang="zh-CN" altLang="en-US"/>
          </a:p>
        </p:txBody>
      </p:sp>
      <p:sp>
        <p:nvSpPr>
          <p:cNvPr id="23" name="Content Placeholder 1">
            <a:extLst>
              <a:ext uri="{FF2B5EF4-FFF2-40B4-BE49-F238E27FC236}">
                <a16:creationId xmlns:a16="http://schemas.microsoft.com/office/drawing/2014/main" id="{F293341B-6374-4A1E-828A-DF6D8BCA52C8}"/>
              </a:ext>
            </a:extLst>
          </p:cNvPr>
          <p:cNvSpPr txBox="1">
            <a:spLocks/>
          </p:cNvSpPr>
          <p:nvPr/>
        </p:nvSpPr>
        <p:spPr>
          <a:xfrm>
            <a:off x="2306668" y="3902737"/>
            <a:ext cx="7675532" cy="20107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芯片设计</a:t>
            </a:r>
            <a:endPar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a:p>
            <a:r>
              <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SDD</a:t>
            </a:r>
            <a:r>
              <a:rPr lang="zh-CN" alt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前放测试进展</a:t>
            </a:r>
            <a:endPar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a:p>
            <a:r>
              <a:rPr lang="en-US" altLang="zh-CN" sz="2400" dirty="0" err="1">
                <a:solidFill>
                  <a:schemeClr val="bg1"/>
                </a:solidFill>
                <a:latin typeface="Times New Roman" panose="02020603050405020304" pitchFamily="18" charset="0"/>
                <a:ea typeface="楷体" panose="02010609060101010101" pitchFamily="49" charset="-122"/>
                <a:cs typeface="Times New Roman" panose="02020603050405020304" pitchFamily="18" charset="0"/>
              </a:rPr>
              <a:t>HPGe</a:t>
            </a:r>
            <a:r>
              <a:rPr lang="zh-CN" alt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前放测试进展</a:t>
            </a:r>
            <a:endPar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870595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r>
              <a:rPr kumimoji="1" lang="zh-CN" altLang="en-US" sz="2800" b="1" dirty="0">
                <a:solidFill>
                  <a:schemeClr val="bg1"/>
                </a:solidFill>
                <a:latin typeface="Microsoft YaHei Bold" panose="020B0703020204020201" charset="-122"/>
                <a:ea typeface="Microsoft YaHei Bold" panose="020B0703020204020201" charset="-122"/>
              </a:rPr>
              <a:t>总结与展望</a:t>
            </a:r>
          </a:p>
        </p:txBody>
      </p:sp>
      <p:sp>
        <p:nvSpPr>
          <p:cNvPr id="2" name="灯片编号占位符 1">
            <a:extLst>
              <a:ext uri="{FF2B5EF4-FFF2-40B4-BE49-F238E27FC236}">
                <a16:creationId xmlns:a16="http://schemas.microsoft.com/office/drawing/2014/main" id="{93ED259C-8783-465B-B839-A88D44C9E539}"/>
              </a:ext>
            </a:extLst>
          </p:cNvPr>
          <p:cNvSpPr>
            <a:spLocks noGrp="1"/>
          </p:cNvSpPr>
          <p:nvPr>
            <p:ph type="sldNum" sz="quarter" idx="12"/>
          </p:nvPr>
        </p:nvSpPr>
        <p:spPr/>
        <p:txBody>
          <a:bodyPr/>
          <a:lstStyle/>
          <a:p>
            <a:fld id="{7D9BB5D0-35E4-459D-AEF3-FE4D7C45CC19}" type="slidenum">
              <a:rPr lang="zh-CN" altLang="en-US" smtClean="0"/>
              <a:t>21</a:t>
            </a:fld>
            <a:endParaRPr lang="zh-CN" altLang="en-US"/>
          </a:p>
        </p:txBody>
      </p:sp>
      <p:sp>
        <p:nvSpPr>
          <p:cNvPr id="67" name="文本框 66"/>
          <p:cNvSpPr txBox="1"/>
          <p:nvPr/>
        </p:nvSpPr>
        <p:spPr>
          <a:xfrm>
            <a:off x="450007" y="1022877"/>
            <a:ext cx="11538793" cy="5109091"/>
          </a:xfrm>
          <a:prstGeom prst="rect">
            <a:avLst/>
          </a:prstGeom>
          <a:noFill/>
        </p:spPr>
        <p:txBody>
          <a:bodyPr wrap="square" rtlCol="0">
            <a:spAutoFit/>
          </a:bodyPr>
          <a:lstStyle/>
          <a:p>
            <a:pPr marL="342900" indent="-342900" algn="just">
              <a:spcBef>
                <a:spcPts val="600"/>
              </a:spcBef>
              <a:spcAft>
                <a:spcPts val="600"/>
              </a:spcAft>
              <a:buFont typeface="Arial" panose="020B0604020202020204" pitchFamily="34" charset="0"/>
              <a:buChar char="•"/>
            </a:pPr>
            <a:r>
              <a:rPr kumimoji="1" lang="zh-CN" altLang="en-US" sz="3200" b="1" dirty="0">
                <a:latin typeface="Times New Roman" panose="02020603050405020304" pitchFamily="18" charset="0"/>
                <a:ea typeface="楷体" panose="02010609060101010101" pitchFamily="49" charset="-122"/>
                <a:cs typeface="Times New Roman" panose="02020603050405020304" pitchFamily="18" charset="0"/>
              </a:rPr>
              <a:t>总结</a:t>
            </a:r>
            <a:endParaRPr kumimoji="1" lang="en-US" altLang="zh-CN" sz="3200" b="1" dirty="0">
              <a:latin typeface="Times New Roman" panose="02020603050405020304" pitchFamily="18" charset="0"/>
              <a:ea typeface="楷体" panose="02010609060101010101" pitchFamily="49" charset="-122"/>
              <a:cs typeface="Times New Roman" panose="02020603050405020304" pitchFamily="18" charset="0"/>
            </a:endParaRPr>
          </a:p>
          <a:p>
            <a:pPr marL="800100" lvl="1" indent="-342900" algn="just">
              <a:spcBef>
                <a:spcPts val="600"/>
              </a:spcBef>
              <a:spcAft>
                <a:spcPts val="600"/>
              </a:spcAft>
              <a:buFont typeface="Arial" panose="020B0604020202020204" pitchFamily="34" charset="0"/>
              <a:buChar char="•"/>
            </a:pP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介绍了课题组新研制的用于</a:t>
            </a:r>
            <a:r>
              <a:rPr kumimoji="1" lang="en-US" altLang="zh-CN" sz="2400" b="1" dirty="0" err="1">
                <a:latin typeface="Times New Roman" panose="02020603050405020304" pitchFamily="18" charset="0"/>
                <a:ea typeface="楷体" panose="02010609060101010101" pitchFamily="49" charset="-122"/>
                <a:cs typeface="Times New Roman" panose="02020603050405020304" pitchFamily="18" charset="0"/>
              </a:rPr>
              <a:t>HPGe</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和</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SDD</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的低噪声</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CMOS</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前放芯片，包括设计、电子学测试和连探测器实验</a:t>
            </a:r>
            <a:endPar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endParaRPr>
          </a:p>
          <a:p>
            <a:pPr marL="800100" lvl="1" indent="-342900" algn="just">
              <a:spcBef>
                <a:spcPts val="600"/>
              </a:spcBef>
              <a:spcAft>
                <a:spcPts val="600"/>
              </a:spcAft>
              <a:buFont typeface="Arial" panose="020B0604020202020204" pitchFamily="34" charset="0"/>
              <a:buChar char="•"/>
            </a:pP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通过对输入管参数的扫描、对芯片版图的优化降低前放芯片引入的电子学噪声</a:t>
            </a:r>
            <a:endPar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endParaRPr>
          </a:p>
          <a:p>
            <a:pPr marL="800100" lvl="1" indent="-342900" algn="just">
              <a:spcBef>
                <a:spcPts val="600"/>
              </a:spcBef>
              <a:spcAft>
                <a:spcPts val="600"/>
              </a:spcAft>
              <a:buFont typeface="Arial" panose="020B0604020202020204" pitchFamily="34" charset="0"/>
              <a:buChar char="•"/>
            </a:pP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用于</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SDD</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的低噪声</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CMOS</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前放芯片的零电容噪声在</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0</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℃以下</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~5e@12us</a:t>
            </a:r>
          </a:p>
          <a:p>
            <a:pPr marL="800100" lvl="1" indent="-342900" algn="just">
              <a:spcBef>
                <a:spcPts val="600"/>
              </a:spcBef>
              <a:spcAft>
                <a:spcPts val="600"/>
              </a:spcAft>
              <a:buFont typeface="Arial" panose="020B0604020202020204" pitchFamily="34" charset="0"/>
              <a:buChar char="•"/>
            </a:pP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用于</a:t>
            </a:r>
            <a:r>
              <a:rPr kumimoji="1" lang="en-US" altLang="zh-CN" sz="2400" b="1" dirty="0" err="1">
                <a:latin typeface="Times New Roman" panose="02020603050405020304" pitchFamily="18" charset="0"/>
                <a:ea typeface="楷体" panose="02010609060101010101" pitchFamily="49" charset="-122"/>
                <a:cs typeface="Times New Roman" panose="02020603050405020304" pitchFamily="18" charset="0"/>
              </a:rPr>
              <a:t>HPGe</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的低噪声</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CMOS</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前放芯片的零电容噪声在</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77K</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以下</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~3e@12us </a:t>
            </a:r>
          </a:p>
          <a:p>
            <a:pPr marL="800100" lvl="1" indent="-342900" algn="just">
              <a:spcBef>
                <a:spcPts val="600"/>
              </a:spcBef>
              <a:spcAft>
                <a:spcPts val="600"/>
              </a:spcAft>
              <a:buFont typeface="Arial" panose="020B0604020202020204" pitchFamily="34" charset="0"/>
              <a:buChar char="•"/>
            </a:pP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正在进行连接探测器测试</a:t>
            </a:r>
            <a:endPar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lgn="just">
              <a:spcBef>
                <a:spcPts val="600"/>
              </a:spcBef>
              <a:spcAft>
                <a:spcPts val="600"/>
              </a:spcAft>
              <a:buFont typeface="Arial" panose="020B0604020202020204" pitchFamily="34" charset="0"/>
              <a:buChar char="•"/>
            </a:pPr>
            <a:r>
              <a:rPr kumimoji="1" lang="zh-CN" altLang="en-US" sz="3200" b="1" dirty="0">
                <a:latin typeface="Times New Roman" panose="02020603050405020304" pitchFamily="18" charset="0"/>
                <a:ea typeface="楷体" panose="02010609060101010101" pitchFamily="49" charset="-122"/>
                <a:cs typeface="Times New Roman" panose="02020603050405020304" pitchFamily="18" charset="0"/>
              </a:rPr>
              <a:t>展望</a:t>
            </a:r>
            <a:endParaRPr kumimoji="1" lang="en-US" altLang="zh-CN" sz="3200" b="1" dirty="0">
              <a:latin typeface="Times New Roman" panose="02020603050405020304" pitchFamily="18" charset="0"/>
              <a:ea typeface="楷体" panose="02010609060101010101" pitchFamily="49" charset="-122"/>
              <a:cs typeface="Times New Roman" panose="02020603050405020304" pitchFamily="18" charset="0"/>
            </a:endParaRPr>
          </a:p>
          <a:p>
            <a:pPr marL="800100" lvl="1" indent="-342900" algn="just">
              <a:spcBef>
                <a:spcPts val="600"/>
              </a:spcBef>
              <a:spcAft>
                <a:spcPts val="600"/>
              </a:spcAft>
              <a:buFont typeface="Arial" panose="020B0604020202020204" pitchFamily="34" charset="0"/>
              <a:buChar char="•"/>
            </a:pP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推进联合探测器实验</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对于</a:t>
            </a:r>
            <a:r>
              <a:rPr kumimoji="1" lang="en-US" altLang="zh-CN" sz="2400" b="1" dirty="0">
                <a:latin typeface="Times New Roman" panose="02020603050405020304" pitchFamily="18" charset="0"/>
                <a:ea typeface="楷体" panose="02010609060101010101" pitchFamily="49" charset="-122"/>
                <a:cs typeface="Times New Roman" panose="02020603050405020304" pitchFamily="18" charset="0"/>
              </a:rPr>
              <a:t>SDD</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前放芯片，需要降低系统噪声，获得更好的能量分辨；对于</a:t>
            </a:r>
            <a:r>
              <a:rPr kumimoji="1" lang="en-US" altLang="zh-CN" sz="2400" b="1" dirty="0" err="1">
                <a:latin typeface="Times New Roman" panose="02020603050405020304" pitchFamily="18" charset="0"/>
                <a:ea typeface="楷体" panose="02010609060101010101" pitchFamily="49" charset="-122"/>
                <a:cs typeface="Times New Roman" panose="02020603050405020304" pitchFamily="18" charset="0"/>
              </a:rPr>
              <a:t>HPGe</a:t>
            </a:r>
            <a:r>
              <a:rPr kumimoji="1" lang="zh-CN" altLang="en-US" sz="2400" b="1" dirty="0">
                <a:latin typeface="Times New Roman" panose="02020603050405020304" pitchFamily="18" charset="0"/>
                <a:ea typeface="楷体" panose="02010609060101010101" pitchFamily="49" charset="-122"/>
                <a:cs typeface="Times New Roman" panose="02020603050405020304" pitchFamily="18" charset="0"/>
              </a:rPr>
              <a:t>前放芯片</a:t>
            </a:r>
          </a:p>
        </p:txBody>
      </p:sp>
    </p:spTree>
    <p:extLst>
      <p:ext uri="{BB962C8B-B14F-4D97-AF65-F5344CB8AC3E}">
        <p14:creationId xmlns:p14="http://schemas.microsoft.com/office/powerpoint/2010/main" val="1879508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10265714" cy="523220"/>
          </a:xfrm>
          <a:prstGeom prst="rect">
            <a:avLst/>
          </a:prstGeom>
          <a:noFill/>
        </p:spPr>
        <p:txBody>
          <a:bodyPr wrap="square" rtlCol="0">
            <a:spAutoFit/>
          </a:bodyPr>
          <a:lstStyle/>
          <a:p>
            <a:r>
              <a:rPr kumimoji="1" lang="en-US" altLang="zh-CN" sz="2800" b="1" dirty="0" err="1">
                <a:solidFill>
                  <a:schemeClr val="bg1"/>
                </a:solidFill>
                <a:latin typeface="Microsoft YaHei Bold" panose="020B0703020204020201" charset="-122"/>
                <a:ea typeface="Microsoft YaHei Bold" panose="020B0703020204020201" charset="-122"/>
              </a:rPr>
              <a:t>HPGe</a:t>
            </a:r>
            <a:endParaRPr kumimoji="1" lang="zh-CN" altLang="en-US" sz="2800" b="1" dirty="0">
              <a:solidFill>
                <a:schemeClr val="bg1"/>
              </a:solidFill>
              <a:latin typeface="Microsoft YaHei Bold" panose="020B0703020204020201" charset="-122"/>
              <a:ea typeface="Microsoft YaHei Bold" panose="020B0703020204020201" charset="-122"/>
            </a:endParaRPr>
          </a:p>
        </p:txBody>
      </p:sp>
      <p:sp>
        <p:nvSpPr>
          <p:cNvPr id="2" name="灯片编号占位符 1">
            <a:extLst>
              <a:ext uri="{FF2B5EF4-FFF2-40B4-BE49-F238E27FC236}">
                <a16:creationId xmlns:a16="http://schemas.microsoft.com/office/drawing/2014/main" id="{93ED259C-8783-465B-B839-A88D44C9E539}"/>
              </a:ext>
            </a:extLst>
          </p:cNvPr>
          <p:cNvSpPr>
            <a:spLocks noGrp="1"/>
          </p:cNvSpPr>
          <p:nvPr>
            <p:ph type="sldNum" sz="quarter" idx="12"/>
          </p:nvPr>
        </p:nvSpPr>
        <p:spPr/>
        <p:txBody>
          <a:bodyPr/>
          <a:lstStyle/>
          <a:p>
            <a:fld id="{7D9BB5D0-35E4-459D-AEF3-FE4D7C45CC19}" type="slidenum">
              <a:rPr lang="zh-CN" altLang="en-US" smtClean="0"/>
              <a:t>3</a:t>
            </a:fld>
            <a:endParaRPr lang="zh-CN" altLang="en-US" dirty="0"/>
          </a:p>
        </p:txBody>
      </p:sp>
      <p:sp>
        <p:nvSpPr>
          <p:cNvPr id="12" name="Content Placeholder 10">
            <a:extLst>
              <a:ext uri="{FF2B5EF4-FFF2-40B4-BE49-F238E27FC236}">
                <a16:creationId xmlns:a16="http://schemas.microsoft.com/office/drawing/2014/main" id="{82B83165-8D84-4EAA-BCA1-9431E497D721}"/>
              </a:ext>
            </a:extLst>
          </p:cNvPr>
          <p:cNvSpPr txBox="1">
            <a:spLocks/>
          </p:cNvSpPr>
          <p:nvPr/>
        </p:nvSpPr>
        <p:spPr>
          <a:xfrm>
            <a:off x="609598" y="3460142"/>
            <a:ext cx="8106889" cy="75660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a:lstStyle>
          <a:p>
            <a:r>
              <a:rPr lang="zh-CN" altLang="en-US" dirty="0">
                <a:latin typeface="Times New Roman" panose="02020603050405020304" pitchFamily="18" charset="0"/>
                <a:ea typeface="楷体" panose="02010609060101010101" pitchFamily="49" charset="-122"/>
                <a:cs typeface="Times New Roman" panose="02020603050405020304" pitchFamily="18" charset="0"/>
              </a:rPr>
              <a:t>用于低本底实验</a:t>
            </a:r>
          </a:p>
        </p:txBody>
      </p:sp>
      <p:sp>
        <p:nvSpPr>
          <p:cNvPr id="13" name="Content Placeholder 1">
            <a:extLst>
              <a:ext uri="{FF2B5EF4-FFF2-40B4-BE49-F238E27FC236}">
                <a16:creationId xmlns:a16="http://schemas.microsoft.com/office/drawing/2014/main" id="{B0412B37-0C8F-4242-AFE9-BC67F3565892}"/>
              </a:ext>
            </a:extLst>
          </p:cNvPr>
          <p:cNvSpPr txBox="1">
            <a:spLocks/>
          </p:cNvSpPr>
          <p:nvPr/>
        </p:nvSpPr>
        <p:spPr>
          <a:xfrm>
            <a:off x="596899" y="1088549"/>
            <a:ext cx="4345804" cy="26025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latin typeface="Times New Roman" panose="02020603050405020304" pitchFamily="18" charset="0"/>
                <a:ea typeface="楷体" panose="02010609060101010101" pitchFamily="49" charset="-122"/>
                <a:cs typeface="Times New Roman" panose="02020603050405020304" pitchFamily="18" charset="0"/>
              </a:rPr>
              <a:t>PC-</a:t>
            </a:r>
            <a:r>
              <a:rPr lang="en-US" altLang="zh-CN" dirty="0" err="1">
                <a:latin typeface="Times New Roman" panose="02020603050405020304" pitchFamily="18" charset="0"/>
                <a:ea typeface="楷体" panose="02010609060101010101" pitchFamily="49" charset="-122"/>
                <a:cs typeface="Times New Roman" panose="02020603050405020304" pitchFamily="18" charset="0"/>
              </a:rPr>
              <a:t>HPGe</a:t>
            </a:r>
            <a:r>
              <a:rPr lang="zh-CN" altLang="en-US" dirty="0">
                <a:latin typeface="Times New Roman" panose="02020603050405020304" pitchFamily="18" charset="0"/>
                <a:ea typeface="楷体" panose="02010609060101010101" pitchFamily="49" charset="-122"/>
                <a:cs typeface="Times New Roman" panose="02020603050405020304" pitchFamily="18" charset="0"/>
              </a:rPr>
              <a:t> </a:t>
            </a:r>
            <a:r>
              <a:rPr lang="en-US" altLang="zh-CN" dirty="0">
                <a:latin typeface="Times New Roman" panose="02020603050405020304" pitchFamily="18" charset="0"/>
                <a:ea typeface="楷体" panose="02010609060101010101" pitchFamily="49" charset="-122"/>
                <a:cs typeface="Times New Roman" panose="02020603050405020304" pitchFamily="18" charset="0"/>
              </a:rPr>
              <a:t>detector</a:t>
            </a:r>
          </a:p>
          <a:p>
            <a:pPr marL="590400"/>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低输入电容 </a:t>
            </a:r>
            <a:r>
              <a:rPr lang="en-US" altLang="zh-CN" sz="2400" dirty="0">
                <a:latin typeface="Times New Roman" panose="02020603050405020304" pitchFamily="18" charset="0"/>
                <a:cs typeface="Times New Roman" panose="02020603050405020304" pitchFamily="18" charset="0"/>
              </a:rPr>
              <a:t>~ 1 pF </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marL="590400"/>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高能量分辨</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marL="590400"/>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低本底</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14" name="Picture 2">
            <a:extLst>
              <a:ext uri="{FF2B5EF4-FFF2-40B4-BE49-F238E27FC236}">
                <a16:creationId xmlns:a16="http://schemas.microsoft.com/office/drawing/2014/main" id="{051026A0-F24E-48B0-9345-0D959933B64D}"/>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5089" t="4925" r="5616" b="4611"/>
          <a:stretch/>
        </p:blipFill>
        <p:spPr bwMode="auto">
          <a:xfrm>
            <a:off x="9980331" y="1716826"/>
            <a:ext cx="2019300" cy="1555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0">
            <a:extLst>
              <a:ext uri="{FF2B5EF4-FFF2-40B4-BE49-F238E27FC236}">
                <a16:creationId xmlns:a16="http://schemas.microsoft.com/office/drawing/2014/main" id="{631D9309-2726-4DCA-8739-F30562064007}"/>
              </a:ext>
            </a:extLst>
          </p:cNvPr>
          <p:cNvSpPr txBox="1">
            <a:spLocks/>
          </p:cNvSpPr>
          <p:nvPr/>
        </p:nvSpPr>
        <p:spPr>
          <a:xfrm>
            <a:off x="945995" y="3982033"/>
            <a:ext cx="10839605" cy="16979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楷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楷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楷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楷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楷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000" dirty="0" err="1">
                <a:cs typeface="Times New Roman" panose="02020603050405020304" pitchFamily="18" charset="0"/>
              </a:rPr>
              <a:t>Neutrinoless</a:t>
            </a:r>
            <a:r>
              <a:rPr lang="en-US" altLang="zh-CN" sz="2000" dirty="0">
                <a:cs typeface="Times New Roman" panose="02020603050405020304" pitchFamily="18" charset="0"/>
              </a:rPr>
              <a:t> double-beta decay</a:t>
            </a:r>
            <a:r>
              <a:rPr lang="zh-CN" altLang="en-US" sz="2000" dirty="0">
                <a:cs typeface="Times New Roman" panose="02020603050405020304" pitchFamily="18" charset="0"/>
              </a:rPr>
              <a:t>（</a:t>
            </a:r>
            <a:r>
              <a:rPr lang="el-GR" altLang="zh-CN" sz="2000" dirty="0">
                <a:cs typeface="Times New Roman" panose="02020603050405020304" pitchFamily="18" charset="0"/>
              </a:rPr>
              <a:t>0νββ</a:t>
            </a:r>
            <a:r>
              <a:rPr lang="zh-CN" altLang="en-US" sz="2000" dirty="0">
                <a:cs typeface="Times New Roman" panose="02020603050405020304" pitchFamily="18" charset="0"/>
              </a:rPr>
              <a:t>）：</a:t>
            </a:r>
            <a:r>
              <a:rPr lang="en-US" altLang="zh-CN" sz="2000" dirty="0">
                <a:cs typeface="Times New Roman" panose="02020603050405020304" pitchFamily="18" charset="0"/>
              </a:rPr>
              <a:t>GERDA</a:t>
            </a:r>
            <a:r>
              <a:rPr lang="zh-CN" altLang="en-US" sz="2000" dirty="0">
                <a:cs typeface="Times New Roman" panose="02020603050405020304" pitchFamily="18" charset="0"/>
              </a:rPr>
              <a:t>，</a:t>
            </a:r>
            <a:r>
              <a:rPr lang="en-US" altLang="zh-CN" sz="2000" dirty="0">
                <a:cs typeface="Times New Roman" panose="02020603050405020304" pitchFamily="18" charset="0"/>
              </a:rPr>
              <a:t> </a:t>
            </a:r>
            <a:r>
              <a:rPr lang="en-US" altLang="zh-CN" sz="2000" dirty="0" err="1">
                <a:cs typeface="Times New Roman" panose="02020603050405020304" pitchFamily="18" charset="0"/>
              </a:rPr>
              <a:t>Majorana</a:t>
            </a:r>
            <a:endParaRPr lang="en-US" altLang="zh-CN" sz="2000" dirty="0">
              <a:cs typeface="Times New Roman" panose="02020603050405020304" pitchFamily="18" charset="0"/>
            </a:endParaRPr>
          </a:p>
          <a:p>
            <a:pPr marL="590400">
              <a:lnSpc>
                <a:spcPct val="110000"/>
              </a:lnSpc>
            </a:pPr>
            <a:r>
              <a:rPr lang="en-US" altLang="zh-CN" sz="2000" dirty="0">
                <a:cs typeface="Times New Roman" panose="02020603050405020304" pitchFamily="18" charset="0"/>
              </a:rPr>
              <a:t>GERDA:</a:t>
            </a:r>
            <a:r>
              <a:rPr lang="zh-CN" altLang="en-US" sz="2000" dirty="0">
                <a:cs typeface="Times New Roman" panose="02020603050405020304" pitchFamily="18" charset="0"/>
              </a:rPr>
              <a:t> </a:t>
            </a:r>
            <a:r>
              <a:rPr lang="en-US" altLang="zh-CN" sz="2000" dirty="0">
                <a:cs typeface="Times New Roman" panose="02020603050405020304" pitchFamily="18" charset="0"/>
              </a:rPr>
              <a:t>half-life time of 0νββ 8.0</a:t>
            </a:r>
            <a:r>
              <a:rPr lang="en-US" altLang="zh-CN" sz="1800" dirty="0">
                <a:cs typeface="Times New Roman" panose="02020603050405020304" pitchFamily="18" charset="0"/>
              </a:rPr>
              <a:t>×</a:t>
            </a:r>
            <a:r>
              <a:rPr lang="en-US" altLang="zh-CN" sz="2000" dirty="0">
                <a:cs typeface="Times New Roman" panose="02020603050405020304" pitchFamily="18" charset="0"/>
              </a:rPr>
              <a:t>10</a:t>
            </a:r>
            <a:r>
              <a:rPr lang="en-US" altLang="zh-CN" sz="2000" baseline="30000" dirty="0">
                <a:cs typeface="Times New Roman" panose="02020603050405020304" pitchFamily="18" charset="0"/>
              </a:rPr>
              <a:t>25</a:t>
            </a:r>
            <a:r>
              <a:rPr lang="zh-CN" altLang="en-US" sz="2000" baseline="30000" dirty="0">
                <a:cs typeface="Times New Roman" panose="02020603050405020304" pitchFamily="18" charset="0"/>
              </a:rPr>
              <a:t> </a:t>
            </a:r>
            <a:r>
              <a:rPr lang="en-US" altLang="zh-CN" sz="2000" dirty="0">
                <a:cs typeface="Times New Roman" panose="02020603050405020304" pitchFamily="18" charset="0"/>
              </a:rPr>
              <a:t>y with the lowest background.</a:t>
            </a:r>
          </a:p>
          <a:p>
            <a:r>
              <a:rPr lang="en-US" altLang="zh-CN" sz="2000" dirty="0">
                <a:cs typeface="Times New Roman" panose="02020603050405020304" pitchFamily="18" charset="0"/>
              </a:rPr>
              <a:t>Direct Dark Matter Detection</a:t>
            </a:r>
            <a:r>
              <a:rPr lang="zh-CN" altLang="en-US" sz="2000" dirty="0">
                <a:cs typeface="Times New Roman" panose="02020603050405020304" pitchFamily="18" charset="0"/>
              </a:rPr>
              <a:t>：</a:t>
            </a:r>
            <a:r>
              <a:rPr lang="en-US" altLang="zh-CN" sz="2000" dirty="0">
                <a:cs typeface="Times New Roman" panose="02020603050405020304" pitchFamily="18" charset="0"/>
              </a:rPr>
              <a:t>CoGeNT</a:t>
            </a:r>
            <a:r>
              <a:rPr lang="zh-CN" altLang="en-US" sz="2000" dirty="0">
                <a:cs typeface="Times New Roman" panose="02020603050405020304" pitchFamily="18" charset="0"/>
              </a:rPr>
              <a:t>，</a:t>
            </a:r>
            <a:r>
              <a:rPr lang="en-US" altLang="zh-CN" sz="2000" dirty="0">
                <a:cs typeface="Times New Roman" panose="02020603050405020304" pitchFamily="18" charset="0"/>
              </a:rPr>
              <a:t>CDEX</a:t>
            </a:r>
          </a:p>
          <a:p>
            <a:pPr marL="590400" algn="just">
              <a:lnSpc>
                <a:spcPct val="110000"/>
              </a:lnSpc>
            </a:pPr>
            <a:r>
              <a:rPr lang="en-US" altLang="zh-CN" sz="2000" dirty="0">
                <a:cs typeface="Times New Roman" panose="02020603050405020304" pitchFamily="18" charset="0"/>
              </a:rPr>
              <a:t>CDEX: 160eV energy threshold in 2018</a:t>
            </a:r>
            <a:r>
              <a:rPr lang="zh-CN" altLang="en-US" sz="2000" dirty="0">
                <a:cs typeface="Times New Roman" panose="02020603050405020304" pitchFamily="18" charset="0"/>
              </a:rPr>
              <a:t>，</a:t>
            </a:r>
            <a:r>
              <a:rPr lang="en-US" altLang="zh-CN" sz="2000" dirty="0">
                <a:cs typeface="Times New Roman" panose="02020603050405020304" pitchFamily="18" charset="0"/>
              </a:rPr>
              <a:t>the most sensitive result in 4~5 GeV.</a:t>
            </a:r>
          </a:p>
        </p:txBody>
      </p:sp>
      <p:pic>
        <p:nvPicPr>
          <p:cNvPr id="16" name="Picture 19">
            <a:extLst>
              <a:ext uri="{FF2B5EF4-FFF2-40B4-BE49-F238E27FC236}">
                <a16:creationId xmlns:a16="http://schemas.microsoft.com/office/drawing/2014/main" id="{36F5A778-BB8E-4454-9DE6-42AE06EE7D7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64734" y="1144652"/>
            <a:ext cx="5215597" cy="2343303"/>
          </a:xfrm>
          <a:prstGeom prst="rect">
            <a:avLst/>
          </a:prstGeom>
        </p:spPr>
      </p:pic>
      <p:sp>
        <p:nvSpPr>
          <p:cNvPr id="17" name="Rectangle 23">
            <a:extLst>
              <a:ext uri="{FF2B5EF4-FFF2-40B4-BE49-F238E27FC236}">
                <a16:creationId xmlns:a16="http://schemas.microsoft.com/office/drawing/2014/main" id="{DC91A1BF-6035-4178-8AA1-26ADA3F19687}"/>
              </a:ext>
            </a:extLst>
          </p:cNvPr>
          <p:cNvSpPr/>
          <p:nvPr/>
        </p:nvSpPr>
        <p:spPr>
          <a:xfrm>
            <a:off x="9886122" y="1257644"/>
            <a:ext cx="2362998" cy="338554"/>
          </a:xfrm>
          <a:prstGeom prst="rect">
            <a:avLst/>
          </a:prstGeom>
        </p:spPr>
        <p:txBody>
          <a:bodyPr wrap="square">
            <a:spAutoFit/>
          </a:bodyPr>
          <a:lstStyle/>
          <a:p>
            <a:r>
              <a:rPr lang="en-US" altLang="zh-CN" sz="1600" dirty="0"/>
              <a:t>P.N. Luke,</a:t>
            </a:r>
            <a:r>
              <a:rPr lang="zh-CN" altLang="en-US" sz="1600" dirty="0"/>
              <a:t> </a:t>
            </a:r>
            <a:r>
              <a:rPr lang="en-US" altLang="zh-CN" sz="1600" dirty="0"/>
              <a:t>et. al. TNS 1989</a:t>
            </a:r>
            <a:endParaRPr lang="zh-CN" altLang="en-US" sz="1600" dirty="0"/>
          </a:p>
        </p:txBody>
      </p:sp>
    </p:spTree>
    <p:extLst>
      <p:ext uri="{BB962C8B-B14F-4D97-AF65-F5344CB8AC3E}">
        <p14:creationId xmlns:p14="http://schemas.microsoft.com/office/powerpoint/2010/main" val="1087891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10265714" cy="523220"/>
          </a:xfrm>
          <a:prstGeom prst="rect">
            <a:avLst/>
          </a:prstGeom>
          <a:noFill/>
        </p:spPr>
        <p:txBody>
          <a:bodyPr wrap="square" rtlCol="0">
            <a:spAutoFit/>
          </a:bodyPr>
          <a:lstStyle/>
          <a:p>
            <a:r>
              <a:rPr kumimoji="1" lang="en-US" altLang="zh-CN" sz="2800" b="1" dirty="0">
                <a:solidFill>
                  <a:schemeClr val="bg1"/>
                </a:solidFill>
                <a:latin typeface="Microsoft YaHei Bold" panose="020B0703020204020201" charset="-122"/>
                <a:ea typeface="Microsoft YaHei Bold" panose="020B0703020204020201" charset="-122"/>
              </a:rPr>
              <a:t>SDD</a:t>
            </a:r>
            <a:endParaRPr kumimoji="1" lang="zh-CN" altLang="en-US" sz="2800" b="1" dirty="0">
              <a:solidFill>
                <a:schemeClr val="bg1"/>
              </a:solidFill>
              <a:latin typeface="Microsoft YaHei Bold" panose="020B0703020204020201" charset="-122"/>
              <a:ea typeface="Microsoft YaHei Bold" panose="020B0703020204020201" charset="-122"/>
            </a:endParaRPr>
          </a:p>
        </p:txBody>
      </p:sp>
      <p:sp>
        <p:nvSpPr>
          <p:cNvPr id="2" name="灯片编号占位符 1">
            <a:extLst>
              <a:ext uri="{FF2B5EF4-FFF2-40B4-BE49-F238E27FC236}">
                <a16:creationId xmlns:a16="http://schemas.microsoft.com/office/drawing/2014/main" id="{93ED259C-8783-465B-B839-A88D44C9E539}"/>
              </a:ext>
            </a:extLst>
          </p:cNvPr>
          <p:cNvSpPr>
            <a:spLocks noGrp="1"/>
          </p:cNvSpPr>
          <p:nvPr>
            <p:ph type="sldNum" sz="quarter" idx="12"/>
          </p:nvPr>
        </p:nvSpPr>
        <p:spPr/>
        <p:txBody>
          <a:bodyPr/>
          <a:lstStyle/>
          <a:p>
            <a:fld id="{7D9BB5D0-35E4-459D-AEF3-FE4D7C45CC19}" type="slidenum">
              <a:rPr lang="zh-CN" altLang="en-US" smtClean="0"/>
              <a:t>4</a:t>
            </a:fld>
            <a:endParaRPr lang="zh-CN" altLang="en-US" dirty="0"/>
          </a:p>
        </p:txBody>
      </p:sp>
      <p:sp>
        <p:nvSpPr>
          <p:cNvPr id="12" name="Content Placeholder 10">
            <a:extLst>
              <a:ext uri="{FF2B5EF4-FFF2-40B4-BE49-F238E27FC236}">
                <a16:creationId xmlns:a16="http://schemas.microsoft.com/office/drawing/2014/main" id="{82B83165-8D84-4EAA-BCA1-9431E497D721}"/>
              </a:ext>
            </a:extLst>
          </p:cNvPr>
          <p:cNvSpPr txBox="1">
            <a:spLocks/>
          </p:cNvSpPr>
          <p:nvPr/>
        </p:nvSpPr>
        <p:spPr>
          <a:xfrm>
            <a:off x="609598" y="3282345"/>
            <a:ext cx="8106889" cy="75660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602020203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6020202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6020202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6020202030204" pitchFamily="34" charset="0"/>
              <a:buChar char="•"/>
              <a:defRPr sz="1800" kern="1200">
                <a:solidFill>
                  <a:schemeClr val="tx1"/>
                </a:solidFill>
                <a:latin typeface="+mn-lt"/>
                <a:ea typeface="+mn-ea"/>
                <a:cs typeface="+mn-cs"/>
              </a:defRPr>
            </a:lvl9pPr>
          </a:lstStyle>
          <a:p>
            <a:r>
              <a:rPr lang="zh-CN" altLang="en-US" dirty="0">
                <a:latin typeface="Times New Roman" panose="02020603050405020304" pitchFamily="18" charset="0"/>
                <a:ea typeface="楷体" panose="02010609060101010101" pitchFamily="49" charset="-122"/>
                <a:cs typeface="Times New Roman" panose="02020603050405020304" pitchFamily="18" charset="0"/>
              </a:rPr>
              <a:t>用于</a:t>
            </a:r>
            <a:r>
              <a:rPr lang="en-US" altLang="zh-CN" dirty="0">
                <a:latin typeface="Times New Roman" panose="02020603050405020304" pitchFamily="18" charset="0"/>
                <a:ea typeface="楷体" panose="02010609060101010101" pitchFamily="49" charset="-122"/>
                <a:cs typeface="Times New Roman" panose="02020603050405020304" pitchFamily="18" charset="0"/>
              </a:rPr>
              <a:t>X</a:t>
            </a:r>
            <a:r>
              <a:rPr lang="zh-CN" altLang="en-US" dirty="0">
                <a:latin typeface="Times New Roman" panose="02020603050405020304" pitchFamily="18" charset="0"/>
                <a:ea typeface="楷体" panose="02010609060101010101" pitchFamily="49" charset="-122"/>
                <a:cs typeface="Times New Roman" panose="02020603050405020304" pitchFamily="18" charset="0"/>
              </a:rPr>
              <a:t>射线荧光分析</a:t>
            </a:r>
          </a:p>
        </p:txBody>
      </p:sp>
      <p:sp>
        <p:nvSpPr>
          <p:cNvPr id="13" name="Content Placeholder 1">
            <a:extLst>
              <a:ext uri="{FF2B5EF4-FFF2-40B4-BE49-F238E27FC236}">
                <a16:creationId xmlns:a16="http://schemas.microsoft.com/office/drawing/2014/main" id="{B0412B37-0C8F-4242-AFE9-BC67F3565892}"/>
              </a:ext>
            </a:extLst>
          </p:cNvPr>
          <p:cNvSpPr txBox="1">
            <a:spLocks/>
          </p:cNvSpPr>
          <p:nvPr/>
        </p:nvSpPr>
        <p:spPr>
          <a:xfrm>
            <a:off x="596899" y="1088549"/>
            <a:ext cx="4345804" cy="26025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latin typeface="Times New Roman" panose="02020603050405020304" pitchFamily="18" charset="0"/>
                <a:ea typeface="楷体" panose="02010609060101010101" pitchFamily="49" charset="-122"/>
                <a:cs typeface="Times New Roman" panose="02020603050405020304" pitchFamily="18" charset="0"/>
              </a:rPr>
              <a:t>SDD</a:t>
            </a:r>
          </a:p>
          <a:p>
            <a:pPr marL="590400"/>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低输入电容</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 </a:t>
            </a:r>
            <a:r>
              <a:rPr lang="en-US" altLang="zh-CN" sz="2400" dirty="0">
                <a:latin typeface="Times New Roman" panose="02020603050405020304" pitchFamily="18" charset="0"/>
                <a:cs typeface="Times New Roman" panose="02020603050405020304" pitchFamily="18" charset="0"/>
              </a:rPr>
              <a:t>~ 50 </a:t>
            </a:r>
            <a:r>
              <a:rPr lang="en-US" altLang="zh-CN" sz="2400" dirty="0" err="1">
                <a:latin typeface="Times New Roman" panose="02020603050405020304" pitchFamily="18" charset="0"/>
                <a:cs typeface="Times New Roman" panose="02020603050405020304" pitchFamily="18" charset="0"/>
              </a:rPr>
              <a:t>fF</a:t>
            </a:r>
            <a:r>
              <a:rPr lang="en-US" altLang="zh-CN" sz="2400" dirty="0">
                <a:latin typeface="Times New Roman" panose="02020603050405020304" pitchFamily="18" charset="0"/>
                <a:cs typeface="Times New Roman" panose="02020603050405020304" pitchFamily="18" charset="0"/>
              </a:rPr>
              <a:t> </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marL="590400"/>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高能量分辨</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a:p>
            <a:pPr marL="590400"/>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高计数率</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10" name="Picture 2" descr="https://ieeexplore.ieee.org/mediastore_new/IEEE/content/media/7433213/9874357/9659819/fiori2-3137668-large.gif">
            <a:extLst>
              <a:ext uri="{FF2B5EF4-FFF2-40B4-BE49-F238E27FC236}">
                <a16:creationId xmlns:a16="http://schemas.microsoft.com/office/drawing/2014/main" id="{15A558DC-C245-4B64-9711-8080F14932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4969" y="1854333"/>
            <a:ext cx="3600000" cy="17473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FE67FE7B-AD23-46EE-A959-512273C1515F}"/>
              </a:ext>
            </a:extLst>
          </p:cNvPr>
          <p:cNvPicPr>
            <a:picLocks noChangeAspect="1"/>
          </p:cNvPicPr>
          <p:nvPr/>
        </p:nvPicPr>
        <p:blipFill>
          <a:blip r:embed="rId4"/>
          <a:stretch>
            <a:fillRect/>
          </a:stretch>
        </p:blipFill>
        <p:spPr>
          <a:xfrm>
            <a:off x="8592000" y="928995"/>
            <a:ext cx="3600000" cy="2672655"/>
          </a:xfrm>
          <a:prstGeom prst="rect">
            <a:avLst/>
          </a:prstGeom>
        </p:spPr>
      </p:pic>
      <p:pic>
        <p:nvPicPr>
          <p:cNvPr id="18" name="图片 17">
            <a:extLst>
              <a:ext uri="{FF2B5EF4-FFF2-40B4-BE49-F238E27FC236}">
                <a16:creationId xmlns:a16="http://schemas.microsoft.com/office/drawing/2014/main" id="{1C354DB0-BD56-4256-B02E-F66F96C05AF6}"/>
              </a:ext>
            </a:extLst>
          </p:cNvPr>
          <p:cNvPicPr>
            <a:picLocks noChangeAspect="1"/>
          </p:cNvPicPr>
          <p:nvPr/>
        </p:nvPicPr>
        <p:blipFill>
          <a:blip r:embed="rId5"/>
          <a:stretch>
            <a:fillRect/>
          </a:stretch>
        </p:blipFill>
        <p:spPr>
          <a:xfrm>
            <a:off x="1452095" y="4224208"/>
            <a:ext cx="2160000" cy="2314703"/>
          </a:xfrm>
          <a:prstGeom prst="rect">
            <a:avLst/>
          </a:prstGeom>
        </p:spPr>
      </p:pic>
      <p:pic>
        <p:nvPicPr>
          <p:cNvPr id="19" name="Picture 2" descr="能量色散型X射线荧光光谱仪（EDXRF）">
            <a:extLst>
              <a:ext uri="{FF2B5EF4-FFF2-40B4-BE49-F238E27FC236}">
                <a16:creationId xmlns:a16="http://schemas.microsoft.com/office/drawing/2014/main" id="{B170988B-68B0-4D28-935B-298160B75A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6000" y="4079851"/>
            <a:ext cx="2880000" cy="254347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a:extLst>
              <a:ext uri="{FF2B5EF4-FFF2-40B4-BE49-F238E27FC236}">
                <a16:creationId xmlns:a16="http://schemas.microsoft.com/office/drawing/2014/main" id="{EBC5AAC7-47CB-49EF-9D6C-62E5DAA2E7D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1527" r="13401"/>
          <a:stretch/>
        </p:blipFill>
        <p:spPr bwMode="auto">
          <a:xfrm>
            <a:off x="8229437" y="4038951"/>
            <a:ext cx="2880000" cy="2552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400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10265714" cy="523220"/>
          </a:xfrm>
          <a:prstGeom prst="rect">
            <a:avLst/>
          </a:prstGeom>
          <a:noFill/>
        </p:spPr>
        <p:txBody>
          <a:bodyPr wrap="square" rtlCol="0">
            <a:spAutoFit/>
          </a:bodyPr>
          <a:lstStyle/>
          <a:p>
            <a:r>
              <a:rPr kumimoji="1" lang="zh-CN" altLang="en-US" sz="2800" b="1" dirty="0">
                <a:solidFill>
                  <a:schemeClr val="bg1"/>
                </a:solidFill>
                <a:latin typeface="Microsoft YaHei Bold" panose="020B0703020204020201" charset="-122"/>
                <a:ea typeface="Microsoft YaHei Bold" panose="020B0703020204020201" charset="-122"/>
              </a:rPr>
              <a:t>现有的读出芯片</a:t>
            </a:r>
          </a:p>
        </p:txBody>
      </p:sp>
      <p:sp>
        <p:nvSpPr>
          <p:cNvPr id="2" name="灯片编号占位符 1">
            <a:extLst>
              <a:ext uri="{FF2B5EF4-FFF2-40B4-BE49-F238E27FC236}">
                <a16:creationId xmlns:a16="http://schemas.microsoft.com/office/drawing/2014/main" id="{93ED259C-8783-465B-B839-A88D44C9E539}"/>
              </a:ext>
            </a:extLst>
          </p:cNvPr>
          <p:cNvSpPr>
            <a:spLocks noGrp="1"/>
          </p:cNvSpPr>
          <p:nvPr>
            <p:ph type="sldNum" sz="quarter" idx="12"/>
          </p:nvPr>
        </p:nvSpPr>
        <p:spPr/>
        <p:txBody>
          <a:bodyPr/>
          <a:lstStyle/>
          <a:p>
            <a:fld id="{7D9BB5D0-35E4-459D-AEF3-FE4D7C45CC19}" type="slidenum">
              <a:rPr lang="zh-CN" altLang="en-US" smtClean="0"/>
              <a:t>5</a:t>
            </a:fld>
            <a:endParaRPr lang="zh-CN" altLang="en-US" dirty="0"/>
          </a:p>
        </p:txBody>
      </p:sp>
      <p:sp>
        <p:nvSpPr>
          <p:cNvPr id="13" name="Content Placeholder 1">
            <a:extLst>
              <a:ext uri="{FF2B5EF4-FFF2-40B4-BE49-F238E27FC236}">
                <a16:creationId xmlns:a16="http://schemas.microsoft.com/office/drawing/2014/main" id="{B0412B37-0C8F-4242-AFE9-BC67F3565892}"/>
              </a:ext>
            </a:extLst>
          </p:cNvPr>
          <p:cNvSpPr txBox="1">
            <a:spLocks/>
          </p:cNvSpPr>
          <p:nvPr/>
        </p:nvSpPr>
        <p:spPr>
          <a:xfrm>
            <a:off x="596899" y="1088549"/>
            <a:ext cx="4345804" cy="26025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 </a:t>
            </a:r>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p:txBody>
      </p:sp>
      <p:graphicFrame>
        <p:nvGraphicFramePr>
          <p:cNvPr id="5" name="表格 4">
            <a:extLst>
              <a:ext uri="{FF2B5EF4-FFF2-40B4-BE49-F238E27FC236}">
                <a16:creationId xmlns:a16="http://schemas.microsoft.com/office/drawing/2014/main" id="{52D93867-E346-4837-A03D-ABDA0F11EE12}"/>
              </a:ext>
            </a:extLst>
          </p:cNvPr>
          <p:cNvGraphicFramePr>
            <a:graphicFrameLocks noGrp="1"/>
          </p:cNvGraphicFramePr>
          <p:nvPr>
            <p:extLst>
              <p:ext uri="{D42A27DB-BD31-4B8C-83A1-F6EECF244321}">
                <p14:modId xmlns:p14="http://schemas.microsoft.com/office/powerpoint/2010/main" val="3695590448"/>
              </p:ext>
            </p:extLst>
          </p:nvPr>
        </p:nvGraphicFramePr>
        <p:xfrm>
          <a:off x="1484489" y="2210439"/>
          <a:ext cx="9223023" cy="3053329"/>
        </p:xfrm>
        <a:graphic>
          <a:graphicData uri="http://schemas.openxmlformats.org/drawingml/2006/table">
            <a:tbl>
              <a:tblPr firstRow="1">
                <a:tableStyleId>{5C22544A-7EE6-4342-B048-85BDC9FD1C3A}</a:tableStyleId>
              </a:tblPr>
              <a:tblGrid>
                <a:gridCol w="2543601">
                  <a:extLst>
                    <a:ext uri="{9D8B030D-6E8A-4147-A177-3AD203B41FA5}">
                      <a16:colId xmlns:a16="http://schemas.microsoft.com/office/drawing/2014/main" val="2309902100"/>
                    </a:ext>
                  </a:extLst>
                </a:gridCol>
                <a:gridCol w="2226474">
                  <a:extLst>
                    <a:ext uri="{9D8B030D-6E8A-4147-A177-3AD203B41FA5}">
                      <a16:colId xmlns:a16="http://schemas.microsoft.com/office/drawing/2014/main" val="770070574"/>
                    </a:ext>
                  </a:extLst>
                </a:gridCol>
                <a:gridCol w="2226474">
                  <a:extLst>
                    <a:ext uri="{9D8B030D-6E8A-4147-A177-3AD203B41FA5}">
                      <a16:colId xmlns:a16="http://schemas.microsoft.com/office/drawing/2014/main" val="3199286038"/>
                    </a:ext>
                  </a:extLst>
                </a:gridCol>
                <a:gridCol w="2226474">
                  <a:extLst>
                    <a:ext uri="{9D8B030D-6E8A-4147-A177-3AD203B41FA5}">
                      <a16:colId xmlns:a16="http://schemas.microsoft.com/office/drawing/2014/main" val="3830394106"/>
                    </a:ext>
                  </a:extLst>
                </a:gridCol>
              </a:tblGrid>
              <a:tr h="494617">
                <a:tc>
                  <a:txBody>
                    <a:bodyPr/>
                    <a:lstStyle/>
                    <a:p>
                      <a:pPr indent="0" algn="ctr">
                        <a:lnSpc>
                          <a:spcPts val="2000"/>
                        </a:lnSpc>
                        <a:spcBef>
                          <a:spcPts val="300"/>
                        </a:spcBef>
                        <a:spcAft>
                          <a:spcPts val="300"/>
                        </a:spcAft>
                      </a:pPr>
                      <a:r>
                        <a:rPr lang="zh-CN" altLang="en-US" sz="1700" kern="100" baseline="0" dirty="0">
                          <a:effectLst/>
                        </a:rPr>
                        <a:t>芯片</a:t>
                      </a:r>
                      <a:endParaRPr 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tc>
                  <a:txBody>
                    <a:bodyPr/>
                    <a:lstStyle/>
                    <a:p>
                      <a:pPr indent="0" algn="ctr">
                        <a:lnSpc>
                          <a:spcPts val="2000"/>
                        </a:lnSpc>
                        <a:spcBef>
                          <a:spcPts val="300"/>
                        </a:spcBef>
                        <a:spcAft>
                          <a:spcPts val="300"/>
                        </a:spcAft>
                      </a:pPr>
                      <a:r>
                        <a:rPr lang="zh-CN" altLang="en-US" sz="1700" kern="100" baseline="0" dirty="0">
                          <a:effectLst/>
                        </a:rPr>
                        <a:t>制</a:t>
                      </a:r>
                      <a:r>
                        <a:rPr lang="zh-CN" sz="1700" kern="100" baseline="0" dirty="0">
                          <a:effectLst/>
                        </a:rPr>
                        <a:t>冷</a:t>
                      </a:r>
                      <a:endParaRPr 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tc>
                  <a:txBody>
                    <a:bodyPr/>
                    <a:lstStyle/>
                    <a:p>
                      <a:pPr indent="0" algn="ctr">
                        <a:lnSpc>
                          <a:spcPts val="2000"/>
                        </a:lnSpc>
                        <a:spcBef>
                          <a:spcPts val="300"/>
                        </a:spcBef>
                        <a:spcAft>
                          <a:spcPts val="300"/>
                        </a:spcAft>
                      </a:pPr>
                      <a:r>
                        <a:rPr lang="zh-CN" altLang="en-US" sz="1700" baseline="0" dirty="0">
                          <a:effectLst/>
                        </a:rPr>
                        <a:t>前放类型</a:t>
                      </a:r>
                      <a:endParaRPr 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tc>
                  <a:txBody>
                    <a:bodyPr/>
                    <a:lstStyle/>
                    <a:p>
                      <a:pPr indent="0" algn="ctr">
                        <a:lnSpc>
                          <a:spcPts val="2000"/>
                        </a:lnSpc>
                        <a:spcBef>
                          <a:spcPts val="300"/>
                        </a:spcBef>
                        <a:spcAft>
                          <a:spcPts val="300"/>
                        </a:spcAft>
                      </a:pPr>
                      <a:r>
                        <a:rPr lang="en-US" altLang="zh-CN" sz="1700" baseline="0" dirty="0">
                          <a:effectLst/>
                        </a:rPr>
                        <a:t>ENC(e)</a:t>
                      </a:r>
                      <a:endParaRPr 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extLst>
                  <a:ext uri="{0D108BD9-81ED-4DB2-BD59-A6C34878D82A}">
                    <a16:rowId xmlns:a16="http://schemas.microsoft.com/office/drawing/2014/main" val="472502269"/>
                  </a:ext>
                </a:extLst>
              </a:tr>
              <a:tr h="319839">
                <a:tc>
                  <a:txBody>
                    <a:bodyPr/>
                    <a:lstStyle/>
                    <a:p>
                      <a:pPr indent="0" algn="ctr">
                        <a:lnSpc>
                          <a:spcPts val="2000"/>
                        </a:lnSpc>
                        <a:spcBef>
                          <a:spcPts val="300"/>
                        </a:spcBef>
                        <a:spcAft>
                          <a:spcPts val="300"/>
                        </a:spcAft>
                      </a:pPr>
                      <a:r>
                        <a:rPr lang="en-US" altLang="zh-CN" sz="1700" baseline="0" dirty="0">
                          <a:effectLst/>
                        </a:rPr>
                        <a:t>CDEX JFET</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zh-CN" altLang="en-US" sz="1700" baseline="0" dirty="0">
                          <a:effectLst/>
                        </a:rPr>
                        <a:t>冷指 </a:t>
                      </a:r>
                      <a:r>
                        <a:rPr lang="en-US" altLang="zh-CN" sz="1700" baseline="0" dirty="0">
                          <a:effectLst/>
                        </a:rPr>
                        <a:t>130K</a:t>
                      </a:r>
                      <a:endParaRPr 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tc>
                  <a:txBody>
                    <a:bodyPr/>
                    <a:lstStyle/>
                    <a:p>
                      <a:pPr indent="0" algn="ctr">
                        <a:lnSpc>
                          <a:spcPts val="2000"/>
                        </a:lnSpc>
                        <a:spcAft>
                          <a:spcPts val="0"/>
                        </a:spcAft>
                      </a:pPr>
                      <a:r>
                        <a:rPr lang="zh-CN" altLang="en-US" sz="1700" baseline="0" dirty="0">
                          <a:effectLst/>
                        </a:rPr>
                        <a:t>脉冲反馈</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en-US" altLang="zh-CN" sz="1700" baseline="0" dirty="0">
                          <a:effectLst/>
                        </a:rPr>
                        <a:t>10.3</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extLst>
                  <a:ext uri="{0D108BD9-81ED-4DB2-BD59-A6C34878D82A}">
                    <a16:rowId xmlns:a16="http://schemas.microsoft.com/office/drawing/2014/main" val="4001422166"/>
                  </a:ext>
                </a:extLst>
              </a:tr>
              <a:tr h="319839">
                <a:tc>
                  <a:txBody>
                    <a:bodyPr/>
                    <a:lstStyle/>
                    <a:p>
                      <a:pPr indent="0" algn="ctr">
                        <a:lnSpc>
                          <a:spcPts val="2000"/>
                        </a:lnSpc>
                        <a:spcBef>
                          <a:spcPts val="300"/>
                        </a:spcBef>
                        <a:spcAft>
                          <a:spcPts val="300"/>
                        </a:spcAft>
                      </a:pPr>
                      <a:r>
                        <a:rPr lang="en-US" sz="1700" kern="100" baseline="0" dirty="0">
                          <a:effectLst/>
                        </a:rPr>
                        <a:t>Majorana JFET</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zh-CN" sz="1700" kern="100" baseline="0" dirty="0">
                          <a:effectLst/>
                        </a:rPr>
                        <a:t>冷指</a:t>
                      </a:r>
                      <a:r>
                        <a:rPr lang="en-US" altLang="zh-CN" sz="1700" kern="100" baseline="0" dirty="0">
                          <a:effectLst/>
                        </a:rPr>
                        <a:t> 130K</a:t>
                      </a:r>
                      <a:endParaRPr 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tc>
                  <a:txBody>
                    <a:bodyPr/>
                    <a:lstStyle/>
                    <a:p>
                      <a:pPr indent="0" algn="ctr">
                        <a:lnSpc>
                          <a:spcPts val="2000"/>
                        </a:lnSpc>
                        <a:spcAft>
                          <a:spcPts val="0"/>
                        </a:spcAft>
                      </a:pPr>
                      <a:r>
                        <a:rPr lang="zh-CN" altLang="en-US" sz="1700" baseline="0" dirty="0">
                          <a:effectLst/>
                        </a:rPr>
                        <a:t>阻容反馈</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en-US" altLang="zh-CN" sz="1700" baseline="0" dirty="0">
                          <a:effectLst/>
                        </a:rPr>
                        <a:t>32.7</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extLst>
                  <a:ext uri="{0D108BD9-81ED-4DB2-BD59-A6C34878D82A}">
                    <a16:rowId xmlns:a16="http://schemas.microsoft.com/office/drawing/2014/main" val="3212445659"/>
                  </a:ext>
                </a:extLst>
              </a:tr>
              <a:tr h="319839">
                <a:tc>
                  <a:txBody>
                    <a:bodyPr/>
                    <a:lstStyle/>
                    <a:p>
                      <a:pPr indent="0" algn="ctr">
                        <a:lnSpc>
                          <a:spcPts val="2000"/>
                        </a:lnSpc>
                        <a:spcBef>
                          <a:spcPts val="300"/>
                        </a:spcBef>
                        <a:spcAft>
                          <a:spcPts val="300"/>
                        </a:spcAft>
                      </a:pPr>
                      <a:r>
                        <a:rPr lang="en-US" sz="1700" baseline="0" dirty="0">
                          <a:effectLst/>
                        </a:rPr>
                        <a:t>GERDA JFET</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zh-CN" sz="1700" baseline="0" dirty="0">
                          <a:effectLst/>
                        </a:rPr>
                        <a:t>液氩直冷</a:t>
                      </a:r>
                      <a:endParaRPr 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tc>
                  <a:txBody>
                    <a:bodyPr/>
                    <a:lstStyle/>
                    <a:p>
                      <a:pPr indent="0" algn="ctr">
                        <a:lnSpc>
                          <a:spcPts val="2000"/>
                        </a:lnSpc>
                        <a:spcAft>
                          <a:spcPts val="0"/>
                        </a:spcAft>
                      </a:pPr>
                      <a:r>
                        <a:rPr lang="zh-CN" altLang="en-US" sz="1700" baseline="0" dirty="0">
                          <a:effectLst/>
                        </a:rPr>
                        <a:t>阻容反馈</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en-US" altLang="zh-CN" sz="1700" baseline="0" dirty="0">
                          <a:effectLst/>
                        </a:rPr>
                        <a:t>136</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extLst>
                  <a:ext uri="{0D108BD9-81ED-4DB2-BD59-A6C34878D82A}">
                    <a16:rowId xmlns:a16="http://schemas.microsoft.com/office/drawing/2014/main" val="350889837"/>
                  </a:ext>
                </a:extLst>
              </a:tr>
              <a:tr h="319839">
                <a:tc>
                  <a:txBody>
                    <a:bodyPr/>
                    <a:lstStyle/>
                    <a:p>
                      <a:pPr indent="0" algn="ctr">
                        <a:lnSpc>
                          <a:spcPts val="2000"/>
                        </a:lnSpc>
                        <a:spcBef>
                          <a:spcPts val="300"/>
                        </a:spcBef>
                        <a:spcAft>
                          <a:spcPts val="300"/>
                        </a:spcAft>
                      </a:pPr>
                      <a:r>
                        <a:rPr lang="en-US" sz="1700" baseline="0" dirty="0">
                          <a:effectLst/>
                        </a:rPr>
                        <a:t>CDEX CMOS</a:t>
                      </a:r>
                      <a:r>
                        <a:rPr lang="zh-CN" altLang="en-US" sz="1700" baseline="0" dirty="0">
                          <a:effectLst/>
                        </a:rPr>
                        <a:t>前放</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zh-CN" sz="1700" baseline="0" dirty="0">
                          <a:effectLst/>
                        </a:rPr>
                        <a:t>液氮直冷</a:t>
                      </a:r>
                      <a:endParaRPr 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tc>
                  <a:txBody>
                    <a:bodyPr/>
                    <a:lstStyle/>
                    <a:p>
                      <a:pPr indent="0" algn="ctr">
                        <a:lnSpc>
                          <a:spcPts val="2000"/>
                        </a:lnSpc>
                        <a:spcAft>
                          <a:spcPts val="0"/>
                        </a:spcAft>
                      </a:pPr>
                      <a:r>
                        <a:rPr lang="zh-CN" altLang="en-US" sz="1700" baseline="0" dirty="0">
                          <a:effectLst/>
                        </a:rPr>
                        <a:t>脉冲反馈</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en-US" altLang="zh-CN" sz="1700" baseline="0" dirty="0">
                          <a:effectLst/>
                        </a:rPr>
                        <a:t>15.5</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extLst>
                  <a:ext uri="{0D108BD9-81ED-4DB2-BD59-A6C34878D82A}">
                    <a16:rowId xmlns:a16="http://schemas.microsoft.com/office/drawing/2014/main" val="4010876570"/>
                  </a:ext>
                </a:extLst>
              </a:tr>
              <a:tr h="319839">
                <a:tc>
                  <a:txBody>
                    <a:bodyPr/>
                    <a:lstStyle/>
                    <a:p>
                      <a:pPr indent="0" algn="ctr">
                        <a:lnSpc>
                          <a:spcPts val="2000"/>
                        </a:lnSpc>
                        <a:spcBef>
                          <a:spcPts val="300"/>
                        </a:spcBef>
                        <a:spcAft>
                          <a:spcPts val="300"/>
                        </a:spcAft>
                      </a:pPr>
                      <a:r>
                        <a:rPr lang="zh-CN" altLang="en-US" sz="1700" baseline="0" dirty="0">
                          <a:effectLst/>
                        </a:rPr>
                        <a:t>本报告</a:t>
                      </a:r>
                      <a:r>
                        <a:rPr lang="en-US" altLang="zh-CN" sz="1700" baseline="0" dirty="0">
                          <a:effectLst/>
                        </a:rPr>
                        <a:t>CMOS</a:t>
                      </a:r>
                      <a:r>
                        <a:rPr lang="zh-CN" altLang="en-US" sz="1700" baseline="0" dirty="0">
                          <a:effectLst/>
                        </a:rPr>
                        <a:t> </a:t>
                      </a:r>
                      <a:r>
                        <a:rPr lang="en-US" altLang="zh-CN" sz="1700" baseline="0" dirty="0" err="1">
                          <a:effectLst/>
                        </a:rPr>
                        <a:t>HPGe</a:t>
                      </a:r>
                      <a:r>
                        <a:rPr lang="zh-CN" altLang="en-US" sz="1700" baseline="0" dirty="0">
                          <a:effectLst/>
                        </a:rPr>
                        <a:t>前放</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0" lvl="0" indent="0" algn="ctr" defTabSz="914400" rtl="0" eaLnBrk="1" fontAlgn="auto" latinLnBrk="0" hangingPunct="1">
                        <a:lnSpc>
                          <a:spcPts val="2000"/>
                        </a:lnSpc>
                        <a:spcBef>
                          <a:spcPts val="0"/>
                        </a:spcBef>
                        <a:spcAft>
                          <a:spcPts val="0"/>
                        </a:spcAft>
                        <a:buClrTx/>
                        <a:buSzTx/>
                        <a:buFontTx/>
                        <a:buNone/>
                        <a:tabLst/>
                        <a:defRPr/>
                      </a:pPr>
                      <a:r>
                        <a:rPr lang="zh-CN" altLang="zh-CN" sz="1700" baseline="0" dirty="0">
                          <a:effectLst/>
                        </a:rPr>
                        <a:t>液氮直冷</a:t>
                      </a:r>
                      <a:endParaRPr lang="zh-CN" alt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accent1">
                        <a:lumMod val="40000"/>
                        <a:lumOff val="60000"/>
                      </a:schemeClr>
                    </a:solidFill>
                  </a:tcPr>
                </a:tc>
                <a:tc>
                  <a:txBody>
                    <a:bodyPr/>
                    <a:lstStyle/>
                    <a:p>
                      <a:pPr marL="0" marR="0" lvl="0" indent="0" algn="ctr" defTabSz="914400" rtl="0" eaLnBrk="1" fontAlgn="auto" latinLnBrk="0" hangingPunct="1">
                        <a:lnSpc>
                          <a:spcPts val="2000"/>
                        </a:lnSpc>
                        <a:spcBef>
                          <a:spcPts val="0"/>
                        </a:spcBef>
                        <a:spcAft>
                          <a:spcPts val="0"/>
                        </a:spcAft>
                        <a:buClrTx/>
                        <a:buSzTx/>
                        <a:buFontTx/>
                        <a:buNone/>
                        <a:tabLst/>
                        <a:defRPr/>
                      </a:pPr>
                      <a:r>
                        <a:rPr lang="zh-CN" altLang="en-US" sz="1700" baseline="0" dirty="0">
                          <a:effectLst/>
                        </a:rPr>
                        <a:t>脉冲反馈</a:t>
                      </a:r>
                      <a:endParaRPr lang="zh-CN" alt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solidFill>
                      <a:schemeClr val="accent1">
                        <a:lumMod val="40000"/>
                        <a:lumOff val="60000"/>
                      </a:schemeClr>
                    </a:solidFill>
                  </a:tcPr>
                </a:tc>
                <a:tc>
                  <a:txBody>
                    <a:bodyPr/>
                    <a:lstStyle/>
                    <a:p>
                      <a:pPr indent="0" algn="ctr">
                        <a:lnSpc>
                          <a:spcPts val="2000"/>
                        </a:lnSpc>
                        <a:spcAft>
                          <a:spcPts val="0"/>
                        </a:spcAft>
                      </a:pPr>
                      <a:r>
                        <a:rPr lang="en-US" altLang="zh-CN" sz="1700" baseline="0" dirty="0">
                          <a:effectLst/>
                        </a:rPr>
                        <a:t>3.0</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554916921"/>
                  </a:ext>
                </a:extLst>
              </a:tr>
              <a:tr h="319839">
                <a:tc>
                  <a:txBody>
                    <a:bodyPr/>
                    <a:lstStyle/>
                    <a:p>
                      <a:pPr indent="0" algn="ctr">
                        <a:lnSpc>
                          <a:spcPts val="2000"/>
                        </a:lnSpc>
                        <a:spcBef>
                          <a:spcPts val="300"/>
                        </a:spcBef>
                        <a:spcAft>
                          <a:spcPts val="300"/>
                        </a:spcAft>
                      </a:pPr>
                      <a:r>
                        <a:rPr lang="en-US" sz="1700" baseline="0" dirty="0">
                          <a:effectLst/>
                        </a:rPr>
                        <a:t>CUBE CMOS</a:t>
                      </a:r>
                      <a:r>
                        <a:rPr lang="zh-CN" altLang="en-US" sz="1700" baseline="0" dirty="0">
                          <a:effectLst/>
                        </a:rPr>
                        <a:t>前放</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zh-CN" altLang="en-US" sz="1700" baseline="0" dirty="0">
                          <a:effectLst/>
                        </a:rPr>
                        <a:t>制冷机 </a:t>
                      </a:r>
                      <a:r>
                        <a:rPr lang="en-US" altLang="zh-CN" sz="1700" baseline="0" dirty="0">
                          <a:effectLst/>
                        </a:rPr>
                        <a:t>-40</a:t>
                      </a:r>
                      <a:r>
                        <a:rPr lang="zh-CN" altLang="en-US" sz="1700" baseline="0" dirty="0">
                          <a:effectLst/>
                        </a:rPr>
                        <a:t>℃</a:t>
                      </a:r>
                      <a:endParaRPr 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tc>
                  <a:txBody>
                    <a:bodyPr/>
                    <a:lstStyle/>
                    <a:p>
                      <a:pPr indent="0" algn="ctr">
                        <a:lnSpc>
                          <a:spcPts val="2000"/>
                        </a:lnSpc>
                        <a:spcAft>
                          <a:spcPts val="0"/>
                        </a:spcAft>
                      </a:pPr>
                      <a:r>
                        <a:rPr lang="zh-CN" altLang="en-US" sz="1700" baseline="0" dirty="0">
                          <a:effectLst/>
                        </a:rPr>
                        <a:t>脉冲反馈</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en-US" altLang="zh-CN" sz="1700" baseline="0" dirty="0">
                          <a:effectLst/>
                        </a:rPr>
                        <a:t>3.4</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extLst>
                  <a:ext uri="{0D108BD9-81ED-4DB2-BD59-A6C34878D82A}">
                    <a16:rowId xmlns:a16="http://schemas.microsoft.com/office/drawing/2014/main" val="2490339721"/>
                  </a:ext>
                </a:extLst>
              </a:tr>
              <a:tr h="319839">
                <a:tc>
                  <a:txBody>
                    <a:bodyPr/>
                    <a:lstStyle/>
                    <a:p>
                      <a:pPr indent="0" algn="ctr">
                        <a:lnSpc>
                          <a:spcPts val="2000"/>
                        </a:lnSpc>
                        <a:spcBef>
                          <a:spcPts val="300"/>
                        </a:spcBef>
                        <a:spcAft>
                          <a:spcPts val="300"/>
                        </a:spcAft>
                      </a:pPr>
                      <a:r>
                        <a:rPr lang="en-US" altLang="zh-CN" sz="1700" baseline="0" dirty="0">
                          <a:effectLst/>
                        </a:rPr>
                        <a:t>SIRIO CMOS</a:t>
                      </a:r>
                      <a:r>
                        <a:rPr lang="zh-CN" altLang="en-US" sz="1700" baseline="0" dirty="0">
                          <a:effectLst/>
                        </a:rPr>
                        <a:t>前放</a:t>
                      </a:r>
                      <a:endParaRPr lang="en-US" alt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ts val="2000"/>
                        </a:lnSpc>
                        <a:spcBef>
                          <a:spcPts val="0"/>
                        </a:spcBef>
                        <a:spcAft>
                          <a:spcPts val="0"/>
                        </a:spcAft>
                        <a:buClrTx/>
                        <a:buSzTx/>
                        <a:buFontTx/>
                        <a:buNone/>
                        <a:tabLst/>
                        <a:defRPr/>
                      </a:pPr>
                      <a:r>
                        <a:rPr lang="zh-CN" altLang="en-US" sz="1700" baseline="0" dirty="0">
                          <a:effectLst/>
                        </a:rPr>
                        <a:t>制冷机 </a:t>
                      </a:r>
                      <a:r>
                        <a:rPr lang="en-US" altLang="zh-CN" sz="1700" baseline="0" dirty="0">
                          <a:effectLst/>
                        </a:rPr>
                        <a:t>-30</a:t>
                      </a:r>
                      <a:r>
                        <a:rPr lang="zh-CN" altLang="en-US" sz="1700" baseline="0" dirty="0">
                          <a:effectLst/>
                        </a:rPr>
                        <a:t>℃</a:t>
                      </a:r>
                      <a:endParaRPr lang="zh-CN" alt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tc>
                <a:tc>
                  <a:txBody>
                    <a:bodyPr/>
                    <a:lstStyle/>
                    <a:p>
                      <a:pPr marL="0" marR="0" lvl="0" indent="0" algn="ctr" defTabSz="914400" rtl="0" eaLnBrk="1" fontAlgn="auto" latinLnBrk="0" hangingPunct="1">
                        <a:lnSpc>
                          <a:spcPts val="2000"/>
                        </a:lnSpc>
                        <a:spcBef>
                          <a:spcPts val="0"/>
                        </a:spcBef>
                        <a:spcAft>
                          <a:spcPts val="0"/>
                        </a:spcAft>
                        <a:buClrTx/>
                        <a:buSzTx/>
                        <a:buFontTx/>
                        <a:buNone/>
                        <a:tabLst/>
                        <a:defRPr/>
                      </a:pPr>
                      <a:r>
                        <a:rPr lang="zh-CN" altLang="en-US" sz="1700" baseline="0" dirty="0">
                          <a:effectLst/>
                        </a:rPr>
                        <a:t>脉冲反馈</a:t>
                      </a:r>
                      <a:endParaRPr lang="zh-CN" alt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tc>
                  <a:txBody>
                    <a:bodyPr/>
                    <a:lstStyle/>
                    <a:p>
                      <a:pPr indent="0" algn="ctr">
                        <a:lnSpc>
                          <a:spcPts val="2000"/>
                        </a:lnSpc>
                        <a:spcAft>
                          <a:spcPts val="0"/>
                        </a:spcAft>
                      </a:pPr>
                      <a:r>
                        <a:rPr lang="en-US" altLang="zh-CN" sz="1700" baseline="0" dirty="0">
                          <a:effectLst/>
                        </a:rPr>
                        <a:t>0.89</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tc>
                <a:extLst>
                  <a:ext uri="{0D108BD9-81ED-4DB2-BD59-A6C34878D82A}">
                    <a16:rowId xmlns:a16="http://schemas.microsoft.com/office/drawing/2014/main" val="2853984412"/>
                  </a:ext>
                </a:extLst>
              </a:tr>
              <a:tr h="319839">
                <a:tc>
                  <a:txBody>
                    <a:bodyPr/>
                    <a:lstStyle/>
                    <a:p>
                      <a:pPr indent="0" algn="ctr">
                        <a:lnSpc>
                          <a:spcPts val="2000"/>
                        </a:lnSpc>
                        <a:spcBef>
                          <a:spcPts val="300"/>
                        </a:spcBef>
                        <a:spcAft>
                          <a:spcPts val="300"/>
                        </a:spcAft>
                      </a:pPr>
                      <a:r>
                        <a:rPr lang="zh-CN" altLang="en-US" sz="1700" baseline="0" dirty="0">
                          <a:effectLst/>
                        </a:rPr>
                        <a:t>本报告</a:t>
                      </a:r>
                      <a:r>
                        <a:rPr lang="en-US" altLang="zh-CN" sz="1700" baseline="0" dirty="0">
                          <a:effectLst/>
                        </a:rPr>
                        <a:t>CMOS</a:t>
                      </a:r>
                      <a:r>
                        <a:rPr lang="zh-CN" altLang="en-US" sz="1700" baseline="0" dirty="0">
                          <a:effectLst/>
                        </a:rPr>
                        <a:t> </a:t>
                      </a:r>
                      <a:r>
                        <a:rPr lang="en-US" altLang="zh-CN" sz="1700" baseline="0" dirty="0">
                          <a:effectLst/>
                        </a:rPr>
                        <a:t>SDD</a:t>
                      </a:r>
                      <a:r>
                        <a:rPr lang="zh-CN" altLang="en-US" sz="1700" baseline="0" dirty="0">
                          <a:effectLst/>
                        </a:rPr>
                        <a:t>前放</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0" lvl="0" indent="0" algn="ctr" defTabSz="914400" rtl="0" eaLnBrk="1" fontAlgn="auto" latinLnBrk="0" hangingPunct="1">
                        <a:lnSpc>
                          <a:spcPts val="2000"/>
                        </a:lnSpc>
                        <a:spcBef>
                          <a:spcPts val="0"/>
                        </a:spcBef>
                        <a:spcAft>
                          <a:spcPts val="0"/>
                        </a:spcAft>
                        <a:buClrTx/>
                        <a:buSzTx/>
                        <a:buFontTx/>
                        <a:buNone/>
                        <a:tabLst/>
                        <a:defRPr/>
                      </a:pPr>
                      <a:r>
                        <a:rPr lang="zh-CN" altLang="en-US" sz="1700" baseline="0" dirty="0">
                          <a:effectLst/>
                        </a:rPr>
                        <a:t>制冷机 </a:t>
                      </a:r>
                      <a:r>
                        <a:rPr lang="en-US" altLang="zh-CN" sz="1700" baseline="0" dirty="0">
                          <a:effectLst/>
                        </a:rPr>
                        <a:t>-30</a:t>
                      </a:r>
                      <a:r>
                        <a:rPr lang="zh-CN" altLang="en-US" sz="1700" baseline="0" dirty="0">
                          <a:effectLst/>
                        </a:rPr>
                        <a:t>℃</a:t>
                      </a:r>
                      <a:endParaRPr lang="zh-CN" altLang="zh-CN" sz="1700" b="1" baseline="0" dirty="0">
                        <a:solidFill>
                          <a:srgbClr val="000000"/>
                        </a:solidFill>
                        <a:effectLst/>
                        <a:latin typeface="微软雅黑" panose="020B0503020204020204" pitchFamily="34" charset="-122"/>
                        <a:ea typeface="微软雅黑" panose="020B0503020204020204" pitchFamily="34" charset="-122"/>
                      </a:endParaRPr>
                    </a:p>
                  </a:txBody>
                  <a:tcPr marL="0" marR="0" marT="0" marB="0" anchor="ctr">
                    <a:solidFill>
                      <a:schemeClr val="accent1">
                        <a:lumMod val="40000"/>
                        <a:lumOff val="60000"/>
                      </a:schemeClr>
                    </a:solidFill>
                  </a:tcPr>
                </a:tc>
                <a:tc>
                  <a:txBody>
                    <a:bodyPr/>
                    <a:lstStyle/>
                    <a:p>
                      <a:pPr indent="0" algn="ctr">
                        <a:lnSpc>
                          <a:spcPts val="2000"/>
                        </a:lnSpc>
                        <a:spcAft>
                          <a:spcPts val="0"/>
                        </a:spcAft>
                      </a:pPr>
                      <a:r>
                        <a:rPr lang="zh-CN" altLang="en-US" sz="1700" baseline="0" dirty="0">
                          <a:effectLst/>
                        </a:rPr>
                        <a:t>脉冲反馈</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solidFill>
                      <a:schemeClr val="accent1">
                        <a:lumMod val="40000"/>
                        <a:lumOff val="60000"/>
                      </a:schemeClr>
                    </a:solidFill>
                  </a:tcPr>
                </a:tc>
                <a:tc>
                  <a:txBody>
                    <a:bodyPr/>
                    <a:lstStyle/>
                    <a:p>
                      <a:pPr indent="0" algn="ctr">
                        <a:lnSpc>
                          <a:spcPts val="2000"/>
                        </a:lnSpc>
                        <a:spcAft>
                          <a:spcPts val="0"/>
                        </a:spcAft>
                      </a:pPr>
                      <a:r>
                        <a:rPr lang="en-US" altLang="zh-CN" sz="1700" baseline="0" dirty="0">
                          <a:effectLst/>
                        </a:rPr>
                        <a:t>4.0</a:t>
                      </a:r>
                      <a:endParaRPr lang="zh-CN" sz="1700" b="1" baseline="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468147328"/>
                  </a:ext>
                </a:extLst>
              </a:tr>
            </a:tbl>
          </a:graphicData>
        </a:graphic>
      </p:graphicFrame>
    </p:spTree>
    <p:extLst>
      <p:ext uri="{BB962C8B-B14F-4D97-AF65-F5344CB8AC3E}">
        <p14:creationId xmlns:p14="http://schemas.microsoft.com/office/powerpoint/2010/main" val="1106113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316865" y="664168"/>
            <a:ext cx="3525520" cy="553998"/>
          </a:xfrm>
          <a:prstGeom prst="rect">
            <a:avLst/>
          </a:prstGeom>
          <a:noFill/>
        </p:spPr>
        <p:txBody>
          <a:bodyPr wrap="square" rtlCol="0">
            <a:spAutoFit/>
          </a:bodyPr>
          <a:lstStyle/>
          <a:p>
            <a:pPr algn="ctr"/>
            <a:r>
              <a:rPr kumimoji="1" lang="en-US" altLang="zh-CN" sz="3000" b="1" dirty="0">
                <a:solidFill>
                  <a:schemeClr val="bg1"/>
                </a:solidFill>
                <a:latin typeface="Microsoft YaHei Bold" panose="020B0703020204020201" charset="-122"/>
                <a:ea typeface="Microsoft YaHei Bold" panose="020B0703020204020201" charset="-122"/>
                <a:cs typeface="Microsoft YaHei Bold" panose="020B0703020204020201" charset="-122"/>
              </a:rPr>
              <a:t>CONTENTS</a:t>
            </a:r>
          </a:p>
        </p:txBody>
      </p:sp>
      <p:cxnSp>
        <p:nvCxnSpPr>
          <p:cNvPr id="5" name="直接连接符 4"/>
          <p:cNvCxnSpPr/>
          <p:nvPr/>
        </p:nvCxnSpPr>
        <p:spPr>
          <a:xfrm>
            <a:off x="946150" y="1652347"/>
            <a:ext cx="1023493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9" name="组合 8"/>
          <p:cNvGrpSpPr/>
          <p:nvPr/>
        </p:nvGrpSpPr>
        <p:grpSpPr>
          <a:xfrm>
            <a:off x="946150" y="2280343"/>
            <a:ext cx="5091430" cy="645160"/>
            <a:chOff x="1195" y="7770"/>
            <a:chExt cx="8018" cy="1016"/>
          </a:xfrm>
        </p:grpSpPr>
        <p:sp>
          <p:nvSpPr>
            <p:cNvPr id="8" name="文本框 7"/>
            <p:cNvSpPr txBox="1"/>
            <p:nvPr/>
          </p:nvSpPr>
          <p:spPr>
            <a:xfrm>
              <a:off x="1195" y="7770"/>
              <a:ext cx="1294" cy="1016"/>
            </a:xfrm>
            <a:prstGeom prst="rect">
              <a:avLst/>
            </a:prstGeom>
            <a:noFill/>
          </p:spPr>
          <p:txBody>
            <a:bodyPr wrap="square" rtlCol="0">
              <a:spAutoFit/>
            </a:bodyPr>
            <a:lstStyle/>
            <a:p>
              <a:r>
                <a:rPr kumimoji="1" lang="en-US" altLang="zh-CN" sz="3600" b="1" dirty="0">
                  <a:solidFill>
                    <a:schemeClr val="bg1"/>
                  </a:solidFill>
                  <a:latin typeface="Microsoft YaHei Bold" panose="020B0703020204020201" charset="-122"/>
                  <a:ea typeface="Microsoft YaHei Bold" panose="020B0703020204020201" charset="-122"/>
                </a:rPr>
                <a:t>01</a:t>
              </a:r>
            </a:p>
          </p:txBody>
        </p:sp>
        <p:cxnSp>
          <p:nvCxnSpPr>
            <p:cNvPr id="10" name="直线连接符 9"/>
            <p:cNvCxnSpPr/>
            <p:nvPr/>
          </p:nvCxnSpPr>
          <p:spPr>
            <a:xfrm>
              <a:off x="2660" y="8046"/>
              <a:ext cx="0" cy="465"/>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sp>
          <p:nvSpPr>
            <p:cNvPr id="13" name="文本框 12"/>
            <p:cNvSpPr txBox="1"/>
            <p:nvPr/>
          </p:nvSpPr>
          <p:spPr>
            <a:xfrm>
              <a:off x="3039" y="7916"/>
              <a:ext cx="6174" cy="727"/>
            </a:xfrm>
            <a:prstGeom prst="rect">
              <a:avLst/>
            </a:prstGeom>
            <a:noFill/>
          </p:spPr>
          <p:txBody>
            <a:bodyPr wrap="square" rtlCol="0">
              <a:spAutoFit/>
            </a:bodyPr>
            <a:lstStyle/>
            <a:p>
              <a:r>
                <a:rPr kumimoji="1" lang="zh-CN" altLang="en-US" sz="2400" dirty="0">
                  <a:solidFill>
                    <a:schemeClr val="bg1"/>
                  </a:solidFill>
                  <a:latin typeface="Microsoft YaHei Bold" panose="020B0703020204020201" charset="-122"/>
                  <a:ea typeface="Microsoft YaHei Bold" panose="020B0703020204020201" charset="-122"/>
                </a:rPr>
                <a:t>背景简介</a:t>
              </a:r>
            </a:p>
          </p:txBody>
        </p:sp>
      </p:grpSp>
      <p:grpSp>
        <p:nvGrpSpPr>
          <p:cNvPr id="11" name="组合 10"/>
          <p:cNvGrpSpPr/>
          <p:nvPr/>
        </p:nvGrpSpPr>
        <p:grpSpPr>
          <a:xfrm>
            <a:off x="946150" y="5452649"/>
            <a:ext cx="5624195" cy="645160"/>
            <a:chOff x="1195" y="7770"/>
            <a:chExt cx="8857" cy="1016"/>
          </a:xfrm>
        </p:grpSpPr>
        <p:sp>
          <p:nvSpPr>
            <p:cNvPr id="16" name="文本框 15"/>
            <p:cNvSpPr txBox="1"/>
            <p:nvPr/>
          </p:nvSpPr>
          <p:spPr>
            <a:xfrm>
              <a:off x="1195" y="7770"/>
              <a:ext cx="1294" cy="1016"/>
            </a:xfrm>
            <a:prstGeom prst="rect">
              <a:avLst/>
            </a:prstGeom>
            <a:noFill/>
          </p:spPr>
          <p:txBody>
            <a:bodyPr wrap="square" rtlCol="0">
              <a:spAutoFit/>
            </a:bodyPr>
            <a:lstStyle/>
            <a:p>
              <a:r>
                <a:rPr kumimoji="1" lang="en-US" altLang="zh-CN" sz="3600" b="1" dirty="0">
                  <a:solidFill>
                    <a:schemeClr val="bg1"/>
                  </a:solidFill>
                  <a:latin typeface="Microsoft YaHei Bold" panose="020B0703020204020201" charset="-122"/>
                  <a:ea typeface="Microsoft YaHei Bold" panose="020B0703020204020201" charset="-122"/>
                </a:rPr>
                <a:t>03</a:t>
              </a:r>
            </a:p>
          </p:txBody>
        </p:sp>
        <p:cxnSp>
          <p:nvCxnSpPr>
            <p:cNvPr id="17" name="直线连接符 9"/>
            <p:cNvCxnSpPr/>
            <p:nvPr/>
          </p:nvCxnSpPr>
          <p:spPr>
            <a:xfrm>
              <a:off x="2660" y="8046"/>
              <a:ext cx="0" cy="465"/>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sp>
          <p:nvSpPr>
            <p:cNvPr id="18" name="文本框 17"/>
            <p:cNvSpPr txBox="1"/>
            <p:nvPr/>
          </p:nvSpPr>
          <p:spPr>
            <a:xfrm>
              <a:off x="2980" y="7880"/>
              <a:ext cx="7072" cy="727"/>
            </a:xfrm>
            <a:prstGeom prst="rect">
              <a:avLst/>
            </a:prstGeom>
            <a:noFill/>
          </p:spPr>
          <p:txBody>
            <a:bodyPr wrap="square" rtlCol="0">
              <a:spAutoFit/>
            </a:bodyPr>
            <a:lstStyle/>
            <a:p>
              <a:r>
                <a:rPr kumimoji="1" lang="zh-CN" altLang="en-US" sz="2400" dirty="0">
                  <a:solidFill>
                    <a:schemeClr val="bg1"/>
                  </a:solidFill>
                  <a:latin typeface="Microsoft YaHei Bold" panose="020B0703020204020201" charset="-122"/>
                  <a:ea typeface="Microsoft YaHei Bold" panose="020B0703020204020201" charset="-122"/>
                </a:rPr>
                <a:t>总结与展望</a:t>
              </a:r>
              <a:endParaRPr kumimoji="1" lang="en-US" altLang="zh-CN" sz="2400" dirty="0">
                <a:solidFill>
                  <a:schemeClr val="bg1"/>
                </a:solidFill>
                <a:latin typeface="Microsoft YaHei Bold" panose="020B0703020204020201" charset="-122"/>
                <a:ea typeface="Microsoft YaHei Bold" panose="020B0703020204020201" charset="-122"/>
              </a:endParaRPr>
            </a:p>
          </p:txBody>
        </p:sp>
      </p:grpSp>
      <p:grpSp>
        <p:nvGrpSpPr>
          <p:cNvPr id="19" name="组合 18"/>
          <p:cNvGrpSpPr/>
          <p:nvPr/>
        </p:nvGrpSpPr>
        <p:grpSpPr>
          <a:xfrm>
            <a:off x="946149" y="3308061"/>
            <a:ext cx="10661972" cy="645160"/>
            <a:chOff x="1195" y="7789"/>
            <a:chExt cx="7839" cy="1016"/>
          </a:xfrm>
        </p:grpSpPr>
        <p:sp>
          <p:nvSpPr>
            <p:cNvPr id="20" name="文本框 19"/>
            <p:cNvSpPr txBox="1"/>
            <p:nvPr/>
          </p:nvSpPr>
          <p:spPr>
            <a:xfrm>
              <a:off x="1195" y="7789"/>
              <a:ext cx="1294" cy="1016"/>
            </a:xfrm>
            <a:prstGeom prst="rect">
              <a:avLst/>
            </a:prstGeom>
            <a:noFill/>
          </p:spPr>
          <p:txBody>
            <a:bodyPr wrap="square" rtlCol="0">
              <a:spAutoFit/>
            </a:bodyPr>
            <a:lstStyle/>
            <a:p>
              <a:r>
                <a:rPr kumimoji="1" lang="en-US" altLang="zh-CN" sz="3600" b="1" dirty="0">
                  <a:solidFill>
                    <a:srgbClr val="FFFF00"/>
                  </a:solidFill>
                  <a:latin typeface="Microsoft YaHei Bold" panose="020B0703020204020201" charset="-122"/>
                  <a:ea typeface="Microsoft YaHei Bold" panose="020B0703020204020201" charset="-122"/>
                </a:rPr>
                <a:t>02</a:t>
              </a:r>
            </a:p>
          </p:txBody>
        </p:sp>
        <p:cxnSp>
          <p:nvCxnSpPr>
            <p:cNvPr id="21" name="直线连接符 9"/>
            <p:cNvCxnSpPr/>
            <p:nvPr/>
          </p:nvCxnSpPr>
          <p:spPr>
            <a:xfrm>
              <a:off x="1879" y="8046"/>
              <a:ext cx="0" cy="465"/>
            </a:xfrm>
            <a:prstGeom prst="line">
              <a:avLst/>
            </a:prstGeom>
            <a:ln w="38100">
              <a:solidFill>
                <a:srgbClr val="FFFF00"/>
              </a:solidFill>
            </a:ln>
          </p:spPr>
          <p:style>
            <a:lnRef idx="1">
              <a:schemeClr val="dk1"/>
            </a:lnRef>
            <a:fillRef idx="0">
              <a:schemeClr val="dk1"/>
            </a:fillRef>
            <a:effectRef idx="0">
              <a:schemeClr val="dk1"/>
            </a:effectRef>
            <a:fontRef idx="minor">
              <a:schemeClr val="tx1"/>
            </a:fontRef>
          </p:style>
        </p:cxnSp>
        <p:sp>
          <p:nvSpPr>
            <p:cNvPr id="22" name="文本框 21"/>
            <p:cNvSpPr txBox="1"/>
            <p:nvPr/>
          </p:nvSpPr>
          <p:spPr>
            <a:xfrm>
              <a:off x="2028" y="7938"/>
              <a:ext cx="7006" cy="727"/>
            </a:xfrm>
            <a:prstGeom prst="rect">
              <a:avLst/>
            </a:prstGeom>
            <a:noFill/>
          </p:spPr>
          <p:txBody>
            <a:bodyPr wrap="square" rtlCol="0">
              <a:spAutoFit/>
            </a:bodyPr>
            <a:lstStyle/>
            <a:p>
              <a:r>
                <a:rPr kumimoji="1" lang="zh-CN" altLang="en-US" sz="2400" dirty="0">
                  <a:solidFill>
                    <a:srgbClr val="FFFF00"/>
                  </a:solidFill>
                  <a:latin typeface="Microsoft YaHei Bold" panose="020B0703020204020201" charset="-122"/>
                  <a:ea typeface="Microsoft YaHei Bold" panose="020B0703020204020201" charset="-122"/>
                </a:rPr>
                <a:t>低噪声</a:t>
              </a:r>
              <a:r>
                <a:rPr kumimoji="1" lang="en-US" altLang="zh-CN" sz="2400" dirty="0">
                  <a:solidFill>
                    <a:srgbClr val="FFFF00"/>
                  </a:solidFill>
                  <a:latin typeface="Microsoft YaHei Bold" panose="020B0703020204020201" charset="-122"/>
                  <a:ea typeface="Microsoft YaHei Bold" panose="020B0703020204020201" charset="-122"/>
                </a:rPr>
                <a:t>CMOS</a:t>
              </a:r>
              <a:r>
                <a:rPr kumimoji="1" lang="zh-CN" altLang="en-US" sz="2400" dirty="0">
                  <a:solidFill>
                    <a:srgbClr val="FFFF00"/>
                  </a:solidFill>
                  <a:latin typeface="Microsoft YaHei Bold" panose="020B0703020204020201" charset="-122"/>
                  <a:ea typeface="Microsoft YaHei Bold" panose="020B0703020204020201" charset="-122"/>
                </a:rPr>
                <a:t>前放</a:t>
              </a:r>
              <a:r>
                <a:rPr kumimoji="1" lang="en-US" altLang="zh-CN" sz="2400" dirty="0">
                  <a:solidFill>
                    <a:srgbClr val="FFFF00"/>
                  </a:solidFill>
                  <a:latin typeface="Microsoft YaHei Bold" panose="020B0703020204020201" charset="-122"/>
                  <a:ea typeface="Microsoft YaHei Bold" panose="020B0703020204020201" charset="-122"/>
                </a:rPr>
                <a:t>ASIC</a:t>
              </a:r>
              <a:r>
                <a:rPr kumimoji="1" lang="zh-CN" altLang="en-US" sz="2400" dirty="0">
                  <a:solidFill>
                    <a:srgbClr val="FFFF00"/>
                  </a:solidFill>
                  <a:latin typeface="Microsoft YaHei Bold" panose="020B0703020204020201" charset="-122"/>
                  <a:ea typeface="Microsoft YaHei Bold" panose="020B0703020204020201" charset="-122"/>
                </a:rPr>
                <a:t>芯片进展</a:t>
              </a:r>
              <a:endParaRPr kumimoji="1" lang="en-US" altLang="zh-CN" sz="2400" dirty="0">
                <a:solidFill>
                  <a:srgbClr val="FFFF00"/>
                </a:solidFill>
                <a:latin typeface="Microsoft YaHei Bold" panose="020B0703020204020201" charset="-122"/>
                <a:ea typeface="Microsoft YaHei Bold" panose="020B0703020204020201" charset="-122"/>
              </a:endParaRPr>
            </a:p>
          </p:txBody>
        </p:sp>
      </p:grpSp>
      <p:sp>
        <p:nvSpPr>
          <p:cNvPr id="2" name="灯片编号占位符 1">
            <a:extLst>
              <a:ext uri="{FF2B5EF4-FFF2-40B4-BE49-F238E27FC236}">
                <a16:creationId xmlns:a16="http://schemas.microsoft.com/office/drawing/2014/main" id="{7A9FA325-6122-45BF-B7F0-2BDFC8514E4E}"/>
              </a:ext>
            </a:extLst>
          </p:cNvPr>
          <p:cNvSpPr>
            <a:spLocks noGrp="1"/>
          </p:cNvSpPr>
          <p:nvPr>
            <p:ph type="sldNum" sz="quarter" idx="12"/>
          </p:nvPr>
        </p:nvSpPr>
        <p:spPr/>
        <p:txBody>
          <a:bodyPr/>
          <a:lstStyle/>
          <a:p>
            <a:fld id="{7D9BB5D0-35E4-459D-AEF3-FE4D7C45CC19}" type="slidenum">
              <a:rPr lang="zh-CN" altLang="en-US" smtClean="0"/>
              <a:t>6</a:t>
            </a:fld>
            <a:endParaRPr lang="zh-CN" altLang="en-US"/>
          </a:p>
        </p:txBody>
      </p:sp>
      <p:sp>
        <p:nvSpPr>
          <p:cNvPr id="23" name="Content Placeholder 1">
            <a:extLst>
              <a:ext uri="{FF2B5EF4-FFF2-40B4-BE49-F238E27FC236}">
                <a16:creationId xmlns:a16="http://schemas.microsoft.com/office/drawing/2014/main" id="{F293341B-6374-4A1E-828A-DF6D8BCA52C8}"/>
              </a:ext>
            </a:extLst>
          </p:cNvPr>
          <p:cNvSpPr txBox="1">
            <a:spLocks/>
          </p:cNvSpPr>
          <p:nvPr/>
        </p:nvSpPr>
        <p:spPr>
          <a:xfrm>
            <a:off x="2306668" y="3902737"/>
            <a:ext cx="7675532" cy="20107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芯片设计</a:t>
            </a:r>
            <a:endPar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a:p>
            <a:r>
              <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SDD</a:t>
            </a:r>
            <a:r>
              <a:rPr lang="zh-CN" alt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前放测试</a:t>
            </a:r>
            <a:endPar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a:p>
            <a:r>
              <a:rPr lang="en-US" altLang="zh-CN" sz="2400" dirty="0" err="1">
                <a:solidFill>
                  <a:schemeClr val="bg1"/>
                </a:solidFill>
                <a:latin typeface="Times New Roman" panose="02020603050405020304" pitchFamily="18" charset="0"/>
                <a:ea typeface="楷体" panose="02010609060101010101" pitchFamily="49" charset="-122"/>
                <a:cs typeface="Times New Roman" panose="02020603050405020304" pitchFamily="18" charset="0"/>
              </a:rPr>
              <a:t>HPGe</a:t>
            </a:r>
            <a:r>
              <a:rPr lang="zh-CN" altLang="en-US"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rPr>
              <a:t>前放测试</a:t>
            </a:r>
            <a:endParaRPr lang="en-US" altLang="zh-CN" sz="2400" dirty="0">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54212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r>
              <a:rPr kumimoji="1" lang="zh-CN" altLang="en-US" sz="2800" b="1" dirty="0">
                <a:solidFill>
                  <a:schemeClr val="bg1"/>
                </a:solidFill>
                <a:latin typeface="Microsoft YaHei Bold" panose="020B0703020204020201" charset="-122"/>
                <a:ea typeface="Microsoft YaHei Bold" panose="020B0703020204020201" charset="-122"/>
              </a:rPr>
              <a:t>本课题组低噪声</a:t>
            </a:r>
            <a:r>
              <a:rPr kumimoji="1" lang="en-US" altLang="zh-CN" sz="2800" b="1" dirty="0">
                <a:solidFill>
                  <a:schemeClr val="bg1"/>
                </a:solidFill>
                <a:latin typeface="Microsoft YaHei Bold" panose="020B0703020204020201" charset="-122"/>
                <a:ea typeface="Microsoft YaHei Bold" panose="020B0703020204020201" charset="-122"/>
              </a:rPr>
              <a:t>CMOS</a:t>
            </a:r>
            <a:r>
              <a:rPr kumimoji="1" lang="zh-CN" altLang="en-US" sz="2800" b="1" dirty="0">
                <a:solidFill>
                  <a:schemeClr val="bg1"/>
                </a:solidFill>
                <a:latin typeface="Microsoft YaHei Bold" panose="020B0703020204020201" charset="-122"/>
                <a:ea typeface="Microsoft YaHei Bold" panose="020B0703020204020201" charset="-122"/>
              </a:rPr>
              <a:t>前放芯片</a:t>
            </a:r>
          </a:p>
        </p:txBody>
      </p:sp>
      <p:sp>
        <p:nvSpPr>
          <p:cNvPr id="2" name="灯片编号占位符 1">
            <a:extLst>
              <a:ext uri="{FF2B5EF4-FFF2-40B4-BE49-F238E27FC236}">
                <a16:creationId xmlns:a16="http://schemas.microsoft.com/office/drawing/2014/main" id="{93ED259C-8783-465B-B839-A88D44C9E539}"/>
              </a:ext>
            </a:extLst>
          </p:cNvPr>
          <p:cNvSpPr>
            <a:spLocks noGrp="1"/>
          </p:cNvSpPr>
          <p:nvPr>
            <p:ph type="sldNum" sz="quarter" idx="12"/>
          </p:nvPr>
        </p:nvSpPr>
        <p:spPr/>
        <p:txBody>
          <a:bodyPr/>
          <a:lstStyle/>
          <a:p>
            <a:fld id="{7D9BB5D0-35E4-459D-AEF3-FE4D7C45CC19}" type="slidenum">
              <a:rPr lang="zh-CN" altLang="en-US" smtClean="0"/>
              <a:t>7</a:t>
            </a:fld>
            <a:endParaRPr lang="zh-CN" altLang="en-US"/>
          </a:p>
        </p:txBody>
      </p:sp>
      <p:pic>
        <p:nvPicPr>
          <p:cNvPr id="4" name="图片 3" descr="屏幕剪辑">
            <a:extLst>
              <a:ext uri="{FF2B5EF4-FFF2-40B4-BE49-F238E27FC236}">
                <a16:creationId xmlns:a16="http://schemas.microsoft.com/office/drawing/2014/main" id="{04892F5E-F03C-4D17-831E-AE95CD703DA6}"/>
              </a:ext>
            </a:extLst>
          </p:cNvPr>
          <p:cNvPicPr>
            <a:picLocks noChangeAspect="1"/>
          </p:cNvPicPr>
          <p:nvPr/>
        </p:nvPicPr>
        <p:blipFill rotWithShape="1">
          <a:blip r:embed="rId3">
            <a:extLst>
              <a:ext uri="{28A0092B-C50C-407E-A947-70E740481C1C}">
                <a14:useLocalDpi xmlns:a14="http://schemas.microsoft.com/office/drawing/2010/main" val="0"/>
              </a:ext>
            </a:extLst>
          </a:blip>
          <a:srcRect t="24837" r="14905"/>
          <a:stretch/>
        </p:blipFill>
        <p:spPr>
          <a:xfrm>
            <a:off x="1608195" y="4427271"/>
            <a:ext cx="1440000" cy="1134354"/>
          </a:xfrm>
          <a:prstGeom prst="rect">
            <a:avLst/>
          </a:prstGeom>
        </p:spPr>
      </p:pic>
      <p:pic>
        <p:nvPicPr>
          <p:cNvPr id="5" name="图片 4">
            <a:extLst>
              <a:ext uri="{FF2B5EF4-FFF2-40B4-BE49-F238E27FC236}">
                <a16:creationId xmlns:a16="http://schemas.microsoft.com/office/drawing/2014/main" id="{82B05A3A-3BBF-48E1-A582-CAD7EE60FE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218" t="42093" r="41226" b="40143"/>
          <a:stretch/>
        </p:blipFill>
        <p:spPr>
          <a:xfrm rot="5400000">
            <a:off x="7007473" y="1432465"/>
            <a:ext cx="1148358" cy="1800000"/>
          </a:xfrm>
          <a:prstGeom prst="rect">
            <a:avLst/>
          </a:prstGeom>
        </p:spPr>
      </p:pic>
      <p:pic>
        <p:nvPicPr>
          <p:cNvPr id="6" name="图片 5" descr="屏幕剪辑">
            <a:extLst>
              <a:ext uri="{FF2B5EF4-FFF2-40B4-BE49-F238E27FC236}">
                <a16:creationId xmlns:a16="http://schemas.microsoft.com/office/drawing/2014/main" id="{52D3F557-B392-4FA8-A614-617E7750F16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29" b="1"/>
          <a:stretch/>
        </p:blipFill>
        <p:spPr>
          <a:xfrm>
            <a:off x="162434" y="1703390"/>
            <a:ext cx="1440000" cy="1207369"/>
          </a:xfrm>
          <a:prstGeom prst="rect">
            <a:avLst/>
          </a:prstGeom>
        </p:spPr>
      </p:pic>
      <p:pic>
        <p:nvPicPr>
          <p:cNvPr id="7" name="图片 6" descr="屏幕剪辑">
            <a:extLst>
              <a:ext uri="{FF2B5EF4-FFF2-40B4-BE49-F238E27FC236}">
                <a16:creationId xmlns:a16="http://schemas.microsoft.com/office/drawing/2014/main" id="{5A1D49CB-1D43-4B6A-B914-92B6A14B259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98544" y="1470759"/>
            <a:ext cx="1440000" cy="1440000"/>
          </a:xfrm>
          <a:prstGeom prst="rect">
            <a:avLst/>
          </a:prstGeom>
        </p:spPr>
      </p:pic>
      <p:pic>
        <p:nvPicPr>
          <p:cNvPr id="9" name="图片 8" descr="屏幕剪辑">
            <a:extLst>
              <a:ext uri="{FF2B5EF4-FFF2-40B4-BE49-F238E27FC236}">
                <a16:creationId xmlns:a16="http://schemas.microsoft.com/office/drawing/2014/main" id="{5334AB37-2501-4DFD-89FD-3166CB7E86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473" t="2442" r="2582" b="2795"/>
          <a:stretch/>
        </p:blipFill>
        <p:spPr>
          <a:xfrm>
            <a:off x="158544" y="4421734"/>
            <a:ext cx="1440000" cy="1378723"/>
          </a:xfrm>
          <a:prstGeom prst="rect">
            <a:avLst/>
          </a:prstGeom>
        </p:spPr>
      </p:pic>
      <p:pic>
        <p:nvPicPr>
          <p:cNvPr id="10" name="Picture 12" descr="Screen Clipping">
            <a:extLst>
              <a:ext uri="{FF2B5EF4-FFF2-40B4-BE49-F238E27FC236}">
                <a16:creationId xmlns:a16="http://schemas.microsoft.com/office/drawing/2014/main" id="{592CB4F5-1F94-411D-AD76-09FD559414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41652" y="1547898"/>
            <a:ext cx="1440000" cy="1362715"/>
          </a:xfrm>
          <a:prstGeom prst="rect">
            <a:avLst/>
          </a:prstGeom>
        </p:spPr>
      </p:pic>
      <p:sp>
        <p:nvSpPr>
          <p:cNvPr id="11" name="右箭头 4">
            <a:extLst>
              <a:ext uri="{FF2B5EF4-FFF2-40B4-BE49-F238E27FC236}">
                <a16:creationId xmlns:a16="http://schemas.microsoft.com/office/drawing/2014/main" id="{87946DD8-2DB0-46FD-B6D3-CFCC3ACE9AB5}"/>
              </a:ext>
            </a:extLst>
          </p:cNvPr>
          <p:cNvSpPr/>
          <p:nvPr/>
        </p:nvSpPr>
        <p:spPr>
          <a:xfrm>
            <a:off x="1358101" y="3446647"/>
            <a:ext cx="8801899" cy="456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id="{5573AADD-D12F-4CE0-B8D5-EFB0EE4CF669}"/>
              </a:ext>
            </a:extLst>
          </p:cNvPr>
          <p:cNvGrpSpPr/>
          <p:nvPr/>
        </p:nvGrpSpPr>
        <p:grpSpPr>
          <a:xfrm>
            <a:off x="2206851" y="3040573"/>
            <a:ext cx="45719" cy="526567"/>
            <a:chOff x="1726565" y="3248393"/>
            <a:chExt cx="45719" cy="526567"/>
          </a:xfrm>
        </p:grpSpPr>
        <p:cxnSp>
          <p:nvCxnSpPr>
            <p:cNvPr id="13" name="直接连接符 12">
              <a:extLst>
                <a:ext uri="{FF2B5EF4-FFF2-40B4-BE49-F238E27FC236}">
                  <a16:creationId xmlns:a16="http://schemas.microsoft.com/office/drawing/2014/main" id="{416C2F26-EAE1-4A0A-ADD1-B40B41A66898}"/>
                </a:ext>
              </a:extLst>
            </p:cNvPr>
            <p:cNvCxnSpPr/>
            <p:nvPr/>
          </p:nvCxnSpPr>
          <p:spPr>
            <a:xfrm flipV="1">
              <a:off x="1747520" y="3272320"/>
              <a:ext cx="0" cy="50264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椭圆 13">
              <a:extLst>
                <a:ext uri="{FF2B5EF4-FFF2-40B4-BE49-F238E27FC236}">
                  <a16:creationId xmlns:a16="http://schemas.microsoft.com/office/drawing/2014/main" id="{ECBF419A-2413-41D9-A741-95AF297C970D}"/>
                </a:ext>
              </a:extLst>
            </p:cNvPr>
            <p:cNvSpPr/>
            <p:nvPr/>
          </p:nvSpPr>
          <p:spPr>
            <a:xfrm>
              <a:off x="1726565" y="3248393"/>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a:extLst>
              <a:ext uri="{FF2B5EF4-FFF2-40B4-BE49-F238E27FC236}">
                <a16:creationId xmlns:a16="http://schemas.microsoft.com/office/drawing/2014/main" id="{D9915CA9-35EB-40A9-ADAA-66205F369F9B}"/>
              </a:ext>
            </a:extLst>
          </p:cNvPr>
          <p:cNvGrpSpPr/>
          <p:nvPr/>
        </p:nvGrpSpPr>
        <p:grpSpPr>
          <a:xfrm flipV="1">
            <a:off x="4122647" y="3783373"/>
            <a:ext cx="45719" cy="526567"/>
            <a:chOff x="1726565" y="3248393"/>
            <a:chExt cx="45719" cy="526567"/>
          </a:xfrm>
        </p:grpSpPr>
        <p:cxnSp>
          <p:nvCxnSpPr>
            <p:cNvPr id="16" name="直接连接符 15">
              <a:extLst>
                <a:ext uri="{FF2B5EF4-FFF2-40B4-BE49-F238E27FC236}">
                  <a16:creationId xmlns:a16="http://schemas.microsoft.com/office/drawing/2014/main" id="{45994796-7E62-43F1-BBA3-605C0F19BE91}"/>
                </a:ext>
              </a:extLst>
            </p:cNvPr>
            <p:cNvCxnSpPr/>
            <p:nvPr/>
          </p:nvCxnSpPr>
          <p:spPr>
            <a:xfrm flipV="1">
              <a:off x="1747520" y="3272320"/>
              <a:ext cx="0" cy="50264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椭圆 16">
              <a:extLst>
                <a:ext uri="{FF2B5EF4-FFF2-40B4-BE49-F238E27FC236}">
                  <a16:creationId xmlns:a16="http://schemas.microsoft.com/office/drawing/2014/main" id="{505CD916-1CD8-4A87-9BDB-BB7CC969F91F}"/>
                </a:ext>
              </a:extLst>
            </p:cNvPr>
            <p:cNvSpPr/>
            <p:nvPr/>
          </p:nvSpPr>
          <p:spPr>
            <a:xfrm>
              <a:off x="1726565" y="3248393"/>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a:extLst>
              <a:ext uri="{FF2B5EF4-FFF2-40B4-BE49-F238E27FC236}">
                <a16:creationId xmlns:a16="http://schemas.microsoft.com/office/drawing/2014/main" id="{00B49B92-B9C5-4A8E-9C7C-2B13833976F7}"/>
              </a:ext>
            </a:extLst>
          </p:cNvPr>
          <p:cNvGrpSpPr/>
          <p:nvPr/>
        </p:nvGrpSpPr>
        <p:grpSpPr>
          <a:xfrm>
            <a:off x="6038444" y="3039489"/>
            <a:ext cx="45719" cy="526567"/>
            <a:chOff x="1726565" y="3248393"/>
            <a:chExt cx="45719" cy="526567"/>
          </a:xfrm>
        </p:grpSpPr>
        <p:cxnSp>
          <p:nvCxnSpPr>
            <p:cNvPr id="19" name="直接连接符 18">
              <a:extLst>
                <a:ext uri="{FF2B5EF4-FFF2-40B4-BE49-F238E27FC236}">
                  <a16:creationId xmlns:a16="http://schemas.microsoft.com/office/drawing/2014/main" id="{5A9F267C-7A7B-4344-8F16-1A0B6AF566F7}"/>
                </a:ext>
              </a:extLst>
            </p:cNvPr>
            <p:cNvCxnSpPr/>
            <p:nvPr/>
          </p:nvCxnSpPr>
          <p:spPr>
            <a:xfrm flipV="1">
              <a:off x="1747520" y="3272320"/>
              <a:ext cx="0" cy="50264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椭圆 19">
              <a:extLst>
                <a:ext uri="{FF2B5EF4-FFF2-40B4-BE49-F238E27FC236}">
                  <a16:creationId xmlns:a16="http://schemas.microsoft.com/office/drawing/2014/main" id="{E76B1CB7-DFE6-42F3-AAF7-DC720164F7CF}"/>
                </a:ext>
              </a:extLst>
            </p:cNvPr>
            <p:cNvSpPr/>
            <p:nvPr/>
          </p:nvSpPr>
          <p:spPr>
            <a:xfrm>
              <a:off x="1726565" y="3248393"/>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a:extLst>
              <a:ext uri="{FF2B5EF4-FFF2-40B4-BE49-F238E27FC236}">
                <a16:creationId xmlns:a16="http://schemas.microsoft.com/office/drawing/2014/main" id="{D989EA9E-382E-4FDC-A0DF-F2B3355FB80B}"/>
              </a:ext>
            </a:extLst>
          </p:cNvPr>
          <p:cNvGrpSpPr/>
          <p:nvPr/>
        </p:nvGrpSpPr>
        <p:grpSpPr>
          <a:xfrm flipV="1">
            <a:off x="7954635" y="3783070"/>
            <a:ext cx="45719" cy="526567"/>
            <a:chOff x="1726565" y="3248393"/>
            <a:chExt cx="45719" cy="526567"/>
          </a:xfrm>
        </p:grpSpPr>
        <p:cxnSp>
          <p:nvCxnSpPr>
            <p:cNvPr id="22" name="直接连接符 21">
              <a:extLst>
                <a:ext uri="{FF2B5EF4-FFF2-40B4-BE49-F238E27FC236}">
                  <a16:creationId xmlns:a16="http://schemas.microsoft.com/office/drawing/2014/main" id="{3AB1B62F-796A-45F3-9FE2-604110F00AA2}"/>
                </a:ext>
              </a:extLst>
            </p:cNvPr>
            <p:cNvCxnSpPr/>
            <p:nvPr/>
          </p:nvCxnSpPr>
          <p:spPr>
            <a:xfrm flipV="1">
              <a:off x="1747520" y="3272320"/>
              <a:ext cx="0" cy="50264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椭圆 22">
              <a:extLst>
                <a:ext uri="{FF2B5EF4-FFF2-40B4-BE49-F238E27FC236}">
                  <a16:creationId xmlns:a16="http://schemas.microsoft.com/office/drawing/2014/main" id="{52A299CB-486A-4FEC-AC1B-861CFE9C746D}"/>
                </a:ext>
              </a:extLst>
            </p:cNvPr>
            <p:cNvSpPr/>
            <p:nvPr/>
          </p:nvSpPr>
          <p:spPr>
            <a:xfrm>
              <a:off x="1726565" y="3248393"/>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aphicFrame>
        <p:nvGraphicFramePr>
          <p:cNvPr id="24" name="表格 23">
            <a:extLst>
              <a:ext uri="{FF2B5EF4-FFF2-40B4-BE49-F238E27FC236}">
                <a16:creationId xmlns:a16="http://schemas.microsoft.com/office/drawing/2014/main" id="{9072F76A-5246-427B-B694-2505A5811114}"/>
              </a:ext>
            </a:extLst>
          </p:cNvPr>
          <p:cNvGraphicFramePr>
            <a:graphicFrameLocks noGrp="1"/>
          </p:cNvGraphicFramePr>
          <p:nvPr>
            <p:extLst>
              <p:ext uri="{D42A27DB-BD31-4B8C-83A1-F6EECF244321}">
                <p14:modId xmlns:p14="http://schemas.microsoft.com/office/powerpoint/2010/main" val="3877028103"/>
              </p:ext>
            </p:extLst>
          </p:nvPr>
        </p:nvGraphicFramePr>
        <p:xfrm>
          <a:off x="3038544" y="1625373"/>
          <a:ext cx="1961770" cy="1285240"/>
        </p:xfrm>
        <a:graphic>
          <a:graphicData uri="http://schemas.openxmlformats.org/drawingml/2006/table">
            <a:tbl>
              <a:tblPr firstRow="1" bandRow="1">
                <a:tableStyleId>{2D5ABB26-0587-4C30-8999-92F81FD0307C}</a:tableStyleId>
              </a:tblPr>
              <a:tblGrid>
                <a:gridCol w="839487">
                  <a:extLst>
                    <a:ext uri="{9D8B030D-6E8A-4147-A177-3AD203B41FA5}">
                      <a16:colId xmlns:a16="http://schemas.microsoft.com/office/drawing/2014/main" val="4158714525"/>
                    </a:ext>
                  </a:extLst>
                </a:gridCol>
                <a:gridCol w="1122283">
                  <a:extLst>
                    <a:ext uri="{9D8B030D-6E8A-4147-A177-3AD203B41FA5}">
                      <a16:colId xmlns:a16="http://schemas.microsoft.com/office/drawing/2014/main" val="3224567455"/>
                    </a:ext>
                  </a:extLst>
                </a:gridCol>
              </a:tblGrid>
              <a:tr h="370840">
                <a:tc>
                  <a:txBody>
                    <a:bodyPr/>
                    <a:lstStyle/>
                    <a:p>
                      <a:pPr algn="ctr"/>
                      <a:r>
                        <a:rPr lang="en-US" altLang="zh-CN" sz="1200" dirty="0"/>
                        <a:t>process</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CN" sz="1200" dirty="0"/>
                        <a:t>GF 350nm</a:t>
                      </a:r>
                      <a:endParaRPr lang="zh-CN" alt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114276"/>
                  </a:ext>
                </a:extLst>
              </a:tr>
              <a:tr h="370840">
                <a:tc>
                  <a:txBody>
                    <a:bodyPr/>
                    <a:lstStyle/>
                    <a:p>
                      <a:pPr algn="ctr"/>
                      <a:r>
                        <a:rPr lang="en-US" altLang="zh-CN" sz="1200" dirty="0"/>
                        <a:t>ENC</a:t>
                      </a:r>
                      <a:endParaRPr lang="zh-CN" altLang="en-US" sz="12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6.5 e</a:t>
                      </a:r>
                      <a:r>
                        <a:rPr lang="en-US" altLang="zh-CN" sz="1200" baseline="300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aseline="0" dirty="0"/>
                        <a:t>@ 213K 12μs</a:t>
                      </a:r>
                      <a:endParaRPr lang="zh-CN" altLang="en-US" sz="1200" baseline="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0843606"/>
                  </a:ext>
                </a:extLst>
              </a:tr>
              <a:tr h="370840">
                <a:tc>
                  <a:txBody>
                    <a:bodyPr/>
                    <a:lstStyle/>
                    <a:p>
                      <a:pPr algn="ctr"/>
                      <a:r>
                        <a:rPr lang="en-US" altLang="zh-CN" sz="1200" dirty="0"/>
                        <a:t>energy resolution</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3.9 </a:t>
                      </a:r>
                      <a:r>
                        <a:rPr lang="en-US" altLang="zh-CN" sz="1200" dirty="0" err="1"/>
                        <a:t>keV</a:t>
                      </a:r>
                      <a:r>
                        <a:rPr lang="en-US" altLang="zh-CN" sz="12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 662 </a:t>
                      </a:r>
                      <a:r>
                        <a:rPr lang="en-US" altLang="zh-CN" sz="1200" dirty="0" err="1"/>
                        <a:t>keV</a:t>
                      </a:r>
                      <a:endParaRPr lang="zh-CN" alt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9485116"/>
                  </a:ext>
                </a:extLst>
              </a:tr>
            </a:tbl>
          </a:graphicData>
        </a:graphic>
      </p:graphicFrame>
      <p:graphicFrame>
        <p:nvGraphicFramePr>
          <p:cNvPr id="25" name="表格 24">
            <a:extLst>
              <a:ext uri="{FF2B5EF4-FFF2-40B4-BE49-F238E27FC236}">
                <a16:creationId xmlns:a16="http://schemas.microsoft.com/office/drawing/2014/main" id="{47F3EFDB-6736-4519-9A47-8758F69A53E2}"/>
              </a:ext>
            </a:extLst>
          </p:cNvPr>
          <p:cNvGraphicFramePr>
            <a:graphicFrameLocks noGrp="1"/>
          </p:cNvGraphicFramePr>
          <p:nvPr>
            <p:extLst>
              <p:ext uri="{D42A27DB-BD31-4B8C-83A1-F6EECF244321}">
                <p14:modId xmlns:p14="http://schemas.microsoft.com/office/powerpoint/2010/main" val="1998580389"/>
              </p:ext>
            </p:extLst>
          </p:nvPr>
        </p:nvGraphicFramePr>
        <p:xfrm>
          <a:off x="8494509" y="1605760"/>
          <a:ext cx="2453916" cy="1285240"/>
        </p:xfrm>
        <a:graphic>
          <a:graphicData uri="http://schemas.openxmlformats.org/drawingml/2006/table">
            <a:tbl>
              <a:tblPr firstRow="1" bandRow="1">
                <a:tableStyleId>{2D5ABB26-0587-4C30-8999-92F81FD0307C}</a:tableStyleId>
              </a:tblPr>
              <a:tblGrid>
                <a:gridCol w="951761">
                  <a:extLst>
                    <a:ext uri="{9D8B030D-6E8A-4147-A177-3AD203B41FA5}">
                      <a16:colId xmlns:a16="http://schemas.microsoft.com/office/drawing/2014/main" val="4158714525"/>
                    </a:ext>
                  </a:extLst>
                </a:gridCol>
                <a:gridCol w="1502155">
                  <a:extLst>
                    <a:ext uri="{9D8B030D-6E8A-4147-A177-3AD203B41FA5}">
                      <a16:colId xmlns:a16="http://schemas.microsoft.com/office/drawing/2014/main" val="3224567455"/>
                    </a:ext>
                  </a:extLst>
                </a:gridCol>
              </a:tblGrid>
              <a:tr h="370840">
                <a:tc>
                  <a:txBody>
                    <a:bodyPr/>
                    <a:lstStyle/>
                    <a:p>
                      <a:pPr algn="ctr"/>
                      <a:r>
                        <a:rPr lang="en-US" altLang="zh-CN" sz="1200" dirty="0"/>
                        <a:t>process</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CN" sz="1200" dirty="0"/>
                        <a:t>XFAB 350nm</a:t>
                      </a:r>
                      <a:endParaRPr lang="zh-CN" alt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114276"/>
                  </a:ext>
                </a:extLst>
              </a:tr>
              <a:tr h="370840">
                <a:tc>
                  <a:txBody>
                    <a:bodyPr/>
                    <a:lstStyle/>
                    <a:p>
                      <a:pPr algn="ctr"/>
                      <a:r>
                        <a:rPr lang="en-US" altLang="zh-CN" sz="1200" dirty="0"/>
                        <a:t>ENC</a:t>
                      </a:r>
                      <a:endParaRPr lang="zh-CN" altLang="en-US" sz="12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8.9 e</a:t>
                      </a:r>
                      <a:r>
                        <a:rPr lang="en-US" altLang="zh-CN" sz="1200" baseline="300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aseline="0" dirty="0"/>
                        <a:t>@ 77K 12μs</a:t>
                      </a:r>
                      <a:endParaRPr lang="zh-CN" altLang="en-US" sz="1200" baseline="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0843606"/>
                  </a:ext>
                </a:extLst>
              </a:tr>
              <a:tr h="370840">
                <a:tc>
                  <a:txBody>
                    <a:bodyPr/>
                    <a:lstStyle/>
                    <a:p>
                      <a:pPr algn="ctr"/>
                      <a:r>
                        <a:rPr lang="en-US" altLang="zh-CN" sz="1200" dirty="0"/>
                        <a:t>energy resolution</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600 eV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 122 </a:t>
                      </a:r>
                      <a:r>
                        <a:rPr lang="en-US" altLang="zh-CN" sz="1200" dirty="0" err="1"/>
                        <a:t>keV</a:t>
                      </a:r>
                      <a:endParaRPr lang="zh-CN" alt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9485116"/>
                  </a:ext>
                </a:extLst>
              </a:tr>
            </a:tbl>
          </a:graphicData>
        </a:graphic>
      </p:graphicFrame>
      <p:graphicFrame>
        <p:nvGraphicFramePr>
          <p:cNvPr id="26" name="表格 25">
            <a:extLst>
              <a:ext uri="{FF2B5EF4-FFF2-40B4-BE49-F238E27FC236}">
                <a16:creationId xmlns:a16="http://schemas.microsoft.com/office/drawing/2014/main" id="{12377C83-4420-4195-8FF8-CE986B2A5FED}"/>
              </a:ext>
            </a:extLst>
          </p:cNvPr>
          <p:cNvGraphicFramePr>
            <a:graphicFrameLocks noGrp="1"/>
          </p:cNvGraphicFramePr>
          <p:nvPr>
            <p:extLst>
              <p:ext uri="{D42A27DB-BD31-4B8C-83A1-F6EECF244321}">
                <p14:modId xmlns:p14="http://schemas.microsoft.com/office/powerpoint/2010/main" val="682001938"/>
              </p:ext>
            </p:extLst>
          </p:nvPr>
        </p:nvGraphicFramePr>
        <p:xfrm>
          <a:off x="3082452" y="4414022"/>
          <a:ext cx="1881326" cy="1285240"/>
        </p:xfrm>
        <a:graphic>
          <a:graphicData uri="http://schemas.openxmlformats.org/drawingml/2006/table">
            <a:tbl>
              <a:tblPr firstRow="1" bandRow="1">
                <a:tableStyleId>{2D5ABB26-0587-4C30-8999-92F81FD0307C}</a:tableStyleId>
              </a:tblPr>
              <a:tblGrid>
                <a:gridCol w="814526">
                  <a:extLst>
                    <a:ext uri="{9D8B030D-6E8A-4147-A177-3AD203B41FA5}">
                      <a16:colId xmlns:a16="http://schemas.microsoft.com/office/drawing/2014/main" val="4158714525"/>
                    </a:ext>
                  </a:extLst>
                </a:gridCol>
                <a:gridCol w="1066800">
                  <a:extLst>
                    <a:ext uri="{9D8B030D-6E8A-4147-A177-3AD203B41FA5}">
                      <a16:colId xmlns:a16="http://schemas.microsoft.com/office/drawing/2014/main" val="3224567455"/>
                    </a:ext>
                  </a:extLst>
                </a:gridCol>
              </a:tblGrid>
              <a:tr h="370840">
                <a:tc>
                  <a:txBody>
                    <a:bodyPr/>
                    <a:lstStyle/>
                    <a:p>
                      <a:pPr algn="ctr"/>
                      <a:r>
                        <a:rPr lang="en-US" altLang="zh-CN" sz="1200" dirty="0"/>
                        <a:t>process</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CN" sz="1200" dirty="0"/>
                        <a:t>GF 350nm</a:t>
                      </a:r>
                      <a:endParaRPr lang="zh-CN" alt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114276"/>
                  </a:ext>
                </a:extLst>
              </a:tr>
              <a:tr h="370840">
                <a:tc>
                  <a:txBody>
                    <a:bodyPr/>
                    <a:lstStyle/>
                    <a:p>
                      <a:pPr algn="ctr"/>
                      <a:r>
                        <a:rPr lang="en-US" altLang="zh-CN" sz="1200" dirty="0"/>
                        <a:t>ENC</a:t>
                      </a:r>
                      <a:endParaRPr lang="zh-CN" altLang="en-US" sz="12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9.7 e</a:t>
                      </a:r>
                      <a:r>
                        <a:rPr lang="en-US" altLang="zh-CN" sz="1200" baseline="300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aseline="0" dirty="0"/>
                        <a:t>@ 77K 12μs</a:t>
                      </a:r>
                      <a:endParaRPr lang="zh-CN" altLang="en-US" sz="1200" baseline="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0843606"/>
                  </a:ext>
                </a:extLst>
              </a:tr>
              <a:tr h="370840">
                <a:tc>
                  <a:txBody>
                    <a:bodyPr/>
                    <a:lstStyle/>
                    <a:p>
                      <a:pPr algn="ctr"/>
                      <a:r>
                        <a:rPr lang="en-US" altLang="zh-CN" sz="1200" dirty="0"/>
                        <a:t>energy resolution</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640 eV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 122 </a:t>
                      </a:r>
                      <a:r>
                        <a:rPr lang="en-US" altLang="zh-CN" sz="1200" dirty="0" err="1"/>
                        <a:t>keV</a:t>
                      </a:r>
                      <a:endParaRPr lang="zh-CN" alt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9485116"/>
                  </a:ext>
                </a:extLst>
              </a:tr>
            </a:tbl>
          </a:graphicData>
        </a:graphic>
      </p:graphicFrame>
      <p:graphicFrame>
        <p:nvGraphicFramePr>
          <p:cNvPr id="27" name="表格 26">
            <a:extLst>
              <a:ext uri="{FF2B5EF4-FFF2-40B4-BE49-F238E27FC236}">
                <a16:creationId xmlns:a16="http://schemas.microsoft.com/office/drawing/2014/main" id="{667DC8B2-6F81-49A8-9436-3FB483F5FAD0}"/>
              </a:ext>
            </a:extLst>
          </p:cNvPr>
          <p:cNvGraphicFramePr>
            <a:graphicFrameLocks noGrp="1"/>
          </p:cNvGraphicFramePr>
          <p:nvPr>
            <p:extLst>
              <p:ext uri="{D42A27DB-BD31-4B8C-83A1-F6EECF244321}">
                <p14:modId xmlns:p14="http://schemas.microsoft.com/office/powerpoint/2010/main" val="2835969523"/>
              </p:ext>
            </p:extLst>
          </p:nvPr>
        </p:nvGraphicFramePr>
        <p:xfrm>
          <a:off x="8693877" y="5496443"/>
          <a:ext cx="3007205" cy="1112520"/>
        </p:xfrm>
        <a:graphic>
          <a:graphicData uri="http://schemas.openxmlformats.org/drawingml/2006/table">
            <a:tbl>
              <a:tblPr firstRow="1" bandRow="1">
                <a:tableStyleId>{2D5ABB26-0587-4C30-8999-92F81FD0307C}</a:tableStyleId>
              </a:tblPr>
              <a:tblGrid>
                <a:gridCol w="1635605">
                  <a:extLst>
                    <a:ext uri="{9D8B030D-6E8A-4147-A177-3AD203B41FA5}">
                      <a16:colId xmlns:a16="http://schemas.microsoft.com/office/drawing/2014/main" val="4158714525"/>
                    </a:ext>
                  </a:extLst>
                </a:gridCol>
                <a:gridCol w="1371600">
                  <a:extLst>
                    <a:ext uri="{9D8B030D-6E8A-4147-A177-3AD203B41FA5}">
                      <a16:colId xmlns:a16="http://schemas.microsoft.com/office/drawing/2014/main" val="3224567455"/>
                    </a:ext>
                  </a:extLst>
                </a:gridCol>
              </a:tblGrid>
              <a:tr h="370840">
                <a:tc>
                  <a:txBody>
                    <a:bodyPr/>
                    <a:lstStyle/>
                    <a:p>
                      <a:pPr algn="ctr"/>
                      <a:r>
                        <a:rPr lang="en-US" altLang="zh-CN" sz="1200" dirty="0"/>
                        <a:t>process</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CN" sz="1200" dirty="0"/>
                        <a:t>GF 180nm</a:t>
                      </a:r>
                      <a:endParaRPr lang="zh-CN" alt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114276"/>
                  </a:ext>
                </a:extLst>
              </a:tr>
              <a:tr h="370840">
                <a:tc>
                  <a:txBody>
                    <a:bodyPr/>
                    <a:lstStyle/>
                    <a:p>
                      <a:pPr algn="ctr"/>
                      <a:r>
                        <a:rPr lang="en-US" altLang="zh-CN" sz="1200" dirty="0"/>
                        <a:t>ENC</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3.0 e</a:t>
                      </a:r>
                      <a:r>
                        <a:rPr lang="en-US" altLang="zh-CN" sz="1200" baseline="30000" dirty="0"/>
                        <a:t>- </a:t>
                      </a:r>
                      <a:r>
                        <a:rPr lang="en-US" altLang="zh-CN" sz="1200" baseline="0" dirty="0"/>
                        <a:t>@ 77K 12μs</a:t>
                      </a:r>
                      <a:endParaRPr lang="zh-CN" altLang="en-US" sz="1200" baseline="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0843606"/>
                  </a:ext>
                </a:extLst>
              </a:tr>
              <a:tr h="370840">
                <a:tc>
                  <a:txBody>
                    <a:bodyPr/>
                    <a:lstStyle/>
                    <a:p>
                      <a:pPr algn="ctr"/>
                      <a:r>
                        <a:rPr lang="en-US" altLang="zh-CN" sz="1200" dirty="0"/>
                        <a:t>energy resolution</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testing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9485116"/>
                  </a:ext>
                </a:extLst>
              </a:tr>
            </a:tbl>
          </a:graphicData>
        </a:graphic>
      </p:graphicFrame>
      <p:sp>
        <p:nvSpPr>
          <p:cNvPr id="28" name="文本框 27">
            <a:extLst>
              <a:ext uri="{FF2B5EF4-FFF2-40B4-BE49-F238E27FC236}">
                <a16:creationId xmlns:a16="http://schemas.microsoft.com/office/drawing/2014/main" id="{BDCAFEE8-7392-4FFB-8131-A0EA096AF7BB}"/>
              </a:ext>
            </a:extLst>
          </p:cNvPr>
          <p:cNvSpPr txBox="1"/>
          <p:nvPr/>
        </p:nvSpPr>
        <p:spPr>
          <a:xfrm>
            <a:off x="2248762" y="3204382"/>
            <a:ext cx="673908" cy="338554"/>
          </a:xfrm>
          <a:prstGeom prst="rect">
            <a:avLst/>
          </a:prstGeom>
          <a:noFill/>
        </p:spPr>
        <p:txBody>
          <a:bodyPr wrap="square" rtlCol="0">
            <a:spAutoFit/>
          </a:bodyPr>
          <a:lstStyle/>
          <a:p>
            <a:r>
              <a:rPr lang="en-US" altLang="zh-CN" sz="1600" dirty="0"/>
              <a:t>2011</a:t>
            </a:r>
            <a:endParaRPr lang="zh-CN" altLang="en-US" sz="1600" dirty="0"/>
          </a:p>
        </p:txBody>
      </p:sp>
      <p:sp>
        <p:nvSpPr>
          <p:cNvPr id="29" name="文本框 28">
            <a:extLst>
              <a:ext uri="{FF2B5EF4-FFF2-40B4-BE49-F238E27FC236}">
                <a16:creationId xmlns:a16="http://schemas.microsoft.com/office/drawing/2014/main" id="{77B61C14-46E9-4A08-B2F6-B5CF496A4F7E}"/>
              </a:ext>
            </a:extLst>
          </p:cNvPr>
          <p:cNvSpPr txBox="1"/>
          <p:nvPr/>
        </p:nvSpPr>
        <p:spPr>
          <a:xfrm>
            <a:off x="3884126" y="3204382"/>
            <a:ext cx="673908" cy="338554"/>
          </a:xfrm>
          <a:prstGeom prst="rect">
            <a:avLst/>
          </a:prstGeom>
          <a:noFill/>
        </p:spPr>
        <p:txBody>
          <a:bodyPr wrap="square" rtlCol="0">
            <a:spAutoFit/>
          </a:bodyPr>
          <a:lstStyle/>
          <a:p>
            <a:r>
              <a:rPr lang="en-US" altLang="zh-CN" sz="1600" dirty="0"/>
              <a:t>2018</a:t>
            </a:r>
            <a:endParaRPr lang="zh-CN" altLang="en-US" sz="1600" dirty="0"/>
          </a:p>
        </p:txBody>
      </p:sp>
      <p:sp>
        <p:nvSpPr>
          <p:cNvPr id="30" name="文本框 29">
            <a:extLst>
              <a:ext uri="{FF2B5EF4-FFF2-40B4-BE49-F238E27FC236}">
                <a16:creationId xmlns:a16="http://schemas.microsoft.com/office/drawing/2014/main" id="{4C571FDD-5A3F-4C0D-8F1B-613614C6E32C}"/>
              </a:ext>
            </a:extLst>
          </p:cNvPr>
          <p:cNvSpPr txBox="1"/>
          <p:nvPr/>
        </p:nvSpPr>
        <p:spPr>
          <a:xfrm>
            <a:off x="6096000" y="3204382"/>
            <a:ext cx="673908" cy="338554"/>
          </a:xfrm>
          <a:prstGeom prst="rect">
            <a:avLst/>
          </a:prstGeom>
          <a:noFill/>
        </p:spPr>
        <p:txBody>
          <a:bodyPr wrap="square" rtlCol="0">
            <a:spAutoFit/>
          </a:bodyPr>
          <a:lstStyle/>
          <a:p>
            <a:r>
              <a:rPr lang="en-US" altLang="zh-CN" sz="1600" dirty="0"/>
              <a:t>2021</a:t>
            </a:r>
            <a:endParaRPr lang="zh-CN" altLang="en-US" sz="1600" dirty="0"/>
          </a:p>
        </p:txBody>
      </p:sp>
      <p:sp>
        <p:nvSpPr>
          <p:cNvPr id="31" name="文本框 30">
            <a:extLst>
              <a:ext uri="{FF2B5EF4-FFF2-40B4-BE49-F238E27FC236}">
                <a16:creationId xmlns:a16="http://schemas.microsoft.com/office/drawing/2014/main" id="{44E9E0D3-6CDC-45FB-805D-8DFAF0935282}"/>
              </a:ext>
            </a:extLst>
          </p:cNvPr>
          <p:cNvSpPr txBox="1"/>
          <p:nvPr/>
        </p:nvSpPr>
        <p:spPr>
          <a:xfrm>
            <a:off x="7617681" y="3204382"/>
            <a:ext cx="673908" cy="338554"/>
          </a:xfrm>
          <a:prstGeom prst="rect">
            <a:avLst/>
          </a:prstGeom>
          <a:noFill/>
        </p:spPr>
        <p:txBody>
          <a:bodyPr wrap="square" rtlCol="0">
            <a:spAutoFit/>
          </a:bodyPr>
          <a:lstStyle/>
          <a:p>
            <a:r>
              <a:rPr lang="en-US" altLang="zh-CN" sz="1600" dirty="0"/>
              <a:t>2023</a:t>
            </a:r>
            <a:endParaRPr lang="zh-CN" altLang="en-US" sz="1600" dirty="0"/>
          </a:p>
        </p:txBody>
      </p:sp>
      <p:sp>
        <p:nvSpPr>
          <p:cNvPr id="32" name="文本框 31">
            <a:extLst>
              <a:ext uri="{FF2B5EF4-FFF2-40B4-BE49-F238E27FC236}">
                <a16:creationId xmlns:a16="http://schemas.microsoft.com/office/drawing/2014/main" id="{1F2CC4FA-BA71-4D9E-A982-3EFCFAFEBA31}"/>
              </a:ext>
            </a:extLst>
          </p:cNvPr>
          <p:cNvSpPr txBox="1"/>
          <p:nvPr/>
        </p:nvSpPr>
        <p:spPr>
          <a:xfrm>
            <a:off x="10196600" y="3490470"/>
            <a:ext cx="1827349" cy="369332"/>
          </a:xfrm>
          <a:prstGeom prst="rect">
            <a:avLst/>
          </a:prstGeom>
          <a:noFill/>
        </p:spPr>
        <p:txBody>
          <a:bodyPr wrap="square" rtlCol="0">
            <a:spAutoFit/>
          </a:bodyPr>
          <a:lstStyle/>
          <a:p>
            <a:r>
              <a:rPr lang="en-US" altLang="zh-CN" dirty="0"/>
              <a:t>testing</a:t>
            </a:r>
            <a:endParaRPr lang="zh-CN" altLang="en-US" dirty="0"/>
          </a:p>
        </p:txBody>
      </p:sp>
      <p:sp>
        <p:nvSpPr>
          <p:cNvPr id="35" name="TextBox 27">
            <a:extLst>
              <a:ext uri="{FF2B5EF4-FFF2-40B4-BE49-F238E27FC236}">
                <a16:creationId xmlns:a16="http://schemas.microsoft.com/office/drawing/2014/main" id="{AD6DB1EA-5C59-49E0-9741-A6B1302E6E2D}"/>
              </a:ext>
            </a:extLst>
          </p:cNvPr>
          <p:cNvSpPr txBox="1"/>
          <p:nvPr/>
        </p:nvSpPr>
        <p:spPr>
          <a:xfrm>
            <a:off x="609599" y="1065126"/>
            <a:ext cx="7008082" cy="461665"/>
          </a:xfrm>
          <a:prstGeom prst="rect">
            <a:avLst/>
          </a:prstGeom>
          <a:noFill/>
        </p:spPr>
        <p:txBody>
          <a:bodyPr wrap="square" rtlCol="0">
            <a:spAutoFit/>
          </a:bodyPr>
          <a:lstStyle/>
          <a:p>
            <a:pPr marL="342900" indent="-342900" algn="just">
              <a:buFont typeface="Arial" panose="020B0604020202020204" pitchFamily="34" charset="0"/>
              <a:buChar char="•"/>
            </a:pPr>
            <a:r>
              <a:rPr lang="en-US" altLang="zh-CN" sz="2400" dirty="0">
                <a:latin typeface="楷体" panose="02010609060101010101" pitchFamily="49" charset="-122"/>
                <a:ea typeface="楷体" panose="02010609060101010101" pitchFamily="49" charset="-122"/>
                <a:cs typeface="Times New Roman" panose="02020603050405020304" pitchFamily="18" charset="0"/>
              </a:rPr>
              <a:t> </a:t>
            </a:r>
          </a:p>
        </p:txBody>
      </p:sp>
      <p:pic>
        <p:nvPicPr>
          <p:cNvPr id="3" name="Picture 1">
            <a:extLst>
              <a:ext uri="{FF2B5EF4-FFF2-40B4-BE49-F238E27FC236}">
                <a16:creationId xmlns:a16="http://schemas.microsoft.com/office/drawing/2014/main" id="{4A3B02FF-038E-829B-CDC2-A85CF1C38100}"/>
              </a:ext>
            </a:extLst>
          </p:cNvPr>
          <p:cNvPicPr>
            <a:picLocks noChangeAspect="1"/>
          </p:cNvPicPr>
          <p:nvPr/>
        </p:nvPicPr>
        <p:blipFill>
          <a:blip r:embed="rId9"/>
          <a:stretch>
            <a:fillRect/>
          </a:stretch>
        </p:blipFill>
        <p:spPr>
          <a:xfrm>
            <a:off x="5781363" y="5466103"/>
            <a:ext cx="1080000" cy="1132428"/>
          </a:xfrm>
          <a:prstGeom prst="rect">
            <a:avLst/>
          </a:prstGeom>
        </p:spPr>
      </p:pic>
      <p:pic>
        <p:nvPicPr>
          <p:cNvPr id="36" name="内容占位符 4">
            <a:extLst>
              <a:ext uri="{FF2B5EF4-FFF2-40B4-BE49-F238E27FC236}">
                <a16:creationId xmlns:a16="http://schemas.microsoft.com/office/drawing/2014/main" id="{984322F5-5D12-95E6-15D4-9266E56700AB}"/>
              </a:ext>
            </a:extLst>
          </p:cNvPr>
          <p:cNvPicPr>
            <a:picLocks noChangeAspect="1"/>
          </p:cNvPicPr>
          <p:nvPr/>
        </p:nvPicPr>
        <p:blipFill rotWithShape="1">
          <a:blip r:embed="rId10">
            <a:extLst>
              <a:ext uri="{28A0092B-C50C-407E-A947-70E740481C1C}">
                <a14:useLocalDpi xmlns:a14="http://schemas.microsoft.com/office/drawing/2010/main" val="0"/>
              </a:ext>
            </a:extLst>
          </a:blip>
          <a:srcRect l="31702" t="53203" r="40980" b="11425"/>
          <a:stretch/>
        </p:blipFill>
        <p:spPr>
          <a:xfrm rot="16200000">
            <a:off x="7232349" y="5186674"/>
            <a:ext cx="1080000" cy="1747997"/>
          </a:xfrm>
          <a:prstGeom prst="rect">
            <a:avLst/>
          </a:prstGeom>
        </p:spPr>
      </p:pic>
      <p:pic>
        <p:nvPicPr>
          <p:cNvPr id="37" name="Picture 3">
            <a:extLst>
              <a:ext uri="{FF2B5EF4-FFF2-40B4-BE49-F238E27FC236}">
                <a16:creationId xmlns:a16="http://schemas.microsoft.com/office/drawing/2014/main" id="{55B25357-F027-40FD-8E0A-A61DD18D86B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15591" t="15123" r="23083" b="3540"/>
          <a:stretch>
            <a:fillRect/>
          </a:stretch>
        </p:blipFill>
        <p:spPr bwMode="auto">
          <a:xfrm>
            <a:off x="5784443" y="4347114"/>
            <a:ext cx="1080000" cy="1071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8" name="表格 37">
            <a:extLst>
              <a:ext uri="{FF2B5EF4-FFF2-40B4-BE49-F238E27FC236}">
                <a16:creationId xmlns:a16="http://schemas.microsoft.com/office/drawing/2014/main" id="{C0A20180-AFA8-4DB8-82B0-EDB30F348D19}"/>
              </a:ext>
            </a:extLst>
          </p:cNvPr>
          <p:cNvGraphicFramePr>
            <a:graphicFrameLocks noGrp="1"/>
          </p:cNvGraphicFramePr>
          <p:nvPr>
            <p:extLst>
              <p:ext uri="{D42A27DB-BD31-4B8C-83A1-F6EECF244321}">
                <p14:modId xmlns:p14="http://schemas.microsoft.com/office/powerpoint/2010/main" val="3211378558"/>
              </p:ext>
            </p:extLst>
          </p:nvPr>
        </p:nvGraphicFramePr>
        <p:xfrm>
          <a:off x="8694536" y="4306385"/>
          <a:ext cx="3007205" cy="1112520"/>
        </p:xfrm>
        <a:graphic>
          <a:graphicData uri="http://schemas.openxmlformats.org/drawingml/2006/table">
            <a:tbl>
              <a:tblPr firstRow="1" bandRow="1">
                <a:tableStyleId>{2D5ABB26-0587-4C30-8999-92F81FD0307C}</a:tableStyleId>
              </a:tblPr>
              <a:tblGrid>
                <a:gridCol w="1635605">
                  <a:extLst>
                    <a:ext uri="{9D8B030D-6E8A-4147-A177-3AD203B41FA5}">
                      <a16:colId xmlns:a16="http://schemas.microsoft.com/office/drawing/2014/main" val="4158714525"/>
                    </a:ext>
                  </a:extLst>
                </a:gridCol>
                <a:gridCol w="1371600">
                  <a:extLst>
                    <a:ext uri="{9D8B030D-6E8A-4147-A177-3AD203B41FA5}">
                      <a16:colId xmlns:a16="http://schemas.microsoft.com/office/drawing/2014/main" val="3224567455"/>
                    </a:ext>
                  </a:extLst>
                </a:gridCol>
              </a:tblGrid>
              <a:tr h="370840">
                <a:tc>
                  <a:txBody>
                    <a:bodyPr/>
                    <a:lstStyle/>
                    <a:p>
                      <a:pPr algn="ctr"/>
                      <a:r>
                        <a:rPr lang="en-US" altLang="zh-CN" sz="1200" dirty="0"/>
                        <a:t>process</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CN" sz="1200" dirty="0"/>
                        <a:t>GF 180nm</a:t>
                      </a:r>
                      <a:endParaRPr lang="zh-CN" alt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114276"/>
                  </a:ext>
                </a:extLst>
              </a:tr>
              <a:tr h="370840">
                <a:tc>
                  <a:txBody>
                    <a:bodyPr/>
                    <a:lstStyle/>
                    <a:p>
                      <a:pPr algn="ctr"/>
                      <a:r>
                        <a:rPr lang="en-US" altLang="zh-CN" sz="1200" dirty="0"/>
                        <a:t>ENC</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4.0 e</a:t>
                      </a:r>
                      <a:r>
                        <a:rPr lang="en-US" altLang="zh-CN" sz="1200" baseline="30000" dirty="0"/>
                        <a:t>- </a:t>
                      </a:r>
                      <a:r>
                        <a:rPr lang="en-US" altLang="zh-CN" sz="1200" baseline="0" dirty="0"/>
                        <a:t>@ 243K 12μs</a:t>
                      </a:r>
                      <a:endParaRPr lang="zh-CN" altLang="en-US" sz="1200" baseline="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0843606"/>
                  </a:ext>
                </a:extLst>
              </a:tr>
              <a:tr h="370840">
                <a:tc>
                  <a:txBody>
                    <a:bodyPr/>
                    <a:lstStyle/>
                    <a:p>
                      <a:pPr algn="ctr"/>
                      <a:r>
                        <a:rPr lang="en-US" altLang="zh-CN" sz="1200" dirty="0"/>
                        <a:t>energy resolution</a:t>
                      </a:r>
                      <a:endParaRPr lang="zh-CN"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t>testing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9485116"/>
                  </a:ext>
                </a:extLst>
              </a:tr>
            </a:tbl>
          </a:graphicData>
        </a:graphic>
      </p:graphicFrame>
      <p:pic>
        <p:nvPicPr>
          <p:cNvPr id="39" name="图片 38">
            <a:extLst>
              <a:ext uri="{FF2B5EF4-FFF2-40B4-BE49-F238E27FC236}">
                <a16:creationId xmlns:a16="http://schemas.microsoft.com/office/drawing/2014/main" id="{806E36DD-8BF0-4625-A36D-032DADE6AE3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5400000">
            <a:off x="7297379" y="4189284"/>
            <a:ext cx="1080000" cy="1379243"/>
          </a:xfrm>
          <a:prstGeom prst="rect">
            <a:avLst/>
          </a:prstGeom>
        </p:spPr>
      </p:pic>
      <p:sp>
        <p:nvSpPr>
          <p:cNvPr id="33" name="文本框 32">
            <a:extLst>
              <a:ext uri="{FF2B5EF4-FFF2-40B4-BE49-F238E27FC236}">
                <a16:creationId xmlns:a16="http://schemas.microsoft.com/office/drawing/2014/main" id="{B8B5C60E-A0CE-4839-AF2F-7553DAA1B5FF}"/>
              </a:ext>
            </a:extLst>
          </p:cNvPr>
          <p:cNvSpPr txBox="1"/>
          <p:nvPr/>
        </p:nvSpPr>
        <p:spPr>
          <a:xfrm>
            <a:off x="4452701" y="4736081"/>
            <a:ext cx="1868662" cy="369332"/>
          </a:xfrm>
          <a:prstGeom prst="rect">
            <a:avLst/>
          </a:prstGeom>
          <a:noFill/>
        </p:spPr>
        <p:txBody>
          <a:bodyPr wrap="square" rtlCol="0">
            <a:spAutoFit/>
          </a:bodyPr>
          <a:lstStyle/>
          <a:p>
            <a:pPr algn="ctr"/>
            <a:r>
              <a:rPr lang="en-US" altLang="zh-CN" dirty="0"/>
              <a:t>SDD</a:t>
            </a:r>
            <a:r>
              <a:rPr lang="zh-CN" altLang="en-US" dirty="0"/>
              <a:t>前放</a:t>
            </a:r>
          </a:p>
        </p:txBody>
      </p:sp>
      <p:sp>
        <p:nvSpPr>
          <p:cNvPr id="40" name="文本框 39">
            <a:extLst>
              <a:ext uri="{FF2B5EF4-FFF2-40B4-BE49-F238E27FC236}">
                <a16:creationId xmlns:a16="http://schemas.microsoft.com/office/drawing/2014/main" id="{936733C9-70E0-4BB6-B551-30C1EDF3B494}"/>
              </a:ext>
            </a:extLst>
          </p:cNvPr>
          <p:cNvSpPr txBox="1"/>
          <p:nvPr/>
        </p:nvSpPr>
        <p:spPr>
          <a:xfrm>
            <a:off x="4356114" y="5891816"/>
            <a:ext cx="1868662" cy="369332"/>
          </a:xfrm>
          <a:prstGeom prst="rect">
            <a:avLst/>
          </a:prstGeom>
          <a:noFill/>
        </p:spPr>
        <p:txBody>
          <a:bodyPr wrap="square" rtlCol="0">
            <a:spAutoFit/>
          </a:bodyPr>
          <a:lstStyle/>
          <a:p>
            <a:pPr algn="ctr"/>
            <a:r>
              <a:rPr lang="en-US" altLang="zh-CN" dirty="0" err="1"/>
              <a:t>HPGe</a:t>
            </a:r>
            <a:r>
              <a:rPr lang="zh-CN" altLang="en-US" dirty="0"/>
              <a:t>前放</a:t>
            </a:r>
          </a:p>
        </p:txBody>
      </p:sp>
    </p:spTree>
    <p:extLst>
      <p:ext uri="{BB962C8B-B14F-4D97-AF65-F5344CB8AC3E}">
        <p14:creationId xmlns:p14="http://schemas.microsoft.com/office/powerpoint/2010/main" val="2374115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r>
              <a:rPr kumimoji="1" lang="zh-CN" altLang="en-US" sz="2800" b="1" dirty="0">
                <a:solidFill>
                  <a:schemeClr val="bg1"/>
                </a:solidFill>
                <a:latin typeface="Microsoft YaHei Bold" panose="020B0703020204020201" charset="-122"/>
                <a:ea typeface="Microsoft YaHei Bold" panose="020B0703020204020201" charset="-122"/>
              </a:rPr>
              <a:t>低噪声前放芯片设计</a:t>
            </a:r>
            <a:endParaRPr kumimoji="1" lang="en-US" altLang="zh-CN" sz="2800" b="1" dirty="0">
              <a:solidFill>
                <a:schemeClr val="bg1"/>
              </a:solidFill>
              <a:latin typeface="Microsoft YaHei Bold" panose="020B0703020204020201" charset="-122"/>
              <a:ea typeface="Microsoft YaHei Bold" panose="020B0703020204020201" charset="-122"/>
            </a:endParaRPr>
          </a:p>
        </p:txBody>
      </p:sp>
      <p:sp>
        <p:nvSpPr>
          <p:cNvPr id="2" name="灯片编号占位符 1">
            <a:extLst>
              <a:ext uri="{FF2B5EF4-FFF2-40B4-BE49-F238E27FC236}">
                <a16:creationId xmlns:a16="http://schemas.microsoft.com/office/drawing/2014/main" id="{93ED259C-8783-465B-B839-A88D44C9E539}"/>
              </a:ext>
            </a:extLst>
          </p:cNvPr>
          <p:cNvSpPr>
            <a:spLocks noGrp="1"/>
          </p:cNvSpPr>
          <p:nvPr>
            <p:ph type="sldNum" sz="quarter" idx="12"/>
          </p:nvPr>
        </p:nvSpPr>
        <p:spPr/>
        <p:txBody>
          <a:bodyPr/>
          <a:lstStyle/>
          <a:p>
            <a:fld id="{7D9BB5D0-35E4-459D-AEF3-FE4D7C45CC19}" type="slidenum">
              <a:rPr lang="zh-CN" altLang="en-US" smtClean="0"/>
              <a:t>8</a:t>
            </a:fld>
            <a:endParaRPr lang="zh-CN" altLang="en-US"/>
          </a:p>
        </p:txBody>
      </p:sp>
      <p:sp>
        <p:nvSpPr>
          <p:cNvPr id="4" name="内容占位符 2">
            <a:extLst>
              <a:ext uri="{FF2B5EF4-FFF2-40B4-BE49-F238E27FC236}">
                <a16:creationId xmlns:a16="http://schemas.microsoft.com/office/drawing/2014/main" id="{8513EDDC-BCBF-4C9B-B620-A3A4AE4D8217}"/>
              </a:ext>
            </a:extLst>
          </p:cNvPr>
          <p:cNvSpPr/>
          <p:nvPr/>
        </p:nvSpPr>
        <p:spPr bwMode="auto">
          <a:xfrm>
            <a:off x="324027" y="892744"/>
            <a:ext cx="11658175" cy="5594553"/>
          </a:xfrm>
          <a:prstGeom prst="rect">
            <a:avLst/>
          </a:prstGeom>
          <a:noFill/>
          <a:ln w="9525">
            <a:noFill/>
            <a:miter lim="800000"/>
          </a:ln>
        </p:spPr>
        <p:txBody>
          <a:bodyPr lIns="68573" tIns="34287" rIns="68573" bIns="34287"/>
          <a:lstStyle/>
          <a:p>
            <a:pPr lvl="0" algn="just" eaLnBrk="0" hangingPunct="0">
              <a:lnSpc>
                <a:spcPct val="150000"/>
              </a:lnSpc>
              <a:buClr>
                <a:srgbClr val="C00000"/>
              </a:buClr>
              <a:buSzPct val="93000"/>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电子学噪声</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 </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输入晶体管电流和尺寸</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 </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探测器漏电流与电容</a:t>
            </a:r>
            <a:endParaRPr lang="en-US" altLang="zh-CN" sz="2400" dirty="0">
              <a:latin typeface="Times New Roman" panose="02020603050405020304" pitchFamily="18" charset="0"/>
              <a:ea typeface="楷体" panose="02010609060101010101" pitchFamily="49" charset="-122"/>
              <a:cs typeface="Times New Roman" panose="02020603050405020304" pitchFamily="18" charset="0"/>
            </a:endParaRPr>
          </a:p>
        </p:txBody>
      </p:sp>
      <p:graphicFrame>
        <p:nvGraphicFramePr>
          <p:cNvPr id="5" name="对象 4">
            <a:extLst>
              <a:ext uri="{FF2B5EF4-FFF2-40B4-BE49-F238E27FC236}">
                <a16:creationId xmlns:a16="http://schemas.microsoft.com/office/drawing/2014/main" id="{9064145F-608C-41C9-B3B7-27AA9CDF2C3F}"/>
              </a:ext>
            </a:extLst>
          </p:cNvPr>
          <p:cNvGraphicFramePr>
            <a:graphicFrameLocks noChangeAspect="1"/>
          </p:cNvGraphicFramePr>
          <p:nvPr/>
        </p:nvGraphicFramePr>
        <p:xfrm>
          <a:off x="1613897" y="1497682"/>
          <a:ext cx="7953375" cy="2192338"/>
        </p:xfrm>
        <a:graphic>
          <a:graphicData uri="http://schemas.openxmlformats.org/presentationml/2006/ole">
            <mc:AlternateContent xmlns:mc="http://schemas.openxmlformats.org/markup-compatibility/2006">
              <mc:Choice xmlns:v="urn:schemas-microsoft-com:vml" Requires="v">
                <p:oleObj spid="_x0000_s9278" name="Equation" r:id="rId4" imgW="101803200" imgH="28041600" progId="Equation.DSMT4">
                  <p:embed/>
                </p:oleObj>
              </mc:Choice>
              <mc:Fallback>
                <p:oleObj name="Equation" r:id="rId4" imgW="101803200" imgH="28041600" progId="Equation.DSMT4">
                  <p:embed/>
                  <p:pic>
                    <p:nvPicPr>
                      <p:cNvPr id="5" name="对象 4">
                        <a:extLst>
                          <a:ext uri="{FF2B5EF4-FFF2-40B4-BE49-F238E27FC236}">
                            <a16:creationId xmlns:a16="http://schemas.microsoft.com/office/drawing/2014/main" id="{9064145F-608C-41C9-B3B7-27AA9CDF2C3F}"/>
                          </a:ext>
                        </a:extLst>
                      </p:cNvPr>
                      <p:cNvPicPr/>
                      <p:nvPr/>
                    </p:nvPicPr>
                    <p:blipFill>
                      <a:blip r:embed="rId5"/>
                      <a:stretch>
                        <a:fillRect/>
                      </a:stretch>
                    </p:blipFill>
                    <p:spPr>
                      <a:xfrm>
                        <a:off x="1613897" y="1497682"/>
                        <a:ext cx="7953375" cy="2192338"/>
                      </a:xfrm>
                      <a:prstGeom prst="rect">
                        <a:avLst/>
                      </a:prstGeom>
                    </p:spPr>
                  </p:pic>
                </p:oleObj>
              </mc:Fallback>
            </mc:AlternateContent>
          </a:graphicData>
        </a:graphic>
      </p:graphicFrame>
      <p:grpSp>
        <p:nvGrpSpPr>
          <p:cNvPr id="6" name="组合 5">
            <a:extLst>
              <a:ext uri="{FF2B5EF4-FFF2-40B4-BE49-F238E27FC236}">
                <a16:creationId xmlns:a16="http://schemas.microsoft.com/office/drawing/2014/main" id="{D3F978AF-5CEA-41B6-BA41-28EE52F01476}"/>
              </a:ext>
            </a:extLst>
          </p:cNvPr>
          <p:cNvGrpSpPr/>
          <p:nvPr/>
        </p:nvGrpSpPr>
        <p:grpSpPr>
          <a:xfrm>
            <a:off x="2393714" y="3957721"/>
            <a:ext cx="6729298" cy="2529576"/>
            <a:chOff x="1333807" y="2893241"/>
            <a:chExt cx="9187371" cy="3453578"/>
          </a:xfrm>
        </p:grpSpPr>
        <p:cxnSp>
          <p:nvCxnSpPr>
            <p:cNvPr id="7" name="直接连接符 6">
              <a:extLst>
                <a:ext uri="{FF2B5EF4-FFF2-40B4-BE49-F238E27FC236}">
                  <a16:creationId xmlns:a16="http://schemas.microsoft.com/office/drawing/2014/main" id="{719683F6-2908-469C-8037-7C543D39D514}"/>
                </a:ext>
              </a:extLst>
            </p:cNvPr>
            <p:cNvCxnSpPr/>
            <p:nvPr/>
          </p:nvCxnSpPr>
          <p:spPr>
            <a:xfrm>
              <a:off x="4350495" y="4682711"/>
              <a:ext cx="617068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等腰三角形 8">
              <a:extLst>
                <a:ext uri="{FF2B5EF4-FFF2-40B4-BE49-F238E27FC236}">
                  <a16:creationId xmlns:a16="http://schemas.microsoft.com/office/drawing/2014/main" id="{2D9263F8-7AD2-4AB9-A4A8-F2F61E5E545E}"/>
                </a:ext>
              </a:extLst>
            </p:cNvPr>
            <p:cNvSpPr/>
            <p:nvPr/>
          </p:nvSpPr>
          <p:spPr>
            <a:xfrm rot="5400000">
              <a:off x="3972471" y="3601538"/>
              <a:ext cx="2501797" cy="2156722"/>
            </a:xfrm>
            <a:prstGeom prst="triangl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a:extLst>
                <a:ext uri="{FF2B5EF4-FFF2-40B4-BE49-F238E27FC236}">
                  <a16:creationId xmlns:a16="http://schemas.microsoft.com/office/drawing/2014/main" id="{4934C46F-D898-4FF2-ADE4-DCD62F4E35AB}"/>
                </a:ext>
              </a:extLst>
            </p:cNvPr>
            <p:cNvGrpSpPr/>
            <p:nvPr/>
          </p:nvGrpSpPr>
          <p:grpSpPr>
            <a:xfrm>
              <a:off x="4275742" y="3683982"/>
              <a:ext cx="489204" cy="1676262"/>
              <a:chOff x="2450592" y="3294928"/>
              <a:chExt cx="489204" cy="1676262"/>
            </a:xfrm>
          </p:grpSpPr>
          <p:grpSp>
            <p:nvGrpSpPr>
              <p:cNvPr id="41" name="组合 40">
                <a:extLst>
                  <a:ext uri="{FF2B5EF4-FFF2-40B4-BE49-F238E27FC236}">
                    <a16:creationId xmlns:a16="http://schemas.microsoft.com/office/drawing/2014/main" id="{BE1E05A4-C669-4FC2-ACAC-039C41A5E122}"/>
                  </a:ext>
                </a:extLst>
              </p:cNvPr>
              <p:cNvGrpSpPr/>
              <p:nvPr/>
            </p:nvGrpSpPr>
            <p:grpSpPr>
              <a:xfrm>
                <a:off x="2450592" y="3631467"/>
                <a:ext cx="362140" cy="1339723"/>
                <a:chOff x="2237232" y="3023997"/>
                <a:chExt cx="362140" cy="1339723"/>
              </a:xfrm>
            </p:grpSpPr>
            <p:cxnSp>
              <p:nvCxnSpPr>
                <p:cNvPr id="44" name="直接连接符 43">
                  <a:extLst>
                    <a:ext uri="{FF2B5EF4-FFF2-40B4-BE49-F238E27FC236}">
                      <a16:creationId xmlns:a16="http://schemas.microsoft.com/office/drawing/2014/main" id="{5DCFEFC8-A598-4332-9856-4D86AC2905A3}"/>
                    </a:ext>
                  </a:extLst>
                </p:cNvPr>
                <p:cNvCxnSpPr/>
                <p:nvPr/>
              </p:nvCxnSpPr>
              <p:spPr>
                <a:xfrm>
                  <a:off x="2237232" y="3596640"/>
                  <a:ext cx="0" cy="4023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接连接符 44">
                  <a:extLst>
                    <a:ext uri="{FF2B5EF4-FFF2-40B4-BE49-F238E27FC236}">
                      <a16:creationId xmlns:a16="http://schemas.microsoft.com/office/drawing/2014/main" id="{2AA24A65-24CC-4D97-B8C3-87E568A8860E}"/>
                    </a:ext>
                  </a:extLst>
                </p:cNvPr>
                <p:cNvCxnSpPr/>
                <p:nvPr/>
              </p:nvCxnSpPr>
              <p:spPr>
                <a:xfrm>
                  <a:off x="2316480" y="3517392"/>
                  <a:ext cx="0" cy="57302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接箭头连接符 45">
                  <a:extLst>
                    <a:ext uri="{FF2B5EF4-FFF2-40B4-BE49-F238E27FC236}">
                      <a16:creationId xmlns:a16="http://schemas.microsoft.com/office/drawing/2014/main" id="{510A3366-D7E6-48AB-9D8A-85C8C610C0EA}"/>
                    </a:ext>
                  </a:extLst>
                </p:cNvPr>
                <p:cNvCxnSpPr/>
                <p:nvPr/>
              </p:nvCxnSpPr>
              <p:spPr>
                <a:xfrm rot="10800000">
                  <a:off x="2318956" y="3596640"/>
                  <a:ext cx="28041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FD2D832F-A01B-45B9-BE96-00692E9EABBC}"/>
                    </a:ext>
                  </a:extLst>
                </p:cNvPr>
                <p:cNvCxnSpPr/>
                <p:nvPr/>
              </p:nvCxnSpPr>
              <p:spPr>
                <a:xfrm>
                  <a:off x="2318955" y="3968877"/>
                  <a:ext cx="2804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AFC279D6-F924-4A78-B8EC-8D9F82D96D28}"/>
                    </a:ext>
                  </a:extLst>
                </p:cNvPr>
                <p:cNvCxnSpPr/>
                <p:nvPr/>
              </p:nvCxnSpPr>
              <p:spPr>
                <a:xfrm>
                  <a:off x="2586228" y="3023997"/>
                  <a:ext cx="0" cy="58026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96751315-A028-42A8-9D36-61403648E8D3}"/>
                    </a:ext>
                  </a:extLst>
                </p:cNvPr>
                <p:cNvCxnSpPr/>
                <p:nvPr/>
              </p:nvCxnSpPr>
              <p:spPr>
                <a:xfrm>
                  <a:off x="2586228" y="3956304"/>
                  <a:ext cx="0" cy="4074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2" name="直接连接符 41">
                <a:extLst>
                  <a:ext uri="{FF2B5EF4-FFF2-40B4-BE49-F238E27FC236}">
                    <a16:creationId xmlns:a16="http://schemas.microsoft.com/office/drawing/2014/main" id="{7A0B5894-6FD4-4FA3-8B8F-6E98A77F4AB9}"/>
                  </a:ext>
                </a:extLst>
              </p:cNvPr>
              <p:cNvCxnSpPr/>
              <p:nvPr/>
            </p:nvCxnSpPr>
            <p:spPr>
              <a:xfrm>
                <a:off x="2659380" y="3631467"/>
                <a:ext cx="2804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文本框 42">
                    <a:extLst>
                      <a:ext uri="{FF2B5EF4-FFF2-40B4-BE49-F238E27FC236}">
                        <a16:creationId xmlns:a16="http://schemas.microsoft.com/office/drawing/2014/main" id="{8973E120-ADAE-497D-A201-505F20EA3454}"/>
                      </a:ext>
                    </a:extLst>
                  </p:cNvPr>
                  <p:cNvSpPr txBox="1"/>
                  <p:nvPr/>
                </p:nvSpPr>
                <p:spPr>
                  <a:xfrm>
                    <a:off x="2494159" y="3294928"/>
                    <a:ext cx="36420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𝑉𝐷</m:t>
                          </m:r>
                        </m:oMath>
                      </m:oMathPara>
                    </a14:m>
                    <a:endParaRPr lang="en-US" altLang="zh-CN" b="0" dirty="0"/>
                  </a:p>
                </p:txBody>
              </p:sp>
            </mc:Choice>
            <mc:Fallback xmlns="">
              <p:sp>
                <p:nvSpPr>
                  <p:cNvPr id="42" name="文本框 41"/>
                  <p:cNvSpPr txBox="1">
                    <a:spLocks noRot="1" noChangeAspect="1" noMove="1" noResize="1" noEditPoints="1" noAdjustHandles="1" noChangeArrowheads="1" noChangeShapeType="1" noTextEdit="1"/>
                  </p:cNvSpPr>
                  <p:nvPr/>
                </p:nvSpPr>
                <p:spPr>
                  <a:xfrm>
                    <a:off x="2494159" y="3294928"/>
                    <a:ext cx="364202" cy="276999"/>
                  </a:xfrm>
                  <a:prstGeom prst="rect">
                    <a:avLst/>
                  </a:prstGeom>
                  <a:blipFill rotWithShape="1">
                    <a:blip r:embed="rId6"/>
                  </a:blipFill>
                </p:spPr>
                <p:txBody>
                  <a:bodyPr/>
                  <a:lstStyle/>
                  <a:p>
                    <a:r>
                      <a:rPr lang="zh-CN" altLang="en-US">
                        <a:noFill/>
                      </a:rPr>
                      <a:t> </a:t>
                    </a:r>
                  </a:p>
                </p:txBody>
              </p:sp>
            </mc:Fallback>
          </mc:AlternateContent>
        </p:grpSp>
        <p:cxnSp>
          <p:nvCxnSpPr>
            <p:cNvPr id="11" name="直接连接符 10">
              <a:extLst>
                <a:ext uri="{FF2B5EF4-FFF2-40B4-BE49-F238E27FC236}">
                  <a16:creationId xmlns:a16="http://schemas.microsoft.com/office/drawing/2014/main" id="{0855E817-E2BF-4CEA-A7E3-350FDE7ABDC7}"/>
                </a:ext>
              </a:extLst>
            </p:cNvPr>
            <p:cNvCxnSpPr/>
            <p:nvPr/>
          </p:nvCxnSpPr>
          <p:spPr>
            <a:xfrm>
              <a:off x="1874520" y="4791493"/>
              <a:ext cx="240122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组合 11">
              <a:extLst>
                <a:ext uri="{FF2B5EF4-FFF2-40B4-BE49-F238E27FC236}">
                  <a16:creationId xmlns:a16="http://schemas.microsoft.com/office/drawing/2014/main" id="{88B725AC-E1C7-492D-84B3-59735295A751}"/>
                </a:ext>
              </a:extLst>
            </p:cNvPr>
            <p:cNvGrpSpPr/>
            <p:nvPr/>
          </p:nvGrpSpPr>
          <p:grpSpPr>
            <a:xfrm>
              <a:off x="2944416" y="5408332"/>
              <a:ext cx="280416" cy="102870"/>
              <a:chOff x="2944416" y="5408332"/>
              <a:chExt cx="280416" cy="102870"/>
            </a:xfrm>
          </p:grpSpPr>
          <p:cxnSp>
            <p:nvCxnSpPr>
              <p:cNvPr id="39" name="直接连接符 38">
                <a:extLst>
                  <a:ext uri="{FF2B5EF4-FFF2-40B4-BE49-F238E27FC236}">
                    <a16:creationId xmlns:a16="http://schemas.microsoft.com/office/drawing/2014/main" id="{B46FF95A-3445-4FDE-9B1A-93C3B5832819}"/>
                  </a:ext>
                </a:extLst>
              </p:cNvPr>
              <p:cNvCxnSpPr/>
              <p:nvPr/>
            </p:nvCxnSpPr>
            <p:spPr>
              <a:xfrm>
                <a:off x="2944416" y="5408332"/>
                <a:ext cx="2804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610BFBCC-018E-4A46-90B2-B9735BD7F21E}"/>
                  </a:ext>
                </a:extLst>
              </p:cNvPr>
              <p:cNvCxnSpPr/>
              <p:nvPr/>
            </p:nvCxnSpPr>
            <p:spPr>
              <a:xfrm>
                <a:off x="2944416" y="5511202"/>
                <a:ext cx="2804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直接连接符 12">
              <a:extLst>
                <a:ext uri="{FF2B5EF4-FFF2-40B4-BE49-F238E27FC236}">
                  <a16:creationId xmlns:a16="http://schemas.microsoft.com/office/drawing/2014/main" id="{551D3829-7A41-4FEB-B0B0-A1F851523993}"/>
                </a:ext>
              </a:extLst>
            </p:cNvPr>
            <p:cNvCxnSpPr/>
            <p:nvPr/>
          </p:nvCxnSpPr>
          <p:spPr>
            <a:xfrm>
              <a:off x="3084624" y="3019425"/>
              <a:ext cx="0" cy="23889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3FB7D49C-CE4D-4FD3-B857-C10B94A4CBA0}"/>
                </a:ext>
              </a:extLst>
            </p:cNvPr>
            <p:cNvCxnSpPr>
              <a:endCxn id="15" idx="3"/>
            </p:cNvCxnSpPr>
            <p:nvPr/>
          </p:nvCxnSpPr>
          <p:spPr>
            <a:xfrm flipH="1">
              <a:off x="3084623" y="5511202"/>
              <a:ext cx="2" cy="7312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等腰三角形 14">
              <a:extLst>
                <a:ext uri="{FF2B5EF4-FFF2-40B4-BE49-F238E27FC236}">
                  <a16:creationId xmlns:a16="http://schemas.microsoft.com/office/drawing/2014/main" id="{19426578-B612-405E-86A5-59C871F21452}"/>
                </a:ext>
              </a:extLst>
            </p:cNvPr>
            <p:cNvSpPr/>
            <p:nvPr/>
          </p:nvSpPr>
          <p:spPr>
            <a:xfrm rot="10800000">
              <a:off x="3024100" y="6242468"/>
              <a:ext cx="121047" cy="104351"/>
            </a:xfrm>
            <a:prstGeom prst="triangl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981FBE2E-24F6-432E-92D5-DF7BAB1EBD81}"/>
                    </a:ext>
                  </a:extLst>
                </p:cNvPr>
                <p:cNvSpPr txBox="1"/>
                <p:nvPr/>
              </p:nvSpPr>
              <p:spPr>
                <a:xfrm>
                  <a:off x="2530624" y="5257755"/>
                  <a:ext cx="35798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𝐶</m:t>
                            </m:r>
                          </m:e>
                          <m:sub>
                            <m:r>
                              <a:rPr lang="en-US" altLang="zh-CN" b="0" i="1" smtClean="0">
                                <a:latin typeface="Cambria Math" panose="02040503050406030204" pitchFamily="18" charset="0"/>
                              </a:rPr>
                              <m:t>𝑖𝑛</m:t>
                            </m:r>
                          </m:sub>
                        </m:sSub>
                      </m:oMath>
                    </m:oMathPara>
                  </a14:m>
                  <a:endParaRPr lang="en-US" altLang="zh-CN" b="0" dirty="0"/>
                </a:p>
              </p:txBody>
            </p:sp>
          </mc:Choice>
          <mc:Fallback xmlns="">
            <p:sp>
              <p:nvSpPr>
                <p:cNvPr id="15" name="文本框 14"/>
                <p:cNvSpPr txBox="1">
                  <a:spLocks noRot="1" noChangeAspect="1" noMove="1" noResize="1" noEditPoints="1" noAdjustHandles="1" noChangeArrowheads="1" noChangeShapeType="1" noTextEdit="1"/>
                </p:cNvSpPr>
                <p:nvPr/>
              </p:nvSpPr>
              <p:spPr>
                <a:xfrm>
                  <a:off x="2530624" y="5257755"/>
                  <a:ext cx="357982" cy="276999"/>
                </a:xfrm>
                <a:prstGeom prst="rect">
                  <a:avLst/>
                </a:prstGeom>
                <a:blipFill rotWithShape="1">
                  <a:blip r:embed="rId7"/>
                </a:blipFill>
              </p:spPr>
              <p:txBody>
                <a:bodyPr/>
                <a:lstStyle/>
                <a:p>
                  <a:r>
                    <a:rPr lang="zh-CN" altLang="en-US">
                      <a:noFill/>
                    </a:rPr>
                    <a:t> </a:t>
                  </a:r>
                </a:p>
              </p:txBody>
            </p:sp>
          </mc:Fallback>
        </mc:AlternateContent>
        <p:sp>
          <p:nvSpPr>
            <p:cNvPr id="17" name="椭圆 16">
              <a:extLst>
                <a:ext uri="{FF2B5EF4-FFF2-40B4-BE49-F238E27FC236}">
                  <a16:creationId xmlns:a16="http://schemas.microsoft.com/office/drawing/2014/main" id="{D3B80857-0086-4072-8F63-BF32EC1597AB}"/>
                </a:ext>
              </a:extLst>
            </p:cNvPr>
            <p:cNvSpPr/>
            <p:nvPr/>
          </p:nvSpPr>
          <p:spPr>
            <a:xfrm>
              <a:off x="3542680" y="4642707"/>
              <a:ext cx="284480" cy="2844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a:extLst>
                <a:ext uri="{FF2B5EF4-FFF2-40B4-BE49-F238E27FC236}">
                  <a16:creationId xmlns:a16="http://schemas.microsoft.com/office/drawing/2014/main" id="{1C58D7CC-35DA-4958-8E31-77CFA6C91ACA}"/>
                </a:ext>
              </a:extLst>
            </p:cNvPr>
            <p:cNvGrpSpPr/>
            <p:nvPr/>
          </p:nvGrpSpPr>
          <p:grpSpPr>
            <a:xfrm>
              <a:off x="1746615" y="5180666"/>
              <a:ext cx="284480" cy="482809"/>
              <a:chOff x="2057400" y="3362960"/>
              <a:chExt cx="284480" cy="482809"/>
            </a:xfrm>
          </p:grpSpPr>
          <p:grpSp>
            <p:nvGrpSpPr>
              <p:cNvPr id="35" name="组合 34">
                <a:extLst>
                  <a:ext uri="{FF2B5EF4-FFF2-40B4-BE49-F238E27FC236}">
                    <a16:creationId xmlns:a16="http://schemas.microsoft.com/office/drawing/2014/main" id="{5E1B2954-D616-4ACB-881F-30408EA008A4}"/>
                  </a:ext>
                </a:extLst>
              </p:cNvPr>
              <p:cNvGrpSpPr/>
              <p:nvPr/>
            </p:nvGrpSpPr>
            <p:grpSpPr>
              <a:xfrm>
                <a:off x="2057400" y="3362960"/>
                <a:ext cx="284480" cy="482809"/>
                <a:chOff x="2057400" y="3362960"/>
                <a:chExt cx="284480" cy="482809"/>
              </a:xfrm>
            </p:grpSpPr>
            <p:sp>
              <p:nvSpPr>
                <p:cNvPr id="37" name="椭圆 36">
                  <a:extLst>
                    <a:ext uri="{FF2B5EF4-FFF2-40B4-BE49-F238E27FC236}">
                      <a16:creationId xmlns:a16="http://schemas.microsoft.com/office/drawing/2014/main" id="{E15D964F-1A80-4F34-AA61-0C2591E675DC}"/>
                    </a:ext>
                  </a:extLst>
                </p:cNvPr>
                <p:cNvSpPr/>
                <p:nvPr/>
              </p:nvSpPr>
              <p:spPr>
                <a:xfrm>
                  <a:off x="2057400" y="3362960"/>
                  <a:ext cx="284480" cy="2844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a:extLst>
                    <a:ext uri="{FF2B5EF4-FFF2-40B4-BE49-F238E27FC236}">
                      <a16:creationId xmlns:a16="http://schemas.microsoft.com/office/drawing/2014/main" id="{A3ABCA4C-9D2A-486B-B0D2-60B673EC880F}"/>
                    </a:ext>
                  </a:extLst>
                </p:cNvPr>
                <p:cNvSpPr/>
                <p:nvPr/>
              </p:nvSpPr>
              <p:spPr>
                <a:xfrm>
                  <a:off x="2057400" y="3561289"/>
                  <a:ext cx="284480" cy="2844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6" name="直接连接符 35">
                <a:extLst>
                  <a:ext uri="{FF2B5EF4-FFF2-40B4-BE49-F238E27FC236}">
                    <a16:creationId xmlns:a16="http://schemas.microsoft.com/office/drawing/2014/main" id="{59878508-735E-41DD-8080-8559DA4CFD14}"/>
                  </a:ext>
                </a:extLst>
              </p:cNvPr>
              <p:cNvCxnSpPr/>
              <p:nvPr/>
            </p:nvCxnSpPr>
            <p:spPr>
              <a:xfrm>
                <a:off x="2199640" y="3457219"/>
                <a:ext cx="0" cy="3032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9" name="直接连接符 18">
              <a:extLst>
                <a:ext uri="{FF2B5EF4-FFF2-40B4-BE49-F238E27FC236}">
                  <a16:creationId xmlns:a16="http://schemas.microsoft.com/office/drawing/2014/main" id="{468E69F3-CCEA-4807-8AC0-57B37F09C34B}"/>
                </a:ext>
              </a:extLst>
            </p:cNvPr>
            <p:cNvCxnSpPr/>
            <p:nvPr/>
          </p:nvCxnSpPr>
          <p:spPr>
            <a:xfrm>
              <a:off x="1887843" y="4787683"/>
              <a:ext cx="0" cy="4074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id="{62190149-E545-4F92-817F-F0DD755F425F}"/>
                </a:ext>
              </a:extLst>
            </p:cNvPr>
            <p:cNvCxnSpPr>
              <a:endCxn id="21" idx="3"/>
            </p:cNvCxnSpPr>
            <p:nvPr/>
          </p:nvCxnSpPr>
          <p:spPr>
            <a:xfrm flipH="1">
              <a:off x="1887842" y="5663475"/>
              <a:ext cx="2" cy="5789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等腰三角形 20">
              <a:extLst>
                <a:ext uri="{FF2B5EF4-FFF2-40B4-BE49-F238E27FC236}">
                  <a16:creationId xmlns:a16="http://schemas.microsoft.com/office/drawing/2014/main" id="{5CA56D12-8D30-47D8-A3F6-7C3B5D047B42}"/>
                </a:ext>
              </a:extLst>
            </p:cNvPr>
            <p:cNvSpPr/>
            <p:nvPr/>
          </p:nvSpPr>
          <p:spPr>
            <a:xfrm rot="10800000">
              <a:off x="1827319" y="6242467"/>
              <a:ext cx="121047" cy="104351"/>
            </a:xfrm>
            <a:prstGeom prst="triangl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3506B692-1BDB-4E6F-94A1-6FABB1FBD40C}"/>
                    </a:ext>
                  </a:extLst>
                </p:cNvPr>
                <p:cNvSpPr txBox="1"/>
                <p:nvPr/>
              </p:nvSpPr>
              <p:spPr>
                <a:xfrm>
                  <a:off x="3515526" y="4139962"/>
                  <a:ext cx="357982" cy="31470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zh-CN" b="0" i="1" smtClean="0">
                                <a:latin typeface="Cambria Math" panose="02040503050406030204" pitchFamily="18" charset="0"/>
                              </a:rPr>
                            </m:ctrlPr>
                          </m:accPr>
                          <m:e>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𝑣</m:t>
                                </m:r>
                              </m:e>
                              <m:sub>
                                <m:r>
                                  <a:rPr lang="en-US" altLang="zh-CN" b="0" i="1" smtClean="0">
                                    <a:latin typeface="Cambria Math" panose="02040503050406030204" pitchFamily="18" charset="0"/>
                                  </a:rPr>
                                  <m:t>𝑛</m:t>
                                </m:r>
                              </m:sub>
                              <m:sup>
                                <m:r>
                                  <a:rPr lang="en-US" altLang="zh-CN" b="0" i="1" smtClean="0">
                                    <a:latin typeface="Cambria Math" panose="02040503050406030204" pitchFamily="18" charset="0"/>
                                  </a:rPr>
                                  <m:t>2</m:t>
                                </m:r>
                              </m:sup>
                            </m:sSubSup>
                          </m:e>
                        </m:acc>
                      </m:oMath>
                    </m:oMathPara>
                  </a14:m>
                  <a:endParaRPr lang="en-US" altLang="zh-CN" b="0" dirty="0"/>
                </a:p>
              </p:txBody>
            </p:sp>
          </mc:Choice>
          <mc:Fallback xmlns="">
            <p:sp>
              <p:nvSpPr>
                <p:cNvPr id="21" name="文本框 20"/>
                <p:cNvSpPr txBox="1">
                  <a:spLocks noRot="1" noChangeAspect="1" noMove="1" noResize="1" noEditPoints="1" noAdjustHandles="1" noChangeArrowheads="1" noChangeShapeType="1" noTextEdit="1"/>
                </p:cNvSpPr>
                <p:nvPr/>
              </p:nvSpPr>
              <p:spPr>
                <a:xfrm>
                  <a:off x="3515526" y="4139962"/>
                  <a:ext cx="357982" cy="314702"/>
                </a:xfrm>
                <a:prstGeom prst="rect">
                  <a:avLst/>
                </a:prstGeom>
                <a:blipFill rotWithShape="1">
                  <a:blip r:embed="rId8"/>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B03D2842-58BF-4314-BAA0-105D890224D0}"/>
                    </a:ext>
                  </a:extLst>
                </p:cNvPr>
                <p:cNvSpPr txBox="1"/>
                <p:nvPr/>
              </p:nvSpPr>
              <p:spPr>
                <a:xfrm>
                  <a:off x="1333807" y="5206532"/>
                  <a:ext cx="357982" cy="31470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zh-CN" b="0" i="1" smtClean="0">
                                <a:latin typeface="Cambria Math" panose="02040503050406030204" pitchFamily="18" charset="0"/>
                              </a:rPr>
                            </m:ctrlPr>
                          </m:accPr>
                          <m:e>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𝑖</m:t>
                                </m:r>
                              </m:e>
                              <m:sub>
                                <m:r>
                                  <a:rPr lang="en-US" altLang="zh-CN" b="0" i="1" smtClean="0">
                                    <a:latin typeface="Cambria Math" panose="02040503050406030204" pitchFamily="18" charset="0"/>
                                  </a:rPr>
                                  <m:t>𝑛</m:t>
                                </m:r>
                              </m:sub>
                              <m:sup>
                                <m:r>
                                  <a:rPr lang="en-US" altLang="zh-CN" b="0" i="1" smtClean="0">
                                    <a:latin typeface="Cambria Math" panose="02040503050406030204" pitchFamily="18" charset="0"/>
                                  </a:rPr>
                                  <m:t>2</m:t>
                                </m:r>
                              </m:sup>
                            </m:sSubSup>
                          </m:e>
                        </m:acc>
                      </m:oMath>
                    </m:oMathPara>
                  </a14:m>
                  <a:endParaRPr lang="en-US" altLang="zh-CN" b="0" dirty="0"/>
                </a:p>
              </p:txBody>
            </p:sp>
          </mc:Choice>
          <mc:Fallback xmlns="">
            <p:sp>
              <p:nvSpPr>
                <p:cNvPr id="22" name="文本框 21"/>
                <p:cNvSpPr txBox="1">
                  <a:spLocks noRot="1" noChangeAspect="1" noMove="1" noResize="1" noEditPoints="1" noAdjustHandles="1" noChangeArrowheads="1" noChangeShapeType="1" noTextEdit="1"/>
                </p:cNvSpPr>
                <p:nvPr/>
              </p:nvSpPr>
              <p:spPr>
                <a:xfrm>
                  <a:off x="1333807" y="5206532"/>
                  <a:ext cx="357982" cy="314702"/>
                </a:xfrm>
                <a:prstGeom prst="rect">
                  <a:avLst/>
                </a:prstGeom>
                <a:blipFill rotWithShape="1">
                  <a:blip r:embed="rId9"/>
                </a:blipFill>
              </p:spPr>
              <p:txBody>
                <a:bodyPr/>
                <a:lstStyle/>
                <a:p>
                  <a:r>
                    <a:rPr lang="zh-CN" altLang="en-US">
                      <a:noFill/>
                    </a:rPr>
                    <a:t> </a:t>
                  </a:r>
                </a:p>
              </p:txBody>
            </p:sp>
          </mc:Fallback>
        </mc:AlternateContent>
        <p:grpSp>
          <p:nvGrpSpPr>
            <p:cNvPr id="24" name="组合 23">
              <a:extLst>
                <a:ext uri="{FF2B5EF4-FFF2-40B4-BE49-F238E27FC236}">
                  <a16:creationId xmlns:a16="http://schemas.microsoft.com/office/drawing/2014/main" id="{E0CB3C91-61FD-41C4-A270-125CD84A8B64}"/>
                </a:ext>
              </a:extLst>
            </p:cNvPr>
            <p:cNvGrpSpPr/>
            <p:nvPr/>
          </p:nvGrpSpPr>
          <p:grpSpPr>
            <a:xfrm rot="5400000">
              <a:off x="4773216" y="2982014"/>
              <a:ext cx="280416" cy="102870"/>
              <a:chOff x="2944416" y="5408332"/>
              <a:chExt cx="280416" cy="102870"/>
            </a:xfrm>
          </p:grpSpPr>
          <p:cxnSp>
            <p:nvCxnSpPr>
              <p:cNvPr id="33" name="直接连接符 32">
                <a:extLst>
                  <a:ext uri="{FF2B5EF4-FFF2-40B4-BE49-F238E27FC236}">
                    <a16:creationId xmlns:a16="http://schemas.microsoft.com/office/drawing/2014/main" id="{ECE8C6EE-395A-4526-93A7-A931AD3F4DC5}"/>
                  </a:ext>
                </a:extLst>
              </p:cNvPr>
              <p:cNvCxnSpPr/>
              <p:nvPr/>
            </p:nvCxnSpPr>
            <p:spPr>
              <a:xfrm>
                <a:off x="2944416" y="5408332"/>
                <a:ext cx="2804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656F63E3-67E5-4D1D-A247-AB96448C086E}"/>
                  </a:ext>
                </a:extLst>
              </p:cNvPr>
              <p:cNvCxnSpPr/>
              <p:nvPr/>
            </p:nvCxnSpPr>
            <p:spPr>
              <a:xfrm>
                <a:off x="2944416" y="5511202"/>
                <a:ext cx="2804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5" name="直接连接符 24">
              <a:extLst>
                <a:ext uri="{FF2B5EF4-FFF2-40B4-BE49-F238E27FC236}">
                  <a16:creationId xmlns:a16="http://schemas.microsoft.com/office/drawing/2014/main" id="{4BA5204F-674F-4A25-9395-DD77A9E9ECC2}"/>
                </a:ext>
              </a:extLst>
            </p:cNvPr>
            <p:cNvCxnSpPr/>
            <p:nvPr/>
          </p:nvCxnSpPr>
          <p:spPr>
            <a:xfrm>
              <a:off x="3075131" y="3033449"/>
              <a:ext cx="178685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椭圆 25">
              <a:extLst>
                <a:ext uri="{FF2B5EF4-FFF2-40B4-BE49-F238E27FC236}">
                  <a16:creationId xmlns:a16="http://schemas.microsoft.com/office/drawing/2014/main" id="{F86F6C69-A631-4EBA-AFDB-943565ACE0FC}"/>
                </a:ext>
              </a:extLst>
            </p:cNvPr>
            <p:cNvSpPr/>
            <p:nvPr/>
          </p:nvSpPr>
          <p:spPr>
            <a:xfrm>
              <a:off x="3059733" y="4764823"/>
              <a:ext cx="45719" cy="45719"/>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直接连接符 26">
              <a:extLst>
                <a:ext uri="{FF2B5EF4-FFF2-40B4-BE49-F238E27FC236}">
                  <a16:creationId xmlns:a16="http://schemas.microsoft.com/office/drawing/2014/main" id="{ED66FA3C-5A2C-4547-A1D3-5214670976E3}"/>
                </a:ext>
              </a:extLst>
            </p:cNvPr>
            <p:cNvCxnSpPr/>
            <p:nvPr/>
          </p:nvCxnSpPr>
          <p:spPr>
            <a:xfrm>
              <a:off x="4964859" y="3032922"/>
              <a:ext cx="178685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7FFBD6D1-E0BB-45FD-A76C-E65AAD8A9EC4}"/>
                </a:ext>
              </a:extLst>
            </p:cNvPr>
            <p:cNvCxnSpPr/>
            <p:nvPr/>
          </p:nvCxnSpPr>
          <p:spPr>
            <a:xfrm>
              <a:off x="6738382" y="3019425"/>
              <a:ext cx="0" cy="16632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1F59D225-E78B-4F57-858F-0A9BA181E26D}"/>
                    </a:ext>
                  </a:extLst>
                </p:cNvPr>
                <p:cNvSpPr txBox="1"/>
                <p:nvPr/>
              </p:nvSpPr>
              <p:spPr>
                <a:xfrm>
                  <a:off x="4764946" y="3179243"/>
                  <a:ext cx="278346" cy="2992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𝐶</m:t>
                            </m:r>
                          </m:e>
                          <m:sub>
                            <m:r>
                              <a:rPr lang="en-US" altLang="zh-CN" b="0" i="1" smtClean="0">
                                <a:latin typeface="Cambria Math" panose="02040503050406030204" pitchFamily="18" charset="0"/>
                              </a:rPr>
                              <m:t>𝑓</m:t>
                            </m:r>
                          </m:sub>
                        </m:sSub>
                      </m:oMath>
                    </m:oMathPara>
                  </a14:m>
                  <a:endParaRPr lang="en-US" altLang="zh-CN" b="0" dirty="0"/>
                </a:p>
              </p:txBody>
            </p:sp>
          </mc:Choice>
          <mc:Fallback xmlns="">
            <p:sp>
              <p:nvSpPr>
                <p:cNvPr id="28" name="文本框 27"/>
                <p:cNvSpPr txBox="1">
                  <a:spLocks noRot="1" noChangeAspect="1" noMove="1" noResize="1" noEditPoints="1" noAdjustHandles="1" noChangeArrowheads="1" noChangeShapeType="1" noTextEdit="1"/>
                </p:cNvSpPr>
                <p:nvPr/>
              </p:nvSpPr>
              <p:spPr>
                <a:xfrm>
                  <a:off x="4764946" y="3179243"/>
                  <a:ext cx="278346" cy="299249"/>
                </a:xfrm>
                <a:prstGeom prst="rect">
                  <a:avLst/>
                </a:prstGeom>
                <a:blipFill rotWithShape="1">
                  <a:blip r:embed="rId10"/>
                </a:blipFill>
              </p:spPr>
              <p:txBody>
                <a:bodyPr/>
                <a:lstStyle/>
                <a:p>
                  <a:r>
                    <a:rPr lang="zh-CN" altLang="en-US">
                      <a:noFill/>
                    </a:rPr>
                    <a:t> </a:t>
                  </a:r>
                </a:p>
              </p:txBody>
            </p:sp>
          </mc:Fallback>
        </mc:AlternateContent>
        <p:sp>
          <p:nvSpPr>
            <p:cNvPr id="30" name="椭圆 29">
              <a:extLst>
                <a:ext uri="{FF2B5EF4-FFF2-40B4-BE49-F238E27FC236}">
                  <a16:creationId xmlns:a16="http://schemas.microsoft.com/office/drawing/2014/main" id="{1D02687B-FD0A-471E-9AC7-C8E4540EC37C}"/>
                </a:ext>
              </a:extLst>
            </p:cNvPr>
            <p:cNvSpPr/>
            <p:nvPr/>
          </p:nvSpPr>
          <p:spPr>
            <a:xfrm>
              <a:off x="6715522" y="4657039"/>
              <a:ext cx="45719" cy="45719"/>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等腰三角形 30">
              <a:extLst>
                <a:ext uri="{FF2B5EF4-FFF2-40B4-BE49-F238E27FC236}">
                  <a16:creationId xmlns:a16="http://schemas.microsoft.com/office/drawing/2014/main" id="{81958529-CE85-4B49-B91D-4C4B2736AAD4}"/>
                </a:ext>
              </a:extLst>
            </p:cNvPr>
            <p:cNvSpPr/>
            <p:nvPr/>
          </p:nvSpPr>
          <p:spPr>
            <a:xfrm rot="5400000">
              <a:off x="7363876" y="3601539"/>
              <a:ext cx="2501797" cy="2156722"/>
            </a:xfrm>
            <a:prstGeom prst="triangl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B28968F3-2CB0-46FE-9419-8B02A5354671}"/>
                    </a:ext>
                  </a:extLst>
                </p:cNvPr>
                <p:cNvSpPr txBox="1"/>
                <p:nvPr/>
              </p:nvSpPr>
              <p:spPr>
                <a:xfrm>
                  <a:off x="7836852" y="4454665"/>
                  <a:ext cx="1156843"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𝑠h𝑎𝑝𝑒𝑟</m:t>
                        </m:r>
                      </m:oMath>
                    </m:oMathPara>
                  </a14:m>
                  <a:endParaRPr lang="en-US" altLang="zh-CN" b="0" dirty="0"/>
                </a:p>
              </p:txBody>
            </p:sp>
          </mc:Choice>
          <mc:Fallback xmlns="">
            <p:sp>
              <p:nvSpPr>
                <p:cNvPr id="31" name="文本框 30"/>
                <p:cNvSpPr txBox="1">
                  <a:spLocks noRot="1" noChangeAspect="1" noMove="1" noResize="1" noEditPoints="1" noAdjustHandles="1" noChangeArrowheads="1" noChangeShapeType="1" noTextEdit="1"/>
                </p:cNvSpPr>
                <p:nvPr/>
              </p:nvSpPr>
              <p:spPr>
                <a:xfrm>
                  <a:off x="7836852" y="4454665"/>
                  <a:ext cx="1156843" cy="276999"/>
                </a:xfrm>
                <a:prstGeom prst="rect">
                  <a:avLst/>
                </a:prstGeom>
                <a:blipFill rotWithShape="1">
                  <a:blip r:embed="rId11"/>
                </a:blipFill>
              </p:spPr>
              <p:txBody>
                <a:bodyPr/>
                <a:lstStyle/>
                <a:p>
                  <a:r>
                    <a:rPr lang="zh-CN" altLang="en-US">
                      <a:noFill/>
                    </a:rPr>
                    <a:t> </a:t>
                  </a:r>
                </a:p>
              </p:txBody>
            </p:sp>
          </mc:Fallback>
        </mc:AlternateContent>
      </p:grpSp>
      <p:sp>
        <p:nvSpPr>
          <p:cNvPr id="50" name="矩形 49">
            <a:extLst>
              <a:ext uri="{FF2B5EF4-FFF2-40B4-BE49-F238E27FC236}">
                <a16:creationId xmlns:a16="http://schemas.microsoft.com/office/drawing/2014/main" id="{E0452592-D399-4481-8C14-9AA62A22959C}"/>
              </a:ext>
            </a:extLst>
          </p:cNvPr>
          <p:cNvSpPr/>
          <p:nvPr/>
        </p:nvSpPr>
        <p:spPr>
          <a:xfrm>
            <a:off x="3318405" y="2979775"/>
            <a:ext cx="364227" cy="449225"/>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 name="矩形 50">
            <a:extLst>
              <a:ext uri="{FF2B5EF4-FFF2-40B4-BE49-F238E27FC236}">
                <a16:creationId xmlns:a16="http://schemas.microsoft.com/office/drawing/2014/main" id="{918C8BBD-309B-4D73-A8A7-7193D2AEFADD}"/>
              </a:ext>
            </a:extLst>
          </p:cNvPr>
          <p:cNvSpPr/>
          <p:nvPr/>
        </p:nvSpPr>
        <p:spPr>
          <a:xfrm>
            <a:off x="8940898" y="3011103"/>
            <a:ext cx="364227" cy="449225"/>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矩形 51">
            <a:extLst>
              <a:ext uri="{FF2B5EF4-FFF2-40B4-BE49-F238E27FC236}">
                <a16:creationId xmlns:a16="http://schemas.microsoft.com/office/drawing/2014/main" id="{957E5884-A660-4BA9-8601-B55366EFA1CD}"/>
              </a:ext>
            </a:extLst>
          </p:cNvPr>
          <p:cNvSpPr/>
          <p:nvPr/>
        </p:nvSpPr>
        <p:spPr>
          <a:xfrm>
            <a:off x="2722330" y="3011102"/>
            <a:ext cx="364227" cy="449225"/>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矩形 52">
            <a:extLst>
              <a:ext uri="{FF2B5EF4-FFF2-40B4-BE49-F238E27FC236}">
                <a16:creationId xmlns:a16="http://schemas.microsoft.com/office/drawing/2014/main" id="{97BFFB45-1C92-4674-8B7E-7F4DB345F000}"/>
              </a:ext>
            </a:extLst>
          </p:cNvPr>
          <p:cNvSpPr/>
          <p:nvPr/>
        </p:nvSpPr>
        <p:spPr>
          <a:xfrm>
            <a:off x="7916334" y="3235715"/>
            <a:ext cx="452100" cy="449225"/>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4" name="矩形 53">
            <a:extLst>
              <a:ext uri="{FF2B5EF4-FFF2-40B4-BE49-F238E27FC236}">
                <a16:creationId xmlns:a16="http://schemas.microsoft.com/office/drawing/2014/main" id="{D122B50C-8DBD-4E57-A4E3-EF773F276084}"/>
              </a:ext>
            </a:extLst>
          </p:cNvPr>
          <p:cNvSpPr/>
          <p:nvPr/>
        </p:nvSpPr>
        <p:spPr>
          <a:xfrm>
            <a:off x="4275667" y="2738845"/>
            <a:ext cx="1523815" cy="890870"/>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1884136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24027" y="174747"/>
            <a:ext cx="7513353" cy="521970"/>
          </a:xfrm>
          <a:prstGeom prst="rect">
            <a:avLst/>
          </a:prstGeom>
          <a:noFill/>
        </p:spPr>
        <p:txBody>
          <a:bodyPr wrap="square" rtlCol="0">
            <a:spAutoFit/>
          </a:bodyPr>
          <a:lstStyle/>
          <a:p>
            <a:r>
              <a:rPr kumimoji="1" lang="zh-CN" altLang="en-US" sz="2800" b="1" dirty="0">
                <a:solidFill>
                  <a:schemeClr val="bg1"/>
                </a:solidFill>
                <a:latin typeface="Microsoft YaHei Bold" panose="020B0703020204020201" charset="-122"/>
                <a:ea typeface="Microsoft YaHei Bold" panose="020B0703020204020201" charset="-122"/>
              </a:rPr>
              <a:t>低噪声前放芯片设计</a:t>
            </a:r>
          </a:p>
        </p:txBody>
      </p:sp>
      <p:sp>
        <p:nvSpPr>
          <p:cNvPr id="3" name="灯片编号占位符 2"/>
          <p:cNvSpPr>
            <a:spLocks noGrp="1"/>
          </p:cNvSpPr>
          <p:nvPr>
            <p:ph type="sldNum" sz="quarter" idx="12"/>
          </p:nvPr>
        </p:nvSpPr>
        <p:spPr/>
        <p:txBody>
          <a:bodyPr/>
          <a:lstStyle/>
          <a:p>
            <a:fld id="{7D9BB5D0-35E4-459D-AEF3-FE4D7C45CC19}" type="slidenum">
              <a:rPr lang="zh-CN" altLang="en-US" smtClean="0"/>
              <a:t>9</a:t>
            </a:fld>
            <a:endParaRPr lang="zh-CN" altLang="en-US"/>
          </a:p>
        </p:txBody>
      </p:sp>
      <p:sp>
        <p:nvSpPr>
          <p:cNvPr id="11" name="圆角矩形 6">
            <a:extLst>
              <a:ext uri="{FF2B5EF4-FFF2-40B4-BE49-F238E27FC236}">
                <a16:creationId xmlns:a16="http://schemas.microsoft.com/office/drawing/2014/main" id="{9920455C-7EAC-4528-94C4-21A9291090C9}"/>
              </a:ext>
            </a:extLst>
          </p:cNvPr>
          <p:cNvSpPr/>
          <p:nvPr/>
        </p:nvSpPr>
        <p:spPr>
          <a:xfrm>
            <a:off x="495888" y="1290854"/>
            <a:ext cx="11099212" cy="955195"/>
          </a:xfrm>
          <a:prstGeom prst="roundRect">
            <a:avLst>
              <a:gd name="adj" fmla="val 6895"/>
            </a:avLst>
          </a:prstGeom>
          <a:noFill/>
          <a:ln w="19050" cmpd="sng">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kumimoji="1" lang="en-US" altLang="zh-CN" b="1" dirty="0">
                <a:solidFill>
                  <a:schemeClr val="tx1">
                    <a:lumMod val="75000"/>
                    <a:lumOff val="25000"/>
                  </a:schemeClr>
                </a:solidFill>
                <a:latin typeface="Microsoft YaHei Bold" panose="020B0703020204020201" charset="-122"/>
                <a:ea typeface="Microsoft YaHei Bold" panose="020B0703020204020201" charset="-122"/>
              </a:rPr>
              <a:t>ASIC</a:t>
            </a:r>
            <a:r>
              <a:rPr kumimoji="1" lang="zh-CN" altLang="en-US" b="1" dirty="0">
                <a:solidFill>
                  <a:schemeClr val="tx1">
                    <a:lumMod val="75000"/>
                    <a:lumOff val="25000"/>
                  </a:schemeClr>
                </a:solidFill>
                <a:latin typeface="Microsoft YaHei Bold" panose="020B0703020204020201" charset="-122"/>
                <a:ea typeface="Microsoft YaHei Bold" panose="020B0703020204020201" charset="-122"/>
              </a:rPr>
              <a:t>根据探测器特性优化芯片参数，获得更好的性能</a:t>
            </a:r>
            <a:endParaRPr kumimoji="1" lang="en-US" altLang="zh-CN" b="1" dirty="0">
              <a:solidFill>
                <a:schemeClr val="tx1">
                  <a:lumMod val="75000"/>
                  <a:lumOff val="25000"/>
                </a:schemeClr>
              </a:solidFill>
              <a:latin typeface="Microsoft YaHei Bold" panose="020B0703020204020201" charset="-122"/>
              <a:ea typeface="Microsoft YaHei Bold" panose="020B0703020204020201" charset="-122"/>
            </a:endParaRPr>
          </a:p>
          <a:p>
            <a:pPr marL="285750" indent="-285750">
              <a:lnSpc>
                <a:spcPct val="150000"/>
              </a:lnSpc>
              <a:buFont typeface="Arial" panose="020B0604020202020204" pitchFamily="34" charset="0"/>
              <a:buChar char="•"/>
            </a:pPr>
            <a:r>
              <a:rPr kumimoji="1" lang="zh-CN" altLang="en-US" b="1" dirty="0">
                <a:solidFill>
                  <a:schemeClr val="tx1">
                    <a:lumMod val="75000"/>
                    <a:lumOff val="25000"/>
                  </a:schemeClr>
                </a:solidFill>
                <a:latin typeface="Microsoft YaHei Bold" panose="020B0703020204020201" charset="-122"/>
                <a:ea typeface="Microsoft YaHei Bold" panose="020B0703020204020201" charset="-122"/>
              </a:rPr>
              <a:t>对于低噪声前放芯片而言，可以优化输入晶体管尺寸及偏置电流，同时通过芯片版图优化寄生电容</a:t>
            </a:r>
            <a:endParaRPr kumimoji="1" lang="en-US" altLang="zh-CN" b="1" dirty="0">
              <a:solidFill>
                <a:schemeClr val="tx1">
                  <a:lumMod val="75000"/>
                  <a:lumOff val="25000"/>
                </a:schemeClr>
              </a:solidFill>
              <a:latin typeface="Microsoft YaHei Bold" panose="020B0703020204020201" charset="-122"/>
              <a:ea typeface="Microsoft YaHei Bold" panose="020B0703020204020201" charset="-122"/>
            </a:endParaRPr>
          </a:p>
        </p:txBody>
      </p:sp>
      <p:pic>
        <p:nvPicPr>
          <p:cNvPr id="14" name="Picture 9">
            <a:extLst>
              <a:ext uri="{FF2B5EF4-FFF2-40B4-BE49-F238E27FC236}">
                <a16:creationId xmlns:a16="http://schemas.microsoft.com/office/drawing/2014/main" id="{C8136AB3-0007-4175-8C24-7D6817050BCD}"/>
              </a:ext>
            </a:extLst>
          </p:cNvPr>
          <p:cNvPicPr>
            <a:picLocks noChangeAspect="1"/>
          </p:cNvPicPr>
          <p:nvPr/>
        </p:nvPicPr>
        <p:blipFill>
          <a:blip r:embed="rId4"/>
          <a:stretch>
            <a:fillRect/>
          </a:stretch>
        </p:blipFill>
        <p:spPr>
          <a:xfrm>
            <a:off x="285494" y="2614455"/>
            <a:ext cx="5760000" cy="2891361"/>
          </a:xfrm>
          <a:prstGeom prst="rect">
            <a:avLst/>
          </a:prstGeom>
        </p:spPr>
      </p:pic>
      <p:sp>
        <p:nvSpPr>
          <p:cNvPr id="18" name="Rectangle 14">
            <a:extLst>
              <a:ext uri="{FF2B5EF4-FFF2-40B4-BE49-F238E27FC236}">
                <a16:creationId xmlns:a16="http://schemas.microsoft.com/office/drawing/2014/main" id="{22967E3D-1CBB-4497-B4B0-AB674FD43716}"/>
              </a:ext>
            </a:extLst>
          </p:cNvPr>
          <p:cNvSpPr/>
          <p:nvPr/>
        </p:nvSpPr>
        <p:spPr>
          <a:xfrm>
            <a:off x="1562787" y="5655552"/>
            <a:ext cx="3205413" cy="369332"/>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dirty="0">
                <a:latin typeface="+mn-ea"/>
              </a:rPr>
              <a:t>低噪声前放结构示意</a:t>
            </a:r>
          </a:p>
        </p:txBody>
      </p:sp>
      <p:graphicFrame>
        <p:nvGraphicFramePr>
          <p:cNvPr id="19" name="对象 18">
            <a:extLst>
              <a:ext uri="{FF2B5EF4-FFF2-40B4-BE49-F238E27FC236}">
                <a16:creationId xmlns:a16="http://schemas.microsoft.com/office/drawing/2014/main" id="{652C47DA-0E7C-4CF7-9AC2-39B3CA273925}"/>
              </a:ext>
            </a:extLst>
          </p:cNvPr>
          <p:cNvGraphicFramePr>
            <a:graphicFrameLocks noChangeAspect="1"/>
          </p:cNvGraphicFramePr>
          <p:nvPr>
            <p:extLst>
              <p:ext uri="{D42A27DB-BD31-4B8C-83A1-F6EECF244321}">
                <p14:modId xmlns:p14="http://schemas.microsoft.com/office/powerpoint/2010/main" val="3698784528"/>
              </p:ext>
            </p:extLst>
          </p:nvPr>
        </p:nvGraphicFramePr>
        <p:xfrm>
          <a:off x="6146508" y="2956510"/>
          <a:ext cx="5760000" cy="2554347"/>
        </p:xfrm>
        <a:graphic>
          <a:graphicData uri="http://schemas.openxmlformats.org/presentationml/2006/ole">
            <mc:AlternateContent xmlns:mc="http://schemas.openxmlformats.org/markup-compatibility/2006">
              <mc:Choice xmlns:v="urn:schemas-microsoft-com:vml" Requires="v">
                <p:oleObj spid="_x0000_s8287" name="Visio" r:id="rId5" imgW="7702225" imgH="3409812" progId="Visio.Drawing.15">
                  <p:embed/>
                </p:oleObj>
              </mc:Choice>
              <mc:Fallback>
                <p:oleObj name="Visio" r:id="rId5" imgW="7702225" imgH="3409812" progId="Visio.Drawing.15">
                  <p:embed/>
                  <p:pic>
                    <p:nvPicPr>
                      <p:cNvPr id="19" name="对象 18">
                        <a:extLst>
                          <a:ext uri="{FF2B5EF4-FFF2-40B4-BE49-F238E27FC236}">
                            <a16:creationId xmlns:a16="http://schemas.microsoft.com/office/drawing/2014/main" id="{652C47DA-0E7C-4CF7-9AC2-39B3CA273925}"/>
                          </a:ext>
                        </a:extLst>
                      </p:cNvPr>
                      <p:cNvPicPr>
                        <a:picLocks noChangeAspect="1" noChangeArrowheads="1"/>
                      </p:cNvPicPr>
                      <p:nvPr/>
                    </p:nvPicPr>
                    <p:blipFill>
                      <a:blip r:embed="rId6"/>
                      <a:srcRect/>
                      <a:stretch>
                        <a:fillRect/>
                      </a:stretch>
                    </p:blipFill>
                    <p:spPr bwMode="auto">
                      <a:xfrm>
                        <a:off x="6146508" y="2956510"/>
                        <a:ext cx="5760000" cy="25543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Rectangle 14">
            <a:extLst>
              <a:ext uri="{FF2B5EF4-FFF2-40B4-BE49-F238E27FC236}">
                <a16:creationId xmlns:a16="http://schemas.microsoft.com/office/drawing/2014/main" id="{6A2A7A8A-7030-4F3E-9767-1059A6FC0962}"/>
              </a:ext>
            </a:extLst>
          </p:cNvPr>
          <p:cNvSpPr/>
          <p:nvPr/>
        </p:nvSpPr>
        <p:spPr>
          <a:xfrm>
            <a:off x="7423801" y="5655552"/>
            <a:ext cx="3205413" cy="369332"/>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dirty="0">
                <a:latin typeface="+mn-ea"/>
              </a:rPr>
              <a:t>PREAMP</a:t>
            </a:r>
            <a:r>
              <a:rPr lang="zh-CN" altLang="en-US" dirty="0">
                <a:latin typeface="+mn-ea"/>
              </a:rPr>
              <a:t>框图</a:t>
            </a:r>
          </a:p>
        </p:txBody>
      </p:sp>
      <p:cxnSp>
        <p:nvCxnSpPr>
          <p:cNvPr id="4" name="直接箭头连接符 3">
            <a:extLst>
              <a:ext uri="{FF2B5EF4-FFF2-40B4-BE49-F238E27FC236}">
                <a16:creationId xmlns:a16="http://schemas.microsoft.com/office/drawing/2014/main" id="{16742AF3-CC91-4BF0-927C-B1F8063C7AEF}"/>
              </a:ext>
            </a:extLst>
          </p:cNvPr>
          <p:cNvCxnSpPr/>
          <p:nvPr/>
        </p:nvCxnSpPr>
        <p:spPr>
          <a:xfrm flipV="1">
            <a:off x="2735317" y="4272455"/>
            <a:ext cx="3744311" cy="53602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2249593"/>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4663</TotalTime>
  <Words>1638</Words>
  <Application>Microsoft Office PowerPoint</Application>
  <PresentationFormat>宽屏</PresentationFormat>
  <Paragraphs>284</Paragraphs>
  <Slides>21</Slides>
  <Notes>21</Notes>
  <HiddenSlides>0</HiddenSlides>
  <MMClips>0</MMClips>
  <ScaleCrop>false</ScaleCrop>
  <HeadingPairs>
    <vt:vector size="8" baseType="variant">
      <vt:variant>
        <vt:lpstr>已用的字体</vt:lpstr>
      </vt:variant>
      <vt:variant>
        <vt:i4>13</vt:i4>
      </vt:variant>
      <vt:variant>
        <vt:lpstr>主题</vt:lpstr>
      </vt:variant>
      <vt:variant>
        <vt:i4>7</vt:i4>
      </vt:variant>
      <vt:variant>
        <vt:lpstr>嵌入 OLE 服务器</vt:lpstr>
      </vt:variant>
      <vt:variant>
        <vt:i4>2</vt:i4>
      </vt:variant>
      <vt:variant>
        <vt:lpstr>幻灯片标题</vt:lpstr>
      </vt:variant>
      <vt:variant>
        <vt:i4>21</vt:i4>
      </vt:variant>
    </vt:vector>
  </HeadingPairs>
  <TitlesOfParts>
    <vt:vector size="43" baseType="lpstr">
      <vt:lpstr>FZLanTingHeiS-B-GB</vt:lpstr>
      <vt:lpstr>Microsoft YaHei Bold</vt:lpstr>
      <vt:lpstr>等线</vt:lpstr>
      <vt:lpstr>等线 Light</vt:lpstr>
      <vt:lpstr>楷体</vt:lpstr>
      <vt:lpstr>宋体</vt:lpstr>
      <vt:lpstr>Microsoft YaHei</vt:lpstr>
      <vt:lpstr>Microsoft YaHei</vt:lpstr>
      <vt:lpstr>Arial</vt:lpstr>
      <vt:lpstr>Calibri</vt:lpstr>
      <vt:lpstr>Calibri Light</vt:lpstr>
      <vt:lpstr>Cambria Math</vt:lpstr>
      <vt:lpstr>Times New Roman</vt:lpstr>
      <vt:lpstr>Office 主题​​</vt:lpstr>
      <vt:lpstr>1_自定义设计方案</vt:lpstr>
      <vt:lpstr>自定义设计方案</vt:lpstr>
      <vt:lpstr>2_自定义设计方案</vt:lpstr>
      <vt:lpstr>5_自定义设计方案</vt:lpstr>
      <vt:lpstr>3_自定义设计方案</vt:lpstr>
      <vt:lpstr>4_自定义设计方案</vt:lpstr>
      <vt:lpstr>Equation</vt:lpstr>
      <vt:lpstr>Visio</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User</dc:creator>
  <cp:lastModifiedBy>刘灿文</cp:lastModifiedBy>
  <cp:revision>465</cp:revision>
  <dcterms:created xsi:type="dcterms:W3CDTF">2021-11-15T08:44:37Z</dcterms:created>
  <dcterms:modified xsi:type="dcterms:W3CDTF">2024-07-16T23:57:03Z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2052-3.3.1.5149</vt:lpwstr>
  </property>
</Properties>
</file>