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8" r:id="rId3"/>
    <p:sldId id="273" r:id="rId4"/>
    <p:sldId id="363" r:id="rId5"/>
    <p:sldId id="328" r:id="rId6"/>
    <p:sldId id="330" r:id="rId7"/>
    <p:sldId id="281" r:id="rId8"/>
    <p:sldId id="348" r:id="rId9"/>
    <p:sldId id="364" r:id="rId10"/>
    <p:sldId id="346" r:id="rId12"/>
    <p:sldId id="365" r:id="rId13"/>
    <p:sldId id="354" r:id="rId14"/>
    <p:sldId id="368" r:id="rId15"/>
    <p:sldId id="370" r:id="rId16"/>
    <p:sldId id="352" r:id="rId17"/>
    <p:sldId id="355" r:id="rId18"/>
    <p:sldId id="284" r:id="rId19"/>
    <p:sldId id="360" r:id="rId20"/>
    <p:sldId id="376" r:id="rId21"/>
    <p:sldId id="377" r:id="rId22"/>
    <p:sldId id="388" r:id="rId23"/>
    <p:sldId id="378" r:id="rId24"/>
    <p:sldId id="372" r:id="rId25"/>
    <p:sldId id="342" r:id="rId26"/>
    <p:sldId id="272" r:id="rId27"/>
    <p:sldId id="366" r:id="rId28"/>
    <p:sldId id="367" r:id="rId29"/>
    <p:sldId id="374" r:id="rId30"/>
    <p:sldId id="369" r:id="rId31"/>
  </p:sldIdLst>
  <p:sldSz cx="9144000" cy="6858000" type="screen4x3"/>
  <p:notesSz cx="6858000" cy="9144000"/>
  <p:custDataLst>
    <p:tags r:id="rId3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830" autoAdjust="0"/>
  </p:normalViewPr>
  <p:slideViewPr>
    <p:cSldViewPr showGuides="1">
      <p:cViewPr varScale="1">
        <p:scale>
          <a:sx n="108" d="100"/>
          <a:sy n="108" d="100"/>
        </p:scale>
        <p:origin x="19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8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EDE7207-17DC-46C6-9ED0-64340DD3CF2F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312BD11-A5B8-4F54-8336-84B7D113A10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12BD11-A5B8-4F54-8336-84B7D113A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12BD11-A5B8-4F54-8336-84B7D113A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12BD11-A5B8-4F54-8336-84B7D113A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12BD11-A5B8-4F54-8336-84B7D113A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12BD11-A5B8-4F54-8336-84B7D113A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6F62A-6084-485C-9F59-8CF5D279D93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6C8C-4F74-4118-876D-EF000A0AC70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1155E-4700-4A69-93F4-F4DF64815AB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PPT内页副本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506D5-508D-4E86-B481-02084AE77EB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D3D1C-EFA6-4D22-8143-7DEDBF598FD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600EC-52C4-4624-ADA1-265602E9372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3DC7C-EFBF-43D8-B088-F0FC6419761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53CF7-3892-4409-914D-EA093C936D5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50DC-B5E5-457C-90DD-CB3B1C5BA37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053B-43EF-463D-B3AE-ECDB862FEE5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2B497-FA73-4368-B7F0-1051F08FB18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aseline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aseline="0"/>
            </a:lvl1pPr>
          </a:lstStyle>
          <a:p>
            <a:pPr>
              <a:defRPr/>
            </a:pPr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aseline="0" smtClean="0"/>
            </a:lvl1pPr>
          </a:lstStyle>
          <a:p>
            <a:pPr>
              <a:defRPr/>
            </a:pPr>
            <a:fld id="{24713A72-F1D3-48C1-804D-8F47D2FA0432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emf"/><Relationship Id="rId2" Type="http://schemas.openxmlformats.org/officeDocument/2006/relationships/image" Target="NULL" TargetMode="Externa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tags" Target="../tags/tag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52400" y="2590800"/>
            <a:ext cx="8839200" cy="1470025"/>
          </a:xfrm>
        </p:spPr>
        <p:txBody>
          <a:bodyPr anchor="ctr"/>
          <a:lstStyle/>
          <a:p>
            <a:pPr eaLnBrk="1" hangingPunct="1"/>
            <a:r>
              <a:rPr lang="zh-CN" altLang="en-US" sz="4000" b="1" dirty="0">
                <a:solidFill>
                  <a:schemeClr val="bg1">
                    <a:lumMod val="95000"/>
                  </a:schemeClr>
                </a:solidFill>
              </a:rPr>
              <a:t>面向空间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</a:rPr>
              <a:t>X</a:t>
            </a:r>
            <a:r>
              <a:rPr lang="zh-CN" altLang="en-US" sz="4000" b="1" dirty="0">
                <a:solidFill>
                  <a:schemeClr val="bg1">
                    <a:lumMod val="95000"/>
                  </a:schemeClr>
                </a:solidFill>
              </a:rPr>
              <a:t>射线天文的超导转变边沿探测器读出电子学研究</a:t>
            </a:r>
            <a:endParaRPr lang="zh-CN" altLang="zh-CN" sz="4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7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596390" y="5181600"/>
            <a:ext cx="5951220" cy="663575"/>
          </a:xfrm>
        </p:spPr>
        <p:txBody>
          <a:bodyPr/>
          <a:lstStyle/>
          <a:p>
            <a:pPr eaLnBrk="1" hangingPunct="1"/>
            <a:r>
              <a:rPr lang="zh-CN" altLang="en-US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刘建国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王宇 上官培客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王骞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封常青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刘树彬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中国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青岛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77705" y="6288310"/>
            <a:ext cx="146629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2024-07-16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PPT内页副本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33400" y="1371599"/>
            <a:ext cx="8305800" cy="4900613"/>
          </a:xfrm>
        </p:spPr>
        <p:txBody>
          <a:bodyPr/>
          <a:lstStyle/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研究背景</a:t>
            </a:r>
            <a:endParaRPr lang="en-US" altLang="zh-CN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</a:t>
            </a:r>
            <a:r>
              <a:rPr lang="zh-CN" altLang="en-US" b="1" dirty="0">
                <a:solidFill>
                  <a:srgbClr val="0070C0"/>
                </a:solidFill>
              </a:rPr>
              <a:t>方案介绍与分析</a:t>
            </a:r>
            <a:endParaRPr lang="en-US" altLang="zh-CN" b="1" dirty="0">
              <a:solidFill>
                <a:srgbClr val="0070C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关键技术研究</a:t>
            </a:r>
            <a:endParaRPr lang="en-US" altLang="zh-CN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总结与计划</a:t>
            </a:r>
            <a:endParaRPr lang="zh-CN" altLang="zh-CN" b="1" dirty="0">
              <a:solidFill>
                <a:srgbClr val="000000"/>
              </a:solidFill>
            </a:endParaRPr>
          </a:p>
          <a:p>
            <a:pPr marL="571500" indent="-571500" eaLnBrk="1" hangingPunct="1">
              <a:buFontTx/>
              <a:buNone/>
            </a:pPr>
            <a:endParaRPr lang="en-US" altLang="zh-CN" sz="2000" b="1" dirty="0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目录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方案介绍与分析</a:t>
            </a:r>
            <a:endParaRPr lang="zh-CN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66801"/>
                <a:ext cx="8229600" cy="4862636"/>
              </a:xfrm>
            </p:spPr>
            <p:txBody>
              <a:bodyPr/>
              <a:lstStyle/>
              <a:p>
                <a:r>
                  <a:rPr lang="en-US" altLang="zh-CN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TES</a:t>
                </a:r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阵列</a:t>
                </a:r>
                <a:endPara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TES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探测器能量分辨率与其热容的平方根成正比</a:t>
                </a:r>
                <a:endPara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457200" lvl="1" indent="0">
                  <a:buNone/>
                </a:pP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           </a:t>
                </a:r>
                <a14:m>
                  <m:oMath xmlns:m="http://schemas.openxmlformats.org/officeDocument/2006/math">
                    <m:r>
                      <a:rPr lang="zh-CN" altLang="ar-AE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ar-AE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ar-AE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𝜉</m:t>
                    </m:r>
                    <m:rad>
                      <m:radPr>
                        <m:degHide m:val="on"/>
                        <m:ctrlPr>
                          <a:rPr lang="ar-AE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ar-AE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ar-AE" altLang="zh-CN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ar-AE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ar-AE" altLang="zh-CN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ar-AE" altLang="zh-CN" sz="20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altLang="zh-CN" sz="20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num>
                          <m:den>
                            <m:r>
                              <a:rPr lang="zh-CN" altLang="ar-A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</m:e>
                    </m:rad>
                  </m:oMath>
                </a14:m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457200" lvl="1" indent="0">
                  <a:buNone/>
                </a:pP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TES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探测器阵列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en-US" altLang="zh-CN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TES</a:t>
                </a:r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探测器工作在</a:t>
                </a:r>
                <a:r>
                  <a:rPr lang="en-US" altLang="zh-CN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100mK</a:t>
                </a:r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以下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减少引线数量，降低热负载</a:t>
                </a:r>
                <a:endPara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3"/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</p:txBody>
          </p:sp>
        </mc:Choice>
        <mc:Fallback>
          <p:sp>
            <p:nvSpPr>
              <p:cNvPr id="7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66801"/>
                <a:ext cx="8229600" cy="4862636"/>
              </a:xfrm>
              <a:blipFill rotWithShape="1">
                <a:blip r:embed="rId1"/>
                <a:stretch>
                  <a:fillRect b="-951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762000" y="3040608"/>
            <a:ext cx="6019800" cy="66684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dist"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高能量分辨率 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=〉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限制单个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TES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热容 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=〉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制约尺寸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dist"/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005" y="1960427"/>
            <a:ext cx="2227995" cy="15757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3042" r="5270"/>
          <a:stretch>
            <a:fillRect/>
          </a:stretch>
        </p:blipFill>
        <p:spPr>
          <a:xfrm>
            <a:off x="5562600" y="3886200"/>
            <a:ext cx="2464435" cy="22555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61965" y="6178550"/>
            <a:ext cx="2463165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176</a:t>
            </a:r>
            <a:r>
              <a:rPr lang="zh-CN" altLang="en-US"/>
              <a:t>像素</a:t>
            </a:r>
            <a:r>
              <a:rPr lang="en-US" altLang="zh-CN"/>
              <a:t>TES</a:t>
            </a:r>
            <a:r>
              <a:rPr lang="zh-CN" altLang="en-US"/>
              <a:t>阵列，</a:t>
            </a:r>
            <a:r>
              <a:rPr lang="en-US" altLang="zh-CN"/>
              <a:t>SRON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116965" y="5349875"/>
            <a:ext cx="382841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TES</a:t>
            </a:r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阵列需要复用读出！</a:t>
            </a:r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2"/>
          <p:cNvSpPr txBox="1"/>
          <p:nvPr/>
        </p:nvSpPr>
        <p:spPr bwMode="auto">
          <a:xfrm>
            <a:off x="304800" y="1066801"/>
            <a:ext cx="8839200" cy="486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频分复用（</a:t>
            </a:r>
            <a:r>
              <a:rPr lang="en-US" altLang="zh-CN" sz="2800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FDM</a:t>
            </a:r>
            <a:r>
              <a:rPr lang="zh-CN" altLang="en-US" sz="280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80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endParaRPr lang="en-US" altLang="zh-CN" sz="2000" baseline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endParaRPr lang="en-US" altLang="zh-CN" sz="2000" baseline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endParaRPr lang="en-US" altLang="zh-CN" sz="2000" baseline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endParaRPr lang="en-US" altLang="zh-CN" sz="2000" baseline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endParaRPr lang="en-US" altLang="zh-CN" sz="2000" baseline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endParaRPr lang="en-US" altLang="zh-CN" sz="2000" baseline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2000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每个</a:t>
            </a:r>
            <a:r>
              <a:rPr lang="en-US" altLang="zh-CN" sz="2000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TES</a:t>
            </a:r>
            <a:r>
              <a:rPr lang="zh-CN" altLang="en-US" sz="2000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与一个无源</a:t>
            </a:r>
            <a:r>
              <a:rPr lang="en-US" altLang="zh-CN" sz="2000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LC</a:t>
            </a:r>
            <a:r>
              <a:rPr lang="zh-CN" altLang="en-US" sz="2000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滤波器连接，并用</a:t>
            </a:r>
            <a:r>
              <a:rPr lang="en-US" altLang="zh-CN" sz="2000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MH</a:t>
            </a:r>
            <a:r>
              <a:rPr lang="en-US" altLang="zh-CN" sz="2000" baseline="0" dirty="0"/>
              <a:t>z</a:t>
            </a:r>
            <a:r>
              <a:rPr lang="zh-CN" altLang="en-US" sz="2000" baseline="0" dirty="0"/>
              <a:t>频率的交流信号偏置</a:t>
            </a:r>
            <a:endParaRPr lang="en-US" altLang="zh-CN" sz="2000" baseline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200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可单独对每一路</a:t>
            </a:r>
            <a:r>
              <a:rPr lang="en-US" altLang="zh-CN" sz="200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TES</a:t>
            </a:r>
            <a:r>
              <a:rPr lang="zh-CN" altLang="en-US" sz="200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进行调节，抗干扰能力</a:t>
            </a:r>
            <a:r>
              <a:rPr lang="zh-CN" altLang="en-US" sz="200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强</a:t>
            </a:r>
            <a:endParaRPr lang="zh-CN" altLang="en-US" sz="200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endParaRPr lang="zh-CN" altLang="en-US" sz="2000" baseline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14400" lvl="2" indent="0">
              <a:buFontTx/>
              <a:buNone/>
            </a:pPr>
            <a:endParaRPr lang="en-US" altLang="zh-CN" sz="200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2" indent="0">
              <a:buFontTx/>
              <a:buNone/>
            </a:pPr>
            <a:endParaRPr lang="en-US" altLang="zh-CN" sz="200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96950" lvl="1" indent="-179705">
              <a:buFont typeface="Arial" panose="020B0604020202020204" pitchFamily="34" charset="0"/>
              <a:buChar char="•"/>
            </a:pPr>
            <a:endParaRPr lang="en-US" altLang="zh-CN" sz="1800" baseline="0" dirty="0">
              <a:latin typeface="Cambria Math" panose="02040503050406030204" pitchFamily="18" charset="0"/>
            </a:endParaRPr>
          </a:p>
          <a:p>
            <a:pPr marL="996950" lvl="1" indent="-179705">
              <a:buFont typeface="Arial" panose="020B0604020202020204" pitchFamily="34" charset="0"/>
              <a:buChar char="•"/>
            </a:pPr>
            <a:endParaRPr lang="en-US" altLang="zh-CN" sz="1800" baseline="0" dirty="0">
              <a:latin typeface="Cambria Math" panose="02040503050406030204" pitchFamily="18" charset="0"/>
            </a:endParaRPr>
          </a:p>
          <a:p>
            <a:pPr lvl="1"/>
            <a:endParaRPr lang="en-US" altLang="zh-CN" sz="240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baseline="0" dirty="0"/>
          </a:p>
          <a:p>
            <a:pPr marL="457200" lvl="1" indent="0">
              <a:buNone/>
            </a:pPr>
            <a:endParaRPr lang="en-US" altLang="zh-CN" sz="2000" baseline="0" dirty="0"/>
          </a:p>
          <a:p>
            <a:pPr lvl="1"/>
            <a:endParaRPr lang="en-US" altLang="zh-CN" sz="2000" baseline="0" dirty="0"/>
          </a:p>
          <a:p>
            <a:pPr lvl="1"/>
            <a:endParaRPr lang="en-US" altLang="zh-CN" sz="2400" baseline="0" dirty="0"/>
          </a:p>
          <a:p>
            <a:pPr lvl="1"/>
            <a:endParaRPr lang="en-US" altLang="zh-CN" sz="2400" baseline="0" dirty="0"/>
          </a:p>
          <a:p>
            <a:pPr lvl="1"/>
            <a:endParaRPr lang="en-US" altLang="zh-CN" sz="2400" baseline="0" dirty="0"/>
          </a:p>
          <a:p>
            <a:pPr lvl="1"/>
            <a:endParaRPr lang="en-US" altLang="zh-CN" sz="2400" baseline="0" dirty="0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方案介绍与分析</a:t>
            </a:r>
            <a:endParaRPr lang="zh-CN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p:pic>
        <p:nvPicPr>
          <p:cNvPr id="8" name="图片 7" descr="FDM diagram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3061" y="1562100"/>
            <a:ext cx="7438991" cy="3924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PPT内页副本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33400" y="1371599"/>
            <a:ext cx="8305800" cy="4900613"/>
          </a:xfrm>
        </p:spPr>
        <p:txBody>
          <a:bodyPr/>
          <a:lstStyle/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研究背景</a:t>
            </a:r>
            <a:endParaRPr lang="en-US" altLang="zh-CN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</a:t>
            </a:r>
            <a:r>
              <a:rPr lang="zh-CN" altLang="en-US" b="1" dirty="0">
                <a:solidFill>
                  <a:schemeClr val="tx2"/>
                </a:solidFill>
              </a:rPr>
              <a:t>方案介绍与分析</a:t>
            </a:r>
            <a:endParaRPr lang="en-US" altLang="zh-CN" b="1" dirty="0">
              <a:solidFill>
                <a:schemeClr val="tx2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</a:t>
            </a:r>
            <a:r>
              <a:rPr lang="zh-CN" altLang="en-US" b="1" dirty="0">
                <a:solidFill>
                  <a:srgbClr val="0070C0"/>
                </a:solidFill>
              </a:rPr>
              <a:t>关键技术研究</a:t>
            </a:r>
            <a:endParaRPr lang="en-US" altLang="zh-CN" b="1" dirty="0">
              <a:solidFill>
                <a:srgbClr val="0070C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总结与计划</a:t>
            </a:r>
            <a:endParaRPr lang="zh-CN" altLang="zh-CN" b="1" dirty="0">
              <a:solidFill>
                <a:srgbClr val="000000"/>
              </a:solidFill>
            </a:endParaRPr>
          </a:p>
          <a:p>
            <a:pPr marL="571500" indent="-571500" eaLnBrk="1" hangingPunct="1">
              <a:buFontTx/>
              <a:buNone/>
            </a:pPr>
            <a:endParaRPr lang="en-US" altLang="zh-CN" sz="2000" b="1" dirty="0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目录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关键技术研究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304800" y="1066801"/>
            <a:ext cx="8229600" cy="4862636"/>
          </a:xfrm>
        </p:spPr>
        <p:txBody>
          <a:bodyPr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频分复用室温电子学读出方法研究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endParaRPr lang="en-US" altLang="zh-CN" sz="2000" dirty="0">
              <a:solidFill>
                <a:schemeClr val="tx1"/>
              </a:solidFill>
              <a:latin typeface="黑体" panose="02010609060101010101" pitchFamily="49" charset="-122"/>
            </a:endParaRPr>
          </a:p>
          <a:p>
            <a:pPr lvl="2"/>
            <a:endParaRPr lang="en-US" altLang="zh-CN" sz="2000" dirty="0">
              <a:latin typeface="黑体" panose="02010609060101010101" pitchFamily="49" charset="-122"/>
            </a:endParaRPr>
          </a:p>
          <a:p>
            <a:pPr lvl="2"/>
            <a:endParaRPr lang="en-US" altLang="zh-CN" sz="2000" dirty="0">
              <a:solidFill>
                <a:schemeClr val="tx1"/>
              </a:solidFill>
              <a:latin typeface="黑体" panose="02010609060101010101" pitchFamily="49" charset="-122"/>
            </a:endParaRPr>
          </a:p>
          <a:p>
            <a:pPr lvl="2"/>
            <a:endParaRPr lang="en-US" altLang="zh-CN" sz="2000" dirty="0">
              <a:latin typeface="黑体" panose="02010609060101010101" pitchFamily="49" charset="-122"/>
            </a:endParaRPr>
          </a:p>
          <a:p>
            <a:pPr lvl="2"/>
            <a:endParaRPr lang="en-US" altLang="zh-CN" sz="2000" dirty="0">
              <a:solidFill>
                <a:schemeClr val="tx1"/>
              </a:solidFill>
              <a:latin typeface="黑体" panose="02010609060101010101" pitchFamily="49" charset="-122"/>
            </a:endParaRPr>
          </a:p>
          <a:p>
            <a:pPr lvl="2"/>
            <a:endParaRPr lang="en-US" altLang="zh-CN" sz="2000" dirty="0">
              <a:latin typeface="黑体" panose="02010609060101010101" pitchFamily="49" charset="-122"/>
            </a:endParaRPr>
          </a:p>
          <a:p>
            <a:pPr lvl="2"/>
            <a:endParaRPr lang="en-US" altLang="zh-CN" sz="2000" dirty="0">
              <a:solidFill>
                <a:schemeClr val="tx1"/>
              </a:solidFill>
              <a:latin typeface="黑体" panose="02010609060101010101" pitchFamily="49" charset="-122"/>
            </a:endParaRPr>
          </a:p>
          <a:p>
            <a:pPr lvl="2"/>
            <a:endParaRPr lang="en-US" altLang="zh-CN" sz="2000" dirty="0">
              <a:solidFill>
                <a:schemeClr val="tx1"/>
              </a:solidFill>
              <a:latin typeface="黑体" panose="02010609060101010101" pitchFamily="49" charset="-122"/>
            </a:endParaRPr>
          </a:p>
          <a:p>
            <a:pPr marL="1371600" lvl="3" indent="0">
              <a:buNone/>
            </a:pP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3"/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TES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交流偏置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高精度放大采样和数据处理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反馈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0" y="1524000"/>
            <a:ext cx="6102985" cy="37090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vsT"/>
          <p:cNvPicPr>
            <a:picLocks noChangeAspect="1" noChangeArrowheads="1"/>
          </p:cNvPicPr>
          <p:nvPr/>
        </p:nvPicPr>
        <p:blipFill>
          <a:blip r:embed="rId1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79075"/>
            <a:ext cx="2667000" cy="23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304800" y="1066801"/>
            <a:ext cx="8382000" cy="4862636"/>
          </a:xfrm>
        </p:spPr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TES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交流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偏置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需求：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偏置精度好于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0.1nV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每路偏置信号可单独调节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现有方案采用“高放大、高分压”的方式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r>
              <a:rPr lang="zh-CN" altLang="en-US" sz="20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偏置所需电压超出运放输出范围</a:t>
            </a:r>
            <a:endParaRPr lang="en-US" altLang="zh-CN" sz="20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“倍增电路”复杂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结构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路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DAC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输出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路偏置信号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路选通电阻：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1k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10k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100k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2" indent="0">
              <a:buNone/>
            </a:pPr>
            <a:endParaRPr lang="en-US" altLang="zh-CN" sz="1600" i="1" dirty="0">
              <a:solidFill>
                <a:schemeClr val="tx1"/>
              </a:solidFill>
              <a:latin typeface="黑体" panose="02010609060101010101" pitchFamily="49" charset="-122"/>
            </a:endParaRPr>
          </a:p>
          <a:p>
            <a:pPr marL="1371600" lvl="3" indent="0">
              <a:buNone/>
            </a:pP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3"/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关键技术研究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952999"/>
            <a:ext cx="763905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关键技术研究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66800"/>
                <a:ext cx="8534400" cy="5516561"/>
              </a:xfrm>
            </p:spPr>
            <p:txBody>
              <a:bodyPr/>
              <a:lstStyle/>
              <a:p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高精度放大与采样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低噪声放大器研究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低噪声</a:t>
                </a:r>
                <a:endParaRPr lang="en-US" altLang="zh-CN" sz="20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温漂抑制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集成运放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3"/>
                <a:r>
                  <a:rPr lang="en-US" altLang="zh-CN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1.6nV/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radPr>
                      <m:deg/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𝐻𝑧</m:t>
                        </m:r>
                      </m:e>
                    </m:rad>
                  </m:oMath>
                </a14:m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en-US" altLang="zh-CN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BJT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3"/>
                <a:r>
                  <a:rPr lang="en-US" altLang="zh-CN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0.5nV/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radPr>
                      <m:deg/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𝐻𝑧</m:t>
                        </m:r>
                      </m:e>
                    </m:rad>
                  </m:oMath>
                </a14:m>
                <a:endParaRPr lang="en-US" altLang="zh-CN" sz="16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采样与解调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en-US" altLang="zh-CN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16bit ADC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en-US" altLang="zh-CN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IQ</a:t>
                </a:r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解调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累加器替代低通滤波器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3"/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累加深度：</a:t>
                </a:r>
                <a:r>
                  <a:rPr lang="en-US" altLang="zh-CN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500</a:t>
                </a:r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lvl="3"/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延迟：</a:t>
                </a:r>
                <a:r>
                  <a:rPr lang="en-US" altLang="zh-CN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~10us</a:t>
                </a:r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857250" lvl="2" indent="0" eaLnBrk="1" fontAlgn="auto" hangingPunct="1">
                  <a:spcBef>
                    <a:spcPts val="500"/>
                  </a:spcBef>
                  <a:spcAft>
                    <a:spcPts val="0"/>
                  </a:spcAft>
                  <a:buNone/>
                </a:pPr>
                <a:r>
                  <a:rPr lang="en-US" altLang="zh-CN" sz="1800" dirty="0">
                    <a:solidFill>
                      <a:prstClr val="black"/>
                    </a:solidFill>
                  </a:rPr>
                  <a:t>     </a:t>
                </a:r>
                <a:endParaRPr lang="en-US" altLang="zh-CN" sz="18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>
          <p:sp>
            <p:nvSpPr>
              <p:cNvPr id="6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66800"/>
                <a:ext cx="8534400" cy="5516561"/>
              </a:xfrm>
              <a:blipFill rotWithShape="1">
                <a:blip r:embed="rId1"/>
                <a:stretch>
                  <a:fillRect b="-1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5486400" y="3945540"/>
            <a:ext cx="3217170" cy="2185385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185553"/>
            <a:ext cx="2768600" cy="222793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10200" y="4549775"/>
            <a:ext cx="3551555" cy="2155825"/>
          </a:xfrm>
          <a:prstGeom prst="rect">
            <a:avLst/>
          </a:prstGeom>
        </p:spPr>
      </p:pic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关键技术研究</a:t>
            </a:r>
            <a:endParaRPr lang="zh-CN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304800" y="1066801"/>
            <a:ext cx="8229600" cy="4862636"/>
          </a:xfrm>
        </p:spPr>
        <p:txBody>
          <a:bodyPr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反馈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解决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SQUID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高度非线性问题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1" indent="0">
              <a:buNone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基带反馈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将每个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TES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对应的基带信号调制到工作频率，反馈到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SQUID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输入端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  <a:p>
            <a:pPr lvl="1"/>
            <a:r>
              <a:rPr lang="zh-CN" altLang="en-US" sz="2400" dirty="0">
                <a:latin typeface="Cambria Math" panose="02040503050406030204" pitchFamily="18" charset="0"/>
                <a:ea typeface="黑体" panose="02010609060101010101" pitchFamily="49" charset="-122"/>
              </a:rPr>
              <a:t>主动抵消</a:t>
            </a:r>
            <a:endParaRPr lang="en-US" altLang="zh-CN" sz="2400" dirty="0">
              <a:latin typeface="Cambria Math" panose="02040503050406030204" pitchFamily="18" charset="0"/>
              <a:ea typeface="黑体" panose="02010609060101010101" pitchFamily="49" charset="-122"/>
            </a:endParaRPr>
          </a:p>
          <a:p>
            <a:pPr lvl="2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利用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产生信号，抵消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SQUID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输入信号，使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SQUID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工作在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0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磁通附近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1600" lvl="3" indent="0">
              <a:buNone/>
            </a:pP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3"/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09600" y="4830127"/>
            <a:ext cx="4124960" cy="175323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rPr>
              <a:t>基带反馈有稳定的线性增益，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sym typeface="+mn-ea"/>
              </a:rPr>
              <a:t>多一路电感线圈，会引入噪声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sym typeface="+mn-ea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sym typeface="+mn-ea"/>
              </a:rPr>
              <a:t>主动抵消结构简单，但线性比较差，反馈DAC提供的信号与实际输入线圈的信号存在差异，且差异不可控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sym typeface="+mn-ea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623" y="1077914"/>
            <a:ext cx="3551555" cy="161299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2806926"/>
            <a:ext cx="5587608" cy="37141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关键技术研究</a:t>
            </a:r>
            <a:endParaRPr lang="zh-CN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66801"/>
                <a:ext cx="8229600" cy="4862636"/>
              </a:xfrm>
            </p:spPr>
            <p:txBody>
              <a:bodyPr/>
              <a:lstStyle/>
              <a:p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反馈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基带反馈（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BBFB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）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  <a:cs typeface="Cambria Math" panose="02040503050406030204" pitchFamily="18" charset="0"/>
                  </a:rPr>
                  <a:t>相位调节、幅度调节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  <a:cs typeface="Cambria Math" panose="02040503050406030204" pitchFamily="18" charset="0"/>
                </a:endParaRPr>
              </a:p>
              <a:p>
                <a:pPr lvl="3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zh-CN" altLang="en-US" sz="160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c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=−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𝜑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𝐹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 − 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𝜑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𝐴</m:t>
                        </m:r>
                      </m:sub>
                    </m:sSub>
                  </m:oMath>
                </a14:m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3"/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</p:txBody>
          </p:sp>
        </mc:Choice>
        <mc:Fallback>
          <p:sp>
            <p:nvSpPr>
              <p:cNvPr id="10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66801"/>
                <a:ext cx="8229600" cy="4862636"/>
              </a:xfrm>
              <a:blipFill rotWithShape="1">
                <a:blip r:embed="rId2"/>
                <a:stretch>
                  <a:fillRect b="-31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关键技术研究</a:t>
            </a:r>
            <a:endParaRPr lang="zh-CN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 dirty="0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304800" y="1066800"/>
            <a:ext cx="3219450" cy="4862830"/>
          </a:xfrm>
        </p:spPr>
        <p:txBody>
          <a:bodyPr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测试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1" indent="0">
              <a:buNone/>
            </a:pP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3"/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600200"/>
            <a:ext cx="3098800" cy="3014980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/>
        </p:nvSpPr>
        <p:spPr>
          <a:xfrm>
            <a:off x="3985895" y="1143000"/>
            <a:ext cx="4700905" cy="48628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偏置和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解调测试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反馈测试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1" indent="0">
              <a:buNone/>
            </a:pP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3"/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152400" y="5029200"/>
            <a:ext cx="3716020" cy="129159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目前主要是功能性测试，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LNA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用放大电路板替代，用于验证反馈算法、电子学各模块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功能等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00200"/>
            <a:ext cx="3998595" cy="2259965"/>
          </a:xfrm>
          <a:prstGeom prst="rect">
            <a:avLst/>
          </a:prstGeom>
          <a:ln w="12700" cmpd="sng">
            <a:solidFill>
              <a:schemeClr val="tx2"/>
            </a:solidFill>
            <a:prstDash val="solid"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257040"/>
            <a:ext cx="3999230" cy="2379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6172200"/>
            <a:ext cx="305435" cy="2819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PPT内页副本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33400" y="1371599"/>
            <a:ext cx="8305800" cy="4900613"/>
          </a:xfrm>
        </p:spPr>
        <p:txBody>
          <a:bodyPr/>
          <a:lstStyle/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研究背景</a:t>
            </a:r>
            <a:endParaRPr lang="en-US" altLang="zh-CN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方案介绍与分析</a:t>
            </a:r>
            <a:endParaRPr lang="en-US" altLang="zh-CN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关键技术研究</a:t>
            </a:r>
            <a:endParaRPr lang="en-US" altLang="zh-CN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总结与计划</a:t>
            </a:r>
            <a:endParaRPr lang="zh-CN" altLang="zh-CN" b="1" dirty="0">
              <a:solidFill>
                <a:srgbClr val="000000"/>
              </a:solidFill>
            </a:endParaRPr>
          </a:p>
          <a:p>
            <a:pPr marL="571500" indent="-571500" eaLnBrk="1" hangingPunct="1">
              <a:buFontTx/>
              <a:buNone/>
            </a:pPr>
            <a:endParaRPr lang="en-US" altLang="zh-CN" sz="2000" b="1" dirty="0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目录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4233619"/>
            <a:ext cx="8305799" cy="2624381"/>
          </a:xfrm>
          <a:prstGeom prst="rect">
            <a:avLst/>
          </a:prstGeom>
        </p:spPr>
      </p:pic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关键技术研究</a:t>
            </a:r>
            <a:endParaRPr lang="zh-CN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 dirty="0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304800" y="1066801"/>
            <a:ext cx="8229600" cy="4862636"/>
          </a:xfrm>
        </p:spPr>
        <p:txBody>
          <a:bodyPr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测试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1" indent="0">
              <a:buNone/>
            </a:pP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3"/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67" y="1600200"/>
            <a:ext cx="3767655" cy="25056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510" y="1734323"/>
            <a:ext cx="3529890" cy="22374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89395"/>
            <a:ext cx="7515137" cy="4097936"/>
          </a:xfrm>
          <a:prstGeom prst="rect">
            <a:avLst/>
          </a:prstGeom>
        </p:spPr>
      </p:pic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关键技术研究</a:t>
            </a:r>
            <a:endParaRPr lang="zh-CN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 dirty="0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304800" y="1066801"/>
            <a:ext cx="8229600" cy="4862636"/>
          </a:xfrm>
        </p:spPr>
        <p:txBody>
          <a:bodyPr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测试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3"/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pic>
        <p:nvPicPr>
          <p:cNvPr id="2" name="反馈_200H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2215633"/>
            <a:ext cx="5562600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PPT内页副本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33400" y="1371599"/>
            <a:ext cx="8305800" cy="4900613"/>
          </a:xfrm>
        </p:spPr>
        <p:txBody>
          <a:bodyPr/>
          <a:lstStyle/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研究背景</a:t>
            </a:r>
            <a:endParaRPr lang="en-US" altLang="zh-CN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</a:t>
            </a:r>
            <a:r>
              <a:rPr lang="zh-CN" altLang="en-US" b="1" dirty="0">
                <a:solidFill>
                  <a:schemeClr val="tx2"/>
                </a:solidFill>
              </a:rPr>
              <a:t>方案调研与分析</a:t>
            </a:r>
            <a:endParaRPr lang="en-US" altLang="zh-CN" b="1" dirty="0">
              <a:solidFill>
                <a:schemeClr val="tx2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</a:t>
            </a:r>
            <a:r>
              <a:rPr lang="zh-CN" altLang="en-US" b="1" dirty="0">
                <a:solidFill>
                  <a:schemeClr val="tx2"/>
                </a:solidFill>
              </a:rPr>
              <a:t>关键技术研究</a:t>
            </a:r>
            <a:endParaRPr lang="en-US" altLang="zh-CN" b="1" dirty="0">
              <a:solidFill>
                <a:schemeClr val="tx2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</a:t>
            </a:r>
            <a:r>
              <a:rPr lang="zh-CN" altLang="en-US" b="1" dirty="0">
                <a:solidFill>
                  <a:srgbClr val="0070C0"/>
                </a:solidFill>
              </a:rPr>
              <a:t>总结与计划</a:t>
            </a:r>
            <a:endParaRPr lang="zh-CN" altLang="zh-CN" b="1" dirty="0">
              <a:solidFill>
                <a:srgbClr val="0070C0"/>
              </a:solidFill>
            </a:endParaRPr>
          </a:p>
          <a:p>
            <a:pPr marL="571500" indent="-571500" eaLnBrk="1" hangingPunct="1">
              <a:buFontTx/>
              <a:buNone/>
            </a:pPr>
            <a:endParaRPr lang="en-US" altLang="zh-CN" sz="2000" b="1" dirty="0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目录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总结与计划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337185" y="1219200"/>
            <a:ext cx="8496935" cy="45262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实现并研制出一套室温电子学系统，实现对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TES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阵列交流偏置，并完成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SQUID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信号的放大采样、处理和反馈，以及数据传输和获取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研究并设计一套适用于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DC-SQUID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的反馈算法，实现低延迟反馈和信号重建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近期与清华低温探测实验室合作，开展联调与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实验设计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开展低噪声放大系统设计，形成一套完整的室温电子学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系统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52400" y="2590800"/>
            <a:ext cx="8839200" cy="1470025"/>
          </a:xfrm>
        </p:spPr>
        <p:txBody>
          <a:bodyPr anchor="ctr"/>
          <a:lstStyle/>
          <a:p>
            <a:pPr eaLnBrk="1" hangingPunct="1"/>
            <a:r>
              <a:rPr lang="zh-CN" altLang="en-US" sz="5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谢谢</a:t>
            </a:r>
            <a:r>
              <a:rPr lang="zh-CN" altLang="en-US" b="1" dirty="0">
                <a:solidFill>
                  <a:schemeClr val="bg1"/>
                </a:solidFill>
              </a:rPr>
              <a:t>！</a:t>
            </a:r>
            <a:endParaRPr lang="zh-CN" altLang="zh-CN" b="1" dirty="0">
              <a:solidFill>
                <a:schemeClr val="bg1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F6F62A-6084-485C-9F59-8CF5D279D937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Back up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 dirty="0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304800" y="1066801"/>
            <a:ext cx="8229600" cy="4862636"/>
          </a:xfrm>
        </p:spPr>
        <p:txBody>
          <a:bodyPr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时分复用（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TDM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96950" lvl="1" indent="-17970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Cambria Math" panose="02040503050406030204" pitchFamily="18" charset="0"/>
            </a:endParaRPr>
          </a:p>
          <a:p>
            <a:pPr marL="996950" lvl="1" indent="-17970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Cambria Math" panose="02040503050406030204" pitchFamily="18" charset="0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pic>
        <p:nvPicPr>
          <p:cNvPr id="11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200" y="1752600"/>
            <a:ext cx="4916296" cy="4572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4058348" y="2463810"/>
                <a:ext cx="4989704" cy="3898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57300" lvl="2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SQUID</a:t>
                </a:r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器件作为选通开关</a:t>
                </a:r>
                <a:endPara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>
                  <a:lnSpc>
                    <a:spcPct val="200000"/>
                  </a:lnSpc>
                </a:pPr>
                <a:r>
                  <a:rPr lang="en-US" altLang="zh-CN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  </a:t>
                </a:r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依次选通</a:t>
                </a:r>
                <a:r>
                  <a:rPr lang="en-US" altLang="zh-CN" sz="2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TES</a:t>
                </a:r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进行信号读出</a:t>
                </a:r>
                <a:endPara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1257300" lvl="2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  <a:cs typeface="微软雅黑" panose="020B0503020204020204" pitchFamily="34" charset="-122"/>
                  </a:rPr>
                  <a:t>来自不同像素的信号集成到公共读出线中</a:t>
                </a:r>
                <a:endPara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  <a:p>
                <a:pPr marL="1257300" lvl="2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  <a:cs typeface="微软雅黑" panose="020B0503020204020204" pitchFamily="34" charset="-122"/>
                  </a:rPr>
                  <a:t>选通时间以及噪声随系数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altLang="zh-CN" sz="2800" i="1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rad>
                    <m:r>
                      <a:rPr lang="zh-CN" altLang="en-US" sz="2800" i="1">
                        <a:latin typeface="Cambria Math" panose="02040503050406030204" pitchFamily="18" charset="0"/>
                      </a:rPr>
                      <m:t>成</m:t>
                    </m:r>
                  </m:oMath>
                </a14:m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  <a:cs typeface="微软雅黑" panose="020B0503020204020204" pitchFamily="34" charset="-122"/>
                  </a:rPr>
                  <a:t>正比限制了复用比</a:t>
                </a:r>
                <a:endPara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348" y="2463810"/>
                <a:ext cx="4989704" cy="3898900"/>
              </a:xfrm>
              <a:prstGeom prst="rect">
                <a:avLst/>
              </a:prstGeom>
              <a:blipFill rotWithShape="1">
                <a:blip r:embed="rId3"/>
                <a:stretch>
                  <a:fillRect l="-1" r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Back up</a:t>
            </a:r>
            <a:endParaRPr lang="zh-CN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304800" y="1066801"/>
            <a:ext cx="8229600" cy="4862636"/>
          </a:xfrm>
        </p:spPr>
        <p:txBody>
          <a:bodyPr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码分复用（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CDM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96950" lvl="1" indent="-17970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Cambria Math" panose="02040503050406030204" pitchFamily="18" charset="0"/>
            </a:endParaRPr>
          </a:p>
          <a:p>
            <a:pPr marL="996950" lvl="1" indent="-17970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Cambria Math" panose="02040503050406030204" pitchFamily="18" charset="0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4058348" y="2463810"/>
            <a:ext cx="4989704" cy="314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每列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TES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信号的极性按照沃尔什矩阵进行编码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原始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TES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信号可以通过沃尔什矩阵的反转从输出中重建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一次选通可以读出一行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TES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信号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  <a:p>
            <a:endParaRPr lang="zh-CN" altLang="en-US" dirty="0"/>
          </a:p>
        </p:txBody>
      </p:sp>
      <p:pic>
        <p:nvPicPr>
          <p:cNvPr id="7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800" y="1704975"/>
            <a:ext cx="4627751" cy="448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Back up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304800" y="1066801"/>
            <a:ext cx="8229600" cy="4862636"/>
          </a:xfrm>
        </p:spPr>
        <p:txBody>
          <a:bodyPr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微波复用（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μMUX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2" indent="0">
              <a:buNone/>
            </a:pP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2" indent="0">
              <a:buNone/>
            </a:pP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2" indent="0">
              <a:buNone/>
            </a:pP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2" indent="0">
              <a:buNone/>
            </a:pP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2" indent="0">
              <a:buNone/>
            </a:pP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2" indent="0">
              <a:buNone/>
            </a:pP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2" indent="0">
              <a:buNone/>
            </a:pP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2"/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96950" lvl="1" indent="-17970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Cambria Math" panose="02040503050406030204" pitchFamily="18" charset="0"/>
            </a:endParaRPr>
          </a:p>
          <a:p>
            <a:pPr marL="996950" lvl="1" indent="-17970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Cambria Math" panose="02040503050406030204" pitchFamily="18" charset="0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2729" y="1654835"/>
            <a:ext cx="6464545" cy="4800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724723" y="3039472"/>
            <a:ext cx="237465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TES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信号调制到</a:t>
            </a:r>
            <a:r>
              <a:rPr lang="en-US" altLang="zh-CN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GHz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每个</a:t>
            </a:r>
            <a:r>
              <a:rPr lang="en-US" altLang="zh-CN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TES</a:t>
            </a:r>
            <a:r>
              <a:rPr lang="zh-CN" altLang="en-US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与一个</a:t>
            </a:r>
            <a:r>
              <a:rPr lang="en-US" altLang="zh-CN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rf-SQUID</a:t>
            </a:r>
            <a:r>
              <a:rPr lang="zh-CN" altLang="en-US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耦合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所有信号耦合到一条公共馈线，由</a:t>
            </a:r>
            <a:r>
              <a:rPr lang="en-US" altLang="zh-CN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LNA</a:t>
            </a:r>
            <a:r>
              <a:rPr lang="zh-CN" altLang="en-US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放大后读出</a:t>
            </a:r>
            <a:endParaRPr lang="en-US" altLang="zh-CN" kern="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需要</a:t>
            </a:r>
            <a:r>
              <a:rPr lang="en-US" altLang="zh-CN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GHz</a:t>
            </a:r>
            <a:r>
              <a:rPr lang="zh-CN" altLang="en-US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采样率</a:t>
            </a:r>
            <a:r>
              <a:rPr lang="en-US" altLang="zh-CN" kern="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ADC</a:t>
            </a:r>
            <a:endParaRPr lang="zh-CN" altLang="en-US" kern="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304800" y="1066801"/>
            <a:ext cx="8229600" cy="4862636"/>
          </a:xfrm>
        </p:spPr>
        <p:txBody>
          <a:bodyPr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主流复用读出方案对比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/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96950" lvl="1" indent="-17970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Cambria Math" panose="02040503050406030204" pitchFamily="18" charset="0"/>
            </a:endParaRPr>
          </a:p>
          <a:p>
            <a:pPr marL="996950" lvl="1" indent="-17970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Cambria Math" panose="02040503050406030204" pitchFamily="18" charset="0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altLang="zh-CN" sz="2400" dirty="0"/>
          </a:p>
          <a:p>
            <a:pPr lvl="1"/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r>
              <a:rPr lang="en-US" altLang="zh-CN" sz="2000" dirty="0"/>
              <a:t>FDM</a:t>
            </a:r>
            <a:r>
              <a:rPr lang="zh-CN" altLang="en-US" sz="2000" dirty="0"/>
              <a:t>：低功耗、可单独调节</a:t>
            </a:r>
            <a:r>
              <a:rPr lang="en-US" altLang="zh-CN" sz="2000" dirty="0"/>
              <a:t>TES</a:t>
            </a:r>
            <a:r>
              <a:rPr lang="zh-CN" altLang="en-US" sz="2000" dirty="0"/>
              <a:t>、噪声不随复用数增加、结构相对简单，适用于空间</a:t>
            </a:r>
            <a:r>
              <a:rPr lang="en-US" altLang="zh-CN" sz="2000" dirty="0"/>
              <a:t>X</a:t>
            </a:r>
            <a:r>
              <a:rPr lang="zh-CN" altLang="en-US" sz="2000" dirty="0"/>
              <a:t>射线探测</a:t>
            </a:r>
            <a:endParaRPr lang="en-US" altLang="zh-CN" sz="2000" dirty="0"/>
          </a:p>
          <a:p>
            <a:pPr lvl="1"/>
            <a:endParaRPr lang="en-US" altLang="zh-CN" sz="20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Back up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533400" y="1752600"/>
          <a:ext cx="8305799" cy="3116593"/>
        </p:xfrm>
        <a:graphic>
          <a:graphicData uri="http://schemas.openxmlformats.org/drawingml/2006/table">
            <a:tbl>
              <a:tblPr firstRow="1" firstCol="1" bandRow="1"/>
              <a:tblGrid>
                <a:gridCol w="1500242"/>
                <a:gridCol w="1326181"/>
                <a:gridCol w="863201"/>
                <a:gridCol w="1426829"/>
                <a:gridCol w="1509122"/>
                <a:gridCol w="1680224"/>
              </a:tblGrid>
              <a:tr h="9293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复用方案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读出带宽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偏置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TES number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per SQUID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复用比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代表性机构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4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TDM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1 - 5 MHz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DC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~10 - 100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NIST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5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CDM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1 - 5 MHz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DC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~10 - 100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NIST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3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FDM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1 - 5 MHz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AC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~10 - 100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~10 - 100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SRON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μMUX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4 - 8 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Hz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DC</a:t>
                      </a:r>
                      <a:endParaRPr lang="zh-CN" sz="1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&gt;1000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NIST</a:t>
                      </a: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JAXA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PPT内页副本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33400" y="1371599"/>
            <a:ext cx="8305800" cy="4900613"/>
          </a:xfrm>
        </p:spPr>
        <p:txBody>
          <a:bodyPr/>
          <a:lstStyle/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70C0"/>
                </a:solidFill>
              </a:rPr>
              <a:t>研究背景</a:t>
            </a:r>
            <a:endParaRPr lang="en-US" altLang="zh-CN" b="1" dirty="0">
              <a:solidFill>
                <a:srgbClr val="0070C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方案介绍与分析</a:t>
            </a:r>
            <a:endParaRPr lang="en-US" altLang="zh-CN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关键技术研究</a:t>
            </a:r>
            <a:endParaRPr lang="en-US" altLang="zh-CN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</a:rPr>
              <a:t> 总结与计划</a:t>
            </a:r>
            <a:endParaRPr lang="zh-CN" altLang="zh-CN" b="1" dirty="0">
              <a:solidFill>
                <a:srgbClr val="000000"/>
              </a:solidFill>
            </a:endParaRPr>
          </a:p>
          <a:p>
            <a:pPr marL="571500" indent="-571500" eaLnBrk="1" hangingPunct="1">
              <a:buFontTx/>
              <a:buNone/>
            </a:pPr>
            <a:endParaRPr lang="en-US" altLang="zh-CN" sz="2000" b="1" dirty="0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目录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 txBox="1">
            <a:spLocks noChangeArrowheads="1"/>
          </p:cNvSpPr>
          <p:nvPr/>
        </p:nvSpPr>
        <p:spPr bwMode="auto">
          <a:xfrm>
            <a:off x="424962" y="1251804"/>
            <a:ext cx="8305800" cy="52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aseline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银河系热重子光谱测量</a:t>
            </a:r>
            <a:endParaRPr lang="en-US" altLang="zh-CN" sz="2400" baseline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baseline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精确测量弥漫辐射的光谱及其空间变化，确定银河系本星系泡及热晕中重子物质的贡献</a:t>
            </a:r>
            <a:endParaRPr lang="en-US" altLang="zh-CN" sz="2400" baseline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baseline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通过光谱分析获得</a:t>
            </a:r>
            <a:r>
              <a:rPr lang="en-US" altLang="zh-CN" sz="2400" baseline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sz="2400" baseline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射线热气体的温度、密度、金属丰度等信息，从而量化恒星与黑洞的反馈效应，限制星系演化理论模型</a:t>
            </a:r>
            <a:endParaRPr lang="en-US" altLang="zh-CN" sz="2400" baseline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baseline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研究热晕的热动力学状态、加热机制及金属传输过程</a:t>
            </a:r>
            <a:endParaRPr lang="en-US" altLang="zh-CN" sz="2400" baseline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l="902"/>
          <a:stretch>
            <a:fillRect/>
          </a:stretch>
        </p:blipFill>
        <p:spPr>
          <a:xfrm>
            <a:off x="5062220" y="4217035"/>
            <a:ext cx="3728085" cy="2237105"/>
          </a:xfrm>
          <a:prstGeom prst="rect">
            <a:avLst/>
          </a:prstGeom>
        </p:spPr>
      </p:pic>
      <p:sp>
        <p:nvSpPr>
          <p:cNvPr id="409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66397" y="1069975"/>
            <a:ext cx="8305800" cy="52022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研究背景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3500097" y="6503988"/>
            <a:ext cx="12192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(Credit ESA)</a:t>
            </a:r>
            <a:endParaRPr lang="zh-CN" altLang="en-US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5943600" y="6358872"/>
            <a:ext cx="2520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XQC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探空火箭实验，美国，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2002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82745"/>
            <a:ext cx="3528060" cy="24263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3340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研究背景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 dirty="0"/>
          </a:p>
        </p:txBody>
      </p:sp>
      <p:pic>
        <p:nvPicPr>
          <p:cNvPr id="7" name="图片 6" descr="HUBS scienc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" y="1067044"/>
            <a:ext cx="3916262" cy="540995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92128" y="2338332"/>
            <a:ext cx="4922144" cy="331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探测多条发射线（包括分辨类</a:t>
            </a:r>
            <a:r>
              <a:rPr lang="en-US" altLang="zh-CN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He</a:t>
            </a:r>
            <a:r>
              <a:rPr lang="zh-CN" altLang="en-US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精细结构）非常重要，可以使我们更准确地测量热气体的物理和化学性质（包括温度、密度和金属丰度）</a:t>
            </a:r>
            <a:endParaRPr lang="en-US" altLang="zh-CN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aseline="0" dirty="0">
              <a:solidFill>
                <a:prstClr val="black"/>
              </a:solidFill>
              <a:latin typeface="Cambria" panose="02040503050406030204" charset="0"/>
              <a:ea typeface="微软雅黑 Light" panose="020B0502040204020203" charset="-122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在4eV分辨率下，</a:t>
            </a:r>
            <a:r>
              <a:rPr lang="zh-CN" altLang="en-US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可以</a:t>
            </a:r>
            <a:r>
              <a:rPr lang="en-US" altLang="zh-CN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检测出0.6keV左右的类He线和类H线</a:t>
            </a:r>
            <a:r>
              <a:rPr lang="zh-CN" altLang="en-US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的</a:t>
            </a:r>
            <a:r>
              <a:rPr lang="en-US" altLang="zh-CN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O</a:t>
            </a:r>
            <a:r>
              <a:rPr lang="zh-CN" altLang="en-US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线</a:t>
            </a:r>
            <a:endParaRPr lang="en-US" altLang="zh-CN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baseline="0" dirty="0">
              <a:solidFill>
                <a:prstClr val="black"/>
              </a:solidFill>
              <a:latin typeface="Cambria" panose="02040503050406030204" charset="0"/>
              <a:ea typeface="微软雅黑 Light" panose="020B0502040204020203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在2e</a:t>
            </a:r>
            <a:r>
              <a:rPr lang="en-US" altLang="zh-CN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V分辨率下，</a:t>
            </a:r>
            <a:r>
              <a:rPr lang="zh-CN" altLang="en-US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可以检测到</a:t>
            </a:r>
            <a:r>
              <a:rPr lang="en-US" altLang="zh-CN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类He三联体O</a:t>
            </a:r>
            <a:r>
              <a:rPr lang="zh-CN" altLang="en-US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线</a:t>
            </a:r>
            <a:endParaRPr lang="zh-CN" altLang="en-US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baseline="0" dirty="0">
              <a:solidFill>
                <a:prstClr val="black"/>
              </a:solidFill>
              <a:latin typeface="Cambria" panose="02040503050406030204" charset="0"/>
              <a:ea typeface="微软雅黑 Light" panose="020B0502040204020203" charset="-122"/>
              <a:cs typeface="Cambria" panose="0204050305040603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aseline="0" dirty="0">
              <a:solidFill>
                <a:prstClr val="black"/>
              </a:solidFill>
              <a:latin typeface="Cambria" panose="02040503050406030204" charset="0"/>
              <a:ea typeface="微软雅黑 Light" panose="020B0502040204020203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9" name="文本框 6"/>
          <p:cNvSpPr txBox="1"/>
          <p:nvPr/>
        </p:nvSpPr>
        <p:spPr>
          <a:xfrm>
            <a:off x="2514600" y="6353175"/>
            <a:ext cx="220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mbria" panose="02040503050406030204" charset="0"/>
              </a:rPr>
              <a:t>(Credit Wei, 2020)</a:t>
            </a:r>
            <a:endParaRPr lang="en-US" altLang="zh-CN" dirty="0">
              <a:latin typeface="Cambria" panose="02040503050406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16263" y="1254414"/>
            <a:ext cx="4495800" cy="64633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探测器光谱分辨率卷积</a:t>
            </a:r>
            <a:r>
              <a:rPr lang="zh-CN" altLang="en-US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成的光谱</a:t>
            </a:r>
            <a:r>
              <a:rPr lang="en-US" altLang="zh-CN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  <a:sym typeface="+mn-ea"/>
              </a:rPr>
              <a:t>（橙色）</a:t>
            </a:r>
            <a:endParaRPr lang="en-US" altLang="zh-CN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aseline="0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前景和背景</a:t>
            </a:r>
            <a:r>
              <a:rPr lang="zh-CN" altLang="en-US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辐射</a:t>
            </a:r>
            <a:r>
              <a:rPr lang="en-US" altLang="zh-CN" baseline="0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光谱组合</a:t>
            </a:r>
            <a:r>
              <a:rPr lang="zh-CN" altLang="en-US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（</a:t>
            </a:r>
            <a:r>
              <a:rPr lang="en-US" altLang="zh-CN" baseline="0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蓝色</a:t>
            </a:r>
            <a:r>
              <a:rPr lang="en-US" altLang="zh-CN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）</a:t>
            </a:r>
            <a:endParaRPr lang="en-US" altLang="zh-CN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92128" y="5452005"/>
            <a:ext cx="482327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银河系热重子光谱探测分辨率要求很高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533400" y="1828800"/>
          <a:ext cx="7848600" cy="4443412"/>
        </p:xfrm>
        <a:graphic>
          <a:graphicData uri="http://schemas.openxmlformats.org/drawingml/2006/table">
            <a:tbl>
              <a:tblPr firstRow="1" firstCol="1" bandRow="1"/>
              <a:tblGrid>
                <a:gridCol w="1103963"/>
                <a:gridCol w="1636667"/>
                <a:gridCol w="1792494"/>
                <a:gridCol w="1714090"/>
                <a:gridCol w="1601386"/>
              </a:tblGrid>
              <a:tr h="10782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Superconducting tunnel junction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(STJ)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Microwave kinetic Inductance detectors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(MKID)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Metallic magnetic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calorimater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(MMC)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Transition-edge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sensor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(TES)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6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原理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隧穿电流大小正比于光子激发的准粒子数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准粒子密度变化影响超导</a:t>
                      </a: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LC</a:t>
                      </a: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电路的共振频率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顺磁材料中磁通量的变化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光子热效应引起电阻变化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1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分辨率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10eV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几十</a:t>
                      </a: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eV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1eV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1eV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优势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技术效率高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方便大阵列复用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能量分辨率高；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能量覆盖范围大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能量分辨率高；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技术比较成熟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6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主要短板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能力分辨率略差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能量上限低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能量分辨率低；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能量上限低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技术不够成熟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能量覆盖范围小于</a:t>
                      </a: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MMC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622" marR="51622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研究背景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p:sp>
        <p:nvSpPr>
          <p:cNvPr id="15" name="Rectangle 10"/>
          <p:cNvSpPr txBox="1">
            <a:spLocks noChangeArrowheads="1"/>
          </p:cNvSpPr>
          <p:nvPr/>
        </p:nvSpPr>
        <p:spPr bwMode="auto">
          <a:xfrm>
            <a:off x="533401" y="1069975"/>
            <a:ext cx="7924799" cy="52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baseline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超高分辨率探测器</a:t>
            </a:r>
            <a:endParaRPr lang="en-US" altLang="zh-CN" sz="2200" b="1" baseline="0" dirty="0"/>
          </a:p>
        </p:txBody>
      </p:sp>
      <p:sp>
        <p:nvSpPr>
          <p:cNvPr id="12" name="矩形 11"/>
          <p:cNvSpPr/>
          <p:nvPr/>
        </p:nvSpPr>
        <p:spPr bwMode="auto">
          <a:xfrm>
            <a:off x="6758948" y="3886200"/>
            <a:ext cx="1661152" cy="1752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627-6273780_litebird-satellite-hd-png-download"/>
          <p:cNvPicPr>
            <a:picLocks noChangeAspect="1"/>
          </p:cNvPicPr>
          <p:nvPr/>
        </p:nvPicPr>
        <p:blipFill rotWithShape="1">
          <a:blip r:embed="rId1"/>
          <a:srcRect l="20203" r="16120"/>
          <a:stretch>
            <a:fillRect/>
          </a:stretch>
        </p:blipFill>
        <p:spPr>
          <a:xfrm>
            <a:off x="-1" y="4242118"/>
            <a:ext cx="2514601" cy="2615882"/>
          </a:xfrm>
          <a:prstGeom prst="rect">
            <a:avLst/>
          </a:prstGeom>
        </p:spPr>
      </p:pic>
      <p:sp>
        <p:nvSpPr>
          <p:cNvPr id="12" name="Rectangle 10"/>
          <p:cNvSpPr txBox="1">
            <a:spLocks noChangeArrowheads="1"/>
          </p:cNvSpPr>
          <p:nvPr/>
        </p:nvSpPr>
        <p:spPr bwMode="auto">
          <a:xfrm>
            <a:off x="457200" y="921008"/>
            <a:ext cx="7924799" cy="52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b="1" baseline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空间</a:t>
            </a:r>
            <a:r>
              <a:rPr lang="en-US" altLang="zh-CN" b="1" baseline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b="1" baseline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射线项目对比</a:t>
            </a:r>
            <a:endParaRPr lang="en-US" altLang="zh-CN" b="1" baseline="0" dirty="0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研究背景</a:t>
            </a:r>
            <a:endParaRPr lang="zh-CN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752600"/>
            <a:ext cx="1809751" cy="246996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734033" y="2122832"/>
            <a:ext cx="2793678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SPICA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，荷兰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aseline="0" dirty="0">
                <a:solidFill>
                  <a:prstClr val="black"/>
                </a:solidFill>
                <a:latin typeface="Cambria" panose="02040503050406030204" charset="0"/>
                <a:ea typeface="黑体" panose="02010609060101010101" pitchFamily="49" charset="-122"/>
                <a:cs typeface="Cambria" panose="02040503050406030204" charset="0"/>
              </a:rPr>
              <a:t>～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3600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像素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探测器：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TES 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2020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取消，推迟至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2040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年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75521" y="4623220"/>
            <a:ext cx="2793678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baseline="0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LiteBird</a:t>
            </a:r>
            <a:r>
              <a:rPr lang="zh-CN" altLang="en-US" sz="1600" baseline="0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，日本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～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4700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像素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探测器：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TES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2030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年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</p:txBody>
      </p:sp>
      <p:pic>
        <p:nvPicPr>
          <p:cNvPr id="25" name="图片 24" descr="Origins-Space-Telescop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309" y="1651982"/>
            <a:ext cx="2497138" cy="235246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350322" y="1964516"/>
            <a:ext cx="2793678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OST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，美国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aseline="0" dirty="0">
                <a:solidFill>
                  <a:prstClr val="black"/>
                </a:solidFill>
                <a:latin typeface="Cambria" panose="02040503050406030204" charset="0"/>
                <a:ea typeface="黑体" panose="02010609060101010101" pitchFamily="49" charset="-122"/>
                <a:cs typeface="Cambria" panose="02040503050406030204" charset="0"/>
              </a:rPr>
              <a:t>～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8000 - 10000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像素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探测器：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TES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～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2035 – 2040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年发射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</p:txBody>
      </p:sp>
      <p:pic>
        <p:nvPicPr>
          <p:cNvPr id="27" name="图片 26" descr="HUBS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464" y="4659941"/>
            <a:ext cx="2941988" cy="1740859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6604161" y="4552118"/>
            <a:ext cx="2793678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HUBS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，中国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aseline="0" dirty="0">
                <a:solidFill>
                  <a:prstClr val="black"/>
                </a:solidFill>
                <a:latin typeface="Cambria" panose="02040503050406030204" charset="0"/>
                <a:ea typeface="黑体" panose="02010609060101010101" pitchFamily="49" charset="-122"/>
                <a:cs typeface="Cambria" panose="02040503050406030204" charset="0"/>
              </a:rPr>
              <a:t>～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4000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像素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探测器：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TES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  <a:p>
            <a:pPr marL="285750" lvl="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～</a:t>
            </a:r>
            <a:r>
              <a:rPr lang="en-US" altLang="zh-CN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2030</a:t>
            </a:r>
            <a:r>
              <a:rPr lang="zh-CN" altLang="en-US" sz="1600" baseline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" panose="02040503050406030204" charset="0"/>
              </a:rPr>
              <a:t>年</a:t>
            </a:r>
            <a:endParaRPr lang="en-US" altLang="zh-CN" sz="1600" baseline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" panose="0204050305040603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2200" y="3876978"/>
            <a:ext cx="2834760" cy="2361262"/>
          </a:xfrm>
          <a:prstGeom prst="rect">
            <a:avLst/>
          </a:prstGeom>
        </p:spPr>
      </p:pic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研究背景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66801"/>
                <a:ext cx="8229600" cy="4862636"/>
              </a:xfrm>
            </p:spPr>
            <p:txBody>
              <a:bodyPr/>
              <a:lstStyle/>
              <a:p>
                <a:r>
                  <a:rPr lang="zh-CN" altLang="en-US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超导转变边沿探测器（</a:t>
                </a:r>
                <a:r>
                  <a:rPr lang="en-US" altLang="zh-CN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TES</a:t>
                </a:r>
                <a:r>
                  <a:rPr lang="zh-CN" altLang="en-US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）</a:t>
                </a:r>
                <a:endPara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结构包括：吸收体、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TES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传感器、热沉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工作原理：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吸收体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3"/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吸收能量，温度升高</a:t>
                </a:r>
                <a:r>
                  <a:rPr lang="en-US" altLang="zh-CN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altLang="zh-CN" sz="1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en-US" altLang="zh-CN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TES</a:t>
                </a:r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传感器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3"/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偏置在转变区</a:t>
                </a:r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3"/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温度的微小变化，引起</a:t>
                </a:r>
                <a:r>
                  <a:rPr lang="en-US" altLang="zh-CN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TES</a:t>
                </a:r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阻值变化</a:t>
                </a:r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2"/>
                <a:r>
                  <a:rPr lang="zh-CN" altLang="en-US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热沉</a:t>
                </a:r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3"/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将吸收体能量耗散掉，使</a:t>
                </a:r>
                <a:r>
                  <a:rPr lang="en-US" altLang="zh-CN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TES</a:t>
                </a:r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工作在临界温度附近</a:t>
                </a:r>
                <a:endParaRPr lang="en-US" altLang="zh-CN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</p:txBody>
          </p:sp>
        </mc:Choice>
        <mc:Fallback>
          <p:sp>
            <p:nvSpPr>
              <p:cNvPr id="6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66801"/>
                <a:ext cx="8229600" cy="4862636"/>
              </a:xfrm>
              <a:blipFill rotWithShape="1">
                <a:blip r:embed="rId2"/>
                <a:stretch>
                  <a:fillRect b="-7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753110" y="5006975"/>
            <a:ext cx="4123690" cy="82994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电热负反馈使得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TES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稳定工作在转变区 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=&gt; TES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信号读出电路需要低阻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495096"/>
            <a:ext cx="2286000" cy="20101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90600" y="5867400"/>
            <a:ext cx="4051935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需要使用超导量子干涉仪进行读出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8210" y="1371600"/>
            <a:ext cx="3161490" cy="1994368"/>
          </a:xfrm>
          <a:prstGeom prst="rect">
            <a:avLst/>
          </a:prstGeom>
        </p:spPr>
      </p:pic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563562"/>
          </a:xfrm>
        </p:spPr>
        <p:txBody>
          <a:bodyPr/>
          <a:lstStyle/>
          <a:p>
            <a:pPr algn="l" eaLnBrk="1" hangingPunct="1"/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研究背景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506D5-508D-4E86-B481-02084AE77EBF}" type="slidenum">
              <a:rPr lang="en-US" altLang="zh-CN" smtClean="0"/>
            </a:fld>
            <a:endParaRPr lang="en-US" altLang="zh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66801"/>
                <a:ext cx="8229600" cy="4862636"/>
              </a:xfrm>
            </p:spPr>
            <p:txBody>
              <a:bodyPr/>
              <a:lstStyle/>
              <a:p>
                <a:r>
                  <a:rPr lang="zh-CN" altLang="en-US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超导量子干涉仪（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SQUID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）</a:t>
                </a:r>
                <a:endParaRPr lang="en-US" altLang="zh-CN" sz="28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lvl="1"/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含有约瑟夫森结的超导体闭合回路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将磁通转换为电信号的磁通传感器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超导电流与环所包围的磁通满足关系：</a:t>
                </a:r>
                <a:endPara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457200" lvl="1" indent="0">
                  <a:buNone/>
                </a:pP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max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2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𝐼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𝐶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cos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</a:rPr>
                                  <m:t>𝜋</m:t>
                                </m:r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</a:rPr>
                                  <m:t>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黑体" panose="02010609060101010101" pitchFamily="49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∅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黑体" panose="02010609060101010101" pitchFamily="49" charset="-122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func>
                      </m:e>
                    </m:d>
                  </m:oMath>
                </a14:m>
                <a:endParaRPr lang="en-US" altLang="zh-CN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457200" lvl="1" indent="0">
                  <a:buNone/>
                </a:pP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0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/>
              </a:p>
            </p:txBody>
          </p:sp>
        </mc:Choice>
        <mc:Fallback>
          <p:sp>
            <p:nvSpPr>
              <p:cNvPr id="6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66801"/>
                <a:ext cx="8229600" cy="4862636"/>
              </a:xfrm>
              <a:blipFill rotWithShape="1">
                <a:blip r:embed="rId2"/>
                <a:stretch>
                  <a:fillRect b="-42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12321" t="7764"/>
          <a:stretch>
            <a:fillRect/>
          </a:stretch>
        </p:blipFill>
        <p:spPr>
          <a:xfrm>
            <a:off x="19050" y="4048125"/>
            <a:ext cx="4893310" cy="26733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24600" y="3200400"/>
            <a:ext cx="266954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Credit Antonio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Vetttoliere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728" y="4222350"/>
            <a:ext cx="4467225" cy="2104967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9202,&quot;width&quot;:13522}"/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COMMONDATA" val="eyJoZGlkIjoiOWJhOTdjOWJjNTg4MGUxOTcwMzczOWUyMjUzYjcwYTAifQ==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2796</Words>
  <Application>WPS 演示</Application>
  <PresentationFormat>全屏显示(4:3)</PresentationFormat>
  <Paragraphs>731</Paragraphs>
  <Slides>28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Times New Roman</vt:lpstr>
      <vt:lpstr>黑体</vt:lpstr>
      <vt:lpstr>Cambria</vt:lpstr>
      <vt:lpstr>微软雅黑 Light</vt:lpstr>
      <vt:lpstr>等线</vt:lpstr>
      <vt:lpstr>Cambria Math</vt:lpstr>
      <vt:lpstr>Wingdings</vt:lpstr>
      <vt:lpstr>Arial Unicode MS</vt:lpstr>
      <vt:lpstr>Calibri</vt:lpstr>
      <vt:lpstr>默认设计模板</vt:lpstr>
      <vt:lpstr>面向空间X射线天文的超导转变边沿探测器读出电子学研究</vt:lpstr>
      <vt:lpstr>目录</vt:lpstr>
      <vt:lpstr>目录</vt:lpstr>
      <vt:lpstr>研究背景</vt:lpstr>
      <vt:lpstr>研究背景</vt:lpstr>
      <vt:lpstr>研究背景</vt:lpstr>
      <vt:lpstr>研究背景</vt:lpstr>
      <vt:lpstr>研究背景</vt:lpstr>
      <vt:lpstr>研究背景</vt:lpstr>
      <vt:lpstr>目录</vt:lpstr>
      <vt:lpstr>方案介绍与分析</vt:lpstr>
      <vt:lpstr>方案介绍与分析</vt:lpstr>
      <vt:lpstr>目录</vt:lpstr>
      <vt:lpstr>关键技术研究</vt:lpstr>
      <vt:lpstr>关键技术研究</vt:lpstr>
      <vt:lpstr>关键技术研究</vt:lpstr>
      <vt:lpstr>关键技术研究</vt:lpstr>
      <vt:lpstr>关键技术研究</vt:lpstr>
      <vt:lpstr>关键技术研究</vt:lpstr>
      <vt:lpstr>关键技术研究</vt:lpstr>
      <vt:lpstr>关键技术研究</vt:lpstr>
      <vt:lpstr>目录</vt:lpstr>
      <vt:lpstr>总结与计划</vt:lpstr>
      <vt:lpstr>谢谢！</vt:lpstr>
      <vt:lpstr>Back up</vt:lpstr>
      <vt:lpstr>Back up</vt:lpstr>
      <vt:lpstr>Back up</vt:lpstr>
      <vt:lpstr>Back 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Jianguo Liu</dc:creator>
  <cp:lastModifiedBy>liu20</cp:lastModifiedBy>
  <cp:revision>999</cp:revision>
  <cp:lastPrinted>2113-01-01T00:00:00Z</cp:lastPrinted>
  <dcterms:created xsi:type="dcterms:W3CDTF">2113-01-01T00:00:00Z</dcterms:created>
  <dcterms:modified xsi:type="dcterms:W3CDTF">2024-07-15T15:21:06Z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805AFBD8200443299E7C379622FB0D1B_12</vt:lpwstr>
  </property>
  <property fmtid="{D5CDD505-2E9C-101B-9397-08002B2CF9AE}" pid="4" name="KSOProductBuildVer">
    <vt:lpwstr>2052-12.1.0.16929</vt:lpwstr>
  </property>
</Properties>
</file>