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11.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handoutMasterIdLst>
    <p:handoutMasterId r:id="rId24"/>
  </p:handoutMasterIdLst>
  <p:sldIdLst>
    <p:sldId id="4854" r:id="rId2"/>
    <p:sldId id="314" r:id="rId3"/>
    <p:sldId id="315" r:id="rId4"/>
    <p:sldId id="4384" r:id="rId5"/>
    <p:sldId id="272" r:id="rId6"/>
    <p:sldId id="4385" r:id="rId7"/>
    <p:sldId id="283" r:id="rId8"/>
    <p:sldId id="285" r:id="rId9"/>
    <p:sldId id="291" r:id="rId10"/>
    <p:sldId id="284" r:id="rId11"/>
    <p:sldId id="308" r:id="rId12"/>
    <p:sldId id="309" r:id="rId13"/>
    <p:sldId id="4562" r:id="rId14"/>
    <p:sldId id="307" r:id="rId15"/>
    <p:sldId id="274" r:id="rId16"/>
    <p:sldId id="275" r:id="rId17"/>
    <p:sldId id="4565" r:id="rId18"/>
    <p:sldId id="4561" r:id="rId19"/>
    <p:sldId id="4563" r:id="rId20"/>
    <p:sldId id="313" r:id="rId21"/>
    <p:sldId id="4560" r:id="rId22"/>
  </p:sldIdLst>
  <p:sldSz cx="9144000" cy="6858000" type="screen4x3"/>
  <p:notesSz cx="6858000" cy="9144000"/>
  <p:custDataLst>
    <p:tags r:id="rId25"/>
  </p:custDataLst>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51" userDrawn="1">
          <p15:clr>
            <a:srgbClr val="A4A3A4"/>
          </p15:clr>
        </p15:guide>
        <p15:guide id="2" pos="274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35" autoAdjust="0"/>
    <p:restoredTop sz="81515"/>
  </p:normalViewPr>
  <p:slideViewPr>
    <p:cSldViewPr showGuides="1">
      <p:cViewPr varScale="1">
        <p:scale>
          <a:sx n="66" d="100"/>
          <a:sy n="66" d="100"/>
        </p:scale>
        <p:origin x="2164" y="68"/>
      </p:cViewPr>
      <p:guideLst>
        <p:guide orient="horz" pos="2151"/>
        <p:guide pos="2746"/>
      </p:guideLst>
    </p:cSldViewPr>
  </p:slideViewPr>
  <p:outlineViewPr>
    <p:cViewPr>
      <p:scale>
        <a:sx n="33" d="100"/>
        <a:sy n="33" d="100"/>
      </p:scale>
      <p:origin x="0" y="0"/>
    </p:cViewPr>
  </p:outlineViewPr>
  <p:notesTextViewPr>
    <p:cViewPr>
      <p:scale>
        <a:sx n="75" d="100"/>
        <a:sy n="7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C18832-93F9-1748-89D7-1C14F7244C61}" type="doc">
      <dgm:prSet loTypeId="urn:microsoft.com/office/officeart/2005/8/layout/cycle4#1" loCatId="" qsTypeId="urn:microsoft.com/office/officeart/2005/8/quickstyle/simple5#1" qsCatId="simple" csTypeId="urn:microsoft.com/office/officeart/2005/8/colors/accent6_2" csCatId="accent6" phldr="1"/>
      <dgm:spPr/>
      <dgm:t>
        <a:bodyPr/>
        <a:lstStyle/>
        <a:p>
          <a:endParaRPr lang="zh-CN" altLang="en-US"/>
        </a:p>
      </dgm:t>
    </dgm:pt>
    <dgm:pt modelId="{0C85BE81-16D6-4948-8998-9874E17F39B0}">
      <dgm:prSet phldrT="[文本]"/>
      <dgm:spPr/>
      <dgm:t>
        <a:bodyPr/>
        <a:lstStyle/>
        <a:p>
          <a:r>
            <a:rPr lang="en-US" altLang="zh-CN"/>
            <a:t>High-energy</a:t>
          </a:r>
          <a:r>
            <a:rPr lang="zh-CN" altLang="en-US"/>
            <a:t> </a:t>
          </a:r>
          <a:r>
            <a:rPr lang="en-US" altLang="zh-CN"/>
            <a:t>MuSR</a:t>
          </a:r>
          <a:endParaRPr lang="zh-CN" altLang="en-US" dirty="0"/>
        </a:p>
      </dgm:t>
    </dgm:pt>
    <dgm:pt modelId="{578D7510-F04B-2249-9720-5E289AAE2214}" type="parTrans" cxnId="{6CEC95D0-BEE2-4EFD-9B9D-844E30C64D27}">
      <dgm:prSet/>
      <dgm:spPr/>
      <dgm:t>
        <a:bodyPr/>
        <a:lstStyle/>
        <a:p>
          <a:endParaRPr lang="zh-CN" altLang="en-US"/>
        </a:p>
      </dgm:t>
    </dgm:pt>
    <dgm:pt modelId="{4344C2BB-3A77-D548-8CCD-C2FAAF32AE79}" type="sibTrans" cxnId="{6CEC95D0-BEE2-4EFD-9B9D-844E30C64D27}">
      <dgm:prSet/>
      <dgm:spPr/>
      <dgm:t>
        <a:bodyPr/>
        <a:lstStyle/>
        <a:p>
          <a:endParaRPr lang="zh-CN" altLang="en-US"/>
        </a:p>
      </dgm:t>
    </dgm:pt>
    <dgm:pt modelId="{8364A5C5-2D2B-7C4E-8288-6584F1AFB722}">
      <dgm:prSet phldrT="[文本]" phldr="0" custT="1"/>
      <dgm:spPr/>
      <dgm:t>
        <a:bodyPr vert="horz" wrap="square"/>
        <a:lstStyle/>
        <a:p>
          <a:pPr>
            <a:lnSpc>
              <a:spcPct val="100000"/>
            </a:lnSpc>
            <a:spcBef>
              <a:spcPct val="0"/>
            </a:spcBef>
            <a:spcAft>
              <a:spcPct val="15000"/>
            </a:spcAft>
          </a:pPr>
          <a:r>
            <a:rPr lang="zh-CN" altLang="en-US" sz="1400" b="1" dirty="0"/>
            <a:t>厚样品</a:t>
          </a:r>
        </a:p>
      </dgm:t>
    </dgm:pt>
    <dgm:pt modelId="{8E361D57-BC91-8D4F-9565-A43914071AA0}" type="parTrans" cxnId="{91056A13-FBD1-45FB-BB36-F2878CA54826}">
      <dgm:prSet/>
      <dgm:spPr/>
      <dgm:t>
        <a:bodyPr/>
        <a:lstStyle/>
        <a:p>
          <a:endParaRPr lang="zh-CN" altLang="en-US"/>
        </a:p>
      </dgm:t>
    </dgm:pt>
    <dgm:pt modelId="{0B1DAEBF-5ABE-CE42-949E-A615E8E2AD2F}" type="sibTrans" cxnId="{91056A13-FBD1-45FB-BB36-F2878CA54826}">
      <dgm:prSet/>
      <dgm:spPr/>
      <dgm:t>
        <a:bodyPr/>
        <a:lstStyle/>
        <a:p>
          <a:endParaRPr lang="zh-CN" altLang="en-US"/>
        </a:p>
      </dgm:t>
    </dgm:pt>
    <dgm:pt modelId="{56666BDE-4A52-4F13-9216-B581FDE0AE63}">
      <dgm:prSet phldr="0" custT="1"/>
      <dgm:spPr/>
      <dgm:t>
        <a:bodyPr vert="horz" wrap="square"/>
        <a:lstStyle/>
        <a:p>
          <a:pPr>
            <a:lnSpc>
              <a:spcPct val="100000"/>
            </a:lnSpc>
            <a:spcBef>
              <a:spcPct val="0"/>
            </a:spcBef>
            <a:spcAft>
              <a:spcPct val="15000"/>
            </a:spcAft>
          </a:pPr>
          <a:r>
            <a:rPr lang="zh-CN" altLang="en-US" sz="1400" b="1" dirty="0"/>
            <a:t>容器中样品</a:t>
          </a:r>
        </a:p>
      </dgm:t>
    </dgm:pt>
    <dgm:pt modelId="{B54273CA-C0EF-479E-8101-5F98EB84A7F1}" type="parTrans" cxnId="{EFD6A36B-54B7-4298-AE68-F15938363E93}">
      <dgm:prSet/>
      <dgm:spPr/>
      <dgm:t>
        <a:bodyPr/>
        <a:lstStyle/>
        <a:p>
          <a:endParaRPr lang="zh-SG" altLang="en-US"/>
        </a:p>
      </dgm:t>
    </dgm:pt>
    <dgm:pt modelId="{241B60C7-8280-4D6D-BDAB-2051045A6C6D}" type="sibTrans" cxnId="{EFD6A36B-54B7-4298-AE68-F15938363E93}">
      <dgm:prSet/>
      <dgm:spPr/>
      <dgm:t>
        <a:bodyPr/>
        <a:lstStyle/>
        <a:p>
          <a:endParaRPr lang="zh-SG" altLang="en-US"/>
        </a:p>
      </dgm:t>
    </dgm:pt>
    <dgm:pt modelId="{A94DEED2-C421-4FFD-93FA-0E833CEFC75A}">
      <dgm:prSet phldr="0" custT="1"/>
      <dgm:spPr/>
      <dgm:t>
        <a:bodyPr vert="horz" wrap="square"/>
        <a:lstStyle/>
        <a:p>
          <a:pPr>
            <a:lnSpc>
              <a:spcPct val="100000"/>
            </a:lnSpc>
            <a:spcBef>
              <a:spcPct val="0"/>
            </a:spcBef>
            <a:spcAft>
              <a:spcPct val="15000"/>
            </a:spcAft>
          </a:pPr>
          <a:r>
            <a:rPr lang="zh-CN" altLang="en-US" sz="1400" b="1" dirty="0"/>
            <a:t>高强度磁场</a:t>
          </a:r>
        </a:p>
      </dgm:t>
    </dgm:pt>
    <dgm:pt modelId="{929B3DAA-2BF9-4491-AFDE-9FAD2429E3B2}" type="parTrans" cxnId="{D8BFD9C3-D7EC-4D81-8391-AC8DCCA36419}">
      <dgm:prSet/>
      <dgm:spPr/>
      <dgm:t>
        <a:bodyPr/>
        <a:lstStyle/>
        <a:p>
          <a:endParaRPr lang="zh-SG" altLang="en-US"/>
        </a:p>
      </dgm:t>
    </dgm:pt>
    <dgm:pt modelId="{5EE041E4-8379-4A49-8038-7E50694BD0DB}" type="sibTrans" cxnId="{D8BFD9C3-D7EC-4D81-8391-AC8DCCA36419}">
      <dgm:prSet/>
      <dgm:spPr/>
      <dgm:t>
        <a:bodyPr/>
        <a:lstStyle/>
        <a:p>
          <a:endParaRPr lang="zh-SG" altLang="en-US"/>
        </a:p>
      </dgm:t>
    </dgm:pt>
    <dgm:pt modelId="{9ECEFBA4-E6D0-1C46-9D11-DDFF166EF778}">
      <dgm:prSet phldrT="[文本]"/>
      <dgm:spPr/>
      <dgm:t>
        <a:bodyPr/>
        <a:lstStyle/>
        <a:p>
          <a:r>
            <a:rPr lang="en-US" altLang="zh-CN" dirty="0"/>
            <a:t>Depth</a:t>
          </a:r>
          <a:r>
            <a:rPr lang="zh-CN" altLang="en-US" dirty="0"/>
            <a:t> </a:t>
          </a:r>
          <a:r>
            <a:rPr lang="en-US" altLang="zh-CN" dirty="0"/>
            <a:t>scan</a:t>
          </a:r>
          <a:r>
            <a:rPr lang="zh-CN" altLang="en-US" dirty="0"/>
            <a:t> </a:t>
          </a:r>
          <a:r>
            <a:rPr lang="en-US" altLang="zh-CN" dirty="0"/>
            <a:t>MIXE</a:t>
          </a:r>
          <a:endParaRPr lang="zh-CN" altLang="en-US" dirty="0"/>
        </a:p>
      </dgm:t>
    </dgm:pt>
    <dgm:pt modelId="{927EF6E0-D4B3-6B4B-B54F-411F297498C1}" type="parTrans" cxnId="{9D3FDDBD-F439-4F7A-B7E7-E350BC9E080C}">
      <dgm:prSet/>
      <dgm:spPr/>
      <dgm:t>
        <a:bodyPr/>
        <a:lstStyle/>
        <a:p>
          <a:endParaRPr lang="zh-CN" altLang="en-US"/>
        </a:p>
      </dgm:t>
    </dgm:pt>
    <dgm:pt modelId="{0BEF92DD-5FF6-454F-957E-71B2E856817D}" type="sibTrans" cxnId="{9D3FDDBD-F439-4F7A-B7E7-E350BC9E080C}">
      <dgm:prSet/>
      <dgm:spPr/>
      <dgm:t>
        <a:bodyPr/>
        <a:lstStyle/>
        <a:p>
          <a:endParaRPr lang="zh-CN" altLang="en-US"/>
        </a:p>
      </dgm:t>
    </dgm:pt>
    <dgm:pt modelId="{1EFB0771-5466-1F47-9B4D-836C7918E46A}">
      <dgm:prSet phldrT="[文本]" phldr="0" custT="1"/>
      <dgm:spPr/>
      <dgm:t>
        <a:bodyPr vert="horz" wrap="square"/>
        <a:lstStyle/>
        <a:p>
          <a:pPr>
            <a:lnSpc>
              <a:spcPct val="100000"/>
            </a:lnSpc>
            <a:spcBef>
              <a:spcPct val="0"/>
            </a:spcBef>
            <a:spcAft>
              <a:spcPct val="15000"/>
            </a:spcAft>
          </a:pPr>
          <a:r>
            <a:rPr lang="zh-CN" altLang="en-US" sz="1400" b="1" dirty="0"/>
            <a:t>考古学深度扫描</a:t>
          </a:r>
        </a:p>
      </dgm:t>
    </dgm:pt>
    <dgm:pt modelId="{E2EC85C2-2994-5D4B-ADA2-14C379CFA9B7}" type="parTrans" cxnId="{9086F627-6846-4CC8-A163-BC0C4BD2C59E}">
      <dgm:prSet/>
      <dgm:spPr/>
      <dgm:t>
        <a:bodyPr/>
        <a:lstStyle/>
        <a:p>
          <a:endParaRPr lang="zh-CN" altLang="en-US"/>
        </a:p>
      </dgm:t>
    </dgm:pt>
    <dgm:pt modelId="{5031CB0F-690C-4F4B-9A97-4DA3D20F43BB}" type="sibTrans" cxnId="{9086F627-6846-4CC8-A163-BC0C4BD2C59E}">
      <dgm:prSet/>
      <dgm:spPr/>
      <dgm:t>
        <a:bodyPr/>
        <a:lstStyle/>
        <a:p>
          <a:endParaRPr lang="zh-CN" altLang="en-US"/>
        </a:p>
      </dgm:t>
    </dgm:pt>
    <dgm:pt modelId="{36FA5FF8-2160-43CB-8B41-0BA5653BB59A}">
      <dgm:prSet phldr="0" custT="1"/>
      <dgm:spPr/>
      <dgm:t>
        <a:bodyPr vert="horz" wrap="square"/>
        <a:lstStyle/>
        <a:p>
          <a:pPr>
            <a:lnSpc>
              <a:spcPct val="100000"/>
            </a:lnSpc>
            <a:spcBef>
              <a:spcPct val="0"/>
            </a:spcBef>
            <a:spcAft>
              <a:spcPct val="15000"/>
            </a:spcAft>
          </a:pPr>
          <a:r>
            <a:rPr lang="zh-CN" altLang="en-US" sz="1400" b="1" u="heavy" dirty="0"/>
            <a:t>月球岩石</a:t>
          </a:r>
          <a:endParaRPr lang="zh-CN" altLang="en-US" sz="1400" b="1" dirty="0"/>
        </a:p>
      </dgm:t>
    </dgm:pt>
    <dgm:pt modelId="{97E63B36-3CC8-4013-8021-0D3F2254B364}" type="parTrans" cxnId="{69C7BC45-C1E5-4DE7-91ED-D50A4F6A92CE}">
      <dgm:prSet/>
      <dgm:spPr/>
      <dgm:t>
        <a:bodyPr/>
        <a:lstStyle/>
        <a:p>
          <a:endParaRPr lang="zh-SG" altLang="en-US"/>
        </a:p>
      </dgm:t>
    </dgm:pt>
    <dgm:pt modelId="{328C1085-F6C0-418E-8EB9-D6674434D41E}" type="sibTrans" cxnId="{69C7BC45-C1E5-4DE7-91ED-D50A4F6A92CE}">
      <dgm:prSet/>
      <dgm:spPr/>
      <dgm:t>
        <a:bodyPr/>
        <a:lstStyle/>
        <a:p>
          <a:endParaRPr lang="zh-SG" altLang="en-US"/>
        </a:p>
      </dgm:t>
    </dgm:pt>
    <dgm:pt modelId="{391C6518-491E-497D-A713-A3839931B735}">
      <dgm:prSet phldr="0" custT="1"/>
      <dgm:spPr/>
      <dgm:t>
        <a:bodyPr vert="horz" wrap="square"/>
        <a:lstStyle/>
        <a:p>
          <a:pPr>
            <a:lnSpc>
              <a:spcPct val="100000"/>
            </a:lnSpc>
            <a:spcBef>
              <a:spcPct val="0"/>
            </a:spcBef>
            <a:spcAft>
              <a:spcPct val="15000"/>
            </a:spcAft>
          </a:pPr>
          <a:r>
            <a:rPr lang="zh-CN" altLang="en-US" sz="1400" b="1"/>
            <a:t>锂电池 </a:t>
          </a:r>
          <a:endParaRPr lang="zh-CN" altLang="en-US" sz="1400" b="1" dirty="0"/>
        </a:p>
      </dgm:t>
    </dgm:pt>
    <dgm:pt modelId="{8DFDD8DE-6BC0-4A04-8D42-167F02B0A271}" type="parTrans" cxnId="{7461867A-A7E3-4FEC-BE90-D30349BBADBF}">
      <dgm:prSet/>
      <dgm:spPr/>
      <dgm:t>
        <a:bodyPr/>
        <a:lstStyle/>
        <a:p>
          <a:endParaRPr lang="zh-SG" altLang="en-US"/>
        </a:p>
      </dgm:t>
    </dgm:pt>
    <dgm:pt modelId="{CAAF549C-99DB-480A-8F72-F196682CC322}" type="sibTrans" cxnId="{7461867A-A7E3-4FEC-BE90-D30349BBADBF}">
      <dgm:prSet/>
      <dgm:spPr/>
      <dgm:t>
        <a:bodyPr/>
        <a:lstStyle/>
        <a:p>
          <a:endParaRPr lang="zh-SG" altLang="en-US"/>
        </a:p>
      </dgm:t>
    </dgm:pt>
    <dgm:pt modelId="{F2ED32FD-A77B-4694-8F8B-6D75FA9EAB9B}">
      <dgm:prSet phldr="0" custT="1"/>
      <dgm:spPr/>
      <dgm:t>
        <a:bodyPr vert="horz" wrap="square"/>
        <a:lstStyle/>
        <a:p>
          <a:pPr>
            <a:lnSpc>
              <a:spcPct val="100000"/>
            </a:lnSpc>
            <a:spcBef>
              <a:spcPct val="0"/>
            </a:spcBef>
            <a:spcAft>
              <a:spcPct val="15000"/>
            </a:spcAft>
          </a:pPr>
          <a:endParaRPr lang="zh-CN" altLang="en-US" sz="1200" dirty="0"/>
        </a:p>
      </dgm:t>
    </dgm:pt>
    <dgm:pt modelId="{96EC2534-1853-4255-9F55-93D5C3B92ED3}" type="parTrans" cxnId="{9C5B9691-7EDC-42D5-8706-E53F1AC443A9}">
      <dgm:prSet/>
      <dgm:spPr/>
      <dgm:t>
        <a:bodyPr/>
        <a:lstStyle/>
        <a:p>
          <a:endParaRPr lang="zh-SG" altLang="en-US"/>
        </a:p>
      </dgm:t>
    </dgm:pt>
    <dgm:pt modelId="{B8F73463-0F88-43DB-9122-F1A320407E75}" type="sibTrans" cxnId="{9C5B9691-7EDC-42D5-8706-E53F1AC443A9}">
      <dgm:prSet/>
      <dgm:spPr/>
      <dgm:t>
        <a:bodyPr/>
        <a:lstStyle/>
        <a:p>
          <a:endParaRPr lang="zh-SG" altLang="en-US"/>
        </a:p>
      </dgm:t>
    </dgm:pt>
    <dgm:pt modelId="{93CB10F9-19C1-0246-9C75-7584ABDC593D}">
      <dgm:prSet phldrT="[文本]"/>
      <dgm:spPr/>
      <dgm:t>
        <a:bodyPr/>
        <a:lstStyle/>
        <a:p>
          <a:r>
            <a:rPr lang="en-US" altLang="zh-CN"/>
            <a:t>Single</a:t>
          </a:r>
          <a:r>
            <a:rPr lang="zh-CN" altLang="en-US"/>
            <a:t> </a:t>
          </a:r>
          <a:r>
            <a:rPr lang="en-US" altLang="zh-CN"/>
            <a:t>Particle</a:t>
          </a:r>
          <a:r>
            <a:rPr lang="zh-CN" altLang="en-US"/>
            <a:t> </a:t>
          </a:r>
          <a:r>
            <a:rPr lang="en-US" altLang="zh-CN"/>
            <a:t>Effect</a:t>
          </a:r>
          <a:endParaRPr lang="zh-CN" altLang="en-US" dirty="0"/>
        </a:p>
      </dgm:t>
    </dgm:pt>
    <dgm:pt modelId="{4CF2744D-7AFB-5E41-BB51-2685590CFCBD}" type="parTrans" cxnId="{4D8A862A-AAA4-4CE3-951A-4F22DF729F1E}">
      <dgm:prSet/>
      <dgm:spPr/>
      <dgm:t>
        <a:bodyPr/>
        <a:lstStyle/>
        <a:p>
          <a:endParaRPr lang="zh-CN" altLang="en-US"/>
        </a:p>
      </dgm:t>
    </dgm:pt>
    <dgm:pt modelId="{B00AAA43-3569-7644-8046-4A00EFF04483}" type="sibTrans" cxnId="{4D8A862A-AAA4-4CE3-951A-4F22DF729F1E}">
      <dgm:prSet/>
      <dgm:spPr/>
      <dgm:t>
        <a:bodyPr/>
        <a:lstStyle/>
        <a:p>
          <a:endParaRPr lang="zh-CN" altLang="en-US"/>
        </a:p>
      </dgm:t>
    </dgm:pt>
    <dgm:pt modelId="{9864310A-EDED-4DA8-93BA-6537CF57CD98}">
      <dgm:prSet phldrT="[文本]" phldr="0" custT="1"/>
      <dgm:spPr/>
      <dgm:t>
        <a:bodyPr vert="horz" wrap="square"/>
        <a:lstStyle/>
        <a:p>
          <a:pPr>
            <a:lnSpc>
              <a:spcPct val="100000"/>
            </a:lnSpc>
            <a:spcBef>
              <a:spcPct val="0"/>
            </a:spcBef>
            <a:spcAft>
              <a:spcPct val="15000"/>
            </a:spcAft>
          </a:pPr>
          <a:endParaRPr lang="zh-CN" altLang="en-US" sz="1200" dirty="0"/>
        </a:p>
      </dgm:t>
    </dgm:pt>
    <dgm:pt modelId="{A0A20027-104F-4CAF-ADE1-374FCE1317D7}" type="parTrans" cxnId="{D4775C93-68F6-4AAE-959B-8D002E919923}">
      <dgm:prSet/>
      <dgm:spPr/>
      <dgm:t>
        <a:bodyPr/>
        <a:lstStyle/>
        <a:p>
          <a:endParaRPr lang="zh-SG" altLang="en-US"/>
        </a:p>
      </dgm:t>
    </dgm:pt>
    <dgm:pt modelId="{2AD01F30-6FFD-40DE-97F6-2B722AA26509}" type="sibTrans" cxnId="{D4775C93-68F6-4AAE-959B-8D002E919923}">
      <dgm:prSet/>
      <dgm:spPr/>
      <dgm:t>
        <a:bodyPr/>
        <a:lstStyle/>
        <a:p>
          <a:endParaRPr lang="zh-SG" altLang="en-US"/>
        </a:p>
      </dgm:t>
    </dgm:pt>
    <dgm:pt modelId="{3C6CC8CD-3055-437B-88C2-250112419D69}">
      <dgm:prSet phldr="0" custT="1"/>
      <dgm:spPr/>
      <dgm:t>
        <a:bodyPr vert="horz" wrap="square"/>
        <a:lstStyle/>
        <a:p>
          <a:pPr>
            <a:lnSpc>
              <a:spcPct val="100000"/>
            </a:lnSpc>
            <a:spcBef>
              <a:spcPct val="0"/>
            </a:spcBef>
            <a:spcAft>
              <a:spcPct val="15000"/>
            </a:spcAft>
          </a:pPr>
          <a:r>
            <a:rPr lang="zh-CN" altLang="en-US" sz="1200" dirty="0"/>
            <a:t> </a:t>
          </a:r>
          <a:r>
            <a:rPr lang="en-US" altLang="zh-CN" sz="1400" b="1" dirty="0">
              <a:sym typeface="+mn-ea"/>
            </a:rPr>
            <a:t>μ</a:t>
          </a:r>
          <a:r>
            <a:rPr lang="en-US" altLang="zh-CN" sz="1400" b="1" baseline="30000" dirty="0">
              <a:sym typeface="+mn-ea"/>
            </a:rPr>
            <a:t>-</a:t>
          </a:r>
          <a:r>
            <a:rPr lang="zh-CN" altLang="en-US" sz="1400" b="1" dirty="0"/>
            <a:t>的俘获截面研究</a:t>
          </a:r>
          <a:endParaRPr lang="zh-CN" altLang="en-US" sz="1400" b="1" baseline="30000" dirty="0"/>
        </a:p>
      </dgm:t>
    </dgm:pt>
    <dgm:pt modelId="{205C4C03-3AFA-4FE8-A87F-89A3300270F1}" type="parTrans" cxnId="{7748CBC7-BAD9-407E-84C5-7B21847BCBFB}">
      <dgm:prSet/>
      <dgm:spPr/>
      <dgm:t>
        <a:bodyPr/>
        <a:lstStyle/>
        <a:p>
          <a:endParaRPr lang="zh-SG" altLang="en-US"/>
        </a:p>
      </dgm:t>
    </dgm:pt>
    <dgm:pt modelId="{893F29CB-9402-48CA-971D-0465F5436FC7}" type="sibTrans" cxnId="{7748CBC7-BAD9-407E-84C5-7B21847BCBFB}">
      <dgm:prSet/>
      <dgm:spPr/>
      <dgm:t>
        <a:bodyPr/>
        <a:lstStyle/>
        <a:p>
          <a:endParaRPr lang="zh-SG" altLang="en-US"/>
        </a:p>
      </dgm:t>
    </dgm:pt>
    <dgm:pt modelId="{73FC0201-1D35-BF43-81B0-3F6C4E37480F}">
      <dgm:prSet phldrT="[文本]"/>
      <dgm:spPr/>
      <dgm:t>
        <a:bodyPr/>
        <a:lstStyle/>
        <a:p>
          <a:r>
            <a:rPr lang="en-US" altLang="zh-CN"/>
            <a:t>Muon</a:t>
          </a:r>
        </a:p>
        <a:p>
          <a:r>
            <a:rPr lang="en-US" altLang="zh-CN"/>
            <a:t>Imaging</a:t>
          </a:r>
          <a:endParaRPr lang="zh-CN" altLang="en-US" dirty="0"/>
        </a:p>
      </dgm:t>
    </dgm:pt>
    <dgm:pt modelId="{8327BD14-DAB5-6749-BFA4-6B0C0323B2A1}" type="parTrans" cxnId="{9E85F026-CCB4-4602-B103-F5DE51D2C3F1}">
      <dgm:prSet/>
      <dgm:spPr/>
      <dgm:t>
        <a:bodyPr/>
        <a:lstStyle/>
        <a:p>
          <a:endParaRPr lang="zh-CN" altLang="en-US"/>
        </a:p>
      </dgm:t>
    </dgm:pt>
    <dgm:pt modelId="{DFCC63F8-9916-A140-B0D6-E42520DC6220}" type="sibTrans" cxnId="{9E85F026-CCB4-4602-B103-F5DE51D2C3F1}">
      <dgm:prSet/>
      <dgm:spPr/>
      <dgm:t>
        <a:bodyPr/>
        <a:lstStyle/>
        <a:p>
          <a:endParaRPr lang="zh-CN" altLang="en-US"/>
        </a:p>
      </dgm:t>
    </dgm:pt>
    <dgm:pt modelId="{FC49EBE6-F716-41D1-AB75-4FEEC07FCB0D}">
      <dgm:prSet phldrT="[文本]" phldr="0" custT="1"/>
      <dgm:spPr/>
      <dgm:t>
        <a:bodyPr vert="horz" wrap="square"/>
        <a:lstStyle/>
        <a:p>
          <a:pPr>
            <a:lnSpc>
              <a:spcPct val="100000"/>
            </a:lnSpc>
            <a:spcBef>
              <a:spcPct val="0"/>
            </a:spcBef>
            <a:spcAft>
              <a:spcPct val="15000"/>
            </a:spcAft>
          </a:pPr>
          <a:endParaRPr lang="zh-CN" altLang="en-US" sz="1400" b="1" dirty="0"/>
        </a:p>
      </dgm:t>
    </dgm:pt>
    <dgm:pt modelId="{0384B7F5-90E5-46A7-B482-6A232444EE47}" type="parTrans" cxnId="{3834FECA-47AD-4EC0-8406-B8D87B0F99D4}">
      <dgm:prSet/>
      <dgm:spPr/>
      <dgm:t>
        <a:bodyPr/>
        <a:lstStyle/>
        <a:p>
          <a:endParaRPr lang="zh-SG" altLang="en-US"/>
        </a:p>
      </dgm:t>
    </dgm:pt>
    <dgm:pt modelId="{EFCEDB47-459A-4926-B155-7DC2A6FC4EDA}" type="sibTrans" cxnId="{3834FECA-47AD-4EC0-8406-B8D87B0F99D4}">
      <dgm:prSet/>
      <dgm:spPr/>
      <dgm:t>
        <a:bodyPr/>
        <a:lstStyle/>
        <a:p>
          <a:endParaRPr lang="zh-SG" altLang="en-US"/>
        </a:p>
      </dgm:t>
    </dgm:pt>
    <dgm:pt modelId="{77D6A166-0C43-4FDD-893F-01280F1AF423}">
      <dgm:prSet phldrT="[文本]" phldr="0" custT="1"/>
      <dgm:spPr/>
      <dgm:t>
        <a:bodyPr vert="horz" wrap="square"/>
        <a:lstStyle/>
        <a:p>
          <a:pPr>
            <a:lnSpc>
              <a:spcPct val="100000"/>
            </a:lnSpc>
            <a:spcBef>
              <a:spcPct val="0"/>
            </a:spcBef>
            <a:spcAft>
              <a:spcPct val="15000"/>
            </a:spcAft>
          </a:pPr>
          <a:r>
            <a:rPr lang="zh-CN" altLang="en-US" sz="1400" b="1" dirty="0"/>
            <a:t>厚样品</a:t>
          </a:r>
        </a:p>
      </dgm:t>
    </dgm:pt>
    <dgm:pt modelId="{FEEFFBFB-D9C9-4B56-A526-56525895A555}" type="parTrans" cxnId="{53CEF3E3-78E4-4CF0-BE03-E8035619886D}">
      <dgm:prSet/>
      <dgm:spPr/>
      <dgm:t>
        <a:bodyPr/>
        <a:lstStyle/>
        <a:p>
          <a:endParaRPr lang="zh-SG" altLang="en-US"/>
        </a:p>
      </dgm:t>
    </dgm:pt>
    <dgm:pt modelId="{D98D6B31-FDD2-48DE-B52E-51DD7968F07A}" type="sibTrans" cxnId="{53CEF3E3-78E4-4CF0-BE03-E8035619886D}">
      <dgm:prSet/>
      <dgm:spPr/>
      <dgm:t>
        <a:bodyPr/>
        <a:lstStyle/>
        <a:p>
          <a:endParaRPr lang="zh-SG" altLang="en-US"/>
        </a:p>
      </dgm:t>
    </dgm:pt>
    <dgm:pt modelId="{6AEF1348-2310-DB43-B6D1-8076E0987F62}" type="pres">
      <dgm:prSet presAssocID="{D9C18832-93F9-1748-89D7-1C14F7244C61}" presName="cycleMatrixDiagram" presStyleCnt="0">
        <dgm:presLayoutVars>
          <dgm:chMax val="1"/>
          <dgm:dir/>
          <dgm:animLvl val="lvl"/>
          <dgm:resizeHandles val="exact"/>
        </dgm:presLayoutVars>
      </dgm:prSet>
      <dgm:spPr/>
    </dgm:pt>
    <dgm:pt modelId="{ABC94F99-1826-0042-B10E-491CBE5E1B22}" type="pres">
      <dgm:prSet presAssocID="{D9C18832-93F9-1748-89D7-1C14F7244C61}" presName="children" presStyleCnt="0"/>
      <dgm:spPr/>
    </dgm:pt>
    <dgm:pt modelId="{AE51ED12-8AFE-F749-B68F-7E2520A91DBC}" type="pres">
      <dgm:prSet presAssocID="{D9C18832-93F9-1748-89D7-1C14F7244C61}" presName="child1group" presStyleCnt="0"/>
      <dgm:spPr/>
    </dgm:pt>
    <dgm:pt modelId="{EABBC888-B020-B64D-80A8-73B41CFDD9B1}" type="pres">
      <dgm:prSet presAssocID="{D9C18832-93F9-1748-89D7-1C14F7244C61}" presName="child1" presStyleLbl="bgAcc1" presStyleIdx="0" presStyleCnt="4" custScaleY="173449"/>
      <dgm:spPr/>
    </dgm:pt>
    <dgm:pt modelId="{68A6F1A6-E98C-184A-A9BF-6596378D913A}" type="pres">
      <dgm:prSet presAssocID="{D9C18832-93F9-1748-89D7-1C14F7244C61}" presName="child1Text" presStyleLbl="bgAcc1" presStyleIdx="0" presStyleCnt="4">
        <dgm:presLayoutVars>
          <dgm:bulletEnabled val="1"/>
        </dgm:presLayoutVars>
      </dgm:prSet>
      <dgm:spPr/>
    </dgm:pt>
    <dgm:pt modelId="{BB60B816-28E7-DA46-88F0-3A22C795D35B}" type="pres">
      <dgm:prSet presAssocID="{D9C18832-93F9-1748-89D7-1C14F7244C61}" presName="child2group" presStyleCnt="0"/>
      <dgm:spPr/>
    </dgm:pt>
    <dgm:pt modelId="{42614BB1-C963-D049-A8F2-FD21B1D6EA6C}" type="pres">
      <dgm:prSet presAssocID="{D9C18832-93F9-1748-89D7-1C14F7244C61}" presName="child2" presStyleLbl="bgAcc1" presStyleIdx="1" presStyleCnt="4" custScaleY="169671"/>
      <dgm:spPr/>
    </dgm:pt>
    <dgm:pt modelId="{853E66AF-C8EB-FC41-AE50-F4DC4F3AFAD8}" type="pres">
      <dgm:prSet presAssocID="{D9C18832-93F9-1748-89D7-1C14F7244C61}" presName="child2Text" presStyleLbl="bgAcc1" presStyleIdx="1" presStyleCnt="4">
        <dgm:presLayoutVars>
          <dgm:bulletEnabled val="1"/>
        </dgm:presLayoutVars>
      </dgm:prSet>
      <dgm:spPr/>
    </dgm:pt>
    <dgm:pt modelId="{8B8FA5B3-5A53-5846-A34E-87381B9523CF}" type="pres">
      <dgm:prSet presAssocID="{D9C18832-93F9-1748-89D7-1C14F7244C61}" presName="child3group" presStyleCnt="0"/>
      <dgm:spPr/>
    </dgm:pt>
    <dgm:pt modelId="{C6B85B34-94D8-8548-9B75-45557DC0DEBB}" type="pres">
      <dgm:prSet presAssocID="{D9C18832-93F9-1748-89D7-1C14F7244C61}" presName="child3" presStyleLbl="bgAcc1" presStyleIdx="2" presStyleCnt="4" custScaleY="167796"/>
      <dgm:spPr/>
    </dgm:pt>
    <dgm:pt modelId="{54C6542F-98CE-D04C-B78F-5969CE39CDCD}" type="pres">
      <dgm:prSet presAssocID="{D9C18832-93F9-1748-89D7-1C14F7244C61}" presName="child3Text" presStyleLbl="bgAcc1" presStyleIdx="2" presStyleCnt="4">
        <dgm:presLayoutVars>
          <dgm:bulletEnabled val="1"/>
        </dgm:presLayoutVars>
      </dgm:prSet>
      <dgm:spPr/>
    </dgm:pt>
    <dgm:pt modelId="{451361A7-E013-B94C-BB14-854D25162B0F}" type="pres">
      <dgm:prSet presAssocID="{D9C18832-93F9-1748-89D7-1C14F7244C61}" presName="child4group" presStyleCnt="0"/>
      <dgm:spPr/>
    </dgm:pt>
    <dgm:pt modelId="{ACDF73E8-EC36-8943-94D2-DFFC4E0735F0}" type="pres">
      <dgm:prSet presAssocID="{D9C18832-93F9-1748-89D7-1C14F7244C61}" presName="child4" presStyleLbl="bgAcc1" presStyleIdx="3" presStyleCnt="4" custScaleY="163400"/>
      <dgm:spPr/>
    </dgm:pt>
    <dgm:pt modelId="{8E95DFA0-2F02-D945-9C22-7A461887838A}" type="pres">
      <dgm:prSet presAssocID="{D9C18832-93F9-1748-89D7-1C14F7244C61}" presName="child4Text" presStyleLbl="bgAcc1" presStyleIdx="3" presStyleCnt="4">
        <dgm:presLayoutVars>
          <dgm:bulletEnabled val="1"/>
        </dgm:presLayoutVars>
      </dgm:prSet>
      <dgm:spPr/>
    </dgm:pt>
    <dgm:pt modelId="{C98A7F92-4157-AE45-AC26-11257388A0A8}" type="pres">
      <dgm:prSet presAssocID="{D9C18832-93F9-1748-89D7-1C14F7244C61}" presName="childPlaceholder" presStyleCnt="0"/>
      <dgm:spPr/>
    </dgm:pt>
    <dgm:pt modelId="{4A636F6B-E6F1-BD40-A3C0-CFB408BB7196}" type="pres">
      <dgm:prSet presAssocID="{D9C18832-93F9-1748-89D7-1C14F7244C61}" presName="circle" presStyleCnt="0"/>
      <dgm:spPr/>
    </dgm:pt>
    <dgm:pt modelId="{0C55F50F-9C71-4A4B-BBCF-A16C9E734861}" type="pres">
      <dgm:prSet presAssocID="{D9C18832-93F9-1748-89D7-1C14F7244C61}" presName="quadrant1" presStyleLbl="node1" presStyleIdx="0" presStyleCnt="4">
        <dgm:presLayoutVars>
          <dgm:chMax val="1"/>
          <dgm:bulletEnabled val="1"/>
        </dgm:presLayoutVars>
      </dgm:prSet>
      <dgm:spPr/>
    </dgm:pt>
    <dgm:pt modelId="{A664BA8B-3873-1D48-BFFD-1EF381477C6D}" type="pres">
      <dgm:prSet presAssocID="{D9C18832-93F9-1748-89D7-1C14F7244C61}" presName="quadrant2" presStyleLbl="node1" presStyleIdx="1" presStyleCnt="4" custLinFactNeighborX="1753" custLinFactNeighborY="1824">
        <dgm:presLayoutVars>
          <dgm:chMax val="1"/>
          <dgm:bulletEnabled val="1"/>
        </dgm:presLayoutVars>
      </dgm:prSet>
      <dgm:spPr/>
    </dgm:pt>
    <dgm:pt modelId="{D46786D5-8611-F341-9175-7A232880500C}" type="pres">
      <dgm:prSet presAssocID="{D9C18832-93F9-1748-89D7-1C14F7244C61}" presName="quadrant3" presStyleLbl="node1" presStyleIdx="2" presStyleCnt="4">
        <dgm:presLayoutVars>
          <dgm:chMax val="1"/>
          <dgm:bulletEnabled val="1"/>
        </dgm:presLayoutVars>
      </dgm:prSet>
      <dgm:spPr/>
    </dgm:pt>
    <dgm:pt modelId="{892C0F7D-373F-024F-9471-04EB7CD3B201}" type="pres">
      <dgm:prSet presAssocID="{D9C18832-93F9-1748-89D7-1C14F7244C61}" presName="quadrant4" presStyleLbl="node1" presStyleIdx="3" presStyleCnt="4">
        <dgm:presLayoutVars>
          <dgm:chMax val="1"/>
          <dgm:bulletEnabled val="1"/>
        </dgm:presLayoutVars>
      </dgm:prSet>
      <dgm:spPr/>
    </dgm:pt>
    <dgm:pt modelId="{4A4BE045-0AC2-3847-8310-545928ADBF0D}" type="pres">
      <dgm:prSet presAssocID="{D9C18832-93F9-1748-89D7-1C14F7244C61}" presName="quadrantPlaceholder" presStyleCnt="0"/>
      <dgm:spPr/>
    </dgm:pt>
    <dgm:pt modelId="{E6DFFA82-A5DE-C74C-ACB7-9226F2298017}" type="pres">
      <dgm:prSet presAssocID="{D9C18832-93F9-1748-89D7-1C14F7244C61}" presName="center1" presStyleLbl="fgShp" presStyleIdx="0" presStyleCnt="2"/>
      <dgm:spPr/>
    </dgm:pt>
    <dgm:pt modelId="{5CA4C23A-946B-0B44-B3EB-B768D67D2369}" type="pres">
      <dgm:prSet presAssocID="{D9C18832-93F9-1748-89D7-1C14F7244C61}" presName="center2" presStyleLbl="fgShp" presStyleIdx="1" presStyleCnt="2"/>
      <dgm:spPr/>
    </dgm:pt>
  </dgm:ptLst>
  <dgm:cxnLst>
    <dgm:cxn modelId="{1DC34306-5034-4081-8357-79027B64D050}" type="presOf" srcId="{A94DEED2-C421-4FFD-93FA-0E833CEFC75A}" destId="{EABBC888-B020-B64D-80A8-73B41CFDD9B1}" srcOrd="0" destOrd="2" presId="urn:microsoft.com/office/officeart/2005/8/layout/cycle4#1"/>
    <dgm:cxn modelId="{91056A13-FBD1-45FB-BB36-F2878CA54826}" srcId="{0C85BE81-16D6-4948-8998-9874E17F39B0}" destId="{8364A5C5-2D2B-7C4E-8288-6584F1AFB722}" srcOrd="0" destOrd="0" parTransId="{8E361D57-BC91-8D4F-9565-A43914071AA0}" sibTransId="{0B1DAEBF-5ABE-CE42-949E-A615E8E2AD2F}"/>
    <dgm:cxn modelId="{9E85F026-CCB4-4602-B103-F5DE51D2C3F1}" srcId="{D9C18832-93F9-1748-89D7-1C14F7244C61}" destId="{73FC0201-1D35-BF43-81B0-3F6C4E37480F}" srcOrd="3" destOrd="0" parTransId="{8327BD14-DAB5-6749-BFA4-6B0C0323B2A1}" sibTransId="{DFCC63F8-9916-A140-B0D6-E42520DC6220}"/>
    <dgm:cxn modelId="{9086F627-6846-4CC8-A163-BC0C4BD2C59E}" srcId="{9ECEFBA4-E6D0-1C46-9D11-DDFF166EF778}" destId="{1EFB0771-5466-1F47-9B4D-836C7918E46A}" srcOrd="0" destOrd="0" parTransId="{E2EC85C2-2994-5D4B-ADA2-14C379CFA9B7}" sibTransId="{5031CB0F-690C-4F4B-9A97-4DA3D20F43BB}"/>
    <dgm:cxn modelId="{4D8A862A-AAA4-4CE3-951A-4F22DF729F1E}" srcId="{D9C18832-93F9-1748-89D7-1C14F7244C61}" destId="{93CB10F9-19C1-0246-9C75-7584ABDC593D}" srcOrd="2" destOrd="0" parTransId="{4CF2744D-7AFB-5E41-BB51-2685590CFCBD}" sibTransId="{B00AAA43-3569-7644-8046-4A00EFF04483}"/>
    <dgm:cxn modelId="{B902E431-DFB3-4787-9E39-C2EEF0A3AF50}" type="presOf" srcId="{9ECEFBA4-E6D0-1C46-9D11-DDFF166EF778}" destId="{A664BA8B-3873-1D48-BFFD-1EF381477C6D}" srcOrd="0" destOrd="0" presId="urn:microsoft.com/office/officeart/2005/8/layout/cycle4#1"/>
    <dgm:cxn modelId="{E5E7F035-2A6C-4732-ACAD-F5FDEF959C8A}" type="presOf" srcId="{36FA5FF8-2160-43CB-8B41-0BA5653BB59A}" destId="{42614BB1-C963-D049-A8F2-FD21B1D6EA6C}" srcOrd="0" destOrd="1" presId="urn:microsoft.com/office/officeart/2005/8/layout/cycle4#1"/>
    <dgm:cxn modelId="{9EB4E839-D4C3-4C74-B1E1-D6728F086B24}" type="presOf" srcId="{36FA5FF8-2160-43CB-8B41-0BA5653BB59A}" destId="{853E66AF-C8EB-FC41-AE50-F4DC4F3AFAD8}" srcOrd="1" destOrd="1" presId="urn:microsoft.com/office/officeart/2005/8/layout/cycle4#1"/>
    <dgm:cxn modelId="{387EF53C-0E29-47F0-A8DB-1B368F50A37B}" type="presOf" srcId="{3C6CC8CD-3055-437B-88C2-250112419D69}" destId="{54C6542F-98CE-D04C-B78F-5969CE39CDCD}" srcOrd="1" destOrd="1" presId="urn:microsoft.com/office/officeart/2005/8/layout/cycle4#1"/>
    <dgm:cxn modelId="{7648685B-CD50-46A4-AD96-5D9D58A46B9F}" type="presOf" srcId="{D9C18832-93F9-1748-89D7-1C14F7244C61}" destId="{6AEF1348-2310-DB43-B6D1-8076E0987F62}" srcOrd="0" destOrd="0" presId="urn:microsoft.com/office/officeart/2005/8/layout/cycle4#1"/>
    <dgm:cxn modelId="{799A6E41-53D6-457D-88BA-EA8A6797AAA4}" type="presOf" srcId="{1EFB0771-5466-1F47-9B4D-836C7918E46A}" destId="{853E66AF-C8EB-FC41-AE50-F4DC4F3AFAD8}" srcOrd="1" destOrd="0" presId="urn:microsoft.com/office/officeart/2005/8/layout/cycle4#1"/>
    <dgm:cxn modelId="{CA93A862-8B59-448E-93DF-57A28377E80A}" type="presOf" srcId="{56666BDE-4A52-4F13-9216-B581FDE0AE63}" destId="{68A6F1A6-E98C-184A-A9BF-6596378D913A}" srcOrd="1" destOrd="1" presId="urn:microsoft.com/office/officeart/2005/8/layout/cycle4#1"/>
    <dgm:cxn modelId="{69C7BC45-C1E5-4DE7-91ED-D50A4F6A92CE}" srcId="{9ECEFBA4-E6D0-1C46-9D11-DDFF166EF778}" destId="{36FA5FF8-2160-43CB-8B41-0BA5653BB59A}" srcOrd="1" destOrd="0" parTransId="{97E63B36-3CC8-4013-8021-0D3F2254B364}" sibTransId="{328C1085-F6C0-418E-8EB9-D6674434D41E}"/>
    <dgm:cxn modelId="{7EF98167-800A-4FF2-B9E9-FA460B26AAD3}" type="presOf" srcId="{1EFB0771-5466-1F47-9B4D-836C7918E46A}" destId="{42614BB1-C963-D049-A8F2-FD21B1D6EA6C}" srcOrd="0" destOrd="0" presId="urn:microsoft.com/office/officeart/2005/8/layout/cycle4#1"/>
    <dgm:cxn modelId="{EFD6A36B-54B7-4298-AE68-F15938363E93}" srcId="{0C85BE81-16D6-4948-8998-9874E17F39B0}" destId="{56666BDE-4A52-4F13-9216-B581FDE0AE63}" srcOrd="1" destOrd="0" parTransId="{B54273CA-C0EF-479E-8101-5F98EB84A7F1}" sibTransId="{241B60C7-8280-4D6D-BDAB-2051045A6C6D}"/>
    <dgm:cxn modelId="{96471454-90F1-4F82-9615-B4107278C44B}" type="presOf" srcId="{9864310A-EDED-4DA8-93BA-6537CF57CD98}" destId="{54C6542F-98CE-D04C-B78F-5969CE39CDCD}" srcOrd="1" destOrd="0" presId="urn:microsoft.com/office/officeart/2005/8/layout/cycle4#1"/>
    <dgm:cxn modelId="{7461867A-A7E3-4FEC-BE90-D30349BBADBF}" srcId="{9ECEFBA4-E6D0-1C46-9D11-DDFF166EF778}" destId="{391C6518-491E-497D-A713-A3839931B735}" srcOrd="2" destOrd="0" parTransId="{8DFDD8DE-6BC0-4A04-8D42-167F02B0A271}" sibTransId="{CAAF549C-99DB-480A-8F72-F196682CC322}"/>
    <dgm:cxn modelId="{81AA2281-A375-4E90-85D7-89595728687E}" type="presOf" srcId="{56666BDE-4A52-4F13-9216-B581FDE0AE63}" destId="{EABBC888-B020-B64D-80A8-73B41CFDD9B1}" srcOrd="0" destOrd="1" presId="urn:microsoft.com/office/officeart/2005/8/layout/cycle4#1"/>
    <dgm:cxn modelId="{B99A8581-6572-450D-B15F-9F29D1DE1E49}" type="presOf" srcId="{391C6518-491E-497D-A713-A3839931B735}" destId="{853E66AF-C8EB-FC41-AE50-F4DC4F3AFAD8}" srcOrd="1" destOrd="2" presId="urn:microsoft.com/office/officeart/2005/8/layout/cycle4#1"/>
    <dgm:cxn modelId="{9C5B9691-7EDC-42D5-8706-E53F1AC443A9}" srcId="{9ECEFBA4-E6D0-1C46-9D11-DDFF166EF778}" destId="{F2ED32FD-A77B-4694-8F8B-6D75FA9EAB9B}" srcOrd="3" destOrd="0" parTransId="{96EC2534-1853-4255-9F55-93D5C3B92ED3}" sibTransId="{B8F73463-0F88-43DB-9122-F1A320407E75}"/>
    <dgm:cxn modelId="{D4775C93-68F6-4AAE-959B-8D002E919923}" srcId="{93CB10F9-19C1-0246-9C75-7584ABDC593D}" destId="{9864310A-EDED-4DA8-93BA-6537CF57CD98}" srcOrd="0" destOrd="0" parTransId="{A0A20027-104F-4CAF-ADE1-374FCE1317D7}" sibTransId="{2AD01F30-6FFD-40DE-97F6-2B722AA26509}"/>
    <dgm:cxn modelId="{BD53149D-B075-492B-ACDD-EDC1F873B9AE}" type="presOf" srcId="{77D6A166-0C43-4FDD-893F-01280F1AF423}" destId="{8E95DFA0-2F02-D945-9C22-7A461887838A}" srcOrd="1" destOrd="1" presId="urn:microsoft.com/office/officeart/2005/8/layout/cycle4#1"/>
    <dgm:cxn modelId="{AEB6C6A7-A7DB-4298-BFBA-E1FC57B52562}" type="presOf" srcId="{8364A5C5-2D2B-7C4E-8288-6584F1AFB722}" destId="{EABBC888-B020-B64D-80A8-73B41CFDD9B1}" srcOrd="0" destOrd="0" presId="urn:microsoft.com/office/officeart/2005/8/layout/cycle4#1"/>
    <dgm:cxn modelId="{98705AAF-7C22-4A7B-9212-677B5A71D27F}" type="presOf" srcId="{FC49EBE6-F716-41D1-AB75-4FEEC07FCB0D}" destId="{ACDF73E8-EC36-8943-94D2-DFFC4E0735F0}" srcOrd="0" destOrd="0" presId="urn:microsoft.com/office/officeart/2005/8/layout/cycle4#1"/>
    <dgm:cxn modelId="{72C1D4B8-4EE1-457C-937D-D92252919AC3}" type="presOf" srcId="{73FC0201-1D35-BF43-81B0-3F6C4E37480F}" destId="{892C0F7D-373F-024F-9471-04EB7CD3B201}" srcOrd="0" destOrd="0" presId="urn:microsoft.com/office/officeart/2005/8/layout/cycle4#1"/>
    <dgm:cxn modelId="{9D3FDDBD-F439-4F7A-B7E7-E350BC9E080C}" srcId="{D9C18832-93F9-1748-89D7-1C14F7244C61}" destId="{9ECEFBA4-E6D0-1C46-9D11-DDFF166EF778}" srcOrd="1" destOrd="0" parTransId="{927EF6E0-D4B3-6B4B-B54F-411F297498C1}" sibTransId="{0BEF92DD-5FF6-454F-957E-71B2E856817D}"/>
    <dgm:cxn modelId="{BBBEA0C1-D760-4A9F-A274-85A466647A35}" type="presOf" srcId="{9864310A-EDED-4DA8-93BA-6537CF57CD98}" destId="{C6B85B34-94D8-8548-9B75-45557DC0DEBB}" srcOrd="0" destOrd="0" presId="urn:microsoft.com/office/officeart/2005/8/layout/cycle4#1"/>
    <dgm:cxn modelId="{D8BFD9C3-D7EC-4D81-8391-AC8DCCA36419}" srcId="{0C85BE81-16D6-4948-8998-9874E17F39B0}" destId="{A94DEED2-C421-4FFD-93FA-0E833CEFC75A}" srcOrd="2" destOrd="0" parTransId="{929B3DAA-2BF9-4491-AFDE-9FAD2429E3B2}" sibTransId="{5EE041E4-8379-4A49-8038-7E50694BD0DB}"/>
    <dgm:cxn modelId="{7748CBC7-BAD9-407E-84C5-7B21847BCBFB}" srcId="{93CB10F9-19C1-0246-9C75-7584ABDC593D}" destId="{3C6CC8CD-3055-437B-88C2-250112419D69}" srcOrd="1" destOrd="0" parTransId="{205C4C03-3AFA-4FE8-A87F-89A3300270F1}" sibTransId="{893F29CB-9402-48CA-971D-0465F5436FC7}"/>
    <dgm:cxn modelId="{3834FECA-47AD-4EC0-8406-B8D87B0F99D4}" srcId="{73FC0201-1D35-BF43-81B0-3F6C4E37480F}" destId="{FC49EBE6-F716-41D1-AB75-4FEEC07FCB0D}" srcOrd="0" destOrd="0" parTransId="{0384B7F5-90E5-46A7-B482-6A232444EE47}" sibTransId="{EFCEDB47-459A-4926-B155-7DC2A6FC4EDA}"/>
    <dgm:cxn modelId="{6B5773CC-7040-4249-B039-33D93365319C}" type="presOf" srcId="{3C6CC8CD-3055-437B-88C2-250112419D69}" destId="{C6B85B34-94D8-8548-9B75-45557DC0DEBB}" srcOrd="0" destOrd="1" presId="urn:microsoft.com/office/officeart/2005/8/layout/cycle4#1"/>
    <dgm:cxn modelId="{6CEC95D0-BEE2-4EFD-9B9D-844E30C64D27}" srcId="{D9C18832-93F9-1748-89D7-1C14F7244C61}" destId="{0C85BE81-16D6-4948-8998-9874E17F39B0}" srcOrd="0" destOrd="0" parTransId="{578D7510-F04B-2249-9720-5E289AAE2214}" sibTransId="{4344C2BB-3A77-D548-8CCD-C2FAAF32AE79}"/>
    <dgm:cxn modelId="{A42AB3D7-B3CB-4079-A5EF-611F059967C5}" type="presOf" srcId="{391C6518-491E-497D-A713-A3839931B735}" destId="{42614BB1-C963-D049-A8F2-FD21B1D6EA6C}" srcOrd="0" destOrd="2" presId="urn:microsoft.com/office/officeart/2005/8/layout/cycle4#1"/>
    <dgm:cxn modelId="{A39127DE-D0D1-4B57-9543-68DDB469266E}" type="presOf" srcId="{93CB10F9-19C1-0246-9C75-7584ABDC593D}" destId="{D46786D5-8611-F341-9175-7A232880500C}" srcOrd="0" destOrd="0" presId="urn:microsoft.com/office/officeart/2005/8/layout/cycle4#1"/>
    <dgm:cxn modelId="{D67DA3E0-EDB5-4242-A216-1F90E3CF996C}" type="presOf" srcId="{F2ED32FD-A77B-4694-8F8B-6D75FA9EAB9B}" destId="{853E66AF-C8EB-FC41-AE50-F4DC4F3AFAD8}" srcOrd="1" destOrd="3" presId="urn:microsoft.com/office/officeart/2005/8/layout/cycle4#1"/>
    <dgm:cxn modelId="{53CEF3E3-78E4-4CF0-BE03-E8035619886D}" srcId="{73FC0201-1D35-BF43-81B0-3F6C4E37480F}" destId="{77D6A166-0C43-4FDD-893F-01280F1AF423}" srcOrd="1" destOrd="0" parTransId="{FEEFFBFB-D9C9-4B56-A526-56525895A555}" sibTransId="{D98D6B31-FDD2-48DE-B52E-51DD7968F07A}"/>
    <dgm:cxn modelId="{0C0F1AEA-A5CD-4EF7-A867-01837DD3F9C7}" type="presOf" srcId="{FC49EBE6-F716-41D1-AB75-4FEEC07FCB0D}" destId="{8E95DFA0-2F02-D945-9C22-7A461887838A}" srcOrd="1" destOrd="0" presId="urn:microsoft.com/office/officeart/2005/8/layout/cycle4#1"/>
    <dgm:cxn modelId="{0F9719F0-8439-4BC8-8E9F-0A7E4B98E9AE}" type="presOf" srcId="{77D6A166-0C43-4FDD-893F-01280F1AF423}" destId="{ACDF73E8-EC36-8943-94D2-DFFC4E0735F0}" srcOrd="0" destOrd="1" presId="urn:microsoft.com/office/officeart/2005/8/layout/cycle4#1"/>
    <dgm:cxn modelId="{A47D44F8-8230-4A5E-B7B9-8F39B58BCEAF}" type="presOf" srcId="{0C85BE81-16D6-4948-8998-9874E17F39B0}" destId="{0C55F50F-9C71-4A4B-BBCF-A16C9E734861}" srcOrd="0" destOrd="0" presId="urn:microsoft.com/office/officeart/2005/8/layout/cycle4#1"/>
    <dgm:cxn modelId="{16910DFB-BD44-4175-9FB6-7A7CAB73EBEC}" type="presOf" srcId="{8364A5C5-2D2B-7C4E-8288-6584F1AFB722}" destId="{68A6F1A6-E98C-184A-A9BF-6596378D913A}" srcOrd="1" destOrd="0" presId="urn:microsoft.com/office/officeart/2005/8/layout/cycle4#1"/>
    <dgm:cxn modelId="{3932ECFC-93F9-4968-92B8-6AF47064A2D9}" type="presOf" srcId="{A94DEED2-C421-4FFD-93FA-0E833CEFC75A}" destId="{68A6F1A6-E98C-184A-A9BF-6596378D913A}" srcOrd="1" destOrd="2" presId="urn:microsoft.com/office/officeart/2005/8/layout/cycle4#1"/>
    <dgm:cxn modelId="{AB57BCFE-FAD8-4EF0-ACEA-6C10B32BD3E5}" type="presOf" srcId="{F2ED32FD-A77B-4694-8F8B-6D75FA9EAB9B}" destId="{42614BB1-C963-D049-A8F2-FD21B1D6EA6C}" srcOrd="0" destOrd="3" presId="urn:microsoft.com/office/officeart/2005/8/layout/cycle4#1"/>
    <dgm:cxn modelId="{F732EC0E-88A4-4908-A663-9A6533DDA46D}" type="presParOf" srcId="{6AEF1348-2310-DB43-B6D1-8076E0987F62}" destId="{ABC94F99-1826-0042-B10E-491CBE5E1B22}" srcOrd="0" destOrd="0" presId="urn:microsoft.com/office/officeart/2005/8/layout/cycle4#1"/>
    <dgm:cxn modelId="{36CE511A-92F0-4292-817E-256CC6B23AF8}" type="presParOf" srcId="{ABC94F99-1826-0042-B10E-491CBE5E1B22}" destId="{AE51ED12-8AFE-F749-B68F-7E2520A91DBC}" srcOrd="0" destOrd="0" presId="urn:microsoft.com/office/officeart/2005/8/layout/cycle4#1"/>
    <dgm:cxn modelId="{F213C2BB-59FD-4AFE-B09B-A34A0C2AC3A5}" type="presParOf" srcId="{AE51ED12-8AFE-F749-B68F-7E2520A91DBC}" destId="{EABBC888-B020-B64D-80A8-73B41CFDD9B1}" srcOrd="0" destOrd="0" presId="urn:microsoft.com/office/officeart/2005/8/layout/cycle4#1"/>
    <dgm:cxn modelId="{F6FA7E67-1176-434B-A1C2-5E0EF6E7669D}" type="presParOf" srcId="{AE51ED12-8AFE-F749-B68F-7E2520A91DBC}" destId="{68A6F1A6-E98C-184A-A9BF-6596378D913A}" srcOrd="1" destOrd="0" presId="urn:microsoft.com/office/officeart/2005/8/layout/cycle4#1"/>
    <dgm:cxn modelId="{40FD2265-DA64-4B8E-B87E-B6F9763DA20D}" type="presParOf" srcId="{ABC94F99-1826-0042-B10E-491CBE5E1B22}" destId="{BB60B816-28E7-DA46-88F0-3A22C795D35B}" srcOrd="1" destOrd="0" presId="urn:microsoft.com/office/officeart/2005/8/layout/cycle4#1"/>
    <dgm:cxn modelId="{F803CF70-D588-4422-B3A1-16B7204CD085}" type="presParOf" srcId="{BB60B816-28E7-DA46-88F0-3A22C795D35B}" destId="{42614BB1-C963-D049-A8F2-FD21B1D6EA6C}" srcOrd="0" destOrd="0" presId="urn:microsoft.com/office/officeart/2005/8/layout/cycle4#1"/>
    <dgm:cxn modelId="{E4C96F6C-99AD-49B4-93B7-AB7787831810}" type="presParOf" srcId="{BB60B816-28E7-DA46-88F0-3A22C795D35B}" destId="{853E66AF-C8EB-FC41-AE50-F4DC4F3AFAD8}" srcOrd="1" destOrd="0" presId="urn:microsoft.com/office/officeart/2005/8/layout/cycle4#1"/>
    <dgm:cxn modelId="{6AF934CB-7E9E-47B1-9AEF-57446531E7FB}" type="presParOf" srcId="{ABC94F99-1826-0042-B10E-491CBE5E1B22}" destId="{8B8FA5B3-5A53-5846-A34E-87381B9523CF}" srcOrd="2" destOrd="0" presId="urn:microsoft.com/office/officeart/2005/8/layout/cycle4#1"/>
    <dgm:cxn modelId="{AE9759C0-6F61-4027-A4C6-8AEE1BD86F71}" type="presParOf" srcId="{8B8FA5B3-5A53-5846-A34E-87381B9523CF}" destId="{C6B85B34-94D8-8548-9B75-45557DC0DEBB}" srcOrd="0" destOrd="0" presId="urn:microsoft.com/office/officeart/2005/8/layout/cycle4#1"/>
    <dgm:cxn modelId="{8F7953A1-EE3E-4404-8511-1E7DFEED0362}" type="presParOf" srcId="{8B8FA5B3-5A53-5846-A34E-87381B9523CF}" destId="{54C6542F-98CE-D04C-B78F-5969CE39CDCD}" srcOrd="1" destOrd="0" presId="urn:microsoft.com/office/officeart/2005/8/layout/cycle4#1"/>
    <dgm:cxn modelId="{E4BBD9DB-C636-4C59-923E-1B2E37E4EB6C}" type="presParOf" srcId="{ABC94F99-1826-0042-B10E-491CBE5E1B22}" destId="{451361A7-E013-B94C-BB14-854D25162B0F}" srcOrd="3" destOrd="0" presId="urn:microsoft.com/office/officeart/2005/8/layout/cycle4#1"/>
    <dgm:cxn modelId="{196128A4-80B7-463E-97B0-8E6CA11FB1E7}" type="presParOf" srcId="{451361A7-E013-B94C-BB14-854D25162B0F}" destId="{ACDF73E8-EC36-8943-94D2-DFFC4E0735F0}" srcOrd="0" destOrd="0" presId="urn:microsoft.com/office/officeart/2005/8/layout/cycle4#1"/>
    <dgm:cxn modelId="{6E51A0DD-3DF4-4A4F-8FC6-F0EBC3120DB8}" type="presParOf" srcId="{451361A7-E013-B94C-BB14-854D25162B0F}" destId="{8E95DFA0-2F02-D945-9C22-7A461887838A}" srcOrd="1" destOrd="0" presId="urn:microsoft.com/office/officeart/2005/8/layout/cycle4#1"/>
    <dgm:cxn modelId="{CCED0800-F538-43CE-AFFC-B434BECA253F}" type="presParOf" srcId="{ABC94F99-1826-0042-B10E-491CBE5E1B22}" destId="{C98A7F92-4157-AE45-AC26-11257388A0A8}" srcOrd="4" destOrd="0" presId="urn:microsoft.com/office/officeart/2005/8/layout/cycle4#1"/>
    <dgm:cxn modelId="{53DE0214-0D56-4377-BC90-75FE58430CC3}" type="presParOf" srcId="{6AEF1348-2310-DB43-B6D1-8076E0987F62}" destId="{4A636F6B-E6F1-BD40-A3C0-CFB408BB7196}" srcOrd="1" destOrd="0" presId="urn:microsoft.com/office/officeart/2005/8/layout/cycle4#1"/>
    <dgm:cxn modelId="{81EB0900-435D-4DF5-96BF-59A9F5B6C419}" type="presParOf" srcId="{4A636F6B-E6F1-BD40-A3C0-CFB408BB7196}" destId="{0C55F50F-9C71-4A4B-BBCF-A16C9E734861}" srcOrd="0" destOrd="0" presId="urn:microsoft.com/office/officeart/2005/8/layout/cycle4#1"/>
    <dgm:cxn modelId="{84C9C3DA-FB8A-46CF-A7C1-536A2CBAE4FB}" type="presParOf" srcId="{4A636F6B-E6F1-BD40-A3C0-CFB408BB7196}" destId="{A664BA8B-3873-1D48-BFFD-1EF381477C6D}" srcOrd="1" destOrd="0" presId="urn:microsoft.com/office/officeart/2005/8/layout/cycle4#1"/>
    <dgm:cxn modelId="{18530158-AEFC-4CE6-AD87-A9B97EFF6ECE}" type="presParOf" srcId="{4A636F6B-E6F1-BD40-A3C0-CFB408BB7196}" destId="{D46786D5-8611-F341-9175-7A232880500C}" srcOrd="2" destOrd="0" presId="urn:microsoft.com/office/officeart/2005/8/layout/cycle4#1"/>
    <dgm:cxn modelId="{19176E83-D85F-45ED-8AE5-2309EAE767E0}" type="presParOf" srcId="{4A636F6B-E6F1-BD40-A3C0-CFB408BB7196}" destId="{892C0F7D-373F-024F-9471-04EB7CD3B201}" srcOrd="3" destOrd="0" presId="urn:microsoft.com/office/officeart/2005/8/layout/cycle4#1"/>
    <dgm:cxn modelId="{FAB3EBF6-5A0B-47A3-A1CE-71602B634265}" type="presParOf" srcId="{4A636F6B-E6F1-BD40-A3C0-CFB408BB7196}" destId="{4A4BE045-0AC2-3847-8310-545928ADBF0D}" srcOrd="4" destOrd="0" presId="urn:microsoft.com/office/officeart/2005/8/layout/cycle4#1"/>
    <dgm:cxn modelId="{97A2AA54-19FD-490B-81C2-C69117D50C30}" type="presParOf" srcId="{6AEF1348-2310-DB43-B6D1-8076E0987F62}" destId="{E6DFFA82-A5DE-C74C-ACB7-9226F2298017}" srcOrd="2" destOrd="0" presId="urn:microsoft.com/office/officeart/2005/8/layout/cycle4#1"/>
    <dgm:cxn modelId="{A917243C-6873-45C8-B163-EC366CB7ADDE}" type="presParOf" srcId="{6AEF1348-2310-DB43-B6D1-8076E0987F62}" destId="{5CA4C23A-946B-0B44-B3EB-B768D67D2369}" srcOrd="3" destOrd="0" presId="urn:microsoft.com/office/officeart/2005/8/layout/cycle4#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B85B34-94D8-8548-9B75-45557DC0DEBB}">
      <dsp:nvSpPr>
        <dsp:cNvPr id="0" name=""/>
        <dsp:cNvSpPr/>
      </dsp:nvSpPr>
      <dsp:spPr>
        <a:xfrm>
          <a:off x="2775784" y="2371641"/>
          <a:ext cx="1695105" cy="1842473"/>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100000"/>
            </a:lnSpc>
            <a:spcBef>
              <a:spcPct val="0"/>
            </a:spcBef>
            <a:spcAft>
              <a:spcPct val="15000"/>
            </a:spcAft>
            <a:buChar char="•"/>
          </a:pPr>
          <a:endParaRPr lang="zh-CN" altLang="en-US" sz="1200" kern="1200" dirty="0"/>
        </a:p>
        <a:p>
          <a:pPr marL="114300" lvl="1" indent="-114300" algn="l" defTabSz="533400">
            <a:lnSpc>
              <a:spcPct val="100000"/>
            </a:lnSpc>
            <a:spcBef>
              <a:spcPct val="0"/>
            </a:spcBef>
            <a:spcAft>
              <a:spcPct val="15000"/>
            </a:spcAft>
            <a:buChar char="•"/>
          </a:pPr>
          <a:r>
            <a:rPr lang="zh-CN" altLang="en-US" sz="1200" kern="1200" dirty="0"/>
            <a:t> </a:t>
          </a:r>
          <a:r>
            <a:rPr lang="en-US" altLang="zh-CN" sz="1400" b="1" kern="1200" dirty="0">
              <a:sym typeface="+mn-ea"/>
            </a:rPr>
            <a:t>μ</a:t>
          </a:r>
          <a:r>
            <a:rPr lang="en-US" altLang="zh-CN" sz="1400" b="1" kern="1200" baseline="30000" dirty="0">
              <a:sym typeface="+mn-ea"/>
            </a:rPr>
            <a:t>-</a:t>
          </a:r>
          <a:r>
            <a:rPr lang="zh-CN" altLang="en-US" sz="1400" b="1" kern="1200" dirty="0"/>
            <a:t>的俘获截面研究</a:t>
          </a:r>
          <a:endParaRPr lang="zh-CN" altLang="en-US" sz="1400" b="1" kern="1200" baseline="30000" dirty="0"/>
        </a:p>
      </dsp:txBody>
      <dsp:txXfrm>
        <a:off x="3319070" y="2867014"/>
        <a:ext cx="1117065" cy="1312347"/>
      </dsp:txXfrm>
    </dsp:sp>
    <dsp:sp modelId="{ACDF73E8-EC36-8943-94D2-DFFC4E0735F0}">
      <dsp:nvSpPr>
        <dsp:cNvPr id="0" name=""/>
        <dsp:cNvSpPr/>
      </dsp:nvSpPr>
      <dsp:spPr>
        <a:xfrm>
          <a:off x="10086" y="2395776"/>
          <a:ext cx="1695105" cy="1794203"/>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100000"/>
            </a:lnSpc>
            <a:spcBef>
              <a:spcPct val="0"/>
            </a:spcBef>
            <a:spcAft>
              <a:spcPct val="15000"/>
            </a:spcAft>
            <a:buChar char="•"/>
          </a:pPr>
          <a:endParaRPr lang="zh-CN" altLang="en-US" sz="1400" b="1" kern="1200" dirty="0"/>
        </a:p>
        <a:p>
          <a:pPr marL="114300" lvl="1" indent="-114300" algn="l" defTabSz="622300">
            <a:lnSpc>
              <a:spcPct val="100000"/>
            </a:lnSpc>
            <a:spcBef>
              <a:spcPct val="0"/>
            </a:spcBef>
            <a:spcAft>
              <a:spcPct val="15000"/>
            </a:spcAft>
            <a:buChar char="•"/>
          </a:pPr>
          <a:r>
            <a:rPr lang="zh-CN" altLang="en-US" sz="1400" b="1" kern="1200" dirty="0"/>
            <a:t>厚样品</a:t>
          </a:r>
        </a:p>
      </dsp:txBody>
      <dsp:txXfrm>
        <a:off x="44840" y="2879081"/>
        <a:ext cx="1117065" cy="1276144"/>
      </dsp:txXfrm>
    </dsp:sp>
    <dsp:sp modelId="{42614BB1-C963-D049-A8F2-FD21B1D6EA6C}">
      <dsp:nvSpPr>
        <dsp:cNvPr id="0" name=""/>
        <dsp:cNvSpPr/>
      </dsp:nvSpPr>
      <dsp:spPr>
        <a:xfrm>
          <a:off x="2775784" y="28004"/>
          <a:ext cx="1695105" cy="1863062"/>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100000"/>
            </a:lnSpc>
            <a:spcBef>
              <a:spcPct val="0"/>
            </a:spcBef>
            <a:spcAft>
              <a:spcPct val="15000"/>
            </a:spcAft>
            <a:buChar char="•"/>
          </a:pPr>
          <a:r>
            <a:rPr lang="zh-CN" altLang="en-US" sz="1400" b="1" kern="1200" dirty="0"/>
            <a:t>考古学深度扫描</a:t>
          </a:r>
        </a:p>
        <a:p>
          <a:pPr marL="114300" lvl="1" indent="-114300" algn="l" defTabSz="622300">
            <a:lnSpc>
              <a:spcPct val="100000"/>
            </a:lnSpc>
            <a:spcBef>
              <a:spcPct val="0"/>
            </a:spcBef>
            <a:spcAft>
              <a:spcPct val="15000"/>
            </a:spcAft>
            <a:buChar char="•"/>
          </a:pPr>
          <a:r>
            <a:rPr lang="zh-CN" altLang="en-US" sz="1400" b="1" u="heavy" kern="1200" dirty="0"/>
            <a:t>月球岩石</a:t>
          </a:r>
          <a:endParaRPr lang="zh-CN" altLang="en-US" sz="1400" b="1" kern="1200" dirty="0"/>
        </a:p>
        <a:p>
          <a:pPr marL="114300" lvl="1" indent="-114300" algn="l" defTabSz="622300">
            <a:lnSpc>
              <a:spcPct val="100000"/>
            </a:lnSpc>
            <a:spcBef>
              <a:spcPct val="0"/>
            </a:spcBef>
            <a:spcAft>
              <a:spcPct val="15000"/>
            </a:spcAft>
            <a:buChar char="•"/>
          </a:pPr>
          <a:r>
            <a:rPr lang="zh-CN" altLang="en-US" sz="1400" b="1" kern="1200"/>
            <a:t>锂电池 </a:t>
          </a:r>
          <a:endParaRPr lang="zh-CN" altLang="en-US" sz="1400" b="1" kern="1200" dirty="0"/>
        </a:p>
        <a:p>
          <a:pPr marL="114300" lvl="1" indent="-114300" algn="l" defTabSz="533400">
            <a:lnSpc>
              <a:spcPct val="100000"/>
            </a:lnSpc>
            <a:spcBef>
              <a:spcPct val="0"/>
            </a:spcBef>
            <a:spcAft>
              <a:spcPct val="15000"/>
            </a:spcAft>
            <a:buChar char="•"/>
          </a:pPr>
          <a:endParaRPr lang="zh-CN" altLang="en-US" sz="1200" kern="1200" dirty="0"/>
        </a:p>
      </dsp:txBody>
      <dsp:txXfrm>
        <a:off x="3319070" y="62758"/>
        <a:ext cx="1117065" cy="1327788"/>
      </dsp:txXfrm>
    </dsp:sp>
    <dsp:sp modelId="{EABBC888-B020-B64D-80A8-73B41CFDD9B1}">
      <dsp:nvSpPr>
        <dsp:cNvPr id="0" name=""/>
        <dsp:cNvSpPr/>
      </dsp:nvSpPr>
      <dsp:spPr>
        <a:xfrm>
          <a:off x="10086" y="7262"/>
          <a:ext cx="1695105" cy="1904546"/>
        </a:xfrm>
        <a:prstGeom prst="roundRect">
          <a:avLst>
            <a:gd name="adj" fmla="val 10000"/>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t" anchorCtr="0">
          <a:noAutofit/>
        </a:bodyPr>
        <a:lstStyle/>
        <a:p>
          <a:pPr marL="114300" lvl="1" indent="-114300" algn="l" defTabSz="622300">
            <a:lnSpc>
              <a:spcPct val="100000"/>
            </a:lnSpc>
            <a:spcBef>
              <a:spcPct val="0"/>
            </a:spcBef>
            <a:spcAft>
              <a:spcPct val="15000"/>
            </a:spcAft>
            <a:buChar char="•"/>
          </a:pPr>
          <a:r>
            <a:rPr lang="zh-CN" altLang="en-US" sz="1400" b="1" kern="1200" dirty="0"/>
            <a:t>厚样品</a:t>
          </a:r>
        </a:p>
        <a:p>
          <a:pPr marL="114300" lvl="1" indent="-114300" algn="l" defTabSz="622300">
            <a:lnSpc>
              <a:spcPct val="100000"/>
            </a:lnSpc>
            <a:spcBef>
              <a:spcPct val="0"/>
            </a:spcBef>
            <a:spcAft>
              <a:spcPct val="15000"/>
            </a:spcAft>
            <a:buChar char="•"/>
          </a:pPr>
          <a:r>
            <a:rPr lang="zh-CN" altLang="en-US" sz="1400" b="1" kern="1200" dirty="0"/>
            <a:t>容器中样品</a:t>
          </a:r>
        </a:p>
        <a:p>
          <a:pPr marL="114300" lvl="1" indent="-114300" algn="l" defTabSz="622300">
            <a:lnSpc>
              <a:spcPct val="100000"/>
            </a:lnSpc>
            <a:spcBef>
              <a:spcPct val="0"/>
            </a:spcBef>
            <a:spcAft>
              <a:spcPct val="15000"/>
            </a:spcAft>
            <a:buChar char="•"/>
          </a:pPr>
          <a:r>
            <a:rPr lang="zh-CN" altLang="en-US" sz="1400" b="1" kern="1200" dirty="0"/>
            <a:t>高强度磁场</a:t>
          </a:r>
        </a:p>
      </dsp:txBody>
      <dsp:txXfrm>
        <a:off x="44840" y="42016"/>
        <a:ext cx="1117065" cy="1358901"/>
      </dsp:txXfrm>
    </dsp:sp>
    <dsp:sp modelId="{0C55F50F-9C71-4A4B-BBCF-A16C9E734861}">
      <dsp:nvSpPr>
        <dsp:cNvPr id="0" name=""/>
        <dsp:cNvSpPr/>
      </dsp:nvSpPr>
      <dsp:spPr>
        <a:xfrm>
          <a:off x="720383" y="590584"/>
          <a:ext cx="1485790" cy="1485790"/>
        </a:xfrm>
        <a:prstGeom prst="pieWedg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altLang="zh-CN" sz="1700" kern="1200"/>
            <a:t>High-energy</a:t>
          </a:r>
          <a:r>
            <a:rPr lang="zh-CN" altLang="en-US" sz="1700" kern="1200"/>
            <a:t> </a:t>
          </a:r>
          <a:r>
            <a:rPr lang="en-US" altLang="zh-CN" sz="1700" kern="1200"/>
            <a:t>MuSR</a:t>
          </a:r>
          <a:endParaRPr lang="zh-CN" altLang="en-US" sz="1700" kern="1200" dirty="0"/>
        </a:p>
      </dsp:txBody>
      <dsp:txXfrm>
        <a:off x="1155561" y="1025762"/>
        <a:ext cx="1050612" cy="1050612"/>
      </dsp:txXfrm>
    </dsp:sp>
    <dsp:sp modelId="{A664BA8B-3873-1D48-BFFD-1EF381477C6D}">
      <dsp:nvSpPr>
        <dsp:cNvPr id="0" name=""/>
        <dsp:cNvSpPr/>
      </dsp:nvSpPr>
      <dsp:spPr>
        <a:xfrm rot="5400000">
          <a:off x="2300848" y="617685"/>
          <a:ext cx="1485790" cy="1485790"/>
        </a:xfrm>
        <a:prstGeom prst="pieWedg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altLang="zh-CN" sz="1700" kern="1200" dirty="0"/>
            <a:t>Depth</a:t>
          </a:r>
          <a:r>
            <a:rPr lang="zh-CN" altLang="en-US" sz="1700" kern="1200" dirty="0"/>
            <a:t> </a:t>
          </a:r>
          <a:r>
            <a:rPr lang="en-US" altLang="zh-CN" sz="1700" kern="1200" dirty="0"/>
            <a:t>scan</a:t>
          </a:r>
          <a:r>
            <a:rPr lang="zh-CN" altLang="en-US" sz="1700" kern="1200" dirty="0"/>
            <a:t> </a:t>
          </a:r>
          <a:r>
            <a:rPr lang="en-US" altLang="zh-CN" sz="1700" kern="1200" dirty="0"/>
            <a:t>MIXE</a:t>
          </a:r>
          <a:endParaRPr lang="zh-CN" altLang="en-US" sz="1700" kern="1200" dirty="0"/>
        </a:p>
      </dsp:txBody>
      <dsp:txXfrm rot="-5400000">
        <a:off x="2300848" y="1052863"/>
        <a:ext cx="1050612" cy="1050612"/>
      </dsp:txXfrm>
    </dsp:sp>
    <dsp:sp modelId="{D46786D5-8611-F341-9175-7A232880500C}">
      <dsp:nvSpPr>
        <dsp:cNvPr id="0" name=""/>
        <dsp:cNvSpPr/>
      </dsp:nvSpPr>
      <dsp:spPr>
        <a:xfrm rot="10800000">
          <a:off x="2274802" y="2145002"/>
          <a:ext cx="1485790" cy="1485790"/>
        </a:xfrm>
        <a:prstGeom prst="pieWedg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altLang="zh-CN" sz="1700" kern="1200"/>
            <a:t>Single</a:t>
          </a:r>
          <a:r>
            <a:rPr lang="zh-CN" altLang="en-US" sz="1700" kern="1200"/>
            <a:t> </a:t>
          </a:r>
          <a:r>
            <a:rPr lang="en-US" altLang="zh-CN" sz="1700" kern="1200"/>
            <a:t>Particle</a:t>
          </a:r>
          <a:r>
            <a:rPr lang="zh-CN" altLang="en-US" sz="1700" kern="1200"/>
            <a:t> </a:t>
          </a:r>
          <a:r>
            <a:rPr lang="en-US" altLang="zh-CN" sz="1700" kern="1200"/>
            <a:t>Effect</a:t>
          </a:r>
          <a:endParaRPr lang="zh-CN" altLang="en-US" sz="1700" kern="1200" dirty="0"/>
        </a:p>
      </dsp:txBody>
      <dsp:txXfrm rot="10800000">
        <a:off x="2274802" y="2145002"/>
        <a:ext cx="1050612" cy="1050612"/>
      </dsp:txXfrm>
    </dsp:sp>
    <dsp:sp modelId="{892C0F7D-373F-024F-9471-04EB7CD3B201}">
      <dsp:nvSpPr>
        <dsp:cNvPr id="0" name=""/>
        <dsp:cNvSpPr/>
      </dsp:nvSpPr>
      <dsp:spPr>
        <a:xfrm rot="16200000">
          <a:off x="720383" y="2145002"/>
          <a:ext cx="1485790" cy="1485790"/>
        </a:xfrm>
        <a:prstGeom prst="pieWedge">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0904" tIns="120904" rIns="120904" bIns="120904" numCol="1" spcCol="1270" anchor="ctr" anchorCtr="0">
          <a:noAutofit/>
        </a:bodyPr>
        <a:lstStyle/>
        <a:p>
          <a:pPr marL="0" lvl="0" indent="0" algn="ctr" defTabSz="755650">
            <a:lnSpc>
              <a:spcPct val="90000"/>
            </a:lnSpc>
            <a:spcBef>
              <a:spcPct val="0"/>
            </a:spcBef>
            <a:spcAft>
              <a:spcPct val="35000"/>
            </a:spcAft>
            <a:buNone/>
          </a:pPr>
          <a:r>
            <a:rPr lang="en-US" altLang="zh-CN" sz="1700" kern="1200"/>
            <a:t>Muon</a:t>
          </a:r>
        </a:p>
        <a:p>
          <a:pPr marL="0" lvl="0" indent="0" algn="ctr" defTabSz="755650">
            <a:lnSpc>
              <a:spcPct val="90000"/>
            </a:lnSpc>
            <a:spcBef>
              <a:spcPct val="0"/>
            </a:spcBef>
            <a:spcAft>
              <a:spcPct val="35000"/>
            </a:spcAft>
            <a:buNone/>
          </a:pPr>
          <a:r>
            <a:rPr lang="en-US" altLang="zh-CN" sz="1700" kern="1200"/>
            <a:t>Imaging</a:t>
          </a:r>
          <a:endParaRPr lang="zh-CN" altLang="en-US" sz="1700" kern="1200" dirty="0"/>
        </a:p>
      </dsp:txBody>
      <dsp:txXfrm rot="5400000">
        <a:off x="1155561" y="2145002"/>
        <a:ext cx="1050612" cy="1050612"/>
      </dsp:txXfrm>
    </dsp:sp>
    <dsp:sp modelId="{E6DFFA82-A5DE-C74C-ACB7-9226F2298017}">
      <dsp:nvSpPr>
        <dsp:cNvPr id="0" name=""/>
        <dsp:cNvSpPr/>
      </dsp:nvSpPr>
      <dsp:spPr>
        <a:xfrm>
          <a:off x="1983992" y="1801864"/>
          <a:ext cx="512992" cy="446080"/>
        </a:xfrm>
        <a:prstGeom prst="circularArrow">
          <a:avLst/>
        </a:prstGeom>
        <a:gradFill rotWithShape="0">
          <a:gsLst>
            <a:gs pos="0">
              <a:schemeClr val="accent6">
                <a:tint val="60000"/>
                <a:hueOff val="0"/>
                <a:satOff val="0"/>
                <a:lumOff val="0"/>
                <a:alphaOff val="0"/>
                <a:satMod val="103000"/>
                <a:lumMod val="102000"/>
                <a:tint val="94000"/>
              </a:schemeClr>
            </a:gs>
            <a:gs pos="50000">
              <a:schemeClr val="accent6">
                <a:tint val="60000"/>
                <a:hueOff val="0"/>
                <a:satOff val="0"/>
                <a:lumOff val="0"/>
                <a:alphaOff val="0"/>
                <a:satMod val="110000"/>
                <a:lumMod val="100000"/>
                <a:shade val="100000"/>
              </a:schemeClr>
            </a:gs>
            <a:gs pos="100000">
              <a:schemeClr val="accent6">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 modelId="{5CA4C23A-946B-0B44-B3EB-B768D67D2369}">
      <dsp:nvSpPr>
        <dsp:cNvPr id="0" name=""/>
        <dsp:cNvSpPr/>
      </dsp:nvSpPr>
      <dsp:spPr>
        <a:xfrm rot="10800000">
          <a:off x="1983992" y="1973433"/>
          <a:ext cx="512992" cy="446080"/>
        </a:xfrm>
        <a:prstGeom prst="circularArrow">
          <a:avLst/>
        </a:prstGeom>
        <a:gradFill rotWithShape="0">
          <a:gsLst>
            <a:gs pos="0">
              <a:schemeClr val="accent6">
                <a:tint val="60000"/>
                <a:hueOff val="0"/>
                <a:satOff val="0"/>
                <a:lumOff val="0"/>
                <a:alphaOff val="0"/>
                <a:satMod val="103000"/>
                <a:lumMod val="102000"/>
                <a:tint val="94000"/>
              </a:schemeClr>
            </a:gs>
            <a:gs pos="50000">
              <a:schemeClr val="accent6">
                <a:tint val="60000"/>
                <a:hueOff val="0"/>
                <a:satOff val="0"/>
                <a:lumOff val="0"/>
                <a:alphaOff val="0"/>
                <a:satMod val="110000"/>
                <a:lumMod val="100000"/>
                <a:shade val="100000"/>
              </a:schemeClr>
            </a:gs>
            <a:gs pos="100000">
              <a:schemeClr val="accent6">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4#1">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rSet qsTypeId="urn:microsoft.com/office/officeart/2005/8/quickstyle/simple5"/>
        </dgm:pt>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vertAlign" val="none"/>
                  <dgm:param type="horz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vertAlign" val="none"/>
                  <dgm:param type="horz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vertAlign" val="none"/>
                  <dgm:param type="horz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SG"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marL="0" marR="0" lvl="0" indent="0" algn="r" defTabSz="914400" rtl="0" eaLnBrk="0" fontAlgn="base" latinLnBrk="0" hangingPunct="0">
              <a:lnSpc>
                <a:spcPct val="100000"/>
              </a:lnSpc>
              <a:spcBef>
                <a:spcPct val="0"/>
              </a:spcBef>
              <a:spcAft>
                <a:spcPct val="0"/>
              </a:spcAft>
              <a:buClrTx/>
              <a:buSzTx/>
              <a:buFontTx/>
              <a:buNone/>
              <a:defRPr/>
            </a:pPr>
            <a:fld id="{B8F3AB81-F04A-448D-A6D8-F368E88E9E1C}" type="datetimeFigureOut">
              <a:rPr kumimoji="0" lang="zh-SG"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16/7/2024</a:t>
            </a:fld>
            <a:endParaRPr kumimoji="0" lang="zh-SG"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2"/>
          </p:nvPr>
        </p:nvSpPr>
        <p:spPr>
          <a:xfrm>
            <a:off x="0" y="8685213"/>
            <a:ext cx="2971800" cy="458788"/>
          </a:xfrm>
          <a:prstGeom prst="rect">
            <a:avLst/>
          </a:prstGeom>
        </p:spPr>
        <p:txBody>
          <a:bodyPr vert="horz" lIns="91440" tIns="45720" rIns="91440" bIns="45720" rtlCol="0" anchor="b"/>
          <a:lstStyle>
            <a:lvl1pPr algn="l">
              <a:defRPr sz="1200"/>
            </a:lvl1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zh-SG"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3"/>
          </p:nvPr>
        </p:nvSpPr>
        <p:spPr>
          <a:xfrm>
            <a:off x="3884613" y="8685213"/>
            <a:ext cx="2971800" cy="458788"/>
          </a:xfrm>
          <a:prstGeom prst="rect">
            <a:avLst/>
          </a:prstGeom>
        </p:spPr>
        <p:txBody>
          <a:bodyPr vert="horz" lIns="91440" tIns="45720" rIns="91440" bIns="45720" rtlCol="0" anchor="b"/>
          <a:lstStyle/>
          <a:p>
            <a:pPr lvl="0" algn="r">
              <a:buNone/>
            </a:pPr>
            <a:fld id="{9A0DB2DC-4C9A-4742-B13C-FB6460FD3503}" type="slidenum">
              <a:rPr lang="zh-SG" altLang="en-US" sz="1200" dirty="0"/>
              <a:t>‹#›</a:t>
            </a:fld>
            <a:endParaRPr lang="zh-SG" altLang="en-US" sz="1200"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SG"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fld id="{FE2CA9EF-D9A0-4BAE-BA39-D61B93310F38}" type="datetimeFigureOut">
              <a:rPr kumimoji="0" lang="zh-SG"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16/7/2024</a:t>
            </a:fld>
            <a:endParaRPr kumimoji="0" lang="zh-SG"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幻灯片图像占位符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SG"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二级</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三级</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四级</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五级</a:t>
            </a:r>
            <a:endParaRPr kumimoji="0" lang="zh-SG"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eaLnBrk="1" hangingPunct="1">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SG" altLang="en-US"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p>
            <a:pPr lvl="0" algn="r" eaLnBrk="1" hangingPunct="1">
              <a:buNone/>
            </a:pPr>
            <a:fld id="{9A0DB2DC-4C9A-4742-B13C-FB6460FD3503}" type="slidenum">
              <a:rPr lang="zh-SG" altLang="en-US" sz="1200" dirty="0"/>
              <a:t>‹#›</a:t>
            </a:fld>
            <a:endParaRPr lang="zh-SG" alt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幻灯片图像占位符 1"/>
          <p:cNvSpPr>
            <a:spLocks noGrp="1" noRot="1" noChangeAspect="1" noTextEdit="1"/>
          </p:cNvSpPr>
          <p:nvPr>
            <p:ph type="sldImg"/>
          </p:nvPr>
        </p:nvSpPr>
        <p:spPr>
          <a:ln>
            <a:solidFill>
              <a:srgbClr val="000000">
                <a:alpha val="100000"/>
              </a:srgbClr>
            </a:solidFill>
            <a:miter lim="800000"/>
          </a:ln>
        </p:spPr>
      </p:sp>
      <p:sp>
        <p:nvSpPr>
          <p:cNvPr id="7171" name="备注占位符 2"/>
          <p:cNvSpPr>
            <a:spLocks noGrp="1"/>
          </p:cNvSpPr>
          <p:nvPr>
            <p:ph type="body" idx="1"/>
          </p:nvPr>
        </p:nvSpPr>
        <p:spPr>
          <a:noFill/>
          <a:ln>
            <a:noFill/>
          </a:ln>
        </p:spPr>
        <p:txBody>
          <a:bodyPr wrap="square" lIns="91440" tIns="45720" rIns="91440" bIns="45720" anchor="t" anchorCtr="0"/>
          <a:lstStyle/>
          <a:p>
            <a:pPr lvl="0"/>
            <a:r>
              <a:rPr lang="en-US" altLang="zh-SG" dirty="0"/>
              <a:t>I will introduce my research from four aspects</a:t>
            </a:r>
          </a:p>
          <a:p>
            <a:pPr lvl="0"/>
            <a:r>
              <a:rPr lang="zh-CN" altLang="en-US" dirty="0"/>
              <a:t>我将从四个方面介绍我的研究</a:t>
            </a:r>
            <a:endParaRPr lang="zh-SG" altLang="en-US" dirty="0"/>
          </a:p>
        </p:txBody>
      </p:sp>
      <p:sp>
        <p:nvSpPr>
          <p:cNvPr id="7172"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2</a:t>
            </a:fld>
            <a:endParaRPr lang="zh-SG" altLang="en-US" sz="1200"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幻灯片图像占位符 1"/>
          <p:cNvSpPr>
            <a:spLocks noGrp="1" noRot="1" noChangeAspect="1" noTextEdit="1"/>
          </p:cNvSpPr>
          <p:nvPr>
            <p:ph type="sldImg"/>
          </p:nvPr>
        </p:nvSpPr>
        <p:spPr>
          <a:ln>
            <a:solidFill>
              <a:srgbClr val="000000">
                <a:alpha val="100000"/>
              </a:srgbClr>
            </a:solidFill>
            <a:miter lim="800000"/>
          </a:ln>
        </p:spPr>
      </p:sp>
      <p:sp>
        <p:nvSpPr>
          <p:cNvPr id="25603" name="备注占位符 2"/>
          <p:cNvSpPr>
            <a:spLocks noGrp="1"/>
          </p:cNvSpPr>
          <p:nvPr>
            <p:ph type="body" idx="1"/>
          </p:nvPr>
        </p:nvSpPr>
        <p:spPr>
          <a:noFill/>
          <a:ln>
            <a:noFill/>
          </a:ln>
        </p:spPr>
        <p:txBody>
          <a:bodyPr wrap="square" lIns="91440" tIns="45720" rIns="91440" bIns="45720" anchor="t" anchorCtr="0"/>
          <a:lstStyle/>
          <a:p>
            <a:pPr lvl="0"/>
            <a:endParaRPr lang="en-US" altLang="zh-SG" dirty="0"/>
          </a:p>
          <a:p>
            <a:pPr lvl="0"/>
            <a:r>
              <a:rPr lang="en-US" altLang="zh-SG" b="1" dirty="0"/>
              <a:t>Miho Katsuragawaa,b, Motonobu Tampoc, et al used </a:t>
            </a:r>
            <a:r>
              <a:rPr lang="zh-CN" altLang="en-US" b="1" dirty="0"/>
              <a:t>（</a:t>
            </a:r>
            <a:r>
              <a:rPr lang="en-US" altLang="zh-CN" b="1" dirty="0"/>
              <a:t>Cadmium telluride</a:t>
            </a:r>
            <a:r>
              <a:rPr lang="en-US" altLang="zh-SG" b="1" dirty="0"/>
              <a:t> double-sided strip detector</a:t>
            </a:r>
            <a:r>
              <a:rPr lang="zh-CN" altLang="en-US" b="1" dirty="0"/>
              <a:t>）</a:t>
            </a:r>
            <a:r>
              <a:rPr lang="en-US" altLang="zh-SG" b="1" dirty="0"/>
              <a:t> </a:t>
            </a:r>
            <a:r>
              <a:rPr lang="zh-CN" altLang="en-US" b="1" dirty="0"/>
              <a:t>，</a:t>
            </a:r>
            <a:r>
              <a:rPr lang="en-US" altLang="zh-SG" b="1" dirty="0"/>
              <a:t>A pinhole collimator with a diameter of 3mm was used to detect a layer of five lithium fluoride with a boundary of 10mm between two aluminum plates of sample A.</a:t>
            </a:r>
          </a:p>
          <a:p>
            <a:pPr lvl="0"/>
            <a:r>
              <a:rPr lang="en-US" altLang="zh-SG" dirty="0"/>
              <a:t>Miho Katsuragawaa,b, Motonobu Tampoc</a:t>
            </a:r>
            <a:r>
              <a:rPr lang="zh-SG" altLang="en-US" dirty="0"/>
              <a:t>，等人使用</a:t>
            </a:r>
            <a:r>
              <a:rPr lang="en-US" altLang="zh-SG" dirty="0"/>
              <a:t>CdTe</a:t>
            </a:r>
            <a:r>
              <a:rPr lang="zh-SG" altLang="en-US" dirty="0"/>
              <a:t>双面条探测器，</a:t>
            </a:r>
            <a:r>
              <a:rPr lang="zh-CN" altLang="en-US" dirty="0"/>
              <a:t>使用直径</a:t>
            </a:r>
            <a:r>
              <a:rPr lang="en-US" altLang="zh-CN" dirty="0"/>
              <a:t>3mm</a:t>
            </a:r>
            <a:r>
              <a:rPr lang="zh-CN" altLang="en-US" dirty="0"/>
              <a:t>的针孔准直器分别探测了样品</a:t>
            </a:r>
            <a:r>
              <a:rPr lang="en-US" altLang="zh-CN" dirty="0"/>
              <a:t>A</a:t>
            </a:r>
            <a:r>
              <a:rPr lang="zh-CN" altLang="en-US" dirty="0"/>
              <a:t>两片铝板中间夹着一层五块边界为</a:t>
            </a:r>
            <a:r>
              <a:rPr lang="en-US" altLang="zh-CN" dirty="0"/>
              <a:t>10mm</a:t>
            </a:r>
            <a:r>
              <a:rPr lang="zh-CN" altLang="en-US" dirty="0"/>
              <a:t>的氟化锂，</a:t>
            </a:r>
            <a:endParaRPr lang="en-US" altLang="zh-SG" dirty="0"/>
          </a:p>
          <a:p>
            <a:pPr lvl="0"/>
            <a:r>
              <a:rPr lang="en-US" altLang="zh-SG" b="1" dirty="0"/>
              <a:t>Sample B has a total of four layers, the upper and lower layers are aluminum, and the middle two layers are lithium fluoride and boron nitride. The muon beam pulse frequency is 25HZ(Hertz), and each pulse provides 4000 negative M</a:t>
            </a:r>
            <a:r>
              <a:rPr lang="en-US" altLang="zh-CN" b="1" dirty="0"/>
              <a:t>u</a:t>
            </a:r>
            <a:r>
              <a:rPr lang="en-US" altLang="zh-SG" b="1" dirty="0"/>
              <a:t>ons.</a:t>
            </a:r>
          </a:p>
          <a:p>
            <a:pPr lvl="0"/>
            <a:r>
              <a:rPr lang="zh-CN" altLang="en-US" dirty="0"/>
              <a:t>样品</a:t>
            </a:r>
            <a:r>
              <a:rPr lang="en-US" altLang="zh-CN" dirty="0"/>
              <a:t>B</a:t>
            </a:r>
            <a:r>
              <a:rPr lang="zh-CN" altLang="en-US" dirty="0"/>
              <a:t>是一共四层结构上下两层为铝，中间两层为氟化锂和氮化硼，</a:t>
            </a:r>
            <a:r>
              <a:rPr lang="en-US" altLang="zh-CN" dirty="0"/>
              <a:t>muon beam </a:t>
            </a:r>
            <a:r>
              <a:rPr lang="zh-CN" altLang="en-US" dirty="0"/>
              <a:t>脉冲频率为</a:t>
            </a:r>
            <a:r>
              <a:rPr lang="en-US" altLang="zh-CN" dirty="0"/>
              <a:t>25HZ</a:t>
            </a:r>
            <a:r>
              <a:rPr lang="zh-CN" altLang="en-US" dirty="0"/>
              <a:t>，每个脉冲提供</a:t>
            </a:r>
            <a:r>
              <a:rPr lang="en-US" altLang="zh-CN" dirty="0"/>
              <a:t>4000</a:t>
            </a:r>
            <a:r>
              <a:rPr lang="zh-CN" altLang="en-US" dirty="0"/>
              <a:t>个负</a:t>
            </a:r>
            <a:r>
              <a:rPr lang="en-US" altLang="zh-CN" dirty="0"/>
              <a:t>Muon</a:t>
            </a:r>
            <a:r>
              <a:rPr lang="zh-CN" altLang="en-US" dirty="0"/>
              <a:t>，</a:t>
            </a:r>
            <a:endParaRPr lang="en-US" altLang="zh-CN" dirty="0"/>
          </a:p>
          <a:p>
            <a:pPr lvl="0"/>
            <a:r>
              <a:rPr lang="en-US" altLang="zh-SG" b="1" dirty="0"/>
              <a:t>The </a:t>
            </a:r>
            <a:r>
              <a:rPr lang="en-US" altLang="zh-CN" b="1" dirty="0"/>
              <a:t>FWPH</a:t>
            </a:r>
            <a:r>
              <a:rPr lang="en-US" altLang="zh-SG" b="1" dirty="0"/>
              <a:t> of the beam width is 60-70mm in the vertical and horizontal directions respectively, sample A is analyzed for proof of concept, sample B is used for 3d visualization.</a:t>
            </a:r>
          </a:p>
          <a:p>
            <a:pPr lvl="0"/>
            <a:r>
              <a:rPr lang="zh-CN" altLang="en-US" dirty="0"/>
              <a:t>光束宽度的</a:t>
            </a:r>
            <a:r>
              <a:rPr lang="en-US" altLang="zh-CN" dirty="0"/>
              <a:t>fwhm</a:t>
            </a:r>
            <a:r>
              <a:rPr lang="zh-CN" altLang="en-US" dirty="0"/>
              <a:t>在垂直和水平方向分别为</a:t>
            </a:r>
            <a:r>
              <a:rPr lang="en-US" altLang="zh-CN" dirty="0"/>
              <a:t>60-70mm</a:t>
            </a:r>
            <a:r>
              <a:rPr lang="zh-CN" altLang="en-US" dirty="0"/>
              <a:t>，样品</a:t>
            </a:r>
            <a:r>
              <a:rPr lang="en-US" altLang="zh-CN" dirty="0"/>
              <a:t>A</a:t>
            </a:r>
            <a:r>
              <a:rPr lang="zh-CN" altLang="en-US" dirty="0"/>
              <a:t>分析概念验证，</a:t>
            </a:r>
            <a:r>
              <a:rPr lang="en-US" altLang="zh-CN" dirty="0"/>
              <a:t>B</a:t>
            </a:r>
            <a:r>
              <a:rPr lang="zh-CN" altLang="en-US" dirty="0"/>
              <a:t>样品用于</a:t>
            </a:r>
            <a:r>
              <a:rPr lang="en-US" altLang="zh-CN" dirty="0"/>
              <a:t>3d</a:t>
            </a:r>
            <a:r>
              <a:rPr lang="zh-CN" altLang="en-US" dirty="0"/>
              <a:t>可视化，</a:t>
            </a:r>
            <a:endParaRPr lang="en-US" altLang="zh-CN" dirty="0"/>
          </a:p>
          <a:p>
            <a:pPr lvl="0"/>
            <a:r>
              <a:rPr lang="en-US" altLang="zh-SG" b="1" dirty="0"/>
              <a:t>Sample A was irradiated with 40MeV/c for 20 hours, μF</a:t>
            </a:r>
            <a:r>
              <a:rPr lang="zh-CN" altLang="en-US" b="1" dirty="0"/>
              <a:t>（</a:t>
            </a:r>
            <a:r>
              <a:rPr lang="en-US" altLang="zh-CN" b="1" dirty="0"/>
              <a:t>fluoride</a:t>
            </a:r>
            <a:r>
              <a:rPr lang="zh-CN" altLang="en-US" b="1" dirty="0"/>
              <a:t>）</a:t>
            </a:r>
            <a:r>
              <a:rPr lang="en-US" altLang="zh-SG" b="1" dirty="0"/>
              <a:t>-Lα (31.5keV) was taken, and A 10mm square lithium fluoride crystal arrangement was clearly visible. Sample B was irradiated with 45MeV/c and 50MeV/c Muon beam for 22 hours, respectively</a:t>
            </a:r>
          </a:p>
          <a:p>
            <a:pPr lvl="0"/>
            <a:r>
              <a:rPr lang="zh-CN" altLang="en-US" dirty="0"/>
              <a:t>照射样品</a:t>
            </a:r>
            <a:r>
              <a:rPr lang="en-US" altLang="zh-CN" dirty="0"/>
              <a:t>A</a:t>
            </a:r>
            <a:r>
              <a:rPr lang="zh-CN" altLang="en-US" dirty="0"/>
              <a:t>使用样品</a:t>
            </a:r>
            <a:r>
              <a:rPr lang="en-US" altLang="zh-CN" dirty="0"/>
              <a:t>A 40MeV/c</a:t>
            </a:r>
            <a:r>
              <a:rPr lang="zh-CN" altLang="en-US" dirty="0"/>
              <a:t>，照射时间为</a:t>
            </a:r>
            <a:r>
              <a:rPr lang="en-US" altLang="zh-CN" dirty="0"/>
              <a:t>20</a:t>
            </a:r>
            <a:r>
              <a:rPr lang="zh-CN" altLang="en-US" dirty="0"/>
              <a:t>小时，取</a:t>
            </a:r>
            <a:r>
              <a:rPr lang="en-US" altLang="zh-CN" dirty="0"/>
              <a:t>μF-Lα</a:t>
            </a:r>
            <a:r>
              <a:rPr lang="zh-CN" altLang="en-US" dirty="0"/>
              <a:t>（</a:t>
            </a:r>
            <a:r>
              <a:rPr lang="en-US" altLang="zh-CN" dirty="0"/>
              <a:t>31.5keV</a:t>
            </a:r>
            <a:r>
              <a:rPr lang="zh-CN" altLang="en-US" dirty="0"/>
              <a:t>），</a:t>
            </a:r>
            <a:r>
              <a:rPr lang="en-US" altLang="zh-CN" dirty="0"/>
              <a:t>10mm</a:t>
            </a:r>
            <a:r>
              <a:rPr lang="zh-CN" altLang="en-US" dirty="0"/>
              <a:t>的方形氟化锂晶体排列清晰可见样品</a:t>
            </a:r>
            <a:r>
              <a:rPr lang="en-US" altLang="zh-CN" dirty="0"/>
              <a:t>B</a:t>
            </a:r>
            <a:r>
              <a:rPr lang="zh-CN" altLang="en-US" dirty="0"/>
              <a:t>分别用</a:t>
            </a:r>
            <a:r>
              <a:rPr lang="en-US" altLang="zh-CN" dirty="0"/>
              <a:t>45MeV/c</a:t>
            </a:r>
            <a:r>
              <a:rPr lang="zh-CN" altLang="en-US" dirty="0"/>
              <a:t>，</a:t>
            </a:r>
            <a:r>
              <a:rPr lang="en-US" altLang="zh-CN" dirty="0"/>
              <a:t>50MeV</a:t>
            </a:r>
            <a:r>
              <a:rPr lang="zh-CN" altLang="en-US" dirty="0"/>
              <a:t>的</a:t>
            </a:r>
            <a:r>
              <a:rPr lang="en-US" altLang="zh-CN" dirty="0"/>
              <a:t>Muon beam </a:t>
            </a:r>
            <a:r>
              <a:rPr lang="zh-CN" altLang="en-US" dirty="0"/>
              <a:t>照射</a:t>
            </a:r>
            <a:r>
              <a:rPr lang="en-US" altLang="zh-CN" dirty="0"/>
              <a:t>22</a:t>
            </a:r>
            <a:r>
              <a:rPr lang="zh-CN" altLang="en-US" dirty="0"/>
              <a:t>小时</a:t>
            </a:r>
            <a:endParaRPr lang="en-US" altLang="zh-CN" dirty="0"/>
          </a:p>
          <a:p>
            <a:pPr lvl="0"/>
            <a:r>
              <a:rPr lang="en-US" altLang="zh-SG" b="1" dirty="0"/>
              <a:t>The picture on the left is μF(fluoride)-Lα (31.5keV) obtained by 50MeV/c Muon beam, and the picture on the right is μN (nitride)-Lα (19.0keV) obtained by 45MeV/c Muon beam. μB(beryllium)-Kα(52.3keV) is the image of beryllium nitride plate, and the results show that it is consistent with the actual figure.</a:t>
            </a:r>
          </a:p>
          <a:p>
            <a:pPr lvl="0"/>
            <a:r>
              <a:rPr lang="zh-CN" altLang="en-US" dirty="0"/>
              <a:t>左侧的图为左侧的图为使用</a:t>
            </a:r>
            <a:r>
              <a:rPr lang="en-US" altLang="zh-CN" dirty="0"/>
              <a:t>50MeV/c</a:t>
            </a:r>
            <a:r>
              <a:rPr lang="zh-CN" altLang="en-US" dirty="0"/>
              <a:t>的</a:t>
            </a:r>
            <a:r>
              <a:rPr lang="en-US" altLang="zh-CN" dirty="0"/>
              <a:t>Muon beam</a:t>
            </a:r>
            <a:r>
              <a:rPr lang="zh-CN" altLang="en-US" dirty="0"/>
              <a:t>得到的</a:t>
            </a:r>
            <a:r>
              <a:rPr lang="en-US" altLang="zh-CN" dirty="0"/>
              <a:t>μF(fluoride)-Lα</a:t>
            </a:r>
            <a:r>
              <a:rPr lang="zh-CN" altLang="en-US" dirty="0"/>
              <a:t>（</a:t>
            </a:r>
            <a:r>
              <a:rPr lang="en-US" altLang="zh-CN" dirty="0"/>
              <a:t>31.5keV</a:t>
            </a:r>
            <a:r>
              <a:rPr lang="zh-CN" altLang="en-US" dirty="0"/>
              <a:t>）的氟化锂图像，右侧的图为</a:t>
            </a:r>
            <a:r>
              <a:rPr lang="en-US" altLang="zh-CN" dirty="0"/>
              <a:t>45MeV/c</a:t>
            </a:r>
            <a:r>
              <a:rPr lang="zh-CN" altLang="en-US" dirty="0"/>
              <a:t>的</a:t>
            </a:r>
            <a:r>
              <a:rPr lang="en-US" altLang="zh-CN" dirty="0"/>
              <a:t>Muon beam</a:t>
            </a:r>
            <a:r>
              <a:rPr lang="zh-CN" altLang="en-US" dirty="0"/>
              <a:t>得到的</a:t>
            </a:r>
            <a:r>
              <a:rPr lang="en-US" altLang="zh-CN" dirty="0"/>
              <a:t>μN</a:t>
            </a:r>
            <a:r>
              <a:rPr lang="zh-CN" altLang="en-US" dirty="0"/>
              <a:t>（</a:t>
            </a:r>
            <a:r>
              <a:rPr lang="en-US" altLang="zh-CN" dirty="0"/>
              <a:t>nitride</a:t>
            </a:r>
            <a:r>
              <a:rPr lang="zh-CN" altLang="en-US" dirty="0"/>
              <a:t>）</a:t>
            </a:r>
            <a:r>
              <a:rPr lang="en-US" altLang="zh-CN" dirty="0"/>
              <a:t>-Lα(19.0keV)</a:t>
            </a:r>
            <a:r>
              <a:rPr lang="zh-CN" altLang="en-US" dirty="0"/>
              <a:t>，</a:t>
            </a:r>
            <a:r>
              <a:rPr lang="en-US" altLang="zh-CN" dirty="0"/>
              <a:t>μB-Kα(52.3keV)</a:t>
            </a:r>
            <a:r>
              <a:rPr lang="zh-CN" altLang="en-US" dirty="0"/>
              <a:t>为氮化铍板的图像，结果证明与实际图形一致。</a:t>
            </a:r>
            <a:endParaRPr lang="en-US" altLang="zh-SG" dirty="0"/>
          </a:p>
          <a:p>
            <a:pPr lvl="0"/>
            <a:endParaRPr lang="en-US" altLang="zh-SG" dirty="0"/>
          </a:p>
          <a:p>
            <a:pPr lvl="0"/>
            <a:endParaRPr lang="en-US" altLang="zh-SG" dirty="0"/>
          </a:p>
          <a:p>
            <a:pPr lvl="0"/>
            <a:endParaRPr lang="en-US" altLang="zh-SG" dirty="0"/>
          </a:p>
          <a:p>
            <a:pPr lvl="0"/>
            <a:endParaRPr lang="en-US" altLang="zh-SG" dirty="0"/>
          </a:p>
          <a:p>
            <a:pPr lvl="0"/>
            <a:endParaRPr lang="en-US" altLang="zh-SG" dirty="0"/>
          </a:p>
          <a:p>
            <a:pPr lvl="0"/>
            <a:r>
              <a:rPr lang="en-US" altLang="zh-SG" dirty="0"/>
              <a:t>Miho Katsuragawaa,b, Motonobu Tampoc</a:t>
            </a:r>
            <a:r>
              <a:rPr lang="zh-CN" altLang="en-US" dirty="0"/>
              <a:t>，</a:t>
            </a:r>
            <a:r>
              <a:rPr lang="zh-SG" altLang="en-US" dirty="0"/>
              <a:t>等人使用</a:t>
            </a:r>
            <a:r>
              <a:rPr lang="en-US" altLang="zh-SG" dirty="0"/>
              <a:t>CdTe</a:t>
            </a:r>
            <a:r>
              <a:rPr lang="zh-SG" altLang="en-US" dirty="0"/>
              <a:t>双面条探测器，使用直径</a:t>
            </a:r>
            <a:r>
              <a:rPr lang="en-US" altLang="zh-SG" dirty="0"/>
              <a:t>3mm</a:t>
            </a:r>
            <a:r>
              <a:rPr lang="zh-SG" altLang="en-US" dirty="0"/>
              <a:t>的针孔准直器分别探测了</a:t>
            </a:r>
            <a:r>
              <a:rPr lang="zh-CN" altLang="en-US" dirty="0"/>
              <a:t>样品</a:t>
            </a:r>
            <a:r>
              <a:rPr lang="en-US" altLang="zh-CN" dirty="0"/>
              <a:t>A</a:t>
            </a:r>
            <a:r>
              <a:rPr lang="zh-CN" altLang="en-US" dirty="0"/>
              <a:t>两片铝板中间夹着一层五块边界为</a:t>
            </a:r>
            <a:r>
              <a:rPr lang="en-US" altLang="zh-CN" dirty="0"/>
              <a:t>10mm</a:t>
            </a:r>
            <a:r>
              <a:rPr lang="zh-CN" altLang="en-US" dirty="0"/>
              <a:t>的氟化锂，</a:t>
            </a:r>
            <a:endParaRPr lang="en-US" altLang="zh-CN" dirty="0"/>
          </a:p>
          <a:p>
            <a:pPr lvl="0"/>
            <a:r>
              <a:rPr lang="zh-CN" altLang="en-US" dirty="0"/>
              <a:t>样品</a:t>
            </a:r>
            <a:r>
              <a:rPr lang="en-US" altLang="zh-CN" dirty="0"/>
              <a:t>B</a:t>
            </a:r>
            <a:r>
              <a:rPr lang="zh-CN" altLang="en-US" dirty="0"/>
              <a:t>是一共四层结构上下两层为铝，中间两层为氟化锂和氮化硼，</a:t>
            </a:r>
            <a:r>
              <a:rPr lang="en-US" altLang="zh-CN" dirty="0"/>
              <a:t>muon beam </a:t>
            </a:r>
            <a:r>
              <a:rPr lang="zh-CN" altLang="en-US" dirty="0"/>
              <a:t>脉冲频率为</a:t>
            </a:r>
            <a:r>
              <a:rPr lang="en-US" altLang="zh-CN" dirty="0"/>
              <a:t>25HZ</a:t>
            </a:r>
            <a:r>
              <a:rPr lang="zh-CN" altLang="en-US" dirty="0"/>
              <a:t>，每个脉冲提供</a:t>
            </a:r>
            <a:r>
              <a:rPr lang="en-US" altLang="zh-CN" dirty="0"/>
              <a:t>4000</a:t>
            </a:r>
            <a:r>
              <a:rPr lang="zh-CN" altLang="en-US" dirty="0"/>
              <a:t>个负</a:t>
            </a:r>
            <a:r>
              <a:rPr lang="en-US" altLang="zh-CN" dirty="0"/>
              <a:t>Muon</a:t>
            </a:r>
            <a:r>
              <a:rPr lang="zh-CN" altLang="en-US" dirty="0"/>
              <a:t>，光束宽度的</a:t>
            </a:r>
            <a:r>
              <a:rPr lang="en-US" altLang="zh-CN" dirty="0"/>
              <a:t>fwhm</a:t>
            </a:r>
            <a:r>
              <a:rPr lang="zh-CN" altLang="en-US" dirty="0"/>
              <a:t>在垂直和水平方向分别为</a:t>
            </a:r>
            <a:r>
              <a:rPr lang="en-US" altLang="zh-CN" dirty="0"/>
              <a:t>60-70mm</a:t>
            </a:r>
            <a:r>
              <a:rPr lang="zh-CN" altLang="en-US" dirty="0"/>
              <a:t>，样品</a:t>
            </a:r>
            <a:r>
              <a:rPr lang="en-US" altLang="zh-CN" dirty="0"/>
              <a:t>A</a:t>
            </a:r>
            <a:r>
              <a:rPr lang="zh-CN" altLang="en-US" dirty="0"/>
              <a:t>分析概念验证，</a:t>
            </a:r>
            <a:r>
              <a:rPr lang="en-US" altLang="zh-CN" dirty="0"/>
              <a:t>B</a:t>
            </a:r>
            <a:r>
              <a:rPr lang="zh-CN" altLang="en-US" dirty="0"/>
              <a:t>样品用于</a:t>
            </a:r>
            <a:r>
              <a:rPr lang="en-US" altLang="zh-CN" dirty="0"/>
              <a:t>3d</a:t>
            </a:r>
            <a:r>
              <a:rPr lang="zh-CN" altLang="en-US" dirty="0"/>
              <a:t>可视化，照射样品</a:t>
            </a:r>
            <a:r>
              <a:rPr lang="en-US" altLang="zh-CN" dirty="0"/>
              <a:t>A</a:t>
            </a:r>
            <a:r>
              <a:rPr lang="zh-CN" altLang="en-US" dirty="0"/>
              <a:t>使用样品</a:t>
            </a:r>
            <a:r>
              <a:rPr lang="en-US" altLang="zh-CN" dirty="0"/>
              <a:t>A 40MeV/c</a:t>
            </a:r>
            <a:r>
              <a:rPr lang="zh-CN" altLang="en-US" dirty="0"/>
              <a:t>，照射时间为</a:t>
            </a:r>
            <a:r>
              <a:rPr lang="en-US" altLang="zh-CN" dirty="0"/>
              <a:t>20</a:t>
            </a:r>
            <a:r>
              <a:rPr lang="zh-CN" altLang="en-US" dirty="0"/>
              <a:t>小时，取</a:t>
            </a:r>
            <a:r>
              <a:rPr lang="en-US" altLang="zh-CN" dirty="0"/>
              <a:t>μF-L</a:t>
            </a:r>
            <a:r>
              <a:rPr lang="zh-CN" altLang="en-US" dirty="0"/>
              <a:t>α（</a:t>
            </a:r>
            <a:r>
              <a:rPr lang="en-US" altLang="zh-CN" dirty="0"/>
              <a:t>31.5keV</a:t>
            </a:r>
            <a:r>
              <a:rPr lang="zh-CN" altLang="en-US" dirty="0"/>
              <a:t>），</a:t>
            </a:r>
            <a:r>
              <a:rPr lang="en-US" altLang="zh-CN" dirty="0"/>
              <a:t>10mm</a:t>
            </a:r>
            <a:r>
              <a:rPr lang="zh-CN" altLang="en-US" dirty="0"/>
              <a:t>的方形氟化锂晶体排列清晰可见样品</a:t>
            </a:r>
            <a:r>
              <a:rPr lang="en-US" altLang="zh-CN" dirty="0"/>
              <a:t>B</a:t>
            </a:r>
            <a:r>
              <a:rPr lang="zh-CN" altLang="en-US" dirty="0"/>
              <a:t>分别用</a:t>
            </a:r>
            <a:r>
              <a:rPr lang="en-US" altLang="zh-SG" dirty="0"/>
              <a:t>45</a:t>
            </a:r>
            <a:r>
              <a:rPr lang="en-US" altLang="zh-CN" dirty="0"/>
              <a:t>MeV/c</a:t>
            </a:r>
            <a:r>
              <a:rPr lang="zh-CN" altLang="en-US" dirty="0"/>
              <a:t>，</a:t>
            </a:r>
            <a:r>
              <a:rPr lang="en-US" altLang="zh-CN" dirty="0"/>
              <a:t>50MeV</a:t>
            </a:r>
            <a:r>
              <a:rPr lang="zh-CN" altLang="en-US" dirty="0"/>
              <a:t>的</a:t>
            </a:r>
            <a:r>
              <a:rPr lang="en-US" altLang="zh-CN" dirty="0"/>
              <a:t>Muon beam </a:t>
            </a:r>
            <a:r>
              <a:rPr lang="zh-CN" altLang="en-US" dirty="0"/>
              <a:t>照射</a:t>
            </a:r>
            <a:r>
              <a:rPr lang="en-US" altLang="zh-CN" dirty="0"/>
              <a:t>22</a:t>
            </a:r>
            <a:r>
              <a:rPr lang="zh-CN" altLang="en-US" dirty="0"/>
              <a:t>小时，左侧的图为使用</a:t>
            </a:r>
            <a:r>
              <a:rPr lang="en-US" altLang="zh-CN" dirty="0"/>
              <a:t>50MeV/c</a:t>
            </a:r>
            <a:r>
              <a:rPr lang="zh-CN" altLang="en-US" dirty="0"/>
              <a:t>的</a:t>
            </a:r>
            <a:r>
              <a:rPr lang="en-US" altLang="zh-CN" dirty="0"/>
              <a:t>μF-L</a:t>
            </a:r>
            <a:r>
              <a:rPr lang="zh-CN" altLang="en-US" dirty="0"/>
              <a:t>α（</a:t>
            </a:r>
            <a:r>
              <a:rPr lang="en-US" altLang="zh-CN" dirty="0"/>
              <a:t>31.5keV</a:t>
            </a:r>
            <a:r>
              <a:rPr lang="zh-CN" altLang="en-US" dirty="0"/>
              <a:t>）的氟化锂图像，右侧的图为</a:t>
            </a:r>
            <a:r>
              <a:rPr lang="en-US" altLang="zh-CN" dirty="0"/>
              <a:t>45MeV/c</a:t>
            </a:r>
            <a:r>
              <a:rPr lang="zh-CN" altLang="en-US" dirty="0"/>
              <a:t>的</a:t>
            </a:r>
            <a:r>
              <a:rPr lang="en-US" altLang="zh-CN" dirty="0"/>
              <a:t>μN-L</a:t>
            </a:r>
            <a:r>
              <a:rPr lang="zh-CN" altLang="en-US" dirty="0"/>
              <a:t>α</a:t>
            </a:r>
            <a:r>
              <a:rPr lang="en-US" altLang="zh-CN" dirty="0"/>
              <a:t>(19.0keV)</a:t>
            </a:r>
            <a:r>
              <a:rPr lang="zh-CN" altLang="en-US" dirty="0"/>
              <a:t>，</a:t>
            </a:r>
            <a:r>
              <a:rPr lang="en-US" altLang="zh-CN" dirty="0"/>
              <a:t>μB-K</a:t>
            </a:r>
            <a:r>
              <a:rPr lang="zh-CN" altLang="en-US" dirty="0"/>
              <a:t>α</a:t>
            </a:r>
            <a:r>
              <a:rPr lang="en-US" altLang="zh-CN" dirty="0"/>
              <a:t>(52.3keV)</a:t>
            </a:r>
            <a:r>
              <a:rPr lang="zh-CN" altLang="en-US" dirty="0"/>
              <a:t>所测氮化铍板的图像，结果证明与实际图形一致。</a:t>
            </a:r>
            <a:endParaRPr lang="en-US" altLang="zh-SG" dirty="0"/>
          </a:p>
          <a:p>
            <a:pPr lvl="0"/>
            <a:endParaRPr lang="zh-SG" altLang="en-US" dirty="0"/>
          </a:p>
          <a:p>
            <a:pPr lvl="0"/>
            <a:r>
              <a:rPr lang="en-US" altLang="zh-SG" dirty="0"/>
              <a:t>Boron nitride</a:t>
            </a:r>
            <a:r>
              <a:rPr lang="zh-SG" altLang="en-US" dirty="0"/>
              <a:t>氮化硼</a:t>
            </a:r>
            <a:endParaRPr lang="en-US" altLang="zh-SG" dirty="0"/>
          </a:p>
          <a:p>
            <a:pPr lvl="0"/>
            <a:r>
              <a:rPr lang="en-US" altLang="zh-CN" dirty="0"/>
              <a:t>CdTe-DSD</a:t>
            </a:r>
            <a:r>
              <a:rPr lang="zh-CN" altLang="en-US" dirty="0"/>
              <a:t>（</a:t>
            </a:r>
            <a:r>
              <a:rPr lang="en-US" altLang="zh-CN" dirty="0"/>
              <a:t>Cadmium telluride</a:t>
            </a:r>
            <a:r>
              <a:rPr lang="en-US" altLang="zh-SG" dirty="0"/>
              <a:t> double-sided strip detector</a:t>
            </a:r>
            <a:r>
              <a:rPr lang="zh-CN" altLang="en-US" dirty="0"/>
              <a:t>）</a:t>
            </a:r>
            <a:r>
              <a:rPr lang="en-US" altLang="zh-SG" dirty="0"/>
              <a:t> </a:t>
            </a:r>
          </a:p>
          <a:p>
            <a:pPr lvl="0"/>
            <a:endParaRPr lang="en-US" altLang="zh-CN" dirty="0"/>
          </a:p>
          <a:p>
            <a:pPr lvl="0"/>
            <a:endParaRPr lang="en-US" altLang="zh-SG" dirty="0"/>
          </a:p>
          <a:p>
            <a:pPr lvl="0"/>
            <a:endParaRPr lang="zh-SG" altLang="en-US" dirty="0"/>
          </a:p>
        </p:txBody>
      </p:sp>
      <p:sp>
        <p:nvSpPr>
          <p:cNvPr id="25604"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11</a:t>
            </a:fld>
            <a:endParaRPr lang="zh-SG" altLang="en-US" sz="12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a:ln>
            <a:solidFill>
              <a:srgbClr val="000000">
                <a:alpha val="100000"/>
              </a:srgbClr>
            </a:solidFill>
            <a:miter lim="800000"/>
          </a:ln>
        </p:spPr>
      </p:sp>
      <p:sp>
        <p:nvSpPr>
          <p:cNvPr id="27651" name="备注占位符 2"/>
          <p:cNvSpPr>
            <a:spLocks noGrp="1"/>
          </p:cNvSpPr>
          <p:nvPr>
            <p:ph type="body" idx="1"/>
          </p:nvPr>
        </p:nvSpPr>
        <p:spPr>
          <a:noFill/>
          <a:ln>
            <a:noFill/>
          </a:ln>
        </p:spPr>
        <p:txBody>
          <a:bodyPr wrap="square" lIns="91440" tIns="45720" rIns="91440" bIns="45720" anchor="t" anchorCtr="0"/>
          <a:lstStyle/>
          <a:p>
            <a:pPr lvl="0"/>
            <a:r>
              <a:rPr lang="en-US" altLang="zh-SG" b="1" dirty="0"/>
              <a:t>I‑Huan Chiu, Shin’ichiroTakeda, and others used an imaging system consisting of a 3 mm diameter pinhole collimator and  large-area CdTe</a:t>
            </a:r>
            <a:r>
              <a:rPr lang="zh-CN" altLang="en-US" b="1" dirty="0"/>
              <a:t>（</a:t>
            </a:r>
            <a:r>
              <a:rPr lang="en-US" altLang="zh-CN" b="1" dirty="0"/>
              <a:t>Cadmium telluride</a:t>
            </a:r>
            <a:r>
              <a:rPr lang="en-US" altLang="zh-SG" b="1" dirty="0"/>
              <a:t> double-sided strip detector</a:t>
            </a:r>
            <a:r>
              <a:rPr lang="zh-CN" altLang="en-US" b="1" dirty="0"/>
              <a:t>）</a:t>
            </a:r>
            <a:r>
              <a:rPr lang="en-US" altLang="zh-SG" b="1" dirty="0"/>
              <a:t> (CdTe-DSD) </a:t>
            </a:r>
            <a:r>
              <a:rPr lang="en-US" altLang="zh-CN" b="1" dirty="0"/>
              <a:t>and</a:t>
            </a:r>
            <a:r>
              <a:rPr lang="en-US" altLang="zh-SG" b="1" dirty="0"/>
              <a:t> prepare four polypropylene spheres. </a:t>
            </a:r>
          </a:p>
          <a:p>
            <a:pPr lvl="0"/>
            <a:r>
              <a:rPr lang="zh-SG" altLang="en-US" dirty="0"/>
              <a:t>等人使用了由直径为</a:t>
            </a:r>
            <a:r>
              <a:rPr lang="en-US" altLang="zh-SG" dirty="0"/>
              <a:t>3 mm</a:t>
            </a:r>
            <a:r>
              <a:rPr lang="zh-SG" altLang="en-US" dirty="0"/>
              <a:t>的针孔准直器和</a:t>
            </a:r>
            <a:r>
              <a:rPr lang="en-US" altLang="zh-SG" dirty="0"/>
              <a:t>CdTe-DSD</a:t>
            </a:r>
            <a:r>
              <a:rPr lang="zh-SG" altLang="en-US" dirty="0"/>
              <a:t>组成的成像系统，制备了四个聚丙烯球。</a:t>
            </a:r>
          </a:p>
          <a:p>
            <a:pPr lvl="0"/>
            <a:r>
              <a:rPr lang="en-US" altLang="zh-SG" b="1" dirty="0"/>
              <a:t>They used 16 independent projection images recorded by CdTe-DSD</a:t>
            </a:r>
            <a:r>
              <a:rPr lang="zh-CN" altLang="en-US" b="1" dirty="0"/>
              <a:t>（</a:t>
            </a:r>
            <a:r>
              <a:rPr lang="en-US" altLang="zh-CN" b="1" dirty="0"/>
              <a:t>Cadmium telluride</a:t>
            </a:r>
            <a:r>
              <a:rPr lang="en-US" altLang="zh-SG" b="1" dirty="0"/>
              <a:t> double-sided strip detector</a:t>
            </a:r>
            <a:r>
              <a:rPr lang="zh-CN" altLang="en-US" b="1" dirty="0"/>
              <a:t>）</a:t>
            </a:r>
            <a:r>
              <a:rPr lang="en-US" altLang="zh-SG" b="1" dirty="0"/>
              <a:t> and processed them with the Maximum Likelihood Expectation Maximization (MLEM) algorithm to reconstruct the 3D volumetric model of the sample. </a:t>
            </a:r>
          </a:p>
          <a:p>
            <a:pPr lvl="0"/>
            <a:r>
              <a:rPr lang="en-US" altLang="zh-SG" dirty="0"/>
              <a:t> </a:t>
            </a:r>
            <a:r>
              <a:rPr lang="zh-SG" altLang="en-US" dirty="0"/>
              <a:t>他们利用</a:t>
            </a:r>
            <a:r>
              <a:rPr lang="en-US" altLang="zh-SG" dirty="0"/>
              <a:t>CdTe-DSD</a:t>
            </a:r>
            <a:r>
              <a:rPr lang="zh-SG" altLang="en-US" dirty="0"/>
              <a:t>记录的</a:t>
            </a:r>
            <a:r>
              <a:rPr lang="en-US" altLang="zh-SG" dirty="0"/>
              <a:t>16</a:t>
            </a:r>
            <a:r>
              <a:rPr lang="zh-SG" altLang="en-US" dirty="0"/>
              <a:t>幅独立投影图像，并使用最大似然期望最大化（</a:t>
            </a:r>
            <a:r>
              <a:rPr lang="en-US" altLang="zh-SG" dirty="0"/>
              <a:t>MLEM</a:t>
            </a:r>
            <a:r>
              <a:rPr lang="zh-SG" altLang="en-US" dirty="0"/>
              <a:t>）算法对这些图像进行处理，以重建样本的</a:t>
            </a:r>
            <a:r>
              <a:rPr lang="en-US" altLang="zh-SG" dirty="0"/>
              <a:t>3D</a:t>
            </a:r>
            <a:r>
              <a:rPr lang="zh-SG" altLang="en-US" dirty="0"/>
              <a:t>体积模型。</a:t>
            </a:r>
          </a:p>
          <a:p>
            <a:pPr lvl="0"/>
            <a:r>
              <a:rPr lang="en-US" altLang="zh-SG" b="1" dirty="0"/>
              <a:t>Under a muon beam with a momentum of 30 MeV/c, the irradiation lasted about 34 hours.</a:t>
            </a:r>
          </a:p>
          <a:p>
            <a:pPr lvl="0"/>
            <a:r>
              <a:rPr lang="en-US" altLang="zh-SG" dirty="0"/>
              <a:t> - </a:t>
            </a:r>
            <a:r>
              <a:rPr lang="zh-SG" altLang="en-US" dirty="0"/>
              <a:t>在动量为</a:t>
            </a:r>
            <a:r>
              <a:rPr lang="en-US" altLang="zh-SG" dirty="0"/>
              <a:t>30 MeV/c</a:t>
            </a:r>
            <a:r>
              <a:rPr lang="zh-SG" altLang="en-US" dirty="0"/>
              <a:t>的</a:t>
            </a:r>
            <a:r>
              <a:rPr lang="el-GR" altLang="zh-SG" dirty="0"/>
              <a:t>μ</a:t>
            </a:r>
            <a:r>
              <a:rPr lang="zh-SG" altLang="en-US" dirty="0"/>
              <a:t>子束下辐照了约</a:t>
            </a:r>
            <a:r>
              <a:rPr lang="en-US" altLang="zh-SG" dirty="0"/>
              <a:t>34</a:t>
            </a:r>
            <a:r>
              <a:rPr lang="zh-SG" altLang="en-US" dirty="0"/>
              <a:t>小时。</a:t>
            </a:r>
          </a:p>
          <a:p>
            <a:pPr lvl="0"/>
            <a:r>
              <a:rPr lang="en-US" altLang="zh-SG" b="1" dirty="0"/>
              <a:t>In this beam profile, the number of negative muons is approximately The sixth power of ten per second. </a:t>
            </a:r>
          </a:p>
          <a:p>
            <a:pPr lvl="0"/>
            <a:r>
              <a:rPr lang="en-US" altLang="zh-SG" dirty="0"/>
              <a:t>- </a:t>
            </a:r>
            <a:r>
              <a:rPr lang="zh-SG" altLang="en-US" dirty="0"/>
              <a:t>在这个光束剖面中，负</a:t>
            </a:r>
            <a:r>
              <a:rPr lang="el-GR" altLang="zh-SG" dirty="0"/>
              <a:t>μ</a:t>
            </a:r>
            <a:r>
              <a:rPr lang="zh-SG" altLang="en-US" dirty="0"/>
              <a:t>介子的数量大约是每秒十的六次方个。</a:t>
            </a:r>
          </a:p>
          <a:p>
            <a:pPr lvl="0"/>
            <a:r>
              <a:rPr lang="en-US" altLang="zh-SG" b="1" dirty="0"/>
              <a:t>However, the use of a single muon energy cannot fully excite muon-induced X-rays at various positions of the polypropylene spheres, resulting in imaging effects limited to one layer of the four polypropylene spheres. </a:t>
            </a:r>
          </a:p>
          <a:p>
            <a:pPr lvl="0"/>
            <a:r>
              <a:rPr lang="en-US" altLang="zh-SG" dirty="0"/>
              <a:t>- </a:t>
            </a:r>
            <a:r>
              <a:rPr lang="zh-SG" altLang="en-US" dirty="0"/>
              <a:t>但是，单一缪子能量的使用不能完全激发聚丙烯球各个位置的缪致</a:t>
            </a:r>
            <a:r>
              <a:rPr lang="en-US" altLang="zh-SG" dirty="0"/>
              <a:t>X</a:t>
            </a:r>
            <a:r>
              <a:rPr lang="zh-SG" altLang="en-US" dirty="0"/>
              <a:t>射线，导致成像效果仅限于这四个聚丙烯球的一层。</a:t>
            </a:r>
          </a:p>
          <a:p>
            <a:pPr lvl="0"/>
            <a:br>
              <a:rPr lang="zh-SG" altLang="en-US" dirty="0">
                <a:solidFill>
                  <a:srgbClr val="000000"/>
                </a:solidFill>
                <a:latin typeface="Söhne"/>
              </a:rPr>
            </a:br>
            <a:endParaRPr lang="zh-SG" altLang="en-US" dirty="0"/>
          </a:p>
        </p:txBody>
      </p:sp>
      <p:sp>
        <p:nvSpPr>
          <p:cNvPr id="27652"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12</a:t>
            </a:fld>
            <a:endParaRPr lang="zh-SG" altLang="en-US" sz="12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p:cNvSpPr>
            <a:spLocks noGrp="1" noRot="1" noChangeAspect="1" noTextEdit="1"/>
          </p:cNvSpPr>
          <p:nvPr>
            <p:ph type="sldImg"/>
          </p:nvPr>
        </p:nvSpPr>
        <p:spPr>
          <a:ln>
            <a:solidFill>
              <a:srgbClr val="000000">
                <a:alpha val="100000"/>
              </a:srgbClr>
            </a:solidFill>
            <a:miter lim="800000"/>
          </a:ln>
        </p:spPr>
      </p:sp>
      <p:sp>
        <p:nvSpPr>
          <p:cNvPr id="29699" name="备注占位符 2"/>
          <p:cNvSpPr>
            <a:spLocks noGrp="1"/>
          </p:cNvSpPr>
          <p:nvPr>
            <p:ph type="body" idx="1"/>
          </p:nvPr>
        </p:nvSpPr>
        <p:spPr>
          <a:noFill/>
          <a:ln>
            <a:noFill/>
          </a:ln>
        </p:spPr>
        <p:txBody>
          <a:bodyPr wrap="square" lIns="91440" tIns="45720" rIns="91440" bIns="45720" anchor="t" anchorCtr="0"/>
          <a:lstStyle/>
          <a:p>
            <a:pPr lvl="0"/>
            <a:endParaRPr lang="en-US" altLang="zh-SG" b="1" dirty="0"/>
          </a:p>
          <a:p>
            <a:pPr lvl="0"/>
            <a:r>
              <a:rPr lang="zh-SG" altLang="en-US" b="1" dirty="0"/>
              <a:t>Step </a:t>
            </a:r>
            <a:r>
              <a:rPr lang="en-US" altLang="zh-SG" b="1" dirty="0"/>
              <a:t>1</a:t>
            </a:r>
            <a:endParaRPr lang="en-US" altLang="zh-CN" b="1" dirty="0">
              <a:latin typeface="微软雅黑" panose="020B0503020204020204" pitchFamily="34" charset="-122"/>
              <a:ea typeface="微软雅黑" panose="020B0503020204020204" pitchFamily="34" charset="-122"/>
            </a:endParaRPr>
          </a:p>
          <a:p>
            <a:pPr lvl="0"/>
            <a:r>
              <a:rPr lang="en-US" altLang="zh-CN" b="1" dirty="0">
                <a:latin typeface="微软雅黑" panose="020B0503020204020204" pitchFamily="34" charset="-122"/>
                <a:ea typeface="微软雅黑" panose="020B0503020204020204" pitchFamily="34" charset="-122"/>
              </a:rPr>
              <a:t>the negative Muon beam interacts with the sample to produce Muonic X-rays, which are collected by the detector through a pinhole collimator, and the detector records their tracks and energies</a:t>
            </a:r>
          </a:p>
          <a:p>
            <a:pPr lvl="0"/>
            <a:r>
              <a:rPr lang="zh-CN" altLang="en-US" dirty="0">
                <a:latin typeface="微软雅黑" panose="020B0503020204020204" pitchFamily="34" charset="-122"/>
                <a:ea typeface="微软雅黑" panose="020B0503020204020204" pitchFamily="34" charset="-122"/>
              </a:rPr>
              <a:t>负</a:t>
            </a:r>
            <a:r>
              <a:rPr lang="en-US" altLang="zh-CN" dirty="0">
                <a:latin typeface="微软雅黑" panose="020B0503020204020204" pitchFamily="34" charset="-122"/>
                <a:ea typeface="微软雅黑" panose="020B0503020204020204" pitchFamily="34" charset="-122"/>
              </a:rPr>
              <a:t>Muon </a:t>
            </a:r>
            <a:r>
              <a:rPr lang="zh-CN" altLang="en-US" dirty="0">
                <a:latin typeface="微软雅黑" panose="020B0503020204020204" pitchFamily="34" charset="-122"/>
                <a:ea typeface="微软雅黑" panose="020B0503020204020204" pitchFamily="34" charset="-122"/>
              </a:rPr>
              <a:t>束流与样品作用产生</a:t>
            </a:r>
            <a:r>
              <a:rPr lang="en-US" altLang="zh-CN" dirty="0">
                <a:latin typeface="微软雅黑" panose="020B0503020204020204" pitchFamily="34" charset="-122"/>
                <a:ea typeface="微软雅黑" panose="020B0503020204020204" pitchFamily="34" charset="-122"/>
              </a:rPr>
              <a:t>Muonic x-ray</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Muonic x-ray</a:t>
            </a:r>
            <a:r>
              <a:rPr lang="zh-CN" altLang="en-US" dirty="0">
                <a:latin typeface="微软雅黑" panose="020B0503020204020204" pitchFamily="34" charset="-122"/>
                <a:ea typeface="微软雅黑" panose="020B0503020204020204" pitchFamily="34" charset="-122"/>
              </a:rPr>
              <a:t>通过针孔准直器被探测器收集，探测器记录它们的径迹与能量</a:t>
            </a:r>
            <a:endParaRPr lang="en-US" altLang="zh-CN" dirty="0">
              <a:latin typeface="微软雅黑" panose="020B0503020204020204" pitchFamily="34" charset="-122"/>
              <a:ea typeface="微软雅黑" panose="020B0503020204020204" pitchFamily="34" charset="-122"/>
            </a:endParaRPr>
          </a:p>
          <a:p>
            <a:pPr lvl="0"/>
            <a:r>
              <a:rPr lang="en-US" altLang="zh-CN" b="1" dirty="0">
                <a:latin typeface="微软雅黑" panose="020B0503020204020204" pitchFamily="34" charset="-122"/>
                <a:ea typeface="微软雅黑" panose="020B0503020204020204" pitchFamily="34" charset="-122"/>
              </a:rPr>
              <a:t>In the first step, a mathematical plane is set at certain distances within the range of the sample, and the photon track measured by the detector intersects with the mathematical plane</a:t>
            </a:r>
          </a:p>
          <a:p>
            <a:pPr lvl="0"/>
            <a:r>
              <a:rPr lang="zh-CN" altLang="en-US" dirty="0">
                <a:latin typeface="微软雅黑" panose="020B0503020204020204" pitchFamily="34" charset="-122"/>
                <a:ea typeface="微软雅黑" panose="020B0503020204020204" pitchFamily="34" charset="-122"/>
              </a:rPr>
              <a:t>第一步，在样品所在范围内每隔一定距离设置一个数学平面，将探测器测到的光子径迹与数学平面做交点</a:t>
            </a:r>
            <a:endParaRPr lang="en-US" altLang="zh-CN" dirty="0">
              <a:latin typeface="微软雅黑" panose="020B0503020204020204" pitchFamily="34" charset="-122"/>
              <a:ea typeface="微软雅黑" panose="020B0503020204020204" pitchFamily="34" charset="-122"/>
            </a:endParaRPr>
          </a:p>
          <a:p>
            <a:pPr lvl="0"/>
            <a:r>
              <a:rPr lang="zh-SG" altLang="en-US" b="1" dirty="0"/>
              <a:t>Step </a:t>
            </a:r>
            <a:r>
              <a:rPr lang="en-US" altLang="zh-SG" b="1" dirty="0"/>
              <a:t>2</a:t>
            </a:r>
            <a:endParaRPr lang="en-US" altLang="zh-SG" dirty="0">
              <a:latin typeface="微软雅黑" panose="020B0503020204020204" pitchFamily="34" charset="-122"/>
              <a:ea typeface="微软雅黑" panose="020B0503020204020204" pitchFamily="34" charset="-122"/>
            </a:endParaRPr>
          </a:p>
          <a:p>
            <a:pPr lvl="0"/>
            <a:r>
              <a:rPr lang="zh-SG" altLang="en-US" b="1" dirty="0">
                <a:latin typeface="微软雅黑" panose="020B0503020204020204" pitchFamily="34" charset="-122"/>
                <a:ea typeface="微软雅黑" panose="020B0503020204020204" pitchFamily="34" charset="-122"/>
              </a:rPr>
              <a:t>By setting a threshold, pick the one with the most dense intersections region</a:t>
            </a:r>
            <a:r>
              <a:rPr lang="en-US" altLang="zh-SG" b="1" dirty="0">
                <a:latin typeface="微软雅黑" panose="020B0503020204020204" pitchFamily="34" charset="-122"/>
                <a:ea typeface="微软雅黑" panose="020B0503020204020204" pitchFamily="34" charset="-122"/>
              </a:rPr>
              <a:t>.</a:t>
            </a:r>
            <a:endParaRPr lang="en-US" altLang="zh-CN" b="1" dirty="0"/>
          </a:p>
          <a:p>
            <a:pPr lvl="0"/>
            <a:r>
              <a:rPr lang="zh-CN" altLang="en-US" dirty="0"/>
              <a:t>通过设置阈值，选择具有最密集的交叉区域。</a:t>
            </a:r>
            <a:endParaRPr lang="en-US" altLang="zh-CN" dirty="0"/>
          </a:p>
          <a:p>
            <a:pPr lvl="0"/>
            <a:r>
              <a:rPr lang="zh-SG" altLang="en-US" b="1" dirty="0"/>
              <a:t>Step </a:t>
            </a:r>
            <a:r>
              <a:rPr lang="en-US" altLang="zh-SG" b="1" dirty="0"/>
              <a:t>3</a:t>
            </a:r>
          </a:p>
          <a:p>
            <a:pPr lvl="0"/>
            <a:r>
              <a:rPr lang="zh-SG" altLang="en-US" b="1" dirty="0">
                <a:latin typeface="微软雅黑" panose="020B0503020204020204" pitchFamily="34" charset="-122"/>
                <a:ea typeface="微软雅黑" panose="020B0503020204020204" pitchFamily="34" charset="-122"/>
              </a:rPr>
              <a:t>Converts the number of intersections within a region to voxels Assign values to reconstruct the 3D image of the object to be measured</a:t>
            </a:r>
            <a:r>
              <a:rPr lang="en-US" altLang="zh-SG" b="1" dirty="0">
                <a:latin typeface="微软雅黑" panose="020B0503020204020204" pitchFamily="34" charset="-122"/>
                <a:ea typeface="微软雅黑" panose="020B0503020204020204" pitchFamily="34" charset="-122"/>
              </a:rPr>
              <a:t>.</a:t>
            </a:r>
            <a:endParaRPr lang="en-US" altLang="zh-SG" b="1" dirty="0"/>
          </a:p>
          <a:p>
            <a:pPr lvl="0"/>
            <a:r>
              <a:rPr lang="zh-CN" altLang="en-US" dirty="0"/>
              <a:t>将区域内的交点数转换为体素 赋值以重建要测量对象的 </a:t>
            </a:r>
            <a:r>
              <a:rPr lang="en-US" altLang="zh-CN" dirty="0"/>
              <a:t>3D </a:t>
            </a:r>
            <a:r>
              <a:rPr lang="zh-CN" altLang="en-US" dirty="0"/>
              <a:t>图像。</a:t>
            </a:r>
            <a:endParaRPr lang="zh-SG" altLang="en-US" dirty="0"/>
          </a:p>
        </p:txBody>
      </p:sp>
      <p:sp>
        <p:nvSpPr>
          <p:cNvPr id="29700"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13</a:t>
            </a:fld>
            <a:endParaRPr lang="zh-SG" altLang="en-US" sz="1200"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幻灯片图像占位符 1"/>
          <p:cNvSpPr>
            <a:spLocks noGrp="1" noRot="1" noChangeAspect="1" noTextEdit="1"/>
          </p:cNvSpPr>
          <p:nvPr>
            <p:ph type="sldImg"/>
          </p:nvPr>
        </p:nvSpPr>
        <p:spPr>
          <a:ln>
            <a:solidFill>
              <a:srgbClr val="000000">
                <a:alpha val="100000"/>
              </a:srgbClr>
            </a:solidFill>
            <a:miter lim="800000"/>
          </a:ln>
        </p:spPr>
      </p:sp>
      <p:sp>
        <p:nvSpPr>
          <p:cNvPr id="31747" name="备注占位符 2"/>
          <p:cNvSpPr>
            <a:spLocks noGrp="1"/>
          </p:cNvSpPr>
          <p:nvPr>
            <p:ph type="body" idx="1"/>
          </p:nvPr>
        </p:nvSpPr>
        <p:spPr>
          <a:noFill/>
          <a:ln>
            <a:noFill/>
          </a:ln>
        </p:spPr>
        <p:txBody>
          <a:bodyPr wrap="square" lIns="91440" tIns="45720" rIns="91440" bIns="45720" anchor="t" anchorCtr="0"/>
          <a:lstStyle/>
          <a:p>
            <a:pPr lvl="0"/>
            <a:r>
              <a:rPr lang="en-US" altLang="zh-SG" b="1" dirty="0"/>
              <a:t>First of all, the sample A I set is a cuboid iron block with side lengths of 26.5, 26.5, 69mm respectively wrapped with a titanium block with side lengths of 4,4,2 mm respectively</a:t>
            </a:r>
          </a:p>
          <a:p>
            <a:pPr lvl="0"/>
            <a:r>
              <a:rPr lang="zh-CN" altLang="en-US" dirty="0"/>
              <a:t>首先我设置的样品</a:t>
            </a:r>
            <a:r>
              <a:rPr lang="en-US" altLang="zh-CN" dirty="0"/>
              <a:t>A</a:t>
            </a:r>
            <a:r>
              <a:rPr lang="zh-CN" altLang="en-US" dirty="0"/>
              <a:t>是一个边长分别为</a:t>
            </a:r>
            <a:r>
              <a:rPr lang="en-US" altLang="zh-CN" dirty="0"/>
              <a:t>26.5</a:t>
            </a:r>
            <a:r>
              <a:rPr lang="zh-CN" altLang="en-US" dirty="0"/>
              <a:t>，</a:t>
            </a:r>
            <a:r>
              <a:rPr lang="en-US" altLang="zh-CN" dirty="0"/>
              <a:t>26.5</a:t>
            </a:r>
            <a:r>
              <a:rPr lang="zh-CN" altLang="en-US" dirty="0"/>
              <a:t>，</a:t>
            </a:r>
            <a:r>
              <a:rPr lang="en-US" altLang="zh-CN" dirty="0"/>
              <a:t>69mm</a:t>
            </a:r>
            <a:r>
              <a:rPr lang="zh-CN" altLang="en-US" dirty="0"/>
              <a:t>的长方体铁块包着一个边长分别为</a:t>
            </a:r>
            <a:r>
              <a:rPr lang="en-US" altLang="zh-CN" dirty="0"/>
              <a:t>4</a:t>
            </a:r>
            <a:r>
              <a:rPr lang="zh-CN" altLang="en-US" dirty="0"/>
              <a:t>，</a:t>
            </a:r>
            <a:r>
              <a:rPr lang="en-US" altLang="zh-CN" dirty="0"/>
              <a:t>4</a:t>
            </a:r>
            <a:r>
              <a:rPr lang="zh-CN" altLang="en-US" dirty="0"/>
              <a:t>，</a:t>
            </a:r>
            <a:r>
              <a:rPr lang="en-US" altLang="zh-CN" dirty="0"/>
              <a:t>2</a:t>
            </a:r>
            <a:r>
              <a:rPr lang="zh-CN" altLang="en-US" dirty="0"/>
              <a:t>毫米的钛块</a:t>
            </a:r>
            <a:endParaRPr lang="en-US" altLang="zh-CN" dirty="0"/>
          </a:p>
          <a:p>
            <a:pPr lvl="0"/>
            <a:r>
              <a:rPr lang="en-US" altLang="zh-CN" b="1" dirty="0"/>
              <a:t>with detectors placed on the upper and rear sides for measuring photon tracks. In order to excite most of the Muonic X-ray from the titanium block, the longitudinal muon stopping position distribution at different energies was calculated, and the most suitable muon energy was found through 3D scatter plots</a:t>
            </a:r>
          </a:p>
          <a:p>
            <a:pPr lvl="0"/>
            <a:r>
              <a:rPr lang="zh-CN" altLang="en-US" dirty="0"/>
              <a:t>在上侧与后侧各放置了一个探测器用于测光子径迹，为了使</a:t>
            </a:r>
            <a:r>
              <a:rPr lang="en-US" altLang="zh-CN" dirty="0"/>
              <a:t>Muonic x-ray</a:t>
            </a:r>
            <a:r>
              <a:rPr lang="zh-CN" altLang="en-US" dirty="0"/>
              <a:t>大部分由钛块激发，分别统计了不同能量下在纵向的缪子停止位置分布，与三维散点图配合找到最合适的缪束能量 </a:t>
            </a:r>
            <a:endParaRPr lang="en-US" altLang="zh-CN" dirty="0"/>
          </a:p>
          <a:p>
            <a:pPr lvl="0"/>
            <a:r>
              <a:rPr lang="en-US" altLang="zh-CN" b="1" dirty="0"/>
              <a:t>It was found that when using a 73MeV muon source to bombard the sample, the number of muons staying on the titanium block was the highest, indicating that when using a 73MeV muon source to bombard the sample, the most Muonic X-ray was generated in the titanium block.</a:t>
            </a:r>
          </a:p>
          <a:p>
            <a:pPr lvl="0"/>
            <a:r>
              <a:rPr lang="zh-CN" altLang="en-US" dirty="0"/>
              <a:t>发现以</a:t>
            </a:r>
            <a:r>
              <a:rPr lang="en-US" altLang="zh-CN" dirty="0"/>
              <a:t>73MeV</a:t>
            </a:r>
            <a:r>
              <a:rPr lang="zh-CN" altLang="en-US" dirty="0"/>
              <a:t>的缪源去轰击样本时，停留在钛块的缪子数量最多，说明以</a:t>
            </a:r>
            <a:r>
              <a:rPr lang="en-US" altLang="zh-CN" dirty="0"/>
              <a:t>73MeV</a:t>
            </a:r>
            <a:r>
              <a:rPr lang="zh-CN" altLang="en-US" dirty="0"/>
              <a:t>能量的缪束去轰击样本时，在钛块中产生的</a:t>
            </a:r>
            <a:r>
              <a:rPr lang="en-US" altLang="zh-CN" dirty="0"/>
              <a:t>Muonic xray</a:t>
            </a:r>
            <a:r>
              <a:rPr lang="zh-CN" altLang="en-US" dirty="0"/>
              <a:t>最多。</a:t>
            </a:r>
          </a:p>
          <a:p>
            <a:pPr lvl="0"/>
            <a:r>
              <a:rPr lang="en-US" altLang="zh-SG" b="1" dirty="0"/>
              <a:t>Then, using the energy data obtained from the two detectors on the upper and rear sides, a spectrum was created to screen out the corresponding Muonic X-ray energy of the titanium element </a:t>
            </a:r>
            <a:r>
              <a:rPr lang="en-US" altLang="zh-CN" b="1" dirty="0"/>
              <a:t>of μTi</a:t>
            </a:r>
            <a:r>
              <a:rPr lang="zh-CN" altLang="en-US" b="1" dirty="0"/>
              <a:t>（</a:t>
            </a:r>
            <a:r>
              <a:rPr lang="en-US" altLang="zh-CN" b="1" dirty="0"/>
              <a:t>titanium</a:t>
            </a:r>
            <a:r>
              <a:rPr lang="zh-CN" altLang="en-US" b="1" dirty="0"/>
              <a:t>）</a:t>
            </a:r>
            <a:r>
              <a:rPr lang="en-US" altLang="zh-CN" b="1" dirty="0"/>
              <a:t>K</a:t>
            </a:r>
            <a:r>
              <a:rPr lang="zh-CN" altLang="en-US" b="1" dirty="0"/>
              <a:t>阿尔法 </a:t>
            </a:r>
            <a:r>
              <a:rPr lang="en-US" altLang="zh-CN" b="1" dirty="0"/>
              <a:t>at energy of 915keV</a:t>
            </a:r>
            <a:r>
              <a:rPr lang="en-US" altLang="zh-SG" b="1" dirty="0"/>
              <a:t>. The photon tracks of the corresponding energy obtained from the detectors were used, and the two-dimensional images of the two planes were obtained using the track density algorithm as follows:</a:t>
            </a:r>
          </a:p>
          <a:p>
            <a:pPr lvl="0"/>
            <a:r>
              <a:rPr lang="zh-CN" altLang="en-US" dirty="0"/>
              <a:t>随后利用上侧后侧两个探测器得到的能量数据做出光谱，筛选出钛元素相应的</a:t>
            </a:r>
            <a:r>
              <a:rPr lang="en-US" altLang="zh-CN" dirty="0"/>
              <a:t>Muonic x ray </a:t>
            </a:r>
            <a:r>
              <a:rPr lang="zh-CN" altLang="en-US" dirty="0"/>
              <a:t>，</a:t>
            </a:r>
            <a:r>
              <a:rPr lang="en-US" altLang="zh-CN" dirty="0"/>
              <a:t>μTi K</a:t>
            </a:r>
            <a:r>
              <a:rPr lang="zh-CN" altLang="en-US" dirty="0"/>
              <a:t>阿尔法：</a:t>
            </a:r>
            <a:r>
              <a:rPr lang="en-US" altLang="zh-CN" dirty="0"/>
              <a:t>915keV</a:t>
            </a:r>
            <a:r>
              <a:rPr lang="zh-CN" altLang="en-US" dirty="0"/>
              <a:t>，通过探测器所得相应能量的光子径迹，使用径迹密度算法得到两个面的二维图像如下</a:t>
            </a:r>
            <a:endParaRPr lang="zh-SG" altLang="en-US" dirty="0"/>
          </a:p>
        </p:txBody>
      </p:sp>
      <p:sp>
        <p:nvSpPr>
          <p:cNvPr id="31748"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14</a:t>
            </a:fld>
            <a:endParaRPr lang="zh-SG" altLang="en-US" sz="1200"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幻灯片图像占位符 1"/>
          <p:cNvSpPr>
            <a:spLocks noGrp="1" noRot="1" noChangeAspect="1" noTextEdit="1"/>
          </p:cNvSpPr>
          <p:nvPr>
            <p:ph type="sldImg"/>
          </p:nvPr>
        </p:nvSpPr>
        <p:spPr>
          <a:ln>
            <a:solidFill>
              <a:srgbClr val="000000">
                <a:alpha val="100000"/>
              </a:srgbClr>
            </a:solidFill>
            <a:miter lim="800000"/>
          </a:ln>
        </p:spPr>
      </p:sp>
      <p:sp>
        <p:nvSpPr>
          <p:cNvPr id="33795" name="备注占位符 2"/>
          <p:cNvSpPr>
            <a:spLocks noGrp="1"/>
          </p:cNvSpPr>
          <p:nvPr>
            <p:ph type="body" idx="1"/>
          </p:nvPr>
        </p:nvSpPr>
        <p:spPr>
          <a:noFill/>
          <a:ln>
            <a:noFill/>
          </a:ln>
        </p:spPr>
        <p:txBody>
          <a:bodyPr wrap="square" lIns="91440" tIns="45720" rIns="91440" bIns="45720" anchor="t" anchorCtr="0"/>
          <a:lstStyle/>
          <a:p>
            <a:pPr lvl="0"/>
            <a:r>
              <a:rPr lang="zh-CN" altLang="en-US" b="1" dirty="0"/>
              <a:t>流程图 </a:t>
            </a:r>
            <a:r>
              <a:rPr lang="en-US" altLang="zh-CN" b="1" dirty="0"/>
              <a:t>Flow chart</a:t>
            </a:r>
          </a:p>
          <a:p>
            <a:pPr lvl="0"/>
            <a:r>
              <a:rPr lang="en-US" altLang="zh-CN" b="1" dirty="0"/>
              <a:t>Step 1: Adjust the energy of the Muon beam and collect the photon energy collected by the detector to observe the energy spectrum to determine the depth range of the measured substance in the sample. </a:t>
            </a:r>
          </a:p>
          <a:p>
            <a:pPr lvl="0"/>
            <a:r>
              <a:rPr lang="zh-CN" altLang="en-US" dirty="0"/>
              <a:t>步骤</a:t>
            </a:r>
            <a:r>
              <a:rPr lang="en-US" altLang="zh-CN" dirty="0"/>
              <a:t>1</a:t>
            </a:r>
            <a:r>
              <a:rPr lang="zh-CN" altLang="en-US" dirty="0"/>
              <a:t>调整</a:t>
            </a:r>
            <a:r>
              <a:rPr lang="en-US" altLang="zh-CN" dirty="0"/>
              <a:t>Muon beam</a:t>
            </a:r>
            <a:r>
              <a:rPr lang="zh-CN" altLang="en-US" dirty="0"/>
              <a:t>的能量，收集探测器收集光子能量观察能谱以确定样品所测物质所在深度范围</a:t>
            </a:r>
            <a:r>
              <a:rPr lang="en-US" altLang="zh-CN" dirty="0"/>
              <a:t>.</a:t>
            </a:r>
          </a:p>
          <a:p>
            <a:pPr lvl="0"/>
            <a:r>
              <a:rPr lang="en-US" altLang="zh-SG" b="1" dirty="0"/>
              <a:t>Step 2: After determining the energy range of the Muon beam, use the detector to collect the photon tracks of the Muonic X-ray and make intersections with the mathematical plane. </a:t>
            </a:r>
          </a:p>
          <a:p>
            <a:pPr lvl="0"/>
            <a:r>
              <a:rPr lang="zh-CN" altLang="en-US" dirty="0"/>
              <a:t>步骤</a:t>
            </a:r>
            <a:r>
              <a:rPr lang="en-US" altLang="zh-CN" dirty="0"/>
              <a:t>2</a:t>
            </a:r>
            <a:r>
              <a:rPr lang="zh-CN" altLang="en-US" dirty="0"/>
              <a:t>：在确定好</a:t>
            </a:r>
            <a:r>
              <a:rPr lang="en-US" altLang="zh-CN" dirty="0"/>
              <a:t>Muon beam</a:t>
            </a:r>
            <a:r>
              <a:rPr lang="zh-CN" altLang="en-US" dirty="0"/>
              <a:t>能量范围后用探测器收集</a:t>
            </a:r>
            <a:r>
              <a:rPr lang="en-US" altLang="zh-CN" dirty="0"/>
              <a:t>Muonic xray</a:t>
            </a:r>
            <a:r>
              <a:rPr lang="zh-CN" altLang="en-US" dirty="0"/>
              <a:t>的光子径迹，并与数学平面做交点</a:t>
            </a:r>
            <a:r>
              <a:rPr lang="en-US" altLang="zh-CN" dirty="0"/>
              <a:t>.</a:t>
            </a:r>
            <a:endParaRPr lang="en-US" altLang="zh-SG" dirty="0"/>
          </a:p>
          <a:p>
            <a:pPr lvl="0"/>
            <a:r>
              <a:rPr lang="en-US" altLang="zh-SG" b="1" dirty="0"/>
              <a:t>Step 3: Use the intersection points obtained from multiple detectors to make a two-dimensional heat map every certain distance</a:t>
            </a:r>
          </a:p>
          <a:p>
            <a:pPr lvl="0"/>
            <a:r>
              <a:rPr lang="zh-CN" altLang="en-US" dirty="0"/>
              <a:t>步骤</a:t>
            </a:r>
            <a:r>
              <a:rPr lang="en-US" altLang="zh-CN" dirty="0"/>
              <a:t>3</a:t>
            </a:r>
            <a:r>
              <a:rPr lang="zh-CN" altLang="en-US" dirty="0"/>
              <a:t>：利用多个探测器得到的交点每隔一定距离做二维热图</a:t>
            </a:r>
            <a:endParaRPr lang="en-US" altLang="zh-CN" dirty="0"/>
          </a:p>
          <a:p>
            <a:pPr lvl="0"/>
            <a:r>
              <a:rPr lang="en-US" altLang="zh-SG" b="1" dirty="0"/>
              <a:t>Step 4, stack multiple 2D images to create a 3D reconstruction image</a:t>
            </a:r>
          </a:p>
          <a:p>
            <a:pPr lvl="0"/>
            <a:r>
              <a:rPr lang="zh-CN" altLang="en-US" dirty="0"/>
              <a:t>步骤</a:t>
            </a:r>
            <a:r>
              <a:rPr lang="en-US" altLang="zh-CN" dirty="0"/>
              <a:t>4</a:t>
            </a:r>
            <a:r>
              <a:rPr lang="zh-CN" altLang="en-US" dirty="0"/>
              <a:t>，使用多张二维成像堆叠为三维重建图</a:t>
            </a:r>
            <a:endParaRPr lang="zh-SG" altLang="en-US" dirty="0"/>
          </a:p>
        </p:txBody>
      </p:sp>
      <p:sp>
        <p:nvSpPr>
          <p:cNvPr id="33796"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15</a:t>
            </a:fld>
            <a:endParaRPr lang="zh-SG" altLang="en-US" sz="1200"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幻灯片图像占位符 1"/>
          <p:cNvSpPr>
            <a:spLocks noGrp="1" noRot="1" noChangeAspect="1" noTextEdit="1"/>
          </p:cNvSpPr>
          <p:nvPr>
            <p:ph type="sldImg"/>
          </p:nvPr>
        </p:nvSpPr>
        <p:spPr>
          <a:ln>
            <a:solidFill>
              <a:srgbClr val="000000">
                <a:alpha val="100000"/>
              </a:srgbClr>
            </a:solidFill>
            <a:miter lim="800000"/>
          </a:ln>
        </p:spPr>
      </p:sp>
      <p:sp>
        <p:nvSpPr>
          <p:cNvPr id="35843" name="备注占位符 2"/>
          <p:cNvSpPr>
            <a:spLocks noGrp="1"/>
          </p:cNvSpPr>
          <p:nvPr>
            <p:ph type="body" idx="1"/>
          </p:nvPr>
        </p:nvSpPr>
        <p:spPr>
          <a:noFill/>
          <a:ln>
            <a:noFill/>
          </a:ln>
        </p:spPr>
        <p:txBody>
          <a:bodyPr wrap="square" lIns="91440" tIns="45720" rIns="91440" bIns="45720" anchor="t" anchorCtr="0"/>
          <a:lstStyle/>
          <a:p>
            <a:pPr lvl="0"/>
            <a:r>
              <a:rPr lang="en-US" altLang="zh-CN" b="1" dirty="0"/>
              <a:t>The Sample B consists of a cylindrical titanium block wrapped in an iron block, with a Muon beam diameter of 0.5mm and an energy range of 29-41MeV</a:t>
            </a:r>
          </a:p>
          <a:p>
            <a:pPr lvl="0"/>
            <a:r>
              <a:rPr lang="zh-CN" altLang="en-US" dirty="0"/>
              <a:t>模型为铁块中包裹着圆柱形钛块，</a:t>
            </a:r>
            <a:r>
              <a:rPr lang="en-US" altLang="zh-CN" dirty="0"/>
              <a:t>Muon beam</a:t>
            </a:r>
            <a:r>
              <a:rPr lang="zh-CN" altLang="en-US" dirty="0"/>
              <a:t>直径为</a:t>
            </a:r>
            <a:r>
              <a:rPr lang="en-US" altLang="zh-CN" dirty="0"/>
              <a:t>0.5mm</a:t>
            </a:r>
            <a:r>
              <a:rPr lang="zh-CN" altLang="en-US" dirty="0"/>
              <a:t>，能量范围从</a:t>
            </a:r>
            <a:r>
              <a:rPr lang="en-US" altLang="zh-CN" dirty="0"/>
              <a:t>29-41MeV,</a:t>
            </a:r>
          </a:p>
          <a:p>
            <a:pPr lvl="0"/>
            <a:r>
              <a:rPr lang="en-US" altLang="zh-SG" b="1" dirty="0"/>
              <a:t>Obtaining a two-dimensional image of Muon beam with an energy of 29MeV, it was found that only a portion of the cylindrical titanium block was imaged</a:t>
            </a:r>
          </a:p>
          <a:p>
            <a:pPr lvl="0"/>
            <a:r>
              <a:rPr lang="zh-CN" altLang="en-US" dirty="0"/>
              <a:t>得到</a:t>
            </a:r>
            <a:r>
              <a:rPr lang="en-US" altLang="zh-CN" dirty="0"/>
              <a:t>Muon beam</a:t>
            </a:r>
            <a:r>
              <a:rPr lang="zh-CN" altLang="en-US" dirty="0"/>
              <a:t>能量为</a:t>
            </a:r>
            <a:r>
              <a:rPr lang="en-US" altLang="zh-CN" dirty="0"/>
              <a:t>29MeV</a:t>
            </a:r>
            <a:r>
              <a:rPr lang="zh-CN" altLang="en-US" dirty="0"/>
              <a:t>的二维图像发现只对圆柱体钛块有一部分的成像</a:t>
            </a:r>
            <a:endParaRPr lang="en-US" altLang="zh-CN" dirty="0"/>
          </a:p>
          <a:p>
            <a:pPr lvl="0"/>
            <a:r>
              <a:rPr lang="en-US" altLang="zh-SG" b="1" dirty="0"/>
              <a:t>When the energy of the Muon beam is 29-41Mev, it was found that the imaging sizes of the three planes yoz, xoy, and xoz are slightly larger than the former, which more fully displays the size of the titanium block,</a:t>
            </a:r>
          </a:p>
          <a:p>
            <a:pPr lvl="0"/>
            <a:r>
              <a:rPr lang="zh-CN" altLang="en-US" dirty="0"/>
              <a:t>在</a:t>
            </a:r>
            <a:r>
              <a:rPr lang="en-US" altLang="zh-CN" dirty="0"/>
              <a:t>Muon beam </a:t>
            </a:r>
            <a:r>
              <a:rPr lang="zh-CN" altLang="en-US" dirty="0"/>
              <a:t>能量为</a:t>
            </a:r>
            <a:r>
              <a:rPr lang="en-US" altLang="zh-CN" dirty="0"/>
              <a:t>29-41Mev</a:t>
            </a:r>
            <a:r>
              <a:rPr lang="zh-CN" altLang="en-US" dirty="0"/>
              <a:t>时发现三个面</a:t>
            </a:r>
            <a:r>
              <a:rPr lang="en-US" altLang="zh-CN" dirty="0"/>
              <a:t>yoz</a:t>
            </a:r>
            <a:r>
              <a:rPr lang="zh-CN" altLang="en-US" dirty="0"/>
              <a:t>，</a:t>
            </a:r>
            <a:r>
              <a:rPr lang="en-US" altLang="zh-CN" dirty="0"/>
              <a:t>xoy</a:t>
            </a:r>
            <a:r>
              <a:rPr lang="zh-CN" altLang="en-US" dirty="0"/>
              <a:t>，</a:t>
            </a:r>
            <a:r>
              <a:rPr lang="en-US" altLang="zh-CN" dirty="0"/>
              <a:t>xoz</a:t>
            </a:r>
            <a:r>
              <a:rPr lang="zh-CN" altLang="en-US" dirty="0"/>
              <a:t>成像大小要比前者大一些，更为完整的将钛块尺寸显示出来</a:t>
            </a:r>
            <a:endParaRPr lang="en-US" altLang="zh-SG" dirty="0"/>
          </a:p>
          <a:p>
            <a:pPr lvl="0"/>
            <a:r>
              <a:rPr lang="en-US" altLang="zh-SG" b="1" dirty="0"/>
              <a:t>After subsequent 3D reconstruction, the image is shown below, and the overall imaging size is not significantly different from the titanium in the sample</a:t>
            </a:r>
          </a:p>
          <a:p>
            <a:pPr lvl="0"/>
            <a:r>
              <a:rPr lang="zh-CN" altLang="en-US" dirty="0"/>
              <a:t>随后三维重建后图如下，整体成像尺寸没有和样品中的钛差异不大</a:t>
            </a:r>
            <a:endParaRPr lang="zh-SG" altLang="en-US" dirty="0"/>
          </a:p>
        </p:txBody>
      </p:sp>
      <p:sp>
        <p:nvSpPr>
          <p:cNvPr id="35844"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16</a:t>
            </a:fld>
            <a:endParaRPr lang="zh-SG" altLang="en-US" sz="1200"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幻灯片图像占位符 1"/>
          <p:cNvSpPr>
            <a:spLocks noGrp="1" noRot="1" noChangeAspect="1" noTextEdit="1"/>
          </p:cNvSpPr>
          <p:nvPr>
            <p:ph type="sldImg"/>
          </p:nvPr>
        </p:nvSpPr>
        <p:spPr>
          <a:ln>
            <a:solidFill>
              <a:srgbClr val="000000">
                <a:alpha val="100000"/>
              </a:srgbClr>
            </a:solidFill>
            <a:miter lim="800000"/>
          </a:ln>
        </p:spPr>
      </p:sp>
      <p:sp>
        <p:nvSpPr>
          <p:cNvPr id="9219" name="备注占位符 2"/>
          <p:cNvSpPr>
            <a:spLocks noGrp="1"/>
          </p:cNvSpPr>
          <p:nvPr>
            <p:ph type="body" idx="1"/>
          </p:nvPr>
        </p:nvSpPr>
        <p:spPr>
          <a:noFill/>
          <a:ln>
            <a:noFill/>
          </a:ln>
        </p:spPr>
        <p:txBody>
          <a:bodyPr wrap="square" lIns="91440" tIns="45720" rIns="91440" bIns="45720" anchor="t" anchorCtr="0"/>
          <a:lstStyle/>
          <a:p>
            <a:pPr lvl="0"/>
            <a:endParaRPr lang="en-US" altLang="zh-SG" b="1" dirty="0"/>
          </a:p>
          <a:p>
            <a:pPr lvl="0"/>
            <a:r>
              <a:rPr lang="zh-SG" altLang="en-US" b="1" dirty="0"/>
              <a:t>Step </a:t>
            </a:r>
            <a:r>
              <a:rPr lang="en-US" altLang="zh-SG" b="1" dirty="0"/>
              <a:t>1</a:t>
            </a:r>
            <a:endParaRPr lang="en-US" altLang="zh-CN" b="1" dirty="0">
              <a:latin typeface="微软雅黑" panose="020B0503020204020204" pitchFamily="34" charset="-122"/>
              <a:ea typeface="微软雅黑" panose="020B0503020204020204" pitchFamily="34" charset="-122"/>
            </a:endParaRPr>
          </a:p>
          <a:p>
            <a:pPr lvl="0"/>
            <a:r>
              <a:rPr lang="en-US" altLang="zh-CN" b="1" dirty="0">
                <a:latin typeface="微软雅黑" panose="020B0503020204020204" pitchFamily="34" charset="-122"/>
                <a:ea typeface="微软雅黑" panose="020B0503020204020204" pitchFamily="34" charset="-122"/>
              </a:rPr>
              <a:t>the negative Muon beam interacts with the sample to produce Muonic X-rays, which are collected by the detector through a pinhole collimator, and the detector records their tracks and energies</a:t>
            </a:r>
          </a:p>
          <a:p>
            <a:pPr lvl="0"/>
            <a:r>
              <a:rPr lang="zh-CN" altLang="en-US" dirty="0">
                <a:latin typeface="微软雅黑" panose="020B0503020204020204" pitchFamily="34" charset="-122"/>
                <a:ea typeface="微软雅黑" panose="020B0503020204020204" pitchFamily="34" charset="-122"/>
              </a:rPr>
              <a:t>负</a:t>
            </a:r>
            <a:r>
              <a:rPr lang="en-US" altLang="zh-CN" dirty="0">
                <a:latin typeface="微软雅黑" panose="020B0503020204020204" pitchFamily="34" charset="-122"/>
                <a:ea typeface="微软雅黑" panose="020B0503020204020204" pitchFamily="34" charset="-122"/>
              </a:rPr>
              <a:t>Muon </a:t>
            </a:r>
            <a:r>
              <a:rPr lang="zh-CN" altLang="en-US" dirty="0">
                <a:latin typeface="微软雅黑" panose="020B0503020204020204" pitchFamily="34" charset="-122"/>
                <a:ea typeface="微软雅黑" panose="020B0503020204020204" pitchFamily="34" charset="-122"/>
              </a:rPr>
              <a:t>束流与样品作用产生</a:t>
            </a:r>
            <a:r>
              <a:rPr lang="en-US" altLang="zh-CN" dirty="0">
                <a:latin typeface="微软雅黑" panose="020B0503020204020204" pitchFamily="34" charset="-122"/>
                <a:ea typeface="微软雅黑" panose="020B0503020204020204" pitchFamily="34" charset="-122"/>
              </a:rPr>
              <a:t>Muonic x-ray</a:t>
            </a:r>
            <a:r>
              <a:rPr lang="zh-CN" altLang="en-US" dirty="0">
                <a:latin typeface="微软雅黑" panose="020B0503020204020204" pitchFamily="34" charset="-122"/>
                <a:ea typeface="微软雅黑" panose="020B0503020204020204" pitchFamily="34" charset="-122"/>
              </a:rPr>
              <a:t>，</a:t>
            </a:r>
            <a:r>
              <a:rPr lang="en-US" altLang="zh-CN" dirty="0">
                <a:latin typeface="微软雅黑" panose="020B0503020204020204" pitchFamily="34" charset="-122"/>
                <a:ea typeface="微软雅黑" panose="020B0503020204020204" pitchFamily="34" charset="-122"/>
              </a:rPr>
              <a:t>Muonic x-ray</a:t>
            </a:r>
            <a:r>
              <a:rPr lang="zh-CN" altLang="en-US" dirty="0">
                <a:latin typeface="微软雅黑" panose="020B0503020204020204" pitchFamily="34" charset="-122"/>
                <a:ea typeface="微软雅黑" panose="020B0503020204020204" pitchFamily="34" charset="-122"/>
              </a:rPr>
              <a:t>通过针孔准直器被探测器收集，探测器记录它们的径迹与能量</a:t>
            </a:r>
            <a:endParaRPr lang="en-US" altLang="zh-CN" dirty="0">
              <a:latin typeface="微软雅黑" panose="020B0503020204020204" pitchFamily="34" charset="-122"/>
              <a:ea typeface="微软雅黑" panose="020B0503020204020204" pitchFamily="34" charset="-122"/>
            </a:endParaRPr>
          </a:p>
          <a:p>
            <a:pPr lvl="0"/>
            <a:r>
              <a:rPr lang="en-US" altLang="zh-CN" b="1" dirty="0">
                <a:latin typeface="微软雅黑" panose="020B0503020204020204" pitchFamily="34" charset="-122"/>
                <a:ea typeface="微软雅黑" panose="020B0503020204020204" pitchFamily="34" charset="-122"/>
              </a:rPr>
              <a:t>In the first step, a mathematical plane is set at certain distances within the range of the sample, and the photon track measured by the detector intersects with the mathematical plane</a:t>
            </a:r>
          </a:p>
          <a:p>
            <a:pPr lvl="0"/>
            <a:r>
              <a:rPr lang="zh-CN" altLang="en-US" dirty="0">
                <a:latin typeface="微软雅黑" panose="020B0503020204020204" pitchFamily="34" charset="-122"/>
                <a:ea typeface="微软雅黑" panose="020B0503020204020204" pitchFamily="34" charset="-122"/>
              </a:rPr>
              <a:t>第一步，在样品所在范围内每隔一定距离设置一个数学平面，将探测器测到的光子径迹与数学平面做交点</a:t>
            </a:r>
            <a:endParaRPr lang="en-US" altLang="zh-CN" dirty="0">
              <a:latin typeface="微软雅黑" panose="020B0503020204020204" pitchFamily="34" charset="-122"/>
              <a:ea typeface="微软雅黑" panose="020B0503020204020204" pitchFamily="34" charset="-122"/>
            </a:endParaRPr>
          </a:p>
          <a:p>
            <a:pPr lvl="0"/>
            <a:r>
              <a:rPr lang="zh-SG" altLang="en-US" b="1" dirty="0"/>
              <a:t>Step </a:t>
            </a:r>
            <a:r>
              <a:rPr lang="en-US" altLang="zh-SG" b="1" dirty="0"/>
              <a:t>2</a:t>
            </a:r>
            <a:endParaRPr lang="en-US" altLang="zh-SG" dirty="0">
              <a:latin typeface="微软雅黑" panose="020B0503020204020204" pitchFamily="34" charset="-122"/>
              <a:ea typeface="微软雅黑" panose="020B0503020204020204" pitchFamily="34" charset="-122"/>
            </a:endParaRPr>
          </a:p>
          <a:p>
            <a:pPr lvl="0"/>
            <a:r>
              <a:rPr lang="zh-SG" altLang="en-US" b="1" dirty="0">
                <a:latin typeface="微软雅黑" panose="020B0503020204020204" pitchFamily="34" charset="-122"/>
                <a:ea typeface="微软雅黑" panose="020B0503020204020204" pitchFamily="34" charset="-122"/>
              </a:rPr>
              <a:t>By setting a threshold, pick the one with the most dense intersections region</a:t>
            </a:r>
            <a:r>
              <a:rPr lang="en-US" altLang="zh-SG" b="1" dirty="0">
                <a:latin typeface="微软雅黑" panose="020B0503020204020204" pitchFamily="34" charset="-122"/>
                <a:ea typeface="微软雅黑" panose="020B0503020204020204" pitchFamily="34" charset="-122"/>
              </a:rPr>
              <a:t>.</a:t>
            </a:r>
            <a:endParaRPr lang="en-US" altLang="zh-CN" b="1" dirty="0"/>
          </a:p>
          <a:p>
            <a:pPr lvl="0"/>
            <a:r>
              <a:rPr lang="zh-CN" altLang="en-US" dirty="0"/>
              <a:t>通过设置阈值，选择具有最密集的交叉区域。</a:t>
            </a:r>
            <a:endParaRPr lang="en-US" altLang="zh-CN" dirty="0"/>
          </a:p>
          <a:p>
            <a:pPr lvl="0"/>
            <a:r>
              <a:rPr lang="zh-SG" altLang="en-US" b="1" dirty="0"/>
              <a:t>Step </a:t>
            </a:r>
            <a:r>
              <a:rPr lang="en-US" altLang="zh-SG" b="1" dirty="0"/>
              <a:t>3</a:t>
            </a:r>
          </a:p>
          <a:p>
            <a:pPr lvl="0"/>
            <a:r>
              <a:rPr lang="zh-SG" altLang="en-US" b="1" dirty="0">
                <a:latin typeface="微软雅黑" panose="020B0503020204020204" pitchFamily="34" charset="-122"/>
                <a:ea typeface="微软雅黑" panose="020B0503020204020204" pitchFamily="34" charset="-122"/>
              </a:rPr>
              <a:t>Converts the number of intersections within a region to voxels Assign values to reconstruct the 3D image of the object to be measured</a:t>
            </a:r>
            <a:r>
              <a:rPr lang="en-US" altLang="zh-SG" b="1" dirty="0">
                <a:latin typeface="微软雅黑" panose="020B0503020204020204" pitchFamily="34" charset="-122"/>
                <a:ea typeface="微软雅黑" panose="020B0503020204020204" pitchFamily="34" charset="-122"/>
              </a:rPr>
              <a:t>.</a:t>
            </a:r>
            <a:endParaRPr lang="en-US" altLang="zh-SG" b="1" dirty="0"/>
          </a:p>
          <a:p>
            <a:pPr lvl="0"/>
            <a:r>
              <a:rPr lang="zh-CN" altLang="en-US" dirty="0"/>
              <a:t>将区域内的交点数转换为体素 赋值以重建要测量对象的 </a:t>
            </a:r>
            <a:r>
              <a:rPr lang="en-US" altLang="zh-CN" dirty="0"/>
              <a:t>3D </a:t>
            </a:r>
            <a:r>
              <a:rPr lang="zh-CN" altLang="en-US" dirty="0"/>
              <a:t>图像。</a:t>
            </a:r>
            <a:endParaRPr lang="zh-SG" altLang="en-US" dirty="0"/>
          </a:p>
        </p:txBody>
      </p:sp>
      <p:sp>
        <p:nvSpPr>
          <p:cNvPr id="9220"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17</a:t>
            </a:fld>
            <a:endParaRPr lang="zh-SG" altLang="en-US" sz="12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幻灯片图像占位符 1"/>
          <p:cNvSpPr>
            <a:spLocks noGrp="1" noRot="1" noChangeAspect="1" noTextEdit="1"/>
          </p:cNvSpPr>
          <p:nvPr>
            <p:ph type="sldImg"/>
          </p:nvPr>
        </p:nvSpPr>
        <p:spPr>
          <a:ln>
            <a:solidFill>
              <a:srgbClr val="000000">
                <a:alpha val="100000"/>
              </a:srgbClr>
            </a:solidFill>
            <a:miter lim="800000"/>
          </a:ln>
        </p:spPr>
      </p:sp>
      <p:sp>
        <p:nvSpPr>
          <p:cNvPr id="39939" name="备注占位符 2"/>
          <p:cNvSpPr>
            <a:spLocks noGrp="1"/>
          </p:cNvSpPr>
          <p:nvPr>
            <p:ph type="body" idx="1"/>
          </p:nvPr>
        </p:nvSpPr>
        <p:spPr>
          <a:noFill/>
          <a:ln>
            <a:noFill/>
          </a:ln>
        </p:spPr>
        <p:txBody>
          <a:bodyPr wrap="square" lIns="91440" tIns="45720" rIns="91440" bIns="45720" anchor="t" anchorCtr="0"/>
          <a:lstStyle/>
          <a:p>
            <a:pPr lvl="0"/>
            <a:r>
              <a:rPr lang="zh-CN" altLang="en-US" dirty="0"/>
              <a:t>随后我修改了</a:t>
            </a:r>
            <a:r>
              <a:rPr lang="en-US" altLang="zh-CN" dirty="0"/>
              <a:t>Muon beam</a:t>
            </a:r>
            <a:r>
              <a:rPr lang="zh-CN" altLang="en-US" dirty="0"/>
              <a:t>的直径，并且改变</a:t>
            </a:r>
            <a:r>
              <a:rPr lang="en-US" altLang="zh-CN" dirty="0"/>
              <a:t>Muon beam</a:t>
            </a:r>
            <a:r>
              <a:rPr lang="zh-CN" altLang="en-US" dirty="0"/>
              <a:t>的方向，</a:t>
            </a:r>
            <a:r>
              <a:rPr lang="en-US" altLang="zh-CN" dirty="0"/>
              <a:t>PSI </a:t>
            </a:r>
            <a:r>
              <a:rPr lang="el-GR" altLang="zh-CN" dirty="0"/>
              <a:t>π</a:t>
            </a:r>
            <a:r>
              <a:rPr lang="en-US" altLang="zh-CN" dirty="0"/>
              <a:t>E1.2 beamline</a:t>
            </a:r>
            <a:r>
              <a:rPr lang="zh-CN" altLang="en-US" dirty="0"/>
              <a:t>束斑集中在半径为</a:t>
            </a:r>
            <a:r>
              <a:rPr lang="en-US" altLang="zh-CN" dirty="0"/>
              <a:t>25mm</a:t>
            </a:r>
            <a:r>
              <a:rPr lang="zh-CN" altLang="en-US" dirty="0"/>
              <a:t>的圆内，与我所设置的</a:t>
            </a:r>
            <a:r>
              <a:rPr lang="en-US" altLang="zh-CN" dirty="0"/>
              <a:t>muon beam </a:t>
            </a:r>
            <a:r>
              <a:rPr lang="zh-CN" altLang="en-US" dirty="0"/>
              <a:t>尺寸相符，我这次设置</a:t>
            </a:r>
            <a:r>
              <a:rPr lang="en-US" altLang="zh-CN" dirty="0"/>
              <a:t>Muon beam</a:t>
            </a:r>
            <a:r>
              <a:rPr lang="zh-CN" altLang="en-US" dirty="0"/>
              <a:t>能量为</a:t>
            </a:r>
            <a:r>
              <a:rPr lang="en-US" altLang="zh-CN" dirty="0"/>
              <a:t>0-25MeV</a:t>
            </a:r>
            <a:r>
              <a:rPr lang="zh-CN" altLang="en-US" dirty="0"/>
              <a:t>，打了</a:t>
            </a:r>
            <a:r>
              <a:rPr lang="en-US" altLang="zh-CN" dirty="0"/>
              <a:t>4000</a:t>
            </a:r>
            <a:r>
              <a:rPr lang="zh-CN" altLang="en-US" dirty="0"/>
              <a:t>万的负</a:t>
            </a:r>
            <a:r>
              <a:rPr lang="en-US" altLang="zh-CN" dirty="0"/>
              <a:t>Muon</a:t>
            </a:r>
            <a:r>
              <a:rPr lang="zh-CN" altLang="en-US" dirty="0"/>
              <a:t>，得到这样的重建结果，铁球和铜圆台被良好重建出来，重建尺寸与原版几乎无差异。</a:t>
            </a:r>
            <a:endParaRPr lang="en-US" altLang="zh-CN" dirty="0"/>
          </a:p>
          <a:p>
            <a:pPr lvl="0"/>
            <a:endParaRPr lang="en-US" altLang="zh-CN" b="1" dirty="0"/>
          </a:p>
          <a:p>
            <a:pPr lvl="0"/>
            <a:r>
              <a:rPr lang="en-US" altLang="zh-CN" b="1" dirty="0"/>
              <a:t>Then I modified the diameter of the Muon beam and changed the direction of the Muon beam.</a:t>
            </a:r>
          </a:p>
          <a:p>
            <a:pPr lvl="0"/>
            <a:r>
              <a:rPr lang="zh-SG" altLang="en-US" dirty="0"/>
              <a:t>随后我修改了</a:t>
            </a:r>
            <a:r>
              <a:rPr lang="en-US" altLang="zh-CN" dirty="0"/>
              <a:t>Muon beam</a:t>
            </a:r>
            <a:r>
              <a:rPr lang="zh-SG" altLang="en-US" dirty="0"/>
              <a:t>的直径，并且改变</a:t>
            </a:r>
            <a:r>
              <a:rPr lang="en-US" altLang="zh-CN" dirty="0"/>
              <a:t>Muon beam</a:t>
            </a:r>
            <a:r>
              <a:rPr lang="zh-SG" altLang="en-US" dirty="0"/>
              <a:t>的方向，</a:t>
            </a:r>
            <a:endParaRPr lang="en-US" altLang="zh-SG" dirty="0"/>
          </a:p>
          <a:p>
            <a:pPr lvl="0"/>
            <a:r>
              <a:rPr lang="en-US" altLang="zh-SG" b="1" dirty="0"/>
              <a:t>PSI πE1.2 beamline energy is 25MeV/c The beam spot is concentrated in a circle with a radius of 25mm, which is consistent with the size of muon beam set by me. This time, I set the energy of Muon beam to be 0-25MeV.</a:t>
            </a:r>
          </a:p>
          <a:p>
            <a:pPr lvl="0"/>
            <a:r>
              <a:rPr lang="en-US" altLang="zh-SG" dirty="0"/>
              <a:t>PSI </a:t>
            </a:r>
            <a:r>
              <a:rPr lang="el-GR" altLang="zh-SG" dirty="0"/>
              <a:t>π</a:t>
            </a:r>
            <a:r>
              <a:rPr lang="en-US" altLang="zh-SG" dirty="0"/>
              <a:t>E1.2 beamline</a:t>
            </a:r>
            <a:r>
              <a:rPr lang="zh-SG" altLang="en-US" dirty="0"/>
              <a:t>能量为</a:t>
            </a:r>
            <a:r>
              <a:rPr lang="en-US" altLang="zh-SG" dirty="0"/>
              <a:t>25MeV/c</a:t>
            </a:r>
            <a:r>
              <a:rPr lang="zh-SG" altLang="en-US" dirty="0"/>
              <a:t>束斑集中在半径为</a:t>
            </a:r>
            <a:r>
              <a:rPr lang="en-US" altLang="zh-SG" dirty="0"/>
              <a:t>25mm</a:t>
            </a:r>
            <a:r>
              <a:rPr lang="zh-SG" altLang="en-US" dirty="0"/>
              <a:t>的圆内，与我所设置的</a:t>
            </a:r>
            <a:r>
              <a:rPr lang="en-US" altLang="zh-SG" dirty="0"/>
              <a:t>muon beam </a:t>
            </a:r>
            <a:r>
              <a:rPr lang="zh-SG" altLang="en-US" dirty="0"/>
              <a:t>尺寸相符，我这次设置</a:t>
            </a:r>
            <a:r>
              <a:rPr lang="en-US" altLang="zh-SG" dirty="0"/>
              <a:t>Muon beam</a:t>
            </a:r>
            <a:r>
              <a:rPr lang="zh-SG" altLang="en-US" dirty="0"/>
              <a:t>能量为</a:t>
            </a:r>
            <a:r>
              <a:rPr lang="en-US" altLang="zh-SG" dirty="0"/>
              <a:t>0-25MeV</a:t>
            </a:r>
            <a:r>
              <a:rPr lang="zh-SG" altLang="en-US" dirty="0"/>
              <a:t>，</a:t>
            </a:r>
            <a:endParaRPr lang="en-US" altLang="zh-SG" dirty="0"/>
          </a:p>
          <a:p>
            <a:pPr lvl="0"/>
            <a:r>
              <a:rPr lang="en-US" altLang="zh-SG" b="1" dirty="0"/>
              <a:t>Hit 40 million negative Muon, get such a reconstruction result, the iron ball and copper table are well reconstructed, the reconstruction size is almost the same as the original.</a:t>
            </a:r>
          </a:p>
          <a:p>
            <a:pPr lvl="0"/>
            <a:r>
              <a:rPr lang="zh-CN" altLang="en-US" dirty="0"/>
              <a:t>打了</a:t>
            </a:r>
            <a:r>
              <a:rPr lang="en-US" altLang="zh-CN" dirty="0"/>
              <a:t>4000</a:t>
            </a:r>
            <a:r>
              <a:rPr lang="zh-CN" altLang="en-US" dirty="0"/>
              <a:t>万的负</a:t>
            </a:r>
            <a:r>
              <a:rPr lang="en-US" altLang="zh-CN" dirty="0"/>
              <a:t>Muon</a:t>
            </a:r>
            <a:r>
              <a:rPr lang="zh-CN" altLang="en-US" dirty="0"/>
              <a:t>，得到这样的重建结果，铁球和铜圆台被良好重建出来，重建尺寸与原版几乎无差异。</a:t>
            </a:r>
            <a:endParaRPr lang="en-US" altLang="zh-SG" dirty="0"/>
          </a:p>
          <a:p>
            <a:pPr lvl="0"/>
            <a:endParaRPr lang="en-US" altLang="zh-CN" dirty="0"/>
          </a:p>
          <a:p>
            <a:pPr lvl="0"/>
            <a:endParaRPr lang="zh-SG" altLang="en-US" dirty="0"/>
          </a:p>
        </p:txBody>
      </p:sp>
      <p:sp>
        <p:nvSpPr>
          <p:cNvPr id="39940"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18</a:t>
            </a:fld>
            <a:endParaRPr lang="zh-SG" altLang="en-US" sz="1200"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幻灯片图像占位符 1"/>
          <p:cNvSpPr>
            <a:spLocks noGrp="1" noRot="1" noChangeAspect="1" noTextEdit="1"/>
          </p:cNvSpPr>
          <p:nvPr>
            <p:ph type="sldImg"/>
          </p:nvPr>
        </p:nvSpPr>
        <p:spPr>
          <a:ln>
            <a:solidFill>
              <a:srgbClr val="000000">
                <a:alpha val="100000"/>
              </a:srgbClr>
            </a:solidFill>
            <a:miter lim="800000"/>
          </a:ln>
        </p:spPr>
      </p:sp>
      <p:sp>
        <p:nvSpPr>
          <p:cNvPr id="5123" name="备注占位符 2"/>
          <p:cNvSpPr>
            <a:spLocks noGrp="1"/>
          </p:cNvSpPr>
          <p:nvPr>
            <p:ph type="body" idx="1"/>
          </p:nvPr>
        </p:nvSpPr>
        <p:spPr>
          <a:noFill/>
          <a:ln>
            <a:noFill/>
          </a:ln>
        </p:spPr>
        <p:txBody>
          <a:bodyPr wrap="square" lIns="91440" tIns="45720" rIns="91440" bIns="45720" anchor="t" anchorCtr="0"/>
          <a:lstStyle/>
          <a:p>
            <a:pPr lvl="0"/>
            <a:r>
              <a:rPr lang="zh-CN" altLang="en-US" dirty="0"/>
              <a:t>随后我修改了</a:t>
            </a:r>
            <a:r>
              <a:rPr lang="en-US" altLang="zh-CN" dirty="0"/>
              <a:t>Muon beam</a:t>
            </a:r>
            <a:r>
              <a:rPr lang="zh-CN" altLang="en-US" dirty="0"/>
              <a:t>的直径，并且改变</a:t>
            </a:r>
            <a:r>
              <a:rPr lang="en-US" altLang="zh-CN" dirty="0"/>
              <a:t>Muon beam</a:t>
            </a:r>
            <a:r>
              <a:rPr lang="zh-CN" altLang="en-US" dirty="0"/>
              <a:t>的方向，</a:t>
            </a:r>
            <a:r>
              <a:rPr lang="en-US" altLang="zh-CN" dirty="0"/>
              <a:t>PSI </a:t>
            </a:r>
            <a:r>
              <a:rPr lang="el-GR" altLang="zh-CN" dirty="0"/>
              <a:t>π</a:t>
            </a:r>
            <a:r>
              <a:rPr lang="en-US" altLang="zh-CN" dirty="0"/>
              <a:t>E1.2 beamline</a:t>
            </a:r>
            <a:r>
              <a:rPr lang="zh-CN" altLang="en-US" dirty="0"/>
              <a:t>束斑集中在半径为</a:t>
            </a:r>
            <a:r>
              <a:rPr lang="en-US" altLang="zh-CN" dirty="0"/>
              <a:t>25mm</a:t>
            </a:r>
            <a:r>
              <a:rPr lang="zh-CN" altLang="en-US" dirty="0"/>
              <a:t>的圆内，与我所设置的</a:t>
            </a:r>
            <a:r>
              <a:rPr lang="en-US" altLang="zh-CN" dirty="0"/>
              <a:t>muon beam </a:t>
            </a:r>
            <a:r>
              <a:rPr lang="zh-CN" altLang="en-US" dirty="0"/>
              <a:t>尺寸相符，我这次设置</a:t>
            </a:r>
            <a:r>
              <a:rPr lang="en-US" altLang="zh-CN" dirty="0"/>
              <a:t>Muon beam</a:t>
            </a:r>
            <a:r>
              <a:rPr lang="zh-CN" altLang="en-US" dirty="0"/>
              <a:t>能量为</a:t>
            </a:r>
            <a:r>
              <a:rPr lang="en-US" altLang="zh-CN" dirty="0"/>
              <a:t>0-25MeV</a:t>
            </a:r>
            <a:r>
              <a:rPr lang="zh-CN" altLang="en-US" dirty="0"/>
              <a:t>，打了</a:t>
            </a:r>
            <a:r>
              <a:rPr lang="en-US" altLang="zh-CN" dirty="0"/>
              <a:t>4000</a:t>
            </a:r>
            <a:r>
              <a:rPr lang="zh-CN" altLang="en-US" dirty="0"/>
              <a:t>万的负</a:t>
            </a:r>
            <a:r>
              <a:rPr lang="en-US" altLang="zh-CN" dirty="0"/>
              <a:t>Muon</a:t>
            </a:r>
            <a:r>
              <a:rPr lang="zh-CN" altLang="en-US" dirty="0"/>
              <a:t>，得到这样的重建结果，铁球和铜圆台被良好重建出来，重建尺寸与原版几乎无差异。</a:t>
            </a:r>
            <a:endParaRPr lang="en-US" altLang="zh-CN" dirty="0"/>
          </a:p>
          <a:p>
            <a:pPr lvl="0"/>
            <a:endParaRPr lang="en-US" altLang="zh-CN" b="1" dirty="0"/>
          </a:p>
          <a:p>
            <a:pPr lvl="0"/>
            <a:r>
              <a:rPr lang="en-US" altLang="zh-CN" b="1" dirty="0"/>
              <a:t>Then I modified the diameter of the Muon beam and changed the direction of the Muon beam.</a:t>
            </a:r>
          </a:p>
          <a:p>
            <a:pPr lvl="0"/>
            <a:r>
              <a:rPr lang="zh-SG" altLang="en-US" dirty="0"/>
              <a:t>随后我修改了</a:t>
            </a:r>
            <a:r>
              <a:rPr lang="en-US" altLang="zh-CN" dirty="0"/>
              <a:t>Muon beam</a:t>
            </a:r>
            <a:r>
              <a:rPr lang="zh-SG" altLang="en-US" dirty="0"/>
              <a:t>的直径，并且改变</a:t>
            </a:r>
            <a:r>
              <a:rPr lang="en-US" altLang="zh-CN" dirty="0"/>
              <a:t>Muon beam</a:t>
            </a:r>
            <a:r>
              <a:rPr lang="zh-SG" altLang="en-US" dirty="0"/>
              <a:t>的方向，</a:t>
            </a:r>
            <a:endParaRPr lang="en-US" altLang="zh-SG" dirty="0"/>
          </a:p>
          <a:p>
            <a:pPr lvl="0"/>
            <a:r>
              <a:rPr lang="en-US" altLang="zh-SG" b="1" dirty="0"/>
              <a:t>PSI πE1.2 beamline energy is 25MeV/c The beam spot is concentrated in a circle with a radius of 25mm, which is consistent with the size of muon beam set by me. This time, I set the energy of Muon beam to be 0-25MeV.</a:t>
            </a:r>
          </a:p>
          <a:p>
            <a:pPr lvl="0"/>
            <a:r>
              <a:rPr lang="en-US" altLang="zh-SG" dirty="0"/>
              <a:t>PSI </a:t>
            </a:r>
            <a:r>
              <a:rPr lang="el-GR" altLang="zh-SG" dirty="0"/>
              <a:t>π</a:t>
            </a:r>
            <a:r>
              <a:rPr lang="en-US" altLang="zh-SG" dirty="0"/>
              <a:t>E1.2 beamline</a:t>
            </a:r>
            <a:r>
              <a:rPr lang="zh-SG" altLang="en-US" dirty="0"/>
              <a:t>能量为</a:t>
            </a:r>
            <a:r>
              <a:rPr lang="en-US" altLang="zh-SG" dirty="0"/>
              <a:t>25MeV/c</a:t>
            </a:r>
            <a:r>
              <a:rPr lang="zh-SG" altLang="en-US" dirty="0"/>
              <a:t>束斑集中在半径为</a:t>
            </a:r>
            <a:r>
              <a:rPr lang="en-US" altLang="zh-SG" dirty="0"/>
              <a:t>25mm</a:t>
            </a:r>
            <a:r>
              <a:rPr lang="zh-SG" altLang="en-US" dirty="0"/>
              <a:t>的圆内，与我所设置的</a:t>
            </a:r>
            <a:r>
              <a:rPr lang="en-US" altLang="zh-SG" dirty="0"/>
              <a:t>muon beam </a:t>
            </a:r>
            <a:r>
              <a:rPr lang="zh-SG" altLang="en-US" dirty="0"/>
              <a:t>尺寸相符，我这次设置</a:t>
            </a:r>
            <a:r>
              <a:rPr lang="en-US" altLang="zh-SG" dirty="0"/>
              <a:t>Muon beam</a:t>
            </a:r>
            <a:r>
              <a:rPr lang="zh-SG" altLang="en-US" dirty="0"/>
              <a:t>能量为</a:t>
            </a:r>
            <a:r>
              <a:rPr lang="en-US" altLang="zh-SG" dirty="0"/>
              <a:t>0-25MeV</a:t>
            </a:r>
            <a:r>
              <a:rPr lang="zh-SG" altLang="en-US" dirty="0"/>
              <a:t>，</a:t>
            </a:r>
            <a:endParaRPr lang="en-US" altLang="zh-SG" dirty="0"/>
          </a:p>
          <a:p>
            <a:pPr lvl="0"/>
            <a:r>
              <a:rPr lang="en-US" altLang="zh-SG" b="1" dirty="0"/>
              <a:t>Hit 40 million negative Muon, get such a reconstruction result, the iron ball and copper table are well reconstructed, the reconstruction size is almost the same as the original.</a:t>
            </a:r>
          </a:p>
          <a:p>
            <a:pPr lvl="0"/>
            <a:r>
              <a:rPr lang="zh-CN" altLang="en-US" dirty="0"/>
              <a:t>打了</a:t>
            </a:r>
            <a:r>
              <a:rPr lang="en-US" altLang="zh-CN" dirty="0"/>
              <a:t>4000</a:t>
            </a:r>
            <a:r>
              <a:rPr lang="zh-CN" altLang="en-US" dirty="0"/>
              <a:t>万的负</a:t>
            </a:r>
            <a:r>
              <a:rPr lang="en-US" altLang="zh-CN" dirty="0"/>
              <a:t>Muon</a:t>
            </a:r>
            <a:r>
              <a:rPr lang="zh-CN" altLang="en-US" dirty="0"/>
              <a:t>，得到这样的重建结果，铁球和铜圆台被良好重建出来，重建尺寸与原版几乎无差异。</a:t>
            </a:r>
            <a:endParaRPr lang="en-US" altLang="zh-SG" dirty="0"/>
          </a:p>
          <a:p>
            <a:pPr lvl="0"/>
            <a:endParaRPr lang="en-US" altLang="zh-CN" dirty="0"/>
          </a:p>
          <a:p>
            <a:pPr lvl="0"/>
            <a:endParaRPr lang="zh-SG" altLang="en-US" dirty="0"/>
          </a:p>
        </p:txBody>
      </p:sp>
      <p:sp>
        <p:nvSpPr>
          <p:cNvPr id="5124"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19</a:t>
            </a:fld>
            <a:endParaRPr lang="zh-SG" altLang="en-US" sz="1200"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SG" altLang="en-US"/>
          </a:p>
        </p:txBody>
      </p:sp>
    </p:spTree>
    <p:extLst>
      <p:ext uri="{BB962C8B-B14F-4D97-AF65-F5344CB8AC3E}">
        <p14:creationId xmlns:p14="http://schemas.microsoft.com/office/powerpoint/2010/main" val="2944961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幻灯片图像占位符 1"/>
          <p:cNvSpPr>
            <a:spLocks noGrp="1" noRot="1" noChangeAspect="1" noTextEdit="1"/>
          </p:cNvSpPr>
          <p:nvPr>
            <p:ph type="sldImg"/>
          </p:nvPr>
        </p:nvSpPr>
        <p:spPr>
          <a:ln>
            <a:solidFill>
              <a:srgbClr val="000000">
                <a:alpha val="100000"/>
              </a:srgbClr>
            </a:solidFill>
            <a:miter lim="800000"/>
          </a:ln>
        </p:spPr>
      </p:sp>
      <p:sp>
        <p:nvSpPr>
          <p:cNvPr id="9219" name="备注占位符 2"/>
          <p:cNvSpPr>
            <a:spLocks noGrp="1"/>
          </p:cNvSpPr>
          <p:nvPr>
            <p:ph type="body" idx="1"/>
          </p:nvPr>
        </p:nvSpPr>
        <p:spPr>
          <a:noFill/>
          <a:ln>
            <a:noFill/>
          </a:ln>
        </p:spPr>
        <p:txBody>
          <a:bodyPr wrap="square" lIns="91440" tIns="45720" rIns="91440" bIns="45720" anchor="t" anchorCtr="0"/>
          <a:lstStyle/>
          <a:p>
            <a:pPr lvl="0" algn="just">
              <a:buFont typeface="Wingdings" panose="05000000000000000000" pitchFamily="2" charset="2"/>
              <a:buChar char="•"/>
            </a:pPr>
            <a:r>
              <a:rPr lang="zh-SG" altLang="zh-SG" b="1" dirty="0">
                <a:latin typeface="微软雅黑" panose="020B0503020204020204" pitchFamily="34" charset="-122"/>
                <a:ea typeface="微软雅黑" panose="020B0503020204020204" pitchFamily="34" charset="-122"/>
              </a:rPr>
              <a:t>In 1936, C.D. Anderson and S.Anderson Neddermeyer discovered the mu</a:t>
            </a:r>
            <a:r>
              <a:rPr lang="en-US" altLang="zh-SG" b="1" dirty="0">
                <a:latin typeface="微软雅黑" panose="020B0503020204020204" pitchFamily="34" charset="-122"/>
                <a:ea typeface="微软雅黑" panose="020B0503020204020204" pitchFamily="34" charset="-122"/>
              </a:rPr>
              <a:t>on</a:t>
            </a:r>
            <a:r>
              <a:rPr lang="zh-SG" altLang="zh-SG" b="1" dirty="0">
                <a:latin typeface="微软雅黑" panose="020B0503020204020204" pitchFamily="34" charset="-122"/>
                <a:ea typeface="微软雅黑" panose="020B0503020204020204" pitchFamily="34" charset="-122"/>
              </a:rPr>
              <a:t>.</a:t>
            </a:r>
          </a:p>
          <a:p>
            <a:pPr lvl="0" algn="just">
              <a:buFont typeface="Wingdings" panose="05000000000000000000" pitchFamily="2" charset="2"/>
              <a:buChar char="•"/>
            </a:pPr>
            <a:r>
              <a:rPr lang="en-US" altLang="zh-SG" dirty="0">
                <a:latin typeface="微软雅黑" panose="020B0503020204020204" pitchFamily="34" charset="-122"/>
                <a:ea typeface="微软雅黑" panose="020B0503020204020204" pitchFamily="34" charset="-122"/>
              </a:rPr>
              <a:t>1936</a:t>
            </a:r>
            <a:r>
              <a:rPr lang="zh-SG" altLang="en-US" dirty="0">
                <a:latin typeface="微软雅黑" panose="020B0503020204020204" pitchFamily="34" charset="-122"/>
                <a:ea typeface="微软雅黑" panose="020B0503020204020204" pitchFamily="34" charset="-122"/>
              </a:rPr>
              <a:t>年，</a:t>
            </a:r>
            <a:r>
              <a:rPr lang="en-US" altLang="zh-SG" dirty="0">
                <a:latin typeface="微软雅黑" panose="020B0503020204020204" pitchFamily="34" charset="-122"/>
                <a:ea typeface="微软雅黑" panose="020B0503020204020204" pitchFamily="34" charset="-122"/>
              </a:rPr>
              <a:t>C.D. Anderson</a:t>
            </a:r>
            <a:r>
              <a:rPr lang="zh-SG" altLang="en-US" dirty="0">
                <a:latin typeface="微软雅黑" panose="020B0503020204020204" pitchFamily="34" charset="-122"/>
                <a:ea typeface="微软雅黑" panose="020B0503020204020204" pitchFamily="34" charset="-122"/>
              </a:rPr>
              <a:t>和</a:t>
            </a:r>
            <a:r>
              <a:rPr lang="en-US" altLang="zh-SG" dirty="0">
                <a:latin typeface="微软雅黑" panose="020B0503020204020204" pitchFamily="34" charset="-122"/>
                <a:ea typeface="微软雅黑" panose="020B0503020204020204" pitchFamily="34" charset="-122"/>
              </a:rPr>
              <a:t>S.Anderson Neddermeyer</a:t>
            </a:r>
            <a:r>
              <a:rPr lang="zh-SG" altLang="en-US" dirty="0">
                <a:latin typeface="微软雅黑" panose="020B0503020204020204" pitchFamily="34" charset="-122"/>
                <a:ea typeface="微软雅黑" panose="020B0503020204020204" pitchFamily="34" charset="-122"/>
              </a:rPr>
              <a:t>发现了</a:t>
            </a:r>
            <a:r>
              <a:rPr lang="el-GR" altLang="zh-SG" dirty="0">
                <a:latin typeface="微软雅黑" panose="020B0503020204020204" pitchFamily="34" charset="-122"/>
                <a:ea typeface="微软雅黑" panose="020B0503020204020204" pitchFamily="34" charset="-122"/>
              </a:rPr>
              <a:t>μ</a:t>
            </a:r>
            <a:r>
              <a:rPr lang="zh-SG" altLang="en-US" dirty="0">
                <a:latin typeface="微软雅黑" panose="020B0503020204020204" pitchFamily="34" charset="-122"/>
                <a:ea typeface="微软雅黑" panose="020B0503020204020204" pitchFamily="34" charset="-122"/>
              </a:rPr>
              <a:t>介子。</a:t>
            </a:r>
          </a:p>
          <a:p>
            <a:pPr lvl="0" algn="just">
              <a:buFont typeface="Wingdings" panose="05000000000000000000" pitchFamily="2" charset="2"/>
              <a:buChar char="•"/>
            </a:pPr>
            <a:r>
              <a:rPr lang="zh-SG" altLang="en-US" b="1" dirty="0">
                <a:latin typeface="微软雅黑" panose="020B0503020204020204" pitchFamily="34" charset="-122"/>
                <a:ea typeface="微软雅黑" panose="020B0503020204020204" pitchFamily="34" charset="-122"/>
              </a:rPr>
              <a:t>Muon is a second generation charged lepton in the </a:t>
            </a:r>
            <a:r>
              <a:rPr lang="en-US" altLang="zh-SG" b="1" dirty="0">
                <a:latin typeface="微软雅黑" panose="020B0503020204020204" pitchFamily="34" charset="-122"/>
                <a:ea typeface="微软雅黑" panose="020B0503020204020204" pitchFamily="34" charset="-122"/>
              </a:rPr>
              <a:t>standard model</a:t>
            </a:r>
            <a:endParaRPr lang="en-US" altLang="zh-CN" dirty="0">
              <a:latin typeface="微软雅黑" panose="020B0503020204020204" pitchFamily="34" charset="-122"/>
              <a:ea typeface="微软雅黑" panose="020B0503020204020204" pitchFamily="34" charset="-122"/>
            </a:endParaRPr>
          </a:p>
          <a:p>
            <a:pPr lvl="0">
              <a:buChar char="•"/>
            </a:pPr>
            <a:r>
              <a:rPr lang="en-US" altLang="zh-CN" dirty="0">
                <a:latin typeface="微软雅黑" panose="020B0503020204020204" pitchFamily="34" charset="-122"/>
                <a:ea typeface="微软雅黑" panose="020B0503020204020204" pitchFamily="34" charset="-122"/>
              </a:rPr>
              <a:t>μ</a:t>
            </a:r>
            <a:r>
              <a:rPr lang="zh-CN" altLang="en-US" dirty="0">
                <a:latin typeface="微软雅黑" panose="020B0503020204020204" pitchFamily="34" charset="-122"/>
                <a:ea typeface="微软雅黑" panose="020B0503020204020204" pitchFamily="34" charset="-122"/>
              </a:rPr>
              <a:t>介子是第二代标准模型中的带电轻子</a:t>
            </a:r>
            <a:endParaRPr lang="en-US" altLang="zh-CN" dirty="0">
              <a:latin typeface="微软雅黑" panose="020B0503020204020204" pitchFamily="34" charset="-122"/>
              <a:ea typeface="微软雅黑" panose="020B0503020204020204" pitchFamily="34" charset="-122"/>
            </a:endParaRPr>
          </a:p>
          <a:p>
            <a:pPr lvl="0">
              <a:buChar char="•"/>
            </a:pPr>
            <a:r>
              <a:rPr lang="en-US" altLang="zh-SG" b="1" dirty="0">
                <a:solidFill>
                  <a:srgbClr val="0D0D0D"/>
                </a:solidFill>
                <a:latin typeface="微软雅黑" panose="020B0503020204020204" pitchFamily="34" charset="-122"/>
                <a:ea typeface="微软雅黑" panose="020B0503020204020204" pitchFamily="34" charset="-122"/>
              </a:rPr>
              <a:t>Charge: +- (positive or negative), Spin: 1/2(one in half), Mass of muon (mμ): Approximately 206 times the mass of an electron , 1/9 (one ninth) times the mass of a proton (mp)</a:t>
            </a:r>
            <a:br>
              <a:rPr lang="zh-CN" altLang="en-US" dirty="0">
                <a:latin typeface="微软雅黑" panose="020B0503020204020204" pitchFamily="34" charset="-122"/>
                <a:ea typeface="微软雅黑" panose="020B0503020204020204" pitchFamily="34" charset="-122"/>
              </a:rPr>
            </a:br>
            <a:r>
              <a:rPr lang="zh-CN" altLang="en-US" dirty="0">
                <a:solidFill>
                  <a:srgbClr val="0D0D0D"/>
                </a:solidFill>
                <a:latin typeface="微软雅黑" panose="020B0503020204020204" pitchFamily="34" charset="-122"/>
                <a:ea typeface="微软雅黑" panose="020B0503020204020204" pitchFamily="34" charset="-122"/>
              </a:rPr>
              <a:t>电荷</a:t>
            </a:r>
            <a:r>
              <a:rPr lang="en-US" altLang="zh-CN" dirty="0">
                <a:solidFill>
                  <a:srgbClr val="0D0D0D"/>
                </a:solidFill>
                <a:latin typeface="微软雅黑" panose="020B0503020204020204" pitchFamily="34" charset="-122"/>
                <a:ea typeface="微软雅黑" panose="020B0503020204020204" pitchFamily="34" charset="-122"/>
              </a:rPr>
              <a:t>+-</a:t>
            </a:r>
            <a:r>
              <a:rPr lang="zh-CN" altLang="en-US" dirty="0">
                <a:solidFill>
                  <a:srgbClr val="0D0D0D"/>
                </a:solidFill>
                <a:latin typeface="微软雅黑" panose="020B0503020204020204" pitchFamily="34" charset="-122"/>
                <a:ea typeface="微软雅黑" panose="020B0503020204020204" pitchFamily="34" charset="-122"/>
              </a:rPr>
              <a:t>，自旋</a:t>
            </a:r>
            <a:r>
              <a:rPr lang="en-US" altLang="zh-CN" dirty="0">
                <a:solidFill>
                  <a:srgbClr val="0D0D0D"/>
                </a:solidFill>
                <a:latin typeface="微软雅黑" panose="020B0503020204020204" pitchFamily="34" charset="-122"/>
                <a:ea typeface="微软雅黑" panose="020B0503020204020204" pitchFamily="34" charset="-122"/>
              </a:rPr>
              <a:t>1/2(one half)</a:t>
            </a:r>
            <a:r>
              <a:rPr lang="zh-CN" altLang="en-US" dirty="0">
                <a:solidFill>
                  <a:srgbClr val="0D0D0D"/>
                </a:solidFill>
                <a:latin typeface="微软雅黑" panose="020B0503020204020204" pitchFamily="34" charset="-122"/>
                <a:ea typeface="微软雅黑" panose="020B0503020204020204" pitchFamily="34" charset="-122"/>
              </a:rPr>
              <a:t>，质量</a:t>
            </a:r>
            <a:r>
              <a:rPr lang="en-US" altLang="zh-CN" dirty="0">
                <a:solidFill>
                  <a:srgbClr val="0D0D0D"/>
                </a:solidFill>
                <a:latin typeface="微软雅黑" panose="020B0503020204020204" pitchFamily="34" charset="-122"/>
                <a:ea typeface="微软雅黑" panose="020B0503020204020204" pitchFamily="34" charset="-122"/>
              </a:rPr>
              <a:t>mμ</a:t>
            </a:r>
            <a:r>
              <a:rPr lang="zh-CN" altLang="en-US" dirty="0">
                <a:solidFill>
                  <a:srgbClr val="0D0D0D"/>
                </a:solidFill>
                <a:latin typeface="微软雅黑" panose="020B0503020204020204" pitchFamily="34" charset="-122"/>
                <a:ea typeface="微软雅黑" panose="020B0503020204020204" pitchFamily="34" charset="-122"/>
              </a:rPr>
              <a:t>约为</a:t>
            </a:r>
            <a:r>
              <a:rPr lang="en-US" altLang="zh-CN" dirty="0">
                <a:solidFill>
                  <a:srgbClr val="0D0D0D"/>
                </a:solidFill>
                <a:latin typeface="微软雅黑" panose="020B0503020204020204" pitchFamily="34" charset="-122"/>
                <a:ea typeface="微软雅黑" panose="020B0503020204020204" pitchFamily="34" charset="-122"/>
              </a:rPr>
              <a:t>206 me</a:t>
            </a:r>
            <a:r>
              <a:rPr lang="zh-CN" altLang="en-US" dirty="0">
                <a:solidFill>
                  <a:srgbClr val="0D0D0D"/>
                </a:solidFill>
                <a:latin typeface="微软雅黑" panose="020B0503020204020204" pitchFamily="34" charset="-122"/>
                <a:ea typeface="微软雅黑" panose="020B0503020204020204" pitchFamily="34" charset="-122"/>
              </a:rPr>
              <a:t>， 质量</a:t>
            </a:r>
            <a:r>
              <a:rPr lang="en-US" altLang="zh-CN" dirty="0">
                <a:solidFill>
                  <a:srgbClr val="0D0D0D"/>
                </a:solidFill>
                <a:latin typeface="微软雅黑" panose="020B0503020204020204" pitchFamily="34" charset="-122"/>
                <a:ea typeface="微软雅黑" panose="020B0503020204020204" pitchFamily="34" charset="-122"/>
              </a:rPr>
              <a:t>mμ</a:t>
            </a:r>
            <a:r>
              <a:rPr lang="zh-CN" altLang="en-US" dirty="0">
                <a:solidFill>
                  <a:srgbClr val="0D0D0D"/>
                </a:solidFill>
                <a:latin typeface="微软雅黑" panose="020B0503020204020204" pitchFamily="34" charset="-122"/>
                <a:ea typeface="微软雅黑" panose="020B0503020204020204" pitchFamily="34" charset="-122"/>
              </a:rPr>
              <a:t>约为质子质量的</a:t>
            </a:r>
            <a:r>
              <a:rPr lang="en-US" altLang="zh-CN" dirty="0">
                <a:solidFill>
                  <a:srgbClr val="0D0D0D"/>
                </a:solidFill>
                <a:latin typeface="微软雅黑" panose="020B0503020204020204" pitchFamily="34" charset="-122"/>
                <a:ea typeface="微软雅黑" panose="020B0503020204020204" pitchFamily="34" charset="-122"/>
              </a:rPr>
              <a:t>1/9</a:t>
            </a:r>
          </a:p>
          <a:p>
            <a:pPr lvl="0">
              <a:buChar char="•"/>
            </a:pPr>
            <a:r>
              <a:rPr lang="en-US" altLang="zh-SG" b="1" dirty="0">
                <a:latin typeface="微软雅黑" panose="020B0503020204020204" pitchFamily="34" charset="-122"/>
                <a:ea typeface="微软雅黑" panose="020B0503020204020204" pitchFamily="34" charset="-122"/>
              </a:rPr>
              <a:t>Muon can exist in various forms,</a:t>
            </a:r>
            <a:r>
              <a:rPr lang="zh-SG" altLang="en-US" b="1" dirty="0">
                <a:solidFill>
                  <a:srgbClr val="0D0D0D"/>
                </a:solidFill>
                <a:latin typeface="微软雅黑" panose="020B0503020204020204" pitchFamily="34" charset="-122"/>
                <a:ea typeface="微软雅黑" panose="020B0503020204020204" pitchFamily="34" charset="-122"/>
              </a:rPr>
              <a:t> </a:t>
            </a:r>
            <a:r>
              <a:rPr lang="en-US" altLang="zh-SG" b="1" dirty="0">
                <a:solidFill>
                  <a:srgbClr val="0D0D0D"/>
                </a:solidFill>
                <a:latin typeface="微软雅黑" panose="020B0503020204020204" pitchFamily="34" charset="-122"/>
                <a:ea typeface="微软雅黑" panose="020B0503020204020204" pitchFamily="34" charset="-122"/>
              </a:rPr>
              <a:t>it can be exists in form Negative muon</a:t>
            </a:r>
            <a:r>
              <a:rPr lang="zh-SG" altLang="en-US" b="1" dirty="0">
                <a:solidFill>
                  <a:srgbClr val="0D0D0D"/>
                </a:solidFill>
                <a:latin typeface="微软雅黑" panose="020B0503020204020204" pitchFamily="34" charset="-122"/>
                <a:ea typeface="微软雅黑" panose="020B0503020204020204" pitchFamily="34" charset="-122"/>
              </a:rPr>
              <a:t>，</a:t>
            </a:r>
            <a:r>
              <a:rPr lang="en-US" altLang="zh-SG" b="1" dirty="0">
                <a:solidFill>
                  <a:srgbClr val="0D0D0D"/>
                </a:solidFill>
                <a:latin typeface="微软雅黑" panose="020B0503020204020204" pitchFamily="34" charset="-122"/>
                <a:ea typeface="微软雅黑" panose="020B0503020204020204" pitchFamily="34" charset="-122"/>
              </a:rPr>
              <a:t>Positive muon</a:t>
            </a:r>
            <a:r>
              <a:rPr lang="zh-SG" altLang="en-US" b="1" dirty="0">
                <a:solidFill>
                  <a:srgbClr val="0D0D0D"/>
                </a:solidFill>
                <a:latin typeface="微软雅黑" panose="020B0503020204020204" pitchFamily="34" charset="-122"/>
                <a:ea typeface="微软雅黑" panose="020B0503020204020204" pitchFamily="34" charset="-122"/>
              </a:rPr>
              <a:t>，</a:t>
            </a:r>
            <a:r>
              <a:rPr lang="en-US" altLang="zh-SG" b="1" dirty="0">
                <a:solidFill>
                  <a:srgbClr val="0D0D0D"/>
                </a:solidFill>
                <a:latin typeface="微软雅黑" panose="020B0503020204020204" pitchFamily="34" charset="-122"/>
                <a:ea typeface="微软雅黑" panose="020B0503020204020204" pitchFamily="34" charset="-122"/>
              </a:rPr>
              <a:t>muonium</a:t>
            </a:r>
            <a:r>
              <a:rPr lang="zh-SG" altLang="en-US" b="1" dirty="0">
                <a:solidFill>
                  <a:srgbClr val="0D0D0D"/>
                </a:solidFill>
                <a:latin typeface="微软雅黑" panose="020B0503020204020204" pitchFamily="34" charset="-122"/>
                <a:ea typeface="微软雅黑" panose="020B0503020204020204" pitchFamily="34" charset="-122"/>
              </a:rPr>
              <a:t>，</a:t>
            </a:r>
            <a:r>
              <a:rPr lang="en-US" altLang="zh-SG" b="1" dirty="0">
                <a:solidFill>
                  <a:srgbClr val="0D0D0D"/>
                </a:solidFill>
                <a:latin typeface="微软雅黑" panose="020B0503020204020204" pitchFamily="34" charset="-122"/>
                <a:ea typeface="微软雅黑" panose="020B0503020204020204" pitchFamily="34" charset="-122"/>
              </a:rPr>
              <a:t>muonic atom</a:t>
            </a:r>
            <a:r>
              <a:rPr lang="zh-SG" altLang="en-US" b="1" dirty="0">
                <a:solidFill>
                  <a:srgbClr val="0D0D0D"/>
                </a:solidFill>
                <a:latin typeface="微软雅黑" panose="020B0503020204020204" pitchFamily="34" charset="-122"/>
                <a:ea typeface="微软雅黑" panose="020B0503020204020204" pitchFamily="34" charset="-122"/>
              </a:rPr>
              <a:t>，</a:t>
            </a:r>
            <a:r>
              <a:rPr lang="en-US" altLang="zh-SG" b="1" dirty="0">
                <a:solidFill>
                  <a:srgbClr val="0D0D0D"/>
                </a:solidFill>
                <a:latin typeface="微软雅黑" panose="020B0503020204020204" pitchFamily="34" charset="-122"/>
                <a:ea typeface="微软雅黑" panose="020B0503020204020204" pitchFamily="34" charset="-122"/>
              </a:rPr>
              <a:t>dimuonium</a:t>
            </a:r>
          </a:p>
          <a:p>
            <a:pPr lvl="0">
              <a:buChar char="•"/>
            </a:pPr>
            <a:r>
              <a:rPr lang="zh-SG" altLang="en-US" dirty="0">
                <a:solidFill>
                  <a:srgbClr val="0D0D0D"/>
                </a:solidFill>
                <a:latin typeface="微软雅黑" panose="020B0503020204020204" pitchFamily="34" charset="-122"/>
                <a:ea typeface="微软雅黑" panose="020B0503020204020204" pitchFamily="34" charset="-122"/>
              </a:rPr>
              <a:t>可以以负缪子</a:t>
            </a:r>
            <a:r>
              <a:rPr lang="en-US" altLang="zh-SG" dirty="0">
                <a:solidFill>
                  <a:srgbClr val="0D0D0D"/>
                </a:solidFill>
                <a:latin typeface="微软雅黑" panose="020B0503020204020204" pitchFamily="34" charset="-122"/>
                <a:ea typeface="微软雅黑" panose="020B0503020204020204" pitchFamily="34" charset="-122"/>
              </a:rPr>
              <a:t>,</a:t>
            </a:r>
            <a:r>
              <a:rPr lang="zh-SG" altLang="en-US" dirty="0">
                <a:solidFill>
                  <a:srgbClr val="0D0D0D"/>
                </a:solidFill>
                <a:latin typeface="微软雅黑" panose="020B0503020204020204" pitchFamily="34" charset="-122"/>
                <a:ea typeface="微软雅黑" panose="020B0503020204020204" pitchFamily="34" charset="-122"/>
              </a:rPr>
              <a:t>正缪子</a:t>
            </a:r>
            <a:r>
              <a:rPr lang="en-US" altLang="zh-SG" dirty="0">
                <a:solidFill>
                  <a:srgbClr val="0D0D0D"/>
                </a:solidFill>
                <a:latin typeface="微软雅黑" panose="020B0503020204020204" pitchFamily="34" charset="-122"/>
                <a:ea typeface="微软雅黑" panose="020B0503020204020204" pitchFamily="34" charset="-122"/>
              </a:rPr>
              <a:t>,</a:t>
            </a:r>
            <a:r>
              <a:rPr lang="zh-CN" altLang="en-US" dirty="0">
                <a:solidFill>
                  <a:srgbClr val="0D0D0D"/>
                </a:solidFill>
                <a:latin typeface="微软雅黑" panose="020B0503020204020204" pitchFamily="34" charset="-122"/>
                <a:ea typeface="微软雅黑" panose="020B0503020204020204" pitchFamily="34" charset="-122"/>
              </a:rPr>
              <a:t>，缪子原子</a:t>
            </a:r>
            <a:r>
              <a:rPr lang="zh-SG" altLang="en-US" dirty="0">
                <a:solidFill>
                  <a:srgbClr val="0D0D0D"/>
                </a:solidFill>
                <a:latin typeface="微软雅黑" panose="020B0503020204020204" pitchFamily="34" charset="-122"/>
                <a:ea typeface="微软雅黑" panose="020B0503020204020204" pitchFamily="34" charset="-122"/>
              </a:rPr>
              <a:t>的形式存在</a:t>
            </a:r>
            <a:endParaRPr lang="en-US" altLang="zh-SG" dirty="0">
              <a:solidFill>
                <a:srgbClr val="0D0D0D"/>
              </a:solidFill>
              <a:latin typeface="微软雅黑" panose="020B0503020204020204" pitchFamily="34" charset="-122"/>
              <a:ea typeface="微软雅黑" panose="020B0503020204020204" pitchFamily="34" charset="-122"/>
            </a:endParaRPr>
          </a:p>
          <a:p>
            <a:pPr lvl="0">
              <a:buChar char="•"/>
            </a:pPr>
            <a:r>
              <a:rPr lang="en-US" altLang="zh-SG" b="1" dirty="0">
                <a:solidFill>
                  <a:srgbClr val="0D0D0D"/>
                </a:solidFill>
                <a:latin typeface="微软雅黑" panose="020B0503020204020204" pitchFamily="34" charset="-122"/>
                <a:ea typeface="微软雅黑" panose="020B0503020204020204" pitchFamily="34" charset="-122"/>
              </a:rPr>
              <a:t>There are two sources of </a:t>
            </a:r>
            <a:r>
              <a:rPr lang="en-US" altLang="zh-CN" b="1" dirty="0">
                <a:solidFill>
                  <a:srgbClr val="0D0D0D"/>
                </a:solidFill>
                <a:latin typeface="微软雅黑" panose="020B0503020204020204" pitchFamily="34" charset="-122"/>
                <a:ea typeface="微软雅黑" panose="020B0503020204020204" pitchFamily="34" charset="-122"/>
              </a:rPr>
              <a:t>Muon</a:t>
            </a:r>
            <a:r>
              <a:rPr lang="zh-CN" altLang="en-US" b="1" dirty="0">
                <a:solidFill>
                  <a:srgbClr val="0D0D0D"/>
                </a:solidFill>
                <a:latin typeface="微软雅黑" panose="020B0503020204020204" pitchFamily="34" charset="-122"/>
                <a:ea typeface="微软雅黑" panose="020B0503020204020204" pitchFamily="34" charset="-122"/>
              </a:rPr>
              <a:t>，</a:t>
            </a:r>
            <a:r>
              <a:rPr lang="en-US" altLang="zh-CN" b="1" dirty="0">
                <a:solidFill>
                  <a:schemeClr val="bg1"/>
                </a:solidFill>
                <a:latin typeface="SegoeUIBlack"/>
                <a:ea typeface="微软雅黑" panose="020B0503020204020204" pitchFamily="34" charset="-122"/>
              </a:rPr>
              <a:t>Natural Muon source-background radiation</a:t>
            </a:r>
            <a:r>
              <a:rPr lang="zh-CN" altLang="en-US" b="1" dirty="0">
                <a:solidFill>
                  <a:schemeClr val="bg1"/>
                </a:solidFill>
                <a:latin typeface="SegoeUIBlack"/>
                <a:ea typeface="微软雅黑" panose="020B0503020204020204" pitchFamily="34" charset="-122"/>
              </a:rPr>
              <a:t>，</a:t>
            </a:r>
            <a:r>
              <a:rPr lang="en-US" altLang="zh-CN" b="1" dirty="0">
                <a:solidFill>
                  <a:schemeClr val="bg1"/>
                </a:solidFill>
                <a:latin typeface="SegoeUIBlack"/>
                <a:ea typeface="微软雅黑" panose="020B0503020204020204" pitchFamily="34" charset="-122"/>
              </a:rPr>
              <a:t>Artificial Muon Source</a:t>
            </a:r>
          </a:p>
          <a:p>
            <a:pPr lvl="0">
              <a:buChar char="•"/>
            </a:pPr>
            <a:r>
              <a:rPr lang="en-US" altLang="zh-CN" dirty="0">
                <a:solidFill>
                  <a:srgbClr val="0D0D0D"/>
                </a:solidFill>
                <a:latin typeface="微软雅黑" panose="020B0503020204020204" pitchFamily="34" charset="-122"/>
                <a:ea typeface="微软雅黑" panose="020B0503020204020204" pitchFamily="34" charset="-122"/>
              </a:rPr>
              <a:t>μ</a:t>
            </a:r>
            <a:r>
              <a:rPr lang="zh-CN" altLang="en-US" dirty="0">
                <a:solidFill>
                  <a:srgbClr val="0D0D0D"/>
                </a:solidFill>
                <a:latin typeface="微软雅黑" panose="020B0503020204020204" pitchFamily="34" charset="-122"/>
                <a:ea typeface="微软雅黑" panose="020B0503020204020204" pitchFamily="34" charset="-122"/>
              </a:rPr>
              <a:t>介子有两种来源，天然</a:t>
            </a:r>
            <a:r>
              <a:rPr lang="en-US" altLang="zh-CN" dirty="0">
                <a:solidFill>
                  <a:srgbClr val="0D0D0D"/>
                </a:solidFill>
                <a:latin typeface="微软雅黑" panose="020B0503020204020204" pitchFamily="34" charset="-122"/>
                <a:ea typeface="微软雅黑" panose="020B0503020204020204" pitchFamily="34" charset="-122"/>
              </a:rPr>
              <a:t>μ</a:t>
            </a:r>
            <a:r>
              <a:rPr lang="zh-CN" altLang="en-US" dirty="0">
                <a:solidFill>
                  <a:srgbClr val="0D0D0D"/>
                </a:solidFill>
                <a:latin typeface="微软雅黑" panose="020B0503020204020204" pitchFamily="34" charset="-122"/>
                <a:ea typeface="微软雅黑" panose="020B0503020204020204" pitchFamily="34" charset="-122"/>
              </a:rPr>
              <a:t>介子源</a:t>
            </a:r>
            <a:r>
              <a:rPr lang="en-US" altLang="zh-CN" dirty="0">
                <a:solidFill>
                  <a:srgbClr val="0D0D0D"/>
                </a:solidFill>
                <a:latin typeface="微软雅黑" panose="020B0503020204020204" pitchFamily="34" charset="-122"/>
                <a:ea typeface="微软雅黑" panose="020B0503020204020204" pitchFamily="34" charset="-122"/>
              </a:rPr>
              <a:t>-</a:t>
            </a:r>
            <a:r>
              <a:rPr lang="zh-CN" altLang="en-US" dirty="0">
                <a:solidFill>
                  <a:srgbClr val="0D0D0D"/>
                </a:solidFill>
                <a:latin typeface="微软雅黑" panose="020B0503020204020204" pitchFamily="34" charset="-122"/>
                <a:ea typeface="微软雅黑" panose="020B0503020204020204" pitchFamily="34" charset="-122"/>
              </a:rPr>
              <a:t>背景辐射，人工</a:t>
            </a:r>
            <a:r>
              <a:rPr lang="en-US" altLang="zh-CN" dirty="0">
                <a:solidFill>
                  <a:srgbClr val="0D0D0D"/>
                </a:solidFill>
                <a:latin typeface="微软雅黑" panose="020B0503020204020204" pitchFamily="34" charset="-122"/>
                <a:ea typeface="微软雅黑" panose="020B0503020204020204" pitchFamily="34" charset="-122"/>
              </a:rPr>
              <a:t>μ</a:t>
            </a:r>
            <a:r>
              <a:rPr lang="zh-CN" altLang="en-US" dirty="0">
                <a:solidFill>
                  <a:srgbClr val="0D0D0D"/>
                </a:solidFill>
                <a:latin typeface="微软雅黑" panose="020B0503020204020204" pitchFamily="34" charset="-122"/>
                <a:ea typeface="微软雅黑" panose="020B0503020204020204" pitchFamily="34" charset="-122"/>
              </a:rPr>
              <a:t>介子源</a:t>
            </a:r>
          </a:p>
          <a:p>
            <a:pPr lvl="0">
              <a:buChar char="•"/>
            </a:pPr>
            <a:endParaRPr lang="en-US" altLang="zh-SG" b="1" dirty="0">
              <a:solidFill>
                <a:srgbClr val="0D0D0D"/>
              </a:solidFill>
              <a:latin typeface="微软雅黑" panose="020B0503020204020204" pitchFamily="34" charset="-122"/>
              <a:ea typeface="微软雅黑" panose="020B0503020204020204" pitchFamily="34" charset="-122"/>
            </a:endParaRPr>
          </a:p>
          <a:p>
            <a:pPr lvl="0">
              <a:buChar char="•"/>
            </a:pPr>
            <a:endParaRPr lang="en-US" altLang="zh-CN" dirty="0">
              <a:latin typeface="微软雅黑" panose="020B0503020204020204" pitchFamily="34" charset="-122"/>
              <a:ea typeface="微软雅黑" panose="020B0503020204020204" pitchFamily="34" charset="-122"/>
            </a:endParaRPr>
          </a:p>
        </p:txBody>
      </p:sp>
      <p:sp>
        <p:nvSpPr>
          <p:cNvPr id="9220"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3</a:t>
            </a:fld>
            <a:endParaRPr lang="zh-SG" altLang="en-US" sz="1200"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幻灯片图像占位符 1"/>
          <p:cNvSpPr>
            <a:spLocks noGrp="1" noRot="1" noChangeAspect="1" noTextEdit="1"/>
          </p:cNvSpPr>
          <p:nvPr>
            <p:ph type="sldImg"/>
          </p:nvPr>
        </p:nvSpPr>
        <p:spPr>
          <a:ln>
            <a:solidFill>
              <a:srgbClr val="000000">
                <a:alpha val="100000"/>
              </a:srgbClr>
            </a:solidFill>
            <a:miter lim="800000"/>
          </a:ln>
        </p:spPr>
      </p:sp>
      <p:sp>
        <p:nvSpPr>
          <p:cNvPr id="43011" name="备注占位符 2"/>
          <p:cNvSpPr>
            <a:spLocks noGrp="1"/>
          </p:cNvSpPr>
          <p:nvPr>
            <p:ph type="body" idx="1"/>
          </p:nvPr>
        </p:nvSpPr>
        <p:spPr>
          <a:noFill/>
          <a:ln>
            <a:noFill/>
          </a:ln>
        </p:spPr>
        <p:txBody>
          <a:bodyPr wrap="square" lIns="91440" tIns="45720" rIns="91440" bIns="45720" anchor="t" anchorCtr="0"/>
          <a:lstStyle/>
          <a:p>
            <a:pPr lvl="0"/>
            <a:endParaRPr lang="zh-SG" altLang="en-US" dirty="0"/>
          </a:p>
        </p:txBody>
      </p:sp>
      <p:sp>
        <p:nvSpPr>
          <p:cNvPr id="43012"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21</a:t>
            </a:fld>
            <a:endParaRPr lang="zh-SG" altLang="en-US"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幻灯片图像占位符 1"/>
          <p:cNvSpPr>
            <a:spLocks noGrp="1" noRot="1" noChangeAspect="1" noTextEdit="1"/>
          </p:cNvSpPr>
          <p:nvPr>
            <p:ph type="sldImg"/>
          </p:nvPr>
        </p:nvSpPr>
        <p:spPr>
          <a:ln>
            <a:solidFill>
              <a:srgbClr val="000000">
                <a:alpha val="100000"/>
              </a:srgbClr>
            </a:solidFill>
            <a:miter lim="800000"/>
          </a:ln>
        </p:spPr>
      </p:sp>
      <p:sp>
        <p:nvSpPr>
          <p:cNvPr id="11267" name="备注占位符 2"/>
          <p:cNvSpPr>
            <a:spLocks noGrp="1"/>
          </p:cNvSpPr>
          <p:nvPr>
            <p:ph type="body" idx="1"/>
          </p:nvPr>
        </p:nvSpPr>
        <p:spPr>
          <a:noFill/>
          <a:ln>
            <a:noFill/>
          </a:ln>
        </p:spPr>
        <p:txBody>
          <a:bodyPr wrap="square" lIns="91440" tIns="45720" rIns="91440" bIns="45720" anchor="t" anchorCtr="0"/>
          <a:lstStyle/>
          <a:p>
            <a:pPr lvl="0"/>
            <a:r>
              <a:rPr lang="en-US" altLang="zh-CN" b="1" dirty="0">
                <a:solidFill>
                  <a:schemeClr val="bg1"/>
                </a:solidFill>
                <a:latin typeface="微软雅黑" panose="020B0503020204020204" pitchFamily="34" charset="-122"/>
                <a:ea typeface="微软雅黑" panose="020B0503020204020204" pitchFamily="34" charset="-122"/>
              </a:rPr>
              <a:t>The natural source of the muon comes from the decay of the pion produced by the interaction between the high-energy protons in the universe and the earth's atmosphere.</a:t>
            </a:r>
          </a:p>
          <a:p>
            <a:pPr lvl="0"/>
            <a:r>
              <a:rPr lang="zh-CN" altLang="en-US" dirty="0">
                <a:solidFill>
                  <a:srgbClr val="333333"/>
                </a:solidFill>
                <a:latin typeface="微软雅黑" panose="020B0503020204020204" pitchFamily="34" charset="-122"/>
                <a:ea typeface="微软雅黑" panose="020B0503020204020204" pitchFamily="34" charset="-122"/>
              </a:rPr>
              <a:t>天然缪子源来自于宇宙中的高能质子与地球大气层相互作用产生的派介子衰变。</a:t>
            </a:r>
            <a:endParaRPr lang="en-US" altLang="zh-CN" dirty="0">
              <a:solidFill>
                <a:srgbClr val="333333"/>
              </a:solidFill>
              <a:latin typeface="微软雅黑" panose="020B0503020204020204" pitchFamily="34" charset="-122"/>
              <a:ea typeface="微软雅黑" panose="020B0503020204020204" pitchFamily="34" charset="-122"/>
            </a:endParaRPr>
          </a:p>
          <a:p>
            <a:pPr lvl="0"/>
            <a:r>
              <a:rPr lang="en-US" altLang="zh-CN" b="1" dirty="0">
                <a:solidFill>
                  <a:schemeClr val="bg1"/>
                </a:solidFill>
                <a:latin typeface="微软雅黑" panose="020B0503020204020204" pitchFamily="34" charset="-122"/>
                <a:ea typeface="微软雅黑" panose="020B0503020204020204" pitchFamily="34" charset="-122"/>
              </a:rPr>
              <a:t>The natural source of the muon has advantages of wide energy domain and strong penetrating ability, which is the background ray, and it is used to image matter with non-contact remote control non-destructive imaging</a:t>
            </a:r>
          </a:p>
          <a:p>
            <a:pPr lvl="0"/>
            <a:r>
              <a:rPr lang="zh-CN" altLang="en-US" dirty="0">
                <a:solidFill>
                  <a:schemeClr val="bg1"/>
                </a:solidFill>
                <a:latin typeface="微软雅黑" panose="020B0503020204020204" pitchFamily="34" charset="-122"/>
                <a:ea typeface="微软雅黑" panose="020B0503020204020204" pitchFamily="34" charset="-122"/>
              </a:rPr>
              <a:t>天然缪子源具有能量域宽，穿透能力强，为本底射线的优势，并且用其对物质成像是一种非接触式遥控无损成像</a:t>
            </a:r>
          </a:p>
          <a:p>
            <a:pPr lvl="0"/>
            <a:r>
              <a:rPr lang="en-US" altLang="zh-CN" b="1" dirty="0">
                <a:solidFill>
                  <a:srgbClr val="333333"/>
                </a:solidFill>
                <a:latin typeface="微软雅黑" panose="020B0503020204020204" pitchFamily="34" charset="-122"/>
                <a:ea typeface="微软雅黑" panose="020B0503020204020204" pitchFamily="34" charset="-122"/>
              </a:rPr>
              <a:t>Muon produces angular deflection and flux decay as it passes through an object, producing secondary particles, through which it is possible to image substances of different atomic numbers and sizes</a:t>
            </a:r>
          </a:p>
          <a:p>
            <a:pPr lvl="0"/>
            <a:r>
              <a:rPr lang="en-US" altLang="zh-CN" dirty="0">
                <a:solidFill>
                  <a:srgbClr val="333333"/>
                </a:solidFill>
                <a:latin typeface="微软雅黑" panose="020B0503020204020204" pitchFamily="34" charset="-122"/>
                <a:ea typeface="微软雅黑" panose="020B0503020204020204" pitchFamily="34" charset="-122"/>
              </a:rPr>
              <a:t>Muon</a:t>
            </a:r>
            <a:r>
              <a:rPr lang="zh-CN" altLang="en-US" dirty="0">
                <a:solidFill>
                  <a:srgbClr val="333333"/>
                </a:solidFill>
                <a:latin typeface="微软雅黑" panose="020B0503020204020204" pitchFamily="34" charset="-122"/>
                <a:ea typeface="微软雅黑" panose="020B0503020204020204" pitchFamily="34" charset="-122"/>
              </a:rPr>
              <a:t>在穿过物体时会产生角度偏转，通量衰减，产生次级粒子，通过这些数据可以对不同原子序数，不同尺寸的物质进行成像</a:t>
            </a:r>
            <a:endParaRPr lang="en-US" altLang="zh-CN" dirty="0">
              <a:solidFill>
                <a:srgbClr val="333333"/>
              </a:solidFill>
              <a:latin typeface="微软雅黑" panose="020B0503020204020204" pitchFamily="34" charset="-122"/>
              <a:ea typeface="微软雅黑" panose="020B0503020204020204" pitchFamily="34" charset="-122"/>
            </a:endParaRPr>
          </a:p>
          <a:p>
            <a:pPr lvl="0"/>
            <a:r>
              <a:rPr lang="en-US" altLang="zh-SG" b="1" dirty="0">
                <a:solidFill>
                  <a:srgbClr val="333333"/>
                </a:solidFill>
                <a:latin typeface="微软雅黑" panose="020B0503020204020204" pitchFamily="34" charset="-122"/>
                <a:ea typeface="微软雅黑" panose="020B0503020204020204" pitchFamily="34" charset="-122"/>
              </a:rPr>
              <a:t>Scattering imaging technology is applied to </a:t>
            </a:r>
            <a:r>
              <a:rPr lang="en-US" altLang="zh-CN" b="1" dirty="0">
                <a:solidFill>
                  <a:srgbClr val="333333"/>
                </a:solidFill>
                <a:latin typeface="微软雅黑" panose="020B0503020204020204" pitchFamily="34" charset="-122"/>
                <a:ea typeface="微软雅黑" panose="020B0503020204020204" pitchFamily="34" charset="-122"/>
              </a:rPr>
              <a:t>high atomic</a:t>
            </a:r>
            <a:r>
              <a:rPr lang="en-US" altLang="zh-SG" b="1" dirty="0">
                <a:solidFill>
                  <a:srgbClr val="333333"/>
                </a:solidFill>
                <a:latin typeface="微软雅黑" panose="020B0503020204020204" pitchFamily="34" charset="-122"/>
                <a:ea typeface="微软雅黑" panose="020B0503020204020204" pitchFamily="34" charset="-122"/>
              </a:rPr>
              <a:t> number materials, transmission imaging technology is applied to large-scale objects, and secondary particle imaging technology is applied to medium and low atomic number materials</a:t>
            </a:r>
            <a:br>
              <a:rPr lang="en-US" altLang="zh-SG" dirty="0">
                <a:solidFill>
                  <a:srgbClr val="333333"/>
                </a:solidFill>
                <a:latin typeface="微软雅黑" panose="020B0503020204020204" pitchFamily="34" charset="-122"/>
                <a:ea typeface="微软雅黑" panose="020B0503020204020204" pitchFamily="34" charset="-122"/>
              </a:rPr>
            </a:br>
            <a:r>
              <a:rPr lang="zh-CN" altLang="en-US" dirty="0">
                <a:solidFill>
                  <a:srgbClr val="333333"/>
                </a:solidFill>
                <a:latin typeface="微软雅黑" panose="020B0503020204020204" pitchFamily="34" charset="-122"/>
                <a:ea typeface="微软雅黑" panose="020B0503020204020204" pitchFamily="34" charset="-122"/>
              </a:rPr>
              <a:t>其中散射成像技术应用于高原子序数物质，投射成像技术应用于大尺寸物体，次级粒子成像技术应用于中低原子序数物质</a:t>
            </a:r>
            <a:endParaRPr lang="zh-SG" altLang="en-US" b="1" dirty="0">
              <a:solidFill>
                <a:schemeClr val="bg1"/>
              </a:solidFill>
              <a:latin typeface="微软雅黑" panose="020B0503020204020204" pitchFamily="34" charset="-122"/>
              <a:ea typeface="微软雅黑" panose="020B0503020204020204" pitchFamily="34" charset="-122"/>
            </a:endParaRPr>
          </a:p>
          <a:p>
            <a:pPr lvl="0"/>
            <a:endParaRPr lang="zh-CN" altLang="en-US" b="1" dirty="0">
              <a:latin typeface="微软雅黑" panose="020B0503020204020204" pitchFamily="34" charset="-122"/>
              <a:ea typeface="微软雅黑" panose="020B0503020204020204" pitchFamily="34" charset="-122"/>
              <a:sym typeface="微软雅黑" panose="020B0503020204020204" pitchFamily="34" charset="-122"/>
            </a:endParaRPr>
          </a:p>
          <a:p>
            <a:pPr lvl="0"/>
            <a:endParaRPr lang="zh-CN" altLang="en-US" b="1" dirty="0">
              <a:latin typeface="微软雅黑" panose="020B0503020204020204" pitchFamily="34" charset="-122"/>
              <a:ea typeface="微软雅黑" panose="020B0503020204020204" pitchFamily="34" charset="-122"/>
              <a:sym typeface="微软雅黑" panose="020B0503020204020204" pitchFamily="34" charset="-122"/>
            </a:endParaRPr>
          </a:p>
          <a:p>
            <a:pPr lvl="0"/>
            <a:endParaRPr lang="zh-CN" altLang="en-US" b="1" dirty="0">
              <a:latin typeface="微软雅黑" panose="020B0503020204020204" pitchFamily="34" charset="-122"/>
              <a:ea typeface="微软雅黑" panose="020B0503020204020204" pitchFamily="34" charset="-122"/>
              <a:sym typeface="微软雅黑" panose="020B0503020204020204" pitchFamily="34" charset="-122"/>
            </a:endParaRPr>
          </a:p>
          <a:p>
            <a:pPr lvl="0"/>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1268"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CN" altLang="en-US" sz="1200" dirty="0">
                <a:latin typeface="Calibri" panose="020F0502020204030204" pitchFamily="34" charset="0"/>
              </a:rPr>
              <a:t>4</a:t>
            </a:fld>
            <a:endParaRPr lang="zh-CN" altLang="en-US" sz="1200" dirty="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幻灯片图像占位符 1"/>
          <p:cNvSpPr>
            <a:spLocks noGrp="1" noRot="1" noChangeAspect="1" noTextEdit="1"/>
          </p:cNvSpPr>
          <p:nvPr>
            <p:ph type="sldImg"/>
          </p:nvPr>
        </p:nvSpPr>
        <p:spPr>
          <a:ln>
            <a:solidFill>
              <a:srgbClr val="000000">
                <a:alpha val="100000"/>
              </a:srgbClr>
            </a:solidFill>
            <a:miter lim="800000"/>
          </a:ln>
        </p:spPr>
      </p:sp>
      <p:sp>
        <p:nvSpPr>
          <p:cNvPr id="13315" name="备注占位符 2"/>
          <p:cNvSpPr>
            <a:spLocks noGrp="1"/>
          </p:cNvSpPr>
          <p:nvPr>
            <p:ph type="body" idx="1"/>
          </p:nvPr>
        </p:nvSpPr>
        <p:spPr>
          <a:noFill/>
          <a:ln>
            <a:noFill/>
          </a:ln>
        </p:spPr>
        <p:txBody>
          <a:bodyPr wrap="square" lIns="91440" tIns="45720" rIns="91440" bIns="45720" anchor="t" anchorCtr="0"/>
          <a:lstStyle/>
          <a:p>
            <a:pPr lvl="0"/>
            <a:r>
              <a:rPr lang="en-US" altLang="zh-CN" b="1" dirty="0">
                <a:latin typeface="微软雅黑" panose="020B0503020204020204" pitchFamily="34" charset="-122"/>
                <a:ea typeface="微软雅黑" panose="020B0503020204020204" pitchFamily="34" charset="-122"/>
              </a:rPr>
              <a:t>The artificial muon source has the characteristics of high-intensity beam, energy up to several hundred MeV, and strong monochromaticity, but the cost is high.</a:t>
            </a:r>
          </a:p>
          <a:p>
            <a:pPr lvl="0"/>
            <a:r>
              <a:rPr lang="zh-CN" altLang="en-US" dirty="0">
                <a:latin typeface="微软雅黑" panose="020B0503020204020204" pitchFamily="34" charset="-122"/>
                <a:ea typeface="微软雅黑" panose="020B0503020204020204" pitchFamily="34" charset="-122"/>
              </a:rPr>
              <a:t>人工缪子源具有高强度束流、能量可达几百</a:t>
            </a:r>
            <a:r>
              <a:rPr lang="en-US" altLang="zh-CN" dirty="0">
                <a:latin typeface="微软雅黑" panose="020B0503020204020204" pitchFamily="34" charset="-122"/>
                <a:ea typeface="微软雅黑" panose="020B0503020204020204" pitchFamily="34" charset="-122"/>
              </a:rPr>
              <a:t>MeV</a:t>
            </a:r>
            <a:r>
              <a:rPr lang="zh-CN" altLang="en-US" dirty="0">
                <a:latin typeface="微软雅黑" panose="020B0503020204020204" pitchFamily="34" charset="-122"/>
                <a:ea typeface="微软雅黑" panose="020B0503020204020204" pitchFamily="34" charset="-122"/>
              </a:rPr>
              <a:t>、单色性强等特点，但是成本高昂。</a:t>
            </a:r>
            <a:endParaRPr lang="en-US" altLang="zh-CN" dirty="0">
              <a:latin typeface="微软雅黑" panose="020B0503020204020204" pitchFamily="34" charset="-122"/>
              <a:ea typeface="微软雅黑" panose="020B0503020204020204" pitchFamily="34" charset="-122"/>
            </a:endParaRPr>
          </a:p>
          <a:p>
            <a:pPr lvl="0"/>
            <a:r>
              <a:rPr lang="en-US" altLang="zh-SG" b="1" dirty="0">
                <a:latin typeface="微软雅黑" panose="020B0503020204020204" pitchFamily="34" charset="-122"/>
                <a:ea typeface="微软雅黑" panose="020B0503020204020204" pitchFamily="34" charset="-122"/>
              </a:rPr>
              <a:t>Currently, all muon beams worldwide are based on high-energy proton accelerators bombarding low atomic number target materials (such as carbon or beryllium nuclei) to produce pions, which then decay to generate muons, and the beam parameters are controlled through magnetic guidance.</a:t>
            </a:r>
          </a:p>
          <a:p>
            <a:pPr lvl="0"/>
            <a:r>
              <a:rPr lang="zh-CN" altLang="en-US" dirty="0">
                <a:latin typeface="微软雅黑" panose="020B0503020204020204" pitchFamily="34" charset="-122"/>
                <a:ea typeface="微软雅黑" panose="020B0503020204020204" pitchFamily="34" charset="-122"/>
              </a:rPr>
              <a:t>目前，全球所有</a:t>
            </a:r>
            <a:r>
              <a:rPr lang="en-US" altLang="zh-CN" dirty="0">
                <a:latin typeface="微软雅黑" panose="020B0503020204020204" pitchFamily="34" charset="-122"/>
                <a:ea typeface="微软雅黑" panose="020B0503020204020204" pitchFamily="34" charset="-122"/>
              </a:rPr>
              <a:t>μ</a:t>
            </a:r>
            <a:r>
              <a:rPr lang="zh-CN" altLang="en-US" dirty="0">
                <a:latin typeface="微软雅黑" panose="020B0503020204020204" pitchFamily="34" charset="-122"/>
                <a:ea typeface="微软雅黑" panose="020B0503020204020204" pitchFamily="34" charset="-122"/>
              </a:rPr>
              <a:t>介子束都是基于高能质子加速器轰击低原子序数目标材料（如碳或铍核）产生</a:t>
            </a:r>
            <a:r>
              <a:rPr lang="en-US" altLang="zh-CN" dirty="0">
                <a:latin typeface="微软雅黑" panose="020B0503020204020204" pitchFamily="34" charset="-122"/>
                <a:ea typeface="微软雅黑" panose="020B0503020204020204" pitchFamily="34" charset="-122"/>
              </a:rPr>
              <a:t>π</a:t>
            </a:r>
            <a:r>
              <a:rPr lang="zh-CN" altLang="en-US" dirty="0">
                <a:latin typeface="微软雅黑" panose="020B0503020204020204" pitchFamily="34" charset="-122"/>
                <a:ea typeface="微软雅黑" panose="020B0503020204020204" pitchFamily="34" charset="-122"/>
              </a:rPr>
              <a:t>介子，然后衰变产生</a:t>
            </a:r>
            <a:r>
              <a:rPr lang="en-US" altLang="zh-CN" dirty="0">
                <a:latin typeface="微软雅黑" panose="020B0503020204020204" pitchFamily="34" charset="-122"/>
                <a:ea typeface="微软雅黑" panose="020B0503020204020204" pitchFamily="34" charset="-122"/>
              </a:rPr>
              <a:t>μ</a:t>
            </a:r>
            <a:r>
              <a:rPr lang="zh-CN" altLang="en-US" dirty="0">
                <a:latin typeface="微软雅黑" panose="020B0503020204020204" pitchFamily="34" charset="-122"/>
                <a:ea typeface="微软雅黑" panose="020B0503020204020204" pitchFamily="34" charset="-122"/>
              </a:rPr>
              <a:t>介子，束参数通过磁引导进行控制。</a:t>
            </a:r>
            <a:endParaRPr lang="en-US" altLang="zh-CN" dirty="0">
              <a:latin typeface="微软雅黑" panose="020B0503020204020204" pitchFamily="34" charset="-122"/>
              <a:ea typeface="微软雅黑" panose="020B0503020204020204" pitchFamily="34" charset="-122"/>
            </a:endParaRPr>
          </a:p>
          <a:p>
            <a:pPr lvl="0"/>
            <a:r>
              <a:rPr lang="en-US" altLang="zh-SG" b="1" dirty="0">
                <a:latin typeface="微软雅黑" panose="020B0503020204020204" pitchFamily="34" charset="-122"/>
                <a:ea typeface="微软雅黑" panose="020B0503020204020204" pitchFamily="34" charset="-122"/>
              </a:rPr>
              <a:t>High-intensity muon beams require high-power proton accelerators with energies greater than 500 MeV. The main experimental muon sources worldwide are the ISIS facility in the United Kingdom, TRIUMF in Canada, J-PARC in Japan, and PSI in Switzerland.</a:t>
            </a:r>
          </a:p>
          <a:p>
            <a:pPr lvl="0"/>
            <a:r>
              <a:rPr lang="zh-CN" altLang="en-US" dirty="0">
                <a:latin typeface="微软雅黑" panose="020B0503020204020204" pitchFamily="34" charset="-122"/>
                <a:ea typeface="微软雅黑" panose="020B0503020204020204" pitchFamily="34" charset="-122"/>
              </a:rPr>
              <a:t>高强度</a:t>
            </a:r>
            <a:r>
              <a:rPr lang="en-US" altLang="zh-CN" dirty="0">
                <a:latin typeface="微软雅黑" panose="020B0503020204020204" pitchFamily="34" charset="-122"/>
                <a:ea typeface="微软雅黑" panose="020B0503020204020204" pitchFamily="34" charset="-122"/>
              </a:rPr>
              <a:t>μ</a:t>
            </a:r>
            <a:r>
              <a:rPr lang="zh-CN" altLang="en-US" dirty="0">
                <a:latin typeface="微软雅黑" panose="020B0503020204020204" pitchFamily="34" charset="-122"/>
                <a:ea typeface="微软雅黑" panose="020B0503020204020204" pitchFamily="34" charset="-122"/>
              </a:rPr>
              <a:t>介子束需要能量大于</a:t>
            </a:r>
            <a:r>
              <a:rPr lang="en-US" altLang="zh-CN" dirty="0">
                <a:latin typeface="微软雅黑" panose="020B0503020204020204" pitchFamily="34" charset="-122"/>
                <a:ea typeface="微软雅黑" panose="020B0503020204020204" pitchFamily="34" charset="-122"/>
              </a:rPr>
              <a:t>500MeV</a:t>
            </a:r>
            <a:r>
              <a:rPr lang="zh-CN" altLang="en-US" dirty="0">
                <a:latin typeface="微软雅黑" panose="020B0503020204020204" pitchFamily="34" charset="-122"/>
                <a:ea typeface="微软雅黑" panose="020B0503020204020204" pitchFamily="34" charset="-122"/>
              </a:rPr>
              <a:t>的高功率质子加速器。全球主要的实验</a:t>
            </a:r>
            <a:r>
              <a:rPr lang="en-US" altLang="zh-CN" dirty="0">
                <a:latin typeface="微软雅黑" panose="020B0503020204020204" pitchFamily="34" charset="-122"/>
                <a:ea typeface="微软雅黑" panose="020B0503020204020204" pitchFamily="34" charset="-122"/>
              </a:rPr>
              <a:t>μ</a:t>
            </a:r>
            <a:r>
              <a:rPr lang="zh-CN" altLang="en-US" dirty="0">
                <a:latin typeface="微软雅黑" panose="020B0503020204020204" pitchFamily="34" charset="-122"/>
                <a:ea typeface="微软雅黑" panose="020B0503020204020204" pitchFamily="34" charset="-122"/>
              </a:rPr>
              <a:t>介子来源是英国的</a:t>
            </a:r>
            <a:r>
              <a:rPr lang="en-US" altLang="zh-CN" dirty="0">
                <a:latin typeface="微软雅黑" panose="020B0503020204020204" pitchFamily="34" charset="-122"/>
                <a:ea typeface="微软雅黑" panose="020B0503020204020204" pitchFamily="34" charset="-122"/>
              </a:rPr>
              <a:t>ISIS</a:t>
            </a:r>
            <a:r>
              <a:rPr lang="zh-CN" altLang="en-US" dirty="0">
                <a:latin typeface="微软雅黑" panose="020B0503020204020204" pitchFamily="34" charset="-122"/>
                <a:ea typeface="微软雅黑" panose="020B0503020204020204" pitchFamily="34" charset="-122"/>
              </a:rPr>
              <a:t>设施、加拿大的</a:t>
            </a:r>
            <a:r>
              <a:rPr lang="en-US" altLang="zh-CN" dirty="0">
                <a:latin typeface="微软雅黑" panose="020B0503020204020204" pitchFamily="34" charset="-122"/>
                <a:ea typeface="微软雅黑" panose="020B0503020204020204" pitchFamily="34" charset="-122"/>
              </a:rPr>
              <a:t>TRIUMF</a:t>
            </a:r>
            <a:r>
              <a:rPr lang="zh-CN" altLang="en-US" dirty="0">
                <a:latin typeface="微软雅黑" panose="020B0503020204020204" pitchFamily="34" charset="-122"/>
                <a:ea typeface="微软雅黑" panose="020B0503020204020204" pitchFamily="34" charset="-122"/>
              </a:rPr>
              <a:t>、日本的</a:t>
            </a:r>
            <a:r>
              <a:rPr lang="en-US" altLang="zh-CN" dirty="0">
                <a:latin typeface="微软雅黑" panose="020B0503020204020204" pitchFamily="34" charset="-122"/>
                <a:ea typeface="微软雅黑" panose="020B0503020204020204" pitchFamily="34" charset="-122"/>
              </a:rPr>
              <a:t>J-PARC</a:t>
            </a:r>
            <a:r>
              <a:rPr lang="zh-CN" altLang="en-US" dirty="0">
                <a:latin typeface="微软雅黑" panose="020B0503020204020204" pitchFamily="34" charset="-122"/>
                <a:ea typeface="微软雅黑" panose="020B0503020204020204" pitchFamily="34" charset="-122"/>
              </a:rPr>
              <a:t>和瑞士的</a:t>
            </a:r>
            <a:r>
              <a:rPr lang="en-US" altLang="zh-CN" dirty="0">
                <a:latin typeface="微软雅黑" panose="020B0503020204020204" pitchFamily="34" charset="-122"/>
                <a:ea typeface="微软雅黑" panose="020B0503020204020204" pitchFamily="34" charset="-122"/>
              </a:rPr>
              <a:t>PSI</a:t>
            </a:r>
            <a:r>
              <a:rPr lang="zh-CN" altLang="en-US" dirty="0">
                <a:latin typeface="微软雅黑" panose="020B0503020204020204" pitchFamily="34" charset="-122"/>
                <a:ea typeface="微软雅黑" panose="020B0503020204020204" pitchFamily="34" charset="-122"/>
              </a:rPr>
              <a:t>。</a:t>
            </a:r>
            <a:endParaRPr lang="en-US" altLang="zh-SG" dirty="0">
              <a:latin typeface="微软雅黑" panose="020B0503020204020204" pitchFamily="34" charset="-122"/>
              <a:ea typeface="微软雅黑" panose="020B0503020204020204" pitchFamily="34" charset="-122"/>
            </a:endParaRPr>
          </a:p>
          <a:p>
            <a:pPr lvl="0"/>
            <a:r>
              <a:rPr lang="en-US" altLang="zh-SG" b="1" dirty="0">
                <a:latin typeface="微软雅黑" panose="020B0503020204020204" pitchFamily="34" charset="-122"/>
                <a:ea typeface="微软雅黑" panose="020B0503020204020204" pitchFamily="34" charset="-122"/>
              </a:rPr>
              <a:t>And Melody, located in Dongguan, China, will also be completed and put into use in the coming years</a:t>
            </a:r>
          </a:p>
          <a:p>
            <a:pPr lvl="0"/>
            <a:r>
              <a:rPr lang="zh-CN" altLang="en-US" dirty="0"/>
              <a:t>并且位于中国东莞的</a:t>
            </a:r>
            <a:r>
              <a:rPr lang="en-US" altLang="zh-CN" dirty="0"/>
              <a:t>Melody</a:t>
            </a:r>
            <a:r>
              <a:rPr lang="zh-CN" altLang="en-US" dirty="0"/>
              <a:t>也将在这几年建成投入应用</a:t>
            </a:r>
            <a:endParaRPr lang="en-US" altLang="zh-SG" dirty="0">
              <a:latin typeface="微软雅黑" panose="020B0503020204020204" pitchFamily="34" charset="-122"/>
              <a:ea typeface="微软雅黑" panose="020B0503020204020204" pitchFamily="34" charset="-122"/>
            </a:endParaRPr>
          </a:p>
          <a:p>
            <a:pPr lvl="0"/>
            <a:endParaRPr lang="zh-SG" altLang="en-US" dirty="0">
              <a:latin typeface="微软雅黑" panose="020B0503020204020204" pitchFamily="34" charset="-122"/>
              <a:ea typeface="微软雅黑" panose="020B0503020204020204" pitchFamily="34" charset="-122"/>
            </a:endParaRPr>
          </a:p>
          <a:p>
            <a:pPr lvl="0"/>
            <a:endParaRPr lang="zh-SG" altLang="en-US" dirty="0">
              <a:latin typeface="微软雅黑" panose="020B0503020204020204" pitchFamily="34" charset="-122"/>
              <a:ea typeface="微软雅黑" panose="020B0503020204020204" pitchFamily="34" charset="-122"/>
            </a:endParaRPr>
          </a:p>
        </p:txBody>
      </p:sp>
      <p:sp>
        <p:nvSpPr>
          <p:cNvPr id="13316"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5</a:t>
            </a:fld>
            <a:endParaRPr lang="zh-SG" altLang="en-US" sz="12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幻灯片图像占位符 1"/>
          <p:cNvSpPr>
            <a:spLocks noGrp="1" noRot="1" noChangeAspect="1" noTextEdit="1"/>
          </p:cNvSpPr>
          <p:nvPr>
            <p:ph type="sldImg"/>
          </p:nvPr>
        </p:nvSpPr>
        <p:spPr>
          <a:ln>
            <a:solidFill>
              <a:srgbClr val="000000">
                <a:alpha val="100000"/>
              </a:srgbClr>
            </a:solidFill>
            <a:miter lim="800000"/>
          </a:ln>
        </p:spPr>
      </p:sp>
      <p:sp>
        <p:nvSpPr>
          <p:cNvPr id="15363" name="备注占位符 2"/>
          <p:cNvSpPr>
            <a:spLocks noGrp="1"/>
          </p:cNvSpPr>
          <p:nvPr>
            <p:ph type="body" idx="1"/>
          </p:nvPr>
        </p:nvSpPr>
        <p:spPr>
          <a:noFill/>
          <a:ln>
            <a:noFill/>
          </a:ln>
        </p:spPr>
        <p:txBody>
          <a:bodyPr wrap="square" lIns="91440" tIns="45720" rIns="91440" bIns="45720" anchor="t" anchorCtr="0"/>
          <a:lstStyle/>
          <a:p>
            <a:pPr lvl="0" defTabSz="685800">
              <a:spcBef>
                <a:spcPct val="0"/>
              </a:spcBef>
            </a:pPr>
            <a:r>
              <a:rPr lang="en-US" altLang="zh-SG" b="1" dirty="0"/>
              <a:t>The cosmic ray muon covers energy from MeV to TeV and is mainly used for imaging large-sized objects.</a:t>
            </a:r>
          </a:p>
          <a:p>
            <a:pPr lvl="0" defTabSz="685800">
              <a:spcBef>
                <a:spcPct val="0"/>
              </a:spcBef>
            </a:pPr>
            <a:r>
              <a:rPr lang="zh-SG" altLang="en-US" dirty="0"/>
              <a:t>宇宙射线缪子覆盖能量从</a:t>
            </a:r>
            <a:r>
              <a:rPr lang="en-US" altLang="zh-SG" dirty="0"/>
              <a:t>MeV-TeV</a:t>
            </a:r>
            <a:r>
              <a:rPr lang="zh-SG" altLang="en-US" dirty="0"/>
              <a:t>，主要应用于大尺寸物体成像，</a:t>
            </a:r>
            <a:endParaRPr lang="en-US" altLang="zh-SG" dirty="0"/>
          </a:p>
          <a:p>
            <a:pPr lvl="0" defTabSz="685800">
              <a:spcBef>
                <a:spcPct val="0"/>
              </a:spcBef>
            </a:pPr>
            <a:r>
              <a:rPr lang="en-US" altLang="zh-SG" b="1" dirty="0"/>
              <a:t>Suface Muon has an energy of 4.1 MeV, with an implantation depth of approximately 100 microns</a:t>
            </a:r>
            <a:r>
              <a:rPr lang="zh-CN" altLang="en-US" b="1" dirty="0"/>
              <a:t>，</a:t>
            </a:r>
            <a:r>
              <a:rPr lang="en-US" altLang="zh-CN" b="1" dirty="0"/>
              <a:t>Can be used for millimeters or less μ SR</a:t>
            </a:r>
            <a:endParaRPr lang="en-US" altLang="zh-SG" b="1" dirty="0"/>
          </a:p>
          <a:p>
            <a:pPr lvl="0" defTabSz="685800">
              <a:spcBef>
                <a:spcPct val="0"/>
              </a:spcBef>
            </a:pPr>
            <a:r>
              <a:rPr lang="zh-SG" altLang="en-US" dirty="0"/>
              <a:t>能量为</a:t>
            </a:r>
            <a:r>
              <a:rPr lang="en-US" altLang="zh-SG" dirty="0"/>
              <a:t>4.1MeV</a:t>
            </a:r>
            <a:r>
              <a:rPr lang="zh-SG" altLang="en-US" dirty="0"/>
              <a:t>的为</a:t>
            </a:r>
            <a:r>
              <a:rPr lang="zh-CN" altLang="en-US" dirty="0"/>
              <a:t>表面缪子，穿透深度</a:t>
            </a:r>
            <a:r>
              <a:rPr lang="zh-SG" altLang="en-US" dirty="0"/>
              <a:t>大概为</a:t>
            </a:r>
            <a:r>
              <a:rPr lang="en-US" altLang="zh-SG" dirty="0"/>
              <a:t>100</a:t>
            </a:r>
            <a:r>
              <a:rPr lang="zh-SG" altLang="en-US" dirty="0"/>
              <a:t>微米</a:t>
            </a:r>
            <a:r>
              <a:rPr lang="zh-CN" altLang="en-US" dirty="0"/>
              <a:t>，可用于毫米以下的</a:t>
            </a:r>
            <a:r>
              <a:rPr lang="en-US" altLang="zh-CN" dirty="0"/>
              <a:t>μsr</a:t>
            </a:r>
            <a:endParaRPr lang="en-US" altLang="zh-SG" dirty="0"/>
          </a:p>
          <a:p>
            <a:pPr lvl="0" defTabSz="685800">
              <a:spcBef>
                <a:spcPct val="0"/>
              </a:spcBef>
            </a:pPr>
            <a:r>
              <a:rPr lang="en-US" altLang="zh-SG" b="1" dirty="0"/>
              <a:t>decay Muon has an energy of 10-80 MeV, and an implantation depth of 0.2-4 centimeters</a:t>
            </a:r>
          </a:p>
          <a:p>
            <a:pPr lvl="0" defTabSz="685800">
              <a:spcBef>
                <a:spcPct val="0"/>
              </a:spcBef>
            </a:pPr>
            <a:r>
              <a:rPr lang="zh-SG" altLang="en-US" dirty="0"/>
              <a:t>能量为</a:t>
            </a:r>
            <a:r>
              <a:rPr lang="en-US" altLang="zh-SG" dirty="0"/>
              <a:t>10-80MeV</a:t>
            </a:r>
            <a:r>
              <a:rPr lang="zh-SG" altLang="en-US" dirty="0"/>
              <a:t>的为衰变</a:t>
            </a:r>
            <a:r>
              <a:rPr lang="en-US" altLang="zh-SG" dirty="0"/>
              <a:t>Muon</a:t>
            </a:r>
            <a:r>
              <a:rPr lang="zh-SG" altLang="en-US" dirty="0"/>
              <a:t>，</a:t>
            </a:r>
            <a:r>
              <a:rPr lang="zh-CN" altLang="en-US" dirty="0"/>
              <a:t>停止深度</a:t>
            </a:r>
            <a:r>
              <a:rPr lang="zh-SG" altLang="en-US" dirty="0"/>
              <a:t>为</a:t>
            </a:r>
            <a:r>
              <a:rPr lang="en-US" altLang="zh-SG" dirty="0"/>
              <a:t>0.2-4</a:t>
            </a:r>
            <a:r>
              <a:rPr lang="zh-SG" altLang="en-US" dirty="0"/>
              <a:t>厘米</a:t>
            </a:r>
            <a:endParaRPr lang="en-US" altLang="zh-SG" dirty="0"/>
          </a:p>
          <a:p>
            <a:pPr lvl="0" defTabSz="685800"/>
            <a:r>
              <a:rPr lang="en-US" altLang="zh-SG" b="1" dirty="0">
                <a:solidFill>
                  <a:srgbClr val="0D0D0D"/>
                </a:solidFill>
                <a:latin typeface="Söhne"/>
              </a:rPr>
              <a:t>Slow muon, 1–30 keV tunable Depth: 1–300 nanometers Depth sensitive </a:t>
            </a:r>
            <a:r>
              <a:rPr lang="el-GR" altLang="zh-SG" b="1" dirty="0">
                <a:solidFill>
                  <a:srgbClr val="0D0D0D"/>
                </a:solidFill>
                <a:latin typeface="Söhne"/>
              </a:rPr>
              <a:t>μ</a:t>
            </a:r>
            <a:r>
              <a:rPr lang="en-US" altLang="zh-SG" b="1" dirty="0">
                <a:solidFill>
                  <a:srgbClr val="0D0D0D"/>
                </a:solidFill>
                <a:latin typeface="Söhne"/>
              </a:rPr>
              <a:t>SR: magnetic spin microprobe for thin films, multilayers, nanomaterials …</a:t>
            </a:r>
          </a:p>
          <a:p>
            <a:pPr lvl="0" defTabSz="685800">
              <a:spcBef>
                <a:spcPct val="0"/>
              </a:spcBef>
            </a:pPr>
            <a:r>
              <a:rPr lang="zh-CN" altLang="en-US" dirty="0">
                <a:solidFill>
                  <a:srgbClr val="0D0D0D"/>
                </a:solidFill>
                <a:latin typeface="Söhne"/>
              </a:rPr>
              <a:t>慢缪子，</a:t>
            </a:r>
            <a:r>
              <a:rPr lang="en-US" altLang="zh-CN" dirty="0">
                <a:solidFill>
                  <a:srgbClr val="0D0D0D"/>
                </a:solidFill>
                <a:latin typeface="Söhne"/>
              </a:rPr>
              <a:t>1-30 keV</a:t>
            </a:r>
            <a:r>
              <a:rPr lang="zh-CN" altLang="en-US" dirty="0">
                <a:solidFill>
                  <a:srgbClr val="0D0D0D"/>
                </a:solidFill>
                <a:latin typeface="Söhne"/>
              </a:rPr>
              <a:t>可调 深度：</a:t>
            </a:r>
            <a:r>
              <a:rPr lang="en-US" altLang="zh-CN" dirty="0">
                <a:solidFill>
                  <a:srgbClr val="0D0D0D"/>
                </a:solidFill>
                <a:latin typeface="Söhne"/>
              </a:rPr>
              <a:t>1-300</a:t>
            </a:r>
            <a:r>
              <a:rPr lang="zh-CN" altLang="en-US" dirty="0">
                <a:solidFill>
                  <a:srgbClr val="0D0D0D"/>
                </a:solidFill>
                <a:latin typeface="Söhne"/>
              </a:rPr>
              <a:t>纳米 深度敏感的</a:t>
            </a:r>
            <a:r>
              <a:rPr lang="en-US" altLang="zh-CN" dirty="0">
                <a:solidFill>
                  <a:srgbClr val="0D0D0D"/>
                </a:solidFill>
                <a:latin typeface="Söhne"/>
              </a:rPr>
              <a:t>μSR</a:t>
            </a:r>
            <a:r>
              <a:rPr lang="zh-CN" altLang="en-US" dirty="0">
                <a:solidFill>
                  <a:srgbClr val="0D0D0D"/>
                </a:solidFill>
                <a:latin typeface="Söhne"/>
              </a:rPr>
              <a:t>：用于薄膜、多层膜、纳米材料的磁自旋显微探针</a:t>
            </a:r>
            <a:r>
              <a:rPr lang="en-US" altLang="zh-CN" dirty="0">
                <a:solidFill>
                  <a:srgbClr val="0D0D0D"/>
                </a:solidFill>
                <a:latin typeface="Söhne"/>
              </a:rPr>
              <a:t>…</a:t>
            </a:r>
          </a:p>
          <a:p>
            <a:pPr lvl="0" defTabSz="685800"/>
            <a:r>
              <a:rPr lang="en-US" altLang="zh-CN" b="1" dirty="0">
                <a:solidFill>
                  <a:srgbClr val="3333FF"/>
                </a:solidFill>
                <a:latin typeface="微软雅黑" panose="020B0503020204020204" pitchFamily="34" charset="-122"/>
                <a:ea typeface="微软雅黑" panose="020B0503020204020204" pitchFamily="34" charset="-122"/>
              </a:rPr>
              <a:t>Decay</a:t>
            </a:r>
            <a:r>
              <a:rPr lang="zh-CN" altLang="en-US" b="1" dirty="0">
                <a:solidFill>
                  <a:srgbClr val="3333FF"/>
                </a:solidFill>
                <a:latin typeface="微软雅黑" panose="020B0503020204020204" pitchFamily="34" charset="-122"/>
                <a:ea typeface="微软雅黑" panose="020B0503020204020204" pitchFamily="34" charset="-122"/>
              </a:rPr>
              <a:t> </a:t>
            </a:r>
            <a:r>
              <a:rPr lang="en-US" altLang="zh-CN" b="1" dirty="0">
                <a:solidFill>
                  <a:srgbClr val="3333FF"/>
                </a:solidFill>
                <a:latin typeface="微软雅黑" panose="020B0503020204020204" pitchFamily="34" charset="-122"/>
                <a:ea typeface="微软雅黑" panose="020B0503020204020204" pitchFamily="34" charset="-122"/>
              </a:rPr>
              <a:t>Muon</a:t>
            </a:r>
            <a:r>
              <a:rPr lang="zh-CN" altLang="en-US" b="1" dirty="0">
                <a:solidFill>
                  <a:srgbClr val="3333FF"/>
                </a:solidFill>
                <a:latin typeface="微软雅黑" panose="020B0503020204020204" pitchFamily="34" charset="-122"/>
                <a:ea typeface="微软雅黑" panose="020B0503020204020204" pitchFamily="34" charset="-122"/>
              </a:rPr>
              <a:t> </a:t>
            </a:r>
            <a:r>
              <a:rPr lang="en-US" altLang="zh-CN" b="1" dirty="0">
                <a:solidFill>
                  <a:srgbClr val="3333FF"/>
                </a:solidFill>
                <a:latin typeface="微软雅黑" panose="020B0503020204020204" pitchFamily="34" charset="-122"/>
                <a:ea typeface="微软雅黑" panose="020B0503020204020204" pitchFamily="34" charset="-122"/>
              </a:rPr>
              <a:t>Applications have four aspect:first High energy MuSR</a:t>
            </a:r>
            <a:r>
              <a:rPr lang="zh-CN" altLang="en-US" b="1" dirty="0">
                <a:solidFill>
                  <a:srgbClr val="3333FF"/>
                </a:solidFill>
                <a:latin typeface="微软雅黑" panose="020B0503020204020204" pitchFamily="34" charset="-122"/>
                <a:ea typeface="微软雅黑" panose="020B0503020204020204" pitchFamily="34" charset="-122"/>
              </a:rPr>
              <a:t>：</a:t>
            </a:r>
            <a:r>
              <a:rPr lang="en-US" altLang="zh-CN" b="1" dirty="0">
                <a:solidFill>
                  <a:srgbClr val="3333FF"/>
                </a:solidFill>
                <a:latin typeface="微软雅黑" panose="020B0503020204020204" pitchFamily="34" charset="-122"/>
                <a:ea typeface="微软雅黑" panose="020B0503020204020204" pitchFamily="34" charset="-122"/>
              </a:rPr>
              <a:t>mainly used on </a:t>
            </a:r>
            <a:r>
              <a:rPr lang="en-US" altLang="zh-CN" b="1" dirty="0"/>
              <a:t>Thick</a:t>
            </a:r>
            <a:r>
              <a:rPr lang="zh-CN" altLang="en-US" b="1" dirty="0"/>
              <a:t> </a:t>
            </a:r>
            <a:r>
              <a:rPr lang="en-US" altLang="zh-CN" b="1" dirty="0"/>
              <a:t>Samples</a:t>
            </a:r>
            <a:r>
              <a:rPr lang="zh-CN" altLang="en-US" b="1" dirty="0"/>
              <a:t>，</a:t>
            </a:r>
            <a:r>
              <a:rPr lang="en-US" altLang="zh-CN" b="1" dirty="0"/>
              <a:t>Samples in container</a:t>
            </a:r>
            <a:r>
              <a:rPr lang="zh-CN" altLang="en-US" b="1" dirty="0"/>
              <a:t>，</a:t>
            </a:r>
            <a:r>
              <a:rPr lang="en-US" altLang="zh-CN" b="1" dirty="0"/>
              <a:t>High</a:t>
            </a:r>
            <a:r>
              <a:rPr lang="zh-CN" altLang="en-US" b="1" dirty="0"/>
              <a:t> </a:t>
            </a:r>
            <a:r>
              <a:rPr lang="en-US" altLang="zh-CN" b="1" dirty="0"/>
              <a:t>field</a:t>
            </a:r>
            <a:endParaRPr lang="zh-CN" altLang="en-US" b="1" dirty="0"/>
          </a:p>
          <a:p>
            <a:pPr lvl="0" defTabSz="685800">
              <a:spcBef>
                <a:spcPct val="0"/>
              </a:spcBef>
            </a:pPr>
            <a:r>
              <a:rPr lang="zh-CN" altLang="en-US" dirty="0">
                <a:solidFill>
                  <a:srgbClr val="3333FF"/>
                </a:solidFill>
                <a:latin typeface="微软雅黑" panose="020B0503020204020204" pitchFamily="34" charset="-122"/>
                <a:ea typeface="微软雅黑" panose="020B0503020204020204" pitchFamily="34" charset="-122"/>
              </a:rPr>
              <a:t>衰变</a:t>
            </a:r>
            <a:r>
              <a:rPr lang="en-US" altLang="zh-CN" dirty="0">
                <a:solidFill>
                  <a:srgbClr val="3333FF"/>
                </a:solidFill>
                <a:latin typeface="微软雅黑" panose="020B0503020204020204" pitchFamily="34" charset="-122"/>
                <a:ea typeface="微软雅黑" panose="020B0503020204020204" pitchFamily="34" charset="-122"/>
              </a:rPr>
              <a:t>μ</a:t>
            </a:r>
            <a:r>
              <a:rPr lang="zh-CN" altLang="en-US" dirty="0">
                <a:solidFill>
                  <a:srgbClr val="3333FF"/>
                </a:solidFill>
                <a:latin typeface="微软雅黑" panose="020B0503020204020204" pitchFamily="34" charset="-122"/>
                <a:ea typeface="微软雅黑" panose="020B0503020204020204" pitchFamily="34" charset="-122"/>
              </a:rPr>
              <a:t>子的应用有四个方面，第一点：高能</a:t>
            </a:r>
            <a:r>
              <a:rPr lang="en-US" altLang="zh-CN" dirty="0">
                <a:solidFill>
                  <a:srgbClr val="3333FF"/>
                </a:solidFill>
                <a:latin typeface="微软雅黑" panose="020B0503020204020204" pitchFamily="34" charset="-122"/>
                <a:ea typeface="微软雅黑" panose="020B0503020204020204" pitchFamily="34" charset="-122"/>
              </a:rPr>
              <a:t>μSR</a:t>
            </a:r>
            <a:r>
              <a:rPr lang="zh-CN" altLang="en-US" dirty="0">
                <a:solidFill>
                  <a:srgbClr val="3333FF"/>
                </a:solidFill>
                <a:latin typeface="微软雅黑" panose="020B0503020204020204" pitchFamily="34" charset="-122"/>
                <a:ea typeface="微软雅黑" panose="020B0503020204020204" pitchFamily="34" charset="-122"/>
              </a:rPr>
              <a:t>：主要用于厚样品、容器中的样品、高场</a:t>
            </a:r>
            <a:endParaRPr lang="en-US" altLang="zh-CN" dirty="0">
              <a:solidFill>
                <a:srgbClr val="3333FF"/>
              </a:solidFill>
              <a:latin typeface="微软雅黑" panose="020B0503020204020204" pitchFamily="34" charset="-122"/>
              <a:ea typeface="微软雅黑" panose="020B0503020204020204" pitchFamily="34" charset="-122"/>
            </a:endParaRPr>
          </a:p>
          <a:p>
            <a:pPr lvl="0" defTabSz="685800"/>
            <a:r>
              <a:rPr lang="en-US" altLang="zh-CN" b="1" dirty="0"/>
              <a:t>Second </a:t>
            </a:r>
            <a:r>
              <a:rPr lang="zh-CN" altLang="en-US" b="1" dirty="0"/>
              <a:t>，</a:t>
            </a:r>
            <a:r>
              <a:rPr lang="en-US" altLang="zh-CN" b="1" dirty="0"/>
              <a:t>Depth</a:t>
            </a:r>
            <a:r>
              <a:rPr lang="zh-CN" altLang="en-US" b="1" dirty="0"/>
              <a:t> </a:t>
            </a:r>
            <a:r>
              <a:rPr lang="en-US" altLang="zh-CN" b="1" dirty="0"/>
              <a:t>scan</a:t>
            </a:r>
            <a:r>
              <a:rPr lang="zh-CN" altLang="en-US" b="1" dirty="0"/>
              <a:t> </a:t>
            </a:r>
            <a:r>
              <a:rPr lang="en-US" altLang="zh-SG" b="1" dirty="0"/>
              <a:t>Muon Induced X-ray Emission</a:t>
            </a:r>
            <a:r>
              <a:rPr lang="zh-CN" altLang="en-US" b="1" dirty="0"/>
              <a:t>（</a:t>
            </a:r>
            <a:r>
              <a:rPr lang="en-US" altLang="zh-CN" b="1" dirty="0"/>
              <a:t>MIXE</a:t>
            </a:r>
            <a:r>
              <a:rPr lang="zh-CN" altLang="en-US" b="1" dirty="0"/>
              <a:t>），</a:t>
            </a:r>
            <a:r>
              <a:rPr lang="en-US" altLang="zh-CN" b="1" dirty="0"/>
              <a:t>used on Depth</a:t>
            </a:r>
            <a:r>
              <a:rPr lang="zh-CN" altLang="en-US" b="1" dirty="0"/>
              <a:t> </a:t>
            </a:r>
            <a:r>
              <a:rPr lang="en-US" altLang="zh-CN" b="1" dirty="0"/>
              <a:t>scan</a:t>
            </a:r>
            <a:r>
              <a:rPr lang="zh-CN" altLang="en-US" b="1" dirty="0"/>
              <a:t> </a:t>
            </a:r>
            <a:r>
              <a:rPr lang="en-US" altLang="zh-CN" b="1" dirty="0"/>
              <a:t>for</a:t>
            </a:r>
            <a:r>
              <a:rPr lang="zh-CN" altLang="en-US" b="1" dirty="0"/>
              <a:t> </a:t>
            </a:r>
            <a:r>
              <a:rPr lang="en-US" altLang="zh-CN" b="1" dirty="0"/>
              <a:t>archaeology,</a:t>
            </a:r>
            <a:r>
              <a:rPr lang="zh-CN" altLang="en-US" b="1" dirty="0"/>
              <a:t> </a:t>
            </a:r>
            <a:r>
              <a:rPr lang="en-US" altLang="zh-CN" b="1" dirty="0"/>
              <a:t>Thick</a:t>
            </a:r>
            <a:r>
              <a:rPr lang="zh-CN" altLang="en-US" b="1" dirty="0"/>
              <a:t> </a:t>
            </a:r>
            <a:r>
              <a:rPr lang="en-US" altLang="zh-CN" b="1" dirty="0"/>
              <a:t>moon</a:t>
            </a:r>
            <a:r>
              <a:rPr lang="zh-CN" altLang="en-US" b="1" dirty="0"/>
              <a:t> </a:t>
            </a:r>
            <a:r>
              <a:rPr lang="en-US" altLang="zh-CN" b="1" dirty="0"/>
              <a:t>rock</a:t>
            </a:r>
            <a:r>
              <a:rPr lang="zh-CN" altLang="en-US" b="1" dirty="0"/>
              <a:t>， </a:t>
            </a:r>
            <a:r>
              <a:rPr lang="en-US" altLang="zh-CN" b="1" dirty="0"/>
              <a:t>lithium battery.</a:t>
            </a:r>
          </a:p>
          <a:p>
            <a:pPr lvl="0" defTabSz="685800"/>
            <a:r>
              <a:rPr lang="zh-CN" altLang="en-US" dirty="0"/>
              <a:t>第二点，深度扫描</a:t>
            </a:r>
            <a:r>
              <a:rPr lang="en-US" altLang="zh-CN" dirty="0"/>
              <a:t>μ</a:t>
            </a:r>
            <a:r>
              <a:rPr lang="zh-CN" altLang="en-US" dirty="0"/>
              <a:t>介子诱导</a:t>
            </a:r>
            <a:r>
              <a:rPr lang="en-US" altLang="zh-CN" dirty="0"/>
              <a:t>X</a:t>
            </a:r>
            <a:r>
              <a:rPr lang="zh-CN" altLang="en-US" dirty="0"/>
              <a:t>射线发射（</a:t>
            </a:r>
            <a:r>
              <a:rPr lang="en-US" altLang="zh-CN" dirty="0"/>
              <a:t>MIXE</a:t>
            </a:r>
            <a:r>
              <a:rPr lang="zh-CN" altLang="en-US" dirty="0"/>
              <a:t>），用于考古深度扫描，厚月岩，锂电池</a:t>
            </a:r>
            <a:endParaRPr lang="en-US" altLang="zh-CN" dirty="0"/>
          </a:p>
          <a:p>
            <a:pPr lvl="0" defTabSz="685800"/>
            <a:r>
              <a:rPr lang="en-US" altLang="zh-CN" b="1" dirty="0"/>
              <a:t>Thrid Muon Imaging for</a:t>
            </a:r>
            <a:r>
              <a:rPr lang="zh-CN" altLang="en-US" b="1" dirty="0"/>
              <a:t> </a:t>
            </a:r>
            <a:r>
              <a:rPr lang="en-US" altLang="zh-CN" b="1" dirty="0"/>
              <a:t>Thick</a:t>
            </a:r>
            <a:r>
              <a:rPr lang="zh-CN" altLang="en-US" b="1" dirty="0"/>
              <a:t> </a:t>
            </a:r>
            <a:r>
              <a:rPr lang="en-US" altLang="zh-CN" b="1" dirty="0"/>
              <a:t>samples</a:t>
            </a:r>
            <a:r>
              <a:rPr lang="zh-CN" altLang="en-US" b="1" dirty="0"/>
              <a:t>，</a:t>
            </a:r>
            <a:r>
              <a:rPr lang="en-US" altLang="zh-CN" b="1" dirty="0"/>
              <a:t>forth Single particle effect: used for </a:t>
            </a:r>
            <a:r>
              <a:rPr lang="el-GR" altLang="zh-CN" b="1" dirty="0"/>
              <a:t>μ </a:t>
            </a:r>
            <a:r>
              <a:rPr lang="en-US" altLang="zh-CN" b="1" dirty="0"/>
              <a:t>Large capture cross-section </a:t>
            </a:r>
          </a:p>
          <a:p>
            <a:pPr lvl="0" defTabSz="685800"/>
            <a:r>
              <a:rPr lang="zh-CN" altLang="en-US" dirty="0"/>
              <a:t>第三点，缪子成像用于厚样品，第四点 单粒子效应：用于</a:t>
            </a:r>
            <a:r>
              <a:rPr lang="en-US" altLang="zh-CN" dirty="0"/>
              <a:t>μ</a:t>
            </a:r>
            <a:r>
              <a:rPr lang="zh-CN" altLang="en-US" dirty="0"/>
              <a:t>的大捕获截面</a:t>
            </a:r>
          </a:p>
          <a:p>
            <a:pPr lvl="0" defTabSz="685800"/>
            <a:endParaRPr lang="en-US" altLang="zh-CN" dirty="0"/>
          </a:p>
          <a:p>
            <a:pPr lvl="0" defTabSz="685800"/>
            <a:endParaRPr lang="en-US" altLang="zh-CN" dirty="0"/>
          </a:p>
          <a:p>
            <a:pPr lvl="0" defTabSz="685800">
              <a:spcBef>
                <a:spcPct val="0"/>
              </a:spcBef>
            </a:pPr>
            <a:endParaRPr lang="en-US" altLang="zh-CN" dirty="0">
              <a:solidFill>
                <a:srgbClr val="3333FF"/>
              </a:solidFill>
              <a:latin typeface="微软雅黑" panose="020B0503020204020204" pitchFamily="34" charset="-122"/>
              <a:ea typeface="微软雅黑" panose="020B0503020204020204" pitchFamily="34" charset="-122"/>
            </a:endParaRPr>
          </a:p>
          <a:p>
            <a:pPr lvl="0" defTabSz="685800">
              <a:spcBef>
                <a:spcPct val="0"/>
              </a:spcBef>
            </a:pPr>
            <a:endParaRPr lang="zh-CN" altLang="en-US" b="1" dirty="0">
              <a:solidFill>
                <a:schemeClr val="bg1"/>
              </a:solidFill>
              <a:latin typeface="微软雅黑" panose="020B0503020204020204" pitchFamily="34" charset="-122"/>
              <a:ea typeface="微软雅黑" panose="020B0503020204020204" pitchFamily="34" charset="-122"/>
            </a:endParaRPr>
          </a:p>
        </p:txBody>
      </p:sp>
      <p:sp>
        <p:nvSpPr>
          <p:cNvPr id="15364"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CN" altLang="en-US" sz="1200" dirty="0">
                <a:latin typeface="Calibri" panose="020F0502020204030204" pitchFamily="34" charset="0"/>
              </a:rPr>
              <a:t>6</a:t>
            </a:fld>
            <a:endParaRPr lang="zh-CN" altLang="en-US" sz="1200" dirty="0">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p:cNvSpPr>
            <a:spLocks noGrp="1" noRot="1" noChangeAspect="1" noTextEdit="1"/>
          </p:cNvSpPr>
          <p:nvPr>
            <p:ph type="sldImg"/>
          </p:nvPr>
        </p:nvSpPr>
        <p:spPr>
          <a:ln>
            <a:solidFill>
              <a:srgbClr val="000000">
                <a:alpha val="100000"/>
              </a:srgbClr>
            </a:solidFill>
            <a:miter lim="800000"/>
          </a:ln>
        </p:spPr>
      </p:sp>
      <p:sp>
        <p:nvSpPr>
          <p:cNvPr id="17411" name="备注占位符 2"/>
          <p:cNvSpPr>
            <a:spLocks noGrp="1"/>
          </p:cNvSpPr>
          <p:nvPr>
            <p:ph type="body" idx="1"/>
          </p:nvPr>
        </p:nvSpPr>
        <p:spPr>
          <a:noFill/>
          <a:ln>
            <a:noFill/>
          </a:ln>
        </p:spPr>
        <p:txBody>
          <a:bodyPr wrap="square" lIns="91440" tIns="45720" rIns="91440" bIns="45720" anchor="t" anchorCtr="0"/>
          <a:lstStyle/>
          <a:p>
            <a:pPr lvl="0"/>
            <a:r>
              <a:rPr lang="en-US" altLang="zh-CN" b="1" dirty="0"/>
              <a:t>Negative muons are produced by high-energy protons bombarding beryllium or carbon nuclei to produce Pions, which decay to produce neutrinos and negative muons</a:t>
            </a:r>
          </a:p>
          <a:p>
            <a:pPr lvl="0"/>
            <a:r>
              <a:rPr lang="zh-CN" altLang="en-US" dirty="0"/>
              <a:t>负缪子是由高能质子轰击铍或碳原子核产生</a:t>
            </a:r>
            <a:r>
              <a:rPr lang="en-US" altLang="zh-CN" dirty="0"/>
              <a:t>Pions</a:t>
            </a:r>
            <a:r>
              <a:rPr lang="zh-CN" altLang="en-US" dirty="0"/>
              <a:t>，</a:t>
            </a:r>
            <a:r>
              <a:rPr lang="en-US" altLang="zh-CN" dirty="0"/>
              <a:t>pion</a:t>
            </a:r>
            <a:r>
              <a:rPr lang="zh-CN" altLang="en-US" dirty="0"/>
              <a:t>衰变产生中微子和负缪子</a:t>
            </a:r>
            <a:endParaRPr lang="en-US" altLang="zh-SG" dirty="0"/>
          </a:p>
          <a:p>
            <a:pPr lvl="0"/>
            <a:r>
              <a:rPr lang="en-US" altLang="zh-SG" b="1" dirty="0"/>
              <a:t>This all depends on the high-energy protons generated by the accelerator, which are over 500 Mev</a:t>
            </a:r>
          </a:p>
          <a:p>
            <a:pPr lvl="0"/>
            <a:r>
              <a:rPr lang="zh-CN" altLang="en-US" dirty="0"/>
              <a:t>这都要依赖于加速器产生的</a:t>
            </a:r>
            <a:r>
              <a:rPr lang="en-US" altLang="zh-CN" dirty="0"/>
              <a:t>500Mev</a:t>
            </a:r>
            <a:r>
              <a:rPr lang="zh-CN" altLang="en-US" dirty="0"/>
              <a:t>以上的高能质子</a:t>
            </a:r>
            <a:endParaRPr lang="zh-SG" altLang="en-US" b="1" dirty="0"/>
          </a:p>
        </p:txBody>
      </p:sp>
      <p:sp>
        <p:nvSpPr>
          <p:cNvPr id="17412"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7</a:t>
            </a:fld>
            <a:endParaRPr lang="zh-SG" altLang="en-US" sz="12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
          <p:cNvSpPr>
            <a:spLocks noGrp="1" noRot="1" noChangeAspect="1" noTextEdit="1"/>
          </p:cNvSpPr>
          <p:nvPr>
            <p:ph type="sldImg"/>
          </p:nvPr>
        </p:nvSpPr>
        <p:spPr>
          <a:ln>
            <a:solidFill>
              <a:srgbClr val="000000">
                <a:alpha val="100000"/>
              </a:srgbClr>
            </a:solidFill>
            <a:miter lim="800000"/>
          </a:ln>
        </p:spPr>
      </p:sp>
      <p:sp>
        <p:nvSpPr>
          <p:cNvPr id="19459" name="备注占位符 2"/>
          <p:cNvSpPr>
            <a:spLocks noGrp="1"/>
          </p:cNvSpPr>
          <p:nvPr>
            <p:ph type="body" idx="1"/>
          </p:nvPr>
        </p:nvSpPr>
        <p:spPr>
          <a:noFill/>
          <a:ln>
            <a:noFill/>
          </a:ln>
        </p:spPr>
        <p:txBody>
          <a:bodyPr wrap="square" lIns="91440" tIns="45720" rIns="91440" bIns="45720" anchor="t" anchorCtr="0"/>
          <a:lstStyle/>
          <a:p>
            <a:pPr lvl="0"/>
            <a:r>
              <a:rPr lang="en-US" altLang="zh-CN" dirty="0"/>
              <a:t>μ</a:t>
            </a:r>
            <a:r>
              <a:rPr lang="zh-CN" altLang="en-US" dirty="0"/>
              <a:t>介子诱导的</a:t>
            </a:r>
            <a:r>
              <a:rPr lang="en-US" altLang="zh-CN" dirty="0"/>
              <a:t>X</a:t>
            </a:r>
            <a:r>
              <a:rPr lang="zh-CN" altLang="en-US" dirty="0"/>
              <a:t>射线发射</a:t>
            </a:r>
            <a:r>
              <a:rPr lang="en-US" altLang="zh-SG" dirty="0"/>
              <a:t>Muon Induced X-ray Emission</a:t>
            </a:r>
            <a:endParaRPr lang="en-US" altLang="zh-CN" dirty="0"/>
          </a:p>
          <a:p>
            <a:pPr lvl="0"/>
            <a:r>
              <a:rPr lang="en-US" altLang="zh-SG" b="1" dirty="0"/>
              <a:t>When a muon enters into an object, it loses energy due to multiple Coulomb scattering and</a:t>
            </a:r>
          </a:p>
          <a:p>
            <a:pPr lvl="0"/>
            <a:r>
              <a:rPr lang="en-US" altLang="zh-SG" b="1" dirty="0"/>
              <a:t>is stopped. Since negative muons have 1/9th the mass of protons, the stopping process is similar</a:t>
            </a:r>
          </a:p>
          <a:p>
            <a:pPr lvl="0"/>
            <a:r>
              <a:rPr lang="en-US" altLang="zh-SG" b="1" dirty="0"/>
              <a:t>to that of protons, and the depth profile of stopped muons is localized in thin regions within the</a:t>
            </a:r>
          </a:p>
          <a:p>
            <a:pPr lvl="0"/>
            <a:r>
              <a:rPr lang="en-US" altLang="zh-SG" b="1" dirty="0"/>
              <a:t>object. In the muon stopping region, muons are captured by the atoms in the material, forming</a:t>
            </a:r>
          </a:p>
          <a:p>
            <a:pPr lvl="0"/>
            <a:r>
              <a:rPr lang="en-US" altLang="zh-SG" b="1" dirty="0"/>
              <a:t>muonic atoms.</a:t>
            </a:r>
          </a:p>
          <a:p>
            <a:pPr lvl="0"/>
            <a:r>
              <a:rPr lang="zh-SG" altLang="en-US" dirty="0"/>
              <a:t>当</a:t>
            </a:r>
            <a:r>
              <a:rPr lang="el-GR" altLang="zh-SG" dirty="0"/>
              <a:t>μ</a:t>
            </a:r>
            <a:r>
              <a:rPr lang="zh-SG" altLang="en-US" dirty="0"/>
              <a:t>子进入物体时，由于多次库仑散射而失去能量并被阻止，由于负</a:t>
            </a:r>
            <a:r>
              <a:rPr lang="el-GR" altLang="zh-SG" dirty="0"/>
              <a:t>μ</a:t>
            </a:r>
            <a:r>
              <a:rPr lang="zh-SG" altLang="en-US" dirty="0"/>
              <a:t>子的质量是质子的</a:t>
            </a:r>
            <a:r>
              <a:rPr lang="en-US" altLang="zh-SG" dirty="0"/>
              <a:t>1/9</a:t>
            </a:r>
            <a:r>
              <a:rPr lang="zh-SG" altLang="en-US" dirty="0"/>
              <a:t>，因此停止过程与质子类似，停止的</a:t>
            </a:r>
            <a:r>
              <a:rPr lang="el-GR" altLang="zh-SG" dirty="0"/>
              <a:t>μ</a:t>
            </a:r>
            <a:r>
              <a:rPr lang="zh-SG" altLang="en-US" dirty="0"/>
              <a:t>子深度</a:t>
            </a:r>
          </a:p>
          <a:p>
            <a:pPr lvl="0"/>
            <a:r>
              <a:rPr lang="zh-SG" altLang="en-US" dirty="0"/>
              <a:t>分布局限于物体内部的薄区域，在</a:t>
            </a:r>
            <a:r>
              <a:rPr lang="el-GR" altLang="zh-SG" dirty="0"/>
              <a:t>μ</a:t>
            </a:r>
            <a:r>
              <a:rPr lang="zh-SG" altLang="en-US" dirty="0"/>
              <a:t>子停止区域，</a:t>
            </a:r>
            <a:r>
              <a:rPr lang="el-GR" altLang="zh-SG" dirty="0"/>
              <a:t>μ</a:t>
            </a:r>
            <a:r>
              <a:rPr lang="zh-SG" altLang="en-US" dirty="0"/>
              <a:t>子被物质中的原子捕获，形成</a:t>
            </a:r>
            <a:r>
              <a:rPr lang="el-GR" altLang="zh-SG" dirty="0"/>
              <a:t>μ</a:t>
            </a:r>
            <a:r>
              <a:rPr lang="zh-SG" altLang="en-US" dirty="0"/>
              <a:t>子原子。</a:t>
            </a:r>
          </a:p>
          <a:p>
            <a:pPr lvl="0"/>
            <a:r>
              <a:rPr lang="en-US" altLang="zh-SG" b="1" dirty="0"/>
              <a:t>Muonic atoms emit atomic-specific X-rays (called to muonic X-rays) from the upper high energy levels, which cascade down to the lower energy levels. </a:t>
            </a:r>
          </a:p>
          <a:p>
            <a:pPr lvl="0"/>
            <a:r>
              <a:rPr lang="el-GR" altLang="zh-SG" dirty="0"/>
              <a:t>μ</a:t>
            </a:r>
            <a:r>
              <a:rPr lang="zh-SG" altLang="en-US" dirty="0"/>
              <a:t>子原子发射原子特定的</a:t>
            </a:r>
            <a:r>
              <a:rPr lang="en-US" altLang="zh-SG" dirty="0"/>
              <a:t>X</a:t>
            </a:r>
            <a:r>
              <a:rPr lang="zh-SG" altLang="en-US" dirty="0"/>
              <a:t>射线（称为</a:t>
            </a:r>
            <a:r>
              <a:rPr lang="el-GR" altLang="zh-SG" dirty="0"/>
              <a:t>μ</a:t>
            </a:r>
            <a:r>
              <a:rPr lang="zh-SG" altLang="en-US" dirty="0"/>
              <a:t>子</a:t>
            </a:r>
            <a:r>
              <a:rPr lang="en-US" altLang="zh-SG" dirty="0"/>
              <a:t>X</a:t>
            </a:r>
            <a:r>
              <a:rPr lang="zh-SG" altLang="en-US" dirty="0"/>
              <a:t>射线）从高能量水平，其级联下降到低能量水平。</a:t>
            </a:r>
            <a:endParaRPr lang="en-US" altLang="zh-SG" dirty="0"/>
          </a:p>
          <a:p>
            <a:pPr lvl="0"/>
            <a:r>
              <a:rPr lang="en-US" altLang="zh-SG" b="1" dirty="0"/>
              <a:t>The Muon then decays within the atom, producing electrons that emit atoms, of which the part I studied was the part of the Muon atom that generates X-rays by deexcitation, and analyzed the energy and the direction to the detector</a:t>
            </a:r>
          </a:p>
          <a:p>
            <a:pPr lvl="0"/>
            <a:r>
              <a:rPr lang="zh-CN" altLang="en-US" dirty="0"/>
              <a:t>随后缪子在原子内衰变，产生电子发射出原子，其中我所研究的部分为</a:t>
            </a:r>
            <a:r>
              <a:rPr lang="en-US" altLang="zh-CN" dirty="0"/>
              <a:t>Muon atom</a:t>
            </a:r>
            <a:r>
              <a:rPr lang="zh-CN" altLang="en-US" dirty="0"/>
              <a:t>退激产生</a:t>
            </a:r>
            <a:r>
              <a:rPr lang="en-US" altLang="zh-CN" dirty="0"/>
              <a:t>x</a:t>
            </a:r>
            <a:r>
              <a:rPr lang="zh-CN" altLang="en-US" dirty="0"/>
              <a:t>射线的部分，并分析该能量与到达探测器的方向</a:t>
            </a:r>
            <a:endParaRPr lang="en-US" altLang="zh-SG" dirty="0"/>
          </a:p>
          <a:p>
            <a:pPr lvl="0"/>
            <a:endParaRPr lang="zh-SG" altLang="en-US" dirty="0"/>
          </a:p>
        </p:txBody>
      </p:sp>
      <p:sp>
        <p:nvSpPr>
          <p:cNvPr id="19460"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8</a:t>
            </a:fld>
            <a:endParaRPr lang="zh-SG" altLang="en-US" sz="12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1"/>
          <p:cNvSpPr>
            <a:spLocks noGrp="1" noRot="1" noChangeAspect="1" noTextEdit="1"/>
          </p:cNvSpPr>
          <p:nvPr>
            <p:ph type="sldImg"/>
          </p:nvPr>
        </p:nvSpPr>
        <p:spPr>
          <a:ln>
            <a:solidFill>
              <a:srgbClr val="000000">
                <a:alpha val="100000"/>
              </a:srgbClr>
            </a:solidFill>
            <a:miter lim="800000"/>
          </a:ln>
        </p:spPr>
      </p:sp>
      <p:sp>
        <p:nvSpPr>
          <p:cNvPr id="21507" name="备注占位符 2"/>
          <p:cNvSpPr>
            <a:spLocks noGrp="1"/>
          </p:cNvSpPr>
          <p:nvPr>
            <p:ph type="body" idx="1"/>
          </p:nvPr>
        </p:nvSpPr>
        <p:spPr>
          <a:noFill/>
          <a:ln>
            <a:noFill/>
          </a:ln>
        </p:spPr>
        <p:txBody>
          <a:bodyPr wrap="square" lIns="91440" tIns="45720" rIns="91440" bIns="45720" anchor="t" anchorCtr="0"/>
          <a:lstStyle/>
          <a:p>
            <a:pPr lvl="0"/>
            <a:r>
              <a:rPr lang="en-US" altLang="zh-CN" b="1" dirty="0">
                <a:latin typeface="微软雅黑" panose="020B0503020204020204" pitchFamily="34" charset="-122"/>
                <a:ea typeface="微软雅黑" panose="020B0503020204020204" pitchFamily="34" charset="-122"/>
              </a:rPr>
              <a:t>MIXE is Sensitive to carbon, hydrogen, and oxygen, which are not easily detected by other methods</a:t>
            </a:r>
          </a:p>
          <a:p>
            <a:pPr lvl="0"/>
            <a:r>
              <a:rPr lang="en-US" altLang="zh-CN" dirty="0">
                <a:solidFill>
                  <a:schemeClr val="tx2"/>
                </a:solidFill>
                <a:latin typeface="微软雅黑" panose="020B0503020204020204" pitchFamily="34" charset="-122"/>
                <a:ea typeface="微软雅黑" panose="020B0503020204020204" pitchFamily="34" charset="-122"/>
              </a:rPr>
              <a:t>MIXE</a:t>
            </a:r>
            <a:r>
              <a:rPr lang="zh-CN" altLang="en-US" dirty="0">
                <a:solidFill>
                  <a:schemeClr val="tx2"/>
                </a:solidFill>
                <a:latin typeface="微软雅黑" panose="020B0503020204020204" pitchFamily="34" charset="-122"/>
                <a:ea typeface="微软雅黑" panose="020B0503020204020204" pitchFamily="34" charset="-122"/>
              </a:rPr>
              <a:t>方法对碳、氢和氧元素敏感，这些物质在其他方法中不易检测</a:t>
            </a:r>
            <a:endParaRPr lang="en-US" altLang="zh-CN" dirty="0">
              <a:solidFill>
                <a:schemeClr val="tx2"/>
              </a:solidFill>
              <a:latin typeface="微软雅黑" panose="020B0503020204020204" pitchFamily="34" charset="-122"/>
              <a:ea typeface="微软雅黑" panose="020B0503020204020204" pitchFamily="34" charset="-122"/>
            </a:endParaRPr>
          </a:p>
          <a:p>
            <a:pPr lvl="0"/>
            <a:r>
              <a:rPr lang="en-US" altLang="zh-CN" b="1" dirty="0">
                <a:solidFill>
                  <a:schemeClr val="tx2"/>
                </a:solidFill>
                <a:latin typeface="微软雅黑" panose="020B0503020204020204" pitchFamily="34" charset="-122"/>
                <a:ea typeface="微软雅黑" panose="020B0503020204020204" pitchFamily="34" charset="-122"/>
              </a:rPr>
              <a:t>And negative Muon penetrates the sample about a hundred times deeper than electrons</a:t>
            </a:r>
            <a:r>
              <a:rPr lang="zh-CN" altLang="en-US" b="1" dirty="0">
                <a:solidFill>
                  <a:schemeClr val="tx2"/>
                </a:solidFill>
                <a:latin typeface="微软雅黑" panose="020B0503020204020204" pitchFamily="34" charset="-122"/>
                <a:ea typeface="微软雅黑" panose="020B0503020204020204" pitchFamily="34" charset="-122"/>
              </a:rPr>
              <a:t>，</a:t>
            </a:r>
            <a:r>
              <a:rPr lang="en-US" altLang="zh-CN" b="1" dirty="0">
                <a:solidFill>
                  <a:schemeClr val="tx2"/>
                </a:solidFill>
                <a:latin typeface="微软雅黑" panose="020B0503020204020204" pitchFamily="34" charset="-122"/>
                <a:ea typeface="微软雅黑" panose="020B0503020204020204" pitchFamily="34" charset="-122"/>
              </a:rPr>
              <a:t>The energy of the Muonic x-ray is much greater than that of the electron-excited X-ray, about 200 times that of the X-ray, which means that the X-ray of any element can be detected with high sensitivity without being absorbed by the sample</a:t>
            </a:r>
          </a:p>
          <a:p>
            <a:pPr lvl="0"/>
            <a:r>
              <a:rPr lang="zh-CN" altLang="en-US" dirty="0">
                <a:solidFill>
                  <a:srgbClr val="000000"/>
                </a:solidFill>
                <a:latin typeface="微软雅黑" panose="020B0503020204020204" pitchFamily="34" charset="-122"/>
                <a:ea typeface="微软雅黑" panose="020B0503020204020204" pitchFamily="34" charset="-122"/>
              </a:rPr>
              <a:t>并且负</a:t>
            </a:r>
            <a:r>
              <a:rPr lang="en-US" altLang="zh-CN" dirty="0">
                <a:solidFill>
                  <a:srgbClr val="000000"/>
                </a:solidFill>
                <a:latin typeface="微软雅黑" panose="020B0503020204020204" pitchFamily="34" charset="-122"/>
                <a:ea typeface="微软雅黑" panose="020B0503020204020204" pitchFamily="34" charset="-122"/>
              </a:rPr>
              <a:t>Muon</a:t>
            </a:r>
            <a:r>
              <a:rPr lang="zh-CN" altLang="en-US" dirty="0">
                <a:solidFill>
                  <a:srgbClr val="000000"/>
                </a:solidFill>
                <a:latin typeface="微软雅黑" panose="020B0503020204020204" pitchFamily="34" charset="-122"/>
                <a:ea typeface="微软雅黑" panose="020B0503020204020204" pitchFamily="34" charset="-122"/>
              </a:rPr>
              <a:t>比电子穿透样品更深约百倍，</a:t>
            </a:r>
            <a:r>
              <a:rPr lang="en-US" altLang="zh-CN" dirty="0">
                <a:solidFill>
                  <a:srgbClr val="000000"/>
                </a:solidFill>
                <a:latin typeface="微软雅黑" panose="020B0503020204020204" pitchFamily="34" charset="-122"/>
                <a:ea typeface="微软雅黑" panose="020B0503020204020204" pitchFamily="34" charset="-122"/>
              </a:rPr>
              <a:t>Muonic x-ray</a:t>
            </a:r>
            <a:r>
              <a:rPr lang="zh-CN" altLang="en-US" dirty="0">
                <a:solidFill>
                  <a:srgbClr val="000000"/>
                </a:solidFill>
                <a:latin typeface="微软雅黑" panose="020B0503020204020204" pitchFamily="34" charset="-122"/>
                <a:ea typeface="微软雅黑" panose="020B0503020204020204" pitchFamily="34" charset="-122"/>
              </a:rPr>
              <a:t>的能量要比电子激发</a:t>
            </a:r>
            <a:r>
              <a:rPr lang="en-US" altLang="zh-CN" dirty="0">
                <a:solidFill>
                  <a:srgbClr val="000000"/>
                </a:solidFill>
                <a:latin typeface="微软雅黑" panose="020B0503020204020204" pitchFamily="34" charset="-122"/>
                <a:ea typeface="微软雅黑" panose="020B0503020204020204" pitchFamily="34" charset="-122"/>
              </a:rPr>
              <a:t>X</a:t>
            </a:r>
            <a:r>
              <a:rPr lang="zh-CN" altLang="en-US" dirty="0">
                <a:solidFill>
                  <a:srgbClr val="000000"/>
                </a:solidFill>
                <a:latin typeface="微软雅黑" panose="020B0503020204020204" pitchFamily="34" charset="-122"/>
                <a:ea typeface="微软雅黑" panose="020B0503020204020204" pitchFamily="34" charset="-122"/>
              </a:rPr>
              <a:t>射线的能量大得多，大约是其的两百倍，这代表着任何元素的</a:t>
            </a:r>
            <a:r>
              <a:rPr lang="en-US" altLang="zh-CN" dirty="0">
                <a:solidFill>
                  <a:srgbClr val="000000"/>
                </a:solidFill>
                <a:latin typeface="微软雅黑" panose="020B0503020204020204" pitchFamily="34" charset="-122"/>
                <a:ea typeface="微软雅黑" panose="020B0503020204020204" pitchFamily="34" charset="-122"/>
              </a:rPr>
              <a:t>X</a:t>
            </a:r>
            <a:r>
              <a:rPr lang="zh-CN" altLang="en-US" dirty="0">
                <a:solidFill>
                  <a:srgbClr val="000000"/>
                </a:solidFill>
                <a:latin typeface="微软雅黑" panose="020B0503020204020204" pitchFamily="34" charset="-122"/>
                <a:ea typeface="微软雅黑" panose="020B0503020204020204" pitchFamily="34" charset="-122"/>
              </a:rPr>
              <a:t>射线都可以高灵敏度的探测到而不会被样品吸收</a:t>
            </a:r>
            <a:endParaRPr lang="en-US" altLang="zh-CN" dirty="0">
              <a:solidFill>
                <a:srgbClr val="000000"/>
              </a:solidFill>
              <a:latin typeface="微软雅黑" panose="020B0503020204020204" pitchFamily="34" charset="-122"/>
              <a:ea typeface="微软雅黑" panose="020B0503020204020204" pitchFamily="34" charset="-122"/>
            </a:endParaRPr>
          </a:p>
          <a:p>
            <a:pPr lvl="0"/>
            <a:r>
              <a:rPr lang="en-US" altLang="zh-CN" b="1" dirty="0">
                <a:solidFill>
                  <a:srgbClr val="000000"/>
                </a:solidFill>
                <a:latin typeface="微软雅黑" panose="020B0503020204020204" pitchFamily="34" charset="-122"/>
                <a:ea typeface="微软雅黑" panose="020B0503020204020204" pitchFamily="34" charset="-122"/>
              </a:rPr>
              <a:t>Non-destructive measurement(no radiation risk to materials.)</a:t>
            </a:r>
          </a:p>
          <a:p>
            <a:pPr lvl="0"/>
            <a:r>
              <a:rPr lang="zh-CN" altLang="en-US" dirty="0">
                <a:solidFill>
                  <a:srgbClr val="000000"/>
                </a:solidFill>
                <a:latin typeface="微软雅黑" panose="020B0503020204020204" pitchFamily="34" charset="-122"/>
                <a:ea typeface="微软雅黑" panose="020B0503020204020204" pitchFamily="34" charset="-122"/>
              </a:rPr>
              <a:t>无损测量（对材料无辐射风险）</a:t>
            </a:r>
            <a:endParaRPr lang="en-US" altLang="zh-CN" dirty="0">
              <a:solidFill>
                <a:srgbClr val="000000"/>
              </a:solidFill>
              <a:latin typeface="微软雅黑" panose="020B0503020204020204" pitchFamily="34" charset="-122"/>
              <a:ea typeface="微软雅黑" panose="020B0503020204020204" pitchFamily="34" charset="-122"/>
            </a:endParaRPr>
          </a:p>
          <a:p>
            <a:pPr lvl="0"/>
            <a:r>
              <a:rPr lang="en-US" altLang="zh-CN" b="1" dirty="0">
                <a:solidFill>
                  <a:srgbClr val="000000"/>
                </a:solidFill>
                <a:latin typeface="微软雅黑" panose="020B0503020204020204" pitchFamily="34" charset="-122"/>
                <a:ea typeface="微软雅黑" panose="020B0503020204020204" pitchFamily="34" charset="-122"/>
              </a:rPr>
              <a:t>And adjustable Muon beam momentum allows for the depth analysis of the elemental distribution.</a:t>
            </a:r>
          </a:p>
          <a:p>
            <a:pPr lvl="0"/>
            <a:r>
              <a:rPr lang="zh-CN" altLang="en-US" dirty="0">
                <a:solidFill>
                  <a:srgbClr val="000000"/>
                </a:solidFill>
                <a:latin typeface="微软雅黑" panose="020B0503020204020204" pitchFamily="34" charset="-122"/>
                <a:ea typeface="微软雅黑" panose="020B0503020204020204" pitchFamily="34" charset="-122"/>
              </a:rPr>
              <a:t>并且可调节的</a:t>
            </a:r>
            <a:r>
              <a:rPr lang="en-US" altLang="zh-CN" dirty="0">
                <a:solidFill>
                  <a:srgbClr val="000000"/>
                </a:solidFill>
                <a:latin typeface="微软雅黑" panose="020B0503020204020204" pitchFamily="34" charset="-122"/>
                <a:ea typeface="微软雅黑" panose="020B0503020204020204" pitchFamily="34" charset="-122"/>
              </a:rPr>
              <a:t>μ</a:t>
            </a:r>
            <a:r>
              <a:rPr lang="zh-CN" altLang="en-US" dirty="0">
                <a:solidFill>
                  <a:srgbClr val="000000"/>
                </a:solidFill>
                <a:latin typeface="微软雅黑" panose="020B0503020204020204" pitchFamily="34" charset="-122"/>
                <a:ea typeface="微软雅黑" panose="020B0503020204020204" pitchFamily="34" charset="-122"/>
              </a:rPr>
              <a:t>子束动量可以得到元素的深度分析分布。</a:t>
            </a:r>
            <a:endParaRPr lang="en-US" altLang="zh-CN" dirty="0">
              <a:solidFill>
                <a:srgbClr val="000000"/>
              </a:solidFill>
              <a:latin typeface="微软雅黑" panose="020B0503020204020204" pitchFamily="34" charset="-122"/>
              <a:ea typeface="微软雅黑" panose="020B0503020204020204" pitchFamily="34" charset="-122"/>
            </a:endParaRPr>
          </a:p>
          <a:p>
            <a:pPr lvl="0"/>
            <a:r>
              <a:rPr lang="en-US" altLang="zh-CN" b="1" dirty="0">
                <a:solidFill>
                  <a:srgbClr val="000000"/>
                </a:solidFill>
                <a:latin typeface="微软雅黑" panose="020B0503020204020204" pitchFamily="34" charset="-122"/>
                <a:ea typeface="微软雅黑" panose="020B0503020204020204" pitchFamily="34" charset="-122"/>
              </a:rPr>
              <a:t>Since the Muonic x-ray energy depends on the atomic number, it is possible to distinguish between multiple elements in a single spectroscopic analysis</a:t>
            </a:r>
          </a:p>
          <a:p>
            <a:pPr lvl="0"/>
            <a:r>
              <a:rPr lang="zh-CN" altLang="en-US" dirty="0">
                <a:solidFill>
                  <a:srgbClr val="000000"/>
                </a:solidFill>
                <a:latin typeface="微软雅黑" panose="020B0503020204020204" pitchFamily="34" charset="-122"/>
                <a:ea typeface="微软雅黑" panose="020B0503020204020204" pitchFamily="34" charset="-122"/>
              </a:rPr>
              <a:t>由于</a:t>
            </a:r>
            <a:r>
              <a:rPr lang="en-US" altLang="zh-CN" dirty="0">
                <a:solidFill>
                  <a:srgbClr val="000000"/>
                </a:solidFill>
                <a:latin typeface="微软雅黑" panose="020B0503020204020204" pitchFamily="34" charset="-122"/>
                <a:ea typeface="微软雅黑" panose="020B0503020204020204" pitchFamily="34" charset="-122"/>
              </a:rPr>
              <a:t>Muonic x-ray</a:t>
            </a:r>
            <a:r>
              <a:rPr lang="zh-CN" altLang="en-US" dirty="0">
                <a:solidFill>
                  <a:srgbClr val="000000"/>
                </a:solidFill>
                <a:latin typeface="微软雅黑" panose="020B0503020204020204" pitchFamily="34" charset="-122"/>
                <a:ea typeface="微软雅黑" panose="020B0503020204020204" pitchFamily="34" charset="-122"/>
              </a:rPr>
              <a:t>能量取决于原子序数，在一次的能谱分析中可以区分多个元素</a:t>
            </a:r>
          </a:p>
          <a:p>
            <a:pPr lvl="0"/>
            <a:endParaRPr lang="zh-SG" altLang="en-US" dirty="0">
              <a:ea typeface="微软雅黑" panose="020B0503020204020204" pitchFamily="34" charset="-122"/>
            </a:endParaRPr>
          </a:p>
        </p:txBody>
      </p:sp>
      <p:sp>
        <p:nvSpPr>
          <p:cNvPr id="21508"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9</a:t>
            </a:fld>
            <a:endParaRPr lang="zh-SG" altLang="en-US" sz="1200"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幻灯片图像占位符 1"/>
          <p:cNvSpPr>
            <a:spLocks noGrp="1" noRot="1" noChangeAspect="1" noTextEdit="1"/>
          </p:cNvSpPr>
          <p:nvPr>
            <p:ph type="sldImg"/>
          </p:nvPr>
        </p:nvSpPr>
        <p:spPr>
          <a:ln>
            <a:solidFill>
              <a:srgbClr val="000000">
                <a:alpha val="100000"/>
              </a:srgbClr>
            </a:solidFill>
            <a:miter lim="800000"/>
          </a:ln>
        </p:spPr>
      </p:sp>
      <p:sp>
        <p:nvSpPr>
          <p:cNvPr id="23555" name="备注占位符 2"/>
          <p:cNvSpPr>
            <a:spLocks noGrp="1"/>
          </p:cNvSpPr>
          <p:nvPr>
            <p:ph type="body" idx="1"/>
          </p:nvPr>
        </p:nvSpPr>
        <p:spPr>
          <a:noFill/>
          <a:ln>
            <a:noFill/>
          </a:ln>
        </p:spPr>
        <p:txBody>
          <a:bodyPr wrap="square" lIns="91440" tIns="45720" rIns="91440" bIns="45720" anchor="t" anchorCtr="0"/>
          <a:lstStyle/>
          <a:p>
            <a:pPr lvl="0"/>
            <a:r>
              <a:rPr lang="en-US" altLang="zh-SG" b="1" dirty="0"/>
              <a:t>Muon Induced X-ray Emission technology can be applied to the composition analysis of meteorites, cultural heritage, lithium-ion batteries, biomaterials, isotope analysis, etc</a:t>
            </a:r>
          </a:p>
          <a:p>
            <a:pPr lvl="0"/>
            <a:r>
              <a:rPr lang="en-US" altLang="zh-CN" dirty="0"/>
              <a:t>μ</a:t>
            </a:r>
            <a:r>
              <a:rPr lang="zh-CN" altLang="en-US" dirty="0"/>
              <a:t>介子诱导的</a:t>
            </a:r>
            <a:r>
              <a:rPr lang="en-US" altLang="zh-CN" dirty="0"/>
              <a:t>X</a:t>
            </a:r>
            <a:r>
              <a:rPr lang="zh-CN" altLang="en-US" dirty="0"/>
              <a:t>射线发射的技术可以应用于陨石，文化遗产，锂离子电池，生物材料，同位素分析等方面的成分分析</a:t>
            </a:r>
            <a:endParaRPr lang="en-US" altLang="zh-SG" b="1" dirty="0"/>
          </a:p>
          <a:p>
            <a:pPr lvl="0"/>
            <a:r>
              <a:rPr lang="en-US" altLang="zh-SG" b="1" dirty="0"/>
              <a:t>At present, MIXE has been applied in many aspects in PSI, J-PRAC, including Asteroid or Moon samples Organic elements analysis</a:t>
            </a:r>
            <a:r>
              <a:rPr lang="zh-SG" altLang="en-US" b="1" dirty="0"/>
              <a:t>（</a:t>
            </a:r>
            <a:r>
              <a:rPr lang="en-US" altLang="zh-SG" b="1" dirty="0">
                <a:solidFill>
                  <a:srgbClr val="333333"/>
                </a:solidFill>
                <a:latin typeface="PingFang SC"/>
              </a:rPr>
              <a:t>Carbon, hydrogen, and oxygen elements,</a:t>
            </a:r>
            <a:r>
              <a:rPr lang="en-US" altLang="zh-SG" b="1" dirty="0"/>
              <a:t>C</a:t>
            </a:r>
            <a:r>
              <a:rPr lang="zh-SG" altLang="en-US" b="1" dirty="0"/>
              <a:t>、</a:t>
            </a:r>
            <a:r>
              <a:rPr lang="en-US" altLang="zh-SG" b="1" dirty="0"/>
              <a:t>N</a:t>
            </a:r>
            <a:r>
              <a:rPr lang="zh-SG" altLang="en-US" b="1" dirty="0"/>
              <a:t>、</a:t>
            </a:r>
            <a:r>
              <a:rPr lang="en-US" altLang="zh-SG" b="1" dirty="0"/>
              <a:t>O</a:t>
            </a:r>
            <a:r>
              <a:rPr lang="zh-SG" altLang="en-US" b="1" dirty="0"/>
              <a:t>）</a:t>
            </a:r>
          </a:p>
          <a:p>
            <a:pPr lvl="0"/>
            <a:r>
              <a:rPr lang="en-US" altLang="zh-SG" b="1" dirty="0"/>
              <a:t>Key method for Archaeology Ancient Rome coin</a:t>
            </a:r>
            <a:r>
              <a:rPr lang="zh-SG" altLang="en-US" b="1" dirty="0"/>
              <a:t>（</a:t>
            </a:r>
            <a:r>
              <a:rPr lang="en-US" altLang="zh-SG" b="1" dirty="0"/>
              <a:t>ISIS</a:t>
            </a:r>
            <a:r>
              <a:rPr lang="zh-SG" altLang="en-US" b="1" dirty="0"/>
              <a:t>）</a:t>
            </a:r>
            <a:r>
              <a:rPr lang="en-US" altLang="zh-SG" b="1" dirty="0"/>
              <a:t>Ancient Chinese Mirror</a:t>
            </a:r>
            <a:r>
              <a:rPr lang="zh-SG" altLang="en-US" b="1" dirty="0"/>
              <a:t>（</a:t>
            </a:r>
            <a:r>
              <a:rPr lang="en-US" altLang="zh-SG" b="1" dirty="0"/>
              <a:t>JPARC</a:t>
            </a:r>
            <a:r>
              <a:rPr lang="zh-SG" altLang="en-US" b="1" dirty="0"/>
              <a:t>）</a:t>
            </a:r>
          </a:p>
          <a:p>
            <a:pPr lvl="0"/>
            <a:r>
              <a:rPr lang="en-US" altLang="zh-SG" b="1" dirty="0"/>
              <a:t>Batteries :Li-ion battery</a:t>
            </a:r>
            <a:r>
              <a:rPr lang="zh-SG" altLang="en-US" b="1" dirty="0"/>
              <a:t>（</a:t>
            </a:r>
            <a:r>
              <a:rPr lang="en-US" altLang="zh-SG" b="1" dirty="0"/>
              <a:t>JPARC</a:t>
            </a:r>
            <a:r>
              <a:rPr lang="zh-SG" altLang="en-US" b="1" dirty="0"/>
              <a:t>）</a:t>
            </a:r>
          </a:p>
          <a:p>
            <a:pPr lvl="0"/>
            <a:r>
              <a:rPr lang="en-US" altLang="zh-SG" b="1" dirty="0"/>
              <a:t>Carbon in car bearings Welding of car bearing (PSI)</a:t>
            </a:r>
          </a:p>
          <a:p>
            <a:pPr lvl="0"/>
            <a:r>
              <a:rPr lang="zh-CN" altLang="en-US" dirty="0"/>
              <a:t>目前</a:t>
            </a:r>
            <a:r>
              <a:rPr lang="en-US" altLang="zh-CN" dirty="0"/>
              <a:t>MIXE</a:t>
            </a:r>
            <a:r>
              <a:rPr lang="zh-CN" altLang="en-US" dirty="0"/>
              <a:t>已经在</a:t>
            </a:r>
            <a:r>
              <a:rPr lang="en-US" altLang="zh-CN" dirty="0"/>
              <a:t>PSI</a:t>
            </a:r>
            <a:r>
              <a:rPr lang="zh-CN" altLang="en-US" dirty="0"/>
              <a:t>，</a:t>
            </a:r>
            <a:r>
              <a:rPr lang="en-US" altLang="zh-CN" dirty="0"/>
              <a:t>J-PRAC</a:t>
            </a:r>
            <a:r>
              <a:rPr lang="zh-CN" altLang="en-US" dirty="0"/>
              <a:t>，有了多方面的应用，包括小行星或月球样本</a:t>
            </a:r>
            <a:r>
              <a:rPr lang="en-US" altLang="zh-CN" dirty="0"/>
              <a:t>,</a:t>
            </a:r>
            <a:r>
              <a:rPr lang="zh-CN" altLang="en-US" dirty="0"/>
              <a:t>有机元素分析（</a:t>
            </a:r>
            <a:r>
              <a:rPr lang="en-US" altLang="zh-CN" dirty="0"/>
              <a:t>C</a:t>
            </a:r>
            <a:r>
              <a:rPr lang="zh-CN" altLang="en-US" dirty="0"/>
              <a:t>、</a:t>
            </a:r>
            <a:r>
              <a:rPr lang="en-US" altLang="zh-CN" dirty="0"/>
              <a:t>N</a:t>
            </a:r>
            <a:r>
              <a:rPr lang="zh-CN" altLang="en-US" dirty="0"/>
              <a:t>、</a:t>
            </a:r>
            <a:r>
              <a:rPr lang="en-US" altLang="zh-CN" dirty="0"/>
              <a:t>O</a:t>
            </a:r>
            <a:r>
              <a:rPr lang="zh-CN" altLang="en-US" dirty="0"/>
              <a:t>）关键方法 考古学 古罗马硬币（</a:t>
            </a:r>
            <a:r>
              <a:rPr lang="en-US" altLang="zh-CN" dirty="0"/>
              <a:t>ISIS</a:t>
            </a:r>
            <a:r>
              <a:rPr lang="zh-CN" altLang="en-US" dirty="0"/>
              <a:t>）中国古镜（</a:t>
            </a:r>
            <a:r>
              <a:rPr lang="en-US" altLang="zh-CN" dirty="0"/>
              <a:t>JPARC</a:t>
            </a:r>
            <a:r>
              <a:rPr lang="zh-CN" altLang="en-US" dirty="0"/>
              <a:t>）</a:t>
            </a:r>
          </a:p>
          <a:p>
            <a:pPr lvl="0"/>
            <a:r>
              <a:rPr lang="zh-CN" altLang="en-US" dirty="0"/>
              <a:t>电池 锂离子电池（</a:t>
            </a:r>
            <a:r>
              <a:rPr lang="en-US" altLang="zh-CN" dirty="0"/>
              <a:t>JPARC</a:t>
            </a:r>
            <a:r>
              <a:rPr lang="zh-CN" altLang="en-US" dirty="0"/>
              <a:t>）</a:t>
            </a:r>
          </a:p>
          <a:p>
            <a:pPr lvl="0"/>
            <a:r>
              <a:rPr lang="zh-CN" altLang="en-US" dirty="0"/>
              <a:t>汽车轴承中的碳 汽车轴承焊接 （</a:t>
            </a:r>
            <a:r>
              <a:rPr lang="en-US" altLang="zh-CN" dirty="0"/>
              <a:t>PSI</a:t>
            </a:r>
            <a:r>
              <a:rPr lang="zh-CN" altLang="en-US" dirty="0"/>
              <a:t>）</a:t>
            </a:r>
            <a:endParaRPr lang="zh-SG" altLang="en-US" dirty="0"/>
          </a:p>
          <a:p>
            <a:pPr lvl="0"/>
            <a:endParaRPr lang="zh-SG" altLang="en-US" dirty="0"/>
          </a:p>
        </p:txBody>
      </p:sp>
      <p:sp>
        <p:nvSpPr>
          <p:cNvPr id="23556" name="灯片编号占位符 3"/>
          <p:cNvSpPr txBox="1">
            <a:spLocks noGrp="1"/>
          </p:cNvSpPr>
          <p:nvPr>
            <p:ph type="sldNum" sz="quarter"/>
          </p:nvPr>
        </p:nvSpPr>
        <p:spPr>
          <a:xfrm>
            <a:off x="3884613" y="8685213"/>
            <a:ext cx="2971800" cy="458787"/>
          </a:xfrm>
          <a:prstGeom prst="rect">
            <a:avLst/>
          </a:prstGeom>
          <a:noFill/>
          <a:ln w="9525">
            <a:noFill/>
          </a:ln>
        </p:spPr>
        <p:txBody>
          <a:bodyPr anchor="b" anchorCtr="0"/>
          <a:lstStyle/>
          <a:p>
            <a:pPr lvl="0" algn="r" eaLnBrk="1" hangingPunct="1"/>
            <a:fld id="{9A0DB2DC-4C9A-4742-B13C-FB6460FD3503}" type="slidenum">
              <a:rPr lang="zh-SG" altLang="en-US" sz="1200" dirty="0"/>
              <a:t>10</a:t>
            </a:fld>
            <a:endParaRPr lang="zh-SG" altLang="en-US" sz="12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noProof="1"/>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noProof="1"/>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zh-CN" altLang="en-US" noProof="1"/>
              <a:t>单击此处编辑母版标题样式</a:t>
            </a:r>
          </a:p>
        </p:txBody>
      </p:sp>
      <p:sp>
        <p:nvSpPr>
          <p:cNvPr id="3" name="竖排文字占位符 2"/>
          <p:cNvSpPr>
            <a:spLocks noGrp="1"/>
          </p:cNvSpPr>
          <p:nvPr>
            <p:ph type="body" orient="vert" idx="1"/>
          </p:nvPr>
        </p:nvSpPr>
        <p:spPr>
          <a:xfrm>
            <a:off x="457200" y="274638"/>
            <a:ext cx="6052930" cy="5851525"/>
          </a:xfrm>
        </p:spPr>
        <p:txBody>
          <a:bodyPr vert="eaVert"/>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idx="1"/>
          </p:nvPr>
        </p:nvSpPr>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4500"/>
            </a:lvl1pPr>
          </a:lstStyle>
          <a:p>
            <a:r>
              <a:rPr lang="zh-CN" altLang="en-US" noProof="1"/>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noProof="1"/>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sz="half" idx="1"/>
          </p:nvPr>
        </p:nvSpPr>
        <p:spPr>
          <a:xfrm>
            <a:off x="457200" y="1600200"/>
            <a:ext cx="4032504" cy="4525963"/>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内容占位符 3"/>
          <p:cNvSpPr>
            <a:spLocks noGrp="1"/>
          </p:cNvSpPr>
          <p:nvPr>
            <p:ph sz="half" idx="2"/>
          </p:nvPr>
        </p:nvSpPr>
        <p:spPr>
          <a:xfrm>
            <a:off x="4654296" y="1600200"/>
            <a:ext cx="4032504" cy="4525963"/>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5"/>
            <a:ext cx="7886700" cy="1325563"/>
          </a:xfrm>
        </p:spPr>
        <p:txBody>
          <a:bodyPr/>
          <a:lstStyle/>
          <a:p>
            <a:r>
              <a:rPr lang="zh-CN" altLang="en-US" noProof="1"/>
              <a:t>单击此处编辑母版标题样式</a:t>
            </a:r>
          </a:p>
        </p:txBody>
      </p:sp>
      <p:sp>
        <p:nvSpPr>
          <p:cNvPr id="3" name="文本占位符 2"/>
          <p:cNvSpPr>
            <a:spLocks noGrp="1"/>
          </p:cNvSpPr>
          <p:nvPr>
            <p:ph type="body" idx="1"/>
          </p:nvPr>
        </p:nvSpPr>
        <p:spPr>
          <a:xfrm>
            <a:off x="890081" y="1778438"/>
            <a:ext cx="3655181"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a:t>单击此处编辑母版文本样式</a:t>
            </a:r>
          </a:p>
        </p:txBody>
      </p:sp>
      <p:sp>
        <p:nvSpPr>
          <p:cNvPr id="4" name="内容占位符 3"/>
          <p:cNvSpPr>
            <a:spLocks noGrp="1"/>
          </p:cNvSpPr>
          <p:nvPr>
            <p:ph sz="half" idx="2"/>
          </p:nvPr>
        </p:nvSpPr>
        <p:spPr>
          <a:xfrm>
            <a:off x="890081" y="2665379"/>
            <a:ext cx="3655181" cy="3524284"/>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5" name="文本占位符 4"/>
          <p:cNvSpPr>
            <a:spLocks noGrp="1"/>
          </p:cNvSpPr>
          <p:nvPr>
            <p:ph type="body" sz="quarter" idx="3"/>
          </p:nvPr>
        </p:nvSpPr>
        <p:spPr>
          <a:xfrm>
            <a:off x="4692704" y="1778438"/>
            <a:ext cx="3673182" cy="823912"/>
          </a:xfrm>
        </p:spPr>
        <p:txBody>
          <a:bodyPr anchor="ctr"/>
          <a:lstStyle>
            <a:lvl1pPr marL="0" indent="0">
              <a:buNone/>
              <a:defRPr sz="2100"/>
            </a:lvl1pPr>
            <a:lvl2pPr marL="342900" indent="0">
              <a:buNone/>
              <a:defRPr sz="1800"/>
            </a:lvl2pPr>
            <a:lvl3pPr marL="685800" indent="0">
              <a:buNone/>
              <a:defRPr sz="1500"/>
            </a:lvl3pPr>
            <a:lvl4pPr marL="1028700" indent="0">
              <a:buNone/>
              <a:defRPr sz="1350"/>
            </a:lvl4pPr>
            <a:lvl5pPr marL="1371600" indent="0">
              <a:buNone/>
              <a:defRPr sz="1350"/>
            </a:lvl5pPr>
            <a:lvl6pPr marL="1714500" indent="0">
              <a:buNone/>
              <a:defRPr sz="1350"/>
            </a:lvl6pPr>
            <a:lvl7pPr marL="2057400" indent="0">
              <a:buNone/>
              <a:defRPr sz="1350"/>
            </a:lvl7pPr>
            <a:lvl8pPr marL="2400300" indent="0">
              <a:buNone/>
              <a:defRPr sz="1350"/>
            </a:lvl8pPr>
            <a:lvl9pPr marL="2743200" indent="0">
              <a:buNone/>
              <a:defRPr sz="1350"/>
            </a:lvl9pPr>
          </a:lstStyle>
          <a:p>
            <a:pPr lvl="0"/>
            <a:r>
              <a:rPr lang="zh-CN" altLang="en-US" noProof="1"/>
              <a:t>单击此处编辑母版文本样式</a:t>
            </a:r>
          </a:p>
        </p:txBody>
      </p:sp>
      <p:sp>
        <p:nvSpPr>
          <p:cNvPr id="6" name="内容占位符 5"/>
          <p:cNvSpPr>
            <a:spLocks noGrp="1"/>
          </p:cNvSpPr>
          <p:nvPr>
            <p:ph sz="quarter" idx="4"/>
          </p:nvPr>
        </p:nvSpPr>
        <p:spPr>
          <a:xfrm>
            <a:off x="4692704" y="2665379"/>
            <a:ext cx="3673182" cy="3524284"/>
          </a:xfrm>
        </p:spPr>
        <p:txBody>
          <a:body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7" name="日期占位符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noProof="1"/>
              <a:t>单击此处编辑母版标题样式</a:t>
            </a:r>
          </a:p>
        </p:txBody>
      </p:sp>
      <p:sp>
        <p:nvSpPr>
          <p:cNvPr id="3" name="内容占位符 2"/>
          <p:cNvSpPr>
            <a:spLocks noGrp="1"/>
          </p:cNvSpPr>
          <p:nvPr>
            <p:ph idx="1"/>
          </p:nvPr>
        </p:nvSpPr>
        <p:spPr>
          <a:xfrm>
            <a:off x="3887391" y="987425"/>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noProof="1"/>
              <a:t>单击此处编辑母版文本样式</a:t>
            </a:r>
          </a:p>
          <a:p>
            <a:pPr lvl="1"/>
            <a:r>
              <a:rPr lang="zh-CN" altLang="en-US" noProof="1"/>
              <a:t>第二级</a:t>
            </a:r>
          </a:p>
          <a:p>
            <a:pPr lvl="2"/>
            <a:r>
              <a:rPr lang="zh-CN" altLang="en-US" noProof="1"/>
              <a:t>第三级</a:t>
            </a:r>
          </a:p>
          <a:p>
            <a:pPr lvl="3"/>
            <a:r>
              <a:rPr lang="zh-CN" altLang="en-US" noProof="1"/>
              <a:t>第四级</a:t>
            </a:r>
          </a:p>
          <a:p>
            <a:pPr lvl="4"/>
            <a:r>
              <a:rPr lang="zh-CN" altLang="en-US" noProof="1"/>
              <a:t>第五级</a:t>
            </a:r>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3124012" cy="1600200"/>
          </a:xfrm>
        </p:spPr>
        <p:txBody>
          <a:bodyPr anchor="b"/>
          <a:lstStyle>
            <a:lvl1pPr>
              <a:defRPr sz="2400"/>
            </a:lvl1pPr>
          </a:lstStyle>
          <a:p>
            <a:r>
              <a:rPr lang="zh-CN" altLang="en-US" noProof="1"/>
              <a:t>单击此处编辑母版标题样式</a:t>
            </a:r>
          </a:p>
        </p:txBody>
      </p:sp>
      <p:sp>
        <p:nvSpPr>
          <p:cNvPr id="3" name="图片占位符 2"/>
          <p:cNvSpPr>
            <a:spLocks noGrp="1"/>
          </p:cNvSpPr>
          <p:nvPr>
            <p:ph type="pic" idx="1"/>
          </p:nvPr>
        </p:nvSpPr>
        <p:spPr>
          <a:xfrm>
            <a:off x="3887391" y="457201"/>
            <a:ext cx="4629150" cy="5403850"/>
          </a:xfrm>
        </p:spPr>
        <p:txBody>
          <a:bodyPr vert="horz" wrap="square" lIns="91440" tIns="45720" rIns="91440" bIns="45720" numCol="1" anchor="t" anchorCtr="0" compatLnSpc="1"/>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zh-CN" altLang="en-US" sz="24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629841" y="2057400"/>
            <a:ext cx="3124012" cy="3811588"/>
          </a:xfrm>
        </p:spPr>
        <p:txBody>
          <a:bodyPr/>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zh-CN" altLang="en-US" noProof="1"/>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 1025"/>
          <p:cNvSpPr>
            <a:spLocks noGrp="1"/>
          </p:cNvSpPr>
          <p:nvPr>
            <p:ph type="title"/>
          </p:nvPr>
        </p:nvSpPr>
        <p:spPr>
          <a:xfrm>
            <a:off x="457200" y="274638"/>
            <a:ext cx="8229600" cy="1143000"/>
          </a:xfrm>
          <a:prstGeom prst="rect">
            <a:avLst/>
          </a:prstGeom>
          <a:noFill/>
          <a:ln w="9525">
            <a:noFill/>
          </a:ln>
        </p:spPr>
        <p:txBody>
          <a:bodyPr anchor="ctr" anchorCtr="0"/>
          <a:lstStyle/>
          <a:p>
            <a:pPr lvl="0"/>
            <a:r>
              <a:rPr lang="zh-CN" altLang="en-US" dirty="0"/>
              <a:t>单击此处编辑母版标题样式</a:t>
            </a:r>
          </a:p>
        </p:txBody>
      </p:sp>
      <p:sp>
        <p:nvSpPr>
          <p:cNvPr id="1027" name="文本占位符 1026"/>
          <p:cNvSpPr>
            <a:spLocks noGrp="1"/>
          </p:cNvSpPr>
          <p:nvPr>
            <p:ph type="body"/>
          </p:nvPr>
        </p:nvSpPr>
        <p:spPr>
          <a:xfrm>
            <a:off x="457200" y="1600200"/>
            <a:ext cx="8229600" cy="4525963"/>
          </a:xfrm>
          <a:prstGeom prst="rect">
            <a:avLst/>
          </a:prstGeom>
          <a:noFill/>
          <a:ln w="9525">
            <a:noFill/>
          </a:ln>
        </p:spPr>
        <p:txBody>
          <a:body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1028" name="日期占位符 1027"/>
          <p:cNvSpPr>
            <a:spLocks noGrp="1"/>
          </p:cNvSpPr>
          <p:nvPr>
            <p:ph type="dt" sz="half" idx="2"/>
          </p:nvPr>
        </p:nvSpPr>
        <p:spPr>
          <a:xfrm>
            <a:off x="457200" y="6245225"/>
            <a:ext cx="2133600" cy="476250"/>
          </a:xfrm>
          <a:prstGeom prst="rect">
            <a:avLst/>
          </a:prstGeom>
          <a:noFill/>
          <a:ln w="9525">
            <a:noFill/>
          </a:ln>
        </p:spPr>
        <p:txBody>
          <a:bodyPr/>
          <a:lstStyle>
            <a:lvl1pPr eaLnBrk="1" hangingPunct="1">
              <a:defRPr sz="1400" noProof="1"/>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29" name="页脚占位符 1028"/>
          <p:cNvSpPr>
            <a:spLocks noGrp="1"/>
          </p:cNvSpPr>
          <p:nvPr>
            <p:ph type="ftr" sz="quarter" idx="3"/>
          </p:nvPr>
        </p:nvSpPr>
        <p:spPr>
          <a:xfrm>
            <a:off x="3124200" y="6245225"/>
            <a:ext cx="2895600" cy="476250"/>
          </a:xfrm>
          <a:prstGeom prst="rect">
            <a:avLst/>
          </a:prstGeom>
          <a:noFill/>
          <a:ln w="9525">
            <a:noFill/>
          </a:ln>
        </p:spPr>
        <p:txBody>
          <a:bodyPr/>
          <a:lstStyle>
            <a:lvl1pPr algn="ctr" eaLnBrk="1" hangingPunct="1">
              <a:defRPr sz="1400" noProof="1"/>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400" b="0" i="0" u="none" strike="noStrike" kern="1200" cap="none" spc="0" normalizeH="0" baseline="0" noProof="1">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1030" name="灯片编号占位符 1029"/>
          <p:cNvSpPr>
            <a:spLocks noGrp="1"/>
          </p:cNvSpPr>
          <p:nvPr>
            <p:ph type="sldNum" sz="quarter" idx="4"/>
          </p:nvPr>
        </p:nvSpPr>
        <p:spPr>
          <a:xfrm>
            <a:off x="6553200" y="6245225"/>
            <a:ext cx="2133600" cy="476250"/>
          </a:xfrm>
          <a:prstGeom prst="rect">
            <a:avLst/>
          </a:prstGeom>
          <a:noFill/>
          <a:ln w="9525">
            <a:noFill/>
          </a:ln>
        </p:spPr>
        <p:txBody>
          <a:bodyPr vert="horz" wrap="square" lIns="91440" tIns="45720" rIns="91440" bIns="45720" numCol="1" anchor="t" anchorCtr="0" compatLnSpc="1"/>
          <a:lstStyle>
            <a:lvl1pPr algn="r">
              <a:defRPr sz="1400"/>
            </a:lvl1pPr>
          </a:lstStyle>
          <a:p>
            <a:pPr lvl="0" eaLnBrk="1" hangingPunct="1">
              <a:buNone/>
            </a:pPr>
            <a:fld id="{9A0DB2DC-4C9A-4742-B13C-FB6460FD3503}" type="slidenum">
              <a:rPr lang="zh-CN" altLang="en-US" dirty="0">
                <a:latin typeface="Arial" panose="020B0604020202020204" pitchFamily="34" charset="0"/>
              </a:rPr>
              <a:t>‹#›</a:t>
            </a:fld>
            <a:endParaRPr lang="zh-CN"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2pPr>
      <a:lvl3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3pPr>
      <a:lvl4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4pPr>
      <a:lvl5pPr algn="ctr" rtl="0" eaLnBrk="0" fontAlgn="base" hangingPunct="0">
        <a:spcBef>
          <a:spcPct val="0"/>
        </a:spcBef>
        <a:spcAft>
          <a:spcPct val="0"/>
        </a:spcAft>
        <a:defRPr sz="4400">
          <a:solidFill>
            <a:schemeClr val="tx2"/>
          </a:solidFill>
          <a:latin typeface="Arial" panose="020B0604020202020204" pitchFamily="34" charset="0"/>
          <a:ea typeface="宋体" panose="02010600030101010101" pitchFamily="2" charset="-122"/>
        </a:defRPr>
      </a:lvl5pPr>
      <a:lvl6pPr marL="4572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6pPr>
      <a:lvl7pPr marL="9144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7pPr>
      <a:lvl8pPr marL="13716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8pPr>
      <a:lvl9pPr marL="1828800" algn="ctr" rtl="0" fontAlgn="base">
        <a:spcBef>
          <a:spcPct val="0"/>
        </a:spcBef>
        <a:spcAft>
          <a:spcPct val="0"/>
        </a:spcAft>
        <a:defRPr sz="4400">
          <a:solidFill>
            <a:schemeClr val="tx2"/>
          </a:solidFill>
          <a:latin typeface="Arial" panose="020B060402020202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48.png"/><Relationship Id="rId13" Type="http://schemas.openxmlformats.org/officeDocument/2006/relationships/image" Target="../media/image53.png"/><Relationship Id="rId3" Type="http://schemas.openxmlformats.org/officeDocument/2006/relationships/image" Target="../media/image4.png"/><Relationship Id="rId7" Type="http://schemas.openxmlformats.org/officeDocument/2006/relationships/image" Target="../media/image47.png"/><Relationship Id="rId12" Type="http://schemas.openxmlformats.org/officeDocument/2006/relationships/image" Target="../media/image52.emf"/><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46.png"/><Relationship Id="rId11" Type="http://schemas.openxmlformats.org/officeDocument/2006/relationships/image" Target="../media/image51.png"/><Relationship Id="rId5" Type="http://schemas.openxmlformats.org/officeDocument/2006/relationships/image" Target="../media/image45.png"/><Relationship Id="rId10" Type="http://schemas.openxmlformats.org/officeDocument/2006/relationships/image" Target="../media/image50.emf"/><Relationship Id="rId4" Type="http://schemas.openxmlformats.org/officeDocument/2006/relationships/image" Target="../media/image32.png"/><Relationship Id="rId9" Type="http://schemas.openxmlformats.org/officeDocument/2006/relationships/image" Target="../media/image49.png"/><Relationship Id="rId14" Type="http://schemas.openxmlformats.org/officeDocument/2006/relationships/image" Target="../media/image54.png"/></Relationships>
</file>

<file path=ppt/slides/_rels/slide11.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4.png"/><Relationship Id="rId7"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32.png"/><Relationship Id="rId9" Type="http://schemas.openxmlformats.org/officeDocument/2006/relationships/image" Target="../media/image59.png"/></Relationships>
</file>

<file path=ppt/slides/_rels/slide1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slideLayout" Target="../slideLayouts/slideLayout1.xml"/><Relationship Id="rId7" Type="http://schemas.openxmlformats.org/officeDocument/2006/relationships/image" Target="../media/image32.pn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60.png"/><Relationship Id="rId5" Type="http://schemas.openxmlformats.org/officeDocument/2006/relationships/image" Target="../media/image4.png"/><Relationship Id="rId10" Type="http://schemas.openxmlformats.org/officeDocument/2006/relationships/image" Target="../media/image62.png"/><Relationship Id="rId4" Type="http://schemas.openxmlformats.org/officeDocument/2006/relationships/notesSlide" Target="../notesSlides/notesSlide11.xml"/><Relationship Id="rId9" Type="http://schemas.openxmlformats.org/officeDocument/2006/relationships/image" Target="../media/image58.png"/></Relationships>
</file>

<file path=ppt/slides/_rels/slide13.xml.rels><?xml version="1.0" encoding="UTF-8" standalone="yes"?>
<Relationships xmlns="http://schemas.openxmlformats.org/package/2006/relationships"><Relationship Id="rId8" Type="http://schemas.openxmlformats.org/officeDocument/2006/relationships/tags" Target="../tags/tag25.xml"/><Relationship Id="rId13" Type="http://schemas.openxmlformats.org/officeDocument/2006/relationships/image" Target="../media/image32.png"/><Relationship Id="rId3" Type="http://schemas.openxmlformats.org/officeDocument/2006/relationships/tags" Target="../tags/tag20.xml"/><Relationship Id="rId7" Type="http://schemas.openxmlformats.org/officeDocument/2006/relationships/tags" Target="../tags/tag24.xml"/><Relationship Id="rId12" Type="http://schemas.openxmlformats.org/officeDocument/2006/relationships/image" Target="../media/image4.pn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image" Target="../media/image63.jpeg"/><Relationship Id="rId5" Type="http://schemas.openxmlformats.org/officeDocument/2006/relationships/tags" Target="../tags/tag22.xml"/><Relationship Id="rId10" Type="http://schemas.openxmlformats.org/officeDocument/2006/relationships/notesSlide" Target="../notesSlides/notesSlide12.xml"/><Relationship Id="rId4" Type="http://schemas.openxmlformats.org/officeDocument/2006/relationships/tags" Target="../tags/tag21.xml"/><Relationship Id="rId9"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image" Target="../media/image64.jpg"/><Relationship Id="rId7" Type="http://schemas.openxmlformats.org/officeDocument/2006/relationships/image" Target="../media/image66.png"/><Relationship Id="rId12" Type="http://schemas.openxmlformats.org/officeDocument/2006/relationships/image" Target="../media/image7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70.jpeg"/><Relationship Id="rId5" Type="http://schemas.openxmlformats.org/officeDocument/2006/relationships/image" Target="../media/image65.png"/><Relationship Id="rId10" Type="http://schemas.openxmlformats.org/officeDocument/2006/relationships/image" Target="../media/image69.png"/><Relationship Id="rId4" Type="http://schemas.openxmlformats.org/officeDocument/2006/relationships/image" Target="../media/image4.png"/><Relationship Id="rId9" Type="http://schemas.openxmlformats.org/officeDocument/2006/relationships/image" Target="../media/image68.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4.GIF"/><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82.png"/><Relationship Id="rId3" Type="http://schemas.openxmlformats.org/officeDocument/2006/relationships/image" Target="../media/image4.png"/><Relationship Id="rId7" Type="http://schemas.openxmlformats.org/officeDocument/2006/relationships/image" Target="../media/image65.png"/><Relationship Id="rId12" Type="http://schemas.openxmlformats.org/officeDocument/2006/relationships/image" Target="../media/image8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76.png"/><Relationship Id="rId11" Type="http://schemas.openxmlformats.org/officeDocument/2006/relationships/image" Target="../media/image80.png"/><Relationship Id="rId5" Type="http://schemas.openxmlformats.org/officeDocument/2006/relationships/image" Target="../media/image75.png"/><Relationship Id="rId10" Type="http://schemas.openxmlformats.org/officeDocument/2006/relationships/image" Target="../media/image79.png"/><Relationship Id="rId4" Type="http://schemas.openxmlformats.org/officeDocument/2006/relationships/image" Target="../media/image32.png"/><Relationship Id="rId9" Type="http://schemas.openxmlformats.org/officeDocument/2006/relationships/image" Target="../media/image78.png"/><Relationship Id="rId14" Type="http://schemas.openxmlformats.org/officeDocument/2006/relationships/image" Target="../media/image83.GIF"/></Relationships>
</file>

<file path=ppt/slides/_rels/slide17.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32.png"/><Relationship Id="rId7" Type="http://schemas.openxmlformats.org/officeDocument/2006/relationships/image" Target="../media/image87.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86.png"/><Relationship Id="rId11" Type="http://schemas.openxmlformats.org/officeDocument/2006/relationships/image" Target="../media/image91.jpeg"/><Relationship Id="rId5" Type="http://schemas.openxmlformats.org/officeDocument/2006/relationships/image" Target="../media/image85.png"/><Relationship Id="rId10" Type="http://schemas.openxmlformats.org/officeDocument/2006/relationships/image" Target="../media/image90.png"/><Relationship Id="rId4" Type="http://schemas.openxmlformats.org/officeDocument/2006/relationships/image" Target="../media/image84.jpeg"/><Relationship Id="rId9" Type="http://schemas.openxmlformats.org/officeDocument/2006/relationships/image" Target="../media/image89.png"/></Relationships>
</file>

<file path=ppt/slides/_rels/slide18.xml.rels><?xml version="1.0" encoding="UTF-8" standalone="yes"?>
<Relationships xmlns="http://schemas.openxmlformats.org/package/2006/relationships"><Relationship Id="rId8" Type="http://schemas.openxmlformats.org/officeDocument/2006/relationships/image" Target="../media/image95.GIF"/><Relationship Id="rId3" Type="http://schemas.openxmlformats.org/officeDocument/2006/relationships/image" Target="../media/image92.png"/><Relationship Id="rId7" Type="http://schemas.openxmlformats.org/officeDocument/2006/relationships/image" Target="../media/image94.GIF"/><Relationship Id="rId12" Type="http://schemas.openxmlformats.org/officeDocument/2006/relationships/image" Target="../media/image99.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2.png"/><Relationship Id="rId11" Type="http://schemas.openxmlformats.org/officeDocument/2006/relationships/image" Target="../media/image98.GIF"/><Relationship Id="rId5" Type="http://schemas.openxmlformats.org/officeDocument/2006/relationships/image" Target="../media/image93.png"/><Relationship Id="rId10" Type="http://schemas.openxmlformats.org/officeDocument/2006/relationships/image" Target="../media/image97.GIF"/><Relationship Id="rId4" Type="http://schemas.openxmlformats.org/officeDocument/2006/relationships/image" Target="../media/image4.png"/><Relationship Id="rId9" Type="http://schemas.openxmlformats.org/officeDocument/2006/relationships/image" Target="../media/image96.png"/></Relationships>
</file>

<file path=ppt/slides/_rels/slide19.xml.rels><?xml version="1.0" encoding="UTF-8" standalone="yes"?>
<Relationships xmlns="http://schemas.openxmlformats.org/package/2006/relationships"><Relationship Id="rId8" Type="http://schemas.openxmlformats.org/officeDocument/2006/relationships/image" Target="../media/image103.png"/><Relationship Id="rId13" Type="http://schemas.openxmlformats.org/officeDocument/2006/relationships/image" Target="../media/image108.png"/><Relationship Id="rId3" Type="http://schemas.openxmlformats.org/officeDocument/2006/relationships/image" Target="../media/image93.png"/><Relationship Id="rId7" Type="http://schemas.openxmlformats.org/officeDocument/2006/relationships/image" Target="../media/image102.png"/><Relationship Id="rId12" Type="http://schemas.openxmlformats.org/officeDocument/2006/relationships/image" Target="../media/image10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01.png"/><Relationship Id="rId11" Type="http://schemas.openxmlformats.org/officeDocument/2006/relationships/image" Target="../media/image106.png"/><Relationship Id="rId5" Type="http://schemas.openxmlformats.org/officeDocument/2006/relationships/image" Target="../media/image100.png"/><Relationship Id="rId10" Type="http://schemas.openxmlformats.org/officeDocument/2006/relationships/image" Target="../media/image105.png"/><Relationship Id="rId4" Type="http://schemas.openxmlformats.org/officeDocument/2006/relationships/image" Target="../media/image32.png"/><Relationship Id="rId9" Type="http://schemas.openxmlformats.org/officeDocument/2006/relationships/image" Target="../media/image104.png"/><Relationship Id="rId14" Type="http://schemas.openxmlformats.org/officeDocument/2006/relationships/image" Target="../media/image109.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11.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emf"/><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tags" Target="../tags/tag15.xml"/><Relationship Id="rId18" Type="http://schemas.openxmlformats.org/officeDocument/2006/relationships/image" Target="../media/image17.png"/><Relationship Id="rId3" Type="http://schemas.openxmlformats.org/officeDocument/2006/relationships/tags" Target="../tags/tag5.xml"/><Relationship Id="rId21" Type="http://schemas.openxmlformats.org/officeDocument/2006/relationships/image" Target="../media/image20.png"/><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tags" Target="../tags/tag4.xml"/><Relationship Id="rId16" Type="http://schemas.openxmlformats.org/officeDocument/2006/relationships/image" Target="../media/image4.png"/><Relationship Id="rId20" Type="http://schemas.openxmlformats.org/officeDocument/2006/relationships/image" Target="../media/image19.png"/><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24" Type="http://schemas.openxmlformats.org/officeDocument/2006/relationships/image" Target="../media/image23.png"/><Relationship Id="rId5" Type="http://schemas.openxmlformats.org/officeDocument/2006/relationships/tags" Target="../tags/tag7.xml"/><Relationship Id="rId15" Type="http://schemas.openxmlformats.org/officeDocument/2006/relationships/notesSlide" Target="../notesSlides/notesSlide3.xml"/><Relationship Id="rId23" Type="http://schemas.openxmlformats.org/officeDocument/2006/relationships/image" Target="../media/image22.png"/><Relationship Id="rId10" Type="http://schemas.openxmlformats.org/officeDocument/2006/relationships/tags" Target="../tags/tag12.xml"/><Relationship Id="rId19" Type="http://schemas.openxmlformats.org/officeDocument/2006/relationships/image" Target="../media/image18.png"/><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slideLayout" Target="../slideLayouts/slideLayout7.xml"/><Relationship Id="rId22" Type="http://schemas.openxmlformats.org/officeDocument/2006/relationships/image" Target="../media/image21.png"/></Relationships>
</file>

<file path=ppt/slides/_rels/slide5.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4.png"/><Relationship Id="rId7"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png"/></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1.emf"/><Relationship Id="rId9" Type="http://schemas.microsoft.com/office/2007/relationships/diagramDrawing" Target="../diagrams/drawing1.xml"/></Relationships>
</file>

<file path=ppt/slides/_rels/slide7.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image" Target="../media/image4.png"/><Relationship Id="rId7" Type="http://schemas.openxmlformats.org/officeDocument/2006/relationships/image" Target="../media/image35.emf"/><Relationship Id="rId12"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4.emf"/><Relationship Id="rId11" Type="http://schemas.openxmlformats.org/officeDocument/2006/relationships/image" Target="../media/image39.png"/><Relationship Id="rId5" Type="http://schemas.openxmlformats.org/officeDocument/2006/relationships/image" Target="../media/image33.emf"/><Relationship Id="rId10" Type="http://schemas.openxmlformats.org/officeDocument/2006/relationships/image" Target="../media/image38.emf"/><Relationship Id="rId4" Type="http://schemas.openxmlformats.org/officeDocument/2006/relationships/image" Target="../media/image32.png"/><Relationship Id="rId9" Type="http://schemas.openxmlformats.org/officeDocument/2006/relationships/image" Target="../media/image37.emf"/></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3.emf"/><Relationship Id="rId5" Type="http://schemas.openxmlformats.org/officeDocument/2006/relationships/image" Target="../media/image42.png"/><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6804248" y="32690"/>
            <a:ext cx="2195736" cy="74635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n>
                <a:solidFill>
                  <a:schemeClr val="bg1"/>
                </a:solidFill>
              </a:ln>
              <a:solidFill>
                <a:schemeClr val="bg1"/>
              </a:solidFill>
            </a:endParaRPr>
          </a:p>
        </p:txBody>
      </p:sp>
      <p:sp>
        <p:nvSpPr>
          <p:cNvPr id="8" name="文本占位符 3"/>
          <p:cNvSpPr txBox="1"/>
          <p:nvPr/>
        </p:nvSpPr>
        <p:spPr>
          <a:xfrm>
            <a:off x="3559464" y="5589240"/>
            <a:ext cx="2164664" cy="448865"/>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fontAlgn="auto">
              <a:spcAft>
                <a:spcPts val="0"/>
              </a:spcAft>
              <a:defRPr/>
            </a:pPr>
            <a:r>
              <a:rPr lang="en-US" altLang="zh-CN" sz="1800" dirty="0">
                <a:solidFill>
                  <a:schemeClr val="tx1"/>
                </a:solidFill>
                <a:latin typeface="Times New Roman" panose="02020603050405020304" pitchFamily="18" charset="0"/>
                <a:ea typeface="等线" panose="02010600030101010101" pitchFamily="2" charset="-122"/>
                <a:cs typeface="Times New Roman" panose="02020603050405020304" pitchFamily="18" charset="0"/>
                <a:sym typeface="+mn-lt"/>
              </a:rPr>
              <a:t>2024</a:t>
            </a:r>
            <a:r>
              <a:rPr lang="zh-CN" altLang="en-US" sz="1800" dirty="0">
                <a:solidFill>
                  <a:schemeClr val="tx1"/>
                </a:solidFill>
                <a:latin typeface="Times New Roman" panose="02020603050405020304" pitchFamily="18" charset="0"/>
                <a:ea typeface="等线" panose="02010600030101010101" pitchFamily="2" charset="-122"/>
                <a:cs typeface="Times New Roman" panose="02020603050405020304" pitchFamily="18" charset="0"/>
                <a:sym typeface="+mn-lt"/>
              </a:rPr>
              <a:t>年</a:t>
            </a:r>
            <a:r>
              <a:rPr lang="en-US" altLang="zh-CN" sz="1800" dirty="0">
                <a:solidFill>
                  <a:schemeClr val="tx1"/>
                </a:solidFill>
                <a:latin typeface="Times New Roman" panose="02020603050405020304" pitchFamily="18" charset="0"/>
                <a:ea typeface="等线" panose="02010600030101010101" pitchFamily="2" charset="-122"/>
                <a:cs typeface="Times New Roman" panose="02020603050405020304" pitchFamily="18" charset="0"/>
                <a:sym typeface="+mn-lt"/>
              </a:rPr>
              <a:t>7</a:t>
            </a:r>
            <a:r>
              <a:rPr lang="zh-CN" altLang="en-US" sz="1800" dirty="0">
                <a:solidFill>
                  <a:schemeClr val="tx1"/>
                </a:solidFill>
                <a:latin typeface="Times New Roman" panose="02020603050405020304" pitchFamily="18" charset="0"/>
                <a:ea typeface="等线" panose="02010600030101010101" pitchFamily="2" charset="-122"/>
                <a:cs typeface="Times New Roman" panose="02020603050405020304" pitchFamily="18" charset="0"/>
                <a:sym typeface="+mn-lt"/>
              </a:rPr>
              <a:t>月</a:t>
            </a:r>
            <a:r>
              <a:rPr lang="en-US" altLang="zh-CN" sz="1800" dirty="0">
                <a:solidFill>
                  <a:schemeClr val="tx1"/>
                </a:solidFill>
                <a:latin typeface="Times New Roman" panose="02020603050405020304" pitchFamily="18" charset="0"/>
                <a:ea typeface="等线" panose="02010600030101010101" pitchFamily="2" charset="-122"/>
                <a:cs typeface="Times New Roman" panose="02020603050405020304" pitchFamily="18" charset="0"/>
                <a:sym typeface="+mn-lt"/>
              </a:rPr>
              <a:t>17</a:t>
            </a:r>
            <a:r>
              <a:rPr lang="zh-CN" altLang="en-US" sz="1800" dirty="0">
                <a:solidFill>
                  <a:schemeClr val="tx1"/>
                </a:solidFill>
                <a:latin typeface="Times New Roman" panose="02020603050405020304" pitchFamily="18" charset="0"/>
                <a:ea typeface="等线" panose="02010600030101010101" pitchFamily="2" charset="-122"/>
                <a:cs typeface="Times New Roman" panose="02020603050405020304" pitchFamily="18" charset="0"/>
                <a:sym typeface="+mn-lt"/>
              </a:rPr>
              <a:t>日</a:t>
            </a:r>
          </a:p>
        </p:txBody>
      </p:sp>
      <p:sp>
        <p:nvSpPr>
          <p:cNvPr id="3" name="文本占位符 3"/>
          <p:cNvSpPr txBox="1"/>
          <p:nvPr/>
        </p:nvSpPr>
        <p:spPr>
          <a:xfrm>
            <a:off x="3818988" y="6237312"/>
            <a:ext cx="1329076" cy="448865"/>
          </a:xfrm>
          <a:prstGeom prst="rect">
            <a:avLst/>
          </a:prstGeom>
        </p:spPr>
        <p:txBody>
          <a:bodyPr anchor="ctr"/>
          <a:lstStyle>
            <a:lvl1pPr marL="0" indent="0" algn="ctr" defTabSz="914400" rtl="0" eaLnBrk="1" latinLnBrk="0" hangingPunct="1">
              <a:lnSpc>
                <a:spcPct val="100000"/>
              </a:lnSpc>
              <a:spcBef>
                <a:spcPts val="1000"/>
              </a:spcBef>
              <a:buFont typeface="Arial" panose="020B0604020202020204" pitchFamily="34" charset="0"/>
              <a:buNone/>
              <a:defRPr sz="3200" b="1" kern="1200">
                <a:solidFill>
                  <a:schemeClr val="accent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fontAlgn="auto">
              <a:spcAft>
                <a:spcPts val="0"/>
              </a:spcAft>
              <a:defRPr/>
            </a:pPr>
            <a:r>
              <a:rPr lang="zh-CN" altLang="en-US" sz="1800" dirty="0">
                <a:solidFill>
                  <a:schemeClr val="tx1"/>
                </a:solidFill>
                <a:latin typeface="等线" panose="02010600030101010101" pitchFamily="2" charset="-122"/>
                <a:ea typeface="等线" panose="02010600030101010101" pitchFamily="2" charset="-122"/>
                <a:cs typeface="Times New Roman" panose="02020603050405020304" pitchFamily="18" charset="0"/>
                <a:sym typeface="+mn-lt"/>
              </a:rPr>
              <a:t>中国 青岛</a:t>
            </a:r>
          </a:p>
        </p:txBody>
      </p:sp>
      <p:pic>
        <p:nvPicPr>
          <p:cNvPr id="11" name="图片 10"/>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0" y="-18781"/>
            <a:ext cx="9144000" cy="1990075"/>
          </a:xfrm>
          <a:prstGeom prst="rect">
            <a:avLst/>
          </a:prstGeom>
        </p:spPr>
      </p:pic>
      <p:sp>
        <p:nvSpPr>
          <p:cNvPr id="15" name="矩形 14"/>
          <p:cNvSpPr/>
          <p:nvPr/>
        </p:nvSpPr>
        <p:spPr>
          <a:xfrm>
            <a:off x="7144" y="-27384"/>
            <a:ext cx="9144000" cy="2005821"/>
          </a:xfrm>
          <a:prstGeom prst="rect">
            <a:avLst/>
          </a:prstGeom>
          <a:solidFill>
            <a:schemeClr val="bg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4" name="图片 13" descr="图片包含 游戏机, 衬衫&#10;&#10;描述已自动生成"/>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287" y="-11718"/>
            <a:ext cx="2007394" cy="616488"/>
          </a:xfrm>
          <a:prstGeom prst="rect">
            <a:avLst/>
          </a:prstGeom>
        </p:spPr>
      </p:pic>
      <p:sp>
        <p:nvSpPr>
          <p:cNvPr id="18" name="文本框 17"/>
          <p:cNvSpPr txBox="1"/>
          <p:nvPr/>
        </p:nvSpPr>
        <p:spPr>
          <a:xfrm>
            <a:off x="899592" y="4941168"/>
            <a:ext cx="7326044" cy="400110"/>
          </a:xfrm>
          <a:prstGeom prst="rect">
            <a:avLst/>
          </a:prstGeom>
          <a:noFill/>
        </p:spPr>
        <p:txBody>
          <a:bodyPr wrap="none" rtlCol="0">
            <a:spAutoFit/>
          </a:bodyPr>
          <a:lstStyle/>
          <a:p>
            <a:r>
              <a:rPr lang="zh-CN" altLang="en-US" sz="2000" b="1" dirty="0">
                <a:latin typeface="等线" panose="02010600030101010101" pitchFamily="2" charset="-122"/>
                <a:ea typeface="等线" panose="02010600030101010101" pitchFamily="2" charset="-122"/>
                <a:cs typeface="Times New Roman" panose="02020603050405020304" pitchFamily="18" charset="0"/>
              </a:rPr>
              <a:t> 先进核能技术设计与安全教育部重点实验室 </a:t>
            </a:r>
            <a:r>
              <a:rPr lang="en-US" altLang="zh-CN" sz="2000" b="1" dirty="0">
                <a:latin typeface="等线" panose="02010600030101010101" pitchFamily="2" charset="-122"/>
                <a:ea typeface="等线" panose="02010600030101010101" pitchFamily="2" charset="-122"/>
                <a:cs typeface="Times New Roman" panose="02020603050405020304" pitchFamily="18" charset="0"/>
              </a:rPr>
              <a:t>| </a:t>
            </a:r>
            <a:r>
              <a:rPr lang="zh-CN" altLang="en-US" sz="2000" b="1" dirty="0">
                <a:latin typeface="等线" panose="02010600030101010101" pitchFamily="2" charset="-122"/>
                <a:ea typeface="等线" panose="02010600030101010101" pitchFamily="2" charset="-122"/>
                <a:cs typeface="Times New Roman" panose="02020603050405020304" pitchFamily="18" charset="0"/>
              </a:rPr>
              <a:t>核科学技术学院 </a:t>
            </a:r>
            <a:r>
              <a:rPr lang="en-US" altLang="zh-CN" sz="2000" b="1" dirty="0">
                <a:latin typeface="等线" panose="02010600030101010101" pitchFamily="2" charset="-122"/>
                <a:ea typeface="等线" panose="02010600030101010101" pitchFamily="2" charset="-122"/>
                <a:cs typeface="Times New Roman" panose="02020603050405020304" pitchFamily="18" charset="0"/>
              </a:rPr>
              <a:t> </a:t>
            </a:r>
            <a:endParaRPr lang="zh-CN" altLang="en-US" sz="2000" b="1" baseline="30000" dirty="0">
              <a:latin typeface="等线" panose="02010600030101010101" pitchFamily="2" charset="-122"/>
              <a:ea typeface="等线" panose="02010600030101010101" pitchFamily="2" charset="-122"/>
              <a:cs typeface="Times New Roman" panose="02020603050405020304" pitchFamily="18" charset="0"/>
            </a:endParaRPr>
          </a:p>
        </p:txBody>
      </p:sp>
      <p:sp>
        <p:nvSpPr>
          <p:cNvPr id="9" name="矩形 8">
            <a:extLst>
              <a:ext uri="{FF2B5EF4-FFF2-40B4-BE49-F238E27FC236}">
                <a16:creationId xmlns:a16="http://schemas.microsoft.com/office/drawing/2014/main" id="{87AE5044-DC64-8DD1-F17F-0FBC4C8C37BE}"/>
              </a:ext>
            </a:extLst>
          </p:cNvPr>
          <p:cNvSpPr/>
          <p:nvPr/>
        </p:nvSpPr>
        <p:spPr>
          <a:xfrm>
            <a:off x="6034837" y="55497"/>
            <a:ext cx="3100016" cy="484748"/>
          </a:xfrm>
          <a:prstGeom prst="rect">
            <a:avLst/>
          </a:prstGeom>
          <a:noFill/>
        </p:spPr>
        <p:txBody>
          <a:bodyPr wrap="none" lIns="68580" tIns="34290" rIns="68580" bIns="34290">
            <a:spAutoFit/>
          </a:bodyPr>
          <a:lstStyle/>
          <a:p>
            <a:pPr algn="ctr"/>
            <a:r>
              <a:rPr lang="zh-CN" altLang="en-US" sz="27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微软雅黑" panose="020B0503020204020204" pitchFamily="34" charset="-122"/>
                <a:ea typeface="微软雅黑" panose="020B0503020204020204" pitchFamily="34" charset="-122"/>
              </a:rPr>
              <a:t>NED&amp;CAGD2024</a:t>
            </a:r>
            <a:endParaRPr lang="zh-CN" altLang="en-US" sz="2700" b="1" dirty="0">
              <a:ln w="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endParaRPr>
          </a:p>
        </p:txBody>
      </p:sp>
      <p:sp>
        <p:nvSpPr>
          <p:cNvPr id="2" name="文本框 1">
            <a:extLst>
              <a:ext uri="{FF2B5EF4-FFF2-40B4-BE49-F238E27FC236}">
                <a16:creationId xmlns:a16="http://schemas.microsoft.com/office/drawing/2014/main" id="{6AAFCE1E-F258-260B-6E28-A9874C730E4F}"/>
              </a:ext>
            </a:extLst>
          </p:cNvPr>
          <p:cNvSpPr txBox="1"/>
          <p:nvPr/>
        </p:nvSpPr>
        <p:spPr>
          <a:xfrm>
            <a:off x="1115838" y="2432050"/>
            <a:ext cx="6840538" cy="1445260"/>
          </a:xfrm>
          <a:prstGeom prst="rect">
            <a:avLst/>
          </a:prstGeom>
          <a:noFill/>
          <a:effectLst>
            <a:outerShdw blurRad="50800" dist="38100" dir="5400000" algn="t" rotWithShape="0">
              <a:prstClr val="black">
                <a:alpha val="40000"/>
              </a:prstClr>
            </a:outerShdw>
          </a:effectLst>
        </p:spPr>
        <p:txBody>
          <a:bodyPr>
            <a:spAutoFit/>
          </a:bodyPr>
          <a:lstStyle/>
          <a:p>
            <a:pPr marR="0" algn="ctr" defTabSz="914400">
              <a:buClrTx/>
              <a:buSzTx/>
              <a:buFontTx/>
              <a:buNone/>
              <a:defRPr/>
            </a:pPr>
            <a:r>
              <a:rPr kumimoji="0" lang="zh-CN" altLang="en-US" sz="4400" b="1" kern="1200" cap="none" spc="0" normalizeH="0" baseline="0" noProof="0" dirty="0">
                <a:solidFill>
                  <a:srgbClr val="0070C0"/>
                </a:solidFill>
                <a:latin typeface="微软雅黑" panose="020B0503020204020204" pitchFamily="34" charset="-122"/>
                <a:ea typeface="微软雅黑" panose="020B0503020204020204" pitchFamily="34" charset="-122"/>
                <a:cs typeface="+mn-cs"/>
              </a:rPr>
              <a:t>基于缪致</a:t>
            </a:r>
            <a:r>
              <a:rPr kumimoji="0" lang="en-US" altLang="zh-SG" sz="4400" b="1" kern="1200" cap="none" spc="0" normalizeH="0" baseline="0" noProof="0" dirty="0">
                <a:solidFill>
                  <a:srgbClr val="0070C0"/>
                </a:solidFill>
                <a:latin typeface="微软雅黑" panose="020B0503020204020204" pitchFamily="34" charset="-122"/>
                <a:ea typeface="微软雅黑" panose="020B0503020204020204" pitchFamily="34" charset="-122"/>
                <a:cs typeface="+mn-cs"/>
              </a:rPr>
              <a:t>X</a:t>
            </a:r>
            <a:r>
              <a:rPr kumimoji="0" lang="zh-CN" altLang="en-US" sz="4400" b="1" kern="1200" cap="none" spc="0" normalizeH="0" baseline="0" noProof="0" dirty="0">
                <a:solidFill>
                  <a:srgbClr val="0070C0"/>
                </a:solidFill>
                <a:latin typeface="微软雅黑" panose="020B0503020204020204" pitchFamily="34" charset="-122"/>
                <a:ea typeface="微软雅黑" panose="020B0503020204020204" pitchFamily="34" charset="-122"/>
                <a:cs typeface="+mn-cs"/>
              </a:rPr>
              <a:t>射线的径迹密度成像算法的模拟研究</a:t>
            </a:r>
            <a:r>
              <a:rPr kumimoji="0" lang="en-US" altLang="zh-SG" sz="3200" b="1" kern="1200" cap="none" spc="0" normalizeH="0" baseline="0" noProof="0" dirty="0">
                <a:solidFill>
                  <a:srgbClr val="0070C0"/>
                </a:solidFill>
                <a:latin typeface="微软雅黑" panose="020B0503020204020204" pitchFamily="34" charset="-122"/>
                <a:ea typeface="微软雅黑" panose="020B0503020204020204" pitchFamily="34" charset="-122"/>
                <a:cs typeface="+mn-cs"/>
              </a:rPr>
              <a:t> </a:t>
            </a:r>
            <a:endParaRPr kumimoji="0" lang="zh-CN" altLang="en-US" sz="3200" b="1" kern="1200" cap="none" spc="0" normalizeH="0" baseline="0" noProof="0" dirty="0">
              <a:solidFill>
                <a:srgbClr val="0070C0"/>
              </a:solidFill>
              <a:latin typeface="微软雅黑" panose="020B0503020204020204" pitchFamily="34" charset="-122"/>
              <a:ea typeface="微软雅黑" panose="020B0503020204020204" pitchFamily="34" charset="-122"/>
              <a:cs typeface="+mn-cs"/>
            </a:endParaRPr>
          </a:p>
        </p:txBody>
      </p:sp>
      <p:sp>
        <p:nvSpPr>
          <p:cNvPr id="4" name="文本框 3">
            <a:extLst>
              <a:ext uri="{FF2B5EF4-FFF2-40B4-BE49-F238E27FC236}">
                <a16:creationId xmlns:a16="http://schemas.microsoft.com/office/drawing/2014/main" id="{C236F7A8-C923-EC88-150C-AB29974D2586}"/>
              </a:ext>
            </a:extLst>
          </p:cNvPr>
          <p:cNvSpPr txBox="1"/>
          <p:nvPr/>
        </p:nvSpPr>
        <p:spPr>
          <a:xfrm>
            <a:off x="2191706" y="4293096"/>
            <a:ext cx="4390946" cy="400110"/>
          </a:xfrm>
          <a:prstGeom prst="rect">
            <a:avLst/>
          </a:prstGeom>
          <a:noFill/>
        </p:spPr>
        <p:txBody>
          <a:bodyPr wrap="none" rtlCol="0">
            <a:spAutoFit/>
          </a:bodyPr>
          <a:lstStyle/>
          <a:p>
            <a:r>
              <a:rPr lang="zh-CN" altLang="en-US" sz="2000" b="1" dirty="0">
                <a:latin typeface="等线" panose="02010600030101010101" pitchFamily="2" charset="-122"/>
                <a:ea typeface="等线" panose="02010600030101010101" pitchFamily="2" charset="-122"/>
                <a:cs typeface="Times New Roman" panose="02020603050405020304" pitchFamily="18" charset="0"/>
              </a:rPr>
              <a:t> 汇报人：冯春添       </a:t>
            </a:r>
            <a:r>
              <a:rPr lang="zh-CN" altLang="en-US" sz="1800" b="1" dirty="0">
                <a:latin typeface="等线" panose="02010600030101010101" pitchFamily="2" charset="-122"/>
                <a:ea typeface="等线" panose="02010600030101010101" pitchFamily="2" charset="-122"/>
                <a:cs typeface="Times New Roman" panose="02020603050405020304" pitchFamily="18" charset="0"/>
              </a:rPr>
              <a:t>指导老师：王晓冬</a:t>
            </a:r>
            <a:endParaRPr lang="zh-CN" altLang="en-US" b="1" baseline="30000" dirty="0">
              <a:latin typeface="等线" panose="02010600030101010101" pitchFamily="2" charset="-122"/>
              <a:ea typeface="等线" panose="02010600030101010101" pitchFamily="2" charset="-122"/>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图片 2" descr="封面"/>
          <p:cNvPicPr>
            <a:picLocks noChangeAspect="1"/>
          </p:cNvPicPr>
          <p:nvPr/>
        </p:nvPicPr>
        <p:blipFill>
          <a:blip r:embed="rId3"/>
          <a:stretch>
            <a:fillRect/>
          </a:stretch>
        </p:blipFill>
        <p:spPr>
          <a:xfrm>
            <a:off x="0" y="5748338"/>
            <a:ext cx="9144000" cy="1122362"/>
          </a:xfrm>
          <a:prstGeom prst="rect">
            <a:avLst/>
          </a:prstGeom>
          <a:noFill/>
          <a:ln w="9525">
            <a:noFill/>
          </a:ln>
        </p:spPr>
      </p:pic>
      <p:sp>
        <p:nvSpPr>
          <p:cNvPr id="4" name="矩形 3"/>
          <p:cNvSpPr/>
          <p:nvPr/>
        </p:nvSpPr>
        <p:spPr>
          <a:xfrm>
            <a:off x="-36512" y="0"/>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p:nvPr/>
        </p:nvCxnSpPr>
        <p:spPr>
          <a:xfrm>
            <a:off x="395288" y="836613"/>
            <a:ext cx="8740775"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4">
            <a:duotone>
              <a:schemeClr val="accent5">
                <a:shade val="45000"/>
                <a:satMod val="135000"/>
              </a:schemeClr>
              <a:prstClr val="white"/>
            </a:duotone>
          </a:blip>
          <a:stretch>
            <a:fillRect/>
          </a:stretch>
        </p:blipFill>
        <p:spPr>
          <a:xfrm>
            <a:off x="8244409" y="74612"/>
            <a:ext cx="792088" cy="685800"/>
          </a:xfrm>
          <a:prstGeom prst="rect">
            <a:avLst/>
          </a:prstGeom>
          <a:solidFill>
            <a:srgbClr val="0070C0"/>
          </a:solidFill>
          <a:ln>
            <a:solidFill>
              <a:srgbClr val="0070C0"/>
            </a:solidFill>
          </a:ln>
        </p:spPr>
      </p:pic>
      <p:sp>
        <p:nvSpPr>
          <p:cNvPr id="22534" name="文本框 7"/>
          <p:cNvSpPr txBox="1"/>
          <p:nvPr/>
        </p:nvSpPr>
        <p:spPr>
          <a:xfrm>
            <a:off x="58738" y="209550"/>
            <a:ext cx="5808662" cy="52197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SG" sz="2800" b="1" dirty="0">
                <a:solidFill>
                  <a:srgbClr val="FFFFFF"/>
                </a:solidFill>
                <a:latin typeface="微软雅黑" panose="020B0503020204020204" pitchFamily="34" charset="-122"/>
                <a:ea typeface="微软雅黑" panose="020B0503020204020204" pitchFamily="34" charset="-122"/>
              </a:rPr>
              <a:t>2.4 </a:t>
            </a:r>
            <a:r>
              <a:rPr lang="zh-CN" altLang="en-US" sz="2800" b="1" dirty="0">
                <a:solidFill>
                  <a:srgbClr val="FFFFFF"/>
                </a:solidFill>
                <a:latin typeface="微软雅黑" panose="020B0503020204020204" pitchFamily="34" charset="-122"/>
                <a:ea typeface="微软雅黑" panose="020B0503020204020204" pitchFamily="34" charset="-122"/>
              </a:rPr>
              <a:t>多领域应用</a:t>
            </a:r>
          </a:p>
        </p:txBody>
      </p:sp>
      <p:sp>
        <p:nvSpPr>
          <p:cNvPr id="22535" name="灯片编号占位符 1"/>
          <p:cNvSpPr txBox="1"/>
          <p:nvPr/>
        </p:nvSpPr>
        <p:spPr>
          <a:xfrm>
            <a:off x="8736013" y="6538913"/>
            <a:ext cx="407987" cy="34607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10</a:t>
            </a:fld>
            <a:endParaRPr lang="" altLang="zh-SG" sz="1400" dirty="0">
              <a:latin typeface="微软雅黑" panose="020B0503020204020204" pitchFamily="34" charset="-122"/>
              <a:ea typeface="微软雅黑" panose="020B0503020204020204" pitchFamily="34" charset="-122"/>
            </a:endParaRPr>
          </a:p>
        </p:txBody>
      </p:sp>
      <p:pic>
        <p:nvPicPr>
          <p:cNvPr id="22536" name="图片 6"/>
          <p:cNvPicPr>
            <a:picLocks noChangeAspect="1"/>
          </p:cNvPicPr>
          <p:nvPr/>
        </p:nvPicPr>
        <p:blipFill>
          <a:blip r:embed="rId5"/>
          <a:srcRect l="10921" t="9140" r="8076" b="2937"/>
          <a:stretch>
            <a:fillRect/>
          </a:stretch>
        </p:blipFill>
        <p:spPr>
          <a:xfrm>
            <a:off x="150813" y="990600"/>
            <a:ext cx="1911350" cy="1631950"/>
          </a:xfrm>
          <a:prstGeom prst="rect">
            <a:avLst/>
          </a:prstGeom>
          <a:noFill/>
          <a:ln w="9525">
            <a:noFill/>
          </a:ln>
        </p:spPr>
      </p:pic>
      <p:pic>
        <p:nvPicPr>
          <p:cNvPr id="22537" name="图片 8"/>
          <p:cNvPicPr>
            <a:picLocks noChangeAspect="1"/>
          </p:cNvPicPr>
          <p:nvPr/>
        </p:nvPicPr>
        <p:blipFill>
          <a:blip r:embed="rId6"/>
          <a:stretch>
            <a:fillRect/>
          </a:stretch>
        </p:blipFill>
        <p:spPr>
          <a:xfrm>
            <a:off x="2271713" y="990600"/>
            <a:ext cx="1990725" cy="1658938"/>
          </a:xfrm>
          <a:prstGeom prst="rect">
            <a:avLst/>
          </a:prstGeom>
          <a:noFill/>
          <a:ln w="9525">
            <a:noFill/>
          </a:ln>
        </p:spPr>
      </p:pic>
      <p:pic>
        <p:nvPicPr>
          <p:cNvPr id="22538" name="图片 11"/>
          <p:cNvPicPr>
            <a:picLocks noChangeAspect="1"/>
          </p:cNvPicPr>
          <p:nvPr/>
        </p:nvPicPr>
        <p:blipFill>
          <a:blip r:embed="rId7"/>
          <a:srcRect l="3818" t="10130" r="4047" b="8199"/>
          <a:stretch>
            <a:fillRect/>
          </a:stretch>
        </p:blipFill>
        <p:spPr>
          <a:xfrm>
            <a:off x="533400" y="4579938"/>
            <a:ext cx="3205163" cy="1447800"/>
          </a:xfrm>
          <a:prstGeom prst="rect">
            <a:avLst/>
          </a:prstGeom>
          <a:noFill/>
          <a:ln w="9525">
            <a:noFill/>
          </a:ln>
        </p:spPr>
      </p:pic>
      <p:pic>
        <p:nvPicPr>
          <p:cNvPr id="22539" name="图片 13"/>
          <p:cNvPicPr>
            <a:picLocks noChangeAspect="1"/>
          </p:cNvPicPr>
          <p:nvPr/>
        </p:nvPicPr>
        <p:blipFill>
          <a:blip r:embed="rId8"/>
          <a:stretch>
            <a:fillRect/>
          </a:stretch>
        </p:blipFill>
        <p:spPr>
          <a:xfrm>
            <a:off x="2241550" y="2879725"/>
            <a:ext cx="2025650" cy="1446213"/>
          </a:xfrm>
          <a:prstGeom prst="rect">
            <a:avLst/>
          </a:prstGeom>
          <a:noFill/>
          <a:ln w="9525">
            <a:noFill/>
          </a:ln>
        </p:spPr>
      </p:pic>
      <p:pic>
        <p:nvPicPr>
          <p:cNvPr id="22540" name="图片 15"/>
          <p:cNvPicPr>
            <a:picLocks noChangeAspect="1"/>
          </p:cNvPicPr>
          <p:nvPr/>
        </p:nvPicPr>
        <p:blipFill>
          <a:blip r:embed="rId9"/>
          <a:srcRect l="2077" t="5432" r="3041" b="6339"/>
          <a:stretch>
            <a:fillRect/>
          </a:stretch>
        </p:blipFill>
        <p:spPr>
          <a:xfrm>
            <a:off x="150813" y="2922588"/>
            <a:ext cx="2024062" cy="1327150"/>
          </a:xfrm>
          <a:prstGeom prst="rect">
            <a:avLst/>
          </a:prstGeom>
          <a:noFill/>
          <a:ln w="9525">
            <a:noFill/>
          </a:ln>
        </p:spPr>
      </p:pic>
      <p:pic>
        <p:nvPicPr>
          <p:cNvPr id="22541" name="图片 17"/>
          <p:cNvPicPr>
            <a:picLocks noChangeAspect="1"/>
          </p:cNvPicPr>
          <p:nvPr/>
        </p:nvPicPr>
        <p:blipFill>
          <a:blip r:embed="rId10"/>
          <a:stretch>
            <a:fillRect/>
          </a:stretch>
        </p:blipFill>
        <p:spPr>
          <a:xfrm>
            <a:off x="7110413" y="981075"/>
            <a:ext cx="2055812" cy="2841625"/>
          </a:xfrm>
          <a:prstGeom prst="rect">
            <a:avLst/>
          </a:prstGeom>
          <a:noFill/>
          <a:ln w="9525">
            <a:noFill/>
          </a:ln>
        </p:spPr>
      </p:pic>
      <p:pic>
        <p:nvPicPr>
          <p:cNvPr id="22542" name="图片 16"/>
          <p:cNvPicPr>
            <a:picLocks noChangeAspect="1"/>
          </p:cNvPicPr>
          <p:nvPr/>
        </p:nvPicPr>
        <p:blipFill>
          <a:blip r:embed="rId11"/>
          <a:stretch>
            <a:fillRect/>
          </a:stretch>
        </p:blipFill>
        <p:spPr>
          <a:xfrm>
            <a:off x="4662488" y="1085850"/>
            <a:ext cx="2419350" cy="1919288"/>
          </a:xfrm>
          <a:prstGeom prst="rect">
            <a:avLst/>
          </a:prstGeom>
          <a:noFill/>
          <a:ln w="9525">
            <a:noFill/>
          </a:ln>
        </p:spPr>
      </p:pic>
      <p:sp>
        <p:nvSpPr>
          <p:cNvPr id="22543" name="矩形 18"/>
          <p:cNvSpPr/>
          <p:nvPr/>
        </p:nvSpPr>
        <p:spPr>
          <a:xfrm>
            <a:off x="4881563" y="3038475"/>
            <a:ext cx="1778000" cy="246063"/>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a:spcBef>
                <a:spcPct val="0"/>
              </a:spcBef>
              <a:buNone/>
            </a:pPr>
            <a:r>
              <a:rPr lang="en-US" altLang="zh-CN" sz="1000" b="1" dirty="0">
                <a:solidFill>
                  <a:schemeClr val="tx2"/>
                </a:solidFill>
                <a:latin typeface="微软雅黑" panose="020B0503020204020204" pitchFamily="34" charset="-122"/>
                <a:ea typeface="微软雅黑" panose="020B0503020204020204" pitchFamily="34" charset="-122"/>
              </a:rPr>
              <a:t>PSI</a:t>
            </a:r>
            <a:r>
              <a:rPr lang="zh-CN" altLang="en-US" sz="1000" b="1" dirty="0">
                <a:solidFill>
                  <a:schemeClr val="tx2"/>
                </a:solidFill>
                <a:latin typeface="微软雅黑" panose="020B0503020204020204" pitchFamily="34" charset="-122"/>
                <a:ea typeface="微软雅黑" panose="020B0503020204020204" pitchFamily="34" charset="-122"/>
              </a:rPr>
              <a:t> </a:t>
            </a:r>
            <a:r>
              <a:rPr lang="en-US" altLang="zh-CN" sz="1000" b="1" dirty="0">
                <a:solidFill>
                  <a:schemeClr val="tx2"/>
                </a:solidFill>
                <a:latin typeface="微软雅黑" panose="020B0503020204020204" pitchFamily="34" charset="-122"/>
                <a:ea typeface="微软雅黑" panose="020B0503020204020204" pitchFamily="34" charset="-122"/>
              </a:rPr>
              <a:t>MIXE</a:t>
            </a:r>
            <a:r>
              <a:rPr lang="zh-CN" altLang="en-US" sz="1000" b="1" dirty="0">
                <a:solidFill>
                  <a:schemeClr val="tx2"/>
                </a:solidFill>
                <a:latin typeface="微软雅黑" panose="020B0503020204020204" pitchFamily="34" charset="-122"/>
                <a:ea typeface="微软雅黑" panose="020B0503020204020204" pitchFamily="34" charset="-122"/>
              </a:rPr>
              <a:t> </a:t>
            </a:r>
            <a:r>
              <a:rPr lang="en-US" altLang="zh-CN" sz="1000" b="1" dirty="0">
                <a:solidFill>
                  <a:schemeClr val="tx2"/>
                </a:solidFill>
                <a:latin typeface="微软雅黑" panose="020B0503020204020204" pitchFamily="34" charset="-122"/>
                <a:ea typeface="微软雅黑" panose="020B0503020204020204" pitchFamily="34" charset="-122"/>
              </a:rPr>
              <a:t>on</a:t>
            </a:r>
            <a:r>
              <a:rPr lang="zh-CN" altLang="en-US" sz="1000" b="1" dirty="0">
                <a:solidFill>
                  <a:schemeClr val="tx2"/>
                </a:solidFill>
                <a:latin typeface="微软雅黑" panose="020B0503020204020204" pitchFamily="34" charset="-122"/>
                <a:ea typeface="微软雅黑" panose="020B0503020204020204" pitchFamily="34" charset="-122"/>
              </a:rPr>
              <a:t> </a:t>
            </a:r>
            <a:r>
              <a:rPr lang="en-US" altLang="zh-CN" sz="1000" b="1" dirty="0">
                <a:solidFill>
                  <a:schemeClr val="tx2"/>
                </a:solidFill>
                <a:latin typeface="微软雅黑" panose="020B0503020204020204" pitchFamily="34" charset="-122"/>
                <a:ea typeface="微软雅黑" panose="020B0503020204020204" pitchFamily="34" charset="-122"/>
              </a:rPr>
              <a:t>car</a:t>
            </a:r>
            <a:r>
              <a:rPr lang="zh-CN" altLang="en-US" sz="1000" b="1" dirty="0">
                <a:solidFill>
                  <a:schemeClr val="tx2"/>
                </a:solidFill>
                <a:latin typeface="微软雅黑" panose="020B0503020204020204" pitchFamily="34" charset="-122"/>
                <a:ea typeface="微软雅黑" panose="020B0503020204020204" pitchFamily="34" charset="-122"/>
              </a:rPr>
              <a:t> </a:t>
            </a:r>
            <a:r>
              <a:rPr lang="en-US" altLang="zh-CN" sz="1000" b="1" dirty="0">
                <a:solidFill>
                  <a:schemeClr val="tx2"/>
                </a:solidFill>
                <a:latin typeface="微软雅黑" panose="020B0503020204020204" pitchFamily="34" charset="-122"/>
                <a:ea typeface="微软雅黑" panose="020B0503020204020204" pitchFamily="34" charset="-122"/>
              </a:rPr>
              <a:t>bearing</a:t>
            </a:r>
            <a:r>
              <a:rPr lang="zh-CN" altLang="en-US" sz="1000" b="1" dirty="0">
                <a:solidFill>
                  <a:schemeClr val="tx2"/>
                </a:solidFill>
                <a:latin typeface="微软雅黑" panose="020B0503020204020204" pitchFamily="34" charset="-122"/>
                <a:ea typeface="微软雅黑" panose="020B0503020204020204" pitchFamily="34" charset="-122"/>
              </a:rPr>
              <a:t> </a:t>
            </a:r>
          </a:p>
        </p:txBody>
      </p:sp>
      <p:cxnSp>
        <p:nvCxnSpPr>
          <p:cNvPr id="20" name="直接连接符 19"/>
          <p:cNvCxnSpPr/>
          <p:nvPr/>
        </p:nvCxnSpPr>
        <p:spPr>
          <a:xfrm flipH="1">
            <a:off x="4470400" y="942975"/>
            <a:ext cx="11113" cy="4873625"/>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grpSp>
        <p:nvGrpSpPr>
          <p:cNvPr id="22545" name="组合 22"/>
          <p:cNvGrpSpPr/>
          <p:nvPr/>
        </p:nvGrpSpPr>
        <p:grpSpPr>
          <a:xfrm>
            <a:off x="3965575" y="3740150"/>
            <a:ext cx="3371850" cy="1398588"/>
            <a:chOff x="1650844" y="508212"/>
            <a:chExt cx="5006732" cy="1817356"/>
          </a:xfrm>
        </p:grpSpPr>
        <p:pic>
          <p:nvPicPr>
            <p:cNvPr id="22558" name="图片 23"/>
            <p:cNvPicPr>
              <a:picLocks noChangeAspect="1"/>
            </p:cNvPicPr>
            <p:nvPr/>
          </p:nvPicPr>
          <p:blipFill>
            <a:blip r:embed="rId12"/>
            <a:stretch>
              <a:fillRect/>
            </a:stretch>
          </p:blipFill>
          <p:spPr>
            <a:xfrm>
              <a:off x="2522483" y="830997"/>
              <a:ext cx="3165716" cy="1494571"/>
            </a:xfrm>
            <a:prstGeom prst="rect">
              <a:avLst/>
            </a:prstGeom>
            <a:noFill/>
            <a:ln w="9525">
              <a:noFill/>
            </a:ln>
          </p:spPr>
        </p:pic>
        <p:sp>
          <p:nvSpPr>
            <p:cNvPr id="22559" name="文本框 24"/>
            <p:cNvSpPr txBox="1"/>
            <p:nvPr/>
          </p:nvSpPr>
          <p:spPr>
            <a:xfrm>
              <a:off x="1650844" y="508212"/>
              <a:ext cx="5006732" cy="31992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a:spcBef>
                  <a:spcPct val="0"/>
                </a:spcBef>
                <a:buNone/>
              </a:pPr>
              <a:r>
                <a:rPr lang="en-US" altLang="zh-CN" sz="1000" b="1" dirty="0">
                  <a:solidFill>
                    <a:schemeClr val="tx2"/>
                  </a:solidFill>
                  <a:latin typeface="微软雅黑" panose="020B0503020204020204" pitchFamily="34" charset="-122"/>
                  <a:ea typeface="微软雅黑" panose="020B0503020204020204" pitchFamily="34" charset="-122"/>
                </a:rPr>
                <a:t>ISIS</a:t>
              </a:r>
              <a:r>
                <a:rPr lang="zh-CN" altLang="en-US" sz="1000" b="1" dirty="0">
                  <a:solidFill>
                    <a:schemeClr val="tx2"/>
                  </a:solidFill>
                  <a:latin typeface="微软雅黑" panose="020B0503020204020204" pitchFamily="34" charset="-122"/>
                  <a:ea typeface="微软雅黑" panose="020B0503020204020204" pitchFamily="34" charset="-122"/>
                </a:rPr>
                <a:t> </a:t>
              </a:r>
              <a:r>
                <a:rPr lang="en-US" altLang="zh-CN" sz="1000" b="1" dirty="0">
                  <a:solidFill>
                    <a:schemeClr val="tx2"/>
                  </a:solidFill>
                  <a:latin typeface="微软雅黑" panose="020B0503020204020204" pitchFamily="34" charset="-122"/>
                  <a:ea typeface="微软雅黑" panose="020B0503020204020204" pitchFamily="34" charset="-122"/>
                </a:rPr>
                <a:t>MIXE</a:t>
              </a:r>
              <a:r>
                <a:rPr lang="zh-CN" altLang="en-US" sz="1000" b="1" dirty="0">
                  <a:solidFill>
                    <a:schemeClr val="tx2"/>
                  </a:solidFill>
                  <a:latin typeface="微软雅黑" panose="020B0503020204020204" pitchFamily="34" charset="-122"/>
                  <a:ea typeface="微软雅黑" panose="020B0503020204020204" pitchFamily="34" charset="-122"/>
                </a:rPr>
                <a:t> </a:t>
              </a:r>
              <a:r>
                <a:rPr lang="en-US" altLang="zh-CN" sz="1000" b="1" dirty="0">
                  <a:solidFill>
                    <a:schemeClr val="tx2"/>
                  </a:solidFill>
                  <a:latin typeface="微软雅黑" panose="020B0503020204020204" pitchFamily="34" charset="-122"/>
                  <a:ea typeface="微软雅黑" panose="020B0503020204020204" pitchFamily="34" charset="-122"/>
                </a:rPr>
                <a:t>on</a:t>
              </a:r>
              <a:r>
                <a:rPr lang="zh-CN" altLang="en-US" sz="1000" b="1" dirty="0">
                  <a:solidFill>
                    <a:schemeClr val="tx2"/>
                  </a:solidFill>
                  <a:latin typeface="微软雅黑" panose="020B0503020204020204" pitchFamily="34" charset="-122"/>
                  <a:ea typeface="微软雅黑" panose="020B0503020204020204" pitchFamily="34" charset="-122"/>
                </a:rPr>
                <a:t> </a:t>
              </a:r>
              <a:r>
                <a:rPr lang="en-US" altLang="zh-CN" sz="1000" b="1" dirty="0">
                  <a:solidFill>
                    <a:schemeClr val="tx2"/>
                  </a:solidFill>
                  <a:latin typeface="微软雅黑" panose="020B0503020204020204" pitchFamily="34" charset="-122"/>
                  <a:ea typeface="微软雅黑" panose="020B0503020204020204" pitchFamily="34" charset="-122"/>
                </a:rPr>
                <a:t>ancient</a:t>
              </a:r>
              <a:r>
                <a:rPr lang="zh-CN" altLang="en-US" sz="1000" b="1" dirty="0">
                  <a:solidFill>
                    <a:schemeClr val="tx2"/>
                  </a:solidFill>
                  <a:latin typeface="微软雅黑" panose="020B0503020204020204" pitchFamily="34" charset="-122"/>
                  <a:ea typeface="微软雅黑" panose="020B0503020204020204" pitchFamily="34" charset="-122"/>
                </a:rPr>
                <a:t> </a:t>
              </a:r>
              <a:r>
                <a:rPr lang="en-US" altLang="zh-CN" sz="1000" b="1" dirty="0">
                  <a:solidFill>
                    <a:schemeClr val="tx2"/>
                  </a:solidFill>
                  <a:latin typeface="微软雅黑" panose="020B0503020204020204" pitchFamily="34" charset="-122"/>
                  <a:ea typeface="微软雅黑" panose="020B0503020204020204" pitchFamily="34" charset="-122"/>
                </a:rPr>
                <a:t>ROME</a:t>
              </a:r>
              <a:r>
                <a:rPr lang="zh-CN" altLang="en-US" sz="1000" b="1" dirty="0">
                  <a:solidFill>
                    <a:schemeClr val="tx2"/>
                  </a:solidFill>
                  <a:latin typeface="微软雅黑" panose="020B0503020204020204" pitchFamily="34" charset="-122"/>
                  <a:ea typeface="微软雅黑" panose="020B0503020204020204" pitchFamily="34" charset="-122"/>
                </a:rPr>
                <a:t> </a:t>
              </a:r>
              <a:r>
                <a:rPr lang="en-US" altLang="zh-CN" sz="1000" b="1" dirty="0">
                  <a:solidFill>
                    <a:schemeClr val="tx2"/>
                  </a:solidFill>
                  <a:latin typeface="微软雅黑" panose="020B0503020204020204" pitchFamily="34" charset="-122"/>
                  <a:ea typeface="微软雅黑" panose="020B0503020204020204" pitchFamily="34" charset="-122"/>
                </a:rPr>
                <a:t>coin</a:t>
              </a:r>
              <a:endParaRPr lang="zh-CN" altLang="en-US" sz="1000" b="1" dirty="0">
                <a:solidFill>
                  <a:schemeClr val="tx2"/>
                </a:solidFill>
                <a:latin typeface="微软雅黑" panose="020B0503020204020204" pitchFamily="34" charset="-122"/>
                <a:ea typeface="微软雅黑" panose="020B0503020204020204" pitchFamily="34" charset="-122"/>
              </a:endParaRPr>
            </a:p>
          </p:txBody>
        </p:sp>
      </p:grpSp>
      <p:pic>
        <p:nvPicPr>
          <p:cNvPr id="22546" name="Picture 3"/>
          <p:cNvPicPr/>
          <p:nvPr/>
        </p:nvPicPr>
        <p:blipFill>
          <a:blip r:embed="rId13"/>
          <a:stretch>
            <a:fillRect/>
          </a:stretch>
        </p:blipFill>
        <p:spPr>
          <a:xfrm>
            <a:off x="6646863" y="4302125"/>
            <a:ext cx="2311400" cy="1209675"/>
          </a:xfrm>
          <a:prstGeom prst="rect">
            <a:avLst/>
          </a:prstGeom>
          <a:noFill/>
          <a:ln w="9525">
            <a:noFill/>
          </a:ln>
        </p:spPr>
      </p:pic>
      <p:sp>
        <p:nvSpPr>
          <p:cNvPr id="22547" name="矩形 26"/>
          <p:cNvSpPr/>
          <p:nvPr/>
        </p:nvSpPr>
        <p:spPr>
          <a:xfrm>
            <a:off x="6418263" y="5591175"/>
            <a:ext cx="2697162" cy="246063"/>
          </a:xfrm>
          <a:prstGeom prst="rect">
            <a:avLst/>
          </a:prstGeom>
          <a:noFill/>
          <a:ln w="9525">
            <a:noFill/>
          </a:ln>
        </p:spPr>
        <p:txBody>
          <a:bodyPr wrap="non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a:spcBef>
                <a:spcPct val="0"/>
              </a:spcBef>
              <a:buNone/>
            </a:pPr>
            <a:r>
              <a:rPr lang="en-US" altLang="zh-CN" sz="1000" b="1" dirty="0">
                <a:latin typeface="微软雅黑" panose="020B0503020204020204" pitchFamily="34" charset="-122"/>
                <a:ea typeface="微软雅黑" panose="020B0503020204020204" pitchFamily="34" charset="-122"/>
              </a:rPr>
              <a:t>JPARC</a:t>
            </a:r>
            <a:r>
              <a:rPr lang="zh-CN" altLang="en-US" sz="1000" b="1" dirty="0">
                <a:latin typeface="微软雅黑" panose="020B0503020204020204" pitchFamily="34" charset="-122"/>
                <a:ea typeface="微软雅黑" panose="020B0503020204020204" pitchFamily="34" charset="-122"/>
              </a:rPr>
              <a:t> </a:t>
            </a:r>
            <a:r>
              <a:rPr lang="en-US" altLang="zh-CN" sz="1000" b="1" dirty="0">
                <a:latin typeface="微软雅黑" panose="020B0503020204020204" pitchFamily="34" charset="-122"/>
                <a:ea typeface="微软雅黑" panose="020B0503020204020204" pitchFamily="34" charset="-122"/>
              </a:rPr>
              <a:t>MIXE</a:t>
            </a:r>
            <a:r>
              <a:rPr lang="zh-CN" altLang="en-US" sz="1000" b="1" dirty="0">
                <a:latin typeface="微软雅黑" panose="020B0503020204020204" pitchFamily="34" charset="-122"/>
                <a:ea typeface="微软雅黑" panose="020B0503020204020204" pitchFamily="34" charset="-122"/>
              </a:rPr>
              <a:t> </a:t>
            </a:r>
            <a:r>
              <a:rPr lang="en-US" altLang="zh-CN" sz="1000" b="1" dirty="0">
                <a:latin typeface="微软雅黑" panose="020B0503020204020204" pitchFamily="34" charset="-122"/>
                <a:ea typeface="微软雅黑" panose="020B0503020204020204" pitchFamily="34" charset="-122"/>
              </a:rPr>
              <a:t>on</a:t>
            </a:r>
            <a:r>
              <a:rPr lang="zh-CN" altLang="en-US" sz="1000" b="1" dirty="0">
                <a:latin typeface="微软雅黑" panose="020B0503020204020204" pitchFamily="34" charset="-122"/>
                <a:ea typeface="微软雅黑" panose="020B0503020204020204" pitchFamily="34" charset="-122"/>
              </a:rPr>
              <a:t> </a:t>
            </a:r>
            <a:r>
              <a:rPr lang="en-US" altLang="zh-CN" sz="1000" b="1" dirty="0">
                <a:latin typeface="微软雅黑" panose="020B0503020204020204" pitchFamily="34" charset="-122"/>
                <a:ea typeface="微软雅黑" panose="020B0503020204020204" pitchFamily="34" charset="-122"/>
              </a:rPr>
              <a:t>ancient</a:t>
            </a:r>
            <a:r>
              <a:rPr lang="zh-CN" altLang="en-US" sz="1000" b="1" dirty="0">
                <a:latin typeface="微软雅黑" panose="020B0503020204020204" pitchFamily="34" charset="-122"/>
                <a:ea typeface="微软雅黑" panose="020B0503020204020204" pitchFamily="34" charset="-122"/>
              </a:rPr>
              <a:t> </a:t>
            </a:r>
            <a:r>
              <a:rPr lang="en-US" altLang="zh-CN" sz="1000" b="1" dirty="0">
                <a:latin typeface="微软雅黑" panose="020B0503020204020204" pitchFamily="34" charset="-122"/>
                <a:ea typeface="微软雅黑" panose="020B0503020204020204" pitchFamily="34" charset="-122"/>
              </a:rPr>
              <a:t>Chinese</a:t>
            </a:r>
            <a:r>
              <a:rPr lang="zh-CN" altLang="en-US" sz="1000" b="1" dirty="0">
                <a:latin typeface="微软雅黑" panose="020B0503020204020204" pitchFamily="34" charset="-122"/>
                <a:ea typeface="微软雅黑" panose="020B0503020204020204" pitchFamily="34" charset="-122"/>
              </a:rPr>
              <a:t> </a:t>
            </a:r>
            <a:r>
              <a:rPr lang="en-US" altLang="zh-CN" sz="1000" b="1" dirty="0">
                <a:latin typeface="微软雅黑" panose="020B0503020204020204" pitchFamily="34" charset="-122"/>
                <a:ea typeface="微软雅黑" panose="020B0503020204020204" pitchFamily="34" charset="-122"/>
              </a:rPr>
              <a:t>Mirror</a:t>
            </a:r>
            <a:endParaRPr lang="zh-CN" altLang="en-US" sz="1000" b="1" dirty="0">
              <a:latin typeface="微软雅黑" panose="020B0503020204020204" pitchFamily="34" charset="-122"/>
              <a:ea typeface="微软雅黑" panose="020B0503020204020204" pitchFamily="34" charset="-122"/>
            </a:endParaRPr>
          </a:p>
        </p:txBody>
      </p:sp>
      <p:grpSp>
        <p:nvGrpSpPr>
          <p:cNvPr id="22548" name="组合 27"/>
          <p:cNvGrpSpPr/>
          <p:nvPr/>
        </p:nvGrpSpPr>
        <p:grpSpPr>
          <a:xfrm>
            <a:off x="4999038" y="5119688"/>
            <a:ext cx="1200150" cy="1397000"/>
            <a:chOff x="4452000" y="0"/>
            <a:chExt cx="7740000" cy="7563099"/>
          </a:xfrm>
        </p:grpSpPr>
        <p:pic>
          <p:nvPicPr>
            <p:cNvPr id="22556" name="图片 28"/>
            <p:cNvPicPr>
              <a:picLocks noChangeAspect="1"/>
            </p:cNvPicPr>
            <p:nvPr/>
          </p:nvPicPr>
          <p:blipFill>
            <a:blip r:embed="rId14"/>
            <a:stretch>
              <a:fillRect/>
            </a:stretch>
          </p:blipFill>
          <p:spPr>
            <a:xfrm>
              <a:off x="4452000" y="0"/>
              <a:ext cx="7740000" cy="5233929"/>
            </a:xfrm>
            <a:prstGeom prst="rect">
              <a:avLst/>
            </a:prstGeom>
            <a:noFill/>
            <a:ln w="9525">
              <a:noFill/>
            </a:ln>
          </p:spPr>
        </p:pic>
        <p:sp>
          <p:nvSpPr>
            <p:cNvPr id="22557" name="文本框 29"/>
            <p:cNvSpPr txBox="1"/>
            <p:nvPr/>
          </p:nvSpPr>
          <p:spPr>
            <a:xfrm>
              <a:off x="6117865" y="5233929"/>
              <a:ext cx="5083532" cy="232917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a:lnSpc>
                  <a:spcPct val="120000"/>
                </a:lnSpc>
                <a:spcBef>
                  <a:spcPct val="0"/>
                </a:spcBef>
                <a:buNone/>
              </a:pPr>
              <a:endParaRPr lang="en-US" altLang="zh-CN" sz="2000" dirty="0">
                <a:solidFill>
                  <a:schemeClr val="bg1"/>
                </a:solidFill>
                <a:latin typeface="微软雅黑" panose="020B0503020204020204" pitchFamily="34" charset="-122"/>
                <a:ea typeface="微软雅黑" panose="020B0503020204020204" pitchFamily="34" charset="-122"/>
              </a:endParaRPr>
            </a:p>
          </p:txBody>
        </p:sp>
      </p:grpSp>
      <p:sp>
        <p:nvSpPr>
          <p:cNvPr id="22549" name="文本框 31"/>
          <p:cNvSpPr txBox="1"/>
          <p:nvPr/>
        </p:nvSpPr>
        <p:spPr>
          <a:xfrm>
            <a:off x="874395" y="2597150"/>
            <a:ext cx="828675" cy="27559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1200" b="1" dirty="0">
                <a:latin typeface="微软雅黑" panose="020B0503020204020204" pitchFamily="34" charset="-122"/>
                <a:ea typeface="微软雅黑" panose="020B0503020204020204" pitchFamily="34" charset="-122"/>
              </a:rPr>
              <a:t>陨石</a:t>
            </a:r>
          </a:p>
        </p:txBody>
      </p:sp>
      <p:sp>
        <p:nvSpPr>
          <p:cNvPr id="22550" name="文本框 33"/>
          <p:cNvSpPr txBox="1"/>
          <p:nvPr/>
        </p:nvSpPr>
        <p:spPr>
          <a:xfrm>
            <a:off x="2970530" y="2589530"/>
            <a:ext cx="741045" cy="27559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1200" b="1" dirty="0">
                <a:latin typeface="微软雅黑" panose="020B0503020204020204" pitchFamily="34" charset="-122"/>
                <a:ea typeface="微软雅黑" panose="020B0503020204020204" pitchFamily="34" charset="-122"/>
              </a:rPr>
              <a:t>文物</a:t>
            </a:r>
          </a:p>
        </p:txBody>
      </p:sp>
      <p:sp>
        <p:nvSpPr>
          <p:cNvPr id="22551" name="文本框 35"/>
          <p:cNvSpPr txBox="1"/>
          <p:nvPr/>
        </p:nvSpPr>
        <p:spPr>
          <a:xfrm>
            <a:off x="1763713" y="5949950"/>
            <a:ext cx="4683125" cy="27559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1200" b="1" dirty="0">
                <a:latin typeface="微软雅黑" panose="020B0503020204020204" pitchFamily="34" charset="-122"/>
                <a:ea typeface="微软雅黑" panose="020B0503020204020204" pitchFamily="34" charset="-122"/>
              </a:rPr>
              <a:t>锂离子电池</a:t>
            </a:r>
          </a:p>
        </p:txBody>
      </p:sp>
      <p:sp>
        <p:nvSpPr>
          <p:cNvPr id="22552" name="文本框 37"/>
          <p:cNvSpPr txBox="1"/>
          <p:nvPr/>
        </p:nvSpPr>
        <p:spPr>
          <a:xfrm>
            <a:off x="647065" y="4256405"/>
            <a:ext cx="1002030" cy="27559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1200" b="1" dirty="0">
                <a:latin typeface="微软雅黑" panose="020B0503020204020204" pitchFamily="34" charset="-122"/>
                <a:ea typeface="微软雅黑" panose="020B0503020204020204" pitchFamily="34" charset="-122"/>
              </a:rPr>
              <a:t>同位素分析</a:t>
            </a:r>
          </a:p>
        </p:txBody>
      </p:sp>
      <p:sp>
        <p:nvSpPr>
          <p:cNvPr id="22553" name="文本框 39"/>
          <p:cNvSpPr txBox="1"/>
          <p:nvPr/>
        </p:nvSpPr>
        <p:spPr>
          <a:xfrm>
            <a:off x="2872740" y="4313555"/>
            <a:ext cx="900430" cy="27559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1200" b="1" dirty="0">
                <a:latin typeface="微软雅黑" panose="020B0503020204020204" pitchFamily="34" charset="-122"/>
                <a:ea typeface="微软雅黑" panose="020B0503020204020204" pitchFamily="34" charset="-122"/>
              </a:rPr>
              <a:t>生物学</a:t>
            </a:r>
          </a:p>
        </p:txBody>
      </p:sp>
      <p:sp>
        <p:nvSpPr>
          <p:cNvPr id="22554" name="文本框 41"/>
          <p:cNvSpPr txBox="1"/>
          <p:nvPr/>
        </p:nvSpPr>
        <p:spPr>
          <a:xfrm>
            <a:off x="3738563" y="6307138"/>
            <a:ext cx="4684712" cy="2762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b="1" dirty="0">
                <a:latin typeface="微软雅黑" panose="020B0503020204020204" pitchFamily="34" charset="-122"/>
                <a:ea typeface="微软雅黑" panose="020B0503020204020204" pitchFamily="34" charset="-122"/>
              </a:rPr>
              <a:t>Handbook of Cultural Heritage Analysis, Chapter 3</a:t>
            </a:r>
            <a:endParaRPr lang="zh-SG" altLang="en-US" sz="1200" b="1" dirty="0">
              <a:latin typeface="微软雅黑" panose="020B0503020204020204" pitchFamily="34" charset="-122"/>
              <a:ea typeface="微软雅黑" panose="020B0503020204020204" pitchFamily="34" charset="-122"/>
            </a:endParaRPr>
          </a:p>
        </p:txBody>
      </p:sp>
      <p:sp>
        <p:nvSpPr>
          <p:cNvPr id="22555" name="文本框 43"/>
          <p:cNvSpPr txBox="1"/>
          <p:nvPr/>
        </p:nvSpPr>
        <p:spPr>
          <a:xfrm>
            <a:off x="5811838" y="3841750"/>
            <a:ext cx="4683125" cy="246063"/>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a:spcBef>
                <a:spcPct val="0"/>
              </a:spcBef>
              <a:buNone/>
            </a:pPr>
            <a:r>
              <a:rPr lang="en-US" altLang="zh-CN" sz="1000" b="1" dirty="0">
                <a:solidFill>
                  <a:schemeClr val="tx2"/>
                </a:solidFill>
                <a:latin typeface="微软雅黑" panose="020B0503020204020204" pitchFamily="34" charset="-122"/>
                <a:ea typeface="微软雅黑" panose="020B0503020204020204" pitchFamily="34" charset="-122"/>
              </a:rPr>
              <a:t>JPARC</a:t>
            </a:r>
            <a:r>
              <a:rPr lang="zh-CN" altLang="en-US" sz="1000" b="1" dirty="0">
                <a:solidFill>
                  <a:schemeClr val="tx2"/>
                </a:solidFill>
                <a:latin typeface="微软雅黑" panose="020B0503020204020204" pitchFamily="34" charset="-122"/>
                <a:ea typeface="微软雅黑" panose="020B0503020204020204" pitchFamily="34" charset="-122"/>
              </a:rPr>
              <a:t> </a:t>
            </a:r>
            <a:r>
              <a:rPr lang="en-US" altLang="zh-CN" sz="1000" b="1" dirty="0">
                <a:solidFill>
                  <a:schemeClr val="tx2"/>
                </a:solidFill>
                <a:latin typeface="微软雅黑" panose="020B0503020204020204" pitchFamily="34" charset="-122"/>
                <a:ea typeface="微软雅黑" panose="020B0503020204020204" pitchFamily="34" charset="-122"/>
              </a:rPr>
              <a:t>on</a:t>
            </a:r>
            <a:r>
              <a:rPr lang="zh-CN" altLang="en-US" sz="1000" b="1" dirty="0">
                <a:solidFill>
                  <a:schemeClr val="tx2"/>
                </a:solidFill>
                <a:latin typeface="微软雅黑" panose="020B0503020204020204" pitchFamily="34" charset="-122"/>
                <a:ea typeface="微软雅黑" panose="020B0503020204020204" pitchFamily="34" charset="-122"/>
              </a:rPr>
              <a:t> </a:t>
            </a:r>
            <a:r>
              <a:rPr lang="en-US" altLang="zh-CN" sz="1000" b="1" dirty="0">
                <a:solidFill>
                  <a:schemeClr val="tx2"/>
                </a:solidFill>
                <a:latin typeface="微软雅黑" panose="020B0503020204020204" pitchFamily="34" charset="-122"/>
                <a:ea typeface="微软雅黑" panose="020B0503020204020204" pitchFamily="34" charset="-122"/>
              </a:rPr>
              <a:t>Lithium</a:t>
            </a:r>
            <a:r>
              <a:rPr lang="zh-CN" altLang="en-US" sz="1000" b="1" dirty="0">
                <a:solidFill>
                  <a:schemeClr val="tx2"/>
                </a:solidFill>
                <a:latin typeface="微软雅黑" panose="020B0503020204020204" pitchFamily="34" charset="-122"/>
                <a:ea typeface="微软雅黑" panose="020B0503020204020204" pitchFamily="34" charset="-122"/>
              </a:rPr>
              <a:t> </a:t>
            </a:r>
            <a:r>
              <a:rPr lang="en-US" altLang="zh-CN" sz="1000" b="1" dirty="0">
                <a:solidFill>
                  <a:schemeClr val="tx2"/>
                </a:solidFill>
                <a:latin typeface="微软雅黑" panose="020B0503020204020204" pitchFamily="34" charset="-122"/>
                <a:ea typeface="微软雅黑" panose="020B0503020204020204" pitchFamily="34" charset="-122"/>
              </a:rPr>
              <a:t>batteries</a:t>
            </a:r>
            <a:endParaRPr lang="zh-CN" altLang="en-US" sz="1000" b="1"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advTm="12236"/>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图片 2" descr="封面"/>
          <p:cNvPicPr>
            <a:picLocks noChangeAspect="1"/>
          </p:cNvPicPr>
          <p:nvPr/>
        </p:nvPicPr>
        <p:blipFill>
          <a:blip r:embed="rId3"/>
          <a:stretch>
            <a:fillRect/>
          </a:stretch>
        </p:blipFill>
        <p:spPr>
          <a:xfrm>
            <a:off x="-14287" y="5824538"/>
            <a:ext cx="9144000" cy="1120775"/>
          </a:xfrm>
          <a:prstGeom prst="rect">
            <a:avLst/>
          </a:prstGeom>
          <a:noFill/>
          <a:ln w="9525">
            <a:noFill/>
          </a:ln>
        </p:spPr>
      </p:pic>
      <p:sp>
        <p:nvSpPr>
          <p:cNvPr id="4" name="矩形 3"/>
          <p:cNvSpPr/>
          <p:nvPr/>
        </p:nvSpPr>
        <p:spPr>
          <a:xfrm>
            <a:off x="-36512" y="0"/>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p:nvPr/>
        </p:nvCxnSpPr>
        <p:spPr>
          <a:xfrm>
            <a:off x="395288" y="836613"/>
            <a:ext cx="8740775"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24581" name="文本框 4"/>
          <p:cNvSpPr txBox="1"/>
          <p:nvPr/>
        </p:nvSpPr>
        <p:spPr>
          <a:xfrm>
            <a:off x="85725" y="128588"/>
            <a:ext cx="5815013" cy="52197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SG" sz="2800" b="1" dirty="0">
                <a:solidFill>
                  <a:schemeClr val="bg1"/>
                </a:solidFill>
                <a:latin typeface="微软雅黑" panose="020B0503020204020204" pitchFamily="34" charset="-122"/>
                <a:ea typeface="微软雅黑" panose="020B0503020204020204" pitchFamily="34" charset="-122"/>
              </a:rPr>
              <a:t>2.5 </a:t>
            </a:r>
            <a:r>
              <a:rPr lang="zh-CN" altLang="en-US" sz="2800" b="1" dirty="0">
                <a:solidFill>
                  <a:schemeClr val="bg1"/>
                </a:solidFill>
                <a:latin typeface="微软雅黑" panose="020B0503020204020204" pitchFamily="34" charset="-122"/>
                <a:ea typeface="微软雅黑" panose="020B0503020204020204" pitchFamily="34" charset="-122"/>
              </a:rPr>
              <a:t>现有成像方法</a:t>
            </a:r>
          </a:p>
        </p:txBody>
      </p:sp>
      <p:pic>
        <p:nvPicPr>
          <p:cNvPr id="3" name="图片 2"/>
          <p:cNvPicPr>
            <a:picLocks noChangeAspect="1"/>
          </p:cNvPicPr>
          <p:nvPr/>
        </p:nvPicPr>
        <p:blipFill>
          <a:blip r:embed="rId4">
            <a:duotone>
              <a:schemeClr val="accent5">
                <a:shade val="45000"/>
                <a:satMod val="135000"/>
              </a:schemeClr>
              <a:prstClr val="white"/>
            </a:duotone>
          </a:blip>
          <a:stretch>
            <a:fillRect/>
          </a:stretch>
        </p:blipFill>
        <p:spPr>
          <a:xfrm>
            <a:off x="8244409" y="21505"/>
            <a:ext cx="792088" cy="738907"/>
          </a:xfrm>
          <a:prstGeom prst="rect">
            <a:avLst/>
          </a:prstGeom>
          <a:solidFill>
            <a:srgbClr val="0070C0"/>
          </a:solidFill>
          <a:ln>
            <a:solidFill>
              <a:srgbClr val="0070C0"/>
            </a:solidFill>
          </a:ln>
        </p:spPr>
      </p:pic>
      <p:pic>
        <p:nvPicPr>
          <p:cNvPr id="24583" name="图片 7"/>
          <p:cNvPicPr>
            <a:picLocks noChangeAspect="1"/>
          </p:cNvPicPr>
          <p:nvPr/>
        </p:nvPicPr>
        <p:blipFill>
          <a:blip r:embed="rId5"/>
          <a:stretch>
            <a:fillRect/>
          </a:stretch>
        </p:blipFill>
        <p:spPr>
          <a:xfrm>
            <a:off x="161925" y="3660775"/>
            <a:ext cx="4999038" cy="1989138"/>
          </a:xfrm>
          <a:prstGeom prst="rect">
            <a:avLst/>
          </a:prstGeom>
          <a:noFill/>
          <a:ln w="9525">
            <a:noFill/>
          </a:ln>
        </p:spPr>
      </p:pic>
      <p:pic>
        <p:nvPicPr>
          <p:cNvPr id="24584" name="图片 9"/>
          <p:cNvPicPr>
            <a:picLocks noChangeAspect="1"/>
          </p:cNvPicPr>
          <p:nvPr/>
        </p:nvPicPr>
        <p:blipFill>
          <a:blip r:embed="rId6"/>
          <a:srcRect r="50795" b="1178"/>
          <a:stretch>
            <a:fillRect/>
          </a:stretch>
        </p:blipFill>
        <p:spPr>
          <a:xfrm>
            <a:off x="5613400" y="3713163"/>
            <a:ext cx="2127250" cy="1908175"/>
          </a:xfrm>
          <a:prstGeom prst="rect">
            <a:avLst/>
          </a:prstGeom>
          <a:noFill/>
          <a:ln w="9525">
            <a:noFill/>
          </a:ln>
        </p:spPr>
      </p:pic>
      <p:pic>
        <p:nvPicPr>
          <p:cNvPr id="24585" name="图片 12"/>
          <p:cNvPicPr>
            <a:picLocks noChangeAspect="1"/>
          </p:cNvPicPr>
          <p:nvPr/>
        </p:nvPicPr>
        <p:blipFill>
          <a:blip r:embed="rId7"/>
          <a:srcRect b="14658"/>
          <a:stretch>
            <a:fillRect/>
          </a:stretch>
        </p:blipFill>
        <p:spPr>
          <a:xfrm>
            <a:off x="4692650" y="1689100"/>
            <a:ext cx="3959225" cy="1695450"/>
          </a:xfrm>
          <a:prstGeom prst="rect">
            <a:avLst/>
          </a:prstGeom>
          <a:noFill/>
          <a:ln w="9525">
            <a:noFill/>
          </a:ln>
        </p:spPr>
      </p:pic>
      <p:pic>
        <p:nvPicPr>
          <p:cNvPr id="24586" name="图片 16"/>
          <p:cNvPicPr>
            <a:picLocks noChangeAspect="1"/>
          </p:cNvPicPr>
          <p:nvPr/>
        </p:nvPicPr>
        <p:blipFill>
          <a:blip r:embed="rId8"/>
          <a:stretch>
            <a:fillRect/>
          </a:stretch>
        </p:blipFill>
        <p:spPr>
          <a:xfrm>
            <a:off x="7926388" y="4279900"/>
            <a:ext cx="1209675" cy="1209675"/>
          </a:xfrm>
          <a:prstGeom prst="rect">
            <a:avLst/>
          </a:prstGeom>
          <a:noFill/>
          <a:ln w="9525">
            <a:noFill/>
          </a:ln>
        </p:spPr>
      </p:pic>
      <p:sp>
        <p:nvSpPr>
          <p:cNvPr id="24587" name="文本框 18"/>
          <p:cNvSpPr txBox="1"/>
          <p:nvPr/>
        </p:nvSpPr>
        <p:spPr>
          <a:xfrm>
            <a:off x="3770313" y="6345238"/>
            <a:ext cx="5394325" cy="33813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SG" altLang="en-US" sz="1600" b="1" dirty="0">
                <a:latin typeface="微软雅黑" panose="020B0503020204020204" pitchFamily="34" charset="-122"/>
                <a:ea typeface="微软雅黑" panose="020B0503020204020204" pitchFamily="34" charset="-122"/>
              </a:rPr>
              <a:t>M. Katsuragawa et al., NIMA 912 (2018) 140</a:t>
            </a:r>
          </a:p>
        </p:txBody>
      </p:sp>
      <p:cxnSp>
        <p:nvCxnSpPr>
          <p:cNvPr id="21" name="直接箭头连接符 20"/>
          <p:cNvCxnSpPr/>
          <p:nvPr/>
        </p:nvCxnSpPr>
        <p:spPr>
          <a:xfrm flipV="1">
            <a:off x="1289899" y="1741794"/>
            <a:ext cx="2481049" cy="1077415"/>
          </a:xfrm>
          <a:prstGeom prst="straightConnector1">
            <a:avLst/>
          </a:prstGeom>
          <a:ln>
            <a:noFill/>
            <a:tailEnd type="triangle"/>
          </a:ln>
          <a:effectLst>
            <a:glow rad="63500">
              <a:schemeClr val="accent1">
                <a:satMod val="175000"/>
                <a:alpha val="40000"/>
              </a:schemeClr>
            </a:glow>
            <a:outerShdw blurRad="50800" dist="38100" dir="2700000" algn="tl"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0">
            <a:schemeClr val="accent2"/>
          </a:fillRef>
          <a:effectRef idx="0">
            <a:schemeClr val="accent2"/>
          </a:effectRef>
          <a:fontRef idx="minor">
            <a:schemeClr val="tx1"/>
          </a:fontRef>
        </p:style>
      </p:cxnSp>
      <p:cxnSp>
        <p:nvCxnSpPr>
          <p:cNvPr id="23" name="直接箭头连接符 22"/>
          <p:cNvCxnSpPr/>
          <p:nvPr/>
        </p:nvCxnSpPr>
        <p:spPr>
          <a:xfrm flipV="1">
            <a:off x="3419872" y="2328936"/>
            <a:ext cx="3672408" cy="2828256"/>
          </a:xfrm>
          <a:prstGeom prst="straightConnector1">
            <a:avLst/>
          </a:prstGeom>
          <a:ln>
            <a:noFill/>
            <a:tailEnd type="triangle"/>
          </a:ln>
          <a:effectLst>
            <a:glow rad="101600">
              <a:schemeClr val="accent2">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dk1"/>
          </a:lnRef>
          <a:fillRef idx="0">
            <a:schemeClr val="dk1"/>
          </a:fillRef>
          <a:effectRef idx="1">
            <a:schemeClr val="dk1"/>
          </a:effectRef>
          <a:fontRef idx="minor">
            <a:schemeClr val="tx1"/>
          </a:fontRef>
        </p:style>
      </p:cxnSp>
      <p:cxnSp>
        <p:nvCxnSpPr>
          <p:cNvPr id="34" name="直接箭头连接符 33"/>
          <p:cNvCxnSpPr/>
          <p:nvPr/>
        </p:nvCxnSpPr>
        <p:spPr>
          <a:xfrm flipH="1">
            <a:off x="4310063" y="3451225"/>
            <a:ext cx="979488" cy="1884363"/>
          </a:xfrm>
          <a:prstGeom prst="straightConnector1">
            <a:avLst/>
          </a:prstGeom>
          <a:ln>
            <a:headEnd type="triangle"/>
            <a:tailEnd type="triangle"/>
          </a:ln>
        </p:spPr>
        <p:style>
          <a:lnRef idx="3">
            <a:schemeClr val="dk1"/>
          </a:lnRef>
          <a:fillRef idx="0">
            <a:schemeClr val="dk1"/>
          </a:fillRef>
          <a:effectRef idx="2">
            <a:schemeClr val="dk1"/>
          </a:effectRef>
          <a:fontRef idx="minor">
            <a:schemeClr val="tx1"/>
          </a:fontRef>
        </p:style>
      </p:cxnSp>
      <p:cxnSp>
        <p:nvCxnSpPr>
          <p:cNvPr id="37" name="直接箭头连接符 36"/>
          <p:cNvCxnSpPr/>
          <p:nvPr/>
        </p:nvCxnSpPr>
        <p:spPr>
          <a:xfrm flipV="1">
            <a:off x="3132138" y="4087813"/>
            <a:ext cx="2663825" cy="1346200"/>
          </a:xfrm>
          <a:prstGeom prst="straightConnector1">
            <a:avLst/>
          </a:prstGeom>
          <a:ln>
            <a:headEnd type="triangle"/>
            <a:tailEnd type="triangle"/>
          </a:ln>
        </p:spPr>
        <p:style>
          <a:lnRef idx="3">
            <a:schemeClr val="accent2"/>
          </a:lnRef>
          <a:fillRef idx="0">
            <a:schemeClr val="accent2"/>
          </a:fillRef>
          <a:effectRef idx="2">
            <a:schemeClr val="accent2"/>
          </a:effectRef>
          <a:fontRef idx="minor">
            <a:schemeClr val="tx1"/>
          </a:fontRef>
        </p:style>
      </p:cxnSp>
      <p:cxnSp>
        <p:nvCxnSpPr>
          <p:cNvPr id="39" name="直接箭头连接符 38"/>
          <p:cNvCxnSpPr/>
          <p:nvPr/>
        </p:nvCxnSpPr>
        <p:spPr>
          <a:xfrm flipV="1">
            <a:off x="4614863" y="3406775"/>
            <a:ext cx="2425700" cy="1976438"/>
          </a:xfrm>
          <a:prstGeom prst="straightConnector1">
            <a:avLst/>
          </a:prstGeom>
          <a:ln>
            <a:headEnd type="triangle"/>
            <a:tailEnd type="triangle"/>
          </a:ln>
        </p:spPr>
        <p:style>
          <a:lnRef idx="3">
            <a:schemeClr val="accent1"/>
          </a:lnRef>
          <a:fillRef idx="0">
            <a:schemeClr val="accent1"/>
          </a:fillRef>
          <a:effectRef idx="2">
            <a:schemeClr val="accent1"/>
          </a:effectRef>
          <a:fontRef idx="minor">
            <a:schemeClr val="tx1"/>
          </a:fontRef>
        </p:style>
      </p:cxnSp>
      <p:pic>
        <p:nvPicPr>
          <p:cNvPr id="24593" name="图片 41"/>
          <p:cNvPicPr>
            <a:picLocks noChangeAspect="1"/>
          </p:cNvPicPr>
          <p:nvPr/>
        </p:nvPicPr>
        <p:blipFill>
          <a:blip r:embed="rId9"/>
          <a:stretch>
            <a:fillRect/>
          </a:stretch>
        </p:blipFill>
        <p:spPr>
          <a:xfrm>
            <a:off x="539750" y="1582738"/>
            <a:ext cx="3829050" cy="1990725"/>
          </a:xfrm>
          <a:prstGeom prst="rect">
            <a:avLst/>
          </a:prstGeom>
          <a:noFill/>
          <a:ln w="9525">
            <a:noFill/>
          </a:ln>
        </p:spPr>
      </p:pic>
      <p:sp>
        <p:nvSpPr>
          <p:cNvPr id="24594" name="灯片编号占位符 1"/>
          <p:cNvSpPr txBox="1"/>
          <p:nvPr/>
        </p:nvSpPr>
        <p:spPr>
          <a:xfrm>
            <a:off x="8736013" y="6538913"/>
            <a:ext cx="407987" cy="34607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11</a:t>
            </a:fld>
            <a:endParaRPr lang="" altLang="zh-SG" sz="1400" dirty="0">
              <a:latin typeface="微软雅黑" panose="020B0503020204020204" pitchFamily="34" charset="-122"/>
              <a:ea typeface="微软雅黑" panose="020B0503020204020204" pitchFamily="34" charset="-122"/>
            </a:endParaRPr>
          </a:p>
        </p:txBody>
      </p:sp>
      <p:sp>
        <p:nvSpPr>
          <p:cNvPr id="24595" name="文本框 13"/>
          <p:cNvSpPr txBox="1"/>
          <p:nvPr/>
        </p:nvSpPr>
        <p:spPr>
          <a:xfrm>
            <a:off x="2923753" y="982663"/>
            <a:ext cx="4600575" cy="4603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zh-SG" sz="2400" b="1" dirty="0">
                <a:solidFill>
                  <a:srgbClr val="FF0000"/>
                </a:solidFill>
                <a:latin typeface="微软雅黑" panose="020B0503020204020204" pitchFamily="34" charset="-122"/>
                <a:ea typeface="微软雅黑" panose="020B0503020204020204" pitchFamily="34" charset="-122"/>
              </a:rPr>
              <a:t>单一深度</a:t>
            </a:r>
            <a:r>
              <a:rPr lang="zh-SG" altLang="en-US" sz="2400" b="1" dirty="0">
                <a:solidFill>
                  <a:srgbClr val="FF0000"/>
                </a:solidFill>
                <a:latin typeface="微软雅黑" panose="020B0503020204020204" pitchFamily="34" charset="-122"/>
                <a:ea typeface="微软雅黑" panose="020B0503020204020204" pitchFamily="34" charset="-122"/>
              </a:rPr>
              <a:t>+ </a:t>
            </a:r>
            <a:r>
              <a:rPr lang="zh-CN" altLang="zh-SG" sz="2400" b="1" dirty="0">
                <a:solidFill>
                  <a:srgbClr val="FF0000"/>
                </a:solidFill>
                <a:latin typeface="微软雅黑" panose="020B0503020204020204" pitchFamily="34" charset="-122"/>
                <a:ea typeface="微软雅黑" panose="020B0503020204020204" pitchFamily="34" charset="-122"/>
              </a:rPr>
              <a:t>二维成像</a:t>
            </a:r>
          </a:p>
        </p:txBody>
      </p:sp>
    </p:spTree>
  </p:cSld>
  <p:clrMapOvr>
    <a:masterClrMapping/>
  </p:clrMapOvr>
  <p:transition advTm="12236"/>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图片 2" descr="封面"/>
          <p:cNvPicPr>
            <a:picLocks noChangeAspect="1"/>
          </p:cNvPicPr>
          <p:nvPr/>
        </p:nvPicPr>
        <p:blipFill>
          <a:blip r:embed="rId5"/>
          <a:stretch>
            <a:fillRect/>
          </a:stretch>
        </p:blipFill>
        <p:spPr>
          <a:xfrm>
            <a:off x="0" y="5748338"/>
            <a:ext cx="9144000" cy="1122362"/>
          </a:xfrm>
          <a:prstGeom prst="rect">
            <a:avLst/>
          </a:prstGeom>
          <a:noFill/>
          <a:ln w="9525">
            <a:noFill/>
          </a:ln>
        </p:spPr>
      </p:pic>
      <p:pic>
        <p:nvPicPr>
          <p:cNvPr id="26627" name="图片 8"/>
          <p:cNvPicPr>
            <a:picLocks noChangeAspect="1"/>
          </p:cNvPicPr>
          <p:nvPr>
            <p:custDataLst>
              <p:tags r:id="rId1"/>
            </p:custDataLst>
          </p:nvPr>
        </p:nvPicPr>
        <p:blipFill>
          <a:blip r:embed="rId6"/>
          <a:srcRect l="4362" t="3998" r="5823" b="4028"/>
          <a:stretch>
            <a:fillRect/>
          </a:stretch>
        </p:blipFill>
        <p:spPr>
          <a:xfrm>
            <a:off x="222250" y="4002088"/>
            <a:ext cx="4265613" cy="1781175"/>
          </a:xfrm>
          <a:prstGeom prst="rect">
            <a:avLst/>
          </a:prstGeom>
          <a:noFill/>
          <a:ln w="9525">
            <a:noFill/>
          </a:ln>
        </p:spPr>
      </p:pic>
      <p:sp>
        <p:nvSpPr>
          <p:cNvPr id="4" name="矩形 3"/>
          <p:cNvSpPr/>
          <p:nvPr/>
        </p:nvSpPr>
        <p:spPr>
          <a:xfrm>
            <a:off x="-36512" y="0"/>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p:nvPr/>
        </p:nvCxnSpPr>
        <p:spPr>
          <a:xfrm>
            <a:off x="395288" y="836613"/>
            <a:ext cx="8740775"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26630" name="文本框 4"/>
          <p:cNvSpPr txBox="1"/>
          <p:nvPr/>
        </p:nvSpPr>
        <p:spPr>
          <a:xfrm>
            <a:off x="85725" y="128588"/>
            <a:ext cx="5815013" cy="52197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SG" sz="2800" b="1" dirty="0">
                <a:solidFill>
                  <a:schemeClr val="bg1"/>
                </a:solidFill>
                <a:latin typeface="微软雅黑" panose="020B0503020204020204" pitchFamily="34" charset="-122"/>
                <a:ea typeface="微软雅黑" panose="020B0503020204020204" pitchFamily="34" charset="-122"/>
              </a:rPr>
              <a:t>2.5 </a:t>
            </a:r>
            <a:r>
              <a:rPr lang="zh-CN" altLang="en-US" sz="2800" b="1" dirty="0">
                <a:solidFill>
                  <a:schemeClr val="bg1"/>
                </a:solidFill>
                <a:latin typeface="微软雅黑" panose="020B0503020204020204" pitchFamily="34" charset="-122"/>
                <a:ea typeface="微软雅黑" panose="020B0503020204020204" pitchFamily="34" charset="-122"/>
              </a:rPr>
              <a:t>现有成像方法</a:t>
            </a:r>
          </a:p>
        </p:txBody>
      </p:sp>
      <p:pic>
        <p:nvPicPr>
          <p:cNvPr id="3" name="图片 2"/>
          <p:cNvPicPr>
            <a:picLocks noChangeAspect="1"/>
          </p:cNvPicPr>
          <p:nvPr/>
        </p:nvPicPr>
        <p:blipFill>
          <a:blip r:embed="rId7">
            <a:duotone>
              <a:schemeClr val="accent5">
                <a:shade val="45000"/>
                <a:satMod val="135000"/>
              </a:schemeClr>
              <a:prstClr val="white"/>
            </a:duotone>
          </a:blip>
          <a:stretch>
            <a:fillRect/>
          </a:stretch>
        </p:blipFill>
        <p:spPr>
          <a:xfrm>
            <a:off x="8244409" y="21505"/>
            <a:ext cx="792088" cy="738907"/>
          </a:xfrm>
          <a:prstGeom prst="rect">
            <a:avLst/>
          </a:prstGeom>
          <a:solidFill>
            <a:srgbClr val="0070C0"/>
          </a:solidFill>
          <a:ln>
            <a:solidFill>
              <a:srgbClr val="0070C0"/>
            </a:solidFill>
          </a:ln>
        </p:spPr>
      </p:pic>
      <p:sp>
        <p:nvSpPr>
          <p:cNvPr id="26632" name="文本框 18"/>
          <p:cNvSpPr txBox="1"/>
          <p:nvPr/>
        </p:nvSpPr>
        <p:spPr>
          <a:xfrm>
            <a:off x="3957638" y="6278563"/>
            <a:ext cx="5394325" cy="33813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it-IT" altLang="zh-SG" sz="1600" b="1" dirty="0">
                <a:latin typeface="微软雅黑" panose="020B0503020204020204" pitchFamily="34" charset="-122"/>
                <a:ea typeface="微软雅黑" panose="020B0503020204020204" pitchFamily="34" charset="-122"/>
              </a:rPr>
              <a:t>I. Chiu et al., Sci. Rep. 12 (2022) 5261</a:t>
            </a:r>
            <a:endParaRPr lang="zh-SG" altLang="en-US" sz="1600" b="1" dirty="0">
              <a:latin typeface="微软雅黑" panose="020B0503020204020204" pitchFamily="34" charset="-122"/>
              <a:ea typeface="微软雅黑" panose="020B0503020204020204" pitchFamily="34" charset="-122"/>
            </a:endParaRPr>
          </a:p>
        </p:txBody>
      </p:sp>
      <p:cxnSp>
        <p:nvCxnSpPr>
          <p:cNvPr id="21" name="直接箭头连接符 20"/>
          <p:cNvCxnSpPr/>
          <p:nvPr/>
        </p:nvCxnSpPr>
        <p:spPr>
          <a:xfrm flipV="1">
            <a:off x="1289899" y="1741794"/>
            <a:ext cx="2481049" cy="1077415"/>
          </a:xfrm>
          <a:prstGeom prst="straightConnector1">
            <a:avLst/>
          </a:prstGeom>
          <a:ln>
            <a:noFill/>
            <a:tailEnd type="triangle"/>
          </a:ln>
          <a:effectLst>
            <a:glow rad="63500">
              <a:schemeClr val="accent1">
                <a:satMod val="175000"/>
                <a:alpha val="40000"/>
              </a:schemeClr>
            </a:glow>
            <a:outerShdw blurRad="50800" dist="38100" dir="2700000" algn="tl" rotWithShape="0">
              <a:prstClr val="black">
                <a:alpha val="40000"/>
              </a:prstClr>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0">
            <a:schemeClr val="accent2"/>
          </a:fillRef>
          <a:effectRef idx="0">
            <a:schemeClr val="accent2"/>
          </a:effectRef>
          <a:fontRef idx="minor">
            <a:schemeClr val="tx1"/>
          </a:fontRef>
        </p:style>
      </p:cxnSp>
      <p:cxnSp>
        <p:nvCxnSpPr>
          <p:cNvPr id="23" name="直接箭头连接符 22"/>
          <p:cNvCxnSpPr/>
          <p:nvPr/>
        </p:nvCxnSpPr>
        <p:spPr>
          <a:xfrm flipV="1">
            <a:off x="3419872" y="2328936"/>
            <a:ext cx="3672408" cy="2828256"/>
          </a:xfrm>
          <a:prstGeom prst="straightConnector1">
            <a:avLst/>
          </a:prstGeom>
          <a:ln>
            <a:noFill/>
            <a:tailEnd type="triangle"/>
          </a:ln>
          <a:effectLst>
            <a:glow rad="101600">
              <a:schemeClr val="accent2">
                <a:satMod val="175000"/>
                <a:alpha val="40000"/>
              </a:schemeClr>
            </a:glow>
          </a:effectLst>
          <a:scene3d>
            <a:camera prst="orthographicFront">
              <a:rot lat="0" lon="0" rev="0"/>
            </a:camera>
            <a:lightRig rig="contrasting" dir="t">
              <a:rot lat="0" lon="0" rev="7800000"/>
            </a:lightRig>
          </a:scene3d>
          <a:sp3d>
            <a:bevelT w="139700" h="139700"/>
          </a:sp3d>
        </p:spPr>
        <p:style>
          <a:lnRef idx="2">
            <a:schemeClr val="dk1"/>
          </a:lnRef>
          <a:fillRef idx="0">
            <a:schemeClr val="dk1"/>
          </a:fillRef>
          <a:effectRef idx="1">
            <a:schemeClr val="dk1"/>
          </a:effectRef>
          <a:fontRef idx="minor">
            <a:schemeClr val="tx1"/>
          </a:fontRef>
        </p:style>
      </p:cxnSp>
      <p:pic>
        <p:nvPicPr>
          <p:cNvPr id="26635" name="图片 4"/>
          <p:cNvPicPr>
            <a:picLocks noChangeAspect="1"/>
          </p:cNvPicPr>
          <p:nvPr/>
        </p:nvPicPr>
        <p:blipFill>
          <a:blip r:embed="rId8"/>
          <a:stretch>
            <a:fillRect/>
          </a:stretch>
        </p:blipFill>
        <p:spPr>
          <a:xfrm>
            <a:off x="4449763" y="1431925"/>
            <a:ext cx="4410075" cy="3597275"/>
          </a:xfrm>
          <a:prstGeom prst="rect">
            <a:avLst/>
          </a:prstGeom>
          <a:noFill/>
          <a:ln w="9525">
            <a:noFill/>
          </a:ln>
        </p:spPr>
      </p:pic>
      <p:pic>
        <p:nvPicPr>
          <p:cNvPr id="26636" name="图片 16"/>
          <p:cNvPicPr>
            <a:picLocks noChangeAspect="1"/>
          </p:cNvPicPr>
          <p:nvPr/>
        </p:nvPicPr>
        <p:blipFill>
          <a:blip r:embed="rId9"/>
          <a:stretch>
            <a:fillRect/>
          </a:stretch>
        </p:blipFill>
        <p:spPr>
          <a:xfrm>
            <a:off x="7934325" y="5100638"/>
            <a:ext cx="1209675" cy="1209675"/>
          </a:xfrm>
          <a:prstGeom prst="rect">
            <a:avLst/>
          </a:prstGeom>
          <a:noFill/>
          <a:ln w="9525">
            <a:noFill/>
          </a:ln>
        </p:spPr>
      </p:pic>
      <p:pic>
        <p:nvPicPr>
          <p:cNvPr id="26637" name="图片 11"/>
          <p:cNvPicPr>
            <a:picLocks noChangeAspect="1"/>
          </p:cNvPicPr>
          <p:nvPr>
            <p:custDataLst>
              <p:tags r:id="rId2"/>
            </p:custDataLst>
          </p:nvPr>
        </p:nvPicPr>
        <p:blipFill>
          <a:blip r:embed="rId10"/>
          <a:stretch>
            <a:fillRect/>
          </a:stretch>
        </p:blipFill>
        <p:spPr>
          <a:xfrm>
            <a:off x="185738" y="1431925"/>
            <a:ext cx="4264025" cy="2401888"/>
          </a:xfrm>
          <a:prstGeom prst="rect">
            <a:avLst/>
          </a:prstGeom>
          <a:noFill/>
          <a:ln w="9525">
            <a:noFill/>
          </a:ln>
        </p:spPr>
      </p:pic>
      <p:sp>
        <p:nvSpPr>
          <p:cNvPr id="26638" name="灯片编号占位符 1"/>
          <p:cNvSpPr txBox="1"/>
          <p:nvPr/>
        </p:nvSpPr>
        <p:spPr>
          <a:xfrm>
            <a:off x="8736013" y="6538913"/>
            <a:ext cx="407987" cy="34607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12</a:t>
            </a:fld>
            <a:endParaRPr lang="" altLang="zh-SG" sz="1400" dirty="0">
              <a:latin typeface="微软雅黑" panose="020B0503020204020204" pitchFamily="34" charset="-122"/>
              <a:ea typeface="微软雅黑" panose="020B0503020204020204" pitchFamily="34" charset="-122"/>
            </a:endParaRPr>
          </a:p>
        </p:txBody>
      </p:sp>
      <p:sp>
        <p:nvSpPr>
          <p:cNvPr id="26639" name="文本框 5"/>
          <p:cNvSpPr txBox="1"/>
          <p:nvPr/>
        </p:nvSpPr>
        <p:spPr>
          <a:xfrm>
            <a:off x="3331210" y="928370"/>
            <a:ext cx="4600575" cy="4603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zh-SG" sz="2400" b="1" dirty="0">
                <a:solidFill>
                  <a:srgbClr val="FF0000"/>
                </a:solidFill>
                <a:latin typeface="微软雅黑" panose="020B0503020204020204" pitchFamily="34" charset="-122"/>
                <a:ea typeface="微软雅黑" panose="020B0503020204020204" pitchFamily="34" charset="-122"/>
              </a:rPr>
              <a:t>单一深度</a:t>
            </a:r>
            <a:r>
              <a:rPr lang="zh-SG" altLang="en-US" sz="2400" b="1" dirty="0">
                <a:solidFill>
                  <a:srgbClr val="FF0000"/>
                </a:solidFill>
                <a:latin typeface="微软雅黑" panose="020B0503020204020204" pitchFamily="34" charset="-122"/>
                <a:ea typeface="微软雅黑" panose="020B0503020204020204" pitchFamily="34" charset="-122"/>
              </a:rPr>
              <a:t>+</a:t>
            </a:r>
            <a:r>
              <a:rPr lang="en-US" altLang="zh-SG" sz="2400" b="1" dirty="0">
                <a:solidFill>
                  <a:srgbClr val="FF0000"/>
                </a:solidFill>
                <a:latin typeface="微软雅黑" panose="020B0503020204020204" pitchFamily="34" charset="-122"/>
                <a:ea typeface="微软雅黑" panose="020B0503020204020204" pitchFamily="34" charset="-122"/>
              </a:rPr>
              <a:t>CT</a:t>
            </a:r>
            <a:r>
              <a:rPr lang="zh-SG" altLang="en-US" sz="2400" b="1" dirty="0">
                <a:solidFill>
                  <a:srgbClr val="FF0000"/>
                </a:solidFill>
                <a:latin typeface="微软雅黑" panose="020B0503020204020204" pitchFamily="34" charset="-122"/>
                <a:ea typeface="微软雅黑" panose="020B0503020204020204" pitchFamily="34" charset="-122"/>
              </a:rPr>
              <a:t> </a:t>
            </a:r>
          </a:p>
        </p:txBody>
      </p:sp>
    </p:spTree>
  </p:cSld>
  <p:clrMapOvr>
    <a:masterClrMapping/>
  </p:clrMapOvr>
  <p:transition advTm="12236"/>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图示&#10;&#10;描述已自动生成">
            <a:extLst>
              <a:ext uri="{FF2B5EF4-FFF2-40B4-BE49-F238E27FC236}">
                <a16:creationId xmlns:a16="http://schemas.microsoft.com/office/drawing/2014/main" id="{7153A208-97EB-20FE-007B-BE9FC5177E44}"/>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5899" t="740" r="27951" b="69421"/>
          <a:stretch/>
        </p:blipFill>
        <p:spPr>
          <a:xfrm>
            <a:off x="3645496" y="1091885"/>
            <a:ext cx="5463008" cy="2337115"/>
          </a:xfrm>
          <a:prstGeom prst="rect">
            <a:avLst/>
          </a:prstGeom>
        </p:spPr>
      </p:pic>
      <p:pic>
        <p:nvPicPr>
          <p:cNvPr id="28674" name="图片 2" descr="封面"/>
          <p:cNvPicPr>
            <a:picLocks noChangeAspect="1"/>
          </p:cNvPicPr>
          <p:nvPr/>
        </p:nvPicPr>
        <p:blipFill>
          <a:blip r:embed="rId12"/>
          <a:stretch>
            <a:fillRect/>
          </a:stretch>
        </p:blipFill>
        <p:spPr>
          <a:xfrm>
            <a:off x="0" y="5748338"/>
            <a:ext cx="9144000" cy="1122362"/>
          </a:xfrm>
          <a:prstGeom prst="rect">
            <a:avLst/>
          </a:prstGeom>
          <a:noFill/>
          <a:ln w="9525">
            <a:noFill/>
          </a:ln>
        </p:spPr>
      </p:pic>
      <p:sp>
        <p:nvSpPr>
          <p:cNvPr id="4" name="矩形 3"/>
          <p:cNvSpPr/>
          <p:nvPr/>
        </p:nvSpPr>
        <p:spPr>
          <a:xfrm>
            <a:off x="-36512" y="0"/>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p:nvPr/>
        </p:nvCxnSpPr>
        <p:spPr>
          <a:xfrm>
            <a:off x="395288" y="836613"/>
            <a:ext cx="8740775"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13">
            <a:duotone>
              <a:schemeClr val="accent5">
                <a:shade val="45000"/>
                <a:satMod val="135000"/>
              </a:schemeClr>
              <a:prstClr val="white"/>
            </a:duotone>
          </a:blip>
          <a:stretch>
            <a:fillRect/>
          </a:stretch>
        </p:blipFill>
        <p:spPr>
          <a:xfrm>
            <a:off x="8244409" y="74612"/>
            <a:ext cx="792088" cy="685800"/>
          </a:xfrm>
          <a:prstGeom prst="rect">
            <a:avLst/>
          </a:prstGeom>
          <a:solidFill>
            <a:srgbClr val="0070C0"/>
          </a:solidFill>
          <a:ln>
            <a:solidFill>
              <a:srgbClr val="0070C0"/>
            </a:solidFill>
          </a:ln>
        </p:spPr>
      </p:pic>
      <p:sp>
        <p:nvSpPr>
          <p:cNvPr id="28678" name="文本框 5"/>
          <p:cNvSpPr txBox="1"/>
          <p:nvPr/>
        </p:nvSpPr>
        <p:spPr>
          <a:xfrm>
            <a:off x="107950" y="147638"/>
            <a:ext cx="9936163" cy="95410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buNone/>
            </a:pPr>
            <a:r>
              <a:rPr lang="en-US" altLang="zh-CN" sz="2800" b="1" dirty="0">
                <a:solidFill>
                  <a:srgbClr val="FFFFFF"/>
                </a:solidFill>
                <a:latin typeface="微软雅黑" panose="020B0503020204020204" pitchFamily="34" charset="-122"/>
                <a:ea typeface="微软雅黑" panose="020B0503020204020204" pitchFamily="34" charset="-122"/>
              </a:rPr>
              <a:t>3.1 </a:t>
            </a:r>
            <a:r>
              <a:rPr lang="zh-CN" altLang="en-US" sz="2800" b="1" dirty="0">
                <a:solidFill>
                  <a:schemeClr val="bg1"/>
                </a:solidFill>
                <a:latin typeface="微软雅黑" panose="020B0503020204020204" pitchFamily="34" charset="-122"/>
                <a:ea typeface="微软雅黑" panose="020B0503020204020204" pitchFamily="34" charset="-122"/>
              </a:rPr>
              <a:t>探测机理与成像算法</a:t>
            </a:r>
            <a:endParaRPr lang="en-US" altLang="zh-SG" sz="2800" b="1" dirty="0">
              <a:solidFill>
                <a:schemeClr val="bg1"/>
              </a:solidFill>
              <a:latin typeface="微软雅黑" panose="020B0503020204020204" pitchFamily="34" charset="-122"/>
              <a:ea typeface="微软雅黑" panose="020B0503020204020204" pitchFamily="34" charset="-122"/>
            </a:endParaRPr>
          </a:p>
          <a:p>
            <a:pPr marL="0" lvl="0" indent="0">
              <a:spcBef>
                <a:spcPct val="0"/>
              </a:spcBef>
              <a:buNone/>
            </a:pPr>
            <a:endParaRPr lang="zh-SG" altLang="en-US" sz="2800" dirty="0">
              <a:latin typeface="微软雅黑" panose="020B0503020204020204" pitchFamily="34" charset="-122"/>
              <a:ea typeface="微软雅黑" panose="020B0503020204020204" pitchFamily="34" charset="-122"/>
            </a:endParaRPr>
          </a:p>
        </p:txBody>
      </p:sp>
      <p:sp>
        <p:nvSpPr>
          <p:cNvPr id="28679" name="灯片编号占位符 1"/>
          <p:cNvSpPr txBox="1"/>
          <p:nvPr/>
        </p:nvSpPr>
        <p:spPr>
          <a:xfrm>
            <a:off x="8736013" y="6538913"/>
            <a:ext cx="407987" cy="34607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13</a:t>
            </a:fld>
            <a:endParaRPr lang="" altLang="zh-SG" sz="1400" dirty="0">
              <a:latin typeface="微软雅黑" panose="020B0503020204020204" pitchFamily="34" charset="-122"/>
              <a:ea typeface="微软雅黑" panose="020B0503020204020204" pitchFamily="34" charset="-122"/>
            </a:endParaRPr>
          </a:p>
        </p:txBody>
      </p:sp>
      <p:sp>
        <p:nvSpPr>
          <p:cNvPr id="5" name="矩形 4"/>
          <p:cNvSpPr/>
          <p:nvPr/>
        </p:nvSpPr>
        <p:spPr>
          <a:xfrm>
            <a:off x="349250" y="950913"/>
            <a:ext cx="3168650" cy="720725"/>
          </a:xfrm>
          <a:prstGeom prst="rect">
            <a:avLst/>
          </a:prstGeom>
          <a:solidFill>
            <a:srgbClr val="00B0F0"/>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rPr>
              <a:t>Detector</a:t>
            </a: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8" name="矩形 7"/>
          <p:cNvSpPr/>
          <p:nvPr/>
        </p:nvSpPr>
        <p:spPr>
          <a:xfrm>
            <a:off x="1681163" y="2941638"/>
            <a:ext cx="471488" cy="366713"/>
          </a:xfrm>
          <a:prstGeom prst="rect">
            <a:avLst/>
          </a:prstGeom>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8682" name="文本框 8"/>
          <p:cNvSpPr txBox="1"/>
          <p:nvPr/>
        </p:nvSpPr>
        <p:spPr>
          <a:xfrm>
            <a:off x="2220913" y="2909888"/>
            <a:ext cx="1296987" cy="36988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800" b="1" dirty="0">
                <a:latin typeface="微软雅黑" panose="020B0503020204020204" pitchFamily="34" charset="-122"/>
                <a:ea typeface="微软雅黑" panose="020B0503020204020204" pitchFamily="34" charset="-122"/>
              </a:rPr>
              <a:t>Object</a:t>
            </a:r>
            <a:endParaRPr lang="zh-SG" altLang="en-US" sz="1800" b="1" dirty="0">
              <a:latin typeface="微软雅黑" panose="020B0503020204020204" pitchFamily="34" charset="-122"/>
              <a:ea typeface="微软雅黑" panose="020B0503020204020204" pitchFamily="34" charset="-122"/>
            </a:endParaRPr>
          </a:p>
        </p:txBody>
      </p:sp>
      <p:cxnSp>
        <p:nvCxnSpPr>
          <p:cNvPr id="14" name="直接连接符 13"/>
          <p:cNvCxnSpPr/>
          <p:nvPr/>
        </p:nvCxnSpPr>
        <p:spPr>
          <a:xfrm>
            <a:off x="349250" y="1670050"/>
            <a:ext cx="1439863" cy="736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flipH="1">
            <a:off x="1933575" y="1670050"/>
            <a:ext cx="1584325" cy="736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852488" y="1004888"/>
            <a:ext cx="1300163" cy="1922463"/>
          </a:xfrm>
          <a:prstGeom prst="line">
            <a:avLst/>
          </a:prstGeom>
          <a:ln w="1905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6" name="直接连接符 25"/>
          <p:cNvCxnSpPr/>
          <p:nvPr/>
        </p:nvCxnSpPr>
        <p:spPr>
          <a:xfrm flipH="1">
            <a:off x="1668463" y="990600"/>
            <a:ext cx="920750" cy="1936750"/>
          </a:xfrm>
          <a:prstGeom prst="line">
            <a:avLst/>
          </a:prstGeom>
          <a:ln w="1905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1" name="椭圆 30"/>
          <p:cNvSpPr/>
          <p:nvPr/>
        </p:nvSpPr>
        <p:spPr>
          <a:xfrm>
            <a:off x="125413" y="2913063"/>
            <a:ext cx="227013" cy="366713"/>
          </a:xfrm>
          <a:prstGeom prst="ellipse">
            <a:avLst/>
          </a:prstGeom>
          <a:solidFill>
            <a:schemeClr val="bg1"/>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solidFill>
                  <a:schemeClr val="bg1"/>
                </a:solid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32" name="直接箭头连接符 31"/>
          <p:cNvCxnSpPr/>
          <p:nvPr/>
        </p:nvCxnSpPr>
        <p:spPr>
          <a:xfrm>
            <a:off x="219075" y="3105150"/>
            <a:ext cx="132873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3" name="直接箭头连接符 32"/>
          <p:cNvCxnSpPr/>
          <p:nvPr/>
        </p:nvCxnSpPr>
        <p:spPr>
          <a:xfrm>
            <a:off x="219075" y="3175000"/>
            <a:ext cx="132873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4" name="直接箭头连接符 33"/>
          <p:cNvCxnSpPr/>
          <p:nvPr/>
        </p:nvCxnSpPr>
        <p:spPr>
          <a:xfrm>
            <a:off x="219075" y="3052763"/>
            <a:ext cx="132873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7" name="直接箭头连接符 36"/>
          <p:cNvCxnSpPr/>
          <p:nvPr/>
        </p:nvCxnSpPr>
        <p:spPr>
          <a:xfrm>
            <a:off x="219075" y="3235325"/>
            <a:ext cx="132873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8" name="直接箭头连接符 37"/>
          <p:cNvCxnSpPr/>
          <p:nvPr/>
        </p:nvCxnSpPr>
        <p:spPr>
          <a:xfrm>
            <a:off x="219075" y="2984500"/>
            <a:ext cx="132873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8693" name="文本框 38"/>
          <p:cNvSpPr txBox="1"/>
          <p:nvPr/>
        </p:nvSpPr>
        <p:spPr>
          <a:xfrm>
            <a:off x="-36512" y="3370263"/>
            <a:ext cx="2376487" cy="3079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400" b="1" dirty="0">
                <a:latin typeface="微软雅黑" panose="020B0503020204020204" pitchFamily="34" charset="-122"/>
                <a:ea typeface="微软雅黑" panose="020B0503020204020204" pitchFamily="34" charset="-122"/>
              </a:rPr>
              <a:t>Negative muon beam</a:t>
            </a:r>
            <a:endParaRPr lang="zh-SG" altLang="en-US" sz="1400" b="1" dirty="0">
              <a:latin typeface="微软雅黑" panose="020B0503020204020204" pitchFamily="34" charset="-122"/>
              <a:ea typeface="微软雅黑" panose="020B0503020204020204" pitchFamily="34" charset="-122"/>
            </a:endParaRPr>
          </a:p>
        </p:txBody>
      </p:sp>
      <p:cxnSp>
        <p:nvCxnSpPr>
          <p:cNvPr id="41" name="直接箭头连接符 40"/>
          <p:cNvCxnSpPr>
            <a:stCxn id="8" idx="0"/>
          </p:cNvCxnSpPr>
          <p:nvPr/>
        </p:nvCxnSpPr>
        <p:spPr>
          <a:xfrm flipH="1" flipV="1">
            <a:off x="1681163" y="1670050"/>
            <a:ext cx="236538" cy="1271588"/>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直接箭头连接符 41"/>
          <p:cNvCxnSpPr/>
          <p:nvPr/>
        </p:nvCxnSpPr>
        <p:spPr>
          <a:xfrm flipH="1" flipV="1">
            <a:off x="1206500" y="2120900"/>
            <a:ext cx="885825" cy="806450"/>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接箭头连接符 52"/>
          <p:cNvCxnSpPr>
            <a:endCxn id="5" idx="2"/>
          </p:cNvCxnSpPr>
          <p:nvPr/>
        </p:nvCxnSpPr>
        <p:spPr>
          <a:xfrm flipV="1">
            <a:off x="1828800" y="1671638"/>
            <a:ext cx="104775" cy="1257300"/>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直接箭头连接符 54"/>
          <p:cNvCxnSpPr/>
          <p:nvPr/>
        </p:nvCxnSpPr>
        <p:spPr>
          <a:xfrm flipV="1">
            <a:off x="1774825" y="2046288"/>
            <a:ext cx="985838" cy="881063"/>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cxnSp>
        <p:nvCxnSpPr>
          <p:cNvPr id="59" name="直接箭头连接符 58"/>
          <p:cNvCxnSpPr/>
          <p:nvPr/>
        </p:nvCxnSpPr>
        <p:spPr>
          <a:xfrm flipV="1">
            <a:off x="1798638" y="1687513"/>
            <a:ext cx="309563" cy="1239838"/>
          </a:xfrm>
          <a:prstGeom prst="straightConnector1">
            <a:avLst/>
          </a:prstGeom>
          <a:ln w="190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28672" name="流程图: 接点 28671"/>
          <p:cNvSpPr/>
          <p:nvPr/>
        </p:nvSpPr>
        <p:spPr>
          <a:xfrm>
            <a:off x="41275" y="2252663"/>
            <a:ext cx="144463" cy="147638"/>
          </a:xfrm>
          <a:prstGeom prst="flowChartConnector">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8702" name="文本框 28672"/>
          <p:cNvSpPr txBox="1"/>
          <p:nvPr/>
        </p:nvSpPr>
        <p:spPr>
          <a:xfrm>
            <a:off x="168275" y="2203450"/>
            <a:ext cx="1865313" cy="2762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latin typeface="微软雅黑" panose="020B0503020204020204" pitchFamily="34" charset="-122"/>
                <a:ea typeface="微软雅黑" panose="020B0503020204020204" pitchFamily="34" charset="-122"/>
              </a:rPr>
              <a:t>Muonic X-ray</a:t>
            </a:r>
            <a:endParaRPr lang="zh-SG" altLang="en-US" sz="1200" dirty="0">
              <a:latin typeface="微软雅黑" panose="020B0503020204020204" pitchFamily="34" charset="-122"/>
              <a:ea typeface="微软雅黑" panose="020B0503020204020204" pitchFamily="34" charset="-122"/>
            </a:endParaRPr>
          </a:p>
        </p:txBody>
      </p:sp>
      <p:sp>
        <p:nvSpPr>
          <p:cNvPr id="28675" name="流程图: 接点 28674"/>
          <p:cNvSpPr/>
          <p:nvPr/>
        </p:nvSpPr>
        <p:spPr>
          <a:xfrm>
            <a:off x="41275" y="2574925"/>
            <a:ext cx="144463" cy="147638"/>
          </a:xfrm>
          <a:prstGeom prst="flowChartConnector">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8704" name="文本框 28681"/>
          <p:cNvSpPr txBox="1"/>
          <p:nvPr/>
        </p:nvSpPr>
        <p:spPr>
          <a:xfrm>
            <a:off x="147638" y="2500313"/>
            <a:ext cx="1866900" cy="27781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latin typeface="微软雅黑" panose="020B0503020204020204" pitchFamily="34" charset="-122"/>
                <a:ea typeface="微软雅黑" panose="020B0503020204020204" pitchFamily="34" charset="-122"/>
              </a:rPr>
              <a:t>Track boundary</a:t>
            </a:r>
            <a:endParaRPr lang="zh-SG" altLang="en-US" sz="1200" dirty="0">
              <a:latin typeface="微软雅黑" panose="020B0503020204020204" pitchFamily="34" charset="-122"/>
              <a:ea typeface="微软雅黑" panose="020B0503020204020204" pitchFamily="34" charset="-122"/>
            </a:endParaRPr>
          </a:p>
        </p:txBody>
      </p:sp>
      <p:sp>
        <p:nvSpPr>
          <p:cNvPr id="28705" name="文本框 19"/>
          <p:cNvSpPr txBox="1"/>
          <p:nvPr>
            <p:custDataLst>
              <p:tags r:id="rId1"/>
            </p:custDataLst>
          </p:nvPr>
        </p:nvSpPr>
        <p:spPr>
          <a:xfrm>
            <a:off x="4795838" y="4279900"/>
            <a:ext cx="4083050" cy="5847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sz="1600" dirty="0" err="1">
                <a:latin typeface="微软雅黑" panose="020B0503020204020204" pitchFamily="34" charset="-122"/>
                <a:ea typeface="微软雅黑" panose="020B0503020204020204" pitchFamily="34" charset="-122"/>
              </a:rPr>
              <a:t>每个光子轨迹都与每个数学</a:t>
            </a:r>
            <a:r>
              <a:rPr lang="zh-CN" altLang="en-US" sz="1600" dirty="0">
                <a:latin typeface="微软雅黑" panose="020B0503020204020204" pitchFamily="34" charset="-122"/>
                <a:ea typeface="微软雅黑" panose="020B0503020204020204" pitchFamily="34" charset="-122"/>
              </a:rPr>
              <a:t>平</a:t>
            </a:r>
            <a:r>
              <a:rPr lang="en-US" sz="1600" dirty="0" err="1">
                <a:latin typeface="微软雅黑" panose="020B0503020204020204" pitchFamily="34" charset="-122"/>
                <a:ea typeface="微软雅黑" panose="020B0503020204020204" pitchFamily="34" charset="-122"/>
              </a:rPr>
              <a:t>面上产生一个交点</a:t>
            </a:r>
            <a:r>
              <a:rPr lang="en-US" sz="1600" dirty="0">
                <a:latin typeface="微软雅黑" panose="020B0503020204020204" pitchFamily="34" charset="-122"/>
                <a:ea typeface="微软雅黑" panose="020B0503020204020204" pitchFamily="34" charset="-122"/>
              </a:rPr>
              <a:t>。</a:t>
            </a:r>
            <a:endParaRPr lang="en-US" altLang="zh-SG" sz="1600" dirty="0">
              <a:latin typeface="微软雅黑" panose="020B0503020204020204" pitchFamily="34" charset="-122"/>
              <a:ea typeface="微软雅黑" panose="020B0503020204020204" pitchFamily="34" charset="-122"/>
            </a:endParaRPr>
          </a:p>
        </p:txBody>
      </p:sp>
      <p:sp>
        <p:nvSpPr>
          <p:cNvPr id="28706" name="文本框 21"/>
          <p:cNvSpPr txBox="1"/>
          <p:nvPr>
            <p:custDataLst>
              <p:tags r:id="rId2"/>
            </p:custDataLst>
          </p:nvPr>
        </p:nvSpPr>
        <p:spPr>
          <a:xfrm>
            <a:off x="349250" y="5259705"/>
            <a:ext cx="3923030" cy="58477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SG" altLang="en-US" sz="1600" dirty="0">
                <a:latin typeface="微软雅黑" panose="020B0503020204020204" pitchFamily="34" charset="-122"/>
                <a:ea typeface="微软雅黑" panose="020B0503020204020204" pitchFamily="34" charset="-122"/>
              </a:rPr>
              <a:t>通过设置阈值，选择具有最密集的交叉区域。</a:t>
            </a:r>
          </a:p>
        </p:txBody>
      </p:sp>
      <p:sp>
        <p:nvSpPr>
          <p:cNvPr id="28707" name="文本框 23"/>
          <p:cNvSpPr txBox="1"/>
          <p:nvPr>
            <p:custDataLst>
              <p:tags r:id="rId3"/>
            </p:custDataLst>
          </p:nvPr>
        </p:nvSpPr>
        <p:spPr>
          <a:xfrm>
            <a:off x="4745038" y="5176838"/>
            <a:ext cx="4230687" cy="5847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sz="1600" dirty="0" err="1">
                <a:latin typeface="微软雅黑" panose="020B0503020204020204" pitchFamily="34" charset="-122"/>
                <a:ea typeface="微软雅黑" panose="020B0503020204020204" pitchFamily="34" charset="-122"/>
              </a:rPr>
              <a:t>将区域内的交点数转换为体素赋值以重建要测量对象的图像</a:t>
            </a:r>
            <a:r>
              <a:rPr sz="1600" dirty="0">
                <a:latin typeface="微软雅黑" panose="020B0503020204020204" pitchFamily="34" charset="-122"/>
                <a:ea typeface="微软雅黑" panose="020B0503020204020204" pitchFamily="34" charset="-122"/>
              </a:rPr>
              <a:t>。</a:t>
            </a:r>
          </a:p>
        </p:txBody>
      </p:sp>
      <p:sp>
        <p:nvSpPr>
          <p:cNvPr id="28708" name="文本框 27"/>
          <p:cNvSpPr txBox="1"/>
          <p:nvPr>
            <p:custDataLst>
              <p:tags r:id="rId4"/>
            </p:custDataLst>
          </p:nvPr>
        </p:nvSpPr>
        <p:spPr>
          <a:xfrm>
            <a:off x="4684713" y="3895725"/>
            <a:ext cx="6997700" cy="36988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SG" altLang="en-US" sz="1800" b="1" dirty="0"/>
              <a:t>Step </a:t>
            </a:r>
            <a:r>
              <a:rPr lang="en-US" altLang="zh-SG" sz="1800" b="1" dirty="0"/>
              <a:t>2</a:t>
            </a:r>
            <a:endParaRPr lang="zh-SG" altLang="en-US" sz="1800" b="1" dirty="0"/>
          </a:p>
        </p:txBody>
      </p:sp>
      <p:sp>
        <p:nvSpPr>
          <p:cNvPr id="28709" name="文本框 28"/>
          <p:cNvSpPr txBox="1"/>
          <p:nvPr>
            <p:custDataLst>
              <p:tags r:id="rId5"/>
            </p:custDataLst>
          </p:nvPr>
        </p:nvSpPr>
        <p:spPr>
          <a:xfrm>
            <a:off x="103505" y="4910455"/>
            <a:ext cx="1127125" cy="36830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SG" altLang="en-US" sz="1800" b="1" dirty="0">
                <a:latin typeface="微软雅黑" panose="020B0503020204020204" pitchFamily="34" charset="-122"/>
                <a:ea typeface="微软雅黑" panose="020B0503020204020204" pitchFamily="34" charset="-122"/>
              </a:rPr>
              <a:t>Step </a:t>
            </a:r>
            <a:r>
              <a:rPr lang="en-US" altLang="zh-SG" sz="1800" b="1" dirty="0">
                <a:latin typeface="微软雅黑" panose="020B0503020204020204" pitchFamily="34" charset="-122"/>
                <a:ea typeface="微软雅黑" panose="020B0503020204020204" pitchFamily="34" charset="-122"/>
              </a:rPr>
              <a:t>3</a:t>
            </a:r>
            <a:endParaRPr lang="zh-SG" altLang="en-US" sz="1800" b="1" dirty="0">
              <a:latin typeface="微软雅黑" panose="020B0503020204020204" pitchFamily="34" charset="-122"/>
              <a:ea typeface="微软雅黑" panose="020B0503020204020204" pitchFamily="34" charset="-122"/>
            </a:endParaRPr>
          </a:p>
        </p:txBody>
      </p:sp>
      <p:sp>
        <p:nvSpPr>
          <p:cNvPr id="28710" name="文本框 29"/>
          <p:cNvSpPr txBox="1"/>
          <p:nvPr>
            <p:custDataLst>
              <p:tags r:id="rId6"/>
            </p:custDataLst>
          </p:nvPr>
        </p:nvSpPr>
        <p:spPr>
          <a:xfrm>
            <a:off x="4699000" y="4832350"/>
            <a:ext cx="1123950" cy="36830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SG" altLang="en-US" sz="1800" b="1" dirty="0"/>
              <a:t>Step </a:t>
            </a:r>
            <a:r>
              <a:rPr lang="en-US" altLang="zh-SG" sz="1800" b="1" dirty="0"/>
              <a:t>4</a:t>
            </a:r>
            <a:endParaRPr lang="zh-SG" altLang="en-US" sz="1800" b="1" dirty="0"/>
          </a:p>
        </p:txBody>
      </p:sp>
      <p:cxnSp>
        <p:nvCxnSpPr>
          <p:cNvPr id="28690" name="直接连接符 28689"/>
          <p:cNvCxnSpPr/>
          <p:nvPr/>
        </p:nvCxnSpPr>
        <p:spPr>
          <a:xfrm>
            <a:off x="60325" y="3895725"/>
            <a:ext cx="9020175" cy="0"/>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3" name="直接箭头连接符 28692"/>
          <p:cNvCxnSpPr/>
          <p:nvPr/>
        </p:nvCxnSpPr>
        <p:spPr>
          <a:xfrm flipH="1" flipV="1">
            <a:off x="1985963" y="2433638"/>
            <a:ext cx="687388" cy="1397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8713" name="文本框 28696"/>
          <p:cNvSpPr txBox="1"/>
          <p:nvPr/>
        </p:nvSpPr>
        <p:spPr>
          <a:xfrm>
            <a:off x="2573338" y="2493963"/>
            <a:ext cx="1733550" cy="3079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400" b="1" dirty="0">
                <a:latin typeface="微软雅黑" panose="020B0503020204020204" pitchFamily="34" charset="-122"/>
                <a:ea typeface="微软雅黑" panose="020B0503020204020204" pitchFamily="34" charset="-122"/>
              </a:rPr>
              <a:t>collimator</a:t>
            </a:r>
            <a:endParaRPr lang="zh-SG" altLang="en-US" sz="1400" b="1" dirty="0">
              <a:latin typeface="微软雅黑" panose="020B0503020204020204" pitchFamily="34" charset="-122"/>
              <a:ea typeface="微软雅黑" panose="020B0503020204020204" pitchFamily="34" charset="-122"/>
            </a:endParaRPr>
          </a:p>
        </p:txBody>
      </p:sp>
      <p:sp>
        <p:nvSpPr>
          <p:cNvPr id="28714" name="文本框 28"/>
          <p:cNvSpPr txBox="1"/>
          <p:nvPr>
            <p:custDataLst>
              <p:tags r:id="rId7"/>
            </p:custDataLst>
          </p:nvPr>
        </p:nvSpPr>
        <p:spPr>
          <a:xfrm>
            <a:off x="53975" y="3952875"/>
            <a:ext cx="1282065" cy="36830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SG" altLang="en-US" sz="1800" b="1" dirty="0">
                <a:latin typeface="微软雅黑" panose="020B0503020204020204" pitchFamily="34" charset="-122"/>
                <a:ea typeface="微软雅黑" panose="020B0503020204020204" pitchFamily="34" charset="-122"/>
              </a:rPr>
              <a:t>Step </a:t>
            </a:r>
            <a:r>
              <a:rPr lang="en-US" altLang="zh-SG" sz="1800" b="1" dirty="0">
                <a:latin typeface="微软雅黑" panose="020B0503020204020204" pitchFamily="34" charset="-122"/>
                <a:ea typeface="微软雅黑" panose="020B0503020204020204" pitchFamily="34" charset="-122"/>
              </a:rPr>
              <a:t>1</a:t>
            </a:r>
            <a:endParaRPr lang="zh-SG" altLang="en-US" sz="1800" b="1" dirty="0">
              <a:latin typeface="微软雅黑" panose="020B0503020204020204" pitchFamily="34" charset="-122"/>
              <a:ea typeface="微软雅黑" panose="020B0503020204020204" pitchFamily="34" charset="-122"/>
            </a:endParaRPr>
          </a:p>
        </p:txBody>
      </p:sp>
      <p:sp>
        <p:nvSpPr>
          <p:cNvPr id="28715" name="文本框 28699"/>
          <p:cNvSpPr txBox="1"/>
          <p:nvPr>
            <p:custDataLst>
              <p:tags r:id="rId8"/>
            </p:custDataLst>
          </p:nvPr>
        </p:nvSpPr>
        <p:spPr>
          <a:xfrm>
            <a:off x="320675" y="4267200"/>
            <a:ext cx="3816350" cy="338554"/>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SG" altLang="en-US" sz="1600" dirty="0">
                <a:latin typeface="微软雅黑" panose="020B0503020204020204" pitchFamily="34" charset="-122"/>
                <a:ea typeface="微软雅黑" panose="020B0503020204020204" pitchFamily="34" charset="-122"/>
              </a:rPr>
              <a:t>通过针孔准直器收集光子轨迹</a:t>
            </a:r>
            <a:r>
              <a:rPr lang="zh-CN" altLang="zh-SG" sz="1600" dirty="0">
                <a:latin typeface="微软雅黑" panose="020B0503020204020204" pitchFamily="34" charset="-122"/>
                <a:ea typeface="微软雅黑" panose="020B0503020204020204" pitchFamily="34" charset="-122"/>
              </a:rPr>
              <a:t>。</a:t>
            </a:r>
          </a:p>
        </p:txBody>
      </p:sp>
    </p:spTree>
  </p:cSld>
  <p:clrMapOvr>
    <a:masterClrMapping/>
  </p:clrMapOvr>
  <p:transition advTm="12236"/>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图片 35" descr="图形用户界面&#10;&#10;描述已自动生成">
            <a:extLst>
              <a:ext uri="{FF2B5EF4-FFF2-40B4-BE49-F238E27FC236}">
                <a16:creationId xmlns:a16="http://schemas.microsoft.com/office/drawing/2014/main" id="{6EF675D9-7C2C-5E8F-399B-782158FA18A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01448" y="3056947"/>
            <a:ext cx="3852743" cy="2892333"/>
          </a:xfrm>
          <a:prstGeom prst="rect">
            <a:avLst/>
          </a:prstGeom>
        </p:spPr>
      </p:pic>
      <p:pic>
        <p:nvPicPr>
          <p:cNvPr id="30722" name="图片 2" descr="封面"/>
          <p:cNvPicPr>
            <a:picLocks noChangeAspect="1"/>
          </p:cNvPicPr>
          <p:nvPr/>
        </p:nvPicPr>
        <p:blipFill>
          <a:blip r:embed="rId4"/>
          <a:stretch>
            <a:fillRect/>
          </a:stretch>
        </p:blipFill>
        <p:spPr>
          <a:xfrm>
            <a:off x="0" y="5748338"/>
            <a:ext cx="9144000" cy="1122362"/>
          </a:xfrm>
          <a:prstGeom prst="rect">
            <a:avLst/>
          </a:prstGeom>
          <a:noFill/>
          <a:ln w="9525">
            <a:noFill/>
          </a:ln>
        </p:spPr>
      </p:pic>
      <p:pic>
        <p:nvPicPr>
          <p:cNvPr id="30723" name="图片 61"/>
          <p:cNvPicPr>
            <a:picLocks noChangeAspect="1"/>
          </p:cNvPicPr>
          <p:nvPr/>
        </p:nvPicPr>
        <p:blipFill>
          <a:blip r:embed="rId5"/>
          <a:stretch>
            <a:fillRect/>
          </a:stretch>
        </p:blipFill>
        <p:spPr>
          <a:xfrm>
            <a:off x="315337" y="4116189"/>
            <a:ext cx="1616075" cy="1487488"/>
          </a:xfrm>
          <a:prstGeom prst="rect">
            <a:avLst/>
          </a:prstGeom>
          <a:noFill/>
          <a:ln w="9525">
            <a:noFill/>
          </a:ln>
        </p:spPr>
      </p:pic>
      <p:sp>
        <p:nvSpPr>
          <p:cNvPr id="4" name="矩形 3"/>
          <p:cNvSpPr/>
          <p:nvPr/>
        </p:nvSpPr>
        <p:spPr>
          <a:xfrm>
            <a:off x="-36512" y="0"/>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pic>
        <p:nvPicPr>
          <p:cNvPr id="2" name="图片 1"/>
          <p:cNvPicPr>
            <a:picLocks noChangeAspect="1"/>
          </p:cNvPicPr>
          <p:nvPr/>
        </p:nvPicPr>
        <p:blipFill>
          <a:blip r:embed="rId6">
            <a:duotone>
              <a:schemeClr val="accent5">
                <a:shade val="45000"/>
                <a:satMod val="135000"/>
              </a:schemeClr>
              <a:prstClr val="white"/>
            </a:duotone>
          </a:blip>
          <a:stretch>
            <a:fillRect/>
          </a:stretch>
        </p:blipFill>
        <p:spPr>
          <a:xfrm>
            <a:off x="8244409" y="74612"/>
            <a:ext cx="792088" cy="685800"/>
          </a:xfrm>
          <a:prstGeom prst="rect">
            <a:avLst/>
          </a:prstGeom>
          <a:solidFill>
            <a:srgbClr val="0070C0"/>
          </a:solidFill>
          <a:ln>
            <a:solidFill>
              <a:srgbClr val="0070C0"/>
            </a:solidFill>
          </a:ln>
        </p:spPr>
      </p:pic>
      <p:sp>
        <p:nvSpPr>
          <p:cNvPr id="30726" name="文本框 5"/>
          <p:cNvSpPr txBox="1"/>
          <p:nvPr/>
        </p:nvSpPr>
        <p:spPr>
          <a:xfrm>
            <a:off x="107950" y="147638"/>
            <a:ext cx="5927725" cy="52197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2800" b="1" dirty="0">
                <a:solidFill>
                  <a:srgbClr val="FFFFFF"/>
                </a:solidFill>
                <a:latin typeface="微软雅黑" panose="020B0503020204020204" pitchFamily="34" charset="-122"/>
                <a:ea typeface="微软雅黑" panose="020B0503020204020204" pitchFamily="34" charset="-122"/>
              </a:rPr>
              <a:t>3.2 </a:t>
            </a:r>
            <a:r>
              <a:rPr lang="zh-CN" altLang="en-US" sz="2800" b="1" dirty="0">
                <a:solidFill>
                  <a:srgbClr val="FFFFFF"/>
                </a:solidFill>
                <a:latin typeface="微软雅黑" panose="020B0503020204020204" pitchFamily="34" charset="-122"/>
                <a:ea typeface="微软雅黑" panose="020B0503020204020204" pitchFamily="34" charset="-122"/>
              </a:rPr>
              <a:t>二维成像研究</a:t>
            </a:r>
          </a:p>
        </p:txBody>
      </p:sp>
      <p:pic>
        <p:nvPicPr>
          <p:cNvPr id="30734" name="图片 25"/>
          <p:cNvPicPr>
            <a:picLocks noChangeAspect="1"/>
          </p:cNvPicPr>
          <p:nvPr/>
        </p:nvPicPr>
        <p:blipFill>
          <a:blip r:embed="rId7"/>
          <a:stretch>
            <a:fillRect/>
          </a:stretch>
        </p:blipFill>
        <p:spPr>
          <a:xfrm>
            <a:off x="2023487" y="4005064"/>
            <a:ext cx="2074863" cy="1598613"/>
          </a:xfrm>
          <a:prstGeom prst="rect">
            <a:avLst/>
          </a:prstGeom>
          <a:noFill/>
          <a:ln w="9525">
            <a:noFill/>
          </a:ln>
        </p:spPr>
      </p:pic>
      <p:sp>
        <p:nvSpPr>
          <p:cNvPr id="31" name="矩形 30"/>
          <p:cNvSpPr/>
          <p:nvPr/>
        </p:nvSpPr>
        <p:spPr>
          <a:xfrm>
            <a:off x="1067812" y="4713089"/>
            <a:ext cx="187325" cy="169863"/>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2" name="矩形 31"/>
          <p:cNvSpPr/>
          <p:nvPr/>
        </p:nvSpPr>
        <p:spPr>
          <a:xfrm>
            <a:off x="2661662" y="4682927"/>
            <a:ext cx="527050" cy="1539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pic>
        <p:nvPicPr>
          <p:cNvPr id="30739" name="图片 33"/>
          <p:cNvPicPr>
            <a:picLocks noChangeAspect="1"/>
          </p:cNvPicPr>
          <p:nvPr/>
        </p:nvPicPr>
        <p:blipFill>
          <a:blip r:embed="rId8"/>
          <a:stretch>
            <a:fillRect/>
          </a:stretch>
        </p:blipFill>
        <p:spPr>
          <a:xfrm>
            <a:off x="179512" y="2618089"/>
            <a:ext cx="3797430" cy="1386975"/>
          </a:xfrm>
          <a:prstGeom prst="rect">
            <a:avLst/>
          </a:prstGeom>
          <a:noFill/>
          <a:ln w="9525">
            <a:noFill/>
          </a:ln>
        </p:spPr>
      </p:pic>
      <p:sp>
        <p:nvSpPr>
          <p:cNvPr id="30743" name="文本框 46"/>
          <p:cNvSpPr txBox="1"/>
          <p:nvPr/>
        </p:nvSpPr>
        <p:spPr>
          <a:xfrm>
            <a:off x="515739" y="5713511"/>
            <a:ext cx="4632325" cy="30777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sz="1400" b="1" dirty="0">
                <a:solidFill>
                  <a:srgbClr val="0D0D0D"/>
                </a:solidFill>
                <a:latin typeface="微软雅黑" panose="020B0503020204020204" pitchFamily="34" charset="-122"/>
                <a:ea typeface="微软雅黑" panose="020B0503020204020204" pitchFamily="34" charset="-122"/>
              </a:rPr>
              <a:t>xoy，xoz方向的光子轨迹密度图</a:t>
            </a:r>
          </a:p>
        </p:txBody>
      </p:sp>
      <p:sp>
        <p:nvSpPr>
          <p:cNvPr id="30746" name="灯片编号占位符 1"/>
          <p:cNvSpPr txBox="1"/>
          <p:nvPr/>
        </p:nvSpPr>
        <p:spPr>
          <a:xfrm>
            <a:off x="8736013" y="6538913"/>
            <a:ext cx="407987" cy="34607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14</a:t>
            </a:fld>
            <a:endParaRPr lang="" altLang="zh-SG" sz="1400" dirty="0">
              <a:latin typeface="微软雅黑" panose="020B0503020204020204" pitchFamily="34" charset="-122"/>
              <a:ea typeface="微软雅黑" panose="020B0503020204020204" pitchFamily="34" charset="-122"/>
            </a:endParaRPr>
          </a:p>
        </p:txBody>
      </p:sp>
      <p:pic>
        <p:nvPicPr>
          <p:cNvPr id="30764" name="图片 18"/>
          <p:cNvPicPr>
            <a:picLocks noChangeAspect="1"/>
          </p:cNvPicPr>
          <p:nvPr/>
        </p:nvPicPr>
        <p:blipFill>
          <a:blip r:embed="rId9"/>
          <a:stretch>
            <a:fillRect/>
          </a:stretch>
        </p:blipFill>
        <p:spPr>
          <a:xfrm>
            <a:off x="2187199" y="1509487"/>
            <a:ext cx="1992013" cy="994035"/>
          </a:xfrm>
          <a:prstGeom prst="rect">
            <a:avLst/>
          </a:prstGeom>
          <a:noFill/>
          <a:ln w="9525">
            <a:noFill/>
          </a:ln>
        </p:spPr>
      </p:pic>
      <p:sp>
        <p:nvSpPr>
          <p:cNvPr id="3" name="文本框 51">
            <a:extLst>
              <a:ext uri="{FF2B5EF4-FFF2-40B4-BE49-F238E27FC236}">
                <a16:creationId xmlns:a16="http://schemas.microsoft.com/office/drawing/2014/main" id="{FA9509FE-F61C-47E4-F6A8-7A7E7C352281}"/>
              </a:ext>
            </a:extLst>
          </p:cNvPr>
          <p:cNvSpPr txBox="1"/>
          <p:nvPr/>
        </p:nvSpPr>
        <p:spPr>
          <a:xfrm>
            <a:off x="-22593" y="796123"/>
            <a:ext cx="4130083" cy="369332"/>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1800" b="1" dirty="0">
                <a:latin typeface="微软雅黑" panose="020B0503020204020204" pitchFamily="34" charset="-122"/>
                <a:ea typeface="微软雅黑" panose="020B0503020204020204" pitchFamily="34" charset="-122"/>
              </a:rPr>
              <a:t>对铁块包裹物体二维成像</a:t>
            </a:r>
            <a:r>
              <a:rPr lang="en-US" altLang="zh-CN" sz="1800" b="1" dirty="0">
                <a:latin typeface="微软雅黑" panose="020B0503020204020204" pitchFamily="34" charset="-122"/>
                <a:ea typeface="微软雅黑" panose="020B0503020204020204" pitchFamily="34" charset="-122"/>
              </a:rPr>
              <a:t> </a:t>
            </a:r>
            <a:endParaRPr lang="zh-SG" altLang="en-US" sz="1800" dirty="0">
              <a:latin typeface="微软雅黑" panose="020B0503020204020204" pitchFamily="34" charset="-122"/>
              <a:ea typeface="微软雅黑" panose="020B0503020204020204" pitchFamily="34" charset="-122"/>
            </a:endParaRPr>
          </a:p>
        </p:txBody>
      </p:sp>
      <p:cxnSp>
        <p:nvCxnSpPr>
          <p:cNvPr id="15" name="直接连接符 14">
            <a:extLst>
              <a:ext uri="{FF2B5EF4-FFF2-40B4-BE49-F238E27FC236}">
                <a16:creationId xmlns:a16="http://schemas.microsoft.com/office/drawing/2014/main" id="{1B9F7F1B-3F06-8A79-81AD-EDA027FEC13B}"/>
              </a:ext>
            </a:extLst>
          </p:cNvPr>
          <p:cNvCxnSpPr>
            <a:cxnSpLocks/>
          </p:cNvCxnSpPr>
          <p:nvPr/>
        </p:nvCxnSpPr>
        <p:spPr>
          <a:xfrm>
            <a:off x="4355976" y="817246"/>
            <a:ext cx="44191" cy="4931092"/>
          </a:xfrm>
          <a:prstGeom prst="line">
            <a:avLst/>
          </a:prstGeom>
          <a:ln w="2540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28" name="图片 27" descr="22.3MeV分布">
            <a:extLst>
              <a:ext uri="{FF2B5EF4-FFF2-40B4-BE49-F238E27FC236}">
                <a16:creationId xmlns:a16="http://schemas.microsoft.com/office/drawing/2014/main" id="{F8165D5E-89EB-E326-CFA5-7D1FA26A542E}"/>
              </a:ext>
            </a:extLst>
          </p:cNvPr>
          <p:cNvPicPr>
            <a:picLocks noChangeAspect="1"/>
          </p:cNvPicPr>
          <p:nvPr/>
        </p:nvPicPr>
        <p:blipFill>
          <a:blip r:embed="rId10"/>
          <a:stretch>
            <a:fillRect/>
          </a:stretch>
        </p:blipFill>
        <p:spPr>
          <a:xfrm>
            <a:off x="6678985" y="791285"/>
            <a:ext cx="2360712" cy="2061651"/>
          </a:xfrm>
          <a:prstGeom prst="rect">
            <a:avLst/>
          </a:prstGeom>
        </p:spPr>
      </p:pic>
      <p:pic>
        <p:nvPicPr>
          <p:cNvPr id="39" name="图片 38" descr="图表&#10;&#10;描述已自动生成">
            <a:extLst>
              <a:ext uri="{FF2B5EF4-FFF2-40B4-BE49-F238E27FC236}">
                <a16:creationId xmlns:a16="http://schemas.microsoft.com/office/drawing/2014/main" id="{9F4A8DA1-1FC0-9D16-AC48-86C9A59E4841}"/>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5529" t="6621" r="24026" b="4689"/>
          <a:stretch/>
        </p:blipFill>
        <p:spPr>
          <a:xfrm>
            <a:off x="4472350" y="866278"/>
            <a:ext cx="2187881" cy="1881246"/>
          </a:xfrm>
          <a:prstGeom prst="rect">
            <a:avLst/>
          </a:prstGeom>
        </p:spPr>
      </p:pic>
      <p:sp>
        <p:nvSpPr>
          <p:cNvPr id="40" name="文本框 46">
            <a:extLst>
              <a:ext uri="{FF2B5EF4-FFF2-40B4-BE49-F238E27FC236}">
                <a16:creationId xmlns:a16="http://schemas.microsoft.com/office/drawing/2014/main" id="{A0D54B76-810A-CECF-ECE8-BC89889F6DC2}"/>
              </a:ext>
            </a:extLst>
          </p:cNvPr>
          <p:cNvSpPr txBox="1"/>
          <p:nvPr/>
        </p:nvSpPr>
        <p:spPr>
          <a:xfrm>
            <a:off x="5819844" y="5713511"/>
            <a:ext cx="1776492" cy="30777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1400" b="1" dirty="0">
                <a:solidFill>
                  <a:srgbClr val="0D0D0D"/>
                </a:solidFill>
                <a:latin typeface="微软雅黑" panose="020B0503020204020204" pitchFamily="34" charset="-122"/>
                <a:ea typeface="微软雅黑" panose="020B0503020204020204" pitchFamily="34" charset="-122"/>
              </a:rPr>
              <a:t>分辨</a:t>
            </a:r>
            <a:r>
              <a:rPr lang="en-US" altLang="zh-CN" sz="1400" b="1" dirty="0">
                <a:solidFill>
                  <a:srgbClr val="0D0D0D"/>
                </a:solidFill>
                <a:latin typeface="微软雅黑" panose="020B0503020204020204" pitchFamily="34" charset="-122"/>
                <a:ea typeface="微软雅黑" panose="020B0503020204020204" pitchFamily="34" charset="-122"/>
              </a:rPr>
              <a:t>1mm</a:t>
            </a:r>
            <a:r>
              <a:rPr lang="zh-CN" altLang="en-US" sz="1400" b="1" dirty="0">
                <a:solidFill>
                  <a:srgbClr val="0D0D0D"/>
                </a:solidFill>
                <a:latin typeface="微软雅黑" panose="020B0503020204020204" pitchFamily="34" charset="-122"/>
                <a:ea typeface="微软雅黑" panose="020B0503020204020204" pitchFamily="34" charset="-122"/>
              </a:rPr>
              <a:t>的间隙</a:t>
            </a:r>
            <a:endParaRPr sz="1400" b="1" dirty="0">
              <a:solidFill>
                <a:srgbClr val="0D0D0D"/>
              </a:solidFill>
              <a:latin typeface="微软雅黑" panose="020B0503020204020204" pitchFamily="34" charset="-122"/>
              <a:ea typeface="微软雅黑" panose="020B0503020204020204" pitchFamily="34" charset="-122"/>
            </a:endParaRPr>
          </a:p>
        </p:txBody>
      </p:sp>
      <p:sp>
        <p:nvSpPr>
          <p:cNvPr id="5" name="文本框 46">
            <a:extLst>
              <a:ext uri="{FF2B5EF4-FFF2-40B4-BE49-F238E27FC236}">
                <a16:creationId xmlns:a16="http://schemas.microsoft.com/office/drawing/2014/main" id="{210E1DE7-AA6F-8FA3-4410-81D89B7EA13C}"/>
              </a:ext>
            </a:extLst>
          </p:cNvPr>
          <p:cNvSpPr txBox="1"/>
          <p:nvPr/>
        </p:nvSpPr>
        <p:spPr>
          <a:xfrm>
            <a:off x="5173012" y="2833191"/>
            <a:ext cx="767140" cy="30777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1400" b="1" dirty="0">
                <a:solidFill>
                  <a:srgbClr val="0D0D0D"/>
                </a:solidFill>
                <a:latin typeface="微软雅黑" panose="020B0503020204020204" pitchFamily="34" charset="-122"/>
                <a:ea typeface="微软雅黑" panose="020B0503020204020204" pitchFamily="34" charset="-122"/>
              </a:rPr>
              <a:t>建模</a:t>
            </a:r>
            <a:r>
              <a:rPr sz="1400" b="1" dirty="0">
                <a:solidFill>
                  <a:srgbClr val="0D0D0D"/>
                </a:solidFill>
                <a:latin typeface="微软雅黑" panose="020B0503020204020204" pitchFamily="34" charset="-122"/>
                <a:ea typeface="微软雅黑" panose="020B0503020204020204" pitchFamily="34" charset="-122"/>
              </a:rPr>
              <a:t>图</a:t>
            </a:r>
          </a:p>
        </p:txBody>
      </p:sp>
      <p:sp>
        <p:nvSpPr>
          <p:cNvPr id="6" name="文本框 46">
            <a:extLst>
              <a:ext uri="{FF2B5EF4-FFF2-40B4-BE49-F238E27FC236}">
                <a16:creationId xmlns:a16="http://schemas.microsoft.com/office/drawing/2014/main" id="{D9F957C8-C098-95A9-0F0A-262483C192BF}"/>
              </a:ext>
            </a:extLst>
          </p:cNvPr>
          <p:cNvSpPr txBox="1"/>
          <p:nvPr/>
        </p:nvSpPr>
        <p:spPr>
          <a:xfrm>
            <a:off x="6660232" y="2833191"/>
            <a:ext cx="2736304" cy="30777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sz="1400" b="1" dirty="0">
                <a:solidFill>
                  <a:srgbClr val="0D0D0D"/>
                </a:solidFill>
                <a:latin typeface="微软雅黑" panose="020B0503020204020204" pitchFamily="34" charset="-122"/>
                <a:ea typeface="微软雅黑" panose="020B0503020204020204" pitchFamily="34" charset="-122"/>
              </a:rPr>
              <a:t>20.4</a:t>
            </a:r>
            <a:r>
              <a:rPr lang="en-US" altLang="zh-CN" sz="1400" b="1" dirty="0">
                <a:solidFill>
                  <a:srgbClr val="0D0D0D"/>
                </a:solidFill>
                <a:latin typeface="微软雅黑" panose="020B0503020204020204" pitchFamily="34" charset="-122"/>
                <a:ea typeface="微软雅黑" panose="020B0503020204020204" pitchFamily="34" charset="-122"/>
              </a:rPr>
              <a:t>MeV</a:t>
            </a:r>
            <a:r>
              <a:rPr lang="zh-CN" altLang="en-US" sz="1400" b="1" dirty="0">
                <a:solidFill>
                  <a:srgbClr val="0D0D0D"/>
                </a:solidFill>
                <a:latin typeface="微软雅黑" panose="020B0503020204020204" pitchFamily="34" charset="-122"/>
                <a:ea typeface="微软雅黑" panose="020B0503020204020204" pitchFamily="34" charset="-122"/>
              </a:rPr>
              <a:t>下缪子在</a:t>
            </a:r>
            <a:r>
              <a:rPr lang="en-US" altLang="zh-CN" sz="1400" b="1" dirty="0">
                <a:solidFill>
                  <a:srgbClr val="0D0D0D"/>
                </a:solidFill>
                <a:latin typeface="微软雅黑" panose="020B0503020204020204" pitchFamily="34" charset="-122"/>
                <a:ea typeface="微软雅黑" panose="020B0503020204020204" pitchFamily="34" charset="-122"/>
              </a:rPr>
              <a:t>z</a:t>
            </a:r>
            <a:r>
              <a:rPr lang="zh-CN" altLang="en-US" sz="1400" b="1" dirty="0">
                <a:solidFill>
                  <a:srgbClr val="0D0D0D"/>
                </a:solidFill>
                <a:latin typeface="微软雅黑" panose="020B0503020204020204" pitchFamily="34" charset="-122"/>
                <a:ea typeface="微软雅黑" panose="020B0503020204020204" pitchFamily="34" charset="-122"/>
              </a:rPr>
              <a:t>轴的分布</a:t>
            </a:r>
            <a:endParaRPr sz="1400" b="1" dirty="0">
              <a:solidFill>
                <a:srgbClr val="0D0D0D"/>
              </a:solidFill>
              <a:latin typeface="微软雅黑" panose="020B0503020204020204" pitchFamily="34" charset="-122"/>
              <a:ea typeface="微软雅黑" panose="020B0503020204020204" pitchFamily="34" charset="-122"/>
            </a:endParaRPr>
          </a:p>
        </p:txBody>
      </p:sp>
      <p:pic>
        <p:nvPicPr>
          <p:cNvPr id="8" name="图片 7">
            <a:extLst>
              <a:ext uri="{FF2B5EF4-FFF2-40B4-BE49-F238E27FC236}">
                <a16:creationId xmlns:a16="http://schemas.microsoft.com/office/drawing/2014/main" id="{A4F1732D-4496-D886-4967-C054EA2115F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79512" y="1275289"/>
            <a:ext cx="2017383" cy="1212709"/>
          </a:xfrm>
          <a:prstGeom prst="rect">
            <a:avLst/>
          </a:prstGeom>
        </p:spPr>
      </p:pic>
    </p:spTree>
  </p:cSld>
  <p:clrMapOvr>
    <a:masterClrMapping/>
  </p:clrMapOvr>
  <p:transition advTm="12236"/>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图片 2" descr="封面"/>
          <p:cNvPicPr>
            <a:picLocks noChangeAspect="1"/>
          </p:cNvPicPr>
          <p:nvPr/>
        </p:nvPicPr>
        <p:blipFill>
          <a:blip r:embed="rId3"/>
          <a:stretch>
            <a:fillRect/>
          </a:stretch>
        </p:blipFill>
        <p:spPr>
          <a:xfrm>
            <a:off x="0" y="5748338"/>
            <a:ext cx="9144000" cy="1122362"/>
          </a:xfrm>
          <a:prstGeom prst="rect">
            <a:avLst/>
          </a:prstGeom>
          <a:noFill/>
          <a:ln w="9525">
            <a:noFill/>
          </a:ln>
        </p:spPr>
      </p:pic>
      <p:sp>
        <p:nvSpPr>
          <p:cNvPr id="53" name="矩形 52"/>
          <p:cNvSpPr/>
          <p:nvPr/>
        </p:nvSpPr>
        <p:spPr>
          <a:xfrm>
            <a:off x="87313" y="3273425"/>
            <a:ext cx="4451350" cy="2474913"/>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37" name="矩形 36"/>
          <p:cNvSpPr/>
          <p:nvPr/>
        </p:nvSpPr>
        <p:spPr>
          <a:xfrm>
            <a:off x="4651375" y="3497263"/>
            <a:ext cx="4392613" cy="2251075"/>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19" name="矩形 18"/>
          <p:cNvSpPr/>
          <p:nvPr/>
        </p:nvSpPr>
        <p:spPr>
          <a:xfrm>
            <a:off x="4686300" y="925513"/>
            <a:ext cx="4370388" cy="1958975"/>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4" name="矩形 3"/>
          <p:cNvSpPr/>
          <p:nvPr/>
        </p:nvSpPr>
        <p:spPr>
          <a:xfrm>
            <a:off x="-36512" y="0"/>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p:nvPr/>
        </p:nvCxnSpPr>
        <p:spPr>
          <a:xfrm>
            <a:off x="395288" y="836613"/>
            <a:ext cx="8740775"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32776" name="文本框 4"/>
          <p:cNvSpPr txBox="1"/>
          <p:nvPr/>
        </p:nvSpPr>
        <p:spPr>
          <a:xfrm>
            <a:off x="-7620" y="128905"/>
            <a:ext cx="10350500" cy="52197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800" b="1" dirty="0">
                <a:solidFill>
                  <a:schemeClr val="bg1"/>
                </a:solidFill>
                <a:latin typeface="微软雅黑" panose="020B0503020204020204" pitchFamily="34" charset="-122"/>
                <a:ea typeface="微软雅黑" panose="020B0503020204020204" pitchFamily="34" charset="-122"/>
              </a:rPr>
              <a:t>3.3 </a:t>
            </a:r>
            <a:r>
              <a:rPr lang="en-US" altLang="zh-SG" sz="2800" b="1" dirty="0">
                <a:solidFill>
                  <a:schemeClr val="bg1"/>
                </a:solidFill>
                <a:latin typeface="微软雅黑" panose="020B0503020204020204" pitchFamily="34" charset="-122"/>
                <a:ea typeface="微软雅黑" panose="020B0503020204020204" pitchFamily="34" charset="-122"/>
              </a:rPr>
              <a:t>三维重建方法</a:t>
            </a:r>
          </a:p>
        </p:txBody>
      </p:sp>
      <p:pic>
        <p:nvPicPr>
          <p:cNvPr id="3" name="图片 2"/>
          <p:cNvPicPr>
            <a:picLocks noChangeAspect="1"/>
          </p:cNvPicPr>
          <p:nvPr/>
        </p:nvPicPr>
        <p:blipFill>
          <a:blip r:embed="rId4">
            <a:duotone>
              <a:schemeClr val="accent5">
                <a:shade val="45000"/>
                <a:satMod val="135000"/>
              </a:schemeClr>
              <a:prstClr val="white"/>
            </a:duotone>
          </a:blip>
          <a:stretch>
            <a:fillRect/>
          </a:stretch>
        </p:blipFill>
        <p:spPr>
          <a:xfrm>
            <a:off x="8244409" y="21505"/>
            <a:ext cx="792088" cy="738907"/>
          </a:xfrm>
          <a:prstGeom prst="rect">
            <a:avLst/>
          </a:prstGeom>
          <a:solidFill>
            <a:srgbClr val="0070C0"/>
          </a:solidFill>
          <a:ln>
            <a:solidFill>
              <a:srgbClr val="0070C0"/>
            </a:solidFill>
          </a:ln>
        </p:spPr>
      </p:pic>
      <p:sp>
        <p:nvSpPr>
          <p:cNvPr id="18" name="矩形: 圆角 17"/>
          <p:cNvSpPr/>
          <p:nvPr/>
        </p:nvSpPr>
        <p:spPr>
          <a:xfrm>
            <a:off x="4960938" y="1262063"/>
            <a:ext cx="2152650" cy="503238"/>
          </a:xfrm>
          <a:prstGeom prst="roundRect">
            <a:avLst/>
          </a:prstGeom>
          <a:solidFill>
            <a:srgbClr val="FFC000"/>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SG" sz="1400" b="1" i="0" u="none" strike="noStrike" kern="1200" cap="none" spc="0" normalizeH="0" baseline="0" noProof="0" dirty="0">
                <a:ln>
                  <a:noFill/>
                </a:ln>
                <a:solidFill>
                  <a:srgbClr val="0D0D0D"/>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探测器收集的光子轨迹</a:t>
            </a:r>
          </a:p>
        </p:txBody>
      </p:sp>
      <p:sp>
        <p:nvSpPr>
          <p:cNvPr id="32779" name="文本框 19"/>
          <p:cNvSpPr txBox="1"/>
          <p:nvPr/>
        </p:nvSpPr>
        <p:spPr>
          <a:xfrm>
            <a:off x="4686300" y="922338"/>
            <a:ext cx="990600" cy="3397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600" b="1" dirty="0">
                <a:latin typeface="微软雅黑" panose="020B0503020204020204" pitchFamily="34" charset="-122"/>
                <a:ea typeface="微软雅黑" panose="020B0503020204020204" pitchFamily="34" charset="-122"/>
              </a:rPr>
              <a:t>Step2</a:t>
            </a:r>
            <a:endParaRPr lang="zh-SG" altLang="en-US" sz="1600" b="1" dirty="0">
              <a:latin typeface="微软雅黑" panose="020B0503020204020204" pitchFamily="34" charset="-122"/>
              <a:ea typeface="微软雅黑" panose="020B0503020204020204" pitchFamily="34" charset="-122"/>
            </a:endParaRPr>
          </a:p>
        </p:txBody>
      </p:sp>
      <p:cxnSp>
        <p:nvCxnSpPr>
          <p:cNvPr id="22" name="直接箭头连接符 21"/>
          <p:cNvCxnSpPr/>
          <p:nvPr/>
        </p:nvCxnSpPr>
        <p:spPr>
          <a:xfrm>
            <a:off x="7113588" y="1462088"/>
            <a:ext cx="452438" cy="334963"/>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8" name="矩形: 圆角 27"/>
          <p:cNvSpPr/>
          <p:nvPr/>
        </p:nvSpPr>
        <p:spPr>
          <a:xfrm>
            <a:off x="4997450" y="1919288"/>
            <a:ext cx="2114550" cy="503238"/>
          </a:xfrm>
          <a:prstGeom prst="roundRect">
            <a:avLst/>
          </a:prstGeom>
          <a:solidFill>
            <a:srgbClr val="FFC000"/>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rgbClr val="0D0D0D"/>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特定位置设置数学平面</a:t>
            </a:r>
          </a:p>
        </p:txBody>
      </p:sp>
      <p:cxnSp>
        <p:nvCxnSpPr>
          <p:cNvPr id="30" name="直接箭头连接符 29"/>
          <p:cNvCxnSpPr/>
          <p:nvPr/>
        </p:nvCxnSpPr>
        <p:spPr>
          <a:xfrm flipV="1">
            <a:off x="7104063" y="1911350"/>
            <a:ext cx="461963" cy="21272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34" name="矩形: 圆角 33"/>
          <p:cNvSpPr/>
          <p:nvPr/>
        </p:nvSpPr>
        <p:spPr>
          <a:xfrm>
            <a:off x="7588250" y="1582738"/>
            <a:ext cx="1201738" cy="504825"/>
          </a:xfrm>
          <a:prstGeom prst="roundRect">
            <a:avLst/>
          </a:prstGeom>
          <a:solidFill>
            <a:srgbClr val="FFC000"/>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交点</a:t>
            </a:r>
          </a:p>
        </p:txBody>
      </p:sp>
      <p:sp>
        <p:nvSpPr>
          <p:cNvPr id="32784" name="文本框 35"/>
          <p:cNvSpPr txBox="1"/>
          <p:nvPr/>
        </p:nvSpPr>
        <p:spPr>
          <a:xfrm>
            <a:off x="4605338" y="3603625"/>
            <a:ext cx="1008062" cy="33813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600" b="1" dirty="0">
                <a:latin typeface="微软雅黑" panose="020B0503020204020204" pitchFamily="34" charset="-122"/>
                <a:ea typeface="微软雅黑" panose="020B0503020204020204" pitchFamily="34" charset="-122"/>
              </a:rPr>
              <a:t>Step3 </a:t>
            </a:r>
            <a:endParaRPr lang="zh-SG" altLang="en-US" sz="1600" b="1" dirty="0">
              <a:latin typeface="微软雅黑" panose="020B0503020204020204" pitchFamily="34" charset="-122"/>
              <a:ea typeface="微软雅黑" panose="020B0503020204020204" pitchFamily="34" charset="-122"/>
            </a:endParaRPr>
          </a:p>
        </p:txBody>
      </p:sp>
      <p:sp>
        <p:nvSpPr>
          <p:cNvPr id="38" name="矩形: 圆角 37"/>
          <p:cNvSpPr/>
          <p:nvPr/>
        </p:nvSpPr>
        <p:spPr>
          <a:xfrm>
            <a:off x="6164263" y="3595688"/>
            <a:ext cx="2565400" cy="785813"/>
          </a:xfrm>
          <a:prstGeom prst="roundRect">
            <a:avLst/>
          </a:prstGeom>
          <a:solidFill>
            <a:srgbClr val="FFC000"/>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1400" b="1" i="0" u="none" strike="noStrike" kern="1200" cap="none" spc="0" normalizeH="0" baseline="0" noProof="0" dirty="0">
                <a:ln>
                  <a:noFill/>
                </a:ln>
                <a:solidFill>
                  <a:srgbClr val="0D0D0D"/>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收集从所有检测器获得的交点</a:t>
            </a:r>
          </a:p>
        </p:txBody>
      </p:sp>
      <p:cxnSp>
        <p:nvCxnSpPr>
          <p:cNvPr id="39" name="直接箭头连接符 38"/>
          <p:cNvCxnSpPr/>
          <p:nvPr/>
        </p:nvCxnSpPr>
        <p:spPr>
          <a:xfrm>
            <a:off x="7240588" y="4392613"/>
            <a:ext cx="0" cy="23812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1" name="矩形: 圆角 40"/>
          <p:cNvSpPr/>
          <p:nvPr/>
        </p:nvSpPr>
        <p:spPr>
          <a:xfrm>
            <a:off x="6170613" y="4627563"/>
            <a:ext cx="2565400" cy="941388"/>
          </a:xfrm>
          <a:prstGeom prst="roundRect">
            <a:avLst/>
          </a:prstGeom>
          <a:solidFill>
            <a:srgbClr val="FFC000"/>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每隔一定距离</a:t>
            </a:r>
            <a:r>
              <a:rPr kumimoji="0" lang="en-US" altLang="zh-SG"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生成二维热图</a:t>
            </a:r>
          </a:p>
        </p:txBody>
      </p:sp>
      <p:sp>
        <p:nvSpPr>
          <p:cNvPr id="46" name="箭头: 右 45"/>
          <p:cNvSpPr/>
          <p:nvPr/>
        </p:nvSpPr>
        <p:spPr>
          <a:xfrm rot="5400000">
            <a:off x="6600825" y="3063875"/>
            <a:ext cx="354013" cy="207963"/>
          </a:xfrm>
          <a:prstGeom prst="rightArrow">
            <a:avLst/>
          </a:prstGeom>
          <a:solidFill>
            <a:srgbClr val="00B0F0"/>
          </a:solidFill>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pic>
        <p:nvPicPr>
          <p:cNvPr id="32789" name="图片 47"/>
          <p:cNvPicPr>
            <a:picLocks noChangeAspect="1"/>
          </p:cNvPicPr>
          <p:nvPr/>
        </p:nvPicPr>
        <p:blipFill>
          <a:blip r:embed="rId5"/>
          <a:stretch>
            <a:fillRect/>
          </a:stretch>
        </p:blipFill>
        <p:spPr>
          <a:xfrm>
            <a:off x="184150" y="4194175"/>
            <a:ext cx="2039938" cy="904875"/>
          </a:xfrm>
          <a:prstGeom prst="rect">
            <a:avLst/>
          </a:prstGeom>
          <a:noFill/>
          <a:ln w="9525">
            <a:noFill/>
          </a:ln>
        </p:spPr>
      </p:pic>
      <p:pic>
        <p:nvPicPr>
          <p:cNvPr id="32790" name="图片 49"/>
          <p:cNvPicPr>
            <a:picLocks noChangeAspect="1"/>
          </p:cNvPicPr>
          <p:nvPr/>
        </p:nvPicPr>
        <p:blipFill>
          <a:blip r:embed="rId6"/>
          <a:stretch>
            <a:fillRect/>
          </a:stretch>
        </p:blipFill>
        <p:spPr>
          <a:xfrm>
            <a:off x="4995863" y="4254500"/>
            <a:ext cx="866775" cy="904875"/>
          </a:xfrm>
          <a:prstGeom prst="rect">
            <a:avLst/>
          </a:prstGeom>
          <a:noFill/>
          <a:ln w="9525">
            <a:noFill/>
          </a:ln>
        </p:spPr>
      </p:pic>
      <p:sp>
        <p:nvSpPr>
          <p:cNvPr id="32791" name="文本框 53"/>
          <p:cNvSpPr txBox="1"/>
          <p:nvPr/>
        </p:nvSpPr>
        <p:spPr>
          <a:xfrm>
            <a:off x="128588" y="3636963"/>
            <a:ext cx="1009650" cy="33813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600" b="1" dirty="0">
                <a:latin typeface="微软雅黑" panose="020B0503020204020204" pitchFamily="34" charset="-122"/>
                <a:ea typeface="微软雅黑" panose="020B0503020204020204" pitchFamily="34" charset="-122"/>
              </a:rPr>
              <a:t>Step4 </a:t>
            </a:r>
            <a:endParaRPr lang="zh-SG" altLang="en-US" sz="1600" b="1" dirty="0">
              <a:latin typeface="微软雅黑" panose="020B0503020204020204" pitchFamily="34" charset="-122"/>
              <a:ea typeface="微软雅黑" panose="020B0503020204020204" pitchFamily="34" charset="-122"/>
            </a:endParaRPr>
          </a:p>
        </p:txBody>
      </p:sp>
      <p:sp>
        <p:nvSpPr>
          <p:cNvPr id="56" name="矩形 55"/>
          <p:cNvSpPr/>
          <p:nvPr/>
        </p:nvSpPr>
        <p:spPr>
          <a:xfrm>
            <a:off x="101600" y="930275"/>
            <a:ext cx="4470400" cy="2149475"/>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dk1"/>
              </a:solidFill>
              <a:effectLst/>
              <a:uLnTx/>
              <a:uFillTx/>
              <a:latin typeface="微软雅黑" panose="020B0503020204020204" pitchFamily="34" charset="-122"/>
              <a:ea typeface="微软雅黑" panose="020B0503020204020204" pitchFamily="34" charset="-122"/>
              <a:cs typeface="+mn-cs"/>
            </a:endParaRPr>
          </a:p>
        </p:txBody>
      </p:sp>
      <p:sp>
        <p:nvSpPr>
          <p:cNvPr id="32793" name="文本框 56"/>
          <p:cNvSpPr txBox="1"/>
          <p:nvPr/>
        </p:nvSpPr>
        <p:spPr>
          <a:xfrm>
            <a:off x="128588" y="996950"/>
            <a:ext cx="1009650" cy="33813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600" b="1" dirty="0">
                <a:latin typeface="微软雅黑" panose="020B0503020204020204" pitchFamily="34" charset="-122"/>
                <a:ea typeface="微软雅黑" panose="020B0503020204020204" pitchFamily="34" charset="-122"/>
              </a:rPr>
              <a:t>Step1</a:t>
            </a:r>
            <a:endParaRPr lang="zh-SG" altLang="en-US" sz="1600" b="1" dirty="0">
              <a:latin typeface="微软雅黑" panose="020B0503020204020204" pitchFamily="34" charset="-122"/>
              <a:ea typeface="微软雅黑" panose="020B0503020204020204" pitchFamily="34" charset="-122"/>
            </a:endParaRPr>
          </a:p>
        </p:txBody>
      </p:sp>
      <p:sp>
        <p:nvSpPr>
          <p:cNvPr id="58" name="矩形: 圆角 57"/>
          <p:cNvSpPr/>
          <p:nvPr/>
        </p:nvSpPr>
        <p:spPr>
          <a:xfrm>
            <a:off x="2139950" y="3354388"/>
            <a:ext cx="2270125" cy="715963"/>
          </a:xfrm>
          <a:prstGeom prst="roundRect">
            <a:avLst/>
          </a:prstGeom>
          <a:solidFill>
            <a:srgbClr val="FFC000"/>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SG"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堆叠多个 2D 图像以创建 3D 重建图像</a:t>
            </a:r>
          </a:p>
        </p:txBody>
      </p:sp>
      <p:sp>
        <p:nvSpPr>
          <p:cNvPr id="59" name="矩形: 圆角 58"/>
          <p:cNvSpPr/>
          <p:nvPr/>
        </p:nvSpPr>
        <p:spPr>
          <a:xfrm>
            <a:off x="809625" y="1068388"/>
            <a:ext cx="3600450" cy="744538"/>
          </a:xfrm>
          <a:prstGeom prst="roundRect">
            <a:avLst/>
          </a:prstGeom>
          <a:solidFill>
            <a:srgbClr val="FFC000"/>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SG"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调整μ介子束能量以确定被测物质的深度</a:t>
            </a:r>
          </a:p>
        </p:txBody>
      </p:sp>
      <p:cxnSp>
        <p:nvCxnSpPr>
          <p:cNvPr id="61" name="直接箭头连接符 60"/>
          <p:cNvCxnSpPr/>
          <p:nvPr/>
        </p:nvCxnSpPr>
        <p:spPr>
          <a:xfrm>
            <a:off x="2609850" y="1884363"/>
            <a:ext cx="0" cy="22860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8193" name="矩形: 圆角 8192"/>
          <p:cNvSpPr/>
          <p:nvPr/>
        </p:nvSpPr>
        <p:spPr>
          <a:xfrm>
            <a:off x="809625" y="2146300"/>
            <a:ext cx="3600450" cy="762000"/>
          </a:xfrm>
          <a:prstGeom prst="roundRect">
            <a:avLst/>
          </a:prstGeom>
          <a:solidFill>
            <a:srgbClr val="FFC000"/>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SG" sz="1400" b="1" i="0" u="none" strike="noStrike" kern="1200" cap="none" spc="0" normalizeH="0" baseline="0" noProof="0" dirty="0">
                <a:ln>
                  <a:noFill/>
                </a:ln>
                <a:solidFill>
                  <a:schemeClr val="tx2"/>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探测器收集不同深度的特定能量的光子轨迹</a:t>
            </a:r>
          </a:p>
        </p:txBody>
      </p:sp>
      <p:sp>
        <p:nvSpPr>
          <p:cNvPr id="8205" name="箭头: 右 8204"/>
          <p:cNvSpPr/>
          <p:nvPr/>
        </p:nvSpPr>
        <p:spPr>
          <a:xfrm rot="10800000">
            <a:off x="4411663" y="4311650"/>
            <a:ext cx="354013" cy="207963"/>
          </a:xfrm>
          <a:prstGeom prst="rightArrow">
            <a:avLst/>
          </a:prstGeom>
          <a:solidFill>
            <a:srgbClr val="00B0F0"/>
          </a:solidFill>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8206" name="箭头: 右 8205"/>
          <p:cNvSpPr/>
          <p:nvPr/>
        </p:nvSpPr>
        <p:spPr>
          <a:xfrm>
            <a:off x="4479925" y="1676400"/>
            <a:ext cx="352425" cy="207963"/>
          </a:xfrm>
          <a:prstGeom prst="rightArrow">
            <a:avLst/>
          </a:prstGeom>
          <a:solidFill>
            <a:srgbClr val="00B0F0"/>
          </a:solidFill>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2800" name="灯片编号占位符 1"/>
          <p:cNvSpPr txBox="1"/>
          <p:nvPr/>
        </p:nvSpPr>
        <p:spPr>
          <a:xfrm>
            <a:off x="8736013" y="6538913"/>
            <a:ext cx="407987" cy="34607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15</a:t>
            </a:fld>
            <a:endParaRPr lang="" altLang="zh-SG" sz="1400" dirty="0">
              <a:latin typeface="微软雅黑" panose="020B0503020204020204" pitchFamily="34" charset="-122"/>
              <a:ea typeface="微软雅黑" panose="020B0503020204020204" pitchFamily="34" charset="-122"/>
            </a:endParaRPr>
          </a:p>
        </p:txBody>
      </p:sp>
      <p:pic>
        <p:nvPicPr>
          <p:cNvPr id="32801" name="图片 4" descr="在黑暗中&#10;&#10;低可信度描述已自动生成"/>
          <p:cNvPicPr>
            <a:picLocks noChangeAspect="1"/>
          </p:cNvPicPr>
          <p:nvPr/>
        </p:nvPicPr>
        <p:blipFill>
          <a:blip r:embed="rId7"/>
          <a:srcRect l="24947" t="14926" r="28712" b="9846"/>
          <a:stretch>
            <a:fillRect/>
          </a:stretch>
        </p:blipFill>
        <p:spPr>
          <a:xfrm>
            <a:off x="2533650" y="4146550"/>
            <a:ext cx="1536700" cy="1474788"/>
          </a:xfrm>
          <a:prstGeom prst="rect">
            <a:avLst/>
          </a:prstGeom>
          <a:noFill/>
          <a:ln w="9525">
            <a:noFill/>
          </a:ln>
        </p:spPr>
      </p:pic>
    </p:spTree>
  </p:cSld>
  <p:clrMapOvr>
    <a:masterClrMapping/>
  </p:clrMapOvr>
  <p:transition advTm="12236"/>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流程图: 过程 18"/>
          <p:cNvSpPr/>
          <p:nvPr/>
        </p:nvSpPr>
        <p:spPr>
          <a:xfrm>
            <a:off x="3401281" y="1653118"/>
            <a:ext cx="1458913" cy="1293813"/>
          </a:xfrm>
          <a:prstGeom prst="flowChartProcess">
            <a:avLst/>
          </a:prstGeom>
          <a:solidFill>
            <a:srgbClr val="00B0F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9" name="流程图: 过程 8"/>
          <p:cNvSpPr/>
          <p:nvPr/>
        </p:nvSpPr>
        <p:spPr>
          <a:xfrm>
            <a:off x="3138946" y="1872792"/>
            <a:ext cx="1458913" cy="1293813"/>
          </a:xfrm>
          <a:prstGeom prst="flowChartProcess">
            <a:avLst/>
          </a:prstGeom>
          <a:solidFill>
            <a:srgbClr val="00B05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pic>
        <p:nvPicPr>
          <p:cNvPr id="34824" name="图片 2" descr="封面"/>
          <p:cNvPicPr>
            <a:picLocks noChangeAspect="1"/>
          </p:cNvPicPr>
          <p:nvPr/>
        </p:nvPicPr>
        <p:blipFill>
          <a:blip r:embed="rId3"/>
          <a:stretch>
            <a:fillRect/>
          </a:stretch>
        </p:blipFill>
        <p:spPr>
          <a:xfrm>
            <a:off x="26988" y="5754688"/>
            <a:ext cx="9144000" cy="1122362"/>
          </a:xfrm>
          <a:prstGeom prst="rect">
            <a:avLst/>
          </a:prstGeom>
          <a:noFill/>
          <a:ln w="9525">
            <a:noFill/>
          </a:ln>
        </p:spPr>
      </p:pic>
      <p:sp>
        <p:nvSpPr>
          <p:cNvPr id="4" name="矩形 3"/>
          <p:cNvSpPr/>
          <p:nvPr/>
        </p:nvSpPr>
        <p:spPr>
          <a:xfrm>
            <a:off x="-36512" y="0"/>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p:nvPr/>
        </p:nvCxnSpPr>
        <p:spPr>
          <a:xfrm>
            <a:off x="395288" y="836613"/>
            <a:ext cx="8740775"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4">
            <a:duotone>
              <a:schemeClr val="accent5">
                <a:shade val="45000"/>
                <a:satMod val="135000"/>
              </a:schemeClr>
              <a:prstClr val="white"/>
            </a:duotone>
          </a:blip>
          <a:stretch>
            <a:fillRect/>
          </a:stretch>
        </p:blipFill>
        <p:spPr>
          <a:xfrm>
            <a:off x="8244409" y="21505"/>
            <a:ext cx="792088" cy="738907"/>
          </a:xfrm>
          <a:prstGeom prst="rect">
            <a:avLst/>
          </a:prstGeom>
          <a:solidFill>
            <a:srgbClr val="0070C0"/>
          </a:solidFill>
          <a:ln>
            <a:solidFill>
              <a:srgbClr val="0070C0"/>
            </a:solidFill>
          </a:ln>
        </p:spPr>
      </p:pic>
      <p:pic>
        <p:nvPicPr>
          <p:cNvPr id="34828" name="图片 5"/>
          <p:cNvPicPr>
            <a:picLocks noChangeAspect="1"/>
          </p:cNvPicPr>
          <p:nvPr/>
        </p:nvPicPr>
        <p:blipFill>
          <a:blip r:embed="rId5"/>
          <a:stretch>
            <a:fillRect/>
          </a:stretch>
        </p:blipFill>
        <p:spPr>
          <a:xfrm>
            <a:off x="55563" y="4857750"/>
            <a:ext cx="406400" cy="717550"/>
          </a:xfrm>
          <a:prstGeom prst="rect">
            <a:avLst/>
          </a:prstGeom>
          <a:noFill/>
          <a:ln w="9525">
            <a:noFill/>
          </a:ln>
        </p:spPr>
      </p:pic>
      <p:sp>
        <p:nvSpPr>
          <p:cNvPr id="34829" name="文本框 50"/>
          <p:cNvSpPr txBox="1"/>
          <p:nvPr/>
        </p:nvSpPr>
        <p:spPr>
          <a:xfrm>
            <a:off x="394653" y="-603250"/>
            <a:ext cx="6327775" cy="461963"/>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solidFill>
                  <a:srgbClr val="0D0D0D"/>
                </a:solidFill>
                <a:latin typeface="微软雅黑" panose="020B0503020204020204" pitchFamily="34" charset="-122"/>
                <a:ea typeface="微软雅黑" panose="020B0503020204020204" pitchFamily="34" charset="-122"/>
              </a:rPr>
              <a:t>Generate multiple heatmaps by changing the y-axis while keeping the xz direction constant, using 3DSlicer for visualization</a:t>
            </a:r>
            <a:endParaRPr lang="zh-SG" altLang="en-US" sz="1200" dirty="0">
              <a:latin typeface="微软雅黑" panose="020B0503020204020204" pitchFamily="34" charset="-122"/>
              <a:ea typeface="微软雅黑" panose="020B0503020204020204" pitchFamily="34" charset="-122"/>
            </a:endParaRPr>
          </a:p>
        </p:txBody>
      </p:sp>
      <p:pic>
        <p:nvPicPr>
          <p:cNvPr id="34830" name="图片 58"/>
          <p:cNvPicPr>
            <a:picLocks noChangeAspect="1"/>
          </p:cNvPicPr>
          <p:nvPr/>
        </p:nvPicPr>
        <p:blipFill>
          <a:blip r:embed="rId6"/>
          <a:stretch>
            <a:fillRect/>
          </a:stretch>
        </p:blipFill>
        <p:spPr>
          <a:xfrm>
            <a:off x="7407275" y="1117600"/>
            <a:ext cx="1576388" cy="1455738"/>
          </a:xfrm>
          <a:prstGeom prst="rect">
            <a:avLst/>
          </a:prstGeom>
          <a:noFill/>
          <a:ln w="9525">
            <a:noFill/>
          </a:ln>
        </p:spPr>
      </p:pic>
      <p:sp>
        <p:nvSpPr>
          <p:cNvPr id="34831" name="文本框 16"/>
          <p:cNvSpPr txBox="1"/>
          <p:nvPr/>
        </p:nvSpPr>
        <p:spPr>
          <a:xfrm>
            <a:off x="7745413" y="2535238"/>
            <a:ext cx="1117600" cy="3397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600" dirty="0">
                <a:latin typeface="微软雅黑" panose="020B0503020204020204" pitchFamily="34" charset="-122"/>
                <a:ea typeface="微软雅黑" panose="020B0503020204020204" pitchFamily="34" charset="-122"/>
              </a:rPr>
              <a:t>YOZ</a:t>
            </a:r>
            <a:r>
              <a:rPr lang="zh-CN" altLang="en-US" sz="1600" dirty="0">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side</a:t>
            </a:r>
            <a:endParaRPr lang="zh-SG" altLang="en-US" sz="1600" dirty="0">
              <a:latin typeface="微软雅黑" panose="020B0503020204020204" pitchFamily="34" charset="-122"/>
              <a:ea typeface="微软雅黑" panose="020B0503020204020204" pitchFamily="34" charset="-122"/>
            </a:endParaRPr>
          </a:p>
        </p:txBody>
      </p:sp>
      <p:pic>
        <p:nvPicPr>
          <p:cNvPr id="34832" name="图片 61"/>
          <p:cNvPicPr>
            <a:picLocks noChangeAspect="1"/>
          </p:cNvPicPr>
          <p:nvPr/>
        </p:nvPicPr>
        <p:blipFill>
          <a:blip r:embed="rId7"/>
          <a:stretch>
            <a:fillRect/>
          </a:stretch>
        </p:blipFill>
        <p:spPr>
          <a:xfrm>
            <a:off x="7456488" y="2838450"/>
            <a:ext cx="1576387" cy="1452563"/>
          </a:xfrm>
          <a:prstGeom prst="rect">
            <a:avLst/>
          </a:prstGeom>
          <a:noFill/>
          <a:ln w="9525">
            <a:noFill/>
          </a:ln>
        </p:spPr>
      </p:pic>
      <p:sp>
        <p:nvSpPr>
          <p:cNvPr id="34833" name="文本框 11"/>
          <p:cNvSpPr txBox="1"/>
          <p:nvPr/>
        </p:nvSpPr>
        <p:spPr>
          <a:xfrm>
            <a:off x="7776467" y="4242991"/>
            <a:ext cx="1116013" cy="33813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600" dirty="0">
                <a:latin typeface="微软雅黑" panose="020B0503020204020204" pitchFamily="34" charset="-122"/>
                <a:ea typeface="微软雅黑" panose="020B0503020204020204" pitchFamily="34" charset="-122"/>
              </a:rPr>
              <a:t>XOYside</a:t>
            </a:r>
            <a:endParaRPr lang="zh-SG" altLang="en-US" sz="1600" dirty="0">
              <a:latin typeface="微软雅黑" panose="020B0503020204020204" pitchFamily="34" charset="-122"/>
              <a:ea typeface="微软雅黑" panose="020B0503020204020204" pitchFamily="34" charset="-122"/>
            </a:endParaRPr>
          </a:p>
        </p:txBody>
      </p:sp>
      <p:sp>
        <p:nvSpPr>
          <p:cNvPr id="34834" name="文本框 11"/>
          <p:cNvSpPr txBox="1"/>
          <p:nvPr/>
        </p:nvSpPr>
        <p:spPr>
          <a:xfrm>
            <a:off x="7740352" y="5971183"/>
            <a:ext cx="1116013" cy="33813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600" dirty="0">
                <a:latin typeface="微软雅黑" panose="020B0503020204020204" pitchFamily="34" charset="-122"/>
                <a:ea typeface="微软雅黑" panose="020B0503020204020204" pitchFamily="34" charset="-122"/>
              </a:rPr>
              <a:t>XOZ</a:t>
            </a:r>
            <a:r>
              <a:rPr lang="zh-CN" altLang="en-US" sz="1600" dirty="0">
                <a:latin typeface="微软雅黑" panose="020B0503020204020204" pitchFamily="34" charset="-122"/>
                <a:ea typeface="微软雅黑" panose="020B0503020204020204" pitchFamily="34" charset="-122"/>
              </a:rPr>
              <a:t> </a:t>
            </a:r>
            <a:r>
              <a:rPr lang="en-US" altLang="zh-CN" sz="1600" dirty="0">
                <a:latin typeface="微软雅黑" panose="020B0503020204020204" pitchFamily="34" charset="-122"/>
                <a:ea typeface="微软雅黑" panose="020B0503020204020204" pitchFamily="34" charset="-122"/>
              </a:rPr>
              <a:t>side</a:t>
            </a:r>
            <a:endParaRPr lang="zh-SG" altLang="en-US" sz="1600" dirty="0">
              <a:latin typeface="微软雅黑" panose="020B0503020204020204" pitchFamily="34" charset="-122"/>
              <a:ea typeface="微软雅黑" panose="020B0503020204020204" pitchFamily="34" charset="-122"/>
            </a:endParaRPr>
          </a:p>
        </p:txBody>
      </p:sp>
      <p:pic>
        <p:nvPicPr>
          <p:cNvPr id="34835" name="图片 14346"/>
          <p:cNvPicPr>
            <a:picLocks noChangeAspect="1"/>
          </p:cNvPicPr>
          <p:nvPr/>
        </p:nvPicPr>
        <p:blipFill>
          <a:blip r:embed="rId8"/>
          <a:stretch>
            <a:fillRect/>
          </a:stretch>
        </p:blipFill>
        <p:spPr>
          <a:xfrm>
            <a:off x="138113" y="4178300"/>
            <a:ext cx="2581275" cy="1539875"/>
          </a:xfrm>
          <a:prstGeom prst="rect">
            <a:avLst/>
          </a:prstGeom>
          <a:noFill/>
          <a:ln w="9525">
            <a:noFill/>
          </a:ln>
        </p:spPr>
      </p:pic>
      <p:pic>
        <p:nvPicPr>
          <p:cNvPr id="34836" name="图片 14348"/>
          <p:cNvPicPr>
            <a:picLocks noChangeAspect="1"/>
          </p:cNvPicPr>
          <p:nvPr/>
        </p:nvPicPr>
        <p:blipFill>
          <a:blip r:embed="rId9"/>
          <a:stretch>
            <a:fillRect/>
          </a:stretch>
        </p:blipFill>
        <p:spPr>
          <a:xfrm>
            <a:off x="7432675" y="4530725"/>
            <a:ext cx="1577975" cy="1492250"/>
          </a:xfrm>
          <a:prstGeom prst="rect">
            <a:avLst/>
          </a:prstGeom>
          <a:noFill/>
          <a:ln w="9525">
            <a:noFill/>
          </a:ln>
        </p:spPr>
      </p:pic>
      <p:sp>
        <p:nvSpPr>
          <p:cNvPr id="34837" name="文本框 4"/>
          <p:cNvSpPr txBox="1"/>
          <p:nvPr/>
        </p:nvSpPr>
        <p:spPr>
          <a:xfrm>
            <a:off x="-19049" y="831850"/>
            <a:ext cx="2738438" cy="369332"/>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1800" b="1" dirty="0">
                <a:solidFill>
                  <a:srgbClr val="0D0D0D"/>
                </a:solidFill>
                <a:latin typeface="微软雅黑" panose="020B0503020204020204" pitchFamily="34" charset="-122"/>
                <a:ea typeface="微软雅黑" panose="020B0503020204020204" pitchFamily="34" charset="-122"/>
              </a:rPr>
              <a:t>单物体径迹密度成像</a:t>
            </a:r>
          </a:p>
        </p:txBody>
      </p:sp>
      <p:pic>
        <p:nvPicPr>
          <p:cNvPr id="34838" name="图片 12"/>
          <p:cNvPicPr>
            <a:picLocks noChangeAspect="1"/>
          </p:cNvPicPr>
          <p:nvPr/>
        </p:nvPicPr>
        <p:blipFill>
          <a:blip r:embed="rId10"/>
          <a:stretch>
            <a:fillRect/>
          </a:stretch>
        </p:blipFill>
        <p:spPr>
          <a:xfrm>
            <a:off x="5697538" y="1093788"/>
            <a:ext cx="1682750" cy="1492250"/>
          </a:xfrm>
          <a:prstGeom prst="rect">
            <a:avLst/>
          </a:prstGeom>
          <a:noFill/>
          <a:ln w="9525">
            <a:noFill/>
          </a:ln>
        </p:spPr>
      </p:pic>
      <p:sp>
        <p:nvSpPr>
          <p:cNvPr id="34839" name="文本框 16"/>
          <p:cNvSpPr txBox="1"/>
          <p:nvPr/>
        </p:nvSpPr>
        <p:spPr>
          <a:xfrm>
            <a:off x="6115050" y="2509838"/>
            <a:ext cx="1117600" cy="33813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600" dirty="0">
                <a:latin typeface="微软雅黑" panose="020B0503020204020204" pitchFamily="34" charset="-122"/>
                <a:ea typeface="微软雅黑" panose="020B0503020204020204" pitchFamily="34" charset="-122"/>
              </a:rPr>
              <a:t>YOZ side</a:t>
            </a:r>
            <a:endParaRPr lang="zh-SG" altLang="en-US" sz="1600" dirty="0">
              <a:latin typeface="微软雅黑" panose="020B0503020204020204" pitchFamily="34" charset="-122"/>
              <a:ea typeface="微软雅黑" panose="020B0503020204020204" pitchFamily="34" charset="-122"/>
            </a:endParaRPr>
          </a:p>
        </p:txBody>
      </p:sp>
      <p:pic>
        <p:nvPicPr>
          <p:cNvPr id="34840" name="图片 6"/>
          <p:cNvPicPr>
            <a:picLocks noChangeAspect="1"/>
          </p:cNvPicPr>
          <p:nvPr/>
        </p:nvPicPr>
        <p:blipFill>
          <a:blip r:embed="rId11"/>
          <a:stretch>
            <a:fillRect/>
          </a:stretch>
        </p:blipFill>
        <p:spPr>
          <a:xfrm>
            <a:off x="5780088" y="4506913"/>
            <a:ext cx="1611312" cy="1546225"/>
          </a:xfrm>
          <a:prstGeom prst="rect">
            <a:avLst/>
          </a:prstGeom>
          <a:noFill/>
          <a:ln w="9525">
            <a:noFill/>
          </a:ln>
        </p:spPr>
      </p:pic>
      <p:pic>
        <p:nvPicPr>
          <p:cNvPr id="34841" name="图片 8"/>
          <p:cNvPicPr>
            <a:picLocks noChangeAspect="1"/>
          </p:cNvPicPr>
          <p:nvPr/>
        </p:nvPicPr>
        <p:blipFill>
          <a:blip r:embed="rId12"/>
          <a:stretch>
            <a:fillRect/>
          </a:stretch>
        </p:blipFill>
        <p:spPr>
          <a:xfrm>
            <a:off x="5756275" y="2811463"/>
            <a:ext cx="1658938" cy="1443037"/>
          </a:xfrm>
          <a:prstGeom prst="rect">
            <a:avLst/>
          </a:prstGeom>
          <a:noFill/>
          <a:ln w="9525">
            <a:noFill/>
          </a:ln>
        </p:spPr>
      </p:pic>
      <p:sp>
        <p:nvSpPr>
          <p:cNvPr id="34842" name="文本框 11"/>
          <p:cNvSpPr txBox="1"/>
          <p:nvPr/>
        </p:nvSpPr>
        <p:spPr>
          <a:xfrm>
            <a:off x="6145213" y="4211638"/>
            <a:ext cx="1116012" cy="33813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600" dirty="0">
                <a:latin typeface="微软雅黑" panose="020B0503020204020204" pitchFamily="34" charset="-122"/>
                <a:ea typeface="微软雅黑" panose="020B0503020204020204" pitchFamily="34" charset="-122"/>
              </a:rPr>
              <a:t>XOYside</a:t>
            </a:r>
            <a:endParaRPr lang="zh-SG" altLang="en-US" sz="1600" dirty="0">
              <a:latin typeface="微软雅黑" panose="020B0503020204020204" pitchFamily="34" charset="-122"/>
              <a:ea typeface="微软雅黑" panose="020B0503020204020204" pitchFamily="34" charset="-122"/>
            </a:endParaRPr>
          </a:p>
        </p:txBody>
      </p:sp>
      <p:sp>
        <p:nvSpPr>
          <p:cNvPr id="34843" name="文本框 11"/>
          <p:cNvSpPr txBox="1"/>
          <p:nvPr/>
        </p:nvSpPr>
        <p:spPr>
          <a:xfrm>
            <a:off x="6159500" y="5986463"/>
            <a:ext cx="1116013" cy="33813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600" dirty="0">
                <a:latin typeface="微软雅黑" panose="020B0503020204020204" pitchFamily="34" charset="-122"/>
                <a:ea typeface="微软雅黑" panose="020B0503020204020204" pitchFamily="34" charset="-122"/>
              </a:rPr>
              <a:t>XOYside</a:t>
            </a:r>
            <a:endParaRPr lang="zh-SG" altLang="en-US" sz="1600" dirty="0">
              <a:latin typeface="微软雅黑" panose="020B0503020204020204" pitchFamily="34" charset="-122"/>
              <a:ea typeface="微软雅黑" panose="020B0503020204020204" pitchFamily="34" charset="-122"/>
            </a:endParaRPr>
          </a:p>
        </p:txBody>
      </p:sp>
      <p:sp>
        <p:nvSpPr>
          <p:cNvPr id="34844" name="文本框 16"/>
          <p:cNvSpPr txBox="1"/>
          <p:nvPr/>
        </p:nvSpPr>
        <p:spPr>
          <a:xfrm>
            <a:off x="6089650" y="855663"/>
            <a:ext cx="4648200" cy="3079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400" dirty="0">
                <a:latin typeface="微软雅黑" panose="020B0503020204020204" pitchFamily="34" charset="-122"/>
                <a:ea typeface="微软雅黑" panose="020B0503020204020204" pitchFamily="34" charset="-122"/>
              </a:rPr>
              <a:t>29MeV</a:t>
            </a:r>
            <a:r>
              <a:rPr lang="zh-CN" altLang="en-US" sz="1400" dirty="0">
                <a:latin typeface="微软雅黑" panose="020B0503020204020204" pitchFamily="34" charset="-122"/>
                <a:ea typeface="微软雅黑" panose="020B0503020204020204" pitchFamily="34" charset="-122"/>
              </a:rPr>
              <a:t>                    </a:t>
            </a:r>
            <a:r>
              <a:rPr lang="en-US" altLang="zh-CN" sz="1400" dirty="0">
                <a:latin typeface="微软雅黑" panose="020B0503020204020204" pitchFamily="34" charset="-122"/>
                <a:ea typeface="微软雅黑" panose="020B0503020204020204" pitchFamily="34" charset="-122"/>
              </a:rPr>
              <a:t>29-41MeV</a:t>
            </a:r>
            <a:endParaRPr lang="zh-SG" altLang="en-US" sz="1400" dirty="0">
              <a:latin typeface="微软雅黑" panose="020B0503020204020204" pitchFamily="34" charset="-122"/>
              <a:ea typeface="微软雅黑" panose="020B0503020204020204" pitchFamily="34" charset="-122"/>
            </a:endParaRPr>
          </a:p>
        </p:txBody>
      </p:sp>
      <p:sp>
        <p:nvSpPr>
          <p:cNvPr id="20" name="立方体 19"/>
          <p:cNvSpPr/>
          <p:nvPr/>
        </p:nvSpPr>
        <p:spPr>
          <a:xfrm>
            <a:off x="2420938" y="2032000"/>
            <a:ext cx="1966913" cy="1776413"/>
          </a:xfrm>
          <a:prstGeom prst="cube">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2" name="圆柱体 21"/>
          <p:cNvSpPr/>
          <p:nvPr/>
        </p:nvSpPr>
        <p:spPr>
          <a:xfrm rot="5400000">
            <a:off x="2926556" y="2778919"/>
            <a:ext cx="536575" cy="531813"/>
          </a:xfrm>
          <a:prstGeom prst="can">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4" name="平行四边形 23"/>
          <p:cNvSpPr/>
          <p:nvPr/>
        </p:nvSpPr>
        <p:spPr>
          <a:xfrm rot="18855563">
            <a:off x="3983272" y="2511464"/>
            <a:ext cx="1541462" cy="966787"/>
          </a:xfrm>
          <a:prstGeom prst="parallelogram">
            <a:avLst>
              <a:gd name="adj" fmla="val 103581"/>
            </a:avLst>
          </a:prstGeom>
          <a:solidFill>
            <a:schemeClr val="accent2">
              <a:lumMod val="50000"/>
            </a:schemeClr>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6" name="椭圆 25"/>
          <p:cNvSpPr/>
          <p:nvPr/>
        </p:nvSpPr>
        <p:spPr>
          <a:xfrm>
            <a:off x="773162" y="2933700"/>
            <a:ext cx="198438" cy="316500"/>
          </a:xfrm>
          <a:prstGeom prst="ellipse">
            <a:avLst/>
          </a:prstGeom>
          <a:solidFill>
            <a:schemeClr val="bg1"/>
          </a:solidFill>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solidFill>
                  <a:schemeClr val="bg1"/>
                </a:solid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28" name="直接箭头连接符 27"/>
          <p:cNvCxnSpPr/>
          <p:nvPr/>
        </p:nvCxnSpPr>
        <p:spPr>
          <a:xfrm>
            <a:off x="866998" y="2998788"/>
            <a:ext cx="132873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29" name="直接箭头连接符 28"/>
          <p:cNvCxnSpPr/>
          <p:nvPr/>
        </p:nvCxnSpPr>
        <p:spPr>
          <a:xfrm>
            <a:off x="899592" y="3140968"/>
            <a:ext cx="132873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0" name="直接箭头连接符 29"/>
          <p:cNvCxnSpPr/>
          <p:nvPr/>
        </p:nvCxnSpPr>
        <p:spPr>
          <a:xfrm>
            <a:off x="827584" y="3068960"/>
            <a:ext cx="132873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2" name="文本框 31"/>
          <p:cNvSpPr txBox="1">
            <a:spLocks noRot="1" noChangeAspect="1" noMove="1" noResize="1" noEditPoints="1" noAdjustHandles="1" noChangeArrowheads="1" noChangeShapeType="1" noTextEdit="1"/>
          </p:cNvSpPr>
          <p:nvPr/>
        </p:nvSpPr>
        <p:spPr>
          <a:xfrm>
            <a:off x="-1800803" y="2471294"/>
            <a:ext cx="5474676" cy="369332"/>
          </a:xfrm>
          <a:prstGeom prst="rect">
            <a:avLst/>
          </a:prstGeom>
          <a:blipFill>
            <a:blip r:embed="rId13"/>
            <a:stretch>
              <a:fillRect b="-6557"/>
            </a:stretch>
          </a:blipFill>
        </p:spPr>
        <p:txBody>
          <a:bodyPr/>
          <a:lstStyle/>
          <a:p>
            <a:pPr marR="0" defTabSz="914400">
              <a:buClrTx/>
              <a:buSzTx/>
              <a:buFontTx/>
              <a:buNone/>
              <a:defRPr/>
            </a:pPr>
            <a:r>
              <a:rPr kumimoji="0" lang="zh-SG" altLang="en-US" kern="1200" cap="none" spc="0" normalizeH="0" baseline="0" noProof="0">
                <a:noFill/>
                <a:latin typeface="Arial" panose="020B0604020202020204" pitchFamily="34" charset="0"/>
                <a:ea typeface="宋体" panose="02010600030101010101" pitchFamily="2" charset="-122"/>
                <a:cs typeface="+mn-cs"/>
              </a:rPr>
              <a:t> </a:t>
            </a:r>
          </a:p>
        </p:txBody>
      </p:sp>
      <p:pic>
        <p:nvPicPr>
          <p:cNvPr id="34855" name="图片 33" descr="图片包含 游戏机&#10;&#10;描述已自动生成"/>
          <p:cNvPicPr>
            <a:picLocks noChangeAspect="1"/>
          </p:cNvPicPr>
          <p:nvPr/>
        </p:nvPicPr>
        <p:blipFill>
          <a:blip r:embed="rId14"/>
          <a:srcRect l="19891" t="4086" r="3606" b="2136"/>
          <a:stretch>
            <a:fillRect/>
          </a:stretch>
        </p:blipFill>
        <p:spPr>
          <a:xfrm>
            <a:off x="3095625" y="4113213"/>
            <a:ext cx="2419350" cy="1671637"/>
          </a:xfrm>
          <a:prstGeom prst="rect">
            <a:avLst/>
          </a:prstGeom>
          <a:noFill/>
          <a:ln w="9525">
            <a:noFill/>
          </a:ln>
        </p:spPr>
      </p:pic>
      <p:sp>
        <p:nvSpPr>
          <p:cNvPr id="34856" name="文本框 35"/>
          <p:cNvSpPr txBox="1"/>
          <p:nvPr/>
        </p:nvSpPr>
        <p:spPr>
          <a:xfrm>
            <a:off x="-52387" y="3564756"/>
            <a:ext cx="2366962" cy="36830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SG" altLang="en-US" sz="1800" b="1" dirty="0">
                <a:latin typeface="微软雅黑" panose="020B0503020204020204" pitchFamily="34" charset="-122"/>
                <a:ea typeface="微软雅黑" panose="020B0503020204020204" pitchFamily="34" charset="-122"/>
              </a:rPr>
              <a:t>Muon</a:t>
            </a:r>
            <a:r>
              <a:rPr lang="en-US" altLang="zh-SG" sz="1800" b="1" dirty="0">
                <a:latin typeface="微软雅黑" panose="020B0503020204020204" pitchFamily="34" charset="-122"/>
                <a:ea typeface="微软雅黑" panose="020B0503020204020204" pitchFamily="34" charset="-122"/>
              </a:rPr>
              <a:t>:29-41MeV/c</a:t>
            </a:r>
            <a:endParaRPr lang="zh-SG" altLang="en-US" sz="1800" b="1" dirty="0">
              <a:latin typeface="微软雅黑" panose="020B0503020204020204" pitchFamily="34" charset="-122"/>
              <a:ea typeface="微软雅黑" panose="020B0503020204020204" pitchFamily="34" charset="-122"/>
            </a:endParaRPr>
          </a:p>
        </p:txBody>
      </p:sp>
      <p:sp>
        <p:nvSpPr>
          <p:cNvPr id="37" name="左大括号 36"/>
          <p:cNvSpPr/>
          <p:nvPr/>
        </p:nvSpPr>
        <p:spPr>
          <a:xfrm rot="16200000">
            <a:off x="843806" y="3187800"/>
            <a:ext cx="61913" cy="203200"/>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4858" name="文本框 11"/>
          <p:cNvSpPr txBox="1"/>
          <p:nvPr/>
        </p:nvSpPr>
        <p:spPr>
          <a:xfrm>
            <a:off x="503660" y="3284984"/>
            <a:ext cx="1116012" cy="277813"/>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latin typeface="微软雅黑" panose="020B0503020204020204" pitchFamily="34" charset="-122"/>
                <a:ea typeface="微软雅黑" panose="020B0503020204020204" pitchFamily="34" charset="-122"/>
              </a:rPr>
              <a:t>0.5mm</a:t>
            </a:r>
            <a:endParaRPr lang="zh-SG" altLang="en-US" sz="1200" dirty="0">
              <a:latin typeface="微软雅黑" panose="020B0503020204020204" pitchFamily="34" charset="-122"/>
              <a:ea typeface="微软雅黑" panose="020B0503020204020204" pitchFamily="34" charset="-122"/>
            </a:endParaRPr>
          </a:p>
        </p:txBody>
      </p:sp>
      <p:sp>
        <p:nvSpPr>
          <p:cNvPr id="34859" name="文本框 5"/>
          <p:cNvSpPr txBox="1"/>
          <p:nvPr/>
        </p:nvSpPr>
        <p:spPr>
          <a:xfrm>
            <a:off x="0" y="93663"/>
            <a:ext cx="5514975" cy="52197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2800" b="1" dirty="0">
                <a:solidFill>
                  <a:srgbClr val="FFFFFF"/>
                </a:solidFill>
                <a:latin typeface="微软雅黑" panose="020B0503020204020204" pitchFamily="34" charset="-122"/>
                <a:ea typeface="微软雅黑" panose="020B0503020204020204" pitchFamily="34" charset="-122"/>
              </a:rPr>
              <a:t>3.4 </a:t>
            </a:r>
            <a:r>
              <a:rPr lang="zh-CN" altLang="en-US" sz="2800" b="1" dirty="0">
                <a:solidFill>
                  <a:srgbClr val="FFFFFF"/>
                </a:solidFill>
                <a:latin typeface="微软雅黑" panose="020B0503020204020204" pitchFamily="34" charset="-122"/>
                <a:ea typeface="微软雅黑" panose="020B0503020204020204" pitchFamily="34" charset="-122"/>
              </a:rPr>
              <a:t>样本</a:t>
            </a:r>
            <a:r>
              <a:rPr lang="en-US" altLang="zh-CN" sz="2800" b="1" dirty="0">
                <a:solidFill>
                  <a:srgbClr val="FFFFFF"/>
                </a:solidFill>
                <a:latin typeface="微软雅黑" panose="020B0503020204020204" pitchFamily="34" charset="-122"/>
                <a:ea typeface="微软雅黑" panose="020B0503020204020204" pitchFamily="34" charset="-122"/>
              </a:rPr>
              <a:t>B</a:t>
            </a:r>
            <a:r>
              <a:rPr lang="zh-CN" altLang="en-US" sz="2800" b="1" dirty="0">
                <a:solidFill>
                  <a:srgbClr val="FFFFFF"/>
                </a:solidFill>
                <a:latin typeface="微软雅黑" panose="020B0503020204020204" pitchFamily="34" charset="-122"/>
                <a:ea typeface="微软雅黑" panose="020B0503020204020204" pitchFamily="34" charset="-122"/>
              </a:rPr>
              <a:t>成像结果</a:t>
            </a:r>
          </a:p>
        </p:txBody>
      </p:sp>
      <p:sp>
        <p:nvSpPr>
          <p:cNvPr id="41" name="左大括号 40"/>
          <p:cNvSpPr/>
          <p:nvPr/>
        </p:nvSpPr>
        <p:spPr>
          <a:xfrm>
            <a:off x="2870200" y="2792413"/>
            <a:ext cx="49213" cy="530225"/>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2" name="文本框 11"/>
          <p:cNvSpPr txBox="1">
            <a:spLocks noChangeArrowheads="1"/>
          </p:cNvSpPr>
          <p:nvPr/>
        </p:nvSpPr>
        <p:spPr bwMode="auto">
          <a:xfrm>
            <a:off x="2341563" y="2882900"/>
            <a:ext cx="1116013" cy="261938"/>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SG" sz="105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10mm</a:t>
            </a:r>
            <a:endParaRPr kumimoji="0" lang="zh-SG" altLang="en-US" sz="105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3" name="文本框 11"/>
          <p:cNvSpPr txBox="1">
            <a:spLocks noChangeArrowheads="1"/>
          </p:cNvSpPr>
          <p:nvPr/>
        </p:nvSpPr>
        <p:spPr bwMode="auto">
          <a:xfrm>
            <a:off x="2928938" y="3381375"/>
            <a:ext cx="1116013" cy="261938"/>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SG" sz="105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10mm</a:t>
            </a:r>
            <a:endParaRPr kumimoji="0" lang="zh-SG" altLang="en-US" sz="1050" b="0"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4" name="左大括号 43"/>
          <p:cNvSpPr/>
          <p:nvPr/>
        </p:nvSpPr>
        <p:spPr>
          <a:xfrm rot="16200000">
            <a:off x="3163094" y="3153569"/>
            <a:ext cx="46038" cy="434975"/>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4864" name="文本框 11"/>
          <p:cNvSpPr txBox="1"/>
          <p:nvPr/>
        </p:nvSpPr>
        <p:spPr>
          <a:xfrm>
            <a:off x="2960688" y="2895600"/>
            <a:ext cx="1116012" cy="30638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400" b="1" dirty="0">
                <a:solidFill>
                  <a:schemeClr val="bg1"/>
                </a:solidFill>
                <a:latin typeface="微软雅黑" panose="020B0503020204020204" pitchFamily="34" charset="-122"/>
                <a:ea typeface="微软雅黑" panose="020B0503020204020204" pitchFamily="34" charset="-122"/>
              </a:rPr>
              <a:t>Ti</a:t>
            </a:r>
            <a:endParaRPr lang="zh-SG" altLang="en-US" sz="1400" b="1" dirty="0">
              <a:solidFill>
                <a:schemeClr val="bg1"/>
              </a:solidFill>
              <a:latin typeface="微软雅黑" panose="020B0503020204020204" pitchFamily="34" charset="-122"/>
              <a:ea typeface="微软雅黑" panose="020B0503020204020204" pitchFamily="34" charset="-122"/>
            </a:endParaRPr>
          </a:p>
        </p:txBody>
      </p:sp>
      <p:sp>
        <p:nvSpPr>
          <p:cNvPr id="34865" name="文本框 11"/>
          <p:cNvSpPr txBox="1"/>
          <p:nvPr/>
        </p:nvSpPr>
        <p:spPr>
          <a:xfrm>
            <a:off x="3432175" y="2525713"/>
            <a:ext cx="1116013" cy="3079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400" b="1" dirty="0">
                <a:solidFill>
                  <a:schemeClr val="bg1"/>
                </a:solidFill>
                <a:latin typeface="微软雅黑" panose="020B0503020204020204" pitchFamily="34" charset="-122"/>
                <a:ea typeface="微软雅黑" panose="020B0503020204020204" pitchFamily="34" charset="-122"/>
              </a:rPr>
              <a:t>Fe</a:t>
            </a:r>
            <a:endParaRPr lang="zh-SG" altLang="en-US" sz="1400" b="1" dirty="0">
              <a:solidFill>
                <a:schemeClr val="bg1"/>
              </a:solidFill>
              <a:latin typeface="微软雅黑" panose="020B0503020204020204" pitchFamily="34" charset="-122"/>
              <a:ea typeface="微软雅黑" panose="020B0503020204020204" pitchFamily="34" charset="-122"/>
            </a:endParaRPr>
          </a:p>
        </p:txBody>
      </p:sp>
      <p:sp>
        <p:nvSpPr>
          <p:cNvPr id="34866" name="文本框 46"/>
          <p:cNvSpPr txBox="1"/>
          <p:nvPr/>
        </p:nvSpPr>
        <p:spPr>
          <a:xfrm>
            <a:off x="4644008" y="2513013"/>
            <a:ext cx="338137" cy="1803400"/>
          </a:xfrm>
          <a:prstGeom prst="rect">
            <a:avLst/>
          </a:prstGeom>
          <a:noFill/>
          <a:ln w="9525">
            <a:noFill/>
          </a:ln>
        </p:spPr>
        <p:txBody>
          <a:bodyPr vert="eaVert">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000" b="1" dirty="0">
                <a:solidFill>
                  <a:schemeClr val="bg1"/>
                </a:solidFill>
                <a:latin typeface="微软雅黑" panose="020B0503020204020204" pitchFamily="34" charset="-122"/>
                <a:ea typeface="微软雅黑" panose="020B0503020204020204" pitchFamily="34" charset="-122"/>
              </a:rPr>
              <a:t>Detector 1</a:t>
            </a:r>
            <a:endParaRPr lang="zh-SG" altLang="en-US" sz="1000" b="1" dirty="0">
              <a:solidFill>
                <a:schemeClr val="bg1"/>
              </a:solidFill>
              <a:latin typeface="微软雅黑" panose="020B0503020204020204" pitchFamily="34" charset="-122"/>
              <a:ea typeface="微软雅黑" panose="020B0503020204020204" pitchFamily="34" charset="-122"/>
            </a:endParaRPr>
          </a:p>
        </p:txBody>
      </p:sp>
      <p:sp>
        <p:nvSpPr>
          <p:cNvPr id="34867" name="文本框 47"/>
          <p:cNvSpPr txBox="1"/>
          <p:nvPr/>
        </p:nvSpPr>
        <p:spPr>
          <a:xfrm rot="-5400000">
            <a:off x="4808538" y="850900"/>
            <a:ext cx="338137" cy="1803400"/>
          </a:xfrm>
          <a:prstGeom prst="rect">
            <a:avLst/>
          </a:prstGeom>
          <a:noFill/>
          <a:ln w="9525">
            <a:noFill/>
          </a:ln>
        </p:spPr>
        <p:txBody>
          <a:bodyPr vert="eaVert">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000" b="1" dirty="0">
                <a:solidFill>
                  <a:schemeClr val="bg1"/>
                </a:solidFill>
                <a:latin typeface="微软雅黑" panose="020B0503020204020204" pitchFamily="34" charset="-122"/>
                <a:ea typeface="微软雅黑" panose="020B0503020204020204" pitchFamily="34" charset="-122"/>
              </a:rPr>
              <a:t>Detector 2</a:t>
            </a:r>
            <a:endParaRPr lang="zh-SG" altLang="en-US" sz="1000" b="1" dirty="0">
              <a:solidFill>
                <a:schemeClr val="bg1"/>
              </a:solidFill>
              <a:latin typeface="微软雅黑" panose="020B0503020204020204" pitchFamily="34" charset="-122"/>
              <a:ea typeface="微软雅黑" panose="020B0503020204020204" pitchFamily="34" charset="-122"/>
            </a:endParaRPr>
          </a:p>
        </p:txBody>
      </p:sp>
      <p:sp>
        <p:nvSpPr>
          <p:cNvPr id="34868" name="文本框 50"/>
          <p:cNvSpPr txBox="1"/>
          <p:nvPr/>
        </p:nvSpPr>
        <p:spPr>
          <a:xfrm>
            <a:off x="706438" y="5643563"/>
            <a:ext cx="6307137" cy="30670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zh-SG" sz="1400" b="1" dirty="0">
                <a:latin typeface="微软雅黑" panose="020B0503020204020204" pitchFamily="34" charset="-122"/>
                <a:ea typeface="微软雅黑" panose="020B0503020204020204" pitchFamily="34" charset="-122"/>
              </a:rPr>
              <a:t>三维重建成像</a:t>
            </a:r>
          </a:p>
        </p:txBody>
      </p:sp>
      <p:sp>
        <p:nvSpPr>
          <p:cNvPr id="34869" name="灯片编号占位符 1"/>
          <p:cNvSpPr txBox="1"/>
          <p:nvPr/>
        </p:nvSpPr>
        <p:spPr>
          <a:xfrm>
            <a:off x="8736013" y="6538913"/>
            <a:ext cx="407987" cy="34607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16</a:t>
            </a:fld>
            <a:endParaRPr lang="" altLang="zh-SG" sz="1400" dirty="0">
              <a:latin typeface="微软雅黑" panose="020B0503020204020204" pitchFamily="34" charset="-122"/>
              <a:ea typeface="微软雅黑" panose="020B0503020204020204" pitchFamily="34" charset="-122"/>
            </a:endParaRPr>
          </a:p>
        </p:txBody>
      </p:sp>
      <p:sp>
        <p:nvSpPr>
          <p:cNvPr id="3" name="平行四边形 2"/>
          <p:cNvSpPr/>
          <p:nvPr/>
        </p:nvSpPr>
        <p:spPr>
          <a:xfrm>
            <a:off x="2412747" y="1829269"/>
            <a:ext cx="1966912" cy="515938"/>
          </a:xfrm>
          <a:prstGeom prst="parallelogram">
            <a:avLst>
              <a:gd name="adj" fmla="val 95665"/>
            </a:avLst>
          </a:prstGeom>
          <a:solidFill>
            <a:srgbClr val="00B050"/>
          </a:solidFill>
          <a:ln>
            <a:noFill/>
          </a:ln>
          <a:effectLst>
            <a:outerShdw blurRad="44450" dist="27940" dir="5400000" algn="ctr">
              <a:srgbClr val="000000">
                <a:alpha val="32000"/>
              </a:srgb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5" name="平行四边形 24"/>
          <p:cNvSpPr/>
          <p:nvPr/>
        </p:nvSpPr>
        <p:spPr>
          <a:xfrm>
            <a:off x="2407414" y="1414993"/>
            <a:ext cx="1966912" cy="515938"/>
          </a:xfrm>
          <a:prstGeom prst="parallelogram">
            <a:avLst>
              <a:gd name="adj" fmla="val 95665"/>
            </a:avLst>
          </a:prstGeom>
          <a:solidFill>
            <a:srgbClr val="7030A0"/>
          </a:solidFill>
          <a:ln>
            <a:noFill/>
          </a:ln>
          <a:effectLst>
            <a:outerShdw blurRad="44450" dist="27940" dir="5400000" algn="ctr">
              <a:srgbClr val="000000">
                <a:alpha val="32000"/>
              </a:srgbClr>
            </a:outerShdw>
          </a:effectLst>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4876" name="文本框 48"/>
          <p:cNvSpPr txBox="1"/>
          <p:nvPr/>
        </p:nvSpPr>
        <p:spPr>
          <a:xfrm rot="-5400000">
            <a:off x="3686175" y="763588"/>
            <a:ext cx="339725" cy="1803400"/>
          </a:xfrm>
          <a:prstGeom prst="rect">
            <a:avLst/>
          </a:prstGeom>
          <a:noFill/>
          <a:ln w="9525">
            <a:noFill/>
          </a:ln>
        </p:spPr>
        <p:txBody>
          <a:bodyPr vert="eaVert">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000" b="1" dirty="0">
                <a:solidFill>
                  <a:schemeClr val="bg1"/>
                </a:solidFill>
                <a:latin typeface="微软雅黑" panose="020B0503020204020204" pitchFamily="34" charset="-122"/>
                <a:ea typeface="微软雅黑" panose="020B0503020204020204" pitchFamily="34" charset="-122"/>
              </a:rPr>
              <a:t>Detector 1</a:t>
            </a:r>
            <a:endParaRPr lang="zh-SG" altLang="en-US" sz="1000" b="1" dirty="0">
              <a:solidFill>
                <a:schemeClr val="bg1"/>
              </a:solidFill>
              <a:latin typeface="微软雅黑" panose="020B0503020204020204" pitchFamily="34" charset="-122"/>
              <a:ea typeface="微软雅黑" panose="020B0503020204020204" pitchFamily="34" charset="-122"/>
            </a:endParaRPr>
          </a:p>
        </p:txBody>
      </p:sp>
      <p:sp>
        <p:nvSpPr>
          <p:cNvPr id="6" name="椭圆 5"/>
          <p:cNvSpPr/>
          <p:nvPr/>
        </p:nvSpPr>
        <p:spPr>
          <a:xfrm>
            <a:off x="3378200" y="2033588"/>
            <a:ext cx="107950" cy="68263"/>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7" name="平行四边形 6"/>
          <p:cNvSpPr/>
          <p:nvPr/>
        </p:nvSpPr>
        <p:spPr>
          <a:xfrm rot="18855563">
            <a:off x="3527014" y="2517396"/>
            <a:ext cx="1541462" cy="966787"/>
          </a:xfrm>
          <a:prstGeom prst="parallelogram">
            <a:avLst>
              <a:gd name="adj" fmla="val 103581"/>
            </a:avLst>
          </a:prstGeom>
          <a:solidFill>
            <a:srgbClr val="00B050"/>
          </a:solidFill>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8" name="椭圆 7"/>
          <p:cNvSpPr/>
          <p:nvPr/>
        </p:nvSpPr>
        <p:spPr>
          <a:xfrm>
            <a:off x="4318000" y="2922588"/>
            <a:ext cx="55563" cy="762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12" name="直接箭头连接符 11"/>
          <p:cNvCxnSpPr/>
          <p:nvPr/>
        </p:nvCxnSpPr>
        <p:spPr>
          <a:xfrm>
            <a:off x="2338388" y="1646238"/>
            <a:ext cx="1006475" cy="385763"/>
          </a:xfrm>
          <a:prstGeom prst="straightConnector1">
            <a:avLst/>
          </a:prstGeom>
          <a:ln w="19050">
            <a:solidFill>
              <a:schemeClr val="tx1">
                <a:lumMod val="95000"/>
                <a:lumOff val="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4883" name="文本框 14"/>
          <p:cNvSpPr txBox="1"/>
          <p:nvPr/>
        </p:nvSpPr>
        <p:spPr>
          <a:xfrm>
            <a:off x="101600" y="1350963"/>
            <a:ext cx="2750281" cy="26161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100" b="1" dirty="0">
                <a:latin typeface="微软雅黑" panose="020B0503020204020204" pitchFamily="34" charset="-122"/>
                <a:ea typeface="微软雅黑" panose="020B0503020204020204" pitchFamily="34" charset="-122"/>
              </a:rPr>
              <a:t>3 mm diameter pinhole collimator</a:t>
            </a:r>
            <a:endParaRPr lang="zh-SG" altLang="en-US" sz="1100" dirty="0">
              <a:latin typeface="微软雅黑" panose="020B0503020204020204" pitchFamily="34" charset="-122"/>
              <a:ea typeface="微软雅黑" panose="020B0503020204020204" pitchFamily="34" charset="-122"/>
            </a:endParaRPr>
          </a:p>
        </p:txBody>
      </p:sp>
      <p:sp>
        <p:nvSpPr>
          <p:cNvPr id="17" name="左大括号 16"/>
          <p:cNvSpPr/>
          <p:nvPr/>
        </p:nvSpPr>
        <p:spPr>
          <a:xfrm rot="16200000">
            <a:off x="4256088" y="3741738"/>
            <a:ext cx="138113" cy="446088"/>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4885" name="文本框 17"/>
          <p:cNvSpPr txBox="1"/>
          <p:nvPr/>
        </p:nvSpPr>
        <p:spPr>
          <a:xfrm>
            <a:off x="4019550" y="3970338"/>
            <a:ext cx="681038" cy="2762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b="1" dirty="0">
                <a:latin typeface="微软雅黑" panose="020B0503020204020204" pitchFamily="34" charset="-122"/>
                <a:ea typeface="微软雅黑" panose="020B0503020204020204" pitchFamily="34" charset="-122"/>
              </a:rPr>
              <a:t>10mm</a:t>
            </a:r>
            <a:endParaRPr lang="zh-SG" altLang="en-US" sz="1200" b="1" dirty="0">
              <a:latin typeface="微软雅黑" panose="020B0503020204020204" pitchFamily="34" charset="-122"/>
              <a:ea typeface="微软雅黑" panose="020B0503020204020204" pitchFamily="34" charset="-122"/>
            </a:endParaRPr>
          </a:p>
        </p:txBody>
      </p:sp>
      <p:sp>
        <p:nvSpPr>
          <p:cNvPr id="21" name="左大括号 20"/>
          <p:cNvSpPr/>
          <p:nvPr/>
        </p:nvSpPr>
        <p:spPr>
          <a:xfrm>
            <a:off x="2274888" y="1933575"/>
            <a:ext cx="138113" cy="403225"/>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4887" name="文本框 22"/>
          <p:cNvSpPr txBox="1"/>
          <p:nvPr/>
        </p:nvSpPr>
        <p:spPr>
          <a:xfrm>
            <a:off x="1633538" y="1985963"/>
            <a:ext cx="682625" cy="27781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b="1" dirty="0">
                <a:latin typeface="微软雅黑" panose="020B0503020204020204" pitchFamily="34" charset="-122"/>
                <a:ea typeface="微软雅黑" panose="020B0503020204020204" pitchFamily="34" charset="-122"/>
              </a:rPr>
              <a:t>10mm</a:t>
            </a:r>
            <a:endParaRPr lang="zh-SG" altLang="en-US" sz="1200" b="1" dirty="0">
              <a:latin typeface="微软雅黑" panose="020B0503020204020204" pitchFamily="34" charset="-122"/>
              <a:ea typeface="微软雅黑" panose="020B0503020204020204" pitchFamily="34" charset="-122"/>
            </a:endParaRPr>
          </a:p>
        </p:txBody>
      </p:sp>
      <p:cxnSp>
        <p:nvCxnSpPr>
          <p:cNvPr id="5" name="直接箭头连接符 4">
            <a:extLst>
              <a:ext uri="{FF2B5EF4-FFF2-40B4-BE49-F238E27FC236}">
                <a16:creationId xmlns:a16="http://schemas.microsoft.com/office/drawing/2014/main" id="{D81E7A74-80D9-E096-ECF7-A66D89379E85}"/>
              </a:ext>
            </a:extLst>
          </p:cNvPr>
          <p:cNvCxnSpPr/>
          <p:nvPr/>
        </p:nvCxnSpPr>
        <p:spPr>
          <a:xfrm>
            <a:off x="827584" y="3212976"/>
            <a:ext cx="1328738"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Tree>
  </p:cSld>
  <p:clrMapOvr>
    <a:masterClrMapping/>
  </p:clrMapOvr>
  <p:transition advTm="12236"/>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椭圆 42">
            <a:extLst>
              <a:ext uri="{FF2B5EF4-FFF2-40B4-BE49-F238E27FC236}">
                <a16:creationId xmlns:a16="http://schemas.microsoft.com/office/drawing/2014/main" id="{E392DB24-04AD-1779-44B7-7FCAF1F97CAB}"/>
              </a:ext>
            </a:extLst>
          </p:cNvPr>
          <p:cNvSpPr/>
          <p:nvPr/>
        </p:nvSpPr>
        <p:spPr>
          <a:xfrm>
            <a:off x="2195736" y="3717032"/>
            <a:ext cx="186407" cy="64183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SG" altLang="en-US"/>
          </a:p>
        </p:txBody>
      </p:sp>
      <p:sp>
        <p:nvSpPr>
          <p:cNvPr id="4" name="矩形 3"/>
          <p:cNvSpPr/>
          <p:nvPr/>
        </p:nvSpPr>
        <p:spPr>
          <a:xfrm>
            <a:off x="-36512" y="0"/>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pic>
        <p:nvPicPr>
          <p:cNvPr id="2" name="图片 1"/>
          <p:cNvPicPr>
            <a:picLocks noChangeAspect="1"/>
          </p:cNvPicPr>
          <p:nvPr/>
        </p:nvPicPr>
        <p:blipFill>
          <a:blip r:embed="rId3">
            <a:duotone>
              <a:schemeClr val="accent5">
                <a:shade val="45000"/>
                <a:satMod val="135000"/>
              </a:schemeClr>
              <a:prstClr val="white"/>
            </a:duotone>
          </a:blip>
          <a:stretch>
            <a:fillRect/>
          </a:stretch>
        </p:blipFill>
        <p:spPr>
          <a:xfrm>
            <a:off x="8244409" y="74612"/>
            <a:ext cx="792088" cy="685800"/>
          </a:xfrm>
          <a:prstGeom prst="rect">
            <a:avLst/>
          </a:prstGeom>
          <a:solidFill>
            <a:srgbClr val="0070C0"/>
          </a:solidFill>
          <a:ln>
            <a:solidFill>
              <a:srgbClr val="0070C0"/>
            </a:solidFill>
          </a:ln>
        </p:spPr>
      </p:pic>
      <p:sp>
        <p:nvSpPr>
          <p:cNvPr id="8196" name="文本框 5"/>
          <p:cNvSpPr txBox="1"/>
          <p:nvPr/>
        </p:nvSpPr>
        <p:spPr>
          <a:xfrm>
            <a:off x="7938" y="80964"/>
            <a:ext cx="5068118" cy="95410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buNone/>
            </a:pPr>
            <a:r>
              <a:rPr lang="en-US" altLang="zh-CN" sz="2800" b="1" dirty="0">
                <a:solidFill>
                  <a:srgbClr val="FFFFFF"/>
                </a:solidFill>
                <a:latin typeface="SegoeUIBlack"/>
              </a:rPr>
              <a:t> </a:t>
            </a:r>
            <a:endParaRPr lang="en-US" altLang="zh-SG" sz="1600" b="1" dirty="0">
              <a:solidFill>
                <a:schemeClr val="bg1"/>
              </a:solidFill>
              <a:latin typeface="微软雅黑" panose="020B0503020204020204" pitchFamily="34" charset="-122"/>
              <a:ea typeface="微软雅黑" panose="020B0503020204020204" pitchFamily="34" charset="-122"/>
            </a:endParaRPr>
          </a:p>
          <a:p>
            <a:pPr marL="0" lvl="0" indent="0">
              <a:spcBef>
                <a:spcPct val="0"/>
              </a:spcBef>
              <a:buNone/>
            </a:pPr>
            <a:endParaRPr lang="zh-SG" altLang="en-US" sz="2800" dirty="0">
              <a:latin typeface="微软雅黑" panose="020B0503020204020204" pitchFamily="34" charset="-122"/>
              <a:ea typeface="微软雅黑" panose="020B0503020204020204" pitchFamily="34" charset="-122"/>
            </a:endParaRPr>
          </a:p>
        </p:txBody>
      </p:sp>
      <p:pic>
        <p:nvPicPr>
          <p:cNvPr id="8197" name="图片 2" descr="5item energy"/>
          <p:cNvPicPr>
            <a:picLocks noChangeAspect="1"/>
          </p:cNvPicPr>
          <p:nvPr/>
        </p:nvPicPr>
        <p:blipFill>
          <a:blip r:embed="rId4"/>
          <a:srcRect t="46194" b="7648"/>
          <a:stretch>
            <a:fillRect/>
          </a:stretch>
        </p:blipFill>
        <p:spPr>
          <a:xfrm>
            <a:off x="2771800" y="5373216"/>
            <a:ext cx="3493139" cy="1449701"/>
          </a:xfrm>
          <a:prstGeom prst="rect">
            <a:avLst/>
          </a:prstGeom>
          <a:noFill/>
          <a:ln w="9525">
            <a:noFill/>
          </a:ln>
        </p:spPr>
      </p:pic>
      <p:pic>
        <p:nvPicPr>
          <p:cNvPr id="8198" name="图片 5" descr="斜视5item"/>
          <p:cNvPicPr>
            <a:picLocks noChangeAspect="1"/>
          </p:cNvPicPr>
          <p:nvPr/>
        </p:nvPicPr>
        <p:blipFill>
          <a:blip r:embed="rId5"/>
          <a:stretch>
            <a:fillRect/>
          </a:stretch>
        </p:blipFill>
        <p:spPr>
          <a:xfrm rot="5400000">
            <a:off x="5868073" y="3634442"/>
            <a:ext cx="3504349" cy="2407183"/>
          </a:xfrm>
          <a:prstGeom prst="rect">
            <a:avLst/>
          </a:prstGeom>
          <a:noFill/>
          <a:ln w="9525">
            <a:noFill/>
          </a:ln>
        </p:spPr>
      </p:pic>
      <p:cxnSp>
        <p:nvCxnSpPr>
          <p:cNvPr id="11" name="直接连接符 10"/>
          <p:cNvCxnSpPr>
            <a:cxnSpLocks/>
          </p:cNvCxnSpPr>
          <p:nvPr/>
        </p:nvCxnSpPr>
        <p:spPr>
          <a:xfrm>
            <a:off x="35495" y="3009497"/>
            <a:ext cx="9073009" cy="0"/>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8201" name="图片 9" descr="图片包含 游戏机, 刷子&#10;&#10;描述已自动生成"/>
          <p:cNvPicPr>
            <a:picLocks noChangeAspect="1"/>
          </p:cNvPicPr>
          <p:nvPr/>
        </p:nvPicPr>
        <p:blipFill>
          <a:blip r:embed="rId5"/>
          <a:srcRect l="15054" t="42867" r="19601" b="31364"/>
          <a:stretch>
            <a:fillRect/>
          </a:stretch>
        </p:blipFill>
        <p:spPr>
          <a:xfrm>
            <a:off x="2915816" y="3085858"/>
            <a:ext cx="3285648" cy="1156562"/>
          </a:xfrm>
          <a:prstGeom prst="rect">
            <a:avLst/>
          </a:prstGeom>
          <a:noFill/>
          <a:ln w="9525">
            <a:noFill/>
          </a:ln>
        </p:spPr>
      </p:pic>
      <p:pic>
        <p:nvPicPr>
          <p:cNvPr id="8202" name="图片 6" descr="形状, 箭头&#10;&#10;描述已自动生成"/>
          <p:cNvPicPr>
            <a:picLocks noChangeAspect="1"/>
          </p:cNvPicPr>
          <p:nvPr/>
        </p:nvPicPr>
        <p:blipFill>
          <a:blip r:embed="rId6"/>
          <a:srcRect l="14284" t="39294" r="19551" b="32465"/>
          <a:stretch>
            <a:fillRect/>
          </a:stretch>
        </p:blipFill>
        <p:spPr>
          <a:xfrm>
            <a:off x="2942536" y="4307715"/>
            <a:ext cx="3285648" cy="1052725"/>
          </a:xfrm>
          <a:prstGeom prst="rect">
            <a:avLst/>
          </a:prstGeom>
          <a:noFill/>
          <a:ln w="9525">
            <a:noFill/>
          </a:ln>
        </p:spPr>
      </p:pic>
      <p:pic>
        <p:nvPicPr>
          <p:cNvPr id="6" name="图片 8" descr="图表, 直方图&#10;&#10;描述已自动生成">
            <a:extLst>
              <a:ext uri="{FF2B5EF4-FFF2-40B4-BE49-F238E27FC236}">
                <a16:creationId xmlns:a16="http://schemas.microsoft.com/office/drawing/2014/main" id="{103D8A99-587D-D2E3-0194-DEE19D43829B}"/>
              </a:ext>
            </a:extLst>
          </p:cNvPr>
          <p:cNvPicPr>
            <a:picLocks noChangeAspect="1"/>
          </p:cNvPicPr>
          <p:nvPr/>
        </p:nvPicPr>
        <p:blipFill>
          <a:blip r:embed="rId7"/>
          <a:srcRect l="5363" t="6784" r="7214" b="5103"/>
          <a:stretch>
            <a:fillRect/>
          </a:stretch>
        </p:blipFill>
        <p:spPr>
          <a:xfrm>
            <a:off x="3997770" y="838736"/>
            <a:ext cx="2729785" cy="2105872"/>
          </a:xfrm>
          <a:prstGeom prst="rect">
            <a:avLst/>
          </a:prstGeom>
          <a:noFill/>
          <a:ln w="9525">
            <a:noFill/>
          </a:ln>
        </p:spPr>
      </p:pic>
      <p:pic>
        <p:nvPicPr>
          <p:cNvPr id="7" name="图片 6">
            <a:extLst>
              <a:ext uri="{FF2B5EF4-FFF2-40B4-BE49-F238E27FC236}">
                <a16:creationId xmlns:a16="http://schemas.microsoft.com/office/drawing/2014/main" id="{0370E00B-2E00-CBBC-D84A-1A3653220324}"/>
              </a:ext>
            </a:extLst>
          </p:cNvPr>
          <p:cNvPicPr>
            <a:picLocks noChangeAspect="1"/>
          </p:cNvPicPr>
          <p:nvPr/>
        </p:nvPicPr>
        <p:blipFill>
          <a:blip r:embed="rId8"/>
          <a:stretch>
            <a:fillRect/>
          </a:stretch>
        </p:blipFill>
        <p:spPr>
          <a:xfrm>
            <a:off x="134937" y="836165"/>
            <a:ext cx="1623200" cy="990425"/>
          </a:xfrm>
          <a:prstGeom prst="rect">
            <a:avLst/>
          </a:prstGeom>
          <a:noFill/>
          <a:ln w="9525">
            <a:noFill/>
          </a:ln>
        </p:spPr>
      </p:pic>
      <p:pic>
        <p:nvPicPr>
          <p:cNvPr id="9" name="图片 4">
            <a:extLst>
              <a:ext uri="{FF2B5EF4-FFF2-40B4-BE49-F238E27FC236}">
                <a16:creationId xmlns:a16="http://schemas.microsoft.com/office/drawing/2014/main" id="{FCD2227D-41BD-1BD1-773D-E099EC2497C2}"/>
              </a:ext>
            </a:extLst>
          </p:cNvPr>
          <p:cNvPicPr>
            <a:picLocks noChangeAspect="1"/>
          </p:cNvPicPr>
          <p:nvPr/>
        </p:nvPicPr>
        <p:blipFill>
          <a:blip r:embed="rId9"/>
          <a:stretch>
            <a:fillRect/>
          </a:stretch>
        </p:blipFill>
        <p:spPr>
          <a:xfrm>
            <a:off x="140197" y="1902342"/>
            <a:ext cx="1623200" cy="977376"/>
          </a:xfrm>
          <a:prstGeom prst="rect">
            <a:avLst/>
          </a:prstGeom>
          <a:noFill/>
          <a:ln w="9525">
            <a:noFill/>
          </a:ln>
        </p:spPr>
      </p:pic>
      <p:pic>
        <p:nvPicPr>
          <p:cNvPr id="10" name="图片 2" descr="图片包含 水, 游戏机, 飞机, 飞行&#10;&#10;描述已自动生成">
            <a:extLst>
              <a:ext uri="{FF2B5EF4-FFF2-40B4-BE49-F238E27FC236}">
                <a16:creationId xmlns:a16="http://schemas.microsoft.com/office/drawing/2014/main" id="{A7F809F4-86BA-1DD1-3BA3-B3D8956B0A0F}"/>
              </a:ext>
            </a:extLst>
          </p:cNvPr>
          <p:cNvPicPr>
            <a:picLocks noChangeAspect="1"/>
          </p:cNvPicPr>
          <p:nvPr/>
        </p:nvPicPr>
        <p:blipFill>
          <a:blip r:embed="rId10"/>
          <a:srcRect r="15114"/>
          <a:stretch>
            <a:fillRect/>
          </a:stretch>
        </p:blipFill>
        <p:spPr>
          <a:xfrm>
            <a:off x="1911140" y="834780"/>
            <a:ext cx="1929015" cy="2044938"/>
          </a:xfrm>
          <a:prstGeom prst="rect">
            <a:avLst/>
          </a:prstGeom>
          <a:noFill/>
          <a:ln w="9525">
            <a:noFill/>
          </a:ln>
        </p:spPr>
      </p:pic>
      <p:sp>
        <p:nvSpPr>
          <p:cNvPr id="12" name="文本框 11">
            <a:extLst>
              <a:ext uri="{FF2B5EF4-FFF2-40B4-BE49-F238E27FC236}">
                <a16:creationId xmlns:a16="http://schemas.microsoft.com/office/drawing/2014/main" id="{0AA5F3A2-068A-98F0-3907-F72FAD1D0A9C}"/>
              </a:ext>
            </a:extLst>
          </p:cNvPr>
          <p:cNvSpPr txBox="1"/>
          <p:nvPr/>
        </p:nvSpPr>
        <p:spPr>
          <a:xfrm>
            <a:off x="6885170" y="1198908"/>
            <a:ext cx="1025310" cy="1077218"/>
          </a:xfrm>
          <a:prstGeom prst="rect">
            <a:avLst/>
          </a:prstGeom>
          <a:noFill/>
        </p:spPr>
        <p:txBody>
          <a:bodyPr wrap="square" rtlCol="0">
            <a:spAutoFit/>
          </a:bodyPr>
          <a:lstStyle/>
          <a:p>
            <a:r>
              <a:rPr lang="en-US" altLang="zh-SG" sz="1600" dirty="0">
                <a:latin typeface="微软雅黑" panose="020B0503020204020204" pitchFamily="34" charset="-122"/>
                <a:ea typeface="微软雅黑" panose="020B0503020204020204" pitchFamily="34" charset="-122"/>
              </a:rPr>
              <a:t>20</a:t>
            </a:r>
            <a:r>
              <a:rPr lang="en-US" altLang="zh-CN" sz="1600" dirty="0">
                <a:latin typeface="微软雅黑" panose="020B0503020204020204" pitchFamily="34" charset="-122"/>
                <a:ea typeface="微软雅黑" panose="020B0503020204020204" pitchFamily="34" charset="-122"/>
              </a:rPr>
              <a:t>mm</a:t>
            </a:r>
          </a:p>
          <a:p>
            <a:r>
              <a:rPr lang="en-US" altLang="zh-SG" sz="1600" dirty="0">
                <a:latin typeface="微软雅黑" panose="020B0503020204020204" pitchFamily="34" charset="-122"/>
                <a:ea typeface="微软雅黑" panose="020B0503020204020204" pitchFamily="34" charset="-122"/>
              </a:rPr>
              <a:t>15mm</a:t>
            </a:r>
          </a:p>
          <a:p>
            <a:r>
              <a:rPr lang="en-US" altLang="zh-SG" sz="1600" dirty="0">
                <a:latin typeface="微软雅黑" panose="020B0503020204020204" pitchFamily="34" charset="-122"/>
                <a:ea typeface="微软雅黑" panose="020B0503020204020204" pitchFamily="34" charset="-122"/>
              </a:rPr>
              <a:t>10mm</a:t>
            </a:r>
          </a:p>
          <a:p>
            <a:r>
              <a:rPr lang="en-US" altLang="zh-SG" sz="1600" dirty="0">
                <a:latin typeface="微软雅黑" panose="020B0503020204020204" pitchFamily="34" charset="-122"/>
                <a:ea typeface="微软雅黑" panose="020B0503020204020204" pitchFamily="34" charset="-122"/>
              </a:rPr>
              <a:t> 5 mm</a:t>
            </a:r>
            <a:endParaRPr lang="zh-SG" altLang="en-US" sz="1600" dirty="0">
              <a:latin typeface="微软雅黑" panose="020B0503020204020204" pitchFamily="34" charset="-122"/>
              <a:ea typeface="微软雅黑" panose="020B0503020204020204" pitchFamily="34" charset="-122"/>
            </a:endParaRPr>
          </a:p>
        </p:txBody>
      </p:sp>
      <p:sp>
        <p:nvSpPr>
          <p:cNvPr id="14" name="文本框 13">
            <a:extLst>
              <a:ext uri="{FF2B5EF4-FFF2-40B4-BE49-F238E27FC236}">
                <a16:creationId xmlns:a16="http://schemas.microsoft.com/office/drawing/2014/main" id="{6DA18183-7FD8-87DF-4291-59A5ED2DAAE6}"/>
              </a:ext>
            </a:extLst>
          </p:cNvPr>
          <p:cNvSpPr txBox="1"/>
          <p:nvPr/>
        </p:nvSpPr>
        <p:spPr>
          <a:xfrm>
            <a:off x="6660232" y="899428"/>
            <a:ext cx="1853419" cy="369332"/>
          </a:xfrm>
          <a:prstGeom prst="rect">
            <a:avLst/>
          </a:prstGeom>
          <a:noFill/>
        </p:spPr>
        <p:txBody>
          <a:bodyPr wrap="square">
            <a:spAutoFit/>
          </a:bodyPr>
          <a:lstStyle/>
          <a:p>
            <a:r>
              <a:rPr lang="zh-CN" altLang="en-US" b="1" dirty="0">
                <a:latin typeface="微软雅黑" panose="020B0503020204020204" pitchFamily="34" charset="-122"/>
                <a:ea typeface="微软雅黑" panose="020B0503020204020204" pitchFamily="34" charset="-122"/>
              </a:rPr>
              <a:t>正方体尺寸 间距</a:t>
            </a:r>
            <a:endParaRPr lang="en-US" altLang="zh-CN" b="1" dirty="0">
              <a:latin typeface="微软雅黑" panose="020B0503020204020204" pitchFamily="34" charset="-122"/>
              <a:ea typeface="微软雅黑" panose="020B0503020204020204" pitchFamily="34" charset="-122"/>
            </a:endParaRPr>
          </a:p>
        </p:txBody>
      </p:sp>
      <p:sp>
        <p:nvSpPr>
          <p:cNvPr id="15" name="文本框 14">
            <a:extLst>
              <a:ext uri="{FF2B5EF4-FFF2-40B4-BE49-F238E27FC236}">
                <a16:creationId xmlns:a16="http://schemas.microsoft.com/office/drawing/2014/main" id="{9231D0D2-758A-7333-E879-4B56948E823B}"/>
              </a:ext>
            </a:extLst>
          </p:cNvPr>
          <p:cNvSpPr txBox="1"/>
          <p:nvPr/>
        </p:nvSpPr>
        <p:spPr>
          <a:xfrm>
            <a:off x="7910480" y="1247825"/>
            <a:ext cx="794269" cy="1077218"/>
          </a:xfrm>
          <a:prstGeom prst="rect">
            <a:avLst/>
          </a:prstGeom>
          <a:noFill/>
        </p:spPr>
        <p:txBody>
          <a:bodyPr wrap="square" rtlCol="0">
            <a:spAutoFit/>
          </a:bodyPr>
          <a:lstStyle/>
          <a:p>
            <a:r>
              <a:rPr lang="en-US" altLang="zh-CN" sz="1600" dirty="0">
                <a:latin typeface="微软雅黑" panose="020B0503020204020204" pitchFamily="34" charset="-122"/>
                <a:ea typeface="微软雅黑" panose="020B0503020204020204" pitchFamily="34" charset="-122"/>
              </a:rPr>
              <a:t>4mm</a:t>
            </a:r>
          </a:p>
          <a:p>
            <a:r>
              <a:rPr lang="en-US" altLang="zh-SG" sz="1600" dirty="0">
                <a:latin typeface="微软雅黑" panose="020B0503020204020204" pitchFamily="34" charset="-122"/>
                <a:ea typeface="微软雅黑" panose="020B0503020204020204" pitchFamily="34" charset="-122"/>
              </a:rPr>
              <a:t>2mm</a:t>
            </a:r>
          </a:p>
          <a:p>
            <a:r>
              <a:rPr lang="en-US" altLang="zh-SG" sz="1600" dirty="0">
                <a:latin typeface="微软雅黑" panose="020B0503020204020204" pitchFamily="34" charset="-122"/>
                <a:ea typeface="微软雅黑" panose="020B0503020204020204" pitchFamily="34" charset="-122"/>
              </a:rPr>
              <a:t>1mm</a:t>
            </a:r>
          </a:p>
          <a:p>
            <a:endParaRPr lang="zh-SG" altLang="en-US" sz="1600" dirty="0">
              <a:latin typeface="微软雅黑" panose="020B0503020204020204" pitchFamily="34" charset="-122"/>
              <a:ea typeface="微软雅黑" panose="020B0503020204020204" pitchFamily="34" charset="-122"/>
            </a:endParaRPr>
          </a:p>
        </p:txBody>
      </p:sp>
      <p:sp>
        <p:nvSpPr>
          <p:cNvPr id="17" name="文本框 16">
            <a:extLst>
              <a:ext uri="{FF2B5EF4-FFF2-40B4-BE49-F238E27FC236}">
                <a16:creationId xmlns:a16="http://schemas.microsoft.com/office/drawing/2014/main" id="{6946CEAC-E835-8D34-B9BA-BFBE6584D9FD}"/>
              </a:ext>
            </a:extLst>
          </p:cNvPr>
          <p:cNvSpPr txBox="1"/>
          <p:nvPr/>
        </p:nvSpPr>
        <p:spPr>
          <a:xfrm>
            <a:off x="7937" y="6165304"/>
            <a:ext cx="2612145" cy="307777"/>
          </a:xfrm>
          <a:prstGeom prst="rect">
            <a:avLst/>
          </a:prstGeom>
          <a:noFill/>
        </p:spPr>
        <p:txBody>
          <a:bodyPr wrap="square">
            <a:spAutoFit/>
          </a:bodyPr>
          <a:lstStyle/>
          <a:p>
            <a:r>
              <a:rPr lang="zh-CN" altLang="en-US" sz="1400" b="1" dirty="0">
                <a:latin typeface="微软雅黑" panose="020B0503020204020204" pitchFamily="34" charset="-122"/>
                <a:ea typeface="微软雅黑" panose="020B0503020204020204" pitchFamily="34" charset="-122"/>
              </a:rPr>
              <a:t>尺寸：</a:t>
            </a:r>
            <a:r>
              <a:rPr lang="en-US" altLang="zh-CN" sz="1400" dirty="0">
                <a:latin typeface="微软雅黑" panose="020B0503020204020204" pitchFamily="34" charset="-122"/>
                <a:ea typeface="微软雅黑" panose="020B0503020204020204" pitchFamily="34" charset="-122"/>
              </a:rPr>
              <a:t>20mm*20mm*20mm</a:t>
            </a:r>
            <a:endParaRPr lang="zh-SG" altLang="en-US" sz="1400" dirty="0"/>
          </a:p>
        </p:txBody>
      </p:sp>
      <p:sp>
        <p:nvSpPr>
          <p:cNvPr id="18" name="文本框 17">
            <a:extLst>
              <a:ext uri="{FF2B5EF4-FFF2-40B4-BE49-F238E27FC236}">
                <a16:creationId xmlns:a16="http://schemas.microsoft.com/office/drawing/2014/main" id="{4C86A0C6-C5EC-D926-5382-0D9354A9E8DD}"/>
              </a:ext>
            </a:extLst>
          </p:cNvPr>
          <p:cNvSpPr txBox="1"/>
          <p:nvPr/>
        </p:nvSpPr>
        <p:spPr>
          <a:xfrm>
            <a:off x="-18015" y="5445224"/>
            <a:ext cx="1853419" cy="307777"/>
          </a:xfrm>
          <a:prstGeom prst="rect">
            <a:avLst/>
          </a:prstGeom>
          <a:noFill/>
        </p:spPr>
        <p:txBody>
          <a:bodyPr wrap="square">
            <a:spAutoFit/>
          </a:bodyPr>
          <a:lstStyle/>
          <a:p>
            <a:r>
              <a:rPr lang="zh-CN" altLang="en-US" sz="1400" b="1" dirty="0">
                <a:latin typeface="微软雅黑" panose="020B0503020204020204" pitchFamily="34" charset="-122"/>
                <a:ea typeface="微软雅黑" panose="020B0503020204020204" pitchFamily="34" charset="-122"/>
              </a:rPr>
              <a:t> 间距：</a:t>
            </a:r>
            <a:r>
              <a:rPr lang="en-US" altLang="zh-CN" sz="1400" dirty="0">
                <a:latin typeface="微软雅黑" panose="020B0503020204020204" pitchFamily="34" charset="-122"/>
                <a:ea typeface="微软雅黑" panose="020B0503020204020204" pitchFamily="34" charset="-122"/>
              </a:rPr>
              <a:t>4mm</a:t>
            </a:r>
          </a:p>
        </p:txBody>
      </p:sp>
      <p:sp>
        <p:nvSpPr>
          <p:cNvPr id="20" name="文本框 19">
            <a:extLst>
              <a:ext uri="{FF2B5EF4-FFF2-40B4-BE49-F238E27FC236}">
                <a16:creationId xmlns:a16="http://schemas.microsoft.com/office/drawing/2014/main" id="{10506AAE-1A68-FC17-1041-D47CA9570F99}"/>
              </a:ext>
            </a:extLst>
          </p:cNvPr>
          <p:cNvSpPr txBox="1"/>
          <p:nvPr/>
        </p:nvSpPr>
        <p:spPr>
          <a:xfrm>
            <a:off x="0" y="5805264"/>
            <a:ext cx="2123728" cy="307777"/>
          </a:xfrm>
          <a:prstGeom prst="rect">
            <a:avLst/>
          </a:prstGeom>
          <a:noFill/>
        </p:spPr>
        <p:txBody>
          <a:bodyPr wrap="square">
            <a:spAutoFit/>
          </a:bodyPr>
          <a:lstStyle/>
          <a:p>
            <a:r>
              <a:rPr lang="zh-CN" altLang="en-US" sz="1400" b="1" dirty="0">
                <a:latin typeface="微软雅黑" panose="020B0503020204020204" pitchFamily="34" charset="-122"/>
                <a:ea typeface="微软雅黑" panose="020B0503020204020204" pitchFamily="34" charset="-122"/>
              </a:rPr>
              <a:t>缪子能量：</a:t>
            </a:r>
            <a:r>
              <a:rPr lang="en-US" altLang="zh-CN" sz="1400" dirty="0">
                <a:latin typeface="微软雅黑" panose="020B0503020204020204" pitchFamily="34" charset="-122"/>
                <a:ea typeface="微软雅黑" panose="020B0503020204020204" pitchFamily="34" charset="-122"/>
              </a:rPr>
              <a:t>0.5-75MeV</a:t>
            </a:r>
            <a:endParaRPr lang="zh-SG" altLang="en-US" sz="1400" dirty="0"/>
          </a:p>
        </p:txBody>
      </p:sp>
      <p:sp>
        <p:nvSpPr>
          <p:cNvPr id="21" name="文本框 20">
            <a:extLst>
              <a:ext uri="{FF2B5EF4-FFF2-40B4-BE49-F238E27FC236}">
                <a16:creationId xmlns:a16="http://schemas.microsoft.com/office/drawing/2014/main" id="{77134E9C-AAD2-8688-7F14-6402FE47DC27}"/>
              </a:ext>
            </a:extLst>
          </p:cNvPr>
          <p:cNvSpPr txBox="1"/>
          <p:nvPr/>
        </p:nvSpPr>
        <p:spPr>
          <a:xfrm>
            <a:off x="6660232" y="2278613"/>
            <a:ext cx="2688844" cy="646331"/>
          </a:xfrm>
          <a:prstGeom prst="rect">
            <a:avLst/>
          </a:prstGeom>
          <a:noFill/>
        </p:spPr>
        <p:txBody>
          <a:bodyPr wrap="square" rtlCol="0">
            <a:spAutoFit/>
          </a:bodyPr>
          <a:lstStyle/>
          <a:p>
            <a:r>
              <a:rPr lang="zh-CN" altLang="en-US" b="1" dirty="0">
                <a:latin typeface="微软雅黑" panose="020B0503020204020204" pitchFamily="34" charset="-122"/>
                <a:ea typeface="微软雅黑" panose="020B0503020204020204" pitchFamily="34" charset="-122"/>
              </a:rPr>
              <a:t>缪子能量：</a:t>
            </a:r>
            <a:r>
              <a:rPr lang="en-US" altLang="zh-CN" sz="1600" dirty="0">
                <a:latin typeface="微软雅黑" panose="020B0503020204020204" pitchFamily="34" charset="-122"/>
                <a:ea typeface="微软雅黑" panose="020B0503020204020204" pitchFamily="34" charset="-122"/>
              </a:rPr>
              <a:t>0.5-18MeV</a:t>
            </a:r>
          </a:p>
          <a:p>
            <a:r>
              <a:rPr lang="zh-CN" altLang="en-US" b="1" dirty="0">
                <a:latin typeface="微软雅黑" panose="020B0503020204020204" pitchFamily="34" charset="-122"/>
                <a:ea typeface="微软雅黑" panose="020B0503020204020204" pitchFamily="34" charset="-122"/>
              </a:rPr>
              <a:t>材料</a:t>
            </a:r>
            <a:r>
              <a:rPr lang="zh-CN" altLang="en-US" sz="1400" dirty="0">
                <a:latin typeface="微软雅黑" panose="020B0503020204020204" pitchFamily="34" charset="-122"/>
                <a:ea typeface="微软雅黑" panose="020B0503020204020204" pitchFamily="34" charset="-122"/>
              </a:rPr>
              <a:t>：</a:t>
            </a:r>
            <a:r>
              <a:rPr lang="en-US" altLang="zh-CN" sz="1600" dirty="0">
                <a:latin typeface="微软雅黑" panose="020B0503020204020204" pitchFamily="34" charset="-122"/>
                <a:ea typeface="微软雅黑" panose="020B0503020204020204" pitchFamily="34" charset="-122"/>
              </a:rPr>
              <a:t>Al</a:t>
            </a:r>
            <a:endParaRPr lang="zh-SG" altLang="en-US" sz="1600" dirty="0">
              <a:latin typeface="微软雅黑" panose="020B0503020204020204" pitchFamily="34" charset="-122"/>
              <a:ea typeface="微软雅黑" panose="020B0503020204020204" pitchFamily="34" charset="-122"/>
            </a:endParaRPr>
          </a:p>
        </p:txBody>
      </p:sp>
      <p:pic>
        <p:nvPicPr>
          <p:cNvPr id="13" name="图片 12" descr="图表&#10;&#10;描述已自动生成">
            <a:extLst>
              <a:ext uri="{FF2B5EF4-FFF2-40B4-BE49-F238E27FC236}">
                <a16:creationId xmlns:a16="http://schemas.microsoft.com/office/drawing/2014/main" id="{0806D01A-E92E-5BAD-DABA-7F14BED77687}"/>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31643" t="6651" r="26567" b="3875"/>
          <a:stretch/>
        </p:blipFill>
        <p:spPr>
          <a:xfrm>
            <a:off x="94954" y="3147205"/>
            <a:ext cx="2000537" cy="2094756"/>
          </a:xfrm>
          <a:prstGeom prst="rect">
            <a:avLst/>
          </a:prstGeom>
        </p:spPr>
      </p:pic>
      <p:sp>
        <p:nvSpPr>
          <p:cNvPr id="3" name="灯片编号占位符 1">
            <a:extLst>
              <a:ext uri="{FF2B5EF4-FFF2-40B4-BE49-F238E27FC236}">
                <a16:creationId xmlns:a16="http://schemas.microsoft.com/office/drawing/2014/main" id="{09526370-8BDC-BF3C-6580-59D06E328392}"/>
              </a:ext>
            </a:extLst>
          </p:cNvPr>
          <p:cNvSpPr txBox="1"/>
          <p:nvPr/>
        </p:nvSpPr>
        <p:spPr>
          <a:xfrm>
            <a:off x="8736013" y="6538913"/>
            <a:ext cx="407987" cy="34607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17</a:t>
            </a:fld>
            <a:endParaRPr lang="" altLang="zh-SG" sz="1400" dirty="0">
              <a:latin typeface="微软雅黑" panose="020B0503020204020204" pitchFamily="34" charset="-122"/>
              <a:ea typeface="微软雅黑" panose="020B0503020204020204" pitchFamily="34" charset="-122"/>
            </a:endParaRPr>
          </a:p>
        </p:txBody>
      </p:sp>
      <p:cxnSp>
        <p:nvCxnSpPr>
          <p:cNvPr id="35" name="直接箭头连接符 34">
            <a:extLst>
              <a:ext uri="{FF2B5EF4-FFF2-40B4-BE49-F238E27FC236}">
                <a16:creationId xmlns:a16="http://schemas.microsoft.com/office/drawing/2014/main" id="{F46D04F1-197A-FA2D-1706-6E4B51EF3558}"/>
              </a:ext>
            </a:extLst>
          </p:cNvPr>
          <p:cNvCxnSpPr/>
          <p:nvPr/>
        </p:nvCxnSpPr>
        <p:spPr>
          <a:xfrm flipH="1">
            <a:off x="1331640" y="3789040"/>
            <a:ext cx="93610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6" name="直接箭头连接符 35">
            <a:extLst>
              <a:ext uri="{FF2B5EF4-FFF2-40B4-BE49-F238E27FC236}">
                <a16:creationId xmlns:a16="http://schemas.microsoft.com/office/drawing/2014/main" id="{BB7D0747-1E10-363C-33D5-8B252D292871}"/>
              </a:ext>
            </a:extLst>
          </p:cNvPr>
          <p:cNvCxnSpPr/>
          <p:nvPr/>
        </p:nvCxnSpPr>
        <p:spPr>
          <a:xfrm flipH="1">
            <a:off x="1403648" y="3933056"/>
            <a:ext cx="93610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7" name="直接箭头连接符 36">
            <a:extLst>
              <a:ext uri="{FF2B5EF4-FFF2-40B4-BE49-F238E27FC236}">
                <a16:creationId xmlns:a16="http://schemas.microsoft.com/office/drawing/2014/main" id="{68E3B3F5-9739-BDEB-9A0C-E8C54EE13272}"/>
              </a:ext>
            </a:extLst>
          </p:cNvPr>
          <p:cNvCxnSpPr/>
          <p:nvPr/>
        </p:nvCxnSpPr>
        <p:spPr>
          <a:xfrm flipH="1">
            <a:off x="1403648" y="4077072"/>
            <a:ext cx="93610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8" name="直接箭头连接符 37">
            <a:extLst>
              <a:ext uri="{FF2B5EF4-FFF2-40B4-BE49-F238E27FC236}">
                <a16:creationId xmlns:a16="http://schemas.microsoft.com/office/drawing/2014/main" id="{4CA0D70A-EB72-FDE2-C228-44295EF33377}"/>
              </a:ext>
            </a:extLst>
          </p:cNvPr>
          <p:cNvCxnSpPr/>
          <p:nvPr/>
        </p:nvCxnSpPr>
        <p:spPr>
          <a:xfrm flipH="1">
            <a:off x="1403648" y="4221088"/>
            <a:ext cx="93610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9" name="直接箭头连接符 38">
            <a:extLst>
              <a:ext uri="{FF2B5EF4-FFF2-40B4-BE49-F238E27FC236}">
                <a16:creationId xmlns:a16="http://schemas.microsoft.com/office/drawing/2014/main" id="{4139831C-AFE4-113B-8D5F-194108E80198}"/>
              </a:ext>
            </a:extLst>
          </p:cNvPr>
          <p:cNvCxnSpPr/>
          <p:nvPr/>
        </p:nvCxnSpPr>
        <p:spPr>
          <a:xfrm flipH="1">
            <a:off x="1331640" y="4326632"/>
            <a:ext cx="936104" cy="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42" name="文本框 41">
            <a:extLst>
              <a:ext uri="{FF2B5EF4-FFF2-40B4-BE49-F238E27FC236}">
                <a16:creationId xmlns:a16="http://schemas.microsoft.com/office/drawing/2014/main" id="{FE598A23-F488-5422-C223-DF323A0F80DC}"/>
              </a:ext>
            </a:extLst>
          </p:cNvPr>
          <p:cNvSpPr txBox="1"/>
          <p:nvPr/>
        </p:nvSpPr>
        <p:spPr>
          <a:xfrm>
            <a:off x="2339752" y="3703612"/>
            <a:ext cx="400110" cy="1669604"/>
          </a:xfrm>
          <a:prstGeom prst="rect">
            <a:avLst/>
          </a:prstGeom>
          <a:noFill/>
        </p:spPr>
        <p:txBody>
          <a:bodyPr vert="eaVert" wrap="square" rtlCol="0">
            <a:spAutoFit/>
          </a:bodyPr>
          <a:lstStyle/>
          <a:p>
            <a:r>
              <a:rPr lang="zh-CN" altLang="en-US" sz="1400" dirty="0">
                <a:latin typeface="微软雅黑" panose="020B0503020204020204" pitchFamily="34" charset="-122"/>
                <a:ea typeface="微软雅黑" panose="020B0503020204020204" pitchFamily="34" charset="-122"/>
              </a:rPr>
              <a:t>负缪子束</a:t>
            </a:r>
            <a:endParaRPr lang="zh-SG" altLang="en-US" sz="1400" dirty="0"/>
          </a:p>
        </p:txBody>
      </p:sp>
      <p:sp>
        <p:nvSpPr>
          <p:cNvPr id="44" name="文本框 5">
            <a:extLst>
              <a:ext uri="{FF2B5EF4-FFF2-40B4-BE49-F238E27FC236}">
                <a16:creationId xmlns:a16="http://schemas.microsoft.com/office/drawing/2014/main" id="{F37EB198-44C8-32B7-2B83-FD3153BBEB1F}"/>
              </a:ext>
            </a:extLst>
          </p:cNvPr>
          <p:cNvSpPr txBox="1"/>
          <p:nvPr/>
        </p:nvSpPr>
        <p:spPr>
          <a:xfrm>
            <a:off x="35496" y="98630"/>
            <a:ext cx="5400600" cy="95410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2800" b="1" dirty="0">
                <a:solidFill>
                  <a:srgbClr val="FFFFFF"/>
                </a:solidFill>
                <a:latin typeface="微软雅黑" panose="020B0503020204020204" pitchFamily="34" charset="-122"/>
                <a:ea typeface="微软雅黑" panose="020B0503020204020204" pitchFamily="34" charset="-122"/>
              </a:rPr>
              <a:t>3.5 </a:t>
            </a:r>
            <a:r>
              <a:rPr lang="zh-CN" altLang="en-US" sz="2800" b="1" dirty="0">
                <a:solidFill>
                  <a:srgbClr val="FFFFFF"/>
                </a:solidFill>
                <a:latin typeface="微软雅黑" panose="020B0503020204020204" pitchFamily="34" charset="-122"/>
                <a:ea typeface="微软雅黑" panose="020B0503020204020204" pitchFamily="34" charset="-122"/>
                <a:sym typeface="+mn-ea"/>
              </a:rPr>
              <a:t>样本</a:t>
            </a:r>
            <a:r>
              <a:rPr lang="en-US" altLang="zh-CN" sz="2800" b="1" dirty="0">
                <a:solidFill>
                  <a:srgbClr val="FFFFFF"/>
                </a:solidFill>
                <a:latin typeface="微软雅黑" panose="020B0503020204020204" pitchFamily="34" charset="-122"/>
                <a:ea typeface="微软雅黑" panose="020B0503020204020204" pitchFamily="34" charset="-122"/>
                <a:sym typeface="+mn-ea"/>
              </a:rPr>
              <a:t>C</a:t>
            </a:r>
            <a:r>
              <a:rPr lang="zh-CN" altLang="en-US" sz="2800" b="1" dirty="0">
                <a:solidFill>
                  <a:srgbClr val="FFFFFF"/>
                </a:solidFill>
                <a:latin typeface="微软雅黑" panose="020B0503020204020204" pitchFamily="34" charset="-122"/>
                <a:ea typeface="微软雅黑" panose="020B0503020204020204" pitchFamily="34" charset="-122"/>
                <a:sym typeface="+mn-ea"/>
              </a:rPr>
              <a:t>成像结果</a:t>
            </a:r>
            <a:endParaRPr lang="zh-CN" altLang="en-US" sz="2800" b="1" dirty="0">
              <a:solidFill>
                <a:srgbClr val="FFFFFF"/>
              </a:solidFill>
              <a:latin typeface="微软雅黑" panose="020B0503020204020204" pitchFamily="34" charset="-122"/>
              <a:ea typeface="微软雅黑" panose="020B0503020204020204" pitchFamily="34" charset="-122"/>
            </a:endParaRPr>
          </a:p>
          <a:p>
            <a:pPr marL="0" lvl="0" indent="0">
              <a:spcBef>
                <a:spcPct val="0"/>
              </a:spcBef>
              <a:buNone/>
            </a:pPr>
            <a:endParaRPr lang="zh-SG" altLang="en-US" sz="2800" dirty="0">
              <a:latin typeface="微软雅黑" panose="020B0503020204020204" pitchFamily="34" charset="-122"/>
              <a:ea typeface="微软雅黑" panose="020B0503020204020204" pitchFamily="34" charset="-122"/>
            </a:endParaRPr>
          </a:p>
        </p:txBody>
      </p:sp>
    </p:spTree>
  </p:cSld>
  <p:clrMapOvr>
    <a:masterClrMapping/>
  </p:clrMapOvr>
  <p:transition advTm="12236"/>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4">
            <a:extLst>
              <a:ext uri="{FF2B5EF4-FFF2-40B4-BE49-F238E27FC236}">
                <a16:creationId xmlns:a16="http://schemas.microsoft.com/office/drawing/2014/main" id="{B38D2885-B560-E3AA-E2F0-9C6FEDB4B348}"/>
              </a:ext>
            </a:extLst>
          </p:cNvPr>
          <p:cNvPicPr>
            <a:picLocks noChangeAspect="1"/>
          </p:cNvPicPr>
          <p:nvPr/>
        </p:nvPicPr>
        <p:blipFill>
          <a:blip r:embed="rId3"/>
          <a:srcRect r="6396"/>
          <a:stretch>
            <a:fillRect/>
          </a:stretch>
        </p:blipFill>
        <p:spPr>
          <a:xfrm>
            <a:off x="24779" y="980059"/>
            <a:ext cx="4129709" cy="2016893"/>
          </a:xfrm>
          <a:prstGeom prst="rect">
            <a:avLst/>
          </a:prstGeom>
          <a:noFill/>
          <a:ln w="9525">
            <a:noFill/>
          </a:ln>
        </p:spPr>
      </p:pic>
      <p:pic>
        <p:nvPicPr>
          <p:cNvPr id="38914" name="图片 2" descr="封面"/>
          <p:cNvPicPr>
            <a:picLocks noChangeAspect="1"/>
          </p:cNvPicPr>
          <p:nvPr/>
        </p:nvPicPr>
        <p:blipFill>
          <a:blip r:embed="rId4"/>
          <a:stretch>
            <a:fillRect/>
          </a:stretch>
        </p:blipFill>
        <p:spPr>
          <a:xfrm>
            <a:off x="0" y="5772621"/>
            <a:ext cx="9144000" cy="1122362"/>
          </a:xfrm>
          <a:prstGeom prst="rect">
            <a:avLst/>
          </a:prstGeom>
          <a:noFill/>
          <a:ln w="9525">
            <a:noFill/>
          </a:ln>
        </p:spPr>
      </p:pic>
      <p:pic>
        <p:nvPicPr>
          <p:cNvPr id="38915" name="图片 21"/>
          <p:cNvPicPr>
            <a:picLocks noChangeAspect="1"/>
          </p:cNvPicPr>
          <p:nvPr/>
        </p:nvPicPr>
        <p:blipFill>
          <a:blip r:embed="rId5"/>
          <a:srcRect l="700" t="9061" r="4256" b="7343"/>
          <a:stretch>
            <a:fillRect/>
          </a:stretch>
        </p:blipFill>
        <p:spPr>
          <a:xfrm>
            <a:off x="4319588" y="890588"/>
            <a:ext cx="4824412" cy="1511300"/>
          </a:xfrm>
          <a:prstGeom prst="rect">
            <a:avLst/>
          </a:prstGeom>
          <a:noFill/>
          <a:ln w="9525">
            <a:noFill/>
          </a:ln>
        </p:spPr>
      </p:pic>
      <p:sp>
        <p:nvSpPr>
          <p:cNvPr id="4" name="矩形 3"/>
          <p:cNvSpPr/>
          <p:nvPr/>
        </p:nvSpPr>
        <p:spPr>
          <a:xfrm>
            <a:off x="-36512" y="0"/>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p:nvPr/>
        </p:nvCxnSpPr>
        <p:spPr>
          <a:xfrm>
            <a:off x="395288" y="836613"/>
            <a:ext cx="8740775"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6">
            <a:duotone>
              <a:schemeClr val="accent5">
                <a:shade val="45000"/>
                <a:satMod val="135000"/>
              </a:schemeClr>
              <a:prstClr val="white"/>
            </a:duotone>
          </a:blip>
          <a:stretch>
            <a:fillRect/>
          </a:stretch>
        </p:blipFill>
        <p:spPr>
          <a:xfrm>
            <a:off x="8244409" y="74612"/>
            <a:ext cx="792088" cy="685800"/>
          </a:xfrm>
          <a:prstGeom prst="rect">
            <a:avLst/>
          </a:prstGeom>
          <a:solidFill>
            <a:srgbClr val="0070C0"/>
          </a:solidFill>
          <a:ln>
            <a:solidFill>
              <a:srgbClr val="0070C0"/>
            </a:solidFill>
          </a:ln>
        </p:spPr>
      </p:pic>
      <p:sp>
        <p:nvSpPr>
          <p:cNvPr id="38919" name="文本框 5"/>
          <p:cNvSpPr txBox="1"/>
          <p:nvPr/>
        </p:nvSpPr>
        <p:spPr>
          <a:xfrm>
            <a:off x="107950" y="147639"/>
            <a:ext cx="5281613" cy="95410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2800" b="1" dirty="0">
                <a:solidFill>
                  <a:srgbClr val="FFFFFF"/>
                </a:solidFill>
                <a:latin typeface="微软雅黑" panose="020B0503020204020204" pitchFamily="34" charset="-122"/>
                <a:ea typeface="微软雅黑" panose="020B0503020204020204" pitchFamily="34" charset="-122"/>
              </a:rPr>
              <a:t>3.6 </a:t>
            </a:r>
            <a:r>
              <a:rPr lang="zh-CN" altLang="en-US" sz="2800" b="1" dirty="0">
                <a:solidFill>
                  <a:srgbClr val="FFFFFF"/>
                </a:solidFill>
                <a:latin typeface="微软雅黑" panose="020B0503020204020204" pitchFamily="34" charset="-122"/>
                <a:ea typeface="微软雅黑" panose="020B0503020204020204" pitchFamily="34" charset="-122"/>
                <a:sym typeface="+mn-ea"/>
              </a:rPr>
              <a:t>样本</a:t>
            </a:r>
            <a:r>
              <a:rPr lang="en-US" altLang="zh-CN" sz="2800" b="1" dirty="0">
                <a:solidFill>
                  <a:srgbClr val="FFFFFF"/>
                </a:solidFill>
                <a:latin typeface="微软雅黑" panose="020B0503020204020204" pitchFamily="34" charset="-122"/>
                <a:ea typeface="微软雅黑" panose="020B0503020204020204" pitchFamily="34" charset="-122"/>
                <a:sym typeface="+mn-ea"/>
              </a:rPr>
              <a:t>D</a:t>
            </a:r>
            <a:r>
              <a:rPr lang="zh-CN" altLang="en-US" sz="2800" b="1" dirty="0">
                <a:solidFill>
                  <a:srgbClr val="FFFFFF"/>
                </a:solidFill>
                <a:latin typeface="微软雅黑" panose="020B0503020204020204" pitchFamily="34" charset="-122"/>
                <a:ea typeface="微软雅黑" panose="020B0503020204020204" pitchFamily="34" charset="-122"/>
                <a:sym typeface="+mn-ea"/>
              </a:rPr>
              <a:t>成像结果</a:t>
            </a:r>
            <a:endParaRPr lang="zh-CN" altLang="en-US" sz="2800" b="1" dirty="0">
              <a:solidFill>
                <a:srgbClr val="FFFFFF"/>
              </a:solidFill>
              <a:latin typeface="微软雅黑" panose="020B0503020204020204" pitchFamily="34" charset="-122"/>
              <a:ea typeface="微软雅黑" panose="020B0503020204020204" pitchFamily="34" charset="-122"/>
            </a:endParaRPr>
          </a:p>
          <a:p>
            <a:pPr marL="0" lvl="0" indent="0">
              <a:spcBef>
                <a:spcPct val="0"/>
              </a:spcBef>
              <a:buNone/>
            </a:pPr>
            <a:endParaRPr lang="zh-SG" altLang="en-US" sz="2800" dirty="0">
              <a:latin typeface="微软雅黑" panose="020B0503020204020204" pitchFamily="34" charset="-122"/>
              <a:ea typeface="微软雅黑" panose="020B0503020204020204" pitchFamily="34" charset="-122"/>
            </a:endParaRPr>
          </a:p>
        </p:txBody>
      </p:sp>
      <p:sp>
        <p:nvSpPr>
          <p:cNvPr id="38920" name="文本框 19"/>
          <p:cNvSpPr txBox="1"/>
          <p:nvPr/>
        </p:nvSpPr>
        <p:spPr>
          <a:xfrm>
            <a:off x="5254625" y="1379538"/>
            <a:ext cx="781050" cy="36988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800" dirty="0">
                <a:solidFill>
                  <a:schemeClr val="bg1"/>
                </a:solidFill>
                <a:latin typeface="微软雅黑" panose="020B0503020204020204" pitchFamily="34" charset="-122"/>
                <a:ea typeface="微软雅黑" panose="020B0503020204020204" pitchFamily="34" charset="-122"/>
              </a:rPr>
              <a:t>Ti</a:t>
            </a:r>
            <a:endParaRPr lang="zh-SG" altLang="en-US" sz="1800" dirty="0">
              <a:solidFill>
                <a:schemeClr val="bg1"/>
              </a:solidFill>
              <a:latin typeface="微软雅黑" panose="020B0503020204020204" pitchFamily="34" charset="-122"/>
              <a:ea typeface="微软雅黑" panose="020B0503020204020204" pitchFamily="34" charset="-122"/>
            </a:endParaRPr>
          </a:p>
        </p:txBody>
      </p:sp>
      <p:sp>
        <p:nvSpPr>
          <p:cNvPr id="38921" name="文本框 22"/>
          <p:cNvSpPr txBox="1"/>
          <p:nvPr/>
        </p:nvSpPr>
        <p:spPr>
          <a:xfrm>
            <a:off x="6165850" y="1401763"/>
            <a:ext cx="781050" cy="36830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800" dirty="0">
                <a:solidFill>
                  <a:schemeClr val="bg1"/>
                </a:solidFill>
                <a:latin typeface="微软雅黑" panose="020B0503020204020204" pitchFamily="34" charset="-122"/>
                <a:ea typeface="微软雅黑" panose="020B0503020204020204" pitchFamily="34" charset="-122"/>
              </a:rPr>
              <a:t>Fe</a:t>
            </a:r>
            <a:endParaRPr lang="zh-SG" altLang="en-US" sz="1800" dirty="0">
              <a:solidFill>
                <a:schemeClr val="bg1"/>
              </a:solidFill>
              <a:latin typeface="微软雅黑" panose="020B0503020204020204" pitchFamily="34" charset="-122"/>
              <a:ea typeface="微软雅黑" panose="020B0503020204020204" pitchFamily="34" charset="-122"/>
            </a:endParaRPr>
          </a:p>
        </p:txBody>
      </p:sp>
      <p:sp>
        <p:nvSpPr>
          <p:cNvPr id="38922" name="文本框 23"/>
          <p:cNvSpPr txBox="1"/>
          <p:nvPr/>
        </p:nvSpPr>
        <p:spPr>
          <a:xfrm>
            <a:off x="7667625" y="1401763"/>
            <a:ext cx="782638" cy="36830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800" dirty="0">
                <a:solidFill>
                  <a:schemeClr val="bg1"/>
                </a:solidFill>
                <a:latin typeface="微软雅黑" panose="020B0503020204020204" pitchFamily="34" charset="-122"/>
                <a:ea typeface="微软雅黑" panose="020B0503020204020204" pitchFamily="34" charset="-122"/>
              </a:rPr>
              <a:t>Cu</a:t>
            </a:r>
            <a:endParaRPr lang="zh-SG" altLang="en-US" sz="1800" dirty="0">
              <a:solidFill>
                <a:schemeClr val="bg1"/>
              </a:solidFill>
              <a:latin typeface="微软雅黑" panose="020B0503020204020204" pitchFamily="34" charset="-122"/>
              <a:ea typeface="微软雅黑" panose="020B0503020204020204" pitchFamily="34" charset="-122"/>
            </a:endParaRPr>
          </a:p>
        </p:txBody>
      </p:sp>
      <p:sp>
        <p:nvSpPr>
          <p:cNvPr id="25" name="左大括号 24"/>
          <p:cNvSpPr/>
          <p:nvPr/>
        </p:nvSpPr>
        <p:spPr>
          <a:xfrm rot="16200000">
            <a:off x="5004594" y="1774031"/>
            <a:ext cx="142875" cy="1439863"/>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6" name="左大括号 25"/>
          <p:cNvSpPr/>
          <p:nvPr/>
        </p:nvSpPr>
        <p:spPr>
          <a:xfrm rot="16200000">
            <a:off x="6352381" y="1866106"/>
            <a:ext cx="142875" cy="1255713"/>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27" name="左大括号 26"/>
          <p:cNvSpPr/>
          <p:nvPr/>
        </p:nvSpPr>
        <p:spPr>
          <a:xfrm rot="16200000">
            <a:off x="7988300" y="1501775"/>
            <a:ext cx="142875" cy="1984375"/>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8926" name="文本框 28"/>
          <p:cNvSpPr txBox="1"/>
          <p:nvPr/>
        </p:nvSpPr>
        <p:spPr>
          <a:xfrm>
            <a:off x="4792663" y="2482850"/>
            <a:ext cx="1176337" cy="277813"/>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latin typeface="微软雅黑" panose="020B0503020204020204" pitchFamily="34" charset="-122"/>
                <a:ea typeface="微软雅黑" panose="020B0503020204020204" pitchFamily="34" charset="-122"/>
              </a:rPr>
              <a:t>15mm</a:t>
            </a:r>
            <a:endParaRPr lang="zh-SG" altLang="en-US" sz="1200" dirty="0">
              <a:latin typeface="微软雅黑" panose="020B0503020204020204" pitchFamily="34" charset="-122"/>
              <a:ea typeface="微软雅黑" panose="020B0503020204020204" pitchFamily="34" charset="-122"/>
            </a:endParaRPr>
          </a:p>
        </p:txBody>
      </p:sp>
      <p:sp>
        <p:nvSpPr>
          <p:cNvPr id="38927" name="文本框 29"/>
          <p:cNvSpPr txBox="1"/>
          <p:nvPr/>
        </p:nvSpPr>
        <p:spPr>
          <a:xfrm>
            <a:off x="6142038" y="2497138"/>
            <a:ext cx="1176337" cy="27781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latin typeface="微软雅黑" panose="020B0503020204020204" pitchFamily="34" charset="-122"/>
                <a:ea typeface="微软雅黑" panose="020B0503020204020204" pitchFamily="34" charset="-122"/>
              </a:rPr>
              <a:t>14mm</a:t>
            </a:r>
            <a:endParaRPr lang="zh-SG" altLang="en-US" sz="1200" dirty="0">
              <a:latin typeface="微软雅黑" panose="020B0503020204020204" pitchFamily="34" charset="-122"/>
              <a:ea typeface="微软雅黑" panose="020B0503020204020204" pitchFamily="34" charset="-122"/>
            </a:endParaRPr>
          </a:p>
        </p:txBody>
      </p:sp>
      <p:sp>
        <p:nvSpPr>
          <p:cNvPr id="38928" name="文本框 30"/>
          <p:cNvSpPr txBox="1"/>
          <p:nvPr/>
        </p:nvSpPr>
        <p:spPr>
          <a:xfrm>
            <a:off x="7753350" y="2508250"/>
            <a:ext cx="1176338" cy="277813"/>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latin typeface="微软雅黑" panose="020B0503020204020204" pitchFamily="34" charset="-122"/>
                <a:ea typeface="微软雅黑" panose="020B0503020204020204" pitchFamily="34" charset="-122"/>
              </a:rPr>
              <a:t>20mm</a:t>
            </a:r>
            <a:endParaRPr lang="zh-SG" altLang="en-US" sz="1200" dirty="0">
              <a:latin typeface="微软雅黑" panose="020B0503020204020204" pitchFamily="34" charset="-122"/>
              <a:ea typeface="微软雅黑" panose="020B0503020204020204" pitchFamily="34" charset="-122"/>
            </a:endParaRPr>
          </a:p>
        </p:txBody>
      </p:sp>
      <p:sp>
        <p:nvSpPr>
          <p:cNvPr id="32" name="左大括号 31"/>
          <p:cNvSpPr/>
          <p:nvPr/>
        </p:nvSpPr>
        <p:spPr>
          <a:xfrm>
            <a:off x="4191000" y="1114425"/>
            <a:ext cx="117475" cy="946150"/>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cxnSp>
        <p:nvCxnSpPr>
          <p:cNvPr id="34" name="直接连接符 33"/>
          <p:cNvCxnSpPr/>
          <p:nvPr/>
        </p:nvCxnSpPr>
        <p:spPr>
          <a:xfrm>
            <a:off x="4319588" y="2049463"/>
            <a:ext cx="1404938" cy="11113"/>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直接连接符 36"/>
          <p:cNvCxnSpPr/>
          <p:nvPr/>
        </p:nvCxnSpPr>
        <p:spPr>
          <a:xfrm flipV="1">
            <a:off x="4308475" y="1098550"/>
            <a:ext cx="1500188" cy="15875"/>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0" name="左大括号 39"/>
          <p:cNvSpPr/>
          <p:nvPr/>
        </p:nvSpPr>
        <p:spPr>
          <a:xfrm>
            <a:off x="7051675" y="1335088"/>
            <a:ext cx="60325" cy="581025"/>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38934" name="文本框 40"/>
          <p:cNvSpPr txBox="1"/>
          <p:nvPr/>
        </p:nvSpPr>
        <p:spPr>
          <a:xfrm>
            <a:off x="6635750" y="1473200"/>
            <a:ext cx="1176338" cy="2762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solidFill>
                  <a:schemeClr val="bg1"/>
                </a:solidFill>
                <a:latin typeface="微软雅黑" panose="020B0503020204020204" pitchFamily="34" charset="-122"/>
                <a:ea typeface="微软雅黑" panose="020B0503020204020204" pitchFamily="34" charset="-122"/>
              </a:rPr>
              <a:t>6mm</a:t>
            </a:r>
            <a:endParaRPr lang="zh-SG" altLang="en-US" sz="1200" dirty="0">
              <a:solidFill>
                <a:schemeClr val="bg1"/>
              </a:solidFill>
              <a:latin typeface="微软雅黑" panose="020B0503020204020204" pitchFamily="34" charset="-122"/>
              <a:ea typeface="微软雅黑" panose="020B0503020204020204" pitchFamily="34" charset="-122"/>
            </a:endParaRPr>
          </a:p>
        </p:txBody>
      </p:sp>
      <p:sp>
        <p:nvSpPr>
          <p:cNvPr id="42" name="左大括号 41"/>
          <p:cNvSpPr/>
          <p:nvPr/>
        </p:nvSpPr>
        <p:spPr>
          <a:xfrm>
            <a:off x="8977313" y="1008063"/>
            <a:ext cx="58738" cy="1319213"/>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38936" name="文本框 42"/>
          <p:cNvSpPr txBox="1"/>
          <p:nvPr/>
        </p:nvSpPr>
        <p:spPr>
          <a:xfrm>
            <a:off x="8418513" y="1503363"/>
            <a:ext cx="1176337" cy="27781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solidFill>
                  <a:schemeClr val="bg1"/>
                </a:solidFill>
                <a:latin typeface="微软雅黑" panose="020B0503020204020204" pitchFamily="34" charset="-122"/>
                <a:ea typeface="微软雅黑" panose="020B0503020204020204" pitchFamily="34" charset="-122"/>
              </a:rPr>
              <a:t>14mm</a:t>
            </a:r>
            <a:endParaRPr lang="zh-SG" altLang="en-US" sz="1200" dirty="0">
              <a:solidFill>
                <a:schemeClr val="bg1"/>
              </a:solidFill>
              <a:latin typeface="微软雅黑" panose="020B0503020204020204" pitchFamily="34" charset="-122"/>
              <a:ea typeface="微软雅黑" panose="020B0503020204020204" pitchFamily="34" charset="-122"/>
            </a:endParaRPr>
          </a:p>
        </p:txBody>
      </p:sp>
      <p:sp>
        <p:nvSpPr>
          <p:cNvPr id="48" name="椭圆 47"/>
          <p:cNvSpPr/>
          <p:nvPr/>
        </p:nvSpPr>
        <p:spPr>
          <a:xfrm>
            <a:off x="4308475" y="2778125"/>
            <a:ext cx="4835525" cy="287338"/>
          </a:xfrm>
          <a:prstGeom prst="ellipse">
            <a:avLst/>
          </a:prstGeom>
        </p:spPr>
        <p:style>
          <a:lnRef idx="2">
            <a:schemeClr val="accent3">
              <a:shade val="15000"/>
            </a:schemeClr>
          </a:lnRef>
          <a:fillRef idx="1">
            <a:schemeClr val="accent3"/>
          </a:fillRef>
          <a:effectRef idx="0">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49" name="左大括号 48"/>
          <p:cNvSpPr/>
          <p:nvPr/>
        </p:nvSpPr>
        <p:spPr>
          <a:xfrm rot="16200000">
            <a:off x="6605588" y="773113"/>
            <a:ext cx="273050" cy="4787900"/>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8939" name="文本框 49"/>
          <p:cNvSpPr txBox="1"/>
          <p:nvPr/>
        </p:nvSpPr>
        <p:spPr>
          <a:xfrm>
            <a:off x="5254625" y="3157538"/>
            <a:ext cx="1871663" cy="2762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b="1" dirty="0">
                <a:latin typeface="微软雅黑" panose="020B0503020204020204" pitchFamily="34" charset="-122"/>
                <a:ea typeface="微软雅黑" panose="020B0503020204020204" pitchFamily="34" charset="-122"/>
              </a:rPr>
              <a:t>     Muon beam</a:t>
            </a:r>
            <a:endParaRPr lang="zh-SG" altLang="en-US" sz="1200" b="1" dirty="0">
              <a:latin typeface="微软雅黑" panose="020B0503020204020204" pitchFamily="34" charset="-122"/>
              <a:ea typeface="微软雅黑" panose="020B0503020204020204" pitchFamily="34" charset="-122"/>
            </a:endParaRPr>
          </a:p>
        </p:txBody>
      </p:sp>
      <p:cxnSp>
        <p:nvCxnSpPr>
          <p:cNvPr id="52" name="直接箭头连接符 51"/>
          <p:cNvCxnSpPr/>
          <p:nvPr/>
        </p:nvCxnSpPr>
        <p:spPr>
          <a:xfrm flipV="1">
            <a:off x="4749800" y="2701925"/>
            <a:ext cx="0" cy="30956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38941" name="文本框 55"/>
          <p:cNvSpPr txBox="1"/>
          <p:nvPr/>
        </p:nvSpPr>
        <p:spPr>
          <a:xfrm>
            <a:off x="7185025" y="3205085"/>
            <a:ext cx="4826000" cy="2762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200" b="1" dirty="0">
                <a:latin typeface="微软雅黑" panose="020B0503020204020204" pitchFamily="34" charset="-122"/>
                <a:ea typeface="微软雅黑" panose="020B0503020204020204" pitchFamily="34" charset="-122"/>
              </a:rPr>
              <a:t>0-25 MeV/c </a:t>
            </a:r>
            <a:endParaRPr lang="zh-SG" altLang="en-US" sz="1200" b="1" dirty="0">
              <a:latin typeface="微软雅黑" panose="020B0503020204020204" pitchFamily="34" charset="-122"/>
              <a:ea typeface="微软雅黑" panose="020B0503020204020204" pitchFamily="34" charset="-122"/>
            </a:endParaRPr>
          </a:p>
        </p:txBody>
      </p:sp>
      <p:pic>
        <p:nvPicPr>
          <p:cNvPr id="38942" name="图片 57" descr="蓝色的天空中飞行&#10;&#10;中度可信度描述已自动生成"/>
          <p:cNvPicPr>
            <a:picLocks noChangeAspect="1"/>
          </p:cNvPicPr>
          <p:nvPr/>
        </p:nvPicPr>
        <p:blipFill>
          <a:blip r:embed="rId7"/>
          <a:stretch>
            <a:fillRect/>
          </a:stretch>
        </p:blipFill>
        <p:spPr>
          <a:xfrm>
            <a:off x="4959548" y="3501008"/>
            <a:ext cx="1920875" cy="1149350"/>
          </a:xfrm>
          <a:prstGeom prst="rect">
            <a:avLst/>
          </a:prstGeom>
          <a:noFill/>
          <a:ln w="9525">
            <a:noFill/>
          </a:ln>
        </p:spPr>
      </p:pic>
      <p:sp>
        <p:nvSpPr>
          <p:cNvPr id="38943" name="灯片编号占位符 1"/>
          <p:cNvSpPr txBox="1"/>
          <p:nvPr/>
        </p:nvSpPr>
        <p:spPr>
          <a:xfrm>
            <a:off x="8736013" y="6538913"/>
            <a:ext cx="407987" cy="34607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18</a:t>
            </a:fld>
            <a:endParaRPr lang="" altLang="zh-SG" sz="1400" dirty="0">
              <a:latin typeface="微软雅黑" panose="020B0503020204020204" pitchFamily="34" charset="-122"/>
              <a:ea typeface="微软雅黑" panose="020B0503020204020204" pitchFamily="34" charset="-122"/>
            </a:endParaRPr>
          </a:p>
        </p:txBody>
      </p:sp>
      <p:pic>
        <p:nvPicPr>
          <p:cNvPr id="38944" name="图片 4" descr="电脑萤幕画面&#10;&#10;低可信度描述已自动生成"/>
          <p:cNvPicPr>
            <a:picLocks noChangeAspect="1"/>
          </p:cNvPicPr>
          <p:nvPr/>
        </p:nvPicPr>
        <p:blipFill>
          <a:blip r:embed="rId8"/>
          <a:srcRect l="10719" t="3960" r="11896" b="3612"/>
          <a:stretch>
            <a:fillRect/>
          </a:stretch>
        </p:blipFill>
        <p:spPr>
          <a:xfrm>
            <a:off x="7451725" y="4769133"/>
            <a:ext cx="1441450" cy="1200368"/>
          </a:xfrm>
          <a:prstGeom prst="rect">
            <a:avLst/>
          </a:prstGeom>
          <a:noFill/>
          <a:ln w="9525">
            <a:noFill/>
          </a:ln>
        </p:spPr>
      </p:pic>
      <p:pic>
        <p:nvPicPr>
          <p:cNvPr id="38945" name="图片 27"/>
          <p:cNvPicPr>
            <a:picLocks noChangeAspect="1"/>
          </p:cNvPicPr>
          <p:nvPr/>
        </p:nvPicPr>
        <p:blipFill>
          <a:blip r:embed="rId9"/>
          <a:srcRect l="5891" t="6322" r="5649" b="2016"/>
          <a:stretch>
            <a:fillRect/>
          </a:stretch>
        </p:blipFill>
        <p:spPr>
          <a:xfrm>
            <a:off x="-36512" y="4005064"/>
            <a:ext cx="1573119" cy="1294953"/>
          </a:xfrm>
          <a:prstGeom prst="rect">
            <a:avLst/>
          </a:prstGeom>
          <a:noFill/>
          <a:ln w="9525">
            <a:noFill/>
          </a:ln>
        </p:spPr>
      </p:pic>
      <p:sp>
        <p:nvSpPr>
          <p:cNvPr id="38946" name="文本框 28"/>
          <p:cNvSpPr txBox="1"/>
          <p:nvPr/>
        </p:nvSpPr>
        <p:spPr>
          <a:xfrm>
            <a:off x="6492006" y="3223196"/>
            <a:ext cx="1176338" cy="27781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latin typeface="微软雅黑" panose="020B0503020204020204" pitchFamily="34" charset="-122"/>
                <a:ea typeface="微软雅黑" panose="020B0503020204020204" pitchFamily="34" charset="-122"/>
              </a:rPr>
              <a:t>49mm</a:t>
            </a:r>
            <a:endParaRPr lang="zh-SG" altLang="en-US" sz="1200" dirty="0">
              <a:latin typeface="微软雅黑" panose="020B0503020204020204" pitchFamily="34" charset="-122"/>
              <a:ea typeface="微软雅黑" panose="020B0503020204020204" pitchFamily="34" charset="-122"/>
            </a:endParaRPr>
          </a:p>
        </p:txBody>
      </p:sp>
      <p:cxnSp>
        <p:nvCxnSpPr>
          <p:cNvPr id="38" name="直接箭头连接符 37"/>
          <p:cNvCxnSpPr/>
          <p:nvPr/>
        </p:nvCxnSpPr>
        <p:spPr>
          <a:xfrm flipV="1">
            <a:off x="5054600" y="2722563"/>
            <a:ext cx="0" cy="3079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39" name="直接箭头连接符 38"/>
          <p:cNvCxnSpPr/>
          <p:nvPr/>
        </p:nvCxnSpPr>
        <p:spPr>
          <a:xfrm flipV="1">
            <a:off x="5389563" y="2687638"/>
            <a:ext cx="0" cy="3079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1" name="直接箭头连接符 40"/>
          <p:cNvCxnSpPr/>
          <p:nvPr/>
        </p:nvCxnSpPr>
        <p:spPr>
          <a:xfrm flipV="1">
            <a:off x="5724525" y="2722563"/>
            <a:ext cx="0" cy="3079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3" name="直接箭头连接符 42"/>
          <p:cNvCxnSpPr/>
          <p:nvPr/>
        </p:nvCxnSpPr>
        <p:spPr>
          <a:xfrm flipV="1">
            <a:off x="6035675" y="2606675"/>
            <a:ext cx="0" cy="3079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4" name="直接箭头连接符 43"/>
          <p:cNvCxnSpPr/>
          <p:nvPr/>
        </p:nvCxnSpPr>
        <p:spPr>
          <a:xfrm flipV="1">
            <a:off x="6245225" y="2687638"/>
            <a:ext cx="0" cy="3079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5" name="直接箭头连接符 44"/>
          <p:cNvCxnSpPr/>
          <p:nvPr/>
        </p:nvCxnSpPr>
        <p:spPr>
          <a:xfrm flipV="1">
            <a:off x="6635750" y="2708275"/>
            <a:ext cx="0" cy="3079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6" name="直接箭头连接符 45"/>
          <p:cNvCxnSpPr/>
          <p:nvPr/>
        </p:nvCxnSpPr>
        <p:spPr>
          <a:xfrm flipV="1">
            <a:off x="6946900" y="2606675"/>
            <a:ext cx="0" cy="3079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47" name="直接箭头连接符 46"/>
          <p:cNvCxnSpPr/>
          <p:nvPr/>
        </p:nvCxnSpPr>
        <p:spPr>
          <a:xfrm flipV="1">
            <a:off x="8893175" y="2638425"/>
            <a:ext cx="0" cy="3079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0" name="直接箭头连接符 49"/>
          <p:cNvCxnSpPr/>
          <p:nvPr/>
        </p:nvCxnSpPr>
        <p:spPr>
          <a:xfrm flipV="1">
            <a:off x="8027988" y="2701925"/>
            <a:ext cx="0" cy="30956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5" name="直接箭头连接符 54"/>
          <p:cNvCxnSpPr/>
          <p:nvPr/>
        </p:nvCxnSpPr>
        <p:spPr>
          <a:xfrm flipV="1">
            <a:off x="7667625" y="2687638"/>
            <a:ext cx="0" cy="3079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6" name="直接箭头连接符 55"/>
          <p:cNvCxnSpPr/>
          <p:nvPr/>
        </p:nvCxnSpPr>
        <p:spPr>
          <a:xfrm flipV="1">
            <a:off x="7451725" y="2619375"/>
            <a:ext cx="0" cy="30956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57" name="直接箭头连接符 56"/>
          <p:cNvCxnSpPr/>
          <p:nvPr/>
        </p:nvCxnSpPr>
        <p:spPr>
          <a:xfrm flipV="1">
            <a:off x="7185025" y="2624138"/>
            <a:ext cx="0" cy="3079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0" name="直接箭头连接符 59"/>
          <p:cNvCxnSpPr/>
          <p:nvPr/>
        </p:nvCxnSpPr>
        <p:spPr>
          <a:xfrm flipV="1">
            <a:off x="8532813" y="2654300"/>
            <a:ext cx="0" cy="309563"/>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61" name="直接箭头连接符 60"/>
          <p:cNvCxnSpPr/>
          <p:nvPr/>
        </p:nvCxnSpPr>
        <p:spPr>
          <a:xfrm flipV="1">
            <a:off x="8270875" y="2687638"/>
            <a:ext cx="0" cy="307975"/>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pic>
        <p:nvPicPr>
          <p:cNvPr id="38964" name="图片 37907" descr="蓝色的卡通人物&#10;&#10;低可信度描述已自动生成"/>
          <p:cNvPicPr>
            <a:picLocks noChangeAspect="1"/>
          </p:cNvPicPr>
          <p:nvPr/>
        </p:nvPicPr>
        <p:blipFill>
          <a:blip r:embed="rId10"/>
          <a:srcRect l="10670" t="3947" r="10529" b="5031"/>
          <a:stretch>
            <a:fillRect/>
          </a:stretch>
        </p:blipFill>
        <p:spPr>
          <a:xfrm>
            <a:off x="4959547" y="4763024"/>
            <a:ext cx="2358827" cy="1191488"/>
          </a:xfrm>
          <a:prstGeom prst="rect">
            <a:avLst/>
          </a:prstGeom>
          <a:noFill/>
          <a:ln w="9525">
            <a:noFill/>
          </a:ln>
        </p:spPr>
      </p:pic>
      <p:pic>
        <p:nvPicPr>
          <p:cNvPr id="38965" name="图片 37911" descr="电脑萤幕画面&#10;&#10;低可信度描述已自动生成"/>
          <p:cNvPicPr>
            <a:picLocks noChangeAspect="1"/>
          </p:cNvPicPr>
          <p:nvPr/>
        </p:nvPicPr>
        <p:blipFill>
          <a:blip r:embed="rId11"/>
          <a:srcRect l="21465" t="8311" r="13585" b="7277"/>
          <a:stretch>
            <a:fillRect/>
          </a:stretch>
        </p:blipFill>
        <p:spPr>
          <a:xfrm>
            <a:off x="6984850" y="3497833"/>
            <a:ext cx="1920875" cy="1152525"/>
          </a:xfrm>
          <a:prstGeom prst="rect">
            <a:avLst/>
          </a:prstGeom>
          <a:noFill/>
          <a:ln w="9525">
            <a:noFill/>
          </a:ln>
        </p:spPr>
      </p:pic>
      <p:sp>
        <p:nvSpPr>
          <p:cNvPr id="38966" name="文本框 37918"/>
          <p:cNvSpPr txBox="1"/>
          <p:nvPr/>
        </p:nvSpPr>
        <p:spPr>
          <a:xfrm>
            <a:off x="5820246" y="6033730"/>
            <a:ext cx="6024562" cy="27559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SG" altLang="en-US" sz="1200" b="1" dirty="0">
                <a:latin typeface="微软雅黑" panose="020B0503020204020204" pitchFamily="34" charset="-122"/>
                <a:ea typeface="微软雅黑" panose="020B0503020204020204" pitchFamily="34" charset="-122"/>
              </a:rPr>
              <a:t>钛锥、铁球、铜台</a:t>
            </a:r>
            <a:r>
              <a:rPr lang="zh-CN" altLang="en-US" sz="1200" b="1" dirty="0">
                <a:latin typeface="微软雅黑" panose="020B0503020204020204" pitchFamily="34" charset="-122"/>
                <a:ea typeface="微软雅黑" panose="020B0503020204020204" pitchFamily="34" charset="-122"/>
              </a:rPr>
              <a:t>，及其共同</a:t>
            </a:r>
            <a:r>
              <a:rPr lang="zh-SG" altLang="en-US" sz="1200" b="1" dirty="0">
                <a:latin typeface="微软雅黑" panose="020B0503020204020204" pitchFamily="34" charset="-122"/>
                <a:ea typeface="微软雅黑" panose="020B0503020204020204" pitchFamily="34" charset="-122"/>
              </a:rPr>
              <a:t>重建</a:t>
            </a:r>
          </a:p>
        </p:txBody>
      </p:sp>
      <p:sp>
        <p:nvSpPr>
          <p:cNvPr id="38969" name="文本框 37931"/>
          <p:cNvSpPr txBox="1"/>
          <p:nvPr/>
        </p:nvSpPr>
        <p:spPr>
          <a:xfrm>
            <a:off x="395536" y="3656057"/>
            <a:ext cx="912453" cy="276999"/>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200" b="1" dirty="0">
                <a:latin typeface="微软雅黑" panose="020B0503020204020204" pitchFamily="34" charset="-122"/>
                <a:ea typeface="微软雅黑" panose="020B0503020204020204" pitchFamily="34" charset="-122"/>
              </a:rPr>
              <a:t>25MeV/c</a:t>
            </a:r>
            <a:endParaRPr lang="zh-SG" altLang="en-US" sz="1200" b="1" dirty="0">
              <a:latin typeface="微软雅黑" panose="020B0503020204020204" pitchFamily="34" charset="-122"/>
              <a:ea typeface="微软雅黑" panose="020B0503020204020204" pitchFamily="34" charset="-122"/>
            </a:endParaRPr>
          </a:p>
        </p:txBody>
      </p:sp>
      <p:pic>
        <p:nvPicPr>
          <p:cNvPr id="5" name="图片 4" descr="图表, 直方图&#10;&#10;描述已自动生成">
            <a:extLst>
              <a:ext uri="{FF2B5EF4-FFF2-40B4-BE49-F238E27FC236}">
                <a16:creationId xmlns:a16="http://schemas.microsoft.com/office/drawing/2014/main" id="{E55D6E7C-AED7-64CA-80A5-8BAFA9CC6D40}"/>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858380" y="3306847"/>
            <a:ext cx="2966872" cy="2789809"/>
          </a:xfrm>
          <a:prstGeom prst="rect">
            <a:avLst/>
          </a:prstGeom>
        </p:spPr>
      </p:pic>
      <p:sp>
        <p:nvSpPr>
          <p:cNvPr id="29" name="文本框 28">
            <a:extLst>
              <a:ext uri="{FF2B5EF4-FFF2-40B4-BE49-F238E27FC236}">
                <a16:creationId xmlns:a16="http://schemas.microsoft.com/office/drawing/2014/main" id="{3771FB7B-E27D-B50C-F527-6335E0635373}"/>
              </a:ext>
            </a:extLst>
          </p:cNvPr>
          <p:cNvSpPr txBox="1"/>
          <p:nvPr/>
        </p:nvSpPr>
        <p:spPr>
          <a:xfrm>
            <a:off x="1214397" y="3764020"/>
            <a:ext cx="646331" cy="2096813"/>
          </a:xfrm>
          <a:prstGeom prst="rect">
            <a:avLst/>
          </a:prstGeom>
          <a:noFill/>
        </p:spPr>
        <p:txBody>
          <a:bodyPr vert="eaVert" wrap="square" rtlCol="0">
            <a:spAutoFit/>
          </a:bodyPr>
          <a:lstStyle/>
          <a:p>
            <a:r>
              <a:rPr lang="en-US" altLang="zh-CN" sz="1200" b="1" dirty="0">
                <a:latin typeface="微软雅黑" panose="020B0503020204020204" pitchFamily="34" charset="-122"/>
                <a:ea typeface="微软雅黑" panose="020B0503020204020204" pitchFamily="34" charset="-122"/>
              </a:rPr>
              <a:t>PSI </a:t>
            </a:r>
            <a:r>
              <a:rPr lang="el-GR" altLang="zh-CN" sz="1200" b="1" dirty="0">
                <a:latin typeface="微软雅黑" panose="020B0503020204020204" pitchFamily="34" charset="-122"/>
                <a:ea typeface="微软雅黑" panose="020B0503020204020204" pitchFamily="34" charset="-122"/>
              </a:rPr>
              <a:t>π</a:t>
            </a:r>
            <a:r>
              <a:rPr lang="en-US" altLang="zh-CN" sz="1200" b="1" dirty="0">
                <a:latin typeface="微软雅黑" panose="020B0503020204020204" pitchFamily="34" charset="-122"/>
                <a:ea typeface="微软雅黑" panose="020B0503020204020204" pitchFamily="34" charset="-122"/>
              </a:rPr>
              <a:t>E1.2 </a:t>
            </a:r>
            <a:r>
              <a:rPr lang="en-US" altLang="zh-CN" sz="1200" b="1" dirty="0" err="1">
                <a:latin typeface="微软雅黑" panose="020B0503020204020204" pitchFamily="34" charset="-122"/>
                <a:ea typeface="微软雅黑" panose="020B0503020204020204" pitchFamily="34" charset="-122"/>
              </a:rPr>
              <a:t>光束光斑特性</a:t>
            </a:r>
            <a:endParaRPr lang="en-US" altLang="zh-CN" sz="1200" b="1" dirty="0">
              <a:latin typeface="微软雅黑" panose="020B0503020204020204" pitchFamily="34" charset="-122"/>
              <a:ea typeface="微软雅黑" panose="020B0503020204020204" pitchFamily="34" charset="-122"/>
            </a:endParaRPr>
          </a:p>
          <a:p>
            <a:endParaRPr lang="zh-SG" altLang="en-US" dirty="0"/>
          </a:p>
        </p:txBody>
      </p:sp>
      <p:sp>
        <p:nvSpPr>
          <p:cNvPr id="31" name="文本框 30">
            <a:extLst>
              <a:ext uri="{FF2B5EF4-FFF2-40B4-BE49-F238E27FC236}">
                <a16:creationId xmlns:a16="http://schemas.microsoft.com/office/drawing/2014/main" id="{7FFBB8A7-36E5-ECE8-3382-4AB4EDEAD960}"/>
              </a:ext>
            </a:extLst>
          </p:cNvPr>
          <p:cNvSpPr txBox="1"/>
          <p:nvPr/>
        </p:nvSpPr>
        <p:spPr>
          <a:xfrm>
            <a:off x="3923928" y="1230472"/>
            <a:ext cx="369332" cy="1211260"/>
          </a:xfrm>
          <a:prstGeom prst="rect">
            <a:avLst/>
          </a:prstGeom>
          <a:noFill/>
        </p:spPr>
        <p:txBody>
          <a:bodyPr vert="eaVert" wrap="square" rtlCol="0">
            <a:spAutoFit/>
          </a:bodyPr>
          <a:lstStyle/>
          <a:p>
            <a:r>
              <a:rPr lang="en-US" altLang="zh-SG" sz="1200" dirty="0">
                <a:latin typeface="微软雅黑" panose="020B0503020204020204" pitchFamily="34" charset="-122"/>
                <a:ea typeface="微软雅黑" panose="020B0503020204020204" pitchFamily="34" charset="-122"/>
              </a:rPr>
              <a:t>10</a:t>
            </a:r>
            <a:r>
              <a:rPr lang="en-US" altLang="zh-CN" sz="1200" dirty="0">
                <a:latin typeface="微软雅黑" panose="020B0503020204020204" pitchFamily="34" charset="-122"/>
                <a:ea typeface="微软雅黑" panose="020B0503020204020204" pitchFamily="34" charset="-122"/>
              </a:rPr>
              <a:t>mm</a:t>
            </a:r>
            <a:endParaRPr lang="zh-SG" altLang="en-US" sz="1200" dirty="0">
              <a:latin typeface="微软雅黑" panose="020B0503020204020204" pitchFamily="34" charset="-122"/>
              <a:ea typeface="微软雅黑" panose="020B0503020204020204" pitchFamily="34" charset="-122"/>
            </a:endParaRPr>
          </a:p>
        </p:txBody>
      </p:sp>
      <p:sp>
        <p:nvSpPr>
          <p:cNvPr id="33" name="文本框 37931">
            <a:extLst>
              <a:ext uri="{FF2B5EF4-FFF2-40B4-BE49-F238E27FC236}">
                <a16:creationId xmlns:a16="http://schemas.microsoft.com/office/drawing/2014/main" id="{6746AB16-EAFB-0FCC-2029-7262C9ED3934}"/>
              </a:ext>
            </a:extLst>
          </p:cNvPr>
          <p:cNvSpPr txBox="1"/>
          <p:nvPr/>
        </p:nvSpPr>
        <p:spPr>
          <a:xfrm>
            <a:off x="1875024" y="3007985"/>
            <a:ext cx="912453" cy="276999"/>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1200" b="1" dirty="0">
                <a:latin typeface="微软雅黑" panose="020B0503020204020204" pitchFamily="34" charset="-122"/>
                <a:ea typeface="微软雅黑" panose="020B0503020204020204" pitchFamily="34" charset="-122"/>
              </a:rPr>
              <a:t>能谱信息</a:t>
            </a:r>
            <a:endParaRPr lang="zh-SG" altLang="en-US" sz="1200" b="1" dirty="0">
              <a:latin typeface="微软雅黑" panose="020B0503020204020204" pitchFamily="34" charset="-122"/>
              <a:ea typeface="微软雅黑" panose="020B0503020204020204" pitchFamily="34" charset="-122"/>
            </a:endParaRPr>
          </a:p>
        </p:txBody>
      </p:sp>
    </p:spTree>
  </p:cSld>
  <p:clrMapOvr>
    <a:masterClrMapping/>
  </p:clrMapOvr>
  <p:transition advTm="12236"/>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图片 21"/>
          <p:cNvPicPr>
            <a:picLocks noChangeAspect="1"/>
          </p:cNvPicPr>
          <p:nvPr/>
        </p:nvPicPr>
        <p:blipFill>
          <a:blip r:embed="rId3"/>
          <a:srcRect l="700" t="9061" r="4256" b="7343"/>
          <a:stretch>
            <a:fillRect/>
          </a:stretch>
        </p:blipFill>
        <p:spPr>
          <a:xfrm>
            <a:off x="4188222" y="908720"/>
            <a:ext cx="4824412" cy="1511300"/>
          </a:xfrm>
          <a:prstGeom prst="rect">
            <a:avLst/>
          </a:prstGeom>
          <a:noFill/>
          <a:ln w="9525">
            <a:noFill/>
          </a:ln>
        </p:spPr>
      </p:pic>
      <p:sp>
        <p:nvSpPr>
          <p:cNvPr id="4" name="矩形 3"/>
          <p:cNvSpPr/>
          <p:nvPr/>
        </p:nvSpPr>
        <p:spPr>
          <a:xfrm>
            <a:off x="-36512" y="0"/>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mn-lt"/>
              <a:ea typeface="+mn-ea"/>
              <a:cs typeface="+mn-cs"/>
            </a:endParaRPr>
          </a:p>
        </p:txBody>
      </p:sp>
      <p:cxnSp>
        <p:nvCxnSpPr>
          <p:cNvPr id="11" name="直接连接符 10"/>
          <p:cNvCxnSpPr/>
          <p:nvPr/>
        </p:nvCxnSpPr>
        <p:spPr>
          <a:xfrm>
            <a:off x="395288" y="836613"/>
            <a:ext cx="8740775"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4">
            <a:duotone>
              <a:schemeClr val="accent5">
                <a:shade val="45000"/>
                <a:satMod val="135000"/>
              </a:schemeClr>
              <a:prstClr val="white"/>
            </a:duotone>
          </a:blip>
          <a:stretch>
            <a:fillRect/>
          </a:stretch>
        </p:blipFill>
        <p:spPr>
          <a:xfrm>
            <a:off x="8244409" y="74612"/>
            <a:ext cx="792088" cy="685800"/>
          </a:xfrm>
          <a:prstGeom prst="rect">
            <a:avLst/>
          </a:prstGeom>
          <a:solidFill>
            <a:srgbClr val="0070C0"/>
          </a:solidFill>
          <a:ln>
            <a:solidFill>
              <a:srgbClr val="0070C0"/>
            </a:solidFill>
          </a:ln>
        </p:spPr>
      </p:pic>
      <p:sp>
        <p:nvSpPr>
          <p:cNvPr id="4102" name="文本框 5"/>
          <p:cNvSpPr txBox="1"/>
          <p:nvPr/>
        </p:nvSpPr>
        <p:spPr>
          <a:xfrm>
            <a:off x="107950" y="147638"/>
            <a:ext cx="5267325" cy="52197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2800" b="1" dirty="0">
                <a:solidFill>
                  <a:srgbClr val="FFFFFF"/>
                </a:solidFill>
                <a:latin typeface="微软雅黑" panose="020B0503020204020204" pitchFamily="34" charset="-122"/>
                <a:ea typeface="微软雅黑" panose="020B0503020204020204" pitchFamily="34" charset="-122"/>
              </a:rPr>
              <a:t>3.7</a:t>
            </a:r>
            <a:r>
              <a:rPr lang="zh-CN" altLang="en-US" sz="2800" b="1" dirty="0">
                <a:solidFill>
                  <a:srgbClr val="FFFFFF"/>
                </a:solidFill>
                <a:latin typeface="微软雅黑" panose="020B0503020204020204" pitchFamily="34" charset="-122"/>
                <a:ea typeface="微软雅黑" panose="020B0503020204020204" pitchFamily="34" charset="-122"/>
              </a:rPr>
              <a:t>样本</a:t>
            </a:r>
            <a:r>
              <a:rPr lang="en-US" altLang="zh-CN" sz="2800" b="1" dirty="0">
                <a:solidFill>
                  <a:srgbClr val="FFFFFF"/>
                </a:solidFill>
                <a:latin typeface="微软雅黑" panose="020B0503020204020204" pitchFamily="34" charset="-122"/>
                <a:ea typeface="微软雅黑" panose="020B0503020204020204" pitchFamily="34" charset="-122"/>
              </a:rPr>
              <a:t>C</a:t>
            </a:r>
            <a:r>
              <a:rPr lang="zh-CN" altLang="en-US" sz="2800" b="1" dirty="0">
                <a:solidFill>
                  <a:srgbClr val="FFFFFF"/>
                </a:solidFill>
                <a:latin typeface="微软雅黑" panose="020B0503020204020204" pitchFamily="34" charset="-122"/>
                <a:ea typeface="微软雅黑" panose="020B0503020204020204" pitchFamily="34" charset="-122"/>
              </a:rPr>
              <a:t>成像指标验证</a:t>
            </a:r>
            <a:endParaRPr lang="zh-SG" altLang="en-US" sz="2800" dirty="0">
              <a:latin typeface="微软雅黑" panose="020B0503020204020204" pitchFamily="34" charset="-122"/>
              <a:ea typeface="微软雅黑" panose="020B0503020204020204" pitchFamily="34" charset="-122"/>
            </a:endParaRPr>
          </a:p>
        </p:txBody>
      </p:sp>
      <p:sp>
        <p:nvSpPr>
          <p:cNvPr id="4103" name="文本框 19"/>
          <p:cNvSpPr txBox="1"/>
          <p:nvPr/>
        </p:nvSpPr>
        <p:spPr>
          <a:xfrm>
            <a:off x="5123259" y="1397670"/>
            <a:ext cx="781050" cy="36988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800" dirty="0">
                <a:solidFill>
                  <a:schemeClr val="bg1"/>
                </a:solidFill>
              </a:rPr>
              <a:t>Ti</a:t>
            </a:r>
            <a:endParaRPr lang="zh-SG" altLang="en-US" sz="1800" dirty="0">
              <a:solidFill>
                <a:schemeClr val="bg1"/>
              </a:solidFill>
            </a:endParaRPr>
          </a:p>
        </p:txBody>
      </p:sp>
      <p:sp>
        <p:nvSpPr>
          <p:cNvPr id="4104" name="文本框 22"/>
          <p:cNvSpPr txBox="1"/>
          <p:nvPr/>
        </p:nvSpPr>
        <p:spPr>
          <a:xfrm>
            <a:off x="6034484" y="1419895"/>
            <a:ext cx="781050" cy="36830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800" dirty="0">
                <a:solidFill>
                  <a:schemeClr val="bg1"/>
                </a:solidFill>
              </a:rPr>
              <a:t>Fe</a:t>
            </a:r>
            <a:endParaRPr lang="zh-SG" altLang="en-US" sz="1800" dirty="0">
              <a:solidFill>
                <a:schemeClr val="bg1"/>
              </a:solidFill>
            </a:endParaRPr>
          </a:p>
        </p:txBody>
      </p:sp>
      <p:sp>
        <p:nvSpPr>
          <p:cNvPr id="4105" name="文本框 23"/>
          <p:cNvSpPr txBox="1"/>
          <p:nvPr/>
        </p:nvSpPr>
        <p:spPr>
          <a:xfrm>
            <a:off x="7536259" y="1419895"/>
            <a:ext cx="782638" cy="36830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800" dirty="0">
                <a:solidFill>
                  <a:schemeClr val="bg1"/>
                </a:solidFill>
              </a:rPr>
              <a:t>Cu</a:t>
            </a:r>
            <a:endParaRPr lang="zh-SG" altLang="en-US" sz="1800" dirty="0">
              <a:solidFill>
                <a:schemeClr val="bg1"/>
              </a:solidFill>
            </a:endParaRPr>
          </a:p>
        </p:txBody>
      </p:sp>
      <p:sp>
        <p:nvSpPr>
          <p:cNvPr id="25" name="左大括号 24"/>
          <p:cNvSpPr/>
          <p:nvPr/>
        </p:nvSpPr>
        <p:spPr>
          <a:xfrm rot="16200000">
            <a:off x="4873228" y="1792164"/>
            <a:ext cx="142875" cy="1439863"/>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6" name="左大括号 25"/>
          <p:cNvSpPr/>
          <p:nvPr/>
        </p:nvSpPr>
        <p:spPr>
          <a:xfrm rot="16200000">
            <a:off x="6221015" y="1884239"/>
            <a:ext cx="142875" cy="1255713"/>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27" name="左大括号 26"/>
          <p:cNvSpPr/>
          <p:nvPr/>
        </p:nvSpPr>
        <p:spPr>
          <a:xfrm rot="16200000">
            <a:off x="7856934" y="1519908"/>
            <a:ext cx="142875" cy="1984375"/>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tx1"/>
              </a:solidFill>
              <a:effectLst/>
              <a:uLnTx/>
              <a:uFillTx/>
              <a:latin typeface="+mn-lt"/>
              <a:ea typeface="+mn-ea"/>
              <a:cs typeface="+mn-cs"/>
            </a:endParaRPr>
          </a:p>
        </p:txBody>
      </p:sp>
      <p:sp>
        <p:nvSpPr>
          <p:cNvPr id="4109" name="文本框 28"/>
          <p:cNvSpPr txBox="1"/>
          <p:nvPr/>
        </p:nvSpPr>
        <p:spPr>
          <a:xfrm>
            <a:off x="4661297" y="2500983"/>
            <a:ext cx="1176337" cy="27781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latin typeface="微软雅黑" panose="020B0503020204020204" pitchFamily="34" charset="-122"/>
                <a:ea typeface="微软雅黑" panose="020B0503020204020204" pitchFamily="34" charset="-122"/>
              </a:rPr>
              <a:t>15mm</a:t>
            </a:r>
            <a:endParaRPr lang="zh-SG" altLang="en-US" sz="1200" dirty="0">
              <a:latin typeface="微软雅黑" panose="020B0503020204020204" pitchFamily="34" charset="-122"/>
              <a:ea typeface="微软雅黑" panose="020B0503020204020204" pitchFamily="34" charset="-122"/>
            </a:endParaRPr>
          </a:p>
        </p:txBody>
      </p:sp>
      <p:sp>
        <p:nvSpPr>
          <p:cNvPr id="4110" name="文本框 29"/>
          <p:cNvSpPr txBox="1"/>
          <p:nvPr/>
        </p:nvSpPr>
        <p:spPr>
          <a:xfrm>
            <a:off x="6010672" y="2515270"/>
            <a:ext cx="1176337" cy="277813"/>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latin typeface="微软雅黑" panose="020B0503020204020204" pitchFamily="34" charset="-122"/>
                <a:ea typeface="微软雅黑" panose="020B0503020204020204" pitchFamily="34" charset="-122"/>
              </a:rPr>
              <a:t>14mm</a:t>
            </a:r>
            <a:endParaRPr lang="zh-SG" altLang="en-US" sz="1200" dirty="0">
              <a:latin typeface="微软雅黑" panose="020B0503020204020204" pitchFamily="34" charset="-122"/>
              <a:ea typeface="微软雅黑" panose="020B0503020204020204" pitchFamily="34" charset="-122"/>
            </a:endParaRPr>
          </a:p>
        </p:txBody>
      </p:sp>
      <p:sp>
        <p:nvSpPr>
          <p:cNvPr id="4111" name="文本框 30"/>
          <p:cNvSpPr txBox="1"/>
          <p:nvPr/>
        </p:nvSpPr>
        <p:spPr>
          <a:xfrm>
            <a:off x="7621984" y="2526383"/>
            <a:ext cx="1176338" cy="27781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latin typeface="微软雅黑" panose="020B0503020204020204" pitchFamily="34" charset="-122"/>
                <a:ea typeface="微软雅黑" panose="020B0503020204020204" pitchFamily="34" charset="-122"/>
              </a:rPr>
              <a:t>20mm</a:t>
            </a:r>
            <a:endParaRPr lang="zh-SG" altLang="en-US" sz="1200" dirty="0">
              <a:latin typeface="微软雅黑" panose="020B0503020204020204" pitchFamily="34" charset="-122"/>
              <a:ea typeface="微软雅黑" panose="020B0503020204020204" pitchFamily="34" charset="-122"/>
            </a:endParaRPr>
          </a:p>
        </p:txBody>
      </p:sp>
      <p:sp>
        <p:nvSpPr>
          <p:cNvPr id="32" name="左大括号 31"/>
          <p:cNvSpPr/>
          <p:nvPr/>
        </p:nvSpPr>
        <p:spPr>
          <a:xfrm>
            <a:off x="4059634" y="1132558"/>
            <a:ext cx="117475" cy="946150"/>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tx1"/>
              </a:solidFill>
              <a:effectLst/>
              <a:uLnTx/>
              <a:uFillTx/>
              <a:latin typeface="+mn-lt"/>
              <a:ea typeface="+mn-ea"/>
              <a:cs typeface="+mn-cs"/>
            </a:endParaRPr>
          </a:p>
        </p:txBody>
      </p:sp>
      <p:cxnSp>
        <p:nvCxnSpPr>
          <p:cNvPr id="34" name="直接连接符 33"/>
          <p:cNvCxnSpPr/>
          <p:nvPr/>
        </p:nvCxnSpPr>
        <p:spPr>
          <a:xfrm>
            <a:off x="4188222" y="2067595"/>
            <a:ext cx="1404938" cy="11113"/>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37" name="直接连接符 36"/>
          <p:cNvCxnSpPr/>
          <p:nvPr/>
        </p:nvCxnSpPr>
        <p:spPr>
          <a:xfrm flipV="1">
            <a:off x="4177109" y="1116683"/>
            <a:ext cx="1500188" cy="15875"/>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15" name="文本框 38"/>
          <p:cNvSpPr txBox="1"/>
          <p:nvPr/>
        </p:nvSpPr>
        <p:spPr>
          <a:xfrm>
            <a:off x="3419872" y="1434183"/>
            <a:ext cx="1176337" cy="277812"/>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latin typeface="微软雅黑" panose="020B0503020204020204" pitchFamily="34" charset="-122"/>
                <a:ea typeface="微软雅黑" panose="020B0503020204020204" pitchFamily="34" charset="-122"/>
              </a:rPr>
              <a:t>10mm</a:t>
            </a:r>
            <a:endParaRPr lang="zh-SG" altLang="en-US" sz="1200" dirty="0">
              <a:latin typeface="微软雅黑" panose="020B0503020204020204" pitchFamily="34" charset="-122"/>
              <a:ea typeface="微软雅黑" panose="020B0503020204020204" pitchFamily="34" charset="-122"/>
            </a:endParaRPr>
          </a:p>
        </p:txBody>
      </p:sp>
      <p:sp>
        <p:nvSpPr>
          <p:cNvPr id="40" name="左大括号 39"/>
          <p:cNvSpPr/>
          <p:nvPr/>
        </p:nvSpPr>
        <p:spPr>
          <a:xfrm>
            <a:off x="6920309" y="1353220"/>
            <a:ext cx="60325" cy="581025"/>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bg1"/>
              </a:solidFill>
              <a:effectLst/>
              <a:uLnTx/>
              <a:uFillTx/>
              <a:latin typeface="+mn-lt"/>
              <a:ea typeface="+mn-ea"/>
              <a:cs typeface="+mn-cs"/>
            </a:endParaRPr>
          </a:p>
        </p:txBody>
      </p:sp>
      <p:sp>
        <p:nvSpPr>
          <p:cNvPr id="4117" name="文本框 40"/>
          <p:cNvSpPr txBox="1"/>
          <p:nvPr/>
        </p:nvSpPr>
        <p:spPr>
          <a:xfrm>
            <a:off x="6504384" y="1491333"/>
            <a:ext cx="1176338" cy="27622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solidFill>
                  <a:schemeClr val="bg1"/>
                </a:solidFill>
                <a:latin typeface="微软雅黑" panose="020B0503020204020204" pitchFamily="34" charset="-122"/>
                <a:ea typeface="微软雅黑" panose="020B0503020204020204" pitchFamily="34" charset="-122"/>
              </a:rPr>
              <a:t>6mm</a:t>
            </a:r>
            <a:endParaRPr lang="zh-SG" altLang="en-US" sz="1200" dirty="0">
              <a:solidFill>
                <a:schemeClr val="bg1"/>
              </a:solidFill>
              <a:latin typeface="微软雅黑" panose="020B0503020204020204" pitchFamily="34" charset="-122"/>
              <a:ea typeface="微软雅黑" panose="020B0503020204020204" pitchFamily="34" charset="-122"/>
            </a:endParaRPr>
          </a:p>
        </p:txBody>
      </p:sp>
      <p:sp>
        <p:nvSpPr>
          <p:cNvPr id="42" name="左大括号 41"/>
          <p:cNvSpPr/>
          <p:nvPr/>
        </p:nvSpPr>
        <p:spPr>
          <a:xfrm>
            <a:off x="8845947" y="1026195"/>
            <a:ext cx="58738" cy="1319213"/>
          </a:xfrm>
          <a:prstGeom prst="leftBrace">
            <a:avLst/>
          </a:prstGeom>
        </p:spPr>
        <p:style>
          <a:lnRef idx="3">
            <a:schemeClr val="dk1"/>
          </a:lnRef>
          <a:fillRef idx="0">
            <a:schemeClr val="dk1"/>
          </a:fillRef>
          <a:effectRef idx="2">
            <a:schemeClr val="dk1"/>
          </a:effectRef>
          <a:fontRef idx="minor">
            <a:schemeClr val="tx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bg1"/>
              </a:solidFill>
              <a:effectLst/>
              <a:uLnTx/>
              <a:uFillTx/>
              <a:latin typeface="+mn-lt"/>
              <a:ea typeface="+mn-ea"/>
              <a:cs typeface="+mn-cs"/>
            </a:endParaRPr>
          </a:p>
        </p:txBody>
      </p:sp>
      <p:sp>
        <p:nvSpPr>
          <p:cNvPr id="4119" name="文本框 42"/>
          <p:cNvSpPr txBox="1"/>
          <p:nvPr/>
        </p:nvSpPr>
        <p:spPr>
          <a:xfrm>
            <a:off x="8287147" y="1144281"/>
            <a:ext cx="1176337" cy="277813"/>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solidFill>
                  <a:schemeClr val="bg1"/>
                </a:solidFill>
                <a:latin typeface="微软雅黑" panose="020B0503020204020204" pitchFamily="34" charset="-122"/>
                <a:ea typeface="微软雅黑" panose="020B0503020204020204" pitchFamily="34" charset="-122"/>
              </a:rPr>
              <a:t>14mm</a:t>
            </a:r>
            <a:endParaRPr lang="zh-SG" altLang="en-US" sz="1200" dirty="0">
              <a:solidFill>
                <a:schemeClr val="bg1"/>
              </a:solidFill>
              <a:latin typeface="微软雅黑" panose="020B0503020204020204" pitchFamily="34" charset="-122"/>
              <a:ea typeface="微软雅黑" panose="020B0503020204020204" pitchFamily="34" charset="-122"/>
            </a:endParaRPr>
          </a:p>
        </p:txBody>
      </p:sp>
      <p:graphicFrame>
        <p:nvGraphicFramePr>
          <p:cNvPr id="9" name="表格 9"/>
          <p:cNvGraphicFramePr>
            <a:graphicFrameLocks noGrp="1"/>
          </p:cNvGraphicFramePr>
          <p:nvPr>
            <p:extLst>
              <p:ext uri="{D42A27DB-BD31-4B8C-83A1-F6EECF244321}">
                <p14:modId xmlns:p14="http://schemas.microsoft.com/office/powerpoint/2010/main" val="1018787323"/>
              </p:ext>
            </p:extLst>
          </p:nvPr>
        </p:nvGraphicFramePr>
        <p:xfrm>
          <a:off x="3635896" y="5299683"/>
          <a:ext cx="5415840" cy="1153653"/>
        </p:xfrm>
        <a:graphic>
          <a:graphicData uri="http://schemas.openxmlformats.org/drawingml/2006/table">
            <a:tbl>
              <a:tblPr firstRow="1" bandRow="1">
                <a:tableStyleId>{5940675A-B579-460E-94D1-54222C63F5DA}</a:tableStyleId>
              </a:tblPr>
              <a:tblGrid>
                <a:gridCol w="779770">
                  <a:extLst>
                    <a:ext uri="{9D8B030D-6E8A-4147-A177-3AD203B41FA5}">
                      <a16:colId xmlns:a16="http://schemas.microsoft.com/office/drawing/2014/main" val="20000"/>
                    </a:ext>
                  </a:extLst>
                </a:gridCol>
                <a:gridCol w="739766">
                  <a:extLst>
                    <a:ext uri="{9D8B030D-6E8A-4147-A177-3AD203B41FA5}">
                      <a16:colId xmlns:a16="http://schemas.microsoft.com/office/drawing/2014/main" val="211100343"/>
                    </a:ext>
                  </a:extLst>
                </a:gridCol>
                <a:gridCol w="797475">
                  <a:extLst>
                    <a:ext uri="{9D8B030D-6E8A-4147-A177-3AD203B41FA5}">
                      <a16:colId xmlns:a16="http://schemas.microsoft.com/office/drawing/2014/main" val="20001"/>
                    </a:ext>
                  </a:extLst>
                </a:gridCol>
                <a:gridCol w="797475">
                  <a:extLst>
                    <a:ext uri="{9D8B030D-6E8A-4147-A177-3AD203B41FA5}">
                      <a16:colId xmlns:a16="http://schemas.microsoft.com/office/drawing/2014/main" val="20002"/>
                    </a:ext>
                  </a:extLst>
                </a:gridCol>
                <a:gridCol w="747632">
                  <a:extLst>
                    <a:ext uri="{9D8B030D-6E8A-4147-A177-3AD203B41FA5}">
                      <a16:colId xmlns:a16="http://schemas.microsoft.com/office/drawing/2014/main" val="20003"/>
                    </a:ext>
                  </a:extLst>
                </a:gridCol>
                <a:gridCol w="747632">
                  <a:extLst>
                    <a:ext uri="{9D8B030D-6E8A-4147-A177-3AD203B41FA5}">
                      <a16:colId xmlns:a16="http://schemas.microsoft.com/office/drawing/2014/main" val="20004"/>
                    </a:ext>
                  </a:extLst>
                </a:gridCol>
                <a:gridCol w="806090">
                  <a:extLst>
                    <a:ext uri="{9D8B030D-6E8A-4147-A177-3AD203B41FA5}">
                      <a16:colId xmlns:a16="http://schemas.microsoft.com/office/drawing/2014/main" val="20005"/>
                    </a:ext>
                  </a:extLst>
                </a:gridCol>
              </a:tblGrid>
              <a:tr h="330819">
                <a:tc>
                  <a:txBody>
                    <a:bodyPr/>
                    <a:lstStyle/>
                    <a:p>
                      <a:r>
                        <a:rPr lang="en-US" altLang="zh-CN" sz="1200" dirty="0">
                          <a:solidFill>
                            <a:schemeClr val="tx1"/>
                          </a:solidFill>
                          <a:latin typeface="微软雅黑" panose="020B0503020204020204" pitchFamily="34" charset="-122"/>
                          <a:ea typeface="微软雅黑" panose="020B0503020204020204" pitchFamily="34" charset="-122"/>
                        </a:rPr>
                        <a:t>Z</a:t>
                      </a:r>
                      <a:r>
                        <a:rPr lang="zh-CN" altLang="en-US" sz="1200" dirty="0">
                          <a:solidFill>
                            <a:schemeClr val="tx1"/>
                          </a:solidFill>
                          <a:latin typeface="微软雅黑" panose="020B0503020204020204" pitchFamily="34" charset="-122"/>
                          <a:ea typeface="微软雅黑" panose="020B0503020204020204" pitchFamily="34" charset="-122"/>
                        </a:rPr>
                        <a:t>轴位置</a:t>
                      </a:r>
                      <a:endParaRPr lang="zh-SG" altLang="en-US" sz="1200" dirty="0">
                        <a:solidFill>
                          <a:schemeClr val="tx1"/>
                        </a:solidFill>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solidFill>
                            <a:schemeClr val="tx1"/>
                          </a:solidFill>
                          <a:latin typeface="微软雅黑" panose="020B0503020204020204" pitchFamily="34" charset="-122"/>
                          <a:ea typeface="微软雅黑" panose="020B0503020204020204" pitchFamily="34" charset="-122"/>
                        </a:rPr>
                        <a:t>-18.4mm</a:t>
                      </a:r>
                      <a:endParaRPr lang="zh-SG" altLang="en-US" sz="1000" dirty="0">
                        <a:solidFill>
                          <a:schemeClr val="tx1"/>
                        </a:solidFill>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-14.4mm</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-10.4mm</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-6.4mm</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-2.4mm</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1.6mm</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extLst>
                  <a:ext uri="{0D108BD9-81ED-4DB2-BD59-A6C34878D82A}">
                    <a16:rowId xmlns:a16="http://schemas.microsoft.com/office/drawing/2014/main" val="10000"/>
                  </a:ext>
                </a:extLst>
              </a:tr>
              <a:tr h="249560">
                <a:tc>
                  <a:txBody>
                    <a:bodyPr/>
                    <a:lstStyle/>
                    <a:p>
                      <a:r>
                        <a:rPr lang="en-US" altLang="zh-CN" sz="1200" dirty="0">
                          <a:latin typeface="微软雅黑" panose="020B0503020204020204" pitchFamily="34" charset="-122"/>
                          <a:ea typeface="微软雅黑" panose="020B0503020204020204" pitchFamily="34" charset="-122"/>
                        </a:rPr>
                        <a:t>SSIM</a:t>
                      </a:r>
                      <a:endParaRPr lang="zh-SG" altLang="en-US" sz="12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0.81</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0.87</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0.86</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0.67</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0.73</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0.75</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extLst>
                  <a:ext uri="{0D108BD9-81ED-4DB2-BD59-A6C34878D82A}">
                    <a16:rowId xmlns:a16="http://schemas.microsoft.com/office/drawing/2014/main" val="10001"/>
                  </a:ext>
                </a:extLst>
              </a:tr>
              <a:tr h="249560">
                <a:tc>
                  <a:txBody>
                    <a:bodyPr/>
                    <a:lstStyle/>
                    <a:p>
                      <a:r>
                        <a:rPr lang="en-US" altLang="zh-CN" sz="1200" dirty="0">
                          <a:latin typeface="微软雅黑" panose="020B0503020204020204" pitchFamily="34" charset="-122"/>
                          <a:ea typeface="微软雅黑" panose="020B0503020204020204" pitchFamily="34" charset="-122"/>
                        </a:rPr>
                        <a:t>Z</a:t>
                      </a:r>
                      <a:r>
                        <a:rPr lang="zh-CN" altLang="en-US" sz="1200" dirty="0">
                          <a:latin typeface="微软雅黑" panose="020B0503020204020204" pitchFamily="34" charset="-122"/>
                          <a:ea typeface="微软雅黑" panose="020B0503020204020204" pitchFamily="34" charset="-122"/>
                        </a:rPr>
                        <a:t>轴位置</a:t>
                      </a:r>
                      <a:endParaRPr lang="zh-SG" altLang="en-US" sz="12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5.6mm</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9.6mm</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13.6mm</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17.6mm</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21.6mm</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25.6mm</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extLst>
                  <a:ext uri="{0D108BD9-81ED-4DB2-BD59-A6C34878D82A}">
                    <a16:rowId xmlns:a16="http://schemas.microsoft.com/office/drawing/2014/main" val="10002"/>
                  </a:ext>
                </a:extLst>
              </a:tr>
              <a:tr h="249560">
                <a:tc>
                  <a:txBody>
                    <a:bodyPr/>
                    <a:lstStyle/>
                    <a:p>
                      <a:r>
                        <a:rPr lang="en-US" altLang="zh-CN" sz="1200" dirty="0">
                          <a:latin typeface="微软雅黑" panose="020B0503020204020204" pitchFamily="34" charset="-122"/>
                          <a:ea typeface="微软雅黑" panose="020B0503020204020204" pitchFamily="34" charset="-122"/>
                        </a:rPr>
                        <a:t>SSIM</a:t>
                      </a:r>
                      <a:endParaRPr lang="zh-SG" altLang="en-US" sz="12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0.71</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0.61</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0.67</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0.69</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0.64</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tc>
                  <a:txBody>
                    <a:bodyPr/>
                    <a:lstStyle/>
                    <a:p>
                      <a:r>
                        <a:rPr lang="en-US" altLang="zh-SG" sz="1000" dirty="0">
                          <a:latin typeface="微软雅黑" panose="020B0503020204020204" pitchFamily="34" charset="-122"/>
                          <a:ea typeface="微软雅黑" panose="020B0503020204020204" pitchFamily="34" charset="-122"/>
                        </a:rPr>
                        <a:t>0.57</a:t>
                      </a:r>
                      <a:endParaRPr lang="zh-SG" altLang="en-US" sz="1000" dirty="0">
                        <a:latin typeface="微软雅黑" panose="020B0503020204020204" pitchFamily="34" charset="-122"/>
                        <a:ea typeface="微软雅黑" panose="020B0503020204020204" pitchFamily="34" charset="-122"/>
                      </a:endParaRPr>
                    </a:p>
                  </a:txBody>
                  <a:tcPr marL="91435" marR="91435" marT="45699" marB="45699"/>
                </a:tc>
                <a:extLst>
                  <a:ext uri="{0D108BD9-81ED-4DB2-BD59-A6C34878D82A}">
                    <a16:rowId xmlns:a16="http://schemas.microsoft.com/office/drawing/2014/main" val="10003"/>
                  </a:ext>
                </a:extLst>
              </a:tr>
            </a:tbl>
          </a:graphicData>
        </a:graphic>
      </p:graphicFrame>
      <p:sp>
        <p:nvSpPr>
          <p:cNvPr id="4157" name="文本框 9"/>
          <p:cNvSpPr txBox="1"/>
          <p:nvPr/>
        </p:nvSpPr>
        <p:spPr>
          <a:xfrm>
            <a:off x="414711" y="5589240"/>
            <a:ext cx="2797076" cy="1107996"/>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1600" dirty="0">
                <a:latin typeface="微软雅黑" panose="020B0503020204020204" pitchFamily="34" charset="-122"/>
                <a:ea typeface="微软雅黑" panose="020B0503020204020204" pitchFamily="34" charset="-122"/>
              </a:rPr>
              <a:t>铜圆台：  </a:t>
            </a:r>
            <a:r>
              <a:rPr lang="en-US" altLang="zh-CN" sz="1600" dirty="0">
                <a:latin typeface="微软雅黑" panose="020B0503020204020204" pitchFamily="34" charset="-122"/>
                <a:ea typeface="微软雅黑" panose="020B0503020204020204" pitchFamily="34" charset="-122"/>
              </a:rPr>
              <a:t>0.65         0.637</a:t>
            </a:r>
          </a:p>
          <a:p>
            <a:pPr marL="0" lvl="0" indent="0">
              <a:spcBef>
                <a:spcPct val="0"/>
              </a:spcBef>
              <a:buNone/>
            </a:pPr>
            <a:r>
              <a:rPr lang="zh-CN" altLang="en-US" sz="1600" dirty="0">
                <a:latin typeface="微软雅黑" panose="020B0503020204020204" pitchFamily="34" charset="-122"/>
                <a:ea typeface="微软雅黑" panose="020B0503020204020204" pitchFamily="34" charset="-122"/>
              </a:rPr>
              <a:t>钛圆锥：  </a:t>
            </a:r>
            <a:r>
              <a:rPr lang="en-US" altLang="zh-CN" sz="1600" dirty="0">
                <a:latin typeface="微软雅黑" panose="020B0503020204020204" pitchFamily="34" charset="-122"/>
                <a:ea typeface="微软雅黑" panose="020B0503020204020204" pitchFamily="34" charset="-122"/>
              </a:rPr>
              <a:t>0.84         0.847</a:t>
            </a:r>
          </a:p>
          <a:p>
            <a:pPr marL="0" lvl="0" indent="0">
              <a:spcBef>
                <a:spcPct val="0"/>
              </a:spcBef>
              <a:buNone/>
            </a:pPr>
            <a:r>
              <a:rPr lang="zh-CN" altLang="en-US" sz="1600" dirty="0">
                <a:latin typeface="微软雅黑" panose="020B0503020204020204" pitchFamily="34" charset="-122"/>
                <a:ea typeface="微软雅黑" panose="020B0503020204020204" pitchFamily="34" charset="-122"/>
              </a:rPr>
              <a:t>铁圆球：  </a:t>
            </a:r>
            <a:r>
              <a:rPr lang="en-US" altLang="zh-CN" sz="1600" dirty="0">
                <a:latin typeface="微软雅黑" panose="020B0503020204020204" pitchFamily="34" charset="-122"/>
                <a:ea typeface="微软雅黑" panose="020B0503020204020204" pitchFamily="34" charset="-122"/>
              </a:rPr>
              <a:t>0.71         0.715</a:t>
            </a:r>
          </a:p>
          <a:p>
            <a:pPr marL="0" lvl="0" indent="0">
              <a:spcBef>
                <a:spcPct val="0"/>
              </a:spcBef>
              <a:buNone/>
            </a:pPr>
            <a:endParaRPr lang="zh-SG" altLang="en-US" sz="1800" dirty="0">
              <a:latin typeface="微软雅黑" panose="020B0503020204020204" pitchFamily="34" charset="-122"/>
              <a:ea typeface="微软雅黑" panose="020B0503020204020204" pitchFamily="34" charset="-122"/>
            </a:endParaRPr>
          </a:p>
        </p:txBody>
      </p:sp>
      <p:sp>
        <p:nvSpPr>
          <p:cNvPr id="4158" name="文本框 12"/>
          <p:cNvSpPr txBox="1"/>
          <p:nvPr/>
        </p:nvSpPr>
        <p:spPr>
          <a:xfrm>
            <a:off x="406772" y="5085184"/>
            <a:ext cx="2797076" cy="369332"/>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800" b="1" dirty="0">
                <a:latin typeface="微软雅黑" panose="020B0503020204020204" pitchFamily="34" charset="-122"/>
                <a:ea typeface="微软雅黑" panose="020B0503020204020204" pitchFamily="34" charset="-122"/>
              </a:rPr>
              <a:t>SSIM    </a:t>
            </a:r>
            <a:r>
              <a:rPr lang="zh-CN" altLang="en-US" sz="1800" b="1" dirty="0">
                <a:latin typeface="微软雅黑" panose="020B0503020204020204" pitchFamily="34" charset="-122"/>
                <a:ea typeface="微软雅黑" panose="020B0503020204020204" pitchFamily="34" charset="-122"/>
              </a:rPr>
              <a:t>均值       均方根</a:t>
            </a:r>
            <a:endParaRPr lang="zh-SG" altLang="en-US" sz="1800" b="1" dirty="0">
              <a:latin typeface="微软雅黑" panose="020B0503020204020204" pitchFamily="34" charset="-122"/>
              <a:ea typeface="微软雅黑" panose="020B0503020204020204" pitchFamily="34" charset="-122"/>
            </a:endParaRPr>
          </a:p>
        </p:txBody>
      </p:sp>
      <p:sp>
        <p:nvSpPr>
          <p:cNvPr id="4159" name="文本框 15"/>
          <p:cNvSpPr txBox="1"/>
          <p:nvPr/>
        </p:nvSpPr>
        <p:spPr>
          <a:xfrm>
            <a:off x="3831011" y="6453336"/>
            <a:ext cx="4798586" cy="30777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1400" b="1" dirty="0">
                <a:latin typeface="微软雅黑" panose="020B0503020204020204" pitchFamily="34" charset="-122"/>
                <a:ea typeface="微软雅黑" panose="020B0503020204020204" pitchFamily="34" charset="-122"/>
              </a:rPr>
              <a:t>不同</a:t>
            </a:r>
            <a:r>
              <a:rPr lang="en-US" altLang="zh-CN" sz="1400" b="1" dirty="0">
                <a:latin typeface="微软雅黑" panose="020B0503020204020204" pitchFamily="34" charset="-122"/>
                <a:ea typeface="微软雅黑" panose="020B0503020204020204" pitchFamily="34" charset="-122"/>
              </a:rPr>
              <a:t>z</a:t>
            </a:r>
            <a:r>
              <a:rPr lang="zh-CN" altLang="en-US" sz="1400" b="1" dirty="0">
                <a:latin typeface="微软雅黑" panose="020B0503020204020204" pitchFamily="34" charset="-122"/>
                <a:ea typeface="微软雅黑" panose="020B0503020204020204" pitchFamily="34" charset="-122"/>
              </a:rPr>
              <a:t>方向切出平面与理想中所成热图对比得到的</a:t>
            </a:r>
            <a:r>
              <a:rPr lang="en-US" altLang="zh-CN" sz="1400" b="1" dirty="0">
                <a:latin typeface="微软雅黑" panose="020B0503020204020204" pitchFamily="34" charset="-122"/>
                <a:ea typeface="微软雅黑" panose="020B0503020204020204" pitchFamily="34" charset="-122"/>
              </a:rPr>
              <a:t>SSIM</a:t>
            </a:r>
            <a:r>
              <a:rPr lang="zh-CN" altLang="en-US" sz="1400" b="1" dirty="0">
                <a:latin typeface="微软雅黑" panose="020B0503020204020204" pitchFamily="34" charset="-122"/>
                <a:ea typeface="微软雅黑" panose="020B0503020204020204" pitchFamily="34" charset="-122"/>
              </a:rPr>
              <a:t>值</a:t>
            </a:r>
            <a:endParaRPr lang="zh-SG" altLang="en-US" sz="1400" b="1" dirty="0"/>
          </a:p>
        </p:txBody>
      </p:sp>
      <p:pic>
        <p:nvPicPr>
          <p:cNvPr id="4161" name="图片 18" descr="徽标&#10;&#10;描述已自动生成"/>
          <p:cNvPicPr>
            <a:picLocks noChangeAspect="1"/>
          </p:cNvPicPr>
          <p:nvPr/>
        </p:nvPicPr>
        <p:blipFill>
          <a:blip r:embed="rId5"/>
          <a:stretch>
            <a:fillRect/>
          </a:stretch>
        </p:blipFill>
        <p:spPr>
          <a:xfrm>
            <a:off x="7956376" y="3866493"/>
            <a:ext cx="1071563" cy="1073150"/>
          </a:xfrm>
          <a:prstGeom prst="rect">
            <a:avLst/>
          </a:prstGeom>
          <a:noFill/>
          <a:ln w="9525">
            <a:noFill/>
          </a:ln>
        </p:spPr>
      </p:pic>
      <p:pic>
        <p:nvPicPr>
          <p:cNvPr id="4162" name="图片 20" descr="图片包含 星星, 游戏机, 夜空&#10;&#10;描述已自动生成"/>
          <p:cNvPicPr>
            <a:picLocks noChangeAspect="1"/>
          </p:cNvPicPr>
          <p:nvPr/>
        </p:nvPicPr>
        <p:blipFill>
          <a:blip r:embed="rId6"/>
          <a:stretch>
            <a:fillRect/>
          </a:stretch>
        </p:blipFill>
        <p:spPr>
          <a:xfrm>
            <a:off x="7956376" y="2756024"/>
            <a:ext cx="1073150" cy="1073150"/>
          </a:xfrm>
          <a:prstGeom prst="rect">
            <a:avLst/>
          </a:prstGeom>
          <a:noFill/>
          <a:ln w="9525">
            <a:noFill/>
          </a:ln>
        </p:spPr>
      </p:pic>
      <p:pic>
        <p:nvPicPr>
          <p:cNvPr id="4163" name="图片 22" descr="图片包含 星星, 夜空, 游戏机&#10;&#10;描述已自动生成"/>
          <p:cNvPicPr>
            <a:picLocks noChangeAspect="1"/>
          </p:cNvPicPr>
          <p:nvPr/>
        </p:nvPicPr>
        <p:blipFill>
          <a:blip r:embed="rId7"/>
          <a:stretch>
            <a:fillRect/>
          </a:stretch>
        </p:blipFill>
        <p:spPr>
          <a:xfrm>
            <a:off x="6588844" y="2749674"/>
            <a:ext cx="1079500" cy="1079500"/>
          </a:xfrm>
          <a:prstGeom prst="rect">
            <a:avLst/>
          </a:prstGeom>
          <a:noFill/>
          <a:ln w="9525">
            <a:noFill/>
          </a:ln>
        </p:spPr>
      </p:pic>
      <p:pic>
        <p:nvPicPr>
          <p:cNvPr id="4164" name="图片 27" descr="徽标&#10;&#10;描述已自动生成"/>
          <p:cNvPicPr>
            <a:picLocks noChangeAspect="1"/>
          </p:cNvPicPr>
          <p:nvPr/>
        </p:nvPicPr>
        <p:blipFill>
          <a:blip r:embed="rId8"/>
          <a:stretch>
            <a:fillRect/>
          </a:stretch>
        </p:blipFill>
        <p:spPr>
          <a:xfrm>
            <a:off x="6588844" y="3862639"/>
            <a:ext cx="1079500" cy="1079500"/>
          </a:xfrm>
          <a:prstGeom prst="rect">
            <a:avLst/>
          </a:prstGeom>
          <a:noFill/>
          <a:ln w="9525">
            <a:noFill/>
          </a:ln>
        </p:spPr>
      </p:pic>
      <p:sp>
        <p:nvSpPr>
          <p:cNvPr id="4165" name="文本框 29"/>
          <p:cNvSpPr txBox="1"/>
          <p:nvPr/>
        </p:nvSpPr>
        <p:spPr>
          <a:xfrm>
            <a:off x="6311999" y="3648108"/>
            <a:ext cx="276225" cy="36830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800" dirty="0"/>
              <a:t>9</a:t>
            </a:r>
            <a:endParaRPr lang="zh-SG" altLang="en-US" sz="1800" dirty="0"/>
          </a:p>
        </p:txBody>
      </p:sp>
      <p:sp>
        <p:nvSpPr>
          <p:cNvPr id="4166" name="文本框 30"/>
          <p:cNvSpPr txBox="1"/>
          <p:nvPr/>
        </p:nvSpPr>
        <p:spPr>
          <a:xfrm>
            <a:off x="7593285" y="3660963"/>
            <a:ext cx="438150" cy="36988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800" dirty="0"/>
              <a:t>12</a:t>
            </a:r>
            <a:endParaRPr lang="zh-SG" altLang="en-US" sz="1800" dirty="0"/>
          </a:p>
        </p:txBody>
      </p:sp>
      <p:pic>
        <p:nvPicPr>
          <p:cNvPr id="4167" name="图片 35" descr="徽标&#10;&#10;描述已自动生成"/>
          <p:cNvPicPr>
            <a:picLocks noChangeAspect="1"/>
          </p:cNvPicPr>
          <p:nvPr/>
        </p:nvPicPr>
        <p:blipFill rotWithShape="1">
          <a:blip r:embed="rId9"/>
          <a:srcRect r="1460" b="1314"/>
          <a:stretch/>
        </p:blipFill>
        <p:spPr>
          <a:xfrm>
            <a:off x="5228629" y="3859349"/>
            <a:ext cx="1071563" cy="1073150"/>
          </a:xfrm>
          <a:prstGeom prst="rect">
            <a:avLst/>
          </a:prstGeom>
          <a:noFill/>
          <a:ln w="9525">
            <a:noFill/>
          </a:ln>
        </p:spPr>
      </p:pic>
      <p:pic>
        <p:nvPicPr>
          <p:cNvPr id="4168" name="图片 52" descr="图片包含 图形用户界面&#10;&#10;描述已自动生成"/>
          <p:cNvPicPr>
            <a:picLocks noChangeAspect="1"/>
          </p:cNvPicPr>
          <p:nvPr/>
        </p:nvPicPr>
        <p:blipFill>
          <a:blip r:embed="rId10"/>
          <a:stretch>
            <a:fillRect/>
          </a:stretch>
        </p:blipFill>
        <p:spPr>
          <a:xfrm>
            <a:off x="5209580" y="2723232"/>
            <a:ext cx="1090612" cy="1090613"/>
          </a:xfrm>
          <a:prstGeom prst="rect">
            <a:avLst/>
          </a:prstGeom>
          <a:noFill/>
          <a:ln w="9525">
            <a:noFill/>
          </a:ln>
        </p:spPr>
      </p:pic>
      <p:sp>
        <p:nvSpPr>
          <p:cNvPr id="4169" name="文本框 53"/>
          <p:cNvSpPr txBox="1"/>
          <p:nvPr/>
        </p:nvSpPr>
        <p:spPr>
          <a:xfrm>
            <a:off x="4932040" y="3645024"/>
            <a:ext cx="276225" cy="36988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800" dirty="0"/>
              <a:t>6</a:t>
            </a:r>
            <a:endParaRPr lang="zh-SG" altLang="en-US" sz="1800" dirty="0"/>
          </a:p>
        </p:txBody>
      </p:sp>
      <p:pic>
        <p:nvPicPr>
          <p:cNvPr id="4170" name="图片 58" descr="图片包含 星星, 游戏机, 灯光, 夜空&#10;&#10;描述已自动生成"/>
          <p:cNvPicPr>
            <a:picLocks noChangeAspect="1"/>
          </p:cNvPicPr>
          <p:nvPr/>
        </p:nvPicPr>
        <p:blipFill>
          <a:blip r:embed="rId11"/>
          <a:stretch>
            <a:fillRect/>
          </a:stretch>
        </p:blipFill>
        <p:spPr>
          <a:xfrm>
            <a:off x="3836360" y="2715933"/>
            <a:ext cx="1090612" cy="1090612"/>
          </a:xfrm>
          <a:prstGeom prst="rect">
            <a:avLst/>
          </a:prstGeom>
          <a:noFill/>
          <a:ln w="9525">
            <a:noFill/>
          </a:ln>
        </p:spPr>
      </p:pic>
      <p:sp>
        <p:nvSpPr>
          <p:cNvPr id="4171" name="文本框 61"/>
          <p:cNvSpPr txBox="1"/>
          <p:nvPr/>
        </p:nvSpPr>
        <p:spPr>
          <a:xfrm>
            <a:off x="3503687" y="3645024"/>
            <a:ext cx="276225" cy="36830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800" dirty="0"/>
              <a:t>3</a:t>
            </a:r>
            <a:endParaRPr lang="zh-SG" altLang="en-US" sz="1800" dirty="0"/>
          </a:p>
        </p:txBody>
      </p:sp>
      <p:pic>
        <p:nvPicPr>
          <p:cNvPr id="4172" name="图片 38911" descr="徽标&#10;&#10;描述已自动生成"/>
          <p:cNvPicPr>
            <a:picLocks noChangeAspect="1"/>
          </p:cNvPicPr>
          <p:nvPr/>
        </p:nvPicPr>
        <p:blipFill>
          <a:blip r:embed="rId12"/>
          <a:stretch>
            <a:fillRect/>
          </a:stretch>
        </p:blipFill>
        <p:spPr>
          <a:xfrm>
            <a:off x="3844603" y="3852205"/>
            <a:ext cx="1087437" cy="1087438"/>
          </a:xfrm>
          <a:prstGeom prst="rect">
            <a:avLst/>
          </a:prstGeom>
          <a:noFill/>
          <a:ln w="9525">
            <a:noFill/>
          </a:ln>
        </p:spPr>
      </p:pic>
      <p:sp>
        <p:nvSpPr>
          <p:cNvPr id="3" name="灯片编号占位符 1">
            <a:extLst>
              <a:ext uri="{FF2B5EF4-FFF2-40B4-BE49-F238E27FC236}">
                <a16:creationId xmlns:a16="http://schemas.microsoft.com/office/drawing/2014/main" id="{87F66ED8-8C00-114B-3153-96EB71F25AAB}"/>
              </a:ext>
            </a:extLst>
          </p:cNvPr>
          <p:cNvSpPr txBox="1"/>
          <p:nvPr/>
        </p:nvSpPr>
        <p:spPr>
          <a:xfrm>
            <a:off x="8736013" y="6538913"/>
            <a:ext cx="407987" cy="34607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19</a:t>
            </a:fld>
            <a:endParaRPr lang="" altLang="zh-SG" sz="1400" dirty="0">
              <a:latin typeface="微软雅黑" panose="020B0503020204020204" pitchFamily="34" charset="-122"/>
              <a:ea typeface="微软雅黑" panose="020B0503020204020204" pitchFamily="34" charset="-122"/>
            </a:endParaRPr>
          </a:p>
        </p:txBody>
      </p:sp>
      <p:sp>
        <p:nvSpPr>
          <p:cNvPr id="7" name="AutoShape 4">
            <a:extLst>
              <a:ext uri="{FF2B5EF4-FFF2-40B4-BE49-F238E27FC236}">
                <a16:creationId xmlns:a16="http://schemas.microsoft.com/office/drawing/2014/main" id="{C1A042E9-E428-3F83-E7FA-82EE805C0FAF}"/>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SG" altLang="en-US"/>
          </a:p>
        </p:txBody>
      </p:sp>
      <p:pic>
        <p:nvPicPr>
          <p:cNvPr id="10" name="图片 9">
            <a:extLst>
              <a:ext uri="{FF2B5EF4-FFF2-40B4-BE49-F238E27FC236}">
                <a16:creationId xmlns:a16="http://schemas.microsoft.com/office/drawing/2014/main" id="{943C8D85-86ED-FF3A-AAAE-E0DEE9EE6211}"/>
              </a:ext>
            </a:extLst>
          </p:cNvPr>
          <p:cNvPicPr>
            <a:picLocks noChangeAspect="1"/>
          </p:cNvPicPr>
          <p:nvPr/>
        </p:nvPicPr>
        <p:blipFill rotWithShape="1">
          <a:blip r:embed="rId13"/>
          <a:srcRect l="4393" r="4751"/>
          <a:stretch/>
        </p:blipFill>
        <p:spPr>
          <a:xfrm>
            <a:off x="9643" y="4149080"/>
            <a:ext cx="3382028" cy="599299"/>
          </a:xfrm>
          <a:prstGeom prst="rect">
            <a:avLst/>
          </a:prstGeom>
        </p:spPr>
      </p:pic>
      <p:cxnSp>
        <p:nvCxnSpPr>
          <p:cNvPr id="15" name="直接连接符 14">
            <a:extLst>
              <a:ext uri="{FF2B5EF4-FFF2-40B4-BE49-F238E27FC236}">
                <a16:creationId xmlns:a16="http://schemas.microsoft.com/office/drawing/2014/main" id="{08592E8F-74A1-A38B-6830-DB5708FADBC6}"/>
              </a:ext>
            </a:extLst>
          </p:cNvPr>
          <p:cNvCxnSpPr/>
          <p:nvPr/>
        </p:nvCxnSpPr>
        <p:spPr>
          <a:xfrm>
            <a:off x="3419872" y="908720"/>
            <a:ext cx="0" cy="5832648"/>
          </a:xfrm>
          <a:prstGeom prst="line">
            <a:avLst/>
          </a:prstGeom>
          <a:ln w="25400" cap="flat" cmpd="sng" algn="ctr">
            <a:solidFill>
              <a:schemeClr val="dk1"/>
            </a:solidFill>
            <a:prstDash val="dash"/>
            <a:round/>
            <a:headEnd type="none" w="med" len="med"/>
            <a:tailEnd type="none" w="med" len="med"/>
          </a:ln>
          <a:effectLst>
            <a:outerShdw blurRad="50800" dist="50800" dir="5400000" sx="2000" sy="2000" algn="ctr" rotWithShape="0">
              <a:srgbClr val="000000">
                <a:alpha val="43137"/>
              </a:srgbClr>
            </a:outerShdw>
          </a:effectLst>
        </p:spPr>
        <p:style>
          <a:lnRef idx="0">
            <a:scrgbClr r="0" g="0" b="0"/>
          </a:lnRef>
          <a:fillRef idx="0">
            <a:scrgbClr r="0" g="0" b="0"/>
          </a:fillRef>
          <a:effectRef idx="0">
            <a:scrgbClr r="0" g="0" b="0"/>
          </a:effectRef>
          <a:fontRef idx="minor">
            <a:schemeClr val="tx1"/>
          </a:fontRef>
        </p:style>
      </p:cxnSp>
      <p:pic>
        <p:nvPicPr>
          <p:cNvPr id="17" name="图片 16" descr="图示&#10;&#10;描述已自动生成">
            <a:extLst>
              <a:ext uri="{FF2B5EF4-FFF2-40B4-BE49-F238E27FC236}">
                <a16:creationId xmlns:a16="http://schemas.microsoft.com/office/drawing/2014/main" id="{4E7C951F-9250-DDC0-5C72-C655D0BA7CE3}"/>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79512" y="1376921"/>
            <a:ext cx="3065266" cy="2412119"/>
          </a:xfrm>
          <a:prstGeom prst="rect">
            <a:avLst/>
          </a:prstGeom>
        </p:spPr>
      </p:pic>
      <p:sp>
        <p:nvSpPr>
          <p:cNvPr id="20" name="文本框 51">
            <a:extLst>
              <a:ext uri="{FF2B5EF4-FFF2-40B4-BE49-F238E27FC236}">
                <a16:creationId xmlns:a16="http://schemas.microsoft.com/office/drawing/2014/main" id="{F4EFD566-B13B-B7C5-F524-3AE2FD3B8781}"/>
              </a:ext>
            </a:extLst>
          </p:cNvPr>
          <p:cNvSpPr txBox="1"/>
          <p:nvPr/>
        </p:nvSpPr>
        <p:spPr>
          <a:xfrm>
            <a:off x="9869" y="899428"/>
            <a:ext cx="4130083" cy="369332"/>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1800" b="1" dirty="0">
                <a:latin typeface="微软雅黑" panose="020B0503020204020204" pitchFamily="34" charset="-122"/>
                <a:ea typeface="微软雅黑" panose="020B0503020204020204" pitchFamily="34" charset="-122"/>
              </a:rPr>
              <a:t>引入结构相似度评价指标</a:t>
            </a:r>
            <a:r>
              <a:rPr lang="en-US" altLang="zh-CN" sz="1800" b="1" dirty="0">
                <a:latin typeface="微软雅黑" panose="020B0503020204020204" pitchFamily="34" charset="-122"/>
                <a:ea typeface="微软雅黑" panose="020B0503020204020204" pitchFamily="34" charset="-122"/>
              </a:rPr>
              <a:t> </a:t>
            </a:r>
            <a:endParaRPr lang="zh-SG" altLang="en-US" sz="1800" dirty="0">
              <a:latin typeface="微软雅黑" panose="020B0503020204020204" pitchFamily="34" charset="-122"/>
              <a:ea typeface="微软雅黑" panose="020B0503020204020204" pitchFamily="34" charset="-122"/>
            </a:endParaRPr>
          </a:p>
        </p:txBody>
      </p:sp>
    </p:spTree>
  </p:cSld>
  <p:clrMapOvr>
    <a:masterClrMapping/>
  </p:clrMapOvr>
  <p:transition advTm="12236"/>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0" y="-15875"/>
            <a:ext cx="9129713" cy="687387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solidFill>
                  <a:schemeClr val="lt1"/>
                </a:solidFill>
              </a:defRPr>
            </a:defPPr>
            <a:lvl1pPr algn="l" rtl="0" eaLnBrk="0" fontAlgn="base" hangingPunct="0">
              <a:spcBef>
                <a:spcPct val="0"/>
              </a:spcBef>
              <a:spcAft>
                <a:spcPct val="0"/>
              </a:spcAft>
              <a:defRPr kern="1200">
                <a:solidFill>
                  <a:schemeClr val="lt1"/>
                </a:solidFill>
                <a:latin typeface="等线" panose="02010600030101010101" pitchFamily="2" charset="-122"/>
                <a:ea typeface="等线" panose="02010600030101010101" pitchFamily="2" charset="-122"/>
                <a:cs typeface="+mn-cs"/>
              </a:defRPr>
            </a:lvl1pPr>
            <a:lvl2pPr marL="457200" algn="l" rtl="0" eaLnBrk="0" fontAlgn="base" hangingPunct="0">
              <a:spcBef>
                <a:spcPct val="0"/>
              </a:spcBef>
              <a:spcAft>
                <a:spcPct val="0"/>
              </a:spcAft>
              <a:defRPr kern="1200">
                <a:solidFill>
                  <a:schemeClr val="lt1"/>
                </a:solidFill>
                <a:latin typeface="等线" panose="02010600030101010101" pitchFamily="2" charset="-122"/>
                <a:ea typeface="等线" panose="02010600030101010101" pitchFamily="2" charset="-122"/>
                <a:cs typeface="+mn-cs"/>
              </a:defRPr>
            </a:lvl2pPr>
            <a:lvl3pPr marL="914400" algn="l" rtl="0" eaLnBrk="0" fontAlgn="base" hangingPunct="0">
              <a:spcBef>
                <a:spcPct val="0"/>
              </a:spcBef>
              <a:spcAft>
                <a:spcPct val="0"/>
              </a:spcAft>
              <a:defRPr kern="1200">
                <a:solidFill>
                  <a:schemeClr val="lt1"/>
                </a:solidFill>
                <a:latin typeface="等线" panose="02010600030101010101" pitchFamily="2" charset="-122"/>
                <a:ea typeface="等线" panose="02010600030101010101" pitchFamily="2" charset="-122"/>
                <a:cs typeface="+mn-cs"/>
              </a:defRPr>
            </a:lvl3pPr>
            <a:lvl4pPr marL="1371600" algn="l" rtl="0" eaLnBrk="0" fontAlgn="base" hangingPunct="0">
              <a:spcBef>
                <a:spcPct val="0"/>
              </a:spcBef>
              <a:spcAft>
                <a:spcPct val="0"/>
              </a:spcAft>
              <a:defRPr kern="1200">
                <a:solidFill>
                  <a:schemeClr val="lt1"/>
                </a:solidFill>
                <a:latin typeface="等线" panose="02010600030101010101" pitchFamily="2" charset="-122"/>
                <a:ea typeface="等线" panose="02010600030101010101" pitchFamily="2" charset="-122"/>
                <a:cs typeface="+mn-cs"/>
              </a:defRPr>
            </a:lvl4pPr>
            <a:lvl5pPr marL="1828800" algn="l" rtl="0" eaLnBrk="0" fontAlgn="base" hangingPunct="0">
              <a:spcBef>
                <a:spcPct val="0"/>
              </a:spcBef>
              <a:spcAft>
                <a:spcPct val="0"/>
              </a:spcAft>
              <a:defRPr kern="1200">
                <a:solidFill>
                  <a:schemeClr val="lt1"/>
                </a:solidFill>
                <a:latin typeface="等线" panose="02010600030101010101" pitchFamily="2" charset="-122"/>
                <a:ea typeface="等线" panose="02010600030101010101" pitchFamily="2" charset="-122"/>
                <a:cs typeface="+mn-cs"/>
              </a:defRPr>
            </a:lvl5pPr>
            <a:lvl6pPr marL="2286000" algn="l" defTabSz="914400" rtl="0" eaLnBrk="1" latinLnBrk="0" hangingPunct="1">
              <a:defRPr kern="1200">
                <a:solidFill>
                  <a:schemeClr val="lt1"/>
                </a:solidFill>
                <a:latin typeface="等线" panose="02010600030101010101" pitchFamily="2" charset="-122"/>
                <a:ea typeface="等线" panose="02010600030101010101" pitchFamily="2" charset="-122"/>
                <a:cs typeface="+mn-cs"/>
              </a:defRPr>
            </a:lvl6pPr>
            <a:lvl7pPr marL="2743200" algn="l" defTabSz="914400" rtl="0" eaLnBrk="1" latinLnBrk="0" hangingPunct="1">
              <a:defRPr kern="1200">
                <a:solidFill>
                  <a:schemeClr val="lt1"/>
                </a:solidFill>
                <a:latin typeface="等线" panose="02010600030101010101" pitchFamily="2" charset="-122"/>
                <a:ea typeface="等线" panose="02010600030101010101" pitchFamily="2" charset="-122"/>
                <a:cs typeface="+mn-cs"/>
              </a:defRPr>
            </a:lvl7pPr>
            <a:lvl8pPr marL="3200400" algn="l" defTabSz="914400" rtl="0" eaLnBrk="1" latinLnBrk="0" hangingPunct="1">
              <a:defRPr kern="1200">
                <a:solidFill>
                  <a:schemeClr val="lt1"/>
                </a:solidFill>
                <a:latin typeface="等线" panose="02010600030101010101" pitchFamily="2" charset="-122"/>
                <a:ea typeface="等线" panose="02010600030101010101" pitchFamily="2" charset="-122"/>
                <a:cs typeface="+mn-cs"/>
              </a:defRPr>
            </a:lvl8pPr>
            <a:lvl9pPr marL="3657600" algn="l" defTabSz="914400" rtl="0" eaLnBrk="1" latinLnBrk="0" hangingPunct="1">
              <a:defRPr kern="1200">
                <a:solidFill>
                  <a:schemeClr val="lt1"/>
                </a:solidFill>
                <a:latin typeface="等线" panose="02010600030101010101" pitchFamily="2" charset="-122"/>
                <a:ea typeface="等线" panose="02010600030101010101" pitchFamily="2" charset="-122"/>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B0F0"/>
              </a:solidFill>
              <a:effectLst/>
              <a:highlight>
                <a:srgbClr val="00FFFF"/>
              </a:highlight>
              <a:uLnTx/>
              <a:uFillTx/>
              <a:latin typeface="等线" panose="02010600030101010101" pitchFamily="2" charset="-122"/>
              <a:ea typeface="等线" panose="02010600030101010101" pitchFamily="2" charset="-122"/>
              <a:cs typeface="+mn-cs"/>
            </a:endParaRPr>
          </a:p>
        </p:txBody>
      </p:sp>
      <p:pic>
        <p:nvPicPr>
          <p:cNvPr id="6146" name="Picture 10" descr="南华大学核科学与技术 晋升为全国第5名！-南华大学校友会"/>
          <p:cNvPicPr>
            <a:picLocks noChangeAspect="1"/>
          </p:cNvPicPr>
          <p:nvPr>
            <p:custDataLst>
              <p:tags r:id="rId1"/>
            </p:custDataLst>
          </p:nvPr>
        </p:nvPicPr>
        <p:blipFill>
          <a:blip r:embed="rId4">
            <a:alphaModFix amt="20000"/>
          </a:blip>
          <a:stretch>
            <a:fillRect/>
          </a:stretch>
        </p:blipFill>
        <p:spPr>
          <a:xfrm>
            <a:off x="14287" y="0"/>
            <a:ext cx="9114790" cy="6863715"/>
          </a:xfrm>
          <a:prstGeom prst="rect">
            <a:avLst/>
          </a:prstGeom>
          <a:noFill/>
          <a:ln w="9525">
            <a:noFill/>
          </a:ln>
        </p:spPr>
      </p:pic>
      <p:cxnSp>
        <p:nvCxnSpPr>
          <p:cNvPr id="9" name="直接连接符 8"/>
          <p:cNvCxnSpPr/>
          <p:nvPr/>
        </p:nvCxnSpPr>
        <p:spPr>
          <a:xfrm>
            <a:off x="112713" y="908050"/>
            <a:ext cx="8991600"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6149" name="文本框 28"/>
          <p:cNvSpPr txBox="1"/>
          <p:nvPr/>
        </p:nvSpPr>
        <p:spPr>
          <a:xfrm>
            <a:off x="1471613" y="1456020"/>
            <a:ext cx="7672387" cy="4699000"/>
          </a:xfrm>
          <a:prstGeom prst="rect">
            <a:avLst/>
          </a:prstGeom>
          <a:noFill/>
          <a:ln w="9525">
            <a:noFill/>
          </a:ln>
        </p:spPr>
        <p:txBody>
          <a:bodyPr anchor="ctr"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lnSpc>
                <a:spcPct val="150000"/>
              </a:lnSpc>
              <a:spcBef>
                <a:spcPct val="0"/>
              </a:spcBef>
              <a:buNone/>
            </a:pPr>
            <a:r>
              <a:rPr lang="en-US" altLang="zh-CN" sz="2400" b="1" dirty="0">
                <a:solidFill>
                  <a:schemeClr val="bg1"/>
                </a:solidFill>
                <a:latin typeface="微软雅黑" panose="020B0503020204020204" pitchFamily="34" charset="-122"/>
                <a:ea typeface="微软雅黑" panose="020B0503020204020204" pitchFamily="34" charset="-122"/>
              </a:rPr>
              <a:t>1 | </a:t>
            </a:r>
            <a:r>
              <a:rPr lang="zh-CN" altLang="en-US" sz="2400" b="1" dirty="0">
                <a:solidFill>
                  <a:schemeClr val="bg1"/>
                </a:solidFill>
                <a:latin typeface="微软雅黑" panose="020B0503020204020204" pitchFamily="34" charset="-122"/>
                <a:ea typeface="微软雅黑" panose="020B0503020204020204" pitchFamily="34" charset="-122"/>
              </a:rPr>
              <a:t>缪子的来源及其英语</a:t>
            </a:r>
            <a:endParaRPr lang="en-US" altLang="zh-SG" sz="2400" b="1" dirty="0">
              <a:solidFill>
                <a:schemeClr val="bg1"/>
              </a:solidFill>
              <a:latin typeface="微软雅黑" panose="020B0503020204020204" pitchFamily="34" charset="-122"/>
              <a:ea typeface="微软雅黑" panose="020B0503020204020204" pitchFamily="34" charset="-122"/>
            </a:endParaRPr>
          </a:p>
          <a:p>
            <a:pPr marL="0" lvl="0" indent="0" eaLnBrk="1" hangingPunct="1">
              <a:lnSpc>
                <a:spcPct val="150000"/>
              </a:lnSpc>
              <a:spcBef>
                <a:spcPct val="0"/>
              </a:spcBef>
              <a:buNone/>
            </a:pPr>
            <a:r>
              <a:rPr lang="en-US" altLang="zh-CN" sz="2400" b="1" dirty="0">
                <a:solidFill>
                  <a:schemeClr val="bg1"/>
                </a:solidFill>
                <a:latin typeface="微软雅黑" panose="020B0503020204020204" pitchFamily="34" charset="-122"/>
                <a:ea typeface="微软雅黑" panose="020B0503020204020204" pitchFamily="34" charset="-122"/>
              </a:rPr>
              <a:t>2</a:t>
            </a:r>
            <a:r>
              <a:rPr lang="zh-CN" altLang="en-US" sz="2400" b="1" dirty="0">
                <a:solidFill>
                  <a:schemeClr val="bg1"/>
                </a:solidFill>
                <a:latin typeface="微软雅黑" panose="020B0503020204020204" pitchFamily="34" charset="-122"/>
                <a:ea typeface="微软雅黑" panose="020B0503020204020204" pitchFamily="34" charset="-122"/>
              </a:rPr>
              <a:t> </a:t>
            </a:r>
            <a:r>
              <a:rPr lang="en-US" altLang="zh-CN" sz="2400" b="1" dirty="0">
                <a:solidFill>
                  <a:schemeClr val="bg1"/>
                </a:solidFill>
                <a:latin typeface="微软雅黑" panose="020B0503020204020204" pitchFamily="34" charset="-122"/>
                <a:ea typeface="微软雅黑" panose="020B0503020204020204" pitchFamily="34" charset="-122"/>
              </a:rPr>
              <a:t>| </a:t>
            </a:r>
            <a:r>
              <a:rPr lang="en-US" altLang="zh-SG" sz="2400" b="1" dirty="0">
                <a:solidFill>
                  <a:schemeClr val="bg1"/>
                </a:solidFill>
                <a:latin typeface="微软雅黑" panose="020B0503020204020204" pitchFamily="34" charset="-122"/>
                <a:ea typeface="微软雅黑" panose="020B0503020204020204" pitchFamily="34" charset="-122"/>
              </a:rPr>
              <a:t>MIXE</a:t>
            </a:r>
            <a:r>
              <a:rPr lang="zh-CN" altLang="en-US" sz="2400" b="1" dirty="0">
                <a:solidFill>
                  <a:schemeClr val="bg1"/>
                </a:solidFill>
                <a:latin typeface="微软雅黑" panose="020B0503020204020204" pitchFamily="34" charset="-122"/>
                <a:ea typeface="微软雅黑" panose="020B0503020204020204" pitchFamily="34" charset="-122"/>
              </a:rPr>
              <a:t>方法介绍</a:t>
            </a:r>
          </a:p>
          <a:p>
            <a:pPr marL="0" lvl="0" indent="0" eaLnBrk="1" hangingPunct="1">
              <a:lnSpc>
                <a:spcPct val="150000"/>
              </a:lnSpc>
              <a:spcBef>
                <a:spcPct val="0"/>
              </a:spcBef>
              <a:buNone/>
            </a:pPr>
            <a:r>
              <a:rPr lang="en-US" altLang="zh-CN" sz="2400" b="1" dirty="0">
                <a:solidFill>
                  <a:schemeClr val="bg1"/>
                </a:solidFill>
                <a:latin typeface="微软雅黑" panose="020B0503020204020204" pitchFamily="34" charset="-122"/>
                <a:ea typeface="微软雅黑" panose="020B0503020204020204" pitchFamily="34" charset="-122"/>
                <a:sym typeface="+mn-ea"/>
              </a:rPr>
              <a:t>3</a:t>
            </a:r>
            <a:r>
              <a:rPr lang="zh-CN" altLang="en-US" sz="2400" b="1" dirty="0">
                <a:solidFill>
                  <a:schemeClr val="bg1"/>
                </a:solidFill>
                <a:latin typeface="微软雅黑" panose="020B0503020204020204" pitchFamily="34" charset="-122"/>
                <a:ea typeface="微软雅黑" panose="020B0503020204020204" pitchFamily="34" charset="-122"/>
                <a:sym typeface="+mn-ea"/>
              </a:rPr>
              <a:t> </a:t>
            </a:r>
            <a:r>
              <a:rPr lang="en-US" altLang="zh-CN" sz="2400" b="1" dirty="0">
                <a:solidFill>
                  <a:schemeClr val="bg1"/>
                </a:solidFill>
                <a:latin typeface="微软雅黑" panose="020B0503020204020204" pitchFamily="34" charset="-122"/>
                <a:ea typeface="微软雅黑" panose="020B0503020204020204" pitchFamily="34" charset="-122"/>
                <a:sym typeface="+mn-ea"/>
              </a:rPr>
              <a:t>| </a:t>
            </a:r>
            <a:r>
              <a:rPr lang="zh-CN" altLang="en-US" sz="2400" b="1" dirty="0">
                <a:solidFill>
                  <a:schemeClr val="bg1"/>
                </a:solidFill>
                <a:latin typeface="微软雅黑" panose="020B0503020204020204" pitchFamily="34" charset="-122"/>
                <a:ea typeface="微软雅黑" panose="020B0503020204020204" pitchFamily="34" charset="-122"/>
                <a:sym typeface="+mn-ea"/>
              </a:rPr>
              <a:t>轨迹密度成像算法</a:t>
            </a:r>
            <a:r>
              <a:rPr lang="en-US" altLang="zh-CN" sz="2400" b="1" dirty="0">
                <a:solidFill>
                  <a:schemeClr val="bg1"/>
                </a:solidFill>
                <a:latin typeface="微软雅黑" panose="020B0503020204020204" pitchFamily="34" charset="-122"/>
                <a:ea typeface="微软雅黑" panose="020B0503020204020204" pitchFamily="34" charset="-122"/>
              </a:rPr>
              <a:t> </a:t>
            </a:r>
          </a:p>
          <a:p>
            <a:pPr marL="0" lvl="0" indent="0" eaLnBrk="1" hangingPunct="1">
              <a:lnSpc>
                <a:spcPct val="150000"/>
              </a:lnSpc>
              <a:spcBef>
                <a:spcPct val="0"/>
              </a:spcBef>
              <a:buNone/>
            </a:pPr>
            <a:r>
              <a:rPr lang="en-US" altLang="zh-CN" sz="2400" b="1" dirty="0">
                <a:solidFill>
                  <a:schemeClr val="bg1"/>
                </a:solidFill>
                <a:latin typeface="微软雅黑" panose="020B0503020204020204" pitchFamily="34" charset="-122"/>
                <a:ea typeface="微软雅黑" panose="020B0503020204020204" pitchFamily="34" charset="-122"/>
              </a:rPr>
              <a:t>4 | </a:t>
            </a:r>
            <a:r>
              <a:rPr lang="zh-CN" altLang="en-US" sz="2400" b="1" dirty="0">
                <a:solidFill>
                  <a:schemeClr val="bg1"/>
                </a:solidFill>
                <a:latin typeface="微软雅黑" panose="020B0503020204020204" pitchFamily="34" charset="-122"/>
                <a:ea typeface="微软雅黑" panose="020B0503020204020204" pitchFamily="34" charset="-122"/>
              </a:rPr>
              <a:t>总结与展望</a:t>
            </a:r>
          </a:p>
        </p:txBody>
      </p:sp>
      <p:sp>
        <p:nvSpPr>
          <p:cNvPr id="6150" name="文本框 16"/>
          <p:cNvSpPr txBox="1"/>
          <p:nvPr/>
        </p:nvSpPr>
        <p:spPr>
          <a:xfrm>
            <a:off x="250825" y="1133475"/>
            <a:ext cx="4151313" cy="70675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4000" b="1" dirty="0">
                <a:solidFill>
                  <a:schemeClr val="bg1"/>
                </a:solidFill>
                <a:latin typeface="微软雅黑" panose="020B0503020204020204" pitchFamily="34" charset="-122"/>
                <a:ea typeface="微软雅黑" panose="020B0503020204020204" pitchFamily="34" charset="-122"/>
              </a:rPr>
              <a:t>Outline</a:t>
            </a:r>
          </a:p>
        </p:txBody>
      </p:sp>
    </p:spTree>
  </p:cSld>
  <p:clrMapOvr>
    <a:masterClrMapping/>
  </p:clrMapOvr>
  <p:transition advTm="12236"/>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图片 2" descr="封面"/>
          <p:cNvPicPr>
            <a:picLocks noChangeAspect="1"/>
          </p:cNvPicPr>
          <p:nvPr/>
        </p:nvPicPr>
        <p:blipFill>
          <a:blip r:embed="rId3"/>
          <a:stretch>
            <a:fillRect/>
          </a:stretch>
        </p:blipFill>
        <p:spPr>
          <a:xfrm>
            <a:off x="0" y="5748338"/>
            <a:ext cx="9144000" cy="1122362"/>
          </a:xfrm>
          <a:prstGeom prst="rect">
            <a:avLst/>
          </a:prstGeom>
          <a:noFill/>
          <a:ln w="9525">
            <a:noFill/>
          </a:ln>
        </p:spPr>
      </p:pic>
      <p:sp>
        <p:nvSpPr>
          <p:cNvPr id="4" name="矩形 3"/>
          <p:cNvSpPr/>
          <p:nvPr/>
        </p:nvSpPr>
        <p:spPr>
          <a:xfrm>
            <a:off x="-36512" y="0"/>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p:nvPr/>
        </p:nvCxnSpPr>
        <p:spPr>
          <a:xfrm>
            <a:off x="539433" y="825183"/>
            <a:ext cx="8740775"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4">
            <a:duotone>
              <a:schemeClr val="accent5">
                <a:shade val="45000"/>
                <a:satMod val="135000"/>
              </a:schemeClr>
              <a:prstClr val="white"/>
            </a:duotone>
          </a:blip>
          <a:stretch>
            <a:fillRect/>
          </a:stretch>
        </p:blipFill>
        <p:spPr>
          <a:xfrm>
            <a:off x="8244409" y="74612"/>
            <a:ext cx="792088" cy="685800"/>
          </a:xfrm>
          <a:prstGeom prst="rect">
            <a:avLst/>
          </a:prstGeom>
          <a:solidFill>
            <a:srgbClr val="0070C0"/>
          </a:solidFill>
          <a:ln>
            <a:solidFill>
              <a:srgbClr val="0070C0"/>
            </a:solidFill>
          </a:ln>
        </p:spPr>
      </p:pic>
      <p:sp>
        <p:nvSpPr>
          <p:cNvPr id="40966" name="文本框 5"/>
          <p:cNvSpPr txBox="1"/>
          <p:nvPr/>
        </p:nvSpPr>
        <p:spPr>
          <a:xfrm>
            <a:off x="107950" y="147638"/>
            <a:ext cx="4597400" cy="52197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2800" b="1" dirty="0">
                <a:solidFill>
                  <a:srgbClr val="FFFFFF"/>
                </a:solidFill>
                <a:latin typeface="微软雅黑" panose="020B0503020204020204" pitchFamily="34" charset="-122"/>
                <a:ea typeface="微软雅黑" panose="020B0503020204020204" pitchFamily="34" charset="-122"/>
              </a:rPr>
              <a:t>4 总结与展望</a:t>
            </a:r>
          </a:p>
        </p:txBody>
      </p:sp>
      <p:sp>
        <p:nvSpPr>
          <p:cNvPr id="43015" name="文本框 1"/>
          <p:cNvSpPr txBox="1">
            <a:spLocks noChangeArrowheads="1"/>
          </p:cNvSpPr>
          <p:nvPr/>
        </p:nvSpPr>
        <p:spPr bwMode="auto">
          <a:xfrm>
            <a:off x="107950" y="1112838"/>
            <a:ext cx="8793163" cy="4711674"/>
          </a:xfrm>
          <a:prstGeom prst="rect">
            <a:avLst/>
          </a:prstGeom>
          <a:noFill/>
          <a:ln>
            <a:noFill/>
          </a:ln>
        </p:spPr>
        <p:txBody>
          <a:bodyPr>
            <a:spAutoFit/>
          </a:bodyPr>
          <a:lstStyle>
            <a:lvl1pPr marL="457200" indent="-457200">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marL="0" marR="0" lvl="0" indent="0" algn="l" defTabSz="914400" rtl="0" eaLnBrk="1" fontAlgn="base" latinLnBrk="0" hangingPunct="1">
              <a:lnSpc>
                <a:spcPct val="15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Achievement</a:t>
            </a: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p"/>
              <a:defRPr/>
            </a:pPr>
            <a:r>
              <a:rPr kumimoji="0" lang="zh-CN" altLang="en-US"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使用缪致</a:t>
            </a:r>
            <a:r>
              <a:rPr kumimoji="0" lang="en-US" altLang="zh-CN"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X</a:t>
            </a:r>
            <a:r>
              <a:rPr kumimoji="0" lang="zh-CN" altLang="en-US"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射线对不同尺寸，形状，物质类型使用径迹密度算法进行三维</a:t>
            </a:r>
            <a:r>
              <a:rPr lang="zh-CN" altLang="en-US" sz="1600" dirty="0">
                <a:latin typeface="微软雅黑" panose="020B0503020204020204" pitchFamily="34" charset="-122"/>
                <a:ea typeface="微软雅黑" panose="020B0503020204020204" pitchFamily="34" charset="-122"/>
                <a:cs typeface="Times New Roman" panose="02020603050405020304" pitchFamily="18" charset="0"/>
              </a:rPr>
              <a:t>、二维重建，且使用结构相似度对成像质量进行评估。</a:t>
            </a:r>
            <a:endParaRPr kumimoji="0" lang="en-US" altLang="zh-CN"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50000"/>
              </a:lnSpc>
              <a:spcBef>
                <a:spcPct val="0"/>
              </a:spcBef>
              <a:spcAft>
                <a:spcPct val="0"/>
              </a:spcAft>
              <a:buClrTx/>
              <a:buSzTx/>
              <a:buFont typeface="Wingdings" panose="05000000000000000000" pitchFamily="2" charset="2"/>
              <a:buNone/>
              <a:defRPr/>
            </a:pPr>
            <a:endParaRPr kumimoji="0" lang="en-US" altLang="zh-CN" sz="18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50000"/>
              </a:lnSpc>
              <a:spcBef>
                <a:spcPct val="0"/>
              </a:spcBef>
              <a:spcAft>
                <a:spcPct val="0"/>
              </a:spcAft>
              <a:buClrTx/>
              <a:buSzTx/>
              <a:buFont typeface="Wingdings" panose="05000000000000000000" pitchFamily="2" charset="2"/>
              <a:buNone/>
              <a:defRPr/>
            </a:pPr>
            <a:r>
              <a:rPr kumimoji="0" lang="en-US" altLang="zh-CN" sz="18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Insufficient</a:t>
            </a: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p"/>
              <a:defRPr/>
            </a:pPr>
            <a:r>
              <a:rPr kumimoji="0" lang="zh-CN" altLang="en-US"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目前探测方法中无法对光子动量进行捕捉。</a:t>
            </a:r>
            <a:endParaRPr kumimoji="0" lang="en-US" altLang="zh-CN"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p"/>
              <a:defRPr/>
            </a:pPr>
            <a:r>
              <a:rPr kumimoji="0" lang="en-US" altLang="zh-CN" sz="1600" b="0" i="0" u="none" strike="noStrike" kern="1200" cap="none" spc="0" normalizeH="0" baseline="0" noProof="0" dirty="0" err="1">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多次改变μ介子能量以控制其捕获深度需要更长的照射时间，这增加了实际成本</a:t>
            </a:r>
            <a:r>
              <a:rPr kumimoji="0" lang="zh-CN" altLang="en-US"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endParaRPr kumimoji="0" lang="en-US" altLang="zh-CN"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50000"/>
              </a:lnSpc>
              <a:spcBef>
                <a:spcPct val="0"/>
              </a:spcBef>
              <a:spcAft>
                <a:spcPct val="0"/>
              </a:spcAft>
              <a:buClrTx/>
              <a:buSzTx/>
              <a:buFontTx/>
              <a:buNone/>
              <a:defRPr/>
            </a:pPr>
            <a:endParaRPr kumimoji="0" lang="en-US" altLang="zh-CN" sz="18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0" marR="0" lvl="0" indent="0" algn="l" defTabSz="914400" rtl="0" eaLnBrk="1" fontAlgn="base" latinLnBrk="0" hangingPunct="1">
              <a:lnSpc>
                <a:spcPct val="150000"/>
              </a:lnSpc>
              <a:spcBef>
                <a:spcPct val="0"/>
              </a:spcBef>
              <a:spcAft>
                <a:spcPct val="0"/>
              </a:spcAft>
              <a:buClrTx/>
              <a:buSzTx/>
              <a:buFontTx/>
              <a:buNone/>
              <a:defRPr/>
            </a:pPr>
            <a:r>
              <a:rPr kumimoji="0" lang="en-US" altLang="zh-CN" sz="18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Future:</a:t>
            </a:r>
            <a:endParaRPr kumimoji="0" lang="en-US" altLang="zh-CN" sz="1600" b="1" i="0" u="none" strike="noStrike" kern="1200" cap="none" spc="0" normalizeH="0" baseline="0" noProof="0" dirty="0">
              <a:ln>
                <a:noFill/>
              </a:ln>
              <a:solidFill>
                <a:srgbClr val="0070C0"/>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p"/>
              <a:defRPr/>
            </a:pPr>
            <a:r>
              <a:rPr kumimoji="0" lang="en-US" altLang="zh-CN" sz="1600" b="0" i="0" u="none" strike="noStrike" kern="1200" cap="none" spc="0" normalizeH="0" baseline="0" noProof="0" dirty="0" err="1">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在三个位置使用探测器只能证明使用该算法的初步可行性，以后应该增加额外的探</a:t>
            </a:r>
            <a:r>
              <a:rPr kumimoji="0" lang="zh-CN" altLang="en-US"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方向</a:t>
            </a:r>
            <a:r>
              <a:rPr kumimoji="0" lang="en-US" altLang="zh-CN"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，以增加收集的光子轨迹数量，提高成像质量。</a:t>
            </a:r>
          </a:p>
          <a:p>
            <a:pPr marL="457200" marR="0" lvl="0" indent="-457200" algn="l" defTabSz="914400" rtl="0" eaLnBrk="1" fontAlgn="base" latinLnBrk="0" hangingPunct="1">
              <a:lnSpc>
                <a:spcPct val="150000"/>
              </a:lnSpc>
              <a:spcBef>
                <a:spcPct val="0"/>
              </a:spcBef>
              <a:spcAft>
                <a:spcPct val="0"/>
              </a:spcAft>
              <a:buClrTx/>
              <a:buSzTx/>
              <a:buFont typeface="Wingdings" panose="05000000000000000000" pitchFamily="2" charset="2"/>
              <a:buChar char="p"/>
              <a:defRPr/>
            </a:pPr>
            <a:r>
              <a:rPr kumimoji="0" lang="en-US" altLang="zh-CN" sz="1600" b="0" i="0" u="none" strike="noStrike" kern="1200" cap="none" spc="0" normalizeH="0" baseline="0" noProof="0" dirty="0" err="1">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未来，我们计划结合</a:t>
            </a:r>
            <a:r>
              <a:rPr kumimoji="0" lang="zh-CN" altLang="en-US"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时间信息</a:t>
            </a:r>
            <a:r>
              <a:rPr kumimoji="0" lang="en-US" altLang="zh-CN" sz="1600" b="0" i="0" u="none" strike="noStrike" kern="1200" cap="none" spc="0" normalizeH="0" baseline="0" noProof="0" dirty="0" err="1">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来提高成像质量</a:t>
            </a:r>
            <a:r>
              <a:rPr kumimoji="0" lang="en-US" altLang="zh-CN" sz="16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a:t>
            </a:r>
          </a:p>
        </p:txBody>
      </p:sp>
      <p:sp>
        <p:nvSpPr>
          <p:cNvPr id="40968" name="灯片编号占位符 1"/>
          <p:cNvSpPr txBox="1"/>
          <p:nvPr/>
        </p:nvSpPr>
        <p:spPr>
          <a:xfrm>
            <a:off x="8736013" y="6538913"/>
            <a:ext cx="407987" cy="34607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20</a:t>
            </a:fld>
            <a:endParaRPr lang="" altLang="zh-SG" sz="1400" dirty="0">
              <a:latin typeface="微软雅黑" panose="020B0503020204020204" pitchFamily="34" charset="-122"/>
              <a:ea typeface="微软雅黑" panose="020B0503020204020204" pitchFamily="34" charset="-122"/>
            </a:endParaRPr>
          </a:p>
        </p:txBody>
      </p:sp>
    </p:spTree>
  </p:cSld>
  <p:clrMapOvr>
    <a:masterClrMapping/>
  </p:clrMapOvr>
  <p:transition advTm="12236"/>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图片 6"/>
          <p:cNvPicPr>
            <a:picLocks noChangeAspect="1"/>
          </p:cNvPicPr>
          <p:nvPr/>
        </p:nvPicPr>
        <p:blipFill>
          <a:blip r:embed="rId3"/>
          <a:stretch>
            <a:fillRect/>
          </a:stretch>
        </p:blipFill>
        <p:spPr>
          <a:xfrm>
            <a:off x="-74612" y="803275"/>
            <a:ext cx="2747962" cy="844550"/>
          </a:xfrm>
          <a:prstGeom prst="rect">
            <a:avLst/>
          </a:prstGeom>
          <a:noFill/>
          <a:ln w="9525">
            <a:noFill/>
          </a:ln>
        </p:spPr>
      </p:pic>
      <p:pic>
        <p:nvPicPr>
          <p:cNvPr id="41987" name="图片 2"/>
          <p:cNvPicPr>
            <a:picLocks noChangeAspect="1"/>
          </p:cNvPicPr>
          <p:nvPr/>
        </p:nvPicPr>
        <p:blipFill>
          <a:blip r:embed="rId4"/>
          <a:stretch>
            <a:fillRect/>
          </a:stretch>
        </p:blipFill>
        <p:spPr>
          <a:xfrm>
            <a:off x="3573463" y="1471613"/>
            <a:ext cx="1928812" cy="1085850"/>
          </a:xfrm>
          <a:prstGeom prst="rect">
            <a:avLst/>
          </a:prstGeom>
          <a:noFill/>
          <a:ln w="9525">
            <a:noFill/>
          </a:ln>
        </p:spPr>
      </p:pic>
      <p:sp>
        <p:nvSpPr>
          <p:cNvPr id="11" name="任意多边形: 形状 10"/>
          <p:cNvSpPr/>
          <p:nvPr/>
        </p:nvSpPr>
        <p:spPr>
          <a:xfrm>
            <a:off x="0" y="2263775"/>
            <a:ext cx="9144000" cy="2963863"/>
          </a:xfrm>
          <a:custGeom>
            <a:avLst/>
            <a:gdLst>
              <a:gd name="connsiteX0" fmla="*/ 0 w 12192000"/>
              <a:gd name="connsiteY0" fmla="*/ 0 h 3953163"/>
              <a:gd name="connsiteX1" fmla="*/ 5286806 w 12192000"/>
              <a:gd name="connsiteY1" fmla="*/ 0 h 3953163"/>
              <a:gd name="connsiteX2" fmla="*/ 5298139 w 12192000"/>
              <a:gd name="connsiteY2" fmla="*/ 36510 h 3953163"/>
              <a:gd name="connsiteX3" fmla="*/ 6096000 w 12192000"/>
              <a:gd name="connsiteY3" fmla="*/ 565368 h 3953163"/>
              <a:gd name="connsiteX4" fmla="*/ 6893862 w 12192000"/>
              <a:gd name="connsiteY4" fmla="*/ 36510 h 3953163"/>
              <a:gd name="connsiteX5" fmla="*/ 6905195 w 12192000"/>
              <a:gd name="connsiteY5" fmla="*/ 0 h 3953163"/>
              <a:gd name="connsiteX6" fmla="*/ 12192000 w 12192000"/>
              <a:gd name="connsiteY6" fmla="*/ 0 h 3953163"/>
              <a:gd name="connsiteX7" fmla="*/ 12192000 w 12192000"/>
              <a:gd name="connsiteY7" fmla="*/ 3953163 h 3953163"/>
              <a:gd name="connsiteX8" fmla="*/ 0 w 12192000"/>
              <a:gd name="connsiteY8" fmla="*/ 3953163 h 39531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3953163">
                <a:moveTo>
                  <a:pt x="0" y="0"/>
                </a:moveTo>
                <a:lnTo>
                  <a:pt x="5286806" y="0"/>
                </a:lnTo>
                <a:lnTo>
                  <a:pt x="5298139" y="36510"/>
                </a:lnTo>
                <a:cubicBezTo>
                  <a:pt x="5429591" y="347298"/>
                  <a:pt x="5737329" y="565368"/>
                  <a:pt x="6096000" y="565368"/>
                </a:cubicBezTo>
                <a:cubicBezTo>
                  <a:pt x="6454671" y="565368"/>
                  <a:pt x="6762410" y="347298"/>
                  <a:pt x="6893862" y="36510"/>
                </a:cubicBezTo>
                <a:lnTo>
                  <a:pt x="6905195" y="0"/>
                </a:lnTo>
                <a:lnTo>
                  <a:pt x="12192000" y="0"/>
                </a:lnTo>
                <a:lnTo>
                  <a:pt x="12192000" y="3953163"/>
                </a:lnTo>
                <a:lnTo>
                  <a:pt x="0" y="3953163"/>
                </a:lnTo>
                <a:close/>
              </a:path>
            </a:pathLst>
          </a:cu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00B0F0"/>
              </a:solidFill>
              <a:effectLst/>
              <a:uLnTx/>
              <a:uFillTx/>
              <a:latin typeface="+mn-lt"/>
              <a:ea typeface="+mn-ea"/>
              <a:cs typeface="+mn-cs"/>
            </a:endParaRPr>
          </a:p>
        </p:txBody>
      </p:sp>
      <p:cxnSp>
        <p:nvCxnSpPr>
          <p:cNvPr id="16" name="直接连接符 15"/>
          <p:cNvCxnSpPr/>
          <p:nvPr/>
        </p:nvCxnSpPr>
        <p:spPr>
          <a:xfrm>
            <a:off x="3902866" y="4217988"/>
            <a:ext cx="3262745" cy="0"/>
          </a:xfrm>
          <a:prstGeom prst="line">
            <a:avLst/>
          </a:prstGeom>
          <a:ln w="28575">
            <a:gradFill flip="none" rotWithShape="1">
              <a:gsLst>
                <a:gs pos="0">
                  <a:srgbClr val="00479D"/>
                </a:gs>
                <a:gs pos="100000">
                  <a:schemeClr val="bg1"/>
                </a:gs>
              </a:gsLst>
              <a:lin ang="0" scaled="1"/>
              <a:tileRect/>
            </a:gradFill>
          </a:ln>
        </p:spPr>
        <p:style>
          <a:lnRef idx="1">
            <a:schemeClr val="accent1"/>
          </a:lnRef>
          <a:fillRef idx="0">
            <a:schemeClr val="accent1"/>
          </a:fillRef>
          <a:effectRef idx="0">
            <a:schemeClr val="accent1"/>
          </a:effectRef>
          <a:fontRef idx="minor">
            <a:schemeClr val="tx1"/>
          </a:fontRef>
        </p:style>
      </p:cxnSp>
      <p:grpSp>
        <p:nvGrpSpPr>
          <p:cNvPr id="41990" name="组合 20"/>
          <p:cNvGrpSpPr/>
          <p:nvPr/>
        </p:nvGrpSpPr>
        <p:grpSpPr>
          <a:xfrm>
            <a:off x="7370763" y="5513388"/>
            <a:ext cx="1658937" cy="228600"/>
            <a:chOff x="9593606" y="5377070"/>
            <a:chExt cx="2210570" cy="307129"/>
          </a:xfrm>
        </p:grpSpPr>
        <p:sp>
          <p:nvSpPr>
            <p:cNvPr id="22" name="平行四边形 19"/>
            <p:cNvSpPr/>
            <p:nvPr/>
          </p:nvSpPr>
          <p:spPr>
            <a:xfrm>
              <a:off x="11529177" y="5377070"/>
              <a:ext cx="274999" cy="307129"/>
            </a:xfrm>
            <a:custGeom>
              <a:avLst/>
              <a:gdLst>
                <a:gd name="connsiteX0" fmla="*/ 0 w 207645"/>
                <a:gd name="connsiteY0" fmla="*/ 708660 h 708660"/>
                <a:gd name="connsiteX1" fmla="*/ 51911 w 207645"/>
                <a:gd name="connsiteY1" fmla="*/ 0 h 708660"/>
                <a:gd name="connsiteX2" fmla="*/ 207645 w 207645"/>
                <a:gd name="connsiteY2" fmla="*/ 0 h 708660"/>
                <a:gd name="connsiteX3" fmla="*/ 155734 w 207645"/>
                <a:gd name="connsiteY3" fmla="*/ 708660 h 708660"/>
                <a:gd name="connsiteX4" fmla="*/ 0 w 207645"/>
                <a:gd name="connsiteY4" fmla="*/ 708660 h 708660"/>
                <a:gd name="connsiteX0-1" fmla="*/ 0 w 527685"/>
                <a:gd name="connsiteY0-2" fmla="*/ 712470 h 712470"/>
                <a:gd name="connsiteX1-3" fmla="*/ 51911 w 527685"/>
                <a:gd name="connsiteY1-4" fmla="*/ 3810 h 712470"/>
                <a:gd name="connsiteX2-5" fmla="*/ 527685 w 527685"/>
                <a:gd name="connsiteY2-6" fmla="*/ 0 h 712470"/>
                <a:gd name="connsiteX3-7" fmla="*/ 155734 w 527685"/>
                <a:gd name="connsiteY3-8" fmla="*/ 712470 h 712470"/>
                <a:gd name="connsiteX4-9" fmla="*/ 0 w 527685"/>
                <a:gd name="connsiteY4-10" fmla="*/ 712470 h 712470"/>
                <a:gd name="connsiteX0-11" fmla="*/ 0 w 527685"/>
                <a:gd name="connsiteY0-12" fmla="*/ 714375 h 714375"/>
                <a:gd name="connsiteX1-13" fmla="*/ 391001 w 527685"/>
                <a:gd name="connsiteY1-14" fmla="*/ 0 h 714375"/>
                <a:gd name="connsiteX2-15" fmla="*/ 527685 w 527685"/>
                <a:gd name="connsiteY2-16" fmla="*/ 1905 h 714375"/>
                <a:gd name="connsiteX3-17" fmla="*/ 155734 w 527685"/>
                <a:gd name="connsiteY3-18" fmla="*/ 714375 h 714375"/>
                <a:gd name="connsiteX4-19" fmla="*/ 0 w 527685"/>
                <a:gd name="connsiteY4-20" fmla="*/ 714375 h 7143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7685" h="714375">
                  <a:moveTo>
                    <a:pt x="0" y="714375"/>
                  </a:moveTo>
                  <a:lnTo>
                    <a:pt x="391001" y="0"/>
                  </a:lnTo>
                  <a:lnTo>
                    <a:pt x="527685" y="1905"/>
                  </a:lnTo>
                  <a:lnTo>
                    <a:pt x="155734" y="714375"/>
                  </a:lnTo>
                  <a:lnTo>
                    <a:pt x="0" y="714375"/>
                  </a:lnTo>
                  <a:close/>
                </a:path>
              </a:pathLst>
            </a:custGeom>
            <a:solidFill>
              <a:srgbClr val="0054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3" name="平行四边形 19"/>
            <p:cNvSpPr/>
            <p:nvPr/>
          </p:nvSpPr>
          <p:spPr>
            <a:xfrm>
              <a:off x="11254178" y="5377070"/>
              <a:ext cx="272885" cy="307129"/>
            </a:xfrm>
            <a:custGeom>
              <a:avLst/>
              <a:gdLst>
                <a:gd name="connsiteX0" fmla="*/ 0 w 207645"/>
                <a:gd name="connsiteY0" fmla="*/ 708660 h 708660"/>
                <a:gd name="connsiteX1" fmla="*/ 51911 w 207645"/>
                <a:gd name="connsiteY1" fmla="*/ 0 h 708660"/>
                <a:gd name="connsiteX2" fmla="*/ 207645 w 207645"/>
                <a:gd name="connsiteY2" fmla="*/ 0 h 708660"/>
                <a:gd name="connsiteX3" fmla="*/ 155734 w 207645"/>
                <a:gd name="connsiteY3" fmla="*/ 708660 h 708660"/>
                <a:gd name="connsiteX4" fmla="*/ 0 w 207645"/>
                <a:gd name="connsiteY4" fmla="*/ 708660 h 708660"/>
                <a:gd name="connsiteX0-1" fmla="*/ 0 w 527685"/>
                <a:gd name="connsiteY0-2" fmla="*/ 712470 h 712470"/>
                <a:gd name="connsiteX1-3" fmla="*/ 51911 w 527685"/>
                <a:gd name="connsiteY1-4" fmla="*/ 3810 h 712470"/>
                <a:gd name="connsiteX2-5" fmla="*/ 527685 w 527685"/>
                <a:gd name="connsiteY2-6" fmla="*/ 0 h 712470"/>
                <a:gd name="connsiteX3-7" fmla="*/ 155734 w 527685"/>
                <a:gd name="connsiteY3-8" fmla="*/ 712470 h 712470"/>
                <a:gd name="connsiteX4-9" fmla="*/ 0 w 527685"/>
                <a:gd name="connsiteY4-10" fmla="*/ 712470 h 712470"/>
                <a:gd name="connsiteX0-11" fmla="*/ 0 w 527685"/>
                <a:gd name="connsiteY0-12" fmla="*/ 714375 h 714375"/>
                <a:gd name="connsiteX1-13" fmla="*/ 391001 w 527685"/>
                <a:gd name="connsiteY1-14" fmla="*/ 0 h 714375"/>
                <a:gd name="connsiteX2-15" fmla="*/ 527685 w 527685"/>
                <a:gd name="connsiteY2-16" fmla="*/ 1905 h 714375"/>
                <a:gd name="connsiteX3-17" fmla="*/ 155734 w 527685"/>
                <a:gd name="connsiteY3-18" fmla="*/ 714375 h 714375"/>
                <a:gd name="connsiteX4-19" fmla="*/ 0 w 527685"/>
                <a:gd name="connsiteY4-20" fmla="*/ 714375 h 7143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7685" h="714375">
                  <a:moveTo>
                    <a:pt x="0" y="714375"/>
                  </a:moveTo>
                  <a:lnTo>
                    <a:pt x="391001" y="0"/>
                  </a:lnTo>
                  <a:lnTo>
                    <a:pt x="527685" y="1905"/>
                  </a:lnTo>
                  <a:lnTo>
                    <a:pt x="155734" y="714375"/>
                  </a:lnTo>
                  <a:lnTo>
                    <a:pt x="0" y="714375"/>
                  </a:lnTo>
                  <a:close/>
                </a:path>
              </a:pathLst>
            </a:custGeom>
            <a:solidFill>
              <a:srgbClr val="0054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4" name="平行四边形 19"/>
            <p:cNvSpPr/>
            <p:nvPr/>
          </p:nvSpPr>
          <p:spPr>
            <a:xfrm>
              <a:off x="10974948" y="5377070"/>
              <a:ext cx="274999" cy="307129"/>
            </a:xfrm>
            <a:custGeom>
              <a:avLst/>
              <a:gdLst>
                <a:gd name="connsiteX0" fmla="*/ 0 w 207645"/>
                <a:gd name="connsiteY0" fmla="*/ 708660 h 708660"/>
                <a:gd name="connsiteX1" fmla="*/ 51911 w 207645"/>
                <a:gd name="connsiteY1" fmla="*/ 0 h 708660"/>
                <a:gd name="connsiteX2" fmla="*/ 207645 w 207645"/>
                <a:gd name="connsiteY2" fmla="*/ 0 h 708660"/>
                <a:gd name="connsiteX3" fmla="*/ 155734 w 207645"/>
                <a:gd name="connsiteY3" fmla="*/ 708660 h 708660"/>
                <a:gd name="connsiteX4" fmla="*/ 0 w 207645"/>
                <a:gd name="connsiteY4" fmla="*/ 708660 h 708660"/>
                <a:gd name="connsiteX0-1" fmla="*/ 0 w 527685"/>
                <a:gd name="connsiteY0-2" fmla="*/ 712470 h 712470"/>
                <a:gd name="connsiteX1-3" fmla="*/ 51911 w 527685"/>
                <a:gd name="connsiteY1-4" fmla="*/ 3810 h 712470"/>
                <a:gd name="connsiteX2-5" fmla="*/ 527685 w 527685"/>
                <a:gd name="connsiteY2-6" fmla="*/ 0 h 712470"/>
                <a:gd name="connsiteX3-7" fmla="*/ 155734 w 527685"/>
                <a:gd name="connsiteY3-8" fmla="*/ 712470 h 712470"/>
                <a:gd name="connsiteX4-9" fmla="*/ 0 w 527685"/>
                <a:gd name="connsiteY4-10" fmla="*/ 712470 h 712470"/>
                <a:gd name="connsiteX0-11" fmla="*/ 0 w 527685"/>
                <a:gd name="connsiteY0-12" fmla="*/ 714375 h 714375"/>
                <a:gd name="connsiteX1-13" fmla="*/ 391001 w 527685"/>
                <a:gd name="connsiteY1-14" fmla="*/ 0 h 714375"/>
                <a:gd name="connsiteX2-15" fmla="*/ 527685 w 527685"/>
                <a:gd name="connsiteY2-16" fmla="*/ 1905 h 714375"/>
                <a:gd name="connsiteX3-17" fmla="*/ 155734 w 527685"/>
                <a:gd name="connsiteY3-18" fmla="*/ 714375 h 714375"/>
                <a:gd name="connsiteX4-19" fmla="*/ 0 w 527685"/>
                <a:gd name="connsiteY4-20" fmla="*/ 714375 h 7143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7685" h="714375">
                  <a:moveTo>
                    <a:pt x="0" y="714375"/>
                  </a:moveTo>
                  <a:lnTo>
                    <a:pt x="391001" y="0"/>
                  </a:lnTo>
                  <a:lnTo>
                    <a:pt x="527685" y="1905"/>
                  </a:lnTo>
                  <a:lnTo>
                    <a:pt x="155734" y="714375"/>
                  </a:lnTo>
                  <a:lnTo>
                    <a:pt x="0" y="714375"/>
                  </a:lnTo>
                  <a:close/>
                </a:path>
              </a:pathLst>
            </a:custGeom>
            <a:solidFill>
              <a:srgbClr val="0054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5" name="平行四边形 19"/>
            <p:cNvSpPr/>
            <p:nvPr/>
          </p:nvSpPr>
          <p:spPr>
            <a:xfrm>
              <a:off x="10699948" y="5377070"/>
              <a:ext cx="274999" cy="307129"/>
            </a:xfrm>
            <a:custGeom>
              <a:avLst/>
              <a:gdLst>
                <a:gd name="connsiteX0" fmla="*/ 0 w 207645"/>
                <a:gd name="connsiteY0" fmla="*/ 708660 h 708660"/>
                <a:gd name="connsiteX1" fmla="*/ 51911 w 207645"/>
                <a:gd name="connsiteY1" fmla="*/ 0 h 708660"/>
                <a:gd name="connsiteX2" fmla="*/ 207645 w 207645"/>
                <a:gd name="connsiteY2" fmla="*/ 0 h 708660"/>
                <a:gd name="connsiteX3" fmla="*/ 155734 w 207645"/>
                <a:gd name="connsiteY3" fmla="*/ 708660 h 708660"/>
                <a:gd name="connsiteX4" fmla="*/ 0 w 207645"/>
                <a:gd name="connsiteY4" fmla="*/ 708660 h 708660"/>
                <a:gd name="connsiteX0-1" fmla="*/ 0 w 527685"/>
                <a:gd name="connsiteY0-2" fmla="*/ 712470 h 712470"/>
                <a:gd name="connsiteX1-3" fmla="*/ 51911 w 527685"/>
                <a:gd name="connsiteY1-4" fmla="*/ 3810 h 712470"/>
                <a:gd name="connsiteX2-5" fmla="*/ 527685 w 527685"/>
                <a:gd name="connsiteY2-6" fmla="*/ 0 h 712470"/>
                <a:gd name="connsiteX3-7" fmla="*/ 155734 w 527685"/>
                <a:gd name="connsiteY3-8" fmla="*/ 712470 h 712470"/>
                <a:gd name="connsiteX4-9" fmla="*/ 0 w 527685"/>
                <a:gd name="connsiteY4-10" fmla="*/ 712470 h 712470"/>
                <a:gd name="connsiteX0-11" fmla="*/ 0 w 527685"/>
                <a:gd name="connsiteY0-12" fmla="*/ 714375 h 714375"/>
                <a:gd name="connsiteX1-13" fmla="*/ 391001 w 527685"/>
                <a:gd name="connsiteY1-14" fmla="*/ 0 h 714375"/>
                <a:gd name="connsiteX2-15" fmla="*/ 527685 w 527685"/>
                <a:gd name="connsiteY2-16" fmla="*/ 1905 h 714375"/>
                <a:gd name="connsiteX3-17" fmla="*/ 155734 w 527685"/>
                <a:gd name="connsiteY3-18" fmla="*/ 714375 h 714375"/>
                <a:gd name="connsiteX4-19" fmla="*/ 0 w 527685"/>
                <a:gd name="connsiteY4-20" fmla="*/ 714375 h 7143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7685" h="714375">
                  <a:moveTo>
                    <a:pt x="0" y="714375"/>
                  </a:moveTo>
                  <a:lnTo>
                    <a:pt x="391001" y="0"/>
                  </a:lnTo>
                  <a:lnTo>
                    <a:pt x="527685" y="1905"/>
                  </a:lnTo>
                  <a:lnTo>
                    <a:pt x="155734" y="714375"/>
                  </a:lnTo>
                  <a:lnTo>
                    <a:pt x="0" y="714375"/>
                  </a:lnTo>
                  <a:close/>
                </a:path>
              </a:pathLst>
            </a:custGeom>
            <a:solidFill>
              <a:srgbClr val="0054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6" name="平行四边形 19"/>
            <p:cNvSpPr/>
            <p:nvPr/>
          </p:nvSpPr>
          <p:spPr>
            <a:xfrm>
              <a:off x="10422834" y="5377070"/>
              <a:ext cx="274999" cy="307129"/>
            </a:xfrm>
            <a:custGeom>
              <a:avLst/>
              <a:gdLst>
                <a:gd name="connsiteX0" fmla="*/ 0 w 207645"/>
                <a:gd name="connsiteY0" fmla="*/ 708660 h 708660"/>
                <a:gd name="connsiteX1" fmla="*/ 51911 w 207645"/>
                <a:gd name="connsiteY1" fmla="*/ 0 h 708660"/>
                <a:gd name="connsiteX2" fmla="*/ 207645 w 207645"/>
                <a:gd name="connsiteY2" fmla="*/ 0 h 708660"/>
                <a:gd name="connsiteX3" fmla="*/ 155734 w 207645"/>
                <a:gd name="connsiteY3" fmla="*/ 708660 h 708660"/>
                <a:gd name="connsiteX4" fmla="*/ 0 w 207645"/>
                <a:gd name="connsiteY4" fmla="*/ 708660 h 708660"/>
                <a:gd name="connsiteX0-1" fmla="*/ 0 w 527685"/>
                <a:gd name="connsiteY0-2" fmla="*/ 712470 h 712470"/>
                <a:gd name="connsiteX1-3" fmla="*/ 51911 w 527685"/>
                <a:gd name="connsiteY1-4" fmla="*/ 3810 h 712470"/>
                <a:gd name="connsiteX2-5" fmla="*/ 527685 w 527685"/>
                <a:gd name="connsiteY2-6" fmla="*/ 0 h 712470"/>
                <a:gd name="connsiteX3-7" fmla="*/ 155734 w 527685"/>
                <a:gd name="connsiteY3-8" fmla="*/ 712470 h 712470"/>
                <a:gd name="connsiteX4-9" fmla="*/ 0 w 527685"/>
                <a:gd name="connsiteY4-10" fmla="*/ 712470 h 712470"/>
                <a:gd name="connsiteX0-11" fmla="*/ 0 w 527685"/>
                <a:gd name="connsiteY0-12" fmla="*/ 714375 h 714375"/>
                <a:gd name="connsiteX1-13" fmla="*/ 391001 w 527685"/>
                <a:gd name="connsiteY1-14" fmla="*/ 0 h 714375"/>
                <a:gd name="connsiteX2-15" fmla="*/ 527685 w 527685"/>
                <a:gd name="connsiteY2-16" fmla="*/ 1905 h 714375"/>
                <a:gd name="connsiteX3-17" fmla="*/ 155734 w 527685"/>
                <a:gd name="connsiteY3-18" fmla="*/ 714375 h 714375"/>
                <a:gd name="connsiteX4-19" fmla="*/ 0 w 527685"/>
                <a:gd name="connsiteY4-20" fmla="*/ 714375 h 7143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7685" h="714375">
                  <a:moveTo>
                    <a:pt x="0" y="714375"/>
                  </a:moveTo>
                  <a:lnTo>
                    <a:pt x="391001" y="0"/>
                  </a:lnTo>
                  <a:lnTo>
                    <a:pt x="527685" y="1905"/>
                  </a:lnTo>
                  <a:lnTo>
                    <a:pt x="155734" y="714375"/>
                  </a:lnTo>
                  <a:lnTo>
                    <a:pt x="0" y="714375"/>
                  </a:lnTo>
                  <a:close/>
                </a:path>
              </a:pathLst>
            </a:custGeom>
            <a:solidFill>
              <a:srgbClr val="0054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平行四边形 19"/>
            <p:cNvSpPr/>
            <p:nvPr/>
          </p:nvSpPr>
          <p:spPr>
            <a:xfrm>
              <a:off x="10147835" y="5377070"/>
              <a:ext cx="274999" cy="307129"/>
            </a:xfrm>
            <a:custGeom>
              <a:avLst/>
              <a:gdLst>
                <a:gd name="connsiteX0" fmla="*/ 0 w 207645"/>
                <a:gd name="connsiteY0" fmla="*/ 708660 h 708660"/>
                <a:gd name="connsiteX1" fmla="*/ 51911 w 207645"/>
                <a:gd name="connsiteY1" fmla="*/ 0 h 708660"/>
                <a:gd name="connsiteX2" fmla="*/ 207645 w 207645"/>
                <a:gd name="connsiteY2" fmla="*/ 0 h 708660"/>
                <a:gd name="connsiteX3" fmla="*/ 155734 w 207645"/>
                <a:gd name="connsiteY3" fmla="*/ 708660 h 708660"/>
                <a:gd name="connsiteX4" fmla="*/ 0 w 207645"/>
                <a:gd name="connsiteY4" fmla="*/ 708660 h 708660"/>
                <a:gd name="connsiteX0-1" fmla="*/ 0 w 527685"/>
                <a:gd name="connsiteY0-2" fmla="*/ 712470 h 712470"/>
                <a:gd name="connsiteX1-3" fmla="*/ 51911 w 527685"/>
                <a:gd name="connsiteY1-4" fmla="*/ 3810 h 712470"/>
                <a:gd name="connsiteX2-5" fmla="*/ 527685 w 527685"/>
                <a:gd name="connsiteY2-6" fmla="*/ 0 h 712470"/>
                <a:gd name="connsiteX3-7" fmla="*/ 155734 w 527685"/>
                <a:gd name="connsiteY3-8" fmla="*/ 712470 h 712470"/>
                <a:gd name="connsiteX4-9" fmla="*/ 0 w 527685"/>
                <a:gd name="connsiteY4-10" fmla="*/ 712470 h 712470"/>
                <a:gd name="connsiteX0-11" fmla="*/ 0 w 527685"/>
                <a:gd name="connsiteY0-12" fmla="*/ 714375 h 714375"/>
                <a:gd name="connsiteX1-13" fmla="*/ 391001 w 527685"/>
                <a:gd name="connsiteY1-14" fmla="*/ 0 h 714375"/>
                <a:gd name="connsiteX2-15" fmla="*/ 527685 w 527685"/>
                <a:gd name="connsiteY2-16" fmla="*/ 1905 h 714375"/>
                <a:gd name="connsiteX3-17" fmla="*/ 155734 w 527685"/>
                <a:gd name="connsiteY3-18" fmla="*/ 714375 h 714375"/>
                <a:gd name="connsiteX4-19" fmla="*/ 0 w 527685"/>
                <a:gd name="connsiteY4-20" fmla="*/ 714375 h 7143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7685" h="714375">
                  <a:moveTo>
                    <a:pt x="0" y="714375"/>
                  </a:moveTo>
                  <a:lnTo>
                    <a:pt x="391001" y="0"/>
                  </a:lnTo>
                  <a:lnTo>
                    <a:pt x="527685" y="1905"/>
                  </a:lnTo>
                  <a:lnTo>
                    <a:pt x="155734" y="714375"/>
                  </a:lnTo>
                  <a:lnTo>
                    <a:pt x="0" y="714375"/>
                  </a:lnTo>
                  <a:close/>
                </a:path>
              </a:pathLst>
            </a:custGeom>
            <a:solidFill>
              <a:srgbClr val="0054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8" name="平行四边形 19"/>
            <p:cNvSpPr/>
            <p:nvPr/>
          </p:nvSpPr>
          <p:spPr>
            <a:xfrm>
              <a:off x="9870720" y="5377070"/>
              <a:ext cx="272885" cy="307129"/>
            </a:xfrm>
            <a:custGeom>
              <a:avLst/>
              <a:gdLst>
                <a:gd name="connsiteX0" fmla="*/ 0 w 207645"/>
                <a:gd name="connsiteY0" fmla="*/ 708660 h 708660"/>
                <a:gd name="connsiteX1" fmla="*/ 51911 w 207645"/>
                <a:gd name="connsiteY1" fmla="*/ 0 h 708660"/>
                <a:gd name="connsiteX2" fmla="*/ 207645 w 207645"/>
                <a:gd name="connsiteY2" fmla="*/ 0 h 708660"/>
                <a:gd name="connsiteX3" fmla="*/ 155734 w 207645"/>
                <a:gd name="connsiteY3" fmla="*/ 708660 h 708660"/>
                <a:gd name="connsiteX4" fmla="*/ 0 w 207645"/>
                <a:gd name="connsiteY4" fmla="*/ 708660 h 708660"/>
                <a:gd name="connsiteX0-1" fmla="*/ 0 w 527685"/>
                <a:gd name="connsiteY0-2" fmla="*/ 712470 h 712470"/>
                <a:gd name="connsiteX1-3" fmla="*/ 51911 w 527685"/>
                <a:gd name="connsiteY1-4" fmla="*/ 3810 h 712470"/>
                <a:gd name="connsiteX2-5" fmla="*/ 527685 w 527685"/>
                <a:gd name="connsiteY2-6" fmla="*/ 0 h 712470"/>
                <a:gd name="connsiteX3-7" fmla="*/ 155734 w 527685"/>
                <a:gd name="connsiteY3-8" fmla="*/ 712470 h 712470"/>
                <a:gd name="connsiteX4-9" fmla="*/ 0 w 527685"/>
                <a:gd name="connsiteY4-10" fmla="*/ 712470 h 712470"/>
                <a:gd name="connsiteX0-11" fmla="*/ 0 w 527685"/>
                <a:gd name="connsiteY0-12" fmla="*/ 714375 h 714375"/>
                <a:gd name="connsiteX1-13" fmla="*/ 391001 w 527685"/>
                <a:gd name="connsiteY1-14" fmla="*/ 0 h 714375"/>
                <a:gd name="connsiteX2-15" fmla="*/ 527685 w 527685"/>
                <a:gd name="connsiteY2-16" fmla="*/ 1905 h 714375"/>
                <a:gd name="connsiteX3-17" fmla="*/ 155734 w 527685"/>
                <a:gd name="connsiteY3-18" fmla="*/ 714375 h 714375"/>
                <a:gd name="connsiteX4-19" fmla="*/ 0 w 527685"/>
                <a:gd name="connsiteY4-20" fmla="*/ 714375 h 7143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7685" h="714375">
                  <a:moveTo>
                    <a:pt x="0" y="714375"/>
                  </a:moveTo>
                  <a:lnTo>
                    <a:pt x="391001" y="0"/>
                  </a:lnTo>
                  <a:lnTo>
                    <a:pt x="527685" y="1905"/>
                  </a:lnTo>
                  <a:lnTo>
                    <a:pt x="155734" y="714375"/>
                  </a:lnTo>
                  <a:lnTo>
                    <a:pt x="0" y="714375"/>
                  </a:lnTo>
                  <a:close/>
                </a:path>
              </a:pathLst>
            </a:custGeom>
            <a:solidFill>
              <a:srgbClr val="0054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9" name="平行四边形 19"/>
            <p:cNvSpPr/>
            <p:nvPr/>
          </p:nvSpPr>
          <p:spPr>
            <a:xfrm>
              <a:off x="9593606" y="5377070"/>
              <a:ext cx="274999" cy="307129"/>
            </a:xfrm>
            <a:custGeom>
              <a:avLst/>
              <a:gdLst>
                <a:gd name="connsiteX0" fmla="*/ 0 w 207645"/>
                <a:gd name="connsiteY0" fmla="*/ 708660 h 708660"/>
                <a:gd name="connsiteX1" fmla="*/ 51911 w 207645"/>
                <a:gd name="connsiteY1" fmla="*/ 0 h 708660"/>
                <a:gd name="connsiteX2" fmla="*/ 207645 w 207645"/>
                <a:gd name="connsiteY2" fmla="*/ 0 h 708660"/>
                <a:gd name="connsiteX3" fmla="*/ 155734 w 207645"/>
                <a:gd name="connsiteY3" fmla="*/ 708660 h 708660"/>
                <a:gd name="connsiteX4" fmla="*/ 0 w 207645"/>
                <a:gd name="connsiteY4" fmla="*/ 708660 h 708660"/>
                <a:gd name="connsiteX0-1" fmla="*/ 0 w 527685"/>
                <a:gd name="connsiteY0-2" fmla="*/ 712470 h 712470"/>
                <a:gd name="connsiteX1-3" fmla="*/ 51911 w 527685"/>
                <a:gd name="connsiteY1-4" fmla="*/ 3810 h 712470"/>
                <a:gd name="connsiteX2-5" fmla="*/ 527685 w 527685"/>
                <a:gd name="connsiteY2-6" fmla="*/ 0 h 712470"/>
                <a:gd name="connsiteX3-7" fmla="*/ 155734 w 527685"/>
                <a:gd name="connsiteY3-8" fmla="*/ 712470 h 712470"/>
                <a:gd name="connsiteX4-9" fmla="*/ 0 w 527685"/>
                <a:gd name="connsiteY4-10" fmla="*/ 712470 h 712470"/>
                <a:gd name="connsiteX0-11" fmla="*/ 0 w 527685"/>
                <a:gd name="connsiteY0-12" fmla="*/ 714375 h 714375"/>
                <a:gd name="connsiteX1-13" fmla="*/ 391001 w 527685"/>
                <a:gd name="connsiteY1-14" fmla="*/ 0 h 714375"/>
                <a:gd name="connsiteX2-15" fmla="*/ 527685 w 527685"/>
                <a:gd name="connsiteY2-16" fmla="*/ 1905 h 714375"/>
                <a:gd name="connsiteX3-17" fmla="*/ 155734 w 527685"/>
                <a:gd name="connsiteY3-18" fmla="*/ 714375 h 714375"/>
                <a:gd name="connsiteX4-19" fmla="*/ 0 w 527685"/>
                <a:gd name="connsiteY4-20" fmla="*/ 714375 h 7143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27685" h="714375">
                  <a:moveTo>
                    <a:pt x="0" y="714375"/>
                  </a:moveTo>
                  <a:lnTo>
                    <a:pt x="391001" y="0"/>
                  </a:lnTo>
                  <a:lnTo>
                    <a:pt x="527685" y="1905"/>
                  </a:lnTo>
                  <a:lnTo>
                    <a:pt x="155734" y="714375"/>
                  </a:lnTo>
                  <a:lnTo>
                    <a:pt x="0" y="714375"/>
                  </a:lnTo>
                  <a:close/>
                </a:path>
              </a:pathLst>
            </a:custGeom>
            <a:solidFill>
              <a:srgbClr val="0054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30" name="矩形 29"/>
          <p:cNvSpPr/>
          <p:nvPr/>
        </p:nvSpPr>
        <p:spPr>
          <a:xfrm>
            <a:off x="4105275" y="5594350"/>
            <a:ext cx="3206750" cy="25400"/>
          </a:xfrm>
          <a:prstGeom prst="rect">
            <a:avLst/>
          </a:prstGeom>
          <a:solidFill>
            <a:srgbClr val="0054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1992" name="文本框 2"/>
          <p:cNvSpPr txBox="1"/>
          <p:nvPr/>
        </p:nvSpPr>
        <p:spPr>
          <a:xfrm>
            <a:off x="-1746250" y="2865130"/>
            <a:ext cx="12636500" cy="1323439"/>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a:spcBef>
                <a:spcPct val="0"/>
              </a:spcBef>
              <a:buNone/>
            </a:pPr>
            <a:r>
              <a:rPr lang="zh-CN" altLang="en-US" sz="4000" b="1" dirty="0">
                <a:solidFill>
                  <a:schemeClr val="bg1"/>
                </a:solidFill>
                <a:latin typeface="微软雅黑" panose="020B0503020204020204" pitchFamily="34" charset="-122"/>
                <a:ea typeface="微软雅黑" panose="020B0503020204020204" pitchFamily="34" charset="-122"/>
              </a:rPr>
              <a:t>谢谢！</a:t>
            </a:r>
            <a:endParaRPr lang="en-US" altLang="zh-CN" sz="4000" b="1" dirty="0">
              <a:solidFill>
                <a:schemeClr val="bg1"/>
              </a:solidFill>
              <a:latin typeface="微软雅黑" panose="020B0503020204020204" pitchFamily="34" charset="-122"/>
              <a:ea typeface="微软雅黑" panose="020B0503020204020204" pitchFamily="34" charset="-122"/>
            </a:endParaRPr>
          </a:p>
          <a:p>
            <a:pPr marL="0" lvl="0" indent="0" algn="ctr">
              <a:spcBef>
                <a:spcPct val="0"/>
              </a:spcBef>
              <a:buNone/>
            </a:pPr>
            <a:r>
              <a:rPr lang="zh-CN" altLang="en-US" sz="4000" b="1" dirty="0">
                <a:solidFill>
                  <a:schemeClr val="bg1"/>
                </a:solidFill>
                <a:latin typeface="微软雅黑" panose="020B0503020204020204" pitchFamily="34" charset="-122"/>
                <a:ea typeface="微软雅黑" panose="020B0503020204020204" pitchFamily="34" charset="-122"/>
              </a:rPr>
              <a:t>欢迎各位专家批评指正！</a:t>
            </a:r>
            <a:endParaRPr lang="en-US" altLang="zh-SG" sz="4000" b="1"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图片 2" descr="封面"/>
          <p:cNvPicPr>
            <a:picLocks noChangeAspect="1"/>
          </p:cNvPicPr>
          <p:nvPr/>
        </p:nvPicPr>
        <p:blipFill>
          <a:blip r:embed="rId3"/>
          <a:stretch>
            <a:fillRect/>
          </a:stretch>
        </p:blipFill>
        <p:spPr>
          <a:xfrm>
            <a:off x="0" y="5748338"/>
            <a:ext cx="9144000" cy="1122362"/>
          </a:xfrm>
          <a:prstGeom prst="rect">
            <a:avLst/>
          </a:prstGeom>
          <a:noFill/>
          <a:ln w="9525">
            <a:noFill/>
          </a:ln>
        </p:spPr>
      </p:pic>
      <p:pic>
        <p:nvPicPr>
          <p:cNvPr id="8195" name="图片 2"/>
          <p:cNvPicPr>
            <a:picLocks noChangeAspect="1"/>
          </p:cNvPicPr>
          <p:nvPr/>
        </p:nvPicPr>
        <p:blipFill>
          <a:blip r:embed="rId4"/>
          <a:stretch>
            <a:fillRect/>
          </a:stretch>
        </p:blipFill>
        <p:spPr>
          <a:xfrm>
            <a:off x="80963" y="1808163"/>
            <a:ext cx="2959100" cy="1835150"/>
          </a:xfrm>
          <a:prstGeom prst="rect">
            <a:avLst/>
          </a:prstGeom>
          <a:noFill/>
          <a:ln w="9525">
            <a:noFill/>
          </a:ln>
        </p:spPr>
      </p:pic>
      <p:sp>
        <p:nvSpPr>
          <p:cNvPr id="5" name="文本框 26"/>
          <p:cNvSpPr txBox="1"/>
          <p:nvPr/>
        </p:nvSpPr>
        <p:spPr>
          <a:xfrm>
            <a:off x="3994150" y="6302058"/>
            <a:ext cx="5051425" cy="275590"/>
          </a:xfrm>
          <a:prstGeom prst="rect">
            <a:avLst/>
          </a:prstGeom>
          <a:noFill/>
        </p:spPr>
        <p:txBody>
          <a:bodyPr>
            <a:spAutoFit/>
          </a:bodyPr>
          <a:lstStyle>
            <a:defPPr>
              <a:defRPr lang="zh-CN"/>
            </a:defPPr>
            <a:lvl1pPr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5pPr>
            <a:lvl6pPr marL="22860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6pPr>
            <a:lvl7pPr marL="27432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7pPr>
            <a:lvl8pPr marL="32004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8pPr>
            <a:lvl9pPr marL="36576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S.H. </a:t>
            </a:r>
            <a:r>
              <a:rPr kumimoji="0" lang="en-US" altLang="zh-CN" sz="1200" i="0" u="none" strike="noStrike" kern="100" cap="none" spc="0" normalizeH="0" baseline="0" noProof="0" dirty="0" err="1">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Neddermeyer</a:t>
            </a:r>
            <a:r>
              <a:rPr kumimoji="0" lang="en-US" altLang="zh-CN" sz="120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C.D. Anderson,  Phys. Rev. 54, 88 (1938)</a:t>
            </a:r>
          </a:p>
        </p:txBody>
      </p:sp>
      <p:pic>
        <p:nvPicPr>
          <p:cNvPr id="8197" name="图片 5" descr="粒子物理标准模型"/>
          <p:cNvPicPr>
            <a:picLocks noChangeAspect="1"/>
          </p:cNvPicPr>
          <p:nvPr/>
        </p:nvPicPr>
        <p:blipFill>
          <a:blip r:embed="rId5"/>
          <a:stretch>
            <a:fillRect/>
          </a:stretch>
        </p:blipFill>
        <p:spPr>
          <a:xfrm>
            <a:off x="6121400" y="1392238"/>
            <a:ext cx="2746375" cy="2916237"/>
          </a:xfrm>
          <a:prstGeom prst="rect">
            <a:avLst/>
          </a:prstGeom>
          <a:noFill/>
          <a:ln w="9525">
            <a:noFill/>
          </a:ln>
        </p:spPr>
      </p:pic>
      <p:sp>
        <p:nvSpPr>
          <p:cNvPr id="10" name="矩形 9"/>
          <p:cNvSpPr/>
          <p:nvPr/>
        </p:nvSpPr>
        <p:spPr>
          <a:xfrm>
            <a:off x="0" y="593725"/>
            <a:ext cx="9144000" cy="628650"/>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2" name="文本框 4"/>
          <p:cNvSpPr txBox="1"/>
          <p:nvPr/>
        </p:nvSpPr>
        <p:spPr>
          <a:xfrm>
            <a:off x="139700" y="46038"/>
            <a:ext cx="5664200" cy="544513"/>
          </a:xfrm>
          <a:prstGeom prst="rect">
            <a:avLst/>
          </a:prstGeom>
          <a:noFill/>
          <a:effectLst>
            <a:outerShdw blurRad="50800" dist="38100" dir="10800000" algn="r" rotWithShape="0">
              <a:prstClr val="black">
                <a:alpha val="40000"/>
              </a:prstClr>
            </a:outerShdw>
          </a:effectLst>
        </p:spPr>
        <p:txBody>
          <a:bodyPr/>
          <a:lstStyle>
            <a:defPPr>
              <a:defRPr lang="zh-CN"/>
            </a:defPPr>
            <a:lvl1pPr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5pPr>
            <a:lvl6pPr marL="22860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6pPr>
            <a:lvl7pPr marL="27432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7pPr>
            <a:lvl8pPr marL="32004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8pPr>
            <a:lvl9pPr marL="36576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a:ln>
                  <a:noFill/>
                </a:ln>
                <a:solidFill>
                  <a:srgbClr val="243D69"/>
                </a:solidFill>
                <a:effectLst/>
                <a:uLnTx/>
                <a:uFillTx/>
                <a:latin typeface="微软雅黑" panose="020B0503020204020204" pitchFamily="34" charset="-122"/>
                <a:ea typeface="微软雅黑" panose="020B0503020204020204" pitchFamily="34" charset="-122"/>
                <a:cs typeface="+mn-cs"/>
              </a:rPr>
              <a:t>1.1</a:t>
            </a:r>
            <a:r>
              <a:rPr kumimoji="0" lang="zh-CN" altLang="en-US" sz="2800" b="1" i="0" u="none" strike="noStrike" kern="1200" cap="none" spc="0" normalizeH="0" baseline="0" noProof="0" dirty="0">
                <a:ln>
                  <a:noFill/>
                </a:ln>
                <a:solidFill>
                  <a:srgbClr val="243D69"/>
                </a:solidFill>
                <a:effectLst/>
                <a:uLnTx/>
                <a:uFillTx/>
                <a:latin typeface="微软雅黑" panose="020B0503020204020204" pitchFamily="34" charset="-122"/>
                <a:ea typeface="微软雅黑" panose="020B0503020204020204" pitchFamily="34" charset="-122"/>
                <a:cs typeface="+mn-cs"/>
              </a:rPr>
              <a:t> </a:t>
            </a:r>
            <a:r>
              <a:rPr lang="zh-CN" altLang="en-US" sz="2800" b="1" dirty="0">
                <a:solidFill>
                  <a:srgbClr val="243D69"/>
                </a:solidFill>
                <a:latin typeface="微软雅黑" panose="020B0503020204020204" pitchFamily="34" charset="-122"/>
                <a:ea typeface="微软雅黑" panose="020B0503020204020204" pitchFamily="34" charset="-122"/>
              </a:rPr>
              <a:t>缪</a:t>
            </a:r>
            <a:r>
              <a:rPr kumimoji="0" lang="en-US" altLang="zh-CN" sz="2800" b="1" i="0" u="none" strike="noStrike" kern="1200" cap="none" spc="0" normalizeH="0" baseline="0" noProof="0" dirty="0" err="1">
                <a:ln>
                  <a:noFill/>
                </a:ln>
                <a:solidFill>
                  <a:srgbClr val="243D69"/>
                </a:solidFill>
                <a:effectLst/>
                <a:uLnTx/>
                <a:uFillTx/>
                <a:latin typeface="微软雅黑" panose="020B0503020204020204" pitchFamily="34" charset="-122"/>
                <a:ea typeface="微软雅黑" panose="020B0503020204020204" pitchFamily="34" charset="-122"/>
                <a:cs typeface="+mn-cs"/>
              </a:rPr>
              <a:t>子概述</a:t>
            </a:r>
            <a:endParaRPr kumimoji="0" lang="en-US" altLang="zh-CN" sz="2800" b="1" i="0" u="none" strike="noStrike" kern="1200" cap="none" spc="0" normalizeH="0" baseline="0" noProof="0" dirty="0">
              <a:ln>
                <a:noFill/>
              </a:ln>
              <a:solidFill>
                <a:srgbClr val="243D69"/>
              </a:solidFill>
              <a:effectLst/>
              <a:uLnTx/>
              <a:uFillTx/>
              <a:latin typeface="微软雅黑" panose="020B0503020204020204" pitchFamily="34" charset="-122"/>
              <a:ea typeface="微软雅黑" panose="020B0503020204020204" pitchFamily="34" charset="-122"/>
              <a:cs typeface="+mn-cs"/>
            </a:endParaRPr>
          </a:p>
        </p:txBody>
      </p:sp>
      <p:sp>
        <p:nvSpPr>
          <p:cNvPr id="8200" name="文本框 6"/>
          <p:cNvSpPr txBox="1"/>
          <p:nvPr/>
        </p:nvSpPr>
        <p:spPr>
          <a:xfrm>
            <a:off x="123825" y="681038"/>
            <a:ext cx="6772275" cy="455612"/>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285750" lvl="0" indent="-285750" eaLnBrk="1" hangingPunct="1">
              <a:spcBef>
                <a:spcPct val="0"/>
              </a:spcBef>
              <a:buFont typeface="Wingdings" panose="05000000000000000000" pitchFamily="2" charset="2"/>
              <a:buChar char="p"/>
            </a:pPr>
            <a:r>
              <a:rPr lang="en-US" altLang="zh-CN" sz="2400" b="1" dirty="0">
                <a:solidFill>
                  <a:schemeClr val="bg1"/>
                </a:solidFill>
                <a:latin typeface="微软雅黑" panose="020B0503020204020204" pitchFamily="34" charset="-122"/>
                <a:ea typeface="微软雅黑" panose="020B0503020204020204" pitchFamily="34" charset="-122"/>
              </a:rPr>
              <a:t> </a:t>
            </a:r>
            <a:r>
              <a:rPr lang="zh-CN" altLang="zh-CN" sz="2400" b="1" dirty="0">
                <a:solidFill>
                  <a:schemeClr val="bg1"/>
                </a:solidFill>
                <a:latin typeface="微软雅黑" panose="020B0503020204020204" pitchFamily="34" charset="-122"/>
                <a:ea typeface="微软雅黑" panose="020B0503020204020204" pitchFamily="34" charset="-122"/>
              </a:rPr>
              <a:t>缪子的发现</a:t>
            </a:r>
          </a:p>
        </p:txBody>
      </p:sp>
      <p:sp>
        <p:nvSpPr>
          <p:cNvPr id="3" name="矩形: 圆角 2"/>
          <p:cNvSpPr/>
          <p:nvPr/>
        </p:nvSpPr>
        <p:spPr>
          <a:xfrm>
            <a:off x="6832600" y="3103563"/>
            <a:ext cx="455613" cy="574675"/>
          </a:xfrm>
          <a:prstGeom prst="roundRect">
            <a:avLst/>
          </a:prstGeom>
          <a:noFill/>
          <a:ln w="28575">
            <a:solidFill>
              <a:srgbClr val="FF0000"/>
            </a:solidFill>
          </a:ln>
        </p:spPr>
        <p:style>
          <a:lnRef idx="2">
            <a:schemeClr val="accent3">
              <a:shade val="15000"/>
            </a:schemeClr>
          </a:lnRef>
          <a:fillRef idx="1">
            <a:schemeClr val="accent3"/>
          </a:fillRef>
          <a:effectRef idx="0">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6" name="直接箭头连接符 5"/>
          <p:cNvCxnSpPr/>
          <p:nvPr/>
        </p:nvCxnSpPr>
        <p:spPr>
          <a:xfrm flipV="1">
            <a:off x="6626225" y="3679825"/>
            <a:ext cx="323850" cy="776288"/>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文本框 7"/>
          <p:cNvSpPr txBox="1">
            <a:spLocks noRot="1" noChangeAspect="1" noMove="1" noResize="1" noEditPoints="1" noAdjustHandles="1" noChangeArrowheads="1" noChangeShapeType="1" noTextEdit="1"/>
          </p:cNvSpPr>
          <p:nvPr/>
        </p:nvSpPr>
        <p:spPr>
          <a:xfrm>
            <a:off x="6024129" y="4439562"/>
            <a:ext cx="3167197" cy="1758495"/>
          </a:xfrm>
          <a:prstGeom prst="rect">
            <a:avLst/>
          </a:prstGeom>
          <a:blipFill>
            <a:blip r:embed="rId6"/>
            <a:stretch>
              <a:fillRect/>
            </a:stretch>
          </a:blipFill>
        </p:spPr>
        <p:txBody>
          <a:bodyPr/>
          <a:lstStyle/>
          <a:p>
            <a:pPr marR="0" defTabSz="914400">
              <a:buClrTx/>
              <a:buSzTx/>
              <a:buFontTx/>
              <a:buNone/>
              <a:defRPr/>
            </a:pPr>
            <a:r>
              <a:rPr kumimoji="0" lang="zh-SG" altLang="en-US" kern="1200" cap="none" spc="0" normalizeH="0" baseline="0" noProof="0">
                <a:noFill/>
                <a:latin typeface="Arial" panose="020B0604020202020204" pitchFamily="34" charset="0"/>
                <a:ea typeface="宋体" panose="02010600030101010101" pitchFamily="2" charset="-122"/>
                <a:cs typeface="+mn-cs"/>
              </a:rPr>
              <a:t> </a:t>
            </a:r>
          </a:p>
        </p:txBody>
      </p:sp>
      <p:sp>
        <p:nvSpPr>
          <p:cNvPr id="8204" name="文本框 12"/>
          <p:cNvSpPr txBox="1"/>
          <p:nvPr/>
        </p:nvSpPr>
        <p:spPr>
          <a:xfrm>
            <a:off x="-52387" y="1336675"/>
            <a:ext cx="3217862" cy="4603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altLang="zh-SG" sz="1200" b="1" dirty="0">
                <a:latin typeface="微软雅黑" panose="020B0503020204020204" pitchFamily="34" charset="-122"/>
                <a:ea typeface="微软雅黑" panose="020B0503020204020204" pitchFamily="34" charset="-122"/>
              </a:rPr>
              <a:t>1936年，C.D. Anderson和S.Anderson </a:t>
            </a:r>
            <a:r>
              <a:rPr altLang="zh-SG" sz="1200" b="1" dirty="0" err="1">
                <a:latin typeface="微软雅黑" panose="020B0503020204020204" pitchFamily="34" charset="-122"/>
                <a:ea typeface="微软雅黑" panose="020B0503020204020204" pitchFamily="34" charset="-122"/>
              </a:rPr>
              <a:t>Neddermeyer发现了μ子</a:t>
            </a:r>
            <a:r>
              <a:rPr altLang="zh-SG" sz="1200" b="1" dirty="0">
                <a:latin typeface="微软雅黑" panose="020B0503020204020204" pitchFamily="34" charset="-122"/>
                <a:ea typeface="微软雅黑" panose="020B0503020204020204" pitchFamily="34" charset="-122"/>
              </a:rPr>
              <a:t>。</a:t>
            </a:r>
          </a:p>
        </p:txBody>
      </p:sp>
      <p:pic>
        <p:nvPicPr>
          <p:cNvPr id="8205" name="图片 14"/>
          <p:cNvPicPr>
            <a:picLocks noChangeAspect="1"/>
          </p:cNvPicPr>
          <p:nvPr/>
        </p:nvPicPr>
        <p:blipFill>
          <a:blip r:embed="rId7"/>
          <a:stretch>
            <a:fillRect/>
          </a:stretch>
        </p:blipFill>
        <p:spPr>
          <a:xfrm>
            <a:off x="3754438" y="3014663"/>
            <a:ext cx="1265237" cy="719137"/>
          </a:xfrm>
          <a:prstGeom prst="rect">
            <a:avLst/>
          </a:prstGeom>
          <a:noFill/>
          <a:ln w="9525">
            <a:noFill/>
          </a:ln>
        </p:spPr>
      </p:pic>
      <p:pic>
        <p:nvPicPr>
          <p:cNvPr id="8206" name="图片 16"/>
          <p:cNvPicPr>
            <a:picLocks noChangeAspect="1"/>
          </p:cNvPicPr>
          <p:nvPr/>
        </p:nvPicPr>
        <p:blipFill>
          <a:blip r:embed="rId8"/>
          <a:stretch>
            <a:fillRect/>
          </a:stretch>
        </p:blipFill>
        <p:spPr>
          <a:xfrm>
            <a:off x="3754438" y="3951288"/>
            <a:ext cx="1265237" cy="649287"/>
          </a:xfrm>
          <a:prstGeom prst="rect">
            <a:avLst/>
          </a:prstGeom>
          <a:noFill/>
          <a:ln w="9525">
            <a:noFill/>
          </a:ln>
        </p:spPr>
      </p:pic>
      <p:pic>
        <p:nvPicPr>
          <p:cNvPr id="8207" name="图片 18"/>
          <p:cNvPicPr>
            <a:picLocks noChangeAspect="1"/>
          </p:cNvPicPr>
          <p:nvPr/>
        </p:nvPicPr>
        <p:blipFill>
          <a:blip r:embed="rId9"/>
          <a:stretch>
            <a:fillRect/>
          </a:stretch>
        </p:blipFill>
        <p:spPr>
          <a:xfrm>
            <a:off x="3795713" y="4873625"/>
            <a:ext cx="1265237" cy="1030288"/>
          </a:xfrm>
          <a:prstGeom prst="rect">
            <a:avLst/>
          </a:prstGeom>
          <a:noFill/>
          <a:ln w="9525">
            <a:noFill/>
          </a:ln>
        </p:spPr>
      </p:pic>
      <p:sp>
        <p:nvSpPr>
          <p:cNvPr id="20" name="矩形: 圆角 19"/>
          <p:cNvSpPr/>
          <p:nvPr/>
        </p:nvSpPr>
        <p:spPr>
          <a:xfrm>
            <a:off x="3322638" y="1811338"/>
            <a:ext cx="2232025" cy="4259263"/>
          </a:xfrm>
          <a:prstGeom prst="roundRect">
            <a:avLst/>
          </a:prstGeom>
          <a:noFill/>
          <a:ln w="28575">
            <a:solidFill>
              <a:schemeClr val="tx1">
                <a:lumMod val="95000"/>
                <a:lumOff val="5000"/>
              </a:schemeClr>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8209" name="文本框 23"/>
          <p:cNvSpPr txBox="1"/>
          <p:nvPr/>
        </p:nvSpPr>
        <p:spPr>
          <a:xfrm>
            <a:off x="3431858" y="1335088"/>
            <a:ext cx="4321175" cy="27559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b="1" dirty="0">
                <a:latin typeface="微软雅黑" panose="020B0503020204020204" pitchFamily="34" charset="-122"/>
                <a:ea typeface="微软雅黑" panose="020B0503020204020204" pitchFamily="34" charset="-122"/>
              </a:rPr>
              <a:t>μ介子可以以各种形式存在</a:t>
            </a:r>
          </a:p>
        </p:txBody>
      </p:sp>
      <p:sp>
        <p:nvSpPr>
          <p:cNvPr id="8210" name="文本框 25"/>
          <p:cNvSpPr txBox="1"/>
          <p:nvPr/>
        </p:nvSpPr>
        <p:spPr>
          <a:xfrm>
            <a:off x="3816350" y="4575175"/>
            <a:ext cx="1461770" cy="27559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latin typeface="微软雅黑" panose="020B0503020204020204" pitchFamily="34" charset="-122"/>
                <a:ea typeface="微软雅黑" panose="020B0503020204020204" pitchFamily="34" charset="-122"/>
              </a:rPr>
              <a:t>muonic atom</a:t>
            </a:r>
            <a:endParaRPr lang="zh-SG" altLang="en-US" sz="1200" dirty="0">
              <a:latin typeface="微软雅黑" panose="020B0503020204020204" pitchFamily="34" charset="-122"/>
              <a:ea typeface="微软雅黑" panose="020B0503020204020204" pitchFamily="34" charset="-122"/>
            </a:endParaRPr>
          </a:p>
        </p:txBody>
      </p:sp>
      <p:sp>
        <p:nvSpPr>
          <p:cNvPr id="8211" name="文本框 27"/>
          <p:cNvSpPr txBox="1"/>
          <p:nvPr/>
        </p:nvSpPr>
        <p:spPr>
          <a:xfrm>
            <a:off x="3916680" y="3630930"/>
            <a:ext cx="1307465" cy="27559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SG" altLang="en-US" sz="1200" dirty="0">
                <a:latin typeface="微软雅黑" panose="020B0503020204020204" pitchFamily="34" charset="-122"/>
                <a:ea typeface="微软雅黑" panose="020B0503020204020204" pitchFamily="34" charset="-122"/>
              </a:rPr>
              <a:t>m</a:t>
            </a:r>
            <a:r>
              <a:rPr lang="en-US" altLang="zh-SG" sz="1200" dirty="0">
                <a:latin typeface="微软雅黑" panose="020B0503020204020204" pitchFamily="34" charset="-122"/>
                <a:ea typeface="微软雅黑" panose="020B0503020204020204" pitchFamily="34" charset="-122"/>
              </a:rPr>
              <a:t>uonium</a:t>
            </a:r>
            <a:endParaRPr lang="zh-SG" altLang="en-US" sz="1200" dirty="0">
              <a:latin typeface="微软雅黑" panose="020B0503020204020204" pitchFamily="34" charset="-122"/>
              <a:ea typeface="微软雅黑" panose="020B0503020204020204" pitchFamily="34" charset="-122"/>
            </a:endParaRPr>
          </a:p>
        </p:txBody>
      </p:sp>
      <p:sp>
        <p:nvSpPr>
          <p:cNvPr id="8212" name="文本框 29"/>
          <p:cNvSpPr txBox="1"/>
          <p:nvPr/>
        </p:nvSpPr>
        <p:spPr>
          <a:xfrm>
            <a:off x="3835400" y="5710555"/>
            <a:ext cx="1330325" cy="27559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a:latin typeface="微软雅黑" panose="020B0503020204020204" pitchFamily="34" charset="-122"/>
                <a:ea typeface="微软雅黑" panose="020B0503020204020204" pitchFamily="34" charset="-122"/>
              </a:rPr>
              <a:t>dimuoniu</a:t>
            </a:r>
            <a:r>
              <a:rPr lang="zh-SG" altLang="en-US" sz="1200" dirty="0">
                <a:latin typeface="微软雅黑" panose="020B0503020204020204" pitchFamily="34" charset="-122"/>
                <a:ea typeface="微软雅黑" panose="020B0503020204020204" pitchFamily="34" charset="-122"/>
              </a:rPr>
              <a:t>m</a:t>
            </a:r>
          </a:p>
        </p:txBody>
      </p:sp>
      <p:cxnSp>
        <p:nvCxnSpPr>
          <p:cNvPr id="31" name="直接连接符 30"/>
          <p:cNvCxnSpPr/>
          <p:nvPr/>
        </p:nvCxnSpPr>
        <p:spPr>
          <a:xfrm>
            <a:off x="3122613" y="1365250"/>
            <a:ext cx="20638" cy="4551363"/>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flipH="1">
            <a:off x="5803900" y="1382713"/>
            <a:ext cx="15875" cy="4614863"/>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pic>
        <p:nvPicPr>
          <p:cNvPr id="8215" name="图片 35"/>
          <p:cNvPicPr>
            <a:picLocks noChangeAspect="1"/>
          </p:cNvPicPr>
          <p:nvPr/>
        </p:nvPicPr>
        <p:blipFill>
          <a:blip r:embed="rId10"/>
          <a:stretch>
            <a:fillRect/>
          </a:stretch>
        </p:blipFill>
        <p:spPr>
          <a:xfrm>
            <a:off x="681038" y="3733800"/>
            <a:ext cx="1784350" cy="2200275"/>
          </a:xfrm>
          <a:prstGeom prst="rect">
            <a:avLst/>
          </a:prstGeom>
          <a:noFill/>
          <a:ln w="9525">
            <a:noFill/>
          </a:ln>
        </p:spPr>
      </p:pic>
      <p:sp>
        <p:nvSpPr>
          <p:cNvPr id="8216" name="文本框 37"/>
          <p:cNvSpPr txBox="1"/>
          <p:nvPr/>
        </p:nvSpPr>
        <p:spPr>
          <a:xfrm>
            <a:off x="107950" y="5949633"/>
            <a:ext cx="5667375" cy="30670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400" b="1" dirty="0">
                <a:solidFill>
                  <a:srgbClr val="202122"/>
                </a:solidFill>
                <a:latin typeface="微软雅黑" panose="020B0503020204020204" pitchFamily="34" charset="-122"/>
                <a:ea typeface="微软雅黑" panose="020B0503020204020204" pitchFamily="34" charset="-122"/>
              </a:rPr>
              <a:t>卡尔·大卫·安德森（1905-1991）</a:t>
            </a:r>
          </a:p>
        </p:txBody>
      </p:sp>
      <p:pic>
        <p:nvPicPr>
          <p:cNvPr id="8217" name="图片 39"/>
          <p:cNvPicPr>
            <a:picLocks noChangeAspect="1"/>
          </p:cNvPicPr>
          <p:nvPr/>
        </p:nvPicPr>
        <p:blipFill>
          <a:blip r:embed="rId11"/>
          <a:stretch>
            <a:fillRect/>
          </a:stretch>
        </p:blipFill>
        <p:spPr>
          <a:xfrm>
            <a:off x="3468688" y="1905000"/>
            <a:ext cx="887412" cy="873125"/>
          </a:xfrm>
          <a:prstGeom prst="rect">
            <a:avLst/>
          </a:prstGeom>
          <a:noFill/>
          <a:ln w="9525">
            <a:noFill/>
          </a:ln>
        </p:spPr>
      </p:pic>
      <p:pic>
        <p:nvPicPr>
          <p:cNvPr id="8218" name="图片 41"/>
          <p:cNvPicPr>
            <a:picLocks noChangeAspect="1"/>
          </p:cNvPicPr>
          <p:nvPr/>
        </p:nvPicPr>
        <p:blipFill>
          <a:blip r:embed="rId12"/>
          <a:stretch>
            <a:fillRect/>
          </a:stretch>
        </p:blipFill>
        <p:spPr>
          <a:xfrm>
            <a:off x="4451350" y="1900238"/>
            <a:ext cx="898525" cy="873125"/>
          </a:xfrm>
          <a:prstGeom prst="rect">
            <a:avLst/>
          </a:prstGeom>
          <a:noFill/>
          <a:ln w="9525">
            <a:noFill/>
          </a:ln>
        </p:spPr>
      </p:pic>
      <p:sp>
        <p:nvSpPr>
          <p:cNvPr id="43" name="文本框 42"/>
          <p:cNvSpPr txBox="1">
            <a:spLocks noRot="1" noChangeAspect="1" noMove="1" noResize="1" noEditPoints="1" noAdjustHandles="1" noChangeArrowheads="1" noChangeShapeType="1" noTextEdit="1"/>
          </p:cNvSpPr>
          <p:nvPr/>
        </p:nvSpPr>
        <p:spPr>
          <a:xfrm>
            <a:off x="4803684" y="2753900"/>
            <a:ext cx="342978" cy="276999"/>
          </a:xfrm>
          <a:prstGeom prst="rect">
            <a:avLst/>
          </a:prstGeom>
          <a:blipFill>
            <a:blip r:embed="rId13"/>
            <a:stretch>
              <a:fillRect l="-12500" r="-5357" b="-24444"/>
            </a:stretch>
          </a:blipFill>
        </p:spPr>
        <p:txBody>
          <a:bodyPr/>
          <a:lstStyle/>
          <a:p>
            <a:pPr marR="0" defTabSz="914400">
              <a:buClrTx/>
              <a:buSzTx/>
              <a:buFontTx/>
              <a:buNone/>
              <a:defRPr/>
            </a:pPr>
            <a:r>
              <a:rPr kumimoji="0" lang="zh-SG" altLang="en-US" kern="1200" cap="none" spc="0" normalizeH="0" baseline="0" noProof="0">
                <a:noFill/>
                <a:latin typeface="Arial" panose="020B0604020202020204" pitchFamily="34" charset="0"/>
                <a:ea typeface="宋体" panose="02010600030101010101" pitchFamily="2" charset="-122"/>
                <a:cs typeface="+mn-cs"/>
              </a:rPr>
              <a:t> </a:t>
            </a:r>
          </a:p>
        </p:txBody>
      </p:sp>
      <p:sp>
        <p:nvSpPr>
          <p:cNvPr id="44" name="文本框 43"/>
          <p:cNvSpPr txBox="1">
            <a:spLocks noRot="1" noChangeAspect="1" noMove="1" noResize="1" noEditPoints="1" noAdjustHandles="1" noChangeArrowheads="1" noChangeShapeType="1" noTextEdit="1"/>
          </p:cNvSpPr>
          <p:nvPr/>
        </p:nvSpPr>
        <p:spPr>
          <a:xfrm>
            <a:off x="3762985" y="2753900"/>
            <a:ext cx="342979" cy="276999"/>
          </a:xfrm>
          <a:prstGeom prst="rect">
            <a:avLst/>
          </a:prstGeom>
          <a:blipFill>
            <a:blip r:embed="rId14"/>
            <a:stretch>
              <a:fillRect l="-12281" b="-24444"/>
            </a:stretch>
          </a:blipFill>
        </p:spPr>
        <p:txBody>
          <a:bodyPr/>
          <a:lstStyle/>
          <a:p>
            <a:pPr marR="0" defTabSz="914400">
              <a:buClrTx/>
              <a:buSzTx/>
              <a:buFontTx/>
              <a:buNone/>
              <a:defRPr/>
            </a:pPr>
            <a:r>
              <a:rPr kumimoji="0" lang="zh-SG" altLang="en-US" kern="1200" cap="none" spc="0" normalizeH="0" baseline="0" noProof="0">
                <a:noFill/>
                <a:latin typeface="Arial" panose="020B0604020202020204" pitchFamily="34" charset="0"/>
                <a:ea typeface="宋体" panose="02010600030101010101" pitchFamily="2" charset="-122"/>
                <a:cs typeface="+mn-cs"/>
              </a:rPr>
              <a:t> </a:t>
            </a:r>
          </a:p>
        </p:txBody>
      </p:sp>
      <p:sp>
        <p:nvSpPr>
          <p:cNvPr id="8221" name="灯片编号占位符 1"/>
          <p:cNvSpPr txBox="1"/>
          <p:nvPr/>
        </p:nvSpPr>
        <p:spPr>
          <a:xfrm>
            <a:off x="8736013" y="6497638"/>
            <a:ext cx="407987" cy="347662"/>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3</a:t>
            </a:fld>
            <a:endParaRPr lang="" altLang="zh-SG" sz="1400" dirty="0">
              <a:latin typeface="微软雅黑" panose="020B0503020204020204" pitchFamily="34" charset="-122"/>
              <a:ea typeface="微软雅黑" panose="020B0503020204020204" pitchFamily="34" charset="-122"/>
            </a:endParaRPr>
          </a:p>
        </p:txBody>
      </p:sp>
    </p:spTree>
  </p:cSld>
  <p:clrMapOvr>
    <a:masterClrMapping/>
  </p:clrMapOvr>
  <p:transition advTm="12236"/>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图片 2" descr="封面"/>
          <p:cNvPicPr>
            <a:picLocks noChangeAspect="1"/>
          </p:cNvPicPr>
          <p:nvPr/>
        </p:nvPicPr>
        <p:blipFill>
          <a:blip r:embed="rId16"/>
          <a:stretch>
            <a:fillRect/>
          </a:stretch>
        </p:blipFill>
        <p:spPr>
          <a:xfrm>
            <a:off x="0" y="5748338"/>
            <a:ext cx="9144000" cy="1122362"/>
          </a:xfrm>
          <a:prstGeom prst="rect">
            <a:avLst/>
          </a:prstGeom>
          <a:noFill/>
          <a:ln w="9525">
            <a:noFill/>
          </a:ln>
        </p:spPr>
      </p:pic>
      <p:sp>
        <p:nvSpPr>
          <p:cNvPr id="33" name="矩形 32"/>
          <p:cNvSpPr/>
          <p:nvPr/>
        </p:nvSpPr>
        <p:spPr>
          <a:xfrm>
            <a:off x="-12700" y="542925"/>
            <a:ext cx="9144000" cy="630238"/>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36" name="文本框 4"/>
          <p:cNvSpPr txBox="1"/>
          <p:nvPr/>
        </p:nvSpPr>
        <p:spPr>
          <a:xfrm>
            <a:off x="12700" y="28575"/>
            <a:ext cx="4760913" cy="544513"/>
          </a:xfrm>
          <a:prstGeom prst="rect">
            <a:avLst/>
          </a:prstGeom>
          <a:noFill/>
          <a:effectLst>
            <a:outerShdw blurRad="50800" dist="38100" dir="10800000" algn="r" rotWithShape="0">
              <a:prstClr val="black">
                <a:alpha val="40000"/>
              </a:prstClr>
            </a:outerShdw>
          </a:effectLst>
        </p:spPr>
        <p:txBody>
          <a:bodyPr/>
          <a:lstStyle>
            <a:defPPr>
              <a:defRPr lang="zh-CN"/>
            </a:defPPr>
            <a:lvl1pPr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5pPr>
            <a:lvl6pPr marL="22860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6pPr>
            <a:lvl7pPr marL="27432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7pPr>
            <a:lvl8pPr marL="32004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8pPr>
            <a:lvl9pPr marL="36576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a:ln>
                  <a:noFill/>
                </a:ln>
                <a:solidFill>
                  <a:srgbClr val="243D69"/>
                </a:solidFill>
                <a:effectLst/>
                <a:uLnTx/>
                <a:uFillTx/>
                <a:latin typeface="微软雅黑" panose="020B0503020204020204" pitchFamily="34" charset="-122"/>
                <a:ea typeface="微软雅黑" panose="020B0503020204020204" pitchFamily="34" charset="-122"/>
                <a:cs typeface="+mn-cs"/>
              </a:rPr>
              <a:t>1.2</a:t>
            </a:r>
            <a:r>
              <a:rPr kumimoji="0" lang="zh-CN" altLang="en-US" sz="2800" b="1" i="0" u="none" strike="noStrike" kern="1200" cap="none" spc="0" normalizeH="0" baseline="0" noProof="0" dirty="0">
                <a:ln>
                  <a:noFill/>
                </a:ln>
                <a:solidFill>
                  <a:srgbClr val="243D69"/>
                </a:solidFill>
                <a:effectLst/>
                <a:uLnTx/>
                <a:uFillTx/>
                <a:latin typeface="微软雅黑" panose="020B0503020204020204" pitchFamily="34" charset="-122"/>
                <a:ea typeface="微软雅黑" panose="020B0503020204020204" pitchFamily="34" charset="-122"/>
                <a:cs typeface="+mn-cs"/>
              </a:rPr>
              <a:t> </a:t>
            </a:r>
            <a:r>
              <a:rPr kumimoji="0" lang="en-US" altLang="zh-CN" sz="2800" b="1" i="0" u="none" strike="noStrike" kern="1200" cap="none" spc="0" normalizeH="0" baseline="0" noProof="0" dirty="0">
                <a:ln>
                  <a:noFill/>
                </a:ln>
                <a:solidFill>
                  <a:srgbClr val="243D69"/>
                </a:solidFill>
                <a:effectLst/>
                <a:uLnTx/>
                <a:uFillTx/>
                <a:latin typeface="微软雅黑" panose="020B0503020204020204" pitchFamily="34" charset="-122"/>
                <a:ea typeface="微软雅黑" panose="020B0503020204020204" pitchFamily="34" charset="-122"/>
                <a:cs typeface="+mn-cs"/>
              </a:rPr>
              <a:t>μ介子的来源</a:t>
            </a:r>
          </a:p>
        </p:txBody>
      </p:sp>
      <p:sp>
        <p:nvSpPr>
          <p:cNvPr id="34" name="矩形: 剪去对角 55"/>
          <p:cNvSpPr/>
          <p:nvPr/>
        </p:nvSpPr>
        <p:spPr>
          <a:xfrm>
            <a:off x="6405563" y="1400175"/>
            <a:ext cx="2455863" cy="509588"/>
          </a:xfrm>
          <a:prstGeom prst="snip2DiagRect">
            <a:avLst/>
          </a:prstGeom>
          <a:solidFill>
            <a:srgbClr val="14457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chemeClr val="bg1"/>
                </a:solidFill>
                <a:effectLst>
                  <a:outerShdw blurRad="139700" dist="114300" dir="5400000" algn="t" rotWithShape="0">
                    <a:prstClr val="black">
                      <a:alpha val="22000"/>
                    </a:prstClr>
                  </a:outerShdw>
                </a:effectLst>
                <a:uLnTx/>
                <a:uFillTx/>
                <a:latin typeface="微软雅黑" panose="020B0503020204020204" pitchFamily="34" charset="-122"/>
                <a:ea typeface="微软雅黑" panose="020B0503020204020204" pitchFamily="34" charset="-122"/>
                <a:cs typeface="Times New Roman" panose="02020603050405020304" pitchFamily="18" charset="0"/>
                <a:sym typeface="+mn-ea"/>
              </a:rPr>
              <a:t>散射成像</a:t>
            </a:r>
          </a:p>
        </p:txBody>
      </p:sp>
      <p:sp>
        <p:nvSpPr>
          <p:cNvPr id="9" name="矩形: 圆角 49"/>
          <p:cNvSpPr/>
          <p:nvPr/>
        </p:nvSpPr>
        <p:spPr bwMode="auto">
          <a:xfrm>
            <a:off x="2635250" y="1427163"/>
            <a:ext cx="3554413" cy="4424363"/>
          </a:xfrm>
          <a:prstGeom prst="roundRect">
            <a:avLst>
              <a:gd name="adj" fmla="val 0"/>
            </a:avLst>
          </a:prstGeom>
          <a:solidFill>
            <a:schemeClr val="bg1"/>
          </a:solidFill>
          <a:ln w="25400">
            <a:noFill/>
          </a:ln>
          <a:effectLst>
            <a:outerShdw blurRad="381000" dist="38100" dir="16200000" rotWithShape="0">
              <a:prstClr val="black">
                <a:alpha val="40000"/>
              </a:prstClr>
            </a:outerShdw>
          </a:effectLst>
        </p:spPr>
        <p:txBody>
          <a:bodyPr lIns="68564" tIns="34282" rIns="68564" bIns="34282"/>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36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endParaRPr>
          </a:p>
        </p:txBody>
      </p:sp>
      <p:sp>
        <p:nvSpPr>
          <p:cNvPr id="28" name="矩形: 圆角 16"/>
          <p:cNvSpPr/>
          <p:nvPr/>
        </p:nvSpPr>
        <p:spPr>
          <a:xfrm>
            <a:off x="3311525" y="1485900"/>
            <a:ext cx="2228850" cy="304800"/>
          </a:xfrm>
          <a:prstGeom prst="roundRect">
            <a:avLst/>
          </a:prstGeom>
          <a:solidFill>
            <a:srgbClr val="243D69"/>
          </a:solidFill>
          <a:ln w="190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auto" latinLnBrk="0" hangingPunct="1">
              <a:lnSpc>
                <a:spcPct val="125000"/>
              </a:lnSpc>
              <a:spcBef>
                <a:spcPts val="0"/>
              </a:spcBef>
              <a:spcAft>
                <a:spcPts val="0"/>
              </a:spcAft>
              <a:buClrTx/>
              <a:buSzTx/>
              <a:buFontTx/>
              <a:buNone/>
              <a:defRPr/>
            </a:pPr>
            <a:endParaRPr kumimoji="0" lang="zh-CN" altLang="en-US" sz="18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mn-ea"/>
            </a:endParaRPr>
          </a:p>
        </p:txBody>
      </p:sp>
      <p:sp>
        <p:nvSpPr>
          <p:cNvPr id="10246" name="文本框 28"/>
          <p:cNvSpPr txBox="1">
            <a:spLocks noChangeArrowheads="1"/>
          </p:cNvSpPr>
          <p:nvPr/>
        </p:nvSpPr>
        <p:spPr bwMode="auto">
          <a:xfrm>
            <a:off x="3076575" y="1501775"/>
            <a:ext cx="2736850" cy="252730"/>
          </a:xfrm>
          <a:prstGeom prst="rect">
            <a:avLst/>
          </a:prstGeom>
          <a:noFill/>
          <a:ln>
            <a:noFill/>
          </a:ln>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fontAlgn="base">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05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μ介子与物质相互作用</a:t>
            </a:r>
          </a:p>
        </p:txBody>
      </p:sp>
      <p:sp>
        <p:nvSpPr>
          <p:cNvPr id="31" name="矩形: 剪去对角 56"/>
          <p:cNvSpPr/>
          <p:nvPr/>
        </p:nvSpPr>
        <p:spPr>
          <a:xfrm>
            <a:off x="6403975" y="4557713"/>
            <a:ext cx="2457450" cy="511175"/>
          </a:xfrm>
          <a:prstGeom prst="snip2DiagRect">
            <a:avLst/>
          </a:prstGeom>
          <a:solidFill>
            <a:srgbClr val="14457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1050" b="1" i="0" u="none" strike="noStrike" kern="1200" cap="none" spc="0" normalizeH="0" baseline="0" noProof="0" dirty="0">
                <a:ln>
                  <a:noFill/>
                </a:ln>
                <a:solidFill>
                  <a:schemeClr val="bg1"/>
                </a:solidFill>
                <a:effectLst>
                  <a:outerShdw blurRad="139700" dist="114300" dir="5400000" algn="t" rotWithShape="0">
                    <a:prstClr val="black">
                      <a:alpha val="22000"/>
                    </a:prstClr>
                  </a:outerShdw>
                </a:effectLst>
                <a:uLnTx/>
                <a:uFillTx/>
                <a:latin typeface="微软雅黑" panose="020B0503020204020204" pitchFamily="34" charset="-122"/>
                <a:ea typeface="微软雅黑" panose="020B0503020204020204" pitchFamily="34" charset="-122"/>
                <a:cs typeface="+mn-cs"/>
              </a:rPr>
              <a:t> </a:t>
            </a:r>
            <a:r>
              <a:rPr kumimoji="0" lang="zh-CN" altLang="en-US" sz="1050" b="1" i="0" u="none" strike="noStrike" kern="1200" cap="none" spc="0" normalizeH="0" baseline="0" noProof="0" dirty="0">
                <a:ln>
                  <a:noFill/>
                </a:ln>
                <a:solidFill>
                  <a:schemeClr val="bg1"/>
                </a:solidFill>
                <a:effectLst>
                  <a:outerShdw blurRad="139700" dist="114300" dir="5400000" algn="t" rotWithShape="0">
                    <a:prstClr val="black">
                      <a:alpha val="22000"/>
                    </a:prstClr>
                  </a:outerShdw>
                </a:effectLst>
                <a:uLnTx/>
                <a:uFillTx/>
                <a:latin typeface="微软雅黑" panose="020B0503020204020204" pitchFamily="34" charset="-122"/>
                <a:ea typeface="微软雅黑" panose="020B0503020204020204" pitchFamily="34" charset="-122"/>
                <a:cs typeface="+mn-cs"/>
              </a:rPr>
              <a:t>次级粒子成像</a:t>
            </a:r>
          </a:p>
        </p:txBody>
      </p:sp>
      <p:sp>
        <p:nvSpPr>
          <p:cNvPr id="32" name="矩形: 剪去对角 57"/>
          <p:cNvSpPr/>
          <p:nvPr/>
        </p:nvSpPr>
        <p:spPr>
          <a:xfrm>
            <a:off x="6421438" y="3024188"/>
            <a:ext cx="2428875" cy="509588"/>
          </a:xfrm>
          <a:prstGeom prst="snip2DiagRect">
            <a:avLst/>
          </a:prstGeom>
          <a:solidFill>
            <a:srgbClr val="144572"/>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200" b="1" i="0" u="none" strike="noStrike" kern="1200" cap="none" spc="0" normalizeH="0" baseline="0" noProof="0" dirty="0">
                <a:ln>
                  <a:noFill/>
                </a:ln>
                <a:solidFill>
                  <a:schemeClr val="bg1"/>
                </a:solidFill>
                <a:effectLst>
                  <a:outerShdw blurRad="139700" dist="114300" dir="5400000" algn="t" rotWithShape="0">
                    <a:prstClr val="black">
                      <a:alpha val="22000"/>
                    </a:prstClr>
                  </a:outerShdw>
                </a:effectLst>
                <a:uLnTx/>
                <a:uFillTx/>
                <a:latin typeface="微软雅黑" panose="020B0503020204020204" pitchFamily="34" charset="-122"/>
                <a:ea typeface="微软雅黑" panose="020B0503020204020204" pitchFamily="34" charset="-122"/>
                <a:cs typeface="Times New Roman" panose="02020603050405020304" pitchFamily="18" charset="0"/>
              </a:rPr>
              <a:t>透射成像</a:t>
            </a:r>
          </a:p>
        </p:txBody>
      </p:sp>
      <p:sp>
        <p:nvSpPr>
          <p:cNvPr id="35" name="椭圆 34"/>
          <p:cNvSpPr/>
          <p:nvPr/>
        </p:nvSpPr>
        <p:spPr>
          <a:xfrm>
            <a:off x="5838825" y="2276475"/>
            <a:ext cx="3535363" cy="51117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15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散射成像技术</a:t>
            </a:r>
          </a:p>
        </p:txBody>
      </p:sp>
      <p:sp>
        <p:nvSpPr>
          <p:cNvPr id="42" name="椭圆 41"/>
          <p:cNvSpPr/>
          <p:nvPr/>
        </p:nvSpPr>
        <p:spPr>
          <a:xfrm>
            <a:off x="6515100" y="1528763"/>
            <a:ext cx="225425" cy="19843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18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1</a:t>
            </a:r>
            <a:endParaRPr kumimoji="0" lang="en-US" altLang="zh-CN" sz="30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0" name="任意多边形: 形状 54"/>
          <p:cNvSpPr/>
          <p:nvPr/>
        </p:nvSpPr>
        <p:spPr>
          <a:xfrm>
            <a:off x="2776538" y="2549525"/>
            <a:ext cx="3270250" cy="2176463"/>
          </a:xfrm>
          <a:custGeom>
            <a:avLst/>
            <a:gdLst>
              <a:gd name="connsiteX0" fmla="*/ 31139 w 4420105"/>
              <a:gd name="connsiteY0" fmla="*/ 0 h 3073920"/>
              <a:gd name="connsiteX1" fmla="*/ 4420105 w 4420105"/>
              <a:gd name="connsiteY1" fmla="*/ 0 h 3073920"/>
              <a:gd name="connsiteX2" fmla="*/ 4420105 w 4420105"/>
              <a:gd name="connsiteY2" fmla="*/ 429967 h 3073920"/>
              <a:gd name="connsiteX3" fmla="*/ 2228541 w 4420105"/>
              <a:gd name="connsiteY3" fmla="*/ 3073920 h 3073920"/>
              <a:gd name="connsiteX4" fmla="*/ 0 w 4420105"/>
              <a:gd name="connsiteY4" fmla="*/ 385358 h 3073920"/>
              <a:gd name="connsiteX5" fmla="*/ 31139 w 4420105"/>
              <a:gd name="connsiteY5" fmla="*/ 385358 h 307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0105" h="3073920">
                <a:moveTo>
                  <a:pt x="31139" y="0"/>
                </a:moveTo>
                <a:lnTo>
                  <a:pt x="4420105" y="0"/>
                </a:lnTo>
                <a:lnTo>
                  <a:pt x="4420105" y="429967"/>
                </a:lnTo>
                <a:lnTo>
                  <a:pt x="2228541" y="3073920"/>
                </a:lnTo>
                <a:lnTo>
                  <a:pt x="0" y="385358"/>
                </a:lnTo>
                <a:lnTo>
                  <a:pt x="31139" y="385358"/>
                </a:lnTo>
                <a:close/>
              </a:path>
            </a:pathLst>
          </a:cu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4" name="左大括号 13"/>
          <p:cNvSpPr/>
          <p:nvPr/>
        </p:nvSpPr>
        <p:spPr>
          <a:xfrm rot="16200000">
            <a:off x="4433888" y="1714500"/>
            <a:ext cx="79375" cy="2343150"/>
          </a:xfrm>
          <a:prstGeom prst="leftBrace">
            <a:avLst>
              <a:gd name="adj1" fmla="val 117579"/>
              <a:gd name="adj2" fmla="val 48199"/>
            </a:avLst>
          </a:prstGeom>
          <a:ln w="28575">
            <a:solidFill>
              <a:srgbClr val="88110E"/>
            </a:solidFill>
          </a:ln>
        </p:spPr>
        <p:style>
          <a:lnRef idx="1">
            <a:schemeClr val="accent1"/>
          </a:lnRef>
          <a:fillRef idx="0">
            <a:schemeClr val="accent1"/>
          </a:fillRef>
          <a:effectRef idx="0">
            <a:schemeClr val="accent1"/>
          </a:effectRef>
          <a:fontRef idx="minor">
            <a:schemeClr val="tx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15" name="矩形: 圆角 2"/>
          <p:cNvSpPr/>
          <p:nvPr/>
        </p:nvSpPr>
        <p:spPr>
          <a:xfrm>
            <a:off x="3829050" y="3054350"/>
            <a:ext cx="1214438" cy="287338"/>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能域广</a:t>
            </a:r>
          </a:p>
        </p:txBody>
      </p:sp>
      <p:sp>
        <p:nvSpPr>
          <p:cNvPr id="18" name="矩形: 圆角 36"/>
          <p:cNvSpPr/>
          <p:nvPr/>
        </p:nvSpPr>
        <p:spPr>
          <a:xfrm>
            <a:off x="3665538" y="3521075"/>
            <a:ext cx="1468438" cy="287338"/>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穿透能力强</a:t>
            </a:r>
          </a:p>
        </p:txBody>
      </p:sp>
      <p:sp>
        <p:nvSpPr>
          <p:cNvPr id="10257" name="文本框 66"/>
          <p:cNvSpPr txBox="1"/>
          <p:nvPr/>
        </p:nvSpPr>
        <p:spPr>
          <a:xfrm>
            <a:off x="2743200" y="2544763"/>
            <a:ext cx="768350" cy="213995"/>
          </a:xfrm>
          <a:prstGeom prst="rect">
            <a:avLst/>
          </a:prstGeom>
          <a:solidFill>
            <a:srgbClr val="063673"/>
          </a:solid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8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散射</a:t>
            </a:r>
          </a:p>
        </p:txBody>
      </p:sp>
      <p:sp>
        <p:nvSpPr>
          <p:cNvPr id="24" name="文本框 69"/>
          <p:cNvSpPr txBox="1"/>
          <p:nvPr/>
        </p:nvSpPr>
        <p:spPr>
          <a:xfrm>
            <a:off x="3560763" y="2536825"/>
            <a:ext cx="900113" cy="213995"/>
          </a:xfrm>
          <a:prstGeom prst="rect">
            <a:avLst/>
          </a:prstGeom>
          <a:solidFill>
            <a:schemeClr val="accent3">
              <a:lumMod val="50000"/>
            </a:schemeClr>
          </a:solidFill>
        </p:spPr>
        <p:txBody>
          <a:bodyPr>
            <a:spAutoFit/>
          </a:bodyPr>
          <a:lstStyle/>
          <a:p>
            <a:pPr marR="0" algn="ctr" defTabSz="914400" eaLnBrk="1" fontAlgn="auto" hangingPunct="1">
              <a:spcBef>
                <a:spcPts val="0"/>
              </a:spcBef>
              <a:spcAft>
                <a:spcPts val="0"/>
              </a:spcAft>
              <a:buClrTx/>
              <a:buSzTx/>
              <a:buFontTx/>
              <a:buNone/>
              <a:defRPr/>
            </a:pPr>
            <a:r>
              <a:rPr kumimoji="1" lang="zh-CN" altLang="en-US" sz="800" b="1" kern="1200" cap="none" spc="0" normalizeH="0" baseline="0" noProof="0" dirty="0">
                <a:solidFill>
                  <a:schemeClr val="bg1"/>
                </a:solidFill>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透射</a:t>
            </a:r>
          </a:p>
        </p:txBody>
      </p:sp>
      <p:sp>
        <p:nvSpPr>
          <p:cNvPr id="10259" name="文本框 78"/>
          <p:cNvSpPr txBox="1"/>
          <p:nvPr/>
        </p:nvSpPr>
        <p:spPr>
          <a:xfrm>
            <a:off x="4519613" y="2541588"/>
            <a:ext cx="768350" cy="229870"/>
          </a:xfrm>
          <a:prstGeom prst="rect">
            <a:avLst/>
          </a:prstGeom>
          <a:solidFill>
            <a:srgbClr val="207184"/>
          </a:solid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900" b="1" dirty="0">
                <a:solidFill>
                  <a:schemeClr val="bg1"/>
                </a:solidFill>
                <a:latin typeface="微软雅黑" panose="020B0503020204020204" pitchFamily="34" charset="-122"/>
                <a:ea typeface="微软雅黑" panose="020B0503020204020204" pitchFamily="34" charset="-122"/>
                <a:sym typeface="微软雅黑" panose="020B0503020204020204" pitchFamily="34" charset="-122"/>
              </a:rPr>
              <a:t>停止</a:t>
            </a:r>
          </a:p>
        </p:txBody>
      </p:sp>
      <p:sp>
        <p:nvSpPr>
          <p:cNvPr id="26" name="文本框 78"/>
          <p:cNvSpPr txBox="1"/>
          <p:nvPr/>
        </p:nvSpPr>
        <p:spPr>
          <a:xfrm>
            <a:off x="5360988" y="2541588"/>
            <a:ext cx="768350" cy="229870"/>
          </a:xfrm>
          <a:prstGeom prst="rect">
            <a:avLst/>
          </a:prstGeom>
          <a:solidFill>
            <a:schemeClr val="accent6">
              <a:lumMod val="50000"/>
            </a:schemeClr>
          </a:solidFill>
        </p:spPr>
        <p:txBody>
          <a:bodyPr>
            <a:spAutoFit/>
          </a:bodyPr>
          <a:lstStyle>
            <a:defPPr>
              <a:defRPr lang="zh-CN"/>
            </a:defPPr>
            <a:lvl1pPr algn="ctr">
              <a:defRPr kumimoji="1" sz="2200" b="1">
                <a:solidFill>
                  <a:schemeClr val="bg1"/>
                </a:solidFill>
                <a:latin typeface="Kaiti SC" panose="02010600040101010101" pitchFamily="2" charset="-122"/>
                <a:ea typeface="Kaiti SC" panose="02010600040101010101"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r>
              <a:rPr kumimoji="1" lang="zh-CN" altLang="en-US" sz="9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标记</a:t>
            </a:r>
          </a:p>
        </p:txBody>
      </p:sp>
      <p:sp>
        <p:nvSpPr>
          <p:cNvPr id="27" name="矩形: 圆角 36"/>
          <p:cNvSpPr/>
          <p:nvPr/>
        </p:nvSpPr>
        <p:spPr>
          <a:xfrm>
            <a:off x="3829050" y="4003675"/>
            <a:ext cx="1214438" cy="288925"/>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9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Times New Roman" panose="02020603050405020304" pitchFamily="18" charset="0"/>
                <a:sym typeface="微软雅黑" panose="020B0503020204020204" pitchFamily="34" charset="-122"/>
              </a:rPr>
              <a:t>本底辐射</a:t>
            </a:r>
          </a:p>
        </p:txBody>
      </p:sp>
      <p:sp>
        <p:nvSpPr>
          <p:cNvPr id="6" name="右箭头 5"/>
          <p:cNvSpPr/>
          <p:nvPr/>
        </p:nvSpPr>
        <p:spPr>
          <a:xfrm>
            <a:off x="2370138" y="3336925"/>
            <a:ext cx="298450" cy="258763"/>
          </a:xfrm>
          <a:prstGeom prst="rightArrow">
            <a:avLst/>
          </a:prstGeom>
          <a:solidFill>
            <a:srgbClr val="1F4E79"/>
          </a:solidFill>
          <a:ln w="107950">
            <a:noFill/>
          </a:ln>
          <a:effectLst>
            <a:outerShdw blurRad="469900" dist="457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514350" rtl="0" eaLnBrk="0" fontAlgn="base" latinLnBrk="0" hangingPunct="0">
              <a:lnSpc>
                <a:spcPct val="100000"/>
              </a:lnSpc>
              <a:spcBef>
                <a:spcPct val="0"/>
              </a:spcBef>
              <a:spcAft>
                <a:spcPct val="0"/>
              </a:spcAft>
              <a:buClrTx/>
              <a:buSzTx/>
              <a:buFontTx/>
              <a:buNone/>
              <a:defRPr/>
            </a:pPr>
            <a:endParaRPr kumimoji="0" lang="zh-CN" altLang="en-US" sz="3375"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8" name="箭头: V 形 7"/>
          <p:cNvSpPr/>
          <p:nvPr/>
        </p:nvSpPr>
        <p:spPr>
          <a:xfrm rot="5400000">
            <a:off x="4370388" y="2900363"/>
            <a:ext cx="111125" cy="165100"/>
          </a:xfrm>
          <a:prstGeom prst="chevron">
            <a:avLst/>
          </a:prstGeom>
          <a:solidFill>
            <a:schemeClr val="accent2"/>
          </a:solidFill>
          <a:ln w="76200">
            <a:noFill/>
          </a:ln>
          <a:effectLst>
            <a:outerShdw blurRad="469900" dist="457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514350" rtl="0" eaLnBrk="0" fontAlgn="base" latinLnBrk="0" hangingPunct="0">
              <a:lnSpc>
                <a:spcPct val="100000"/>
              </a:lnSpc>
              <a:spcBef>
                <a:spcPct val="0"/>
              </a:spcBef>
              <a:spcAft>
                <a:spcPct val="0"/>
              </a:spcAft>
              <a:buClrTx/>
              <a:buSzTx/>
              <a:buFontTx/>
              <a:buNone/>
              <a:defRPr/>
            </a:pPr>
            <a:endParaRPr kumimoji="0" lang="zh-CN" altLang="en-US" sz="3375" b="1" i="0" u="none" strike="noStrike" kern="1200" cap="none" spc="0" normalizeH="0" baseline="0" noProof="0" dirty="0">
              <a:ln>
                <a:solidFill>
                  <a:schemeClr val="bg1">
                    <a:lumMod val="50000"/>
                  </a:schemeClr>
                </a:solid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7" name="箭头: V 形 6"/>
          <p:cNvSpPr/>
          <p:nvPr/>
        </p:nvSpPr>
        <p:spPr>
          <a:xfrm rot="5400000">
            <a:off x="4362450" y="3348038"/>
            <a:ext cx="112713" cy="163513"/>
          </a:xfrm>
          <a:prstGeom prst="chevron">
            <a:avLst/>
          </a:prstGeom>
          <a:solidFill>
            <a:schemeClr val="accent2"/>
          </a:solidFill>
          <a:ln w="76200">
            <a:noFill/>
          </a:ln>
          <a:effectLst>
            <a:outerShdw blurRad="469900" dist="457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514350" rtl="0" eaLnBrk="0" fontAlgn="base" latinLnBrk="0" hangingPunct="0">
              <a:lnSpc>
                <a:spcPct val="100000"/>
              </a:lnSpc>
              <a:spcBef>
                <a:spcPct val="0"/>
              </a:spcBef>
              <a:spcAft>
                <a:spcPct val="0"/>
              </a:spcAft>
              <a:buClrTx/>
              <a:buSzTx/>
              <a:buFontTx/>
              <a:buNone/>
              <a:defRPr/>
            </a:pPr>
            <a:endParaRPr kumimoji="0" lang="zh-CN" altLang="en-US" sz="3375" b="1" i="0" u="none" strike="noStrike" kern="1200" cap="none" spc="0" normalizeH="0" baseline="0" noProof="0" dirty="0">
              <a:ln>
                <a:solidFill>
                  <a:schemeClr val="bg1">
                    <a:lumMod val="50000"/>
                  </a:schemeClr>
                </a:solid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1" name="箭头: V 形 10"/>
          <p:cNvSpPr/>
          <p:nvPr/>
        </p:nvSpPr>
        <p:spPr>
          <a:xfrm rot="5400000">
            <a:off x="4363244" y="3817144"/>
            <a:ext cx="111125" cy="163513"/>
          </a:xfrm>
          <a:prstGeom prst="chevron">
            <a:avLst/>
          </a:prstGeom>
          <a:solidFill>
            <a:schemeClr val="accent2"/>
          </a:solidFill>
          <a:ln w="76200">
            <a:noFill/>
          </a:ln>
          <a:effectLst>
            <a:outerShdw blurRad="469900" dist="457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514350" rtl="0" eaLnBrk="0" fontAlgn="base" latinLnBrk="0" hangingPunct="0">
              <a:lnSpc>
                <a:spcPct val="100000"/>
              </a:lnSpc>
              <a:spcBef>
                <a:spcPct val="0"/>
              </a:spcBef>
              <a:spcAft>
                <a:spcPct val="0"/>
              </a:spcAft>
              <a:buClrTx/>
              <a:buSzTx/>
              <a:buFontTx/>
              <a:buNone/>
              <a:defRPr/>
            </a:pPr>
            <a:endParaRPr kumimoji="0" lang="zh-CN" altLang="en-US" sz="3375" b="1" i="0" u="none" strike="noStrike" kern="1200" cap="none" spc="0" normalizeH="0" baseline="0" noProof="0" dirty="0">
              <a:ln>
                <a:solidFill>
                  <a:schemeClr val="bg1">
                    <a:lumMod val="50000"/>
                  </a:schemeClr>
                </a:solid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4" name="椭圆 3"/>
          <p:cNvSpPr/>
          <p:nvPr/>
        </p:nvSpPr>
        <p:spPr>
          <a:xfrm>
            <a:off x="3434207" y="4593477"/>
            <a:ext cx="2078831" cy="1054418"/>
          </a:xfrm>
          <a:prstGeom prst="ellipse">
            <a:avLst/>
          </a:prstGeom>
          <a:solidFill>
            <a:srgbClr val="740000"/>
          </a:solidFill>
          <a:ln w="107950">
            <a:noFill/>
          </a:ln>
          <a:effectLst>
            <a:outerShdw blurRad="469900" dist="457200" dir="5400000" algn="ctr" rotWithShape="0">
              <a:srgbClr val="000000">
                <a:alpha val="43137"/>
              </a:srgbClr>
            </a:outerShd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514350" rtl="0" eaLnBrk="0" fontAlgn="base" latinLnBrk="0" hangingPunct="0">
              <a:lnSpc>
                <a:spcPct val="100000"/>
              </a:lnSpc>
              <a:spcBef>
                <a:spcPct val="0"/>
              </a:spcBef>
              <a:spcAft>
                <a:spcPct val="0"/>
              </a:spcAft>
              <a:buClrTx/>
              <a:buSzTx/>
              <a:buFontTx/>
              <a:buNone/>
              <a:defRPr/>
            </a:pPr>
            <a:endParaRPr kumimoji="0" lang="zh-CN" altLang="en-US" sz="12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17" name="箭头: V 形 16"/>
          <p:cNvSpPr/>
          <p:nvPr/>
        </p:nvSpPr>
        <p:spPr>
          <a:xfrm rot="5400000">
            <a:off x="4364038" y="1760538"/>
            <a:ext cx="109538" cy="163513"/>
          </a:xfrm>
          <a:prstGeom prst="chevron">
            <a:avLst/>
          </a:prstGeom>
          <a:solidFill>
            <a:schemeClr val="accent2"/>
          </a:solidFill>
          <a:ln w="76200">
            <a:noFill/>
          </a:ln>
          <a:effectLst>
            <a:outerShdw blurRad="469900" dist="4572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514350" rtl="0" eaLnBrk="0" fontAlgn="base" latinLnBrk="0" hangingPunct="0">
              <a:lnSpc>
                <a:spcPct val="100000"/>
              </a:lnSpc>
              <a:spcBef>
                <a:spcPct val="0"/>
              </a:spcBef>
              <a:spcAft>
                <a:spcPct val="0"/>
              </a:spcAft>
              <a:buClrTx/>
              <a:buSzTx/>
              <a:buFontTx/>
              <a:buNone/>
              <a:defRPr/>
            </a:pPr>
            <a:endParaRPr kumimoji="0" lang="zh-CN" altLang="en-US" sz="3375" b="1" i="0" u="none" strike="noStrike" kern="1200" cap="none" spc="0" normalizeH="0" baseline="0" noProof="0" dirty="0">
              <a:ln>
                <a:solidFill>
                  <a:schemeClr val="bg1">
                    <a:lumMod val="50000"/>
                  </a:schemeClr>
                </a:solidFill>
              </a:ln>
              <a:solidFill>
                <a:schemeClr val="bg1"/>
              </a:solidFill>
              <a:effectLst/>
              <a:uLnTx/>
              <a:uFillTx/>
              <a:latin typeface="微软雅黑" panose="020B0503020204020204" pitchFamily="34" charset="-122"/>
              <a:ea typeface="微软雅黑" panose="020B0503020204020204" pitchFamily="34" charset="-122"/>
              <a:cs typeface="+mn-cs"/>
            </a:endParaRPr>
          </a:p>
        </p:txBody>
      </p:sp>
      <p:sp>
        <p:nvSpPr>
          <p:cNvPr id="20" name="椭圆 19"/>
          <p:cNvSpPr/>
          <p:nvPr>
            <p:custDataLst>
              <p:tags r:id="rId1"/>
            </p:custDataLst>
          </p:nvPr>
        </p:nvSpPr>
        <p:spPr>
          <a:xfrm>
            <a:off x="6500813" y="3175000"/>
            <a:ext cx="225425" cy="20637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2</a:t>
            </a: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sp>
        <p:nvSpPr>
          <p:cNvPr id="22" name="椭圆 21"/>
          <p:cNvSpPr/>
          <p:nvPr>
            <p:custDataLst>
              <p:tags r:id="rId2"/>
            </p:custDataLst>
          </p:nvPr>
        </p:nvSpPr>
        <p:spPr>
          <a:xfrm>
            <a:off x="6481763" y="4687888"/>
            <a:ext cx="225425" cy="19843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altLang="zh-CN" sz="2400" b="1"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altLang="zh-CN" sz="2400" b="1" i="0" u="none" strike="noStrike" kern="1200" cap="none" spc="0" normalizeH="0" baseline="0" noProof="0" dirty="0">
                <a:ln>
                  <a:noFill/>
                </a:ln>
                <a:solidFill>
                  <a:schemeClr val="bg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rPr>
              <a:t>3</a:t>
            </a:r>
          </a:p>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24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sym typeface="微软雅黑" panose="020B0503020204020204" pitchFamily="34" charset="-122"/>
            </a:endParaRPr>
          </a:p>
        </p:txBody>
      </p:sp>
      <p:pic>
        <p:nvPicPr>
          <p:cNvPr id="10270" name="图片 51" descr="muon"/>
          <p:cNvPicPr>
            <a:picLocks noChangeAspect="1"/>
          </p:cNvPicPr>
          <p:nvPr>
            <p:custDataLst>
              <p:tags r:id="rId3"/>
            </p:custDataLst>
          </p:nvPr>
        </p:nvPicPr>
        <p:blipFill>
          <a:blip r:embed="rId17"/>
          <a:stretch>
            <a:fillRect/>
          </a:stretch>
        </p:blipFill>
        <p:spPr>
          <a:xfrm>
            <a:off x="66675" y="3243263"/>
            <a:ext cx="2263775" cy="2562225"/>
          </a:xfrm>
          <a:prstGeom prst="rect">
            <a:avLst/>
          </a:prstGeom>
          <a:noFill/>
          <a:ln w="9525">
            <a:noFill/>
          </a:ln>
        </p:spPr>
      </p:pic>
      <p:pic>
        <p:nvPicPr>
          <p:cNvPr id="10271" name="图片 53"/>
          <p:cNvPicPr>
            <a:picLocks noChangeAspect="1"/>
          </p:cNvPicPr>
          <p:nvPr>
            <p:custDataLst>
              <p:tags r:id="rId4"/>
            </p:custDataLst>
          </p:nvPr>
        </p:nvPicPr>
        <p:blipFill>
          <a:blip r:embed="rId18"/>
          <a:stretch>
            <a:fillRect/>
          </a:stretch>
        </p:blipFill>
        <p:spPr>
          <a:xfrm>
            <a:off x="66675" y="1358900"/>
            <a:ext cx="2263775" cy="1862138"/>
          </a:xfrm>
          <a:prstGeom prst="rect">
            <a:avLst/>
          </a:prstGeom>
          <a:noFill/>
          <a:ln w="9525">
            <a:noFill/>
          </a:ln>
        </p:spPr>
      </p:pic>
      <p:sp>
        <p:nvSpPr>
          <p:cNvPr id="10272" name="文本框 58"/>
          <p:cNvSpPr txBox="1"/>
          <p:nvPr/>
        </p:nvSpPr>
        <p:spPr>
          <a:xfrm>
            <a:off x="7321550" y="2065338"/>
            <a:ext cx="1625600" cy="4603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zh-SG" sz="1200" b="1" dirty="0">
                <a:latin typeface="微软雅黑" panose="020B0503020204020204" pitchFamily="34" charset="-122"/>
                <a:ea typeface="微软雅黑" panose="020B0503020204020204" pitchFamily="34" charset="-122"/>
                <a:sym typeface="+mn-ea"/>
              </a:rPr>
              <a:t>目标：高原子序数材料</a:t>
            </a:r>
          </a:p>
        </p:txBody>
      </p:sp>
      <p:sp>
        <p:nvSpPr>
          <p:cNvPr id="10273" name="文本框 59"/>
          <p:cNvSpPr txBox="1"/>
          <p:nvPr>
            <p:custDataLst>
              <p:tags r:id="rId5"/>
            </p:custDataLst>
          </p:nvPr>
        </p:nvSpPr>
        <p:spPr>
          <a:xfrm>
            <a:off x="7418388" y="3808413"/>
            <a:ext cx="1393825" cy="4603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en-US" sz="1200" b="1" dirty="0">
                <a:latin typeface="微软雅黑" panose="020B0503020204020204" pitchFamily="34" charset="-122"/>
                <a:ea typeface="微软雅黑" panose="020B0503020204020204" pitchFamily="34" charset="-122"/>
                <a:sym typeface="+mn-ea"/>
              </a:rPr>
              <a:t>目标：大尺寸物体</a:t>
            </a:r>
          </a:p>
        </p:txBody>
      </p:sp>
      <p:sp>
        <p:nvSpPr>
          <p:cNvPr id="10274" name="文本框 60"/>
          <p:cNvSpPr txBox="1"/>
          <p:nvPr>
            <p:custDataLst>
              <p:tags r:id="rId6"/>
            </p:custDataLst>
          </p:nvPr>
        </p:nvSpPr>
        <p:spPr>
          <a:xfrm>
            <a:off x="7380312" y="5133975"/>
            <a:ext cx="1682750" cy="458788"/>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zh-CN" altLang="zh-SG" sz="1200" b="1" dirty="0">
                <a:latin typeface="微软雅黑" panose="020B0503020204020204" pitchFamily="34" charset="-122"/>
                <a:ea typeface="微软雅黑" panose="020B0503020204020204" pitchFamily="34" charset="-122"/>
                <a:sym typeface="+mn-ea"/>
              </a:rPr>
              <a:t>目标：中低原子序数物质</a:t>
            </a:r>
          </a:p>
        </p:txBody>
      </p:sp>
      <p:pic>
        <p:nvPicPr>
          <p:cNvPr id="10275" name="图片 61"/>
          <p:cNvPicPr>
            <a:picLocks noChangeAspect="1"/>
          </p:cNvPicPr>
          <p:nvPr>
            <p:custDataLst>
              <p:tags r:id="rId7"/>
            </p:custDataLst>
          </p:nvPr>
        </p:nvPicPr>
        <p:blipFill>
          <a:blip r:embed="rId19"/>
          <a:stretch>
            <a:fillRect/>
          </a:stretch>
        </p:blipFill>
        <p:spPr>
          <a:xfrm>
            <a:off x="2895600" y="1804988"/>
            <a:ext cx="469900" cy="739775"/>
          </a:xfrm>
          <a:prstGeom prst="rect">
            <a:avLst/>
          </a:prstGeom>
          <a:noFill/>
          <a:ln w="9525">
            <a:noFill/>
          </a:ln>
        </p:spPr>
      </p:pic>
      <p:pic>
        <p:nvPicPr>
          <p:cNvPr id="10276" name="图片 62"/>
          <p:cNvPicPr>
            <a:picLocks noChangeAspect="1"/>
          </p:cNvPicPr>
          <p:nvPr>
            <p:custDataLst>
              <p:tags r:id="rId8"/>
            </p:custDataLst>
          </p:nvPr>
        </p:nvPicPr>
        <p:blipFill>
          <a:blip r:embed="rId20"/>
          <a:stretch>
            <a:fillRect/>
          </a:stretch>
        </p:blipFill>
        <p:spPr>
          <a:xfrm>
            <a:off x="3781425" y="1898650"/>
            <a:ext cx="509588" cy="636588"/>
          </a:xfrm>
          <a:prstGeom prst="rect">
            <a:avLst/>
          </a:prstGeom>
          <a:noFill/>
          <a:ln w="9525">
            <a:noFill/>
          </a:ln>
        </p:spPr>
      </p:pic>
      <p:pic>
        <p:nvPicPr>
          <p:cNvPr id="10277" name="图片 63"/>
          <p:cNvPicPr>
            <a:picLocks noChangeAspect="1"/>
          </p:cNvPicPr>
          <p:nvPr>
            <p:custDataLst>
              <p:tags r:id="rId9"/>
            </p:custDataLst>
          </p:nvPr>
        </p:nvPicPr>
        <p:blipFill>
          <a:blip r:embed="rId21"/>
          <a:stretch>
            <a:fillRect/>
          </a:stretch>
        </p:blipFill>
        <p:spPr>
          <a:xfrm>
            <a:off x="4706938" y="1893888"/>
            <a:ext cx="450850" cy="638175"/>
          </a:xfrm>
          <a:prstGeom prst="rect">
            <a:avLst/>
          </a:prstGeom>
          <a:noFill/>
          <a:ln w="9525">
            <a:noFill/>
          </a:ln>
        </p:spPr>
      </p:pic>
      <p:pic>
        <p:nvPicPr>
          <p:cNvPr id="10278" name="图片 64"/>
          <p:cNvPicPr>
            <a:picLocks noChangeAspect="1"/>
          </p:cNvPicPr>
          <p:nvPr>
            <p:custDataLst>
              <p:tags r:id="rId10"/>
            </p:custDataLst>
          </p:nvPr>
        </p:nvPicPr>
        <p:blipFill>
          <a:blip r:embed="rId22"/>
          <a:stretch>
            <a:fillRect/>
          </a:stretch>
        </p:blipFill>
        <p:spPr>
          <a:xfrm>
            <a:off x="5518150" y="1851025"/>
            <a:ext cx="450850" cy="698500"/>
          </a:xfrm>
          <a:prstGeom prst="rect">
            <a:avLst/>
          </a:prstGeom>
          <a:noFill/>
          <a:ln w="9525">
            <a:noFill/>
          </a:ln>
        </p:spPr>
      </p:pic>
      <p:pic>
        <p:nvPicPr>
          <p:cNvPr id="10279" name="图片 2"/>
          <p:cNvPicPr>
            <a:picLocks noChangeAspect="1"/>
          </p:cNvPicPr>
          <p:nvPr>
            <p:custDataLst>
              <p:tags r:id="rId11"/>
            </p:custDataLst>
          </p:nvPr>
        </p:nvPicPr>
        <p:blipFill>
          <a:blip r:embed="rId23"/>
          <a:stretch>
            <a:fillRect/>
          </a:stretch>
        </p:blipFill>
        <p:spPr>
          <a:xfrm>
            <a:off x="6359525" y="1963738"/>
            <a:ext cx="1006475" cy="931862"/>
          </a:xfrm>
          <a:prstGeom prst="rect">
            <a:avLst/>
          </a:prstGeom>
          <a:noFill/>
          <a:ln w="9525">
            <a:noFill/>
          </a:ln>
        </p:spPr>
      </p:pic>
      <p:pic>
        <p:nvPicPr>
          <p:cNvPr id="10280" name="图片 4"/>
          <p:cNvPicPr>
            <a:picLocks noChangeAspect="1"/>
          </p:cNvPicPr>
          <p:nvPr>
            <p:custDataLst>
              <p:tags r:id="rId12"/>
            </p:custDataLst>
          </p:nvPr>
        </p:nvPicPr>
        <p:blipFill>
          <a:blip r:embed="rId24"/>
          <a:stretch>
            <a:fillRect/>
          </a:stretch>
        </p:blipFill>
        <p:spPr>
          <a:xfrm>
            <a:off x="6384925" y="3587750"/>
            <a:ext cx="1044575" cy="825500"/>
          </a:xfrm>
          <a:prstGeom prst="rect">
            <a:avLst/>
          </a:prstGeom>
          <a:noFill/>
          <a:ln w="9525">
            <a:noFill/>
          </a:ln>
        </p:spPr>
      </p:pic>
      <p:pic>
        <p:nvPicPr>
          <p:cNvPr id="10281" name="图片 2"/>
          <p:cNvPicPr>
            <a:picLocks noChangeAspect="1"/>
          </p:cNvPicPr>
          <p:nvPr>
            <p:custDataLst>
              <p:tags r:id="rId13"/>
            </p:custDataLst>
          </p:nvPr>
        </p:nvPicPr>
        <p:blipFill>
          <a:blip r:embed="rId25"/>
          <a:stretch>
            <a:fillRect/>
          </a:stretch>
        </p:blipFill>
        <p:spPr>
          <a:xfrm>
            <a:off x="6383338" y="5105400"/>
            <a:ext cx="1046162" cy="700088"/>
          </a:xfrm>
          <a:prstGeom prst="rect">
            <a:avLst/>
          </a:prstGeom>
          <a:noFill/>
          <a:ln w="9525">
            <a:noFill/>
          </a:ln>
        </p:spPr>
      </p:pic>
      <p:sp>
        <p:nvSpPr>
          <p:cNvPr id="10282" name="文本框 4"/>
          <p:cNvSpPr txBox="1"/>
          <p:nvPr/>
        </p:nvSpPr>
        <p:spPr>
          <a:xfrm>
            <a:off x="3281363" y="4958080"/>
            <a:ext cx="2327275" cy="27559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a:spcBef>
                <a:spcPct val="0"/>
              </a:spcBef>
              <a:buNone/>
            </a:pPr>
            <a:r>
              <a:rPr lang="zh-SG" altLang="en-US" sz="1200" b="1" dirty="0">
                <a:solidFill>
                  <a:schemeClr val="bg1"/>
                </a:solidFill>
                <a:latin typeface="微软雅黑" panose="020B0503020204020204" pitchFamily="34" charset="-122"/>
                <a:ea typeface="微软雅黑" panose="020B0503020204020204" pitchFamily="34" charset="-122"/>
              </a:rPr>
              <a:t>非接触式遥控无损成像</a:t>
            </a:r>
          </a:p>
        </p:txBody>
      </p:sp>
      <p:sp>
        <p:nvSpPr>
          <p:cNvPr id="10283" name="文本框 6"/>
          <p:cNvSpPr txBox="1"/>
          <p:nvPr/>
        </p:nvSpPr>
        <p:spPr>
          <a:xfrm>
            <a:off x="0" y="571500"/>
            <a:ext cx="9733280" cy="57340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285750" lvl="0" indent="-285750" eaLnBrk="1" hangingPunct="1">
              <a:spcBef>
                <a:spcPct val="0"/>
              </a:spcBef>
              <a:buFont typeface="Wingdings" panose="05000000000000000000" pitchFamily="2" charset="2"/>
              <a:buChar char="p"/>
            </a:pPr>
            <a:r>
              <a:rPr lang="en-US" altLang="zh-CN" sz="2800" b="1" dirty="0">
                <a:solidFill>
                  <a:schemeClr val="bg1"/>
                </a:solidFill>
                <a:latin typeface="微软雅黑" panose="020B0503020204020204" pitchFamily="34" charset="-122"/>
                <a:ea typeface="微软雅黑" panose="020B0503020204020204" pitchFamily="34" charset="-122"/>
              </a:rPr>
              <a:t>天然μ介子源-背景辐射</a:t>
            </a:r>
          </a:p>
        </p:txBody>
      </p:sp>
      <p:sp>
        <p:nvSpPr>
          <p:cNvPr id="10284" name="灯片编号占位符 1"/>
          <p:cNvSpPr txBox="1"/>
          <p:nvPr/>
        </p:nvSpPr>
        <p:spPr>
          <a:xfrm>
            <a:off x="8736013" y="6538913"/>
            <a:ext cx="407987" cy="34607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4</a:t>
            </a:fld>
            <a:endParaRPr lang="" altLang="zh-SG" sz="14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图片 2" descr="封面"/>
          <p:cNvPicPr>
            <a:picLocks noChangeAspect="1"/>
          </p:cNvPicPr>
          <p:nvPr/>
        </p:nvPicPr>
        <p:blipFill>
          <a:blip r:embed="rId3"/>
          <a:stretch>
            <a:fillRect/>
          </a:stretch>
        </p:blipFill>
        <p:spPr>
          <a:xfrm>
            <a:off x="0" y="5748338"/>
            <a:ext cx="9144000" cy="1122362"/>
          </a:xfrm>
          <a:prstGeom prst="rect">
            <a:avLst/>
          </a:prstGeom>
          <a:noFill/>
          <a:ln w="9525">
            <a:noFill/>
          </a:ln>
        </p:spPr>
      </p:pic>
      <p:pic>
        <p:nvPicPr>
          <p:cNvPr id="12291" name="图片 1"/>
          <p:cNvPicPr>
            <a:picLocks noChangeAspect="1"/>
          </p:cNvPicPr>
          <p:nvPr/>
        </p:nvPicPr>
        <p:blipFill>
          <a:blip r:embed="rId4"/>
          <a:srcRect l="44431" t="14912" r="1868" b="-3638"/>
          <a:stretch>
            <a:fillRect/>
          </a:stretch>
        </p:blipFill>
        <p:spPr>
          <a:xfrm>
            <a:off x="144463" y="4178300"/>
            <a:ext cx="2774950" cy="1793875"/>
          </a:xfrm>
          <a:prstGeom prst="rect">
            <a:avLst/>
          </a:prstGeom>
          <a:noFill/>
          <a:ln w="9525">
            <a:noFill/>
          </a:ln>
        </p:spPr>
      </p:pic>
      <p:pic>
        <p:nvPicPr>
          <p:cNvPr id="12292" name="图片 8"/>
          <p:cNvPicPr>
            <a:picLocks noChangeAspect="1"/>
          </p:cNvPicPr>
          <p:nvPr/>
        </p:nvPicPr>
        <p:blipFill>
          <a:blip r:embed="rId5"/>
          <a:srcRect l="4266"/>
          <a:stretch>
            <a:fillRect/>
          </a:stretch>
        </p:blipFill>
        <p:spPr>
          <a:xfrm>
            <a:off x="65088" y="1374775"/>
            <a:ext cx="2832100" cy="2235200"/>
          </a:xfrm>
          <a:prstGeom prst="rect">
            <a:avLst/>
          </a:prstGeom>
          <a:noFill/>
          <a:ln w="9525">
            <a:noFill/>
          </a:ln>
        </p:spPr>
      </p:pic>
      <p:cxnSp>
        <p:nvCxnSpPr>
          <p:cNvPr id="10" name="直接连接符 9"/>
          <p:cNvCxnSpPr/>
          <p:nvPr/>
        </p:nvCxnSpPr>
        <p:spPr>
          <a:xfrm flipH="1">
            <a:off x="3073400" y="1670050"/>
            <a:ext cx="4763" cy="4264025"/>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2294" name="文本框 15"/>
          <p:cNvSpPr txBox="1"/>
          <p:nvPr/>
        </p:nvSpPr>
        <p:spPr>
          <a:xfrm>
            <a:off x="4133850" y="3702050"/>
            <a:ext cx="1501775" cy="330200"/>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CN" sz="1400" b="1" dirty="0">
                <a:latin typeface="微软雅黑" panose="020B0503020204020204" pitchFamily="34" charset="-122"/>
                <a:ea typeface="微软雅黑" panose="020B0503020204020204" pitchFamily="34" charset="-122"/>
              </a:rPr>
              <a:t>CSNS Melody</a:t>
            </a:r>
            <a:endParaRPr lang="zh-CN" altLang="en-US" sz="1400" b="1" dirty="0">
              <a:latin typeface="微软雅黑" panose="020B0503020204020204" pitchFamily="34" charset="-122"/>
              <a:ea typeface="微软雅黑" panose="020B0503020204020204" pitchFamily="34" charset="-122"/>
            </a:endParaRPr>
          </a:p>
        </p:txBody>
      </p:sp>
      <p:pic>
        <p:nvPicPr>
          <p:cNvPr id="12295" name="图片 15"/>
          <p:cNvPicPr>
            <a:picLocks noChangeAspect="1"/>
          </p:cNvPicPr>
          <p:nvPr/>
        </p:nvPicPr>
        <p:blipFill>
          <a:blip r:embed="rId6"/>
          <a:stretch>
            <a:fillRect/>
          </a:stretch>
        </p:blipFill>
        <p:spPr>
          <a:xfrm>
            <a:off x="3157538" y="4081463"/>
            <a:ext cx="3316287" cy="1876425"/>
          </a:xfrm>
          <a:prstGeom prst="rect">
            <a:avLst/>
          </a:prstGeom>
          <a:noFill/>
          <a:ln w="9525">
            <a:noFill/>
          </a:ln>
        </p:spPr>
      </p:pic>
      <p:sp>
        <p:nvSpPr>
          <p:cNvPr id="12296" name="文本框 20"/>
          <p:cNvSpPr txBox="1"/>
          <p:nvPr/>
        </p:nvSpPr>
        <p:spPr>
          <a:xfrm>
            <a:off x="3592513" y="6078855"/>
            <a:ext cx="2305050" cy="3079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r>
              <a:rPr lang="zh-SG" altLang="zh-SG" sz="1400" b="1" dirty="0">
                <a:latin typeface="微软雅黑" panose="020B0503020204020204" pitchFamily="34" charset="-122"/>
                <a:ea typeface="微软雅黑" panose="020B0503020204020204" pitchFamily="34" charset="-122"/>
                <a:sym typeface="+mn-ea"/>
              </a:rPr>
              <a:t>J-PARC/MUSE</a:t>
            </a:r>
          </a:p>
        </p:txBody>
      </p:sp>
      <p:cxnSp>
        <p:nvCxnSpPr>
          <p:cNvPr id="19" name="直接连接符 18"/>
          <p:cNvCxnSpPr/>
          <p:nvPr/>
        </p:nvCxnSpPr>
        <p:spPr>
          <a:xfrm flipH="1">
            <a:off x="6654800" y="1525588"/>
            <a:ext cx="4763" cy="4264025"/>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pic>
        <p:nvPicPr>
          <p:cNvPr id="12298" name="图片 19"/>
          <p:cNvPicPr>
            <a:picLocks noChangeAspect="1"/>
          </p:cNvPicPr>
          <p:nvPr/>
        </p:nvPicPr>
        <p:blipFill>
          <a:blip r:embed="rId7"/>
          <a:stretch>
            <a:fillRect/>
          </a:stretch>
        </p:blipFill>
        <p:spPr>
          <a:xfrm>
            <a:off x="7040563" y="1525588"/>
            <a:ext cx="1635125" cy="2143125"/>
          </a:xfrm>
          <a:prstGeom prst="rect">
            <a:avLst/>
          </a:prstGeom>
          <a:noFill/>
          <a:ln w="9525">
            <a:noFill/>
          </a:ln>
        </p:spPr>
      </p:pic>
      <p:pic>
        <p:nvPicPr>
          <p:cNvPr id="12299" name="图片 20"/>
          <p:cNvPicPr>
            <a:picLocks noChangeAspect="1"/>
          </p:cNvPicPr>
          <p:nvPr/>
        </p:nvPicPr>
        <p:blipFill>
          <a:blip r:embed="rId8"/>
          <a:stretch>
            <a:fillRect/>
          </a:stretch>
        </p:blipFill>
        <p:spPr>
          <a:xfrm>
            <a:off x="7218363" y="4032250"/>
            <a:ext cx="1236662" cy="1931988"/>
          </a:xfrm>
          <a:prstGeom prst="rect">
            <a:avLst/>
          </a:prstGeom>
          <a:noFill/>
          <a:ln w="9525">
            <a:noFill/>
          </a:ln>
        </p:spPr>
      </p:pic>
      <p:sp>
        <p:nvSpPr>
          <p:cNvPr id="12300" name="文本框 22"/>
          <p:cNvSpPr txBox="1"/>
          <p:nvPr/>
        </p:nvSpPr>
        <p:spPr>
          <a:xfrm>
            <a:off x="-468630" y="3740785"/>
            <a:ext cx="4002088" cy="30670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a:spcBef>
                <a:spcPct val="0"/>
              </a:spcBef>
              <a:buNone/>
            </a:pPr>
            <a:r>
              <a:rPr lang="en-US" altLang="zh-SG" sz="1400" b="1" dirty="0">
                <a:solidFill>
                  <a:srgbClr val="0D0D0D"/>
                </a:solidFill>
                <a:latin typeface="微软雅黑" panose="020B0503020204020204" pitchFamily="34" charset="-122"/>
                <a:ea typeface="微软雅黑" panose="020B0503020204020204" pitchFamily="34" charset="-122"/>
              </a:rPr>
              <a:t>国际上的μ介子来源</a:t>
            </a:r>
          </a:p>
        </p:txBody>
      </p:sp>
      <p:sp>
        <p:nvSpPr>
          <p:cNvPr id="12301" name="文本框 5"/>
          <p:cNvSpPr txBox="1"/>
          <p:nvPr/>
        </p:nvSpPr>
        <p:spPr>
          <a:xfrm>
            <a:off x="7561263" y="3719513"/>
            <a:ext cx="612775" cy="336550"/>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1400" b="1" dirty="0">
                <a:latin typeface="微软雅黑" panose="020B0503020204020204" pitchFamily="34" charset="-122"/>
                <a:ea typeface="微软雅黑" panose="020B0503020204020204" pitchFamily="34" charset="-122"/>
                <a:sym typeface="+mn-ea"/>
              </a:rPr>
              <a:t>ISIS</a:t>
            </a:r>
            <a:endParaRPr lang="zh-CN" altLang="en-US" sz="1400" b="1" dirty="0">
              <a:latin typeface="微软雅黑" panose="020B0503020204020204" pitchFamily="34" charset="-122"/>
              <a:ea typeface="微软雅黑" panose="020B0503020204020204" pitchFamily="34" charset="-122"/>
            </a:endParaRPr>
          </a:p>
          <a:p>
            <a:pPr marL="0" lvl="0" indent="0" eaLnBrk="1" hangingPunct="1">
              <a:spcBef>
                <a:spcPct val="0"/>
              </a:spcBef>
              <a:buNone/>
            </a:pPr>
            <a:endParaRPr lang="zh-CN" altLang="en-US" sz="1400" b="1" dirty="0">
              <a:latin typeface="微软雅黑" panose="020B0503020204020204" pitchFamily="34" charset="-122"/>
              <a:ea typeface="微软雅黑" panose="020B0503020204020204" pitchFamily="34" charset="-122"/>
            </a:endParaRPr>
          </a:p>
        </p:txBody>
      </p:sp>
      <p:sp>
        <p:nvSpPr>
          <p:cNvPr id="12302" name="文本框 24"/>
          <p:cNvSpPr txBox="1"/>
          <p:nvPr/>
        </p:nvSpPr>
        <p:spPr>
          <a:xfrm>
            <a:off x="7427913" y="6076950"/>
            <a:ext cx="1054100" cy="33972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zh-SG" altLang="zh-SG" sz="1400" b="1" dirty="0">
                <a:latin typeface="微软雅黑" panose="020B0503020204020204" pitchFamily="34" charset="-122"/>
                <a:ea typeface="微软雅黑" panose="020B0503020204020204" pitchFamily="34" charset="-122"/>
              </a:rPr>
              <a:t>PSI</a:t>
            </a:r>
            <a:r>
              <a:rPr lang="en-US" altLang="zh-SG" sz="1400" b="1" dirty="0">
                <a:latin typeface="微软雅黑" panose="020B0503020204020204" pitchFamily="34" charset="-122"/>
                <a:ea typeface="微软雅黑" panose="020B0503020204020204" pitchFamily="34" charset="-122"/>
              </a:rPr>
              <a:t>/</a:t>
            </a:r>
            <a:r>
              <a:rPr lang="zh-SG" altLang="zh-SG" sz="1400" b="1" dirty="0">
                <a:latin typeface="微软雅黑" panose="020B0503020204020204" pitchFamily="34" charset="-122"/>
                <a:ea typeface="微软雅黑" panose="020B0503020204020204" pitchFamily="34" charset="-122"/>
              </a:rPr>
              <a:t>SμS</a:t>
            </a:r>
          </a:p>
        </p:txBody>
      </p:sp>
      <p:sp>
        <p:nvSpPr>
          <p:cNvPr id="35" name="矩形 34"/>
          <p:cNvSpPr/>
          <p:nvPr/>
        </p:nvSpPr>
        <p:spPr>
          <a:xfrm>
            <a:off x="-25400" y="611188"/>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2304" name="文本框 6"/>
          <p:cNvSpPr txBox="1"/>
          <p:nvPr/>
        </p:nvSpPr>
        <p:spPr>
          <a:xfrm>
            <a:off x="65088" y="736600"/>
            <a:ext cx="7385050" cy="45402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285750" lvl="0" indent="-285750" eaLnBrk="1" hangingPunct="1">
              <a:spcBef>
                <a:spcPct val="0"/>
              </a:spcBef>
              <a:buFont typeface="Wingdings" panose="05000000000000000000" pitchFamily="2" charset="2"/>
              <a:buChar char="p"/>
            </a:pPr>
            <a:r>
              <a:rPr lang="en-US" altLang="zh-CN" sz="2800" b="1" dirty="0">
                <a:solidFill>
                  <a:schemeClr val="bg1"/>
                </a:solidFill>
                <a:latin typeface="微软雅黑" panose="020B0503020204020204" pitchFamily="34" charset="-122"/>
                <a:ea typeface="微软雅黑" panose="020B0503020204020204" pitchFamily="34" charset="-122"/>
              </a:rPr>
              <a:t> </a:t>
            </a:r>
            <a:r>
              <a:rPr lang="zh-CN" altLang="zh-CN" sz="2800" b="1" dirty="0">
                <a:solidFill>
                  <a:schemeClr val="bg1"/>
                </a:solidFill>
                <a:latin typeface="微软雅黑" panose="020B0503020204020204" pitchFamily="34" charset="-122"/>
                <a:ea typeface="微软雅黑" panose="020B0503020204020204" pitchFamily="34" charset="-122"/>
              </a:rPr>
              <a:t>人工缪子源</a:t>
            </a:r>
          </a:p>
        </p:txBody>
      </p:sp>
      <p:sp>
        <p:nvSpPr>
          <p:cNvPr id="3" name="文本框 4"/>
          <p:cNvSpPr txBox="1"/>
          <p:nvPr/>
        </p:nvSpPr>
        <p:spPr>
          <a:xfrm>
            <a:off x="-15875" y="85725"/>
            <a:ext cx="4760913" cy="544513"/>
          </a:xfrm>
          <a:prstGeom prst="rect">
            <a:avLst/>
          </a:prstGeom>
          <a:noFill/>
          <a:effectLst>
            <a:outerShdw blurRad="50800" dist="38100" dir="10800000" algn="r" rotWithShape="0">
              <a:prstClr val="black">
                <a:alpha val="40000"/>
              </a:prstClr>
            </a:outerShdw>
          </a:effectLst>
        </p:spPr>
        <p:txBody>
          <a:bodyPr/>
          <a:lstStyle>
            <a:defPPr>
              <a:defRPr lang="zh-CN"/>
            </a:defPPr>
            <a:lvl1pPr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等线" panose="02010600030101010101" pitchFamily="2" charset="-122"/>
                <a:ea typeface="等线" panose="02010600030101010101" pitchFamily="2" charset="-122"/>
                <a:cs typeface="+mn-cs"/>
              </a:defRPr>
            </a:lvl5pPr>
            <a:lvl6pPr marL="22860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6pPr>
            <a:lvl7pPr marL="27432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7pPr>
            <a:lvl8pPr marL="32004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8pPr>
            <a:lvl9pPr marL="3657600" algn="l" defTabSz="914400" rtl="0" eaLnBrk="1" latinLnBrk="0" hangingPunct="1">
              <a:defRPr kern="1200">
                <a:solidFill>
                  <a:schemeClr val="tx1"/>
                </a:solidFill>
                <a:latin typeface="等线" panose="02010600030101010101" pitchFamily="2" charset="-122"/>
                <a:ea typeface="等线" panose="02010600030101010101" pitchFamily="2" charset="-122"/>
                <a:cs typeface="+mn-cs"/>
              </a:defRPr>
            </a:lvl9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2800" b="1" i="0" u="none" strike="noStrike" kern="1200" cap="none" spc="0" normalizeH="0" baseline="0" noProof="0" dirty="0">
                <a:ln>
                  <a:noFill/>
                </a:ln>
                <a:solidFill>
                  <a:srgbClr val="243D69"/>
                </a:solidFill>
                <a:effectLst/>
                <a:uLnTx/>
                <a:uFillTx/>
                <a:latin typeface="微软雅黑" panose="020B0503020204020204" pitchFamily="34" charset="-122"/>
                <a:ea typeface="微软雅黑" panose="020B0503020204020204" pitchFamily="34" charset="-122"/>
                <a:cs typeface="+mn-cs"/>
              </a:rPr>
              <a:t>1.2</a:t>
            </a:r>
            <a:r>
              <a:rPr kumimoji="0" lang="zh-CN" altLang="en-US" sz="2800" b="1" i="0" u="none" strike="noStrike" kern="1200" cap="none" spc="0" normalizeH="0" baseline="0" noProof="0" dirty="0">
                <a:ln>
                  <a:noFill/>
                </a:ln>
                <a:solidFill>
                  <a:srgbClr val="243D69"/>
                </a:solidFill>
                <a:effectLst/>
                <a:uLnTx/>
                <a:uFillTx/>
                <a:latin typeface="微软雅黑" panose="020B0503020204020204" pitchFamily="34" charset="-122"/>
                <a:ea typeface="微软雅黑" panose="020B0503020204020204" pitchFamily="34" charset="-122"/>
                <a:cs typeface="+mn-cs"/>
              </a:rPr>
              <a:t> </a:t>
            </a:r>
            <a:r>
              <a:rPr lang="en-US" altLang="zh-CN" sz="2800" b="1" noProof="0" dirty="0">
                <a:ln>
                  <a:noFill/>
                </a:ln>
                <a:solidFill>
                  <a:srgbClr val="243D69"/>
                </a:solidFill>
                <a:effectLst/>
                <a:uLnTx/>
                <a:uFillTx/>
                <a:latin typeface="微软雅黑" panose="020B0503020204020204" pitchFamily="34" charset="-122"/>
                <a:ea typeface="微软雅黑" panose="020B0503020204020204" pitchFamily="34" charset="-122"/>
                <a:sym typeface="+mn-ea"/>
              </a:rPr>
              <a:t>μ介子的来源</a:t>
            </a:r>
            <a:endParaRPr kumimoji="0" lang="en-US" altLang="zh-CN" sz="2800" b="1" i="0" u="none" strike="noStrike" kern="1200" cap="none" spc="0" normalizeH="0" baseline="0" noProof="0" dirty="0">
              <a:ln>
                <a:noFill/>
              </a:ln>
              <a:solidFill>
                <a:srgbClr val="243D69"/>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2800" b="1" i="0" u="none" strike="noStrike" kern="1200" cap="none" spc="0" normalizeH="0" baseline="0" noProof="0" dirty="0">
              <a:ln>
                <a:noFill/>
              </a:ln>
              <a:solidFill>
                <a:srgbClr val="243D69"/>
              </a:solidFill>
              <a:effectLst/>
              <a:uLnTx/>
              <a:uFillTx/>
              <a:latin typeface="微软雅黑" panose="020B0503020204020204" pitchFamily="34" charset="-122"/>
              <a:ea typeface="微软雅黑" panose="020B0503020204020204" pitchFamily="34" charset="-122"/>
              <a:cs typeface="+mn-cs"/>
            </a:endParaRPr>
          </a:p>
        </p:txBody>
      </p:sp>
      <p:sp>
        <p:nvSpPr>
          <p:cNvPr id="12306" name="灯片编号占位符 1"/>
          <p:cNvSpPr txBox="1"/>
          <p:nvPr/>
        </p:nvSpPr>
        <p:spPr>
          <a:xfrm>
            <a:off x="8736013" y="6497638"/>
            <a:ext cx="407987" cy="347662"/>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5</a:t>
            </a:fld>
            <a:endParaRPr lang="" altLang="zh-SG" sz="1400" dirty="0">
              <a:latin typeface="微软雅黑" panose="020B0503020204020204" pitchFamily="34" charset="-122"/>
              <a:ea typeface="微软雅黑" panose="020B0503020204020204" pitchFamily="34" charset="-122"/>
            </a:endParaRPr>
          </a:p>
        </p:txBody>
      </p:sp>
      <p:pic>
        <p:nvPicPr>
          <p:cNvPr id="12307" name="图片 6"/>
          <p:cNvPicPr>
            <a:picLocks noChangeAspect="1"/>
          </p:cNvPicPr>
          <p:nvPr/>
        </p:nvPicPr>
        <p:blipFill>
          <a:blip r:embed="rId9"/>
          <a:stretch>
            <a:fillRect/>
          </a:stretch>
        </p:blipFill>
        <p:spPr>
          <a:xfrm>
            <a:off x="3122613" y="1562100"/>
            <a:ext cx="3355975" cy="2011363"/>
          </a:xfrm>
          <a:prstGeom prst="rect">
            <a:avLst/>
          </a:prstGeom>
          <a:noFill/>
          <a:ln w="9525">
            <a:noFill/>
          </a:ln>
        </p:spPr>
      </p:pic>
    </p:spTree>
  </p:cSld>
  <p:clrMapOvr>
    <a:masterClrMapping/>
  </p:clrMapOvr>
  <p:transition advTm="12236"/>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图片 2" descr="封面"/>
          <p:cNvPicPr>
            <a:picLocks noChangeAspect="1"/>
          </p:cNvPicPr>
          <p:nvPr/>
        </p:nvPicPr>
        <p:blipFill>
          <a:blip r:embed="rId3"/>
          <a:stretch>
            <a:fillRect/>
          </a:stretch>
        </p:blipFill>
        <p:spPr>
          <a:xfrm>
            <a:off x="0" y="5748338"/>
            <a:ext cx="9144000" cy="1122362"/>
          </a:xfrm>
          <a:prstGeom prst="rect">
            <a:avLst/>
          </a:prstGeom>
          <a:noFill/>
          <a:ln w="9525">
            <a:noFill/>
          </a:ln>
        </p:spPr>
      </p:pic>
      <p:sp>
        <p:nvSpPr>
          <p:cNvPr id="56" name="矩形 55"/>
          <p:cNvSpPr/>
          <p:nvPr/>
        </p:nvSpPr>
        <p:spPr>
          <a:xfrm>
            <a:off x="100013" y="5032375"/>
            <a:ext cx="2374900" cy="989013"/>
          </a:xfrm>
          <a:prstGeom prst="rect">
            <a:avLst/>
          </a:prstGeom>
          <a:solidFill>
            <a:schemeClr val="bg1"/>
          </a:solidFill>
          <a:ln w="28575">
            <a:solidFill>
              <a:srgbClr val="92D050"/>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6" name="矩形 15"/>
          <p:cNvSpPr/>
          <p:nvPr/>
        </p:nvSpPr>
        <p:spPr>
          <a:xfrm>
            <a:off x="-7937" y="0"/>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19" name="直接连接符 18"/>
          <p:cNvCxnSpPr/>
          <p:nvPr/>
        </p:nvCxnSpPr>
        <p:spPr>
          <a:xfrm>
            <a:off x="395288" y="836613"/>
            <a:ext cx="8740775"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14342" name="文本框 6"/>
          <p:cNvSpPr txBox="1"/>
          <p:nvPr/>
        </p:nvSpPr>
        <p:spPr>
          <a:xfrm>
            <a:off x="22225" y="149225"/>
            <a:ext cx="8005763" cy="571500"/>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2800" b="1" dirty="0">
                <a:solidFill>
                  <a:schemeClr val="bg1"/>
                </a:solidFill>
                <a:latin typeface="微软雅黑" panose="020B0503020204020204" pitchFamily="34" charset="-122"/>
                <a:ea typeface="微软雅黑" panose="020B0503020204020204" pitchFamily="34" charset="-122"/>
              </a:rPr>
              <a:t>1.3 </a:t>
            </a:r>
            <a:r>
              <a:rPr lang="zh-CN" altLang="en-US" sz="2800" b="1" dirty="0">
                <a:solidFill>
                  <a:schemeClr val="bg1"/>
                </a:solidFill>
                <a:latin typeface="微软雅黑" panose="020B0503020204020204" pitchFamily="34" charset="-122"/>
                <a:ea typeface="微软雅黑" panose="020B0503020204020204" pitchFamily="34" charset="-122"/>
              </a:rPr>
              <a:t>不同能量</a:t>
            </a:r>
            <a:r>
              <a:rPr lang="en-US" altLang="zh-CN" sz="2800" b="1" dirty="0">
                <a:solidFill>
                  <a:schemeClr val="bg1"/>
                </a:solidFill>
                <a:latin typeface="微软雅黑" panose="020B0503020204020204" pitchFamily="34" charset="-122"/>
                <a:ea typeface="微软雅黑" panose="020B0503020204020204" pitchFamily="34" charset="-122"/>
              </a:rPr>
              <a:t>μ</a:t>
            </a:r>
            <a:r>
              <a:rPr lang="zh-CN" altLang="en-US" sz="2800" b="1" dirty="0">
                <a:solidFill>
                  <a:schemeClr val="bg1"/>
                </a:solidFill>
                <a:latin typeface="微软雅黑" panose="020B0503020204020204" pitchFamily="34" charset="-122"/>
                <a:ea typeface="微软雅黑" panose="020B0503020204020204" pitchFamily="34" charset="-122"/>
              </a:rPr>
              <a:t>介子的应用</a:t>
            </a:r>
            <a:r>
              <a:rPr lang="en-US" altLang="zh-CN" sz="2800" b="1" dirty="0">
                <a:solidFill>
                  <a:schemeClr val="bg1"/>
                </a:solidFill>
                <a:latin typeface="微软雅黑" panose="020B0503020204020204" pitchFamily="34" charset="-122"/>
                <a:ea typeface="微软雅黑" panose="020B0503020204020204" pitchFamily="34" charset="-122"/>
              </a:rPr>
              <a:t> </a:t>
            </a:r>
          </a:p>
        </p:txBody>
      </p:sp>
      <p:pic>
        <p:nvPicPr>
          <p:cNvPr id="14343" name="图片 11"/>
          <p:cNvPicPr>
            <a:picLocks noChangeAspect="1"/>
          </p:cNvPicPr>
          <p:nvPr/>
        </p:nvPicPr>
        <p:blipFill>
          <a:blip r:embed="rId4"/>
          <a:stretch>
            <a:fillRect/>
          </a:stretch>
        </p:blipFill>
        <p:spPr>
          <a:xfrm>
            <a:off x="104775" y="1003300"/>
            <a:ext cx="3033713" cy="3706813"/>
          </a:xfrm>
          <a:prstGeom prst="rect">
            <a:avLst/>
          </a:prstGeom>
          <a:noFill/>
          <a:ln w="9525">
            <a:noFill/>
          </a:ln>
        </p:spPr>
      </p:pic>
      <p:sp>
        <p:nvSpPr>
          <p:cNvPr id="14344" name="文本框 28"/>
          <p:cNvSpPr txBox="1"/>
          <p:nvPr/>
        </p:nvSpPr>
        <p:spPr>
          <a:xfrm>
            <a:off x="2987675" y="1104900"/>
            <a:ext cx="1528763" cy="460375"/>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err="1">
                <a:latin typeface="微软雅黑" panose="020B0503020204020204" pitchFamily="34" charset="-122"/>
                <a:ea typeface="微软雅黑" panose="020B0503020204020204" pitchFamily="34" charset="-122"/>
              </a:rPr>
              <a:t>宇宙射线</a:t>
            </a:r>
            <a:r>
              <a:rPr lang="zh-CN" altLang="en-US" sz="1200" dirty="0">
                <a:latin typeface="微软雅黑" panose="020B0503020204020204" pitchFamily="34" charset="-122"/>
                <a:ea typeface="微软雅黑" panose="020B0503020204020204" pitchFamily="34" charset="-122"/>
              </a:rPr>
              <a:t>缪子</a:t>
            </a:r>
            <a:r>
              <a:rPr lang="en-US" altLang="zh-SG" sz="1200" dirty="0">
                <a:latin typeface="微软雅黑" panose="020B0503020204020204" pitchFamily="34" charset="-122"/>
                <a:ea typeface="微软雅黑" panose="020B0503020204020204" pitchFamily="34" charset="-122"/>
              </a:rPr>
              <a:t>子</a:t>
            </a:r>
          </a:p>
          <a:p>
            <a:pPr marL="0" lvl="0" indent="0">
              <a:spcBef>
                <a:spcPct val="0"/>
              </a:spcBef>
              <a:buNone/>
            </a:pPr>
            <a:r>
              <a:rPr lang="en-US" altLang="zh-SG" sz="1200" dirty="0">
                <a:latin typeface="微软雅黑" panose="020B0503020204020204" pitchFamily="34" charset="-122"/>
                <a:ea typeface="微软雅黑" panose="020B0503020204020204" pitchFamily="34" charset="-122"/>
              </a:rPr>
              <a:t>MeV-TeV型</a:t>
            </a:r>
          </a:p>
        </p:txBody>
      </p:sp>
      <p:sp>
        <p:nvSpPr>
          <p:cNvPr id="37" name="椭圆 36"/>
          <p:cNvSpPr/>
          <p:nvPr/>
        </p:nvSpPr>
        <p:spPr>
          <a:xfrm>
            <a:off x="2101850" y="1874838"/>
            <a:ext cx="373063" cy="407988"/>
          </a:xfrm>
          <a:prstGeom prst="ellipse">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4346" name="文本框 38"/>
          <p:cNvSpPr txBox="1"/>
          <p:nvPr/>
        </p:nvSpPr>
        <p:spPr>
          <a:xfrm>
            <a:off x="3119755" y="1837055"/>
            <a:ext cx="1085215" cy="83099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err="1">
                <a:solidFill>
                  <a:srgbClr val="0000FF"/>
                </a:solidFill>
                <a:latin typeface="微软雅黑" panose="020B0503020204020204" pitchFamily="34" charset="-122"/>
                <a:ea typeface="微软雅黑" panose="020B0503020204020204" pitchFamily="34" charset="-122"/>
              </a:rPr>
              <a:t>衰变</a:t>
            </a:r>
            <a:r>
              <a:rPr lang="zh-CN" altLang="en-US" sz="1200" dirty="0">
                <a:solidFill>
                  <a:srgbClr val="0000FF"/>
                </a:solidFill>
                <a:latin typeface="微软雅黑" panose="020B0503020204020204" pitchFamily="34" charset="-122"/>
                <a:ea typeface="微软雅黑" panose="020B0503020204020204" pitchFamily="34" charset="-122"/>
              </a:rPr>
              <a:t>缪</a:t>
            </a:r>
            <a:r>
              <a:rPr lang="en-US" altLang="zh-SG" sz="1200" dirty="0">
                <a:solidFill>
                  <a:srgbClr val="0000FF"/>
                </a:solidFill>
                <a:latin typeface="微软雅黑" panose="020B0503020204020204" pitchFamily="34" charset="-122"/>
                <a:ea typeface="微软雅黑" panose="020B0503020204020204" pitchFamily="34" charset="-122"/>
              </a:rPr>
              <a:t>子，10–80 MeV</a:t>
            </a:r>
          </a:p>
          <a:p>
            <a:pPr marL="0" lvl="0" indent="0">
              <a:spcBef>
                <a:spcPct val="0"/>
              </a:spcBef>
              <a:buNone/>
            </a:pPr>
            <a:r>
              <a:rPr lang="zh-CN" altLang="en-US" sz="1200" dirty="0">
                <a:solidFill>
                  <a:srgbClr val="0000FF"/>
                </a:solidFill>
                <a:latin typeface="微软雅黑" panose="020B0503020204020204" pitchFamily="34" charset="-122"/>
                <a:ea typeface="微软雅黑" panose="020B0503020204020204" pitchFamily="34" charset="-122"/>
              </a:rPr>
              <a:t>穿透</a:t>
            </a:r>
            <a:r>
              <a:rPr lang="en-US" altLang="zh-SG" sz="1200" dirty="0">
                <a:solidFill>
                  <a:srgbClr val="0000FF"/>
                </a:solidFill>
                <a:latin typeface="微软雅黑" panose="020B0503020204020204" pitchFamily="34" charset="-122"/>
                <a:ea typeface="微软雅黑" panose="020B0503020204020204" pitchFamily="34" charset="-122"/>
              </a:rPr>
              <a:t>深度：0.2-4 cm</a:t>
            </a:r>
          </a:p>
        </p:txBody>
      </p:sp>
      <p:cxnSp>
        <p:nvCxnSpPr>
          <p:cNvPr id="41" name="直接箭头连接符 40"/>
          <p:cNvCxnSpPr/>
          <p:nvPr/>
        </p:nvCxnSpPr>
        <p:spPr>
          <a:xfrm>
            <a:off x="2484438" y="2130425"/>
            <a:ext cx="635000" cy="3492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4348" name="文本框 43"/>
          <p:cNvSpPr txBox="1"/>
          <p:nvPr/>
        </p:nvSpPr>
        <p:spPr>
          <a:xfrm>
            <a:off x="3059430" y="3354388"/>
            <a:ext cx="1484313" cy="101473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en-US" altLang="zh-SG" sz="1200" dirty="0" err="1">
                <a:solidFill>
                  <a:srgbClr val="FF0000"/>
                </a:solidFill>
                <a:latin typeface="微软雅黑" panose="020B0503020204020204" pitchFamily="34" charset="-122"/>
                <a:ea typeface="微软雅黑" panose="020B0503020204020204" pitchFamily="34" charset="-122"/>
              </a:rPr>
              <a:t>表面</a:t>
            </a:r>
            <a:r>
              <a:rPr lang="zh-CN" altLang="en-US" sz="1200" dirty="0">
                <a:solidFill>
                  <a:srgbClr val="FF0000"/>
                </a:solidFill>
                <a:latin typeface="微软雅黑" panose="020B0503020204020204" pitchFamily="34" charset="-122"/>
                <a:ea typeface="微软雅黑" panose="020B0503020204020204" pitchFamily="34" charset="-122"/>
              </a:rPr>
              <a:t>缪子</a:t>
            </a:r>
            <a:r>
              <a:rPr lang="en-US" altLang="zh-SG" sz="1200" dirty="0">
                <a:solidFill>
                  <a:srgbClr val="FF0000"/>
                </a:solidFill>
                <a:latin typeface="微软雅黑" panose="020B0503020204020204" pitchFamily="34" charset="-122"/>
                <a:ea typeface="微软雅黑" panose="020B0503020204020204" pitchFamily="34" charset="-122"/>
              </a:rPr>
              <a:t>子，</a:t>
            </a:r>
          </a:p>
          <a:p>
            <a:pPr marL="0" lvl="0" indent="0">
              <a:spcBef>
                <a:spcPct val="0"/>
              </a:spcBef>
              <a:buNone/>
            </a:pPr>
            <a:r>
              <a:rPr lang="en-US" altLang="zh-SG" sz="1200" dirty="0">
                <a:solidFill>
                  <a:srgbClr val="FF0000"/>
                </a:solidFill>
                <a:latin typeface="微软雅黑" panose="020B0503020204020204" pitchFamily="34" charset="-122"/>
                <a:ea typeface="微软雅黑" panose="020B0503020204020204" pitchFamily="34" charset="-122"/>
              </a:rPr>
              <a:t>4.1 MeV</a:t>
            </a:r>
          </a:p>
          <a:p>
            <a:pPr marL="0" lvl="0" indent="0">
              <a:spcBef>
                <a:spcPct val="0"/>
              </a:spcBef>
              <a:buNone/>
            </a:pPr>
            <a:r>
              <a:rPr lang="en-US" altLang="zh-SG" sz="1200" dirty="0">
                <a:solidFill>
                  <a:srgbClr val="FF0000"/>
                </a:solidFill>
                <a:latin typeface="微软雅黑" panose="020B0503020204020204" pitchFamily="34" charset="-122"/>
                <a:ea typeface="微软雅黑" panose="020B0503020204020204" pitchFamily="34" charset="-122"/>
              </a:rPr>
              <a:t>（P=29.8MeV/c）</a:t>
            </a:r>
          </a:p>
          <a:p>
            <a:pPr marL="0" lvl="0" indent="0">
              <a:spcBef>
                <a:spcPct val="0"/>
              </a:spcBef>
              <a:buNone/>
            </a:pPr>
            <a:r>
              <a:rPr lang="en-US" altLang="zh-SG" sz="1200" dirty="0">
                <a:solidFill>
                  <a:srgbClr val="FF0000"/>
                </a:solidFill>
                <a:latin typeface="微软雅黑" panose="020B0503020204020204" pitchFamily="34" charset="-122"/>
                <a:ea typeface="微软雅黑" panose="020B0503020204020204" pitchFamily="34" charset="-122"/>
              </a:rPr>
              <a:t>植入深度：~ 100 μm</a:t>
            </a:r>
          </a:p>
        </p:txBody>
      </p:sp>
      <p:cxnSp>
        <p:nvCxnSpPr>
          <p:cNvPr id="46" name="直接箭头连接符 45"/>
          <p:cNvCxnSpPr/>
          <p:nvPr/>
        </p:nvCxnSpPr>
        <p:spPr>
          <a:xfrm>
            <a:off x="2078038" y="2640013"/>
            <a:ext cx="1041400" cy="714375"/>
          </a:xfrm>
          <a:prstGeom prst="straightConnector1">
            <a:avLst/>
          </a:prstGeom>
          <a:ln>
            <a:solidFill>
              <a:srgbClr val="FF0000"/>
            </a:solidFill>
            <a:tailEnd type="triangle"/>
          </a:ln>
        </p:spPr>
        <p:style>
          <a:lnRef idx="3">
            <a:schemeClr val="accent2"/>
          </a:lnRef>
          <a:fillRef idx="0">
            <a:schemeClr val="accent2"/>
          </a:fillRef>
          <a:effectRef idx="2">
            <a:schemeClr val="accent2"/>
          </a:effectRef>
          <a:fontRef idx="minor">
            <a:schemeClr val="tx1"/>
          </a:fontRef>
        </p:style>
      </p:cxnSp>
      <p:sp>
        <p:nvSpPr>
          <p:cNvPr id="14350" name="文本框 47"/>
          <p:cNvSpPr txBox="1"/>
          <p:nvPr/>
        </p:nvSpPr>
        <p:spPr>
          <a:xfrm>
            <a:off x="127000" y="5051425"/>
            <a:ext cx="4922838" cy="119888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CN" altLang="en-US" sz="1200" dirty="0">
                <a:solidFill>
                  <a:srgbClr val="00B150"/>
                </a:solidFill>
                <a:latin typeface="微软雅黑" panose="020B0503020204020204" pitchFamily="34" charset="-122"/>
                <a:ea typeface="微软雅黑" panose="020B0503020204020204" pitchFamily="34" charset="-122"/>
              </a:rPr>
              <a:t>慢缪子</a:t>
            </a:r>
            <a:r>
              <a:rPr lang="en-US" altLang="zh-SG" sz="1200" dirty="0">
                <a:solidFill>
                  <a:srgbClr val="00B150"/>
                </a:solidFill>
                <a:latin typeface="微软雅黑" panose="020B0503020204020204" pitchFamily="34" charset="-122"/>
                <a:ea typeface="微软雅黑" panose="020B0503020204020204" pitchFamily="34" charset="-122"/>
              </a:rPr>
              <a:t>, 1–30 keV </a:t>
            </a:r>
          </a:p>
          <a:p>
            <a:pPr marL="0" lvl="0" indent="0">
              <a:spcBef>
                <a:spcPct val="0"/>
              </a:spcBef>
              <a:buNone/>
            </a:pPr>
            <a:r>
              <a:rPr lang="zh-CN" altLang="en-US" sz="1200" dirty="0">
                <a:solidFill>
                  <a:srgbClr val="00B150"/>
                </a:solidFill>
                <a:latin typeface="微软雅黑" panose="020B0503020204020204" pitchFamily="34" charset="-122"/>
                <a:ea typeface="微软雅黑" panose="020B0503020204020204" pitchFamily="34" charset="-122"/>
              </a:rPr>
              <a:t>可调深度</a:t>
            </a:r>
            <a:r>
              <a:rPr lang="en-US" altLang="zh-SG" sz="1200" dirty="0">
                <a:solidFill>
                  <a:srgbClr val="00B150"/>
                </a:solidFill>
                <a:latin typeface="微软雅黑" panose="020B0503020204020204" pitchFamily="34" charset="-122"/>
                <a:ea typeface="微软雅黑" panose="020B0503020204020204" pitchFamily="34" charset="-122"/>
              </a:rPr>
              <a:t>: 1–300 nm</a:t>
            </a:r>
          </a:p>
          <a:p>
            <a:pPr marL="0" lvl="0" indent="0">
              <a:spcBef>
                <a:spcPct val="0"/>
              </a:spcBef>
              <a:buNone/>
            </a:pPr>
            <a:r>
              <a:rPr lang="zh-SG" altLang="en-US" sz="1200" dirty="0">
                <a:latin typeface="微软雅黑" panose="020B0503020204020204" pitchFamily="34" charset="-122"/>
                <a:ea typeface="微软雅黑" panose="020B0503020204020204" pitchFamily="34" charset="-122"/>
              </a:rPr>
              <a:t>深度敏感μSR：</a:t>
            </a:r>
          </a:p>
          <a:p>
            <a:pPr marL="0" lvl="0" indent="0">
              <a:spcBef>
                <a:spcPct val="0"/>
              </a:spcBef>
              <a:buNone/>
            </a:pPr>
            <a:r>
              <a:rPr lang="zh-SG" altLang="en-US" sz="1200" dirty="0">
                <a:latin typeface="微软雅黑" panose="020B0503020204020204" pitchFamily="34" charset="-122"/>
                <a:ea typeface="微软雅黑" panose="020B0503020204020204" pitchFamily="34" charset="-122"/>
              </a:rPr>
              <a:t>用于薄膜的旋转微探针，</a:t>
            </a:r>
          </a:p>
          <a:p>
            <a:pPr marL="0" lvl="0" indent="0">
              <a:spcBef>
                <a:spcPct val="0"/>
              </a:spcBef>
              <a:buNone/>
            </a:pPr>
            <a:r>
              <a:rPr lang="zh-SG" altLang="en-US" sz="1200" dirty="0">
                <a:latin typeface="微软雅黑" panose="020B0503020204020204" pitchFamily="34" charset="-122"/>
                <a:ea typeface="微软雅黑" panose="020B0503020204020204" pitchFamily="34" charset="-122"/>
              </a:rPr>
              <a:t>多层材料、纳米材料......</a:t>
            </a:r>
          </a:p>
          <a:p>
            <a:pPr marL="0" lvl="0" indent="0">
              <a:spcBef>
                <a:spcPct val="0"/>
              </a:spcBef>
              <a:buNone/>
            </a:pPr>
            <a:endParaRPr lang="zh-SG" altLang="en-US" sz="1200" dirty="0">
              <a:latin typeface="微软雅黑" panose="020B0503020204020204" pitchFamily="34" charset="-122"/>
              <a:ea typeface="微软雅黑" panose="020B0503020204020204" pitchFamily="34" charset="-122"/>
            </a:endParaRPr>
          </a:p>
        </p:txBody>
      </p:sp>
      <p:sp>
        <p:nvSpPr>
          <p:cNvPr id="52" name="椭圆 51"/>
          <p:cNvSpPr/>
          <p:nvPr/>
        </p:nvSpPr>
        <p:spPr>
          <a:xfrm rot="2412957">
            <a:off x="996950" y="3290888"/>
            <a:ext cx="431800" cy="792163"/>
          </a:xfrm>
          <a:prstGeom prst="ellipse">
            <a:avLst/>
          </a:prstGeom>
          <a:noFill/>
          <a:ln>
            <a:prstDash val="dash"/>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54" name="直接箭头连接符 53"/>
          <p:cNvCxnSpPr/>
          <p:nvPr/>
        </p:nvCxnSpPr>
        <p:spPr>
          <a:xfrm flipH="1">
            <a:off x="825500" y="4049713"/>
            <a:ext cx="146050" cy="871538"/>
          </a:xfrm>
          <a:prstGeom prst="straightConnector1">
            <a:avLst/>
          </a:prstGeom>
          <a:ln w="25400">
            <a:solidFill>
              <a:srgbClr val="92D050"/>
            </a:solidFill>
            <a:tailEnd type="triangle"/>
          </a:ln>
        </p:spPr>
        <p:style>
          <a:lnRef idx="1">
            <a:schemeClr val="accent1"/>
          </a:lnRef>
          <a:fillRef idx="0">
            <a:schemeClr val="accent1"/>
          </a:fillRef>
          <a:effectRef idx="0">
            <a:schemeClr val="accent1"/>
          </a:effectRef>
          <a:fontRef idx="minor">
            <a:schemeClr val="tx1"/>
          </a:fontRef>
        </p:style>
      </p:cxnSp>
      <p:sp>
        <p:nvSpPr>
          <p:cNvPr id="14353" name="标题 2"/>
          <p:cNvSpPr txBox="1"/>
          <p:nvPr/>
        </p:nvSpPr>
        <p:spPr>
          <a:xfrm>
            <a:off x="3586163" y="841375"/>
            <a:ext cx="6480175" cy="415925"/>
          </a:xfrm>
          <a:prstGeom prst="rect">
            <a:avLst/>
          </a:prstGeom>
          <a:noFill/>
          <a:ln w="9525">
            <a:noFill/>
          </a:ln>
        </p:spPr>
        <p:txBody>
          <a:bodyPr lIns="0" tIns="0" rIns="0" bIns="0" anchor="b" anchorCtr="0"/>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a:spcBef>
                <a:spcPct val="0"/>
              </a:spcBef>
              <a:buNone/>
            </a:pPr>
            <a:r>
              <a:rPr lang="zh-CN" altLang="en-US" sz="1800" b="1" dirty="0">
                <a:solidFill>
                  <a:schemeClr val="tx1"/>
                </a:solidFill>
                <a:latin typeface="微软雅黑" panose="020B0503020204020204" pitchFamily="34" charset="-122"/>
                <a:ea typeface="微软雅黑" panose="020B0503020204020204" pitchFamily="34" charset="-122"/>
              </a:rPr>
              <a:t>衰变缪子的应用</a:t>
            </a:r>
          </a:p>
        </p:txBody>
      </p:sp>
      <p:graphicFrame>
        <p:nvGraphicFramePr>
          <p:cNvPr id="8" name="图示 7"/>
          <p:cNvGraphicFramePr/>
          <p:nvPr>
            <p:extLst>
              <p:ext uri="{D42A27DB-BD31-4B8C-83A1-F6EECF244321}">
                <p14:modId xmlns:p14="http://schemas.microsoft.com/office/powerpoint/2010/main" val="1143279917"/>
              </p:ext>
            </p:extLst>
          </p:nvPr>
        </p:nvGraphicFramePr>
        <p:xfrm>
          <a:off x="4524935" y="1392438"/>
          <a:ext cx="4480977" cy="422137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cxnSp>
        <p:nvCxnSpPr>
          <p:cNvPr id="9" name="直接连接符 8"/>
          <p:cNvCxnSpPr/>
          <p:nvPr/>
        </p:nvCxnSpPr>
        <p:spPr>
          <a:xfrm flipH="1">
            <a:off x="4410075" y="1125538"/>
            <a:ext cx="4763" cy="4264025"/>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4356" name="灯片编号占位符 1"/>
          <p:cNvSpPr txBox="1"/>
          <p:nvPr/>
        </p:nvSpPr>
        <p:spPr>
          <a:xfrm>
            <a:off x="8736013" y="6497638"/>
            <a:ext cx="407987" cy="347662"/>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6</a:t>
            </a:fld>
            <a:endParaRPr lang="" altLang="zh-SG" sz="1400" dirty="0">
              <a:latin typeface="微软雅黑" panose="020B0503020204020204" pitchFamily="34" charset="-122"/>
              <a:ea typeface="微软雅黑" panose="020B0503020204020204" pitchFamily="34" charset="-122"/>
            </a:endParaRPr>
          </a:p>
        </p:txBody>
      </p:sp>
      <p:sp>
        <p:nvSpPr>
          <p:cNvPr id="23" name="流程图: 接点 22"/>
          <p:cNvSpPr/>
          <p:nvPr/>
        </p:nvSpPr>
        <p:spPr>
          <a:xfrm>
            <a:off x="1963738" y="2330450"/>
            <a:ext cx="71438" cy="71438"/>
          </a:xfrm>
          <a:prstGeom prst="flowChartConnector">
            <a:avLst/>
          </a:prstGeom>
          <a:noFill/>
          <a:ln w="19050">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25" name="直接连接符 24"/>
          <p:cNvCxnSpPr>
            <a:endCxn id="23" idx="7"/>
          </p:cNvCxnSpPr>
          <p:nvPr/>
        </p:nvCxnSpPr>
        <p:spPr>
          <a:xfrm flipH="1">
            <a:off x="2024063" y="1336675"/>
            <a:ext cx="731838" cy="1004888"/>
          </a:xfrm>
          <a:prstGeom prst="line">
            <a:avLst/>
          </a:prstGeom>
        </p:spPr>
        <p:style>
          <a:lnRef idx="2">
            <a:schemeClr val="dk1"/>
          </a:lnRef>
          <a:fillRef idx="0">
            <a:schemeClr val="dk1"/>
          </a:fillRef>
          <a:effectRef idx="1">
            <a:schemeClr val="dk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6512" y="0"/>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p:nvPr/>
        </p:nvCxnSpPr>
        <p:spPr>
          <a:xfrm>
            <a:off x="395288" y="836613"/>
            <a:ext cx="8740775"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16388" name="图片 2" descr="封面"/>
          <p:cNvPicPr>
            <a:picLocks noChangeAspect="1"/>
          </p:cNvPicPr>
          <p:nvPr/>
        </p:nvPicPr>
        <p:blipFill>
          <a:blip r:embed="rId3"/>
          <a:stretch>
            <a:fillRect/>
          </a:stretch>
        </p:blipFill>
        <p:spPr>
          <a:xfrm>
            <a:off x="3175" y="5864225"/>
            <a:ext cx="9144000" cy="1122363"/>
          </a:xfrm>
          <a:prstGeom prst="rect">
            <a:avLst/>
          </a:prstGeom>
          <a:noFill/>
          <a:ln w="9525">
            <a:noFill/>
          </a:ln>
        </p:spPr>
      </p:pic>
      <p:pic>
        <p:nvPicPr>
          <p:cNvPr id="2" name="图片 1"/>
          <p:cNvPicPr>
            <a:picLocks noChangeAspect="1"/>
          </p:cNvPicPr>
          <p:nvPr/>
        </p:nvPicPr>
        <p:blipFill>
          <a:blip r:embed="rId4">
            <a:duotone>
              <a:schemeClr val="accent5">
                <a:shade val="45000"/>
                <a:satMod val="135000"/>
              </a:schemeClr>
              <a:prstClr val="white"/>
            </a:duotone>
          </a:blip>
          <a:stretch>
            <a:fillRect/>
          </a:stretch>
        </p:blipFill>
        <p:spPr>
          <a:xfrm>
            <a:off x="8244409" y="74612"/>
            <a:ext cx="792088" cy="685800"/>
          </a:xfrm>
          <a:prstGeom prst="rect">
            <a:avLst/>
          </a:prstGeom>
          <a:solidFill>
            <a:srgbClr val="0070C0"/>
          </a:solidFill>
          <a:ln>
            <a:solidFill>
              <a:srgbClr val="0070C0"/>
            </a:solidFill>
          </a:ln>
        </p:spPr>
      </p:pic>
      <p:sp>
        <p:nvSpPr>
          <p:cNvPr id="15" name="箭头: 右 14"/>
          <p:cNvSpPr/>
          <p:nvPr/>
        </p:nvSpPr>
        <p:spPr>
          <a:xfrm>
            <a:off x="71902" y="3491707"/>
            <a:ext cx="9037637" cy="576262"/>
          </a:xfrm>
          <a:prstGeom prst="rightArrow">
            <a:avLst/>
          </a:prstGeom>
          <a:solidFill>
            <a:srgbClr val="0070C0"/>
          </a:solidFill>
          <a:effectLst>
            <a:glow rad="1397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rgbClr val="FFC000"/>
              </a:solidFill>
              <a:effectLst/>
              <a:highlight>
                <a:srgbClr val="000000"/>
              </a:highlight>
              <a:uLnTx/>
              <a:uFillTx/>
              <a:latin typeface="微软雅黑" panose="020B0503020204020204" pitchFamily="34" charset="-122"/>
              <a:ea typeface="微软雅黑" panose="020B0503020204020204" pitchFamily="34" charset="-122"/>
              <a:cs typeface="+mn-cs"/>
            </a:endParaRPr>
          </a:p>
        </p:txBody>
      </p:sp>
      <p:pic>
        <p:nvPicPr>
          <p:cNvPr id="17" name="图片 16"/>
          <p:cNvPicPr>
            <a:picLocks noChangeAspect="1"/>
          </p:cNvPicPr>
          <p:nvPr/>
        </p:nvPicPr>
        <p:blipFill>
          <a:blip r:embed="rId5"/>
          <a:stretch>
            <a:fillRect/>
          </a:stretch>
        </p:blipFill>
        <p:spPr>
          <a:xfrm>
            <a:off x="3348038" y="1844675"/>
            <a:ext cx="3059113" cy="811213"/>
          </a:xfrm>
          <a:prstGeom prst="rect">
            <a:avLst/>
          </a:prstGeom>
          <a:effectLst>
            <a:outerShdw blurRad="50800" dist="38100" dir="5400000" algn="t" rotWithShape="0">
              <a:prstClr val="black">
                <a:alpha val="40000"/>
              </a:prstClr>
            </a:outerShdw>
          </a:effectLst>
        </p:spPr>
      </p:pic>
      <p:pic>
        <p:nvPicPr>
          <p:cNvPr id="16394" name="图片 18"/>
          <p:cNvPicPr>
            <a:picLocks noChangeAspect="1"/>
          </p:cNvPicPr>
          <p:nvPr/>
        </p:nvPicPr>
        <p:blipFill>
          <a:blip r:embed="rId6"/>
          <a:stretch>
            <a:fillRect/>
          </a:stretch>
        </p:blipFill>
        <p:spPr>
          <a:xfrm>
            <a:off x="250825" y="1068388"/>
            <a:ext cx="2952750" cy="2247900"/>
          </a:xfrm>
          <a:prstGeom prst="rect">
            <a:avLst/>
          </a:prstGeom>
          <a:noFill/>
          <a:ln w="9525">
            <a:noFill/>
          </a:ln>
        </p:spPr>
      </p:pic>
      <p:pic>
        <p:nvPicPr>
          <p:cNvPr id="23" name="图片 22"/>
          <p:cNvPicPr>
            <a:picLocks noChangeAspect="1"/>
          </p:cNvPicPr>
          <p:nvPr/>
        </p:nvPicPr>
        <p:blipFill>
          <a:blip r:embed="rId7"/>
          <a:stretch>
            <a:fillRect/>
          </a:stretch>
        </p:blipFill>
        <p:spPr>
          <a:xfrm>
            <a:off x="6527800" y="1068388"/>
            <a:ext cx="2593975" cy="2420938"/>
          </a:xfrm>
          <a:prstGeom prst="rect">
            <a:avLst/>
          </a:prstGeom>
          <a:effectLst>
            <a:outerShdw blurRad="50800" dist="38100" dir="2700000" algn="tl" rotWithShape="0">
              <a:prstClr val="black">
                <a:alpha val="40000"/>
              </a:prstClr>
            </a:outerShdw>
          </a:effectLst>
        </p:spPr>
      </p:pic>
      <p:pic>
        <p:nvPicPr>
          <p:cNvPr id="16396" name="图片 28"/>
          <p:cNvPicPr>
            <a:picLocks noChangeAspect="1"/>
          </p:cNvPicPr>
          <p:nvPr/>
        </p:nvPicPr>
        <p:blipFill>
          <a:blip r:embed="rId8"/>
          <a:stretch>
            <a:fillRect/>
          </a:stretch>
        </p:blipFill>
        <p:spPr>
          <a:xfrm>
            <a:off x="3489325" y="4259263"/>
            <a:ext cx="2624138" cy="1727200"/>
          </a:xfrm>
          <a:prstGeom prst="rect">
            <a:avLst/>
          </a:prstGeom>
          <a:noFill/>
          <a:ln w="9525">
            <a:noFill/>
          </a:ln>
        </p:spPr>
      </p:pic>
      <p:pic>
        <p:nvPicPr>
          <p:cNvPr id="31" name="图片 30"/>
          <p:cNvPicPr>
            <a:picLocks noChangeAspect="1"/>
          </p:cNvPicPr>
          <p:nvPr/>
        </p:nvPicPr>
        <p:blipFill>
          <a:blip r:embed="rId9"/>
          <a:stretch>
            <a:fillRect/>
          </a:stretch>
        </p:blipFill>
        <p:spPr>
          <a:xfrm>
            <a:off x="6588125" y="4303713"/>
            <a:ext cx="2392363" cy="1725613"/>
          </a:xfrm>
          <a:prstGeom prst="rect">
            <a:avLst/>
          </a:prstGeom>
          <a:effectLst>
            <a:outerShdw blurRad="50800" dist="38100" dir="2700000" algn="tl" rotWithShape="0">
              <a:prstClr val="black">
                <a:alpha val="40000"/>
              </a:prstClr>
            </a:outerShdw>
          </a:effectLst>
        </p:spPr>
      </p:pic>
      <p:pic>
        <p:nvPicPr>
          <p:cNvPr id="16398" name="图片 32"/>
          <p:cNvPicPr>
            <a:picLocks noChangeAspect="1"/>
          </p:cNvPicPr>
          <p:nvPr/>
        </p:nvPicPr>
        <p:blipFill>
          <a:blip r:embed="rId10"/>
          <a:stretch>
            <a:fillRect/>
          </a:stretch>
        </p:blipFill>
        <p:spPr>
          <a:xfrm>
            <a:off x="198438" y="4262438"/>
            <a:ext cx="2860675" cy="1724025"/>
          </a:xfrm>
          <a:prstGeom prst="rect">
            <a:avLst/>
          </a:prstGeom>
          <a:noFill/>
          <a:ln w="9525">
            <a:noFill/>
          </a:ln>
        </p:spPr>
      </p:pic>
      <p:sp>
        <p:nvSpPr>
          <p:cNvPr id="34" name="椭圆 33"/>
          <p:cNvSpPr/>
          <p:nvPr/>
        </p:nvSpPr>
        <p:spPr>
          <a:xfrm>
            <a:off x="1100138" y="3316288"/>
            <a:ext cx="896938" cy="889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accent3"/>
              </a:solidFill>
              <a:effectLst/>
              <a:highlight>
                <a:srgbClr val="0000FF"/>
              </a:highlight>
              <a:uLnTx/>
              <a:uFillTx/>
              <a:latin typeface="微软雅黑" panose="020B0503020204020204" pitchFamily="34" charset="-122"/>
              <a:ea typeface="微软雅黑" panose="020B0503020204020204" pitchFamily="34" charset="-122"/>
              <a:cs typeface="+mn-cs"/>
            </a:endParaRPr>
          </a:p>
        </p:txBody>
      </p:sp>
      <p:sp>
        <p:nvSpPr>
          <p:cNvPr id="35" name="椭圆 34"/>
          <p:cNvSpPr/>
          <p:nvPr/>
        </p:nvSpPr>
        <p:spPr>
          <a:xfrm>
            <a:off x="4206875" y="3341688"/>
            <a:ext cx="896938" cy="863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accent3"/>
              </a:solidFill>
              <a:effectLst/>
              <a:highlight>
                <a:srgbClr val="C0C0C0"/>
              </a:highlight>
              <a:uLnTx/>
              <a:uFillTx/>
              <a:latin typeface="微软雅黑" panose="020B0503020204020204" pitchFamily="34" charset="-122"/>
              <a:ea typeface="微软雅黑" panose="020B0503020204020204" pitchFamily="34" charset="-122"/>
              <a:cs typeface="+mn-cs"/>
            </a:endParaRPr>
          </a:p>
        </p:txBody>
      </p:sp>
      <p:sp>
        <p:nvSpPr>
          <p:cNvPr id="36" name="椭圆 35"/>
          <p:cNvSpPr/>
          <p:nvPr/>
        </p:nvSpPr>
        <p:spPr>
          <a:xfrm>
            <a:off x="7313613" y="3340100"/>
            <a:ext cx="874713" cy="8636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SG" altLang="en-US" sz="1800" b="0" i="0" u="none" strike="noStrike" kern="1200" cap="none" spc="0" normalizeH="0" baseline="0" noProof="0" dirty="0">
              <a:ln>
                <a:noFill/>
              </a:ln>
              <a:solidFill>
                <a:schemeClr val="accent3"/>
              </a:solidFill>
              <a:effectLst/>
              <a:highlight>
                <a:srgbClr val="C0C0C0"/>
              </a:highlight>
              <a:uLnTx/>
              <a:uFillTx/>
              <a:latin typeface="微软雅黑" panose="020B0503020204020204" pitchFamily="34" charset="-122"/>
              <a:ea typeface="微软雅黑" panose="020B0503020204020204" pitchFamily="34" charset="-122"/>
              <a:cs typeface="+mn-cs"/>
            </a:endParaRPr>
          </a:p>
        </p:txBody>
      </p:sp>
      <p:sp>
        <p:nvSpPr>
          <p:cNvPr id="41" name="文本框 40"/>
          <p:cNvSpPr txBox="1">
            <a:spLocks noRot="1" noChangeAspect="1" noMove="1" noResize="1" noEditPoints="1" noAdjustHandles="1" noChangeArrowheads="1" noChangeShapeType="1" noTextEdit="1"/>
          </p:cNvSpPr>
          <p:nvPr/>
        </p:nvSpPr>
        <p:spPr>
          <a:xfrm>
            <a:off x="4411083" y="3506035"/>
            <a:ext cx="496641" cy="697948"/>
          </a:xfrm>
          <a:prstGeom prst="rect">
            <a:avLst/>
          </a:prstGeom>
          <a:blipFill>
            <a:blip r:embed="rId11"/>
            <a:stretch>
              <a:fillRect l="-1235" b="-6087"/>
            </a:stretch>
          </a:blipFill>
        </p:spPr>
        <p:txBody>
          <a:bodyPr/>
          <a:lstStyle/>
          <a:p>
            <a:pPr marR="0" defTabSz="914400">
              <a:buClrTx/>
              <a:buSzTx/>
              <a:buFontTx/>
              <a:buNone/>
              <a:defRPr/>
            </a:pPr>
            <a:r>
              <a:rPr kumimoji="0" lang="zh-SG" altLang="en-US" kern="1200" cap="none" spc="0" normalizeH="0" baseline="0" noProof="0">
                <a:noFill/>
                <a:latin typeface="Arial" panose="020B0604020202020204" pitchFamily="34" charset="0"/>
                <a:ea typeface="宋体" panose="02010600030101010101" pitchFamily="2" charset="-122"/>
                <a:cs typeface="+mn-cs"/>
              </a:rPr>
              <a:t> </a:t>
            </a:r>
          </a:p>
        </p:txBody>
      </p:sp>
      <p:sp>
        <p:nvSpPr>
          <p:cNvPr id="16403" name="文本框 41"/>
          <p:cNvSpPr txBox="1"/>
          <p:nvPr/>
        </p:nvSpPr>
        <p:spPr>
          <a:xfrm>
            <a:off x="1100138" y="3581718"/>
            <a:ext cx="1185862" cy="36830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SG" sz="1800" b="1" dirty="0">
                <a:solidFill>
                  <a:srgbClr val="1004AD"/>
                </a:solidFill>
                <a:latin typeface="微软雅黑" panose="020B0503020204020204" pitchFamily="34" charset="-122"/>
                <a:ea typeface="微软雅黑" panose="020B0503020204020204" pitchFamily="34" charset="-122"/>
              </a:rPr>
              <a:t>Target</a:t>
            </a:r>
          </a:p>
        </p:txBody>
      </p:sp>
      <p:sp>
        <p:nvSpPr>
          <p:cNvPr id="43" name="文本框 42"/>
          <p:cNvSpPr txBox="1">
            <a:spLocks noRot="1" noChangeAspect="1" noMove="1" noResize="1" noEditPoints="1" noAdjustHandles="1" noChangeArrowheads="1" noChangeShapeType="1" noTextEdit="1"/>
          </p:cNvSpPr>
          <p:nvPr/>
        </p:nvSpPr>
        <p:spPr>
          <a:xfrm>
            <a:off x="7524328" y="3457525"/>
            <a:ext cx="518772" cy="523220"/>
          </a:xfrm>
          <a:prstGeom prst="rect">
            <a:avLst/>
          </a:prstGeom>
          <a:blipFill>
            <a:blip r:embed="rId12"/>
            <a:stretch>
              <a:fillRect/>
            </a:stretch>
          </a:blipFill>
        </p:spPr>
        <p:txBody>
          <a:bodyPr/>
          <a:lstStyle/>
          <a:p>
            <a:pPr marR="0" defTabSz="914400">
              <a:buClrTx/>
              <a:buSzTx/>
              <a:buFontTx/>
              <a:buNone/>
              <a:defRPr/>
            </a:pPr>
            <a:r>
              <a:rPr kumimoji="0" lang="zh-SG" altLang="en-US" kern="1200" cap="none" spc="0" normalizeH="0" baseline="0" noProof="0">
                <a:noFill/>
                <a:latin typeface="Arial" panose="020B0604020202020204" pitchFamily="34" charset="0"/>
                <a:ea typeface="宋体" panose="02010600030101010101" pitchFamily="2" charset="-122"/>
                <a:cs typeface="+mn-cs"/>
              </a:rPr>
              <a:t> </a:t>
            </a:r>
          </a:p>
        </p:txBody>
      </p:sp>
      <p:sp>
        <p:nvSpPr>
          <p:cNvPr id="16405" name="文本框 43"/>
          <p:cNvSpPr txBox="1"/>
          <p:nvPr/>
        </p:nvSpPr>
        <p:spPr>
          <a:xfrm>
            <a:off x="34925" y="119380"/>
            <a:ext cx="9982200" cy="52197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SG" sz="2800" b="1" dirty="0">
                <a:solidFill>
                  <a:srgbClr val="FFFFFF"/>
                </a:solidFill>
                <a:latin typeface="微软雅黑" panose="020B0503020204020204" pitchFamily="34" charset="-122"/>
                <a:ea typeface="微软雅黑" panose="020B0503020204020204" pitchFamily="34" charset="-122"/>
              </a:rPr>
              <a:t>2.1 </a:t>
            </a:r>
            <a:r>
              <a:rPr lang="zh-CN" altLang="en-US" sz="2800" b="1" dirty="0">
                <a:solidFill>
                  <a:srgbClr val="FFFFFF"/>
                </a:solidFill>
                <a:latin typeface="微软雅黑" panose="020B0503020204020204" pitchFamily="34" charset="-122"/>
                <a:ea typeface="微软雅黑" panose="020B0503020204020204" pitchFamily="34" charset="-122"/>
              </a:rPr>
              <a:t>负</a:t>
            </a:r>
            <a:r>
              <a:rPr lang="en-US" altLang="zh-CN" sz="2800" b="1" dirty="0">
                <a:solidFill>
                  <a:srgbClr val="FFFFFF"/>
                </a:solidFill>
                <a:latin typeface="微软雅黑" panose="020B0503020204020204" pitchFamily="34" charset="-122"/>
                <a:ea typeface="微软雅黑" panose="020B0503020204020204" pitchFamily="34" charset="-122"/>
              </a:rPr>
              <a:t>μ</a:t>
            </a:r>
            <a:r>
              <a:rPr lang="zh-CN" altLang="en-US" sz="2800" b="1" dirty="0">
                <a:solidFill>
                  <a:srgbClr val="FFFFFF"/>
                </a:solidFill>
                <a:latin typeface="微软雅黑" panose="020B0503020204020204" pitchFamily="34" charset="-122"/>
                <a:ea typeface="微软雅黑" panose="020B0503020204020204" pitchFamily="34" charset="-122"/>
              </a:rPr>
              <a:t>介子束的产生方法</a:t>
            </a:r>
          </a:p>
        </p:txBody>
      </p:sp>
      <p:sp>
        <p:nvSpPr>
          <p:cNvPr id="16406" name="灯片编号占位符 1"/>
          <p:cNvSpPr txBox="1"/>
          <p:nvPr/>
        </p:nvSpPr>
        <p:spPr>
          <a:xfrm>
            <a:off x="8736013" y="6538913"/>
            <a:ext cx="407987" cy="34607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7</a:t>
            </a:fld>
            <a:endParaRPr lang="" altLang="zh-SG" sz="1400" dirty="0">
              <a:latin typeface="微软雅黑" panose="020B0503020204020204" pitchFamily="34" charset="-122"/>
              <a:ea typeface="微软雅黑" panose="020B0503020204020204" pitchFamily="34" charset="-122"/>
            </a:endParaRPr>
          </a:p>
        </p:txBody>
      </p:sp>
    </p:spTree>
  </p:cSld>
  <p:clrMapOvr>
    <a:masterClrMapping/>
  </p:clrMapOvr>
  <p:transition advTm="12236"/>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6512" y="0"/>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p:nvPr/>
        </p:nvCxnSpPr>
        <p:spPr>
          <a:xfrm>
            <a:off x="395288" y="836613"/>
            <a:ext cx="8740775"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18436" name="图片 2" descr="封面"/>
          <p:cNvPicPr>
            <a:picLocks noChangeAspect="1"/>
          </p:cNvPicPr>
          <p:nvPr/>
        </p:nvPicPr>
        <p:blipFill>
          <a:blip r:embed="rId3"/>
          <a:stretch>
            <a:fillRect/>
          </a:stretch>
        </p:blipFill>
        <p:spPr>
          <a:xfrm>
            <a:off x="0" y="5748338"/>
            <a:ext cx="9144000" cy="1122362"/>
          </a:xfrm>
          <a:prstGeom prst="rect">
            <a:avLst/>
          </a:prstGeom>
          <a:noFill/>
          <a:ln w="9525">
            <a:noFill/>
          </a:ln>
        </p:spPr>
      </p:pic>
      <p:pic>
        <p:nvPicPr>
          <p:cNvPr id="2" name="图片 1"/>
          <p:cNvPicPr>
            <a:picLocks noChangeAspect="1"/>
          </p:cNvPicPr>
          <p:nvPr/>
        </p:nvPicPr>
        <p:blipFill>
          <a:blip r:embed="rId4">
            <a:duotone>
              <a:schemeClr val="accent5">
                <a:shade val="45000"/>
                <a:satMod val="135000"/>
              </a:schemeClr>
              <a:prstClr val="white"/>
            </a:duotone>
          </a:blip>
          <a:stretch>
            <a:fillRect/>
          </a:stretch>
        </p:blipFill>
        <p:spPr>
          <a:xfrm>
            <a:off x="8244409" y="74612"/>
            <a:ext cx="792088" cy="685800"/>
          </a:xfrm>
          <a:prstGeom prst="rect">
            <a:avLst/>
          </a:prstGeom>
          <a:solidFill>
            <a:srgbClr val="0070C0"/>
          </a:solidFill>
          <a:ln>
            <a:solidFill>
              <a:srgbClr val="0070C0"/>
            </a:solidFill>
          </a:ln>
        </p:spPr>
      </p:pic>
      <p:pic>
        <p:nvPicPr>
          <p:cNvPr id="18438" name="图片 5"/>
          <p:cNvPicPr>
            <a:picLocks noChangeAspect="1"/>
          </p:cNvPicPr>
          <p:nvPr/>
        </p:nvPicPr>
        <p:blipFill>
          <a:blip r:embed="rId5"/>
          <a:srcRect l="8350" r="11327" b="1582"/>
          <a:stretch>
            <a:fillRect/>
          </a:stretch>
        </p:blipFill>
        <p:spPr>
          <a:xfrm>
            <a:off x="7938" y="923925"/>
            <a:ext cx="9028112" cy="5338763"/>
          </a:xfrm>
          <a:prstGeom prst="rect">
            <a:avLst/>
          </a:prstGeom>
          <a:noFill/>
          <a:ln w="9525">
            <a:noFill/>
          </a:ln>
        </p:spPr>
      </p:pic>
      <p:sp>
        <p:nvSpPr>
          <p:cNvPr id="18439" name="文本框 7"/>
          <p:cNvSpPr txBox="1"/>
          <p:nvPr/>
        </p:nvSpPr>
        <p:spPr>
          <a:xfrm>
            <a:off x="-36195" y="81280"/>
            <a:ext cx="8498840" cy="52197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SG" sz="2800" b="1" dirty="0">
                <a:solidFill>
                  <a:srgbClr val="FFFFFF"/>
                </a:solidFill>
                <a:latin typeface="微软雅黑" panose="020B0503020204020204" pitchFamily="34" charset="-122"/>
                <a:ea typeface="微软雅黑" panose="020B0503020204020204" pitchFamily="34" charset="-122"/>
              </a:rPr>
              <a:t>2.2. μ</a:t>
            </a:r>
            <a:r>
              <a:rPr lang="zh-CN" altLang="en-US" sz="2800" b="1" dirty="0">
                <a:solidFill>
                  <a:srgbClr val="FFFFFF"/>
                </a:solidFill>
                <a:latin typeface="微软雅黑" panose="020B0503020204020204" pitchFamily="34" charset="-122"/>
                <a:ea typeface="微软雅黑" panose="020B0503020204020204" pitchFamily="34" charset="-122"/>
              </a:rPr>
              <a:t>致</a:t>
            </a:r>
            <a:r>
              <a:rPr lang="en-US" altLang="zh-SG" sz="2800" b="1" dirty="0">
                <a:solidFill>
                  <a:srgbClr val="FFFFFF"/>
                </a:solidFill>
                <a:latin typeface="微软雅黑" panose="020B0503020204020204" pitchFamily="34" charset="-122"/>
                <a:ea typeface="微软雅黑" panose="020B0503020204020204" pitchFamily="34" charset="-122"/>
              </a:rPr>
              <a:t>X射线</a:t>
            </a:r>
            <a:r>
              <a:rPr lang="zh-CN" altLang="en-US" sz="2800" b="1" dirty="0">
                <a:solidFill>
                  <a:srgbClr val="FFFFFF"/>
                </a:solidFill>
                <a:latin typeface="微软雅黑" panose="020B0503020204020204" pitchFamily="34" charset="-122"/>
                <a:ea typeface="微软雅黑" panose="020B0503020204020204" pitchFamily="34" charset="-122"/>
              </a:rPr>
              <a:t>的</a:t>
            </a:r>
            <a:r>
              <a:rPr lang="en-US" altLang="zh-SG" sz="2800" b="1" dirty="0">
                <a:solidFill>
                  <a:srgbClr val="FFFFFF"/>
                </a:solidFill>
                <a:latin typeface="微软雅黑" panose="020B0503020204020204" pitchFamily="34" charset="-122"/>
                <a:ea typeface="微软雅黑" panose="020B0503020204020204" pitchFamily="34" charset="-122"/>
              </a:rPr>
              <a:t>发射过程</a:t>
            </a:r>
          </a:p>
        </p:txBody>
      </p:sp>
      <p:sp>
        <p:nvSpPr>
          <p:cNvPr id="18440" name="文本框 2"/>
          <p:cNvSpPr txBox="1"/>
          <p:nvPr/>
        </p:nvSpPr>
        <p:spPr>
          <a:xfrm>
            <a:off x="3967163" y="6301740"/>
            <a:ext cx="4678362" cy="27559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SG" altLang="en-US" sz="1200" b="1" dirty="0">
                <a:latin typeface="微软雅黑" panose="020B0503020204020204" pitchFamily="34" charset="-122"/>
                <a:ea typeface="微软雅黑" panose="020B0503020204020204" pitchFamily="34" charset="-122"/>
              </a:rPr>
              <a:t>Images Courtesy Z.W.Pan @ USTC</a:t>
            </a:r>
          </a:p>
        </p:txBody>
      </p:sp>
      <p:sp>
        <p:nvSpPr>
          <p:cNvPr id="18441" name="灯片编号占位符 1"/>
          <p:cNvSpPr txBox="1"/>
          <p:nvPr/>
        </p:nvSpPr>
        <p:spPr>
          <a:xfrm>
            <a:off x="8736013" y="6538913"/>
            <a:ext cx="407987" cy="34607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8</a:t>
            </a:fld>
            <a:endParaRPr lang="" altLang="zh-SG" sz="1400" dirty="0">
              <a:latin typeface="微软雅黑" panose="020B0503020204020204" pitchFamily="34" charset="-122"/>
              <a:ea typeface="微软雅黑" panose="020B0503020204020204" pitchFamily="34" charset="-122"/>
            </a:endParaRPr>
          </a:p>
        </p:txBody>
      </p:sp>
    </p:spTree>
  </p:cSld>
  <p:clrMapOvr>
    <a:masterClrMapping/>
  </p:clrMapOvr>
  <p:transition advTm="12236"/>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图片 2" descr="封面"/>
          <p:cNvPicPr>
            <a:picLocks noChangeAspect="1"/>
          </p:cNvPicPr>
          <p:nvPr/>
        </p:nvPicPr>
        <p:blipFill>
          <a:blip r:embed="rId3"/>
          <a:stretch>
            <a:fillRect/>
          </a:stretch>
        </p:blipFill>
        <p:spPr>
          <a:xfrm>
            <a:off x="0" y="5748338"/>
            <a:ext cx="9144000" cy="1122362"/>
          </a:xfrm>
          <a:prstGeom prst="rect">
            <a:avLst/>
          </a:prstGeom>
          <a:noFill/>
          <a:ln w="9525">
            <a:noFill/>
          </a:ln>
        </p:spPr>
      </p:pic>
      <p:sp>
        <p:nvSpPr>
          <p:cNvPr id="4" name="矩形 3"/>
          <p:cNvSpPr/>
          <p:nvPr/>
        </p:nvSpPr>
        <p:spPr>
          <a:xfrm>
            <a:off x="-36512" y="0"/>
            <a:ext cx="9180513" cy="760413"/>
          </a:xfrm>
          <a:prstGeom prst="rect">
            <a:avLst/>
          </a:prstGeom>
          <a:solidFill>
            <a:srgbClr val="0070C0"/>
          </a:solidFill>
        </p:spPr>
        <p:style>
          <a:lnRef idx="2">
            <a:schemeClr val="accent1">
              <a:lumMod val="75000"/>
            </a:schemeClr>
          </a:lnRef>
          <a:fillRef idx="1">
            <a:schemeClr val="accent1"/>
          </a:fillRef>
          <a:effectRef idx="0">
            <a:srgbClr val="FFFFFF"/>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11" name="直接连接符 10"/>
          <p:cNvCxnSpPr/>
          <p:nvPr/>
        </p:nvCxnSpPr>
        <p:spPr>
          <a:xfrm>
            <a:off x="395288" y="836613"/>
            <a:ext cx="8740775"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pic>
        <p:nvPicPr>
          <p:cNvPr id="2" name="图片 1"/>
          <p:cNvPicPr>
            <a:picLocks noChangeAspect="1"/>
          </p:cNvPicPr>
          <p:nvPr/>
        </p:nvPicPr>
        <p:blipFill>
          <a:blip r:embed="rId4">
            <a:duotone>
              <a:schemeClr val="accent5">
                <a:shade val="45000"/>
                <a:satMod val="135000"/>
              </a:schemeClr>
              <a:prstClr val="white"/>
            </a:duotone>
          </a:blip>
          <a:stretch>
            <a:fillRect/>
          </a:stretch>
        </p:blipFill>
        <p:spPr>
          <a:xfrm>
            <a:off x="8244409" y="74612"/>
            <a:ext cx="792088" cy="685800"/>
          </a:xfrm>
          <a:prstGeom prst="rect">
            <a:avLst/>
          </a:prstGeom>
          <a:solidFill>
            <a:srgbClr val="0070C0"/>
          </a:solidFill>
          <a:ln>
            <a:solidFill>
              <a:srgbClr val="0070C0"/>
            </a:solidFill>
          </a:ln>
        </p:spPr>
      </p:pic>
      <p:pic>
        <p:nvPicPr>
          <p:cNvPr id="20486" name="图片 6"/>
          <p:cNvPicPr>
            <a:picLocks noChangeAspect="1"/>
          </p:cNvPicPr>
          <p:nvPr/>
        </p:nvPicPr>
        <p:blipFill>
          <a:blip r:embed="rId5"/>
          <a:srcRect l="37865" t="894" r="31380" b="42265"/>
          <a:stretch>
            <a:fillRect/>
          </a:stretch>
        </p:blipFill>
        <p:spPr>
          <a:xfrm>
            <a:off x="4763" y="3857625"/>
            <a:ext cx="2951162" cy="2060575"/>
          </a:xfrm>
          <a:prstGeom prst="rect">
            <a:avLst/>
          </a:prstGeom>
          <a:noFill/>
          <a:ln w="9525">
            <a:noFill/>
          </a:ln>
        </p:spPr>
      </p:pic>
      <p:sp>
        <p:nvSpPr>
          <p:cNvPr id="20487" name="文本框 8"/>
          <p:cNvSpPr txBox="1"/>
          <p:nvPr/>
        </p:nvSpPr>
        <p:spPr>
          <a:xfrm>
            <a:off x="-28575" y="112713"/>
            <a:ext cx="6048375" cy="52197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SG" sz="2800" b="1" dirty="0">
                <a:solidFill>
                  <a:srgbClr val="FFFFFF"/>
                </a:solidFill>
                <a:latin typeface="微软雅黑" panose="020B0503020204020204" pitchFamily="34" charset="-122"/>
                <a:ea typeface="微软雅黑" panose="020B0503020204020204" pitchFamily="34" charset="-122"/>
              </a:rPr>
              <a:t>2.3 MIXE</a:t>
            </a:r>
            <a:r>
              <a:rPr lang="zh-CN" altLang="en-US" sz="2800" b="1" dirty="0">
                <a:solidFill>
                  <a:srgbClr val="FFFFFF"/>
                </a:solidFill>
                <a:latin typeface="微软雅黑" panose="020B0503020204020204" pitchFamily="34" charset="-122"/>
                <a:ea typeface="微软雅黑" panose="020B0503020204020204" pitchFamily="34" charset="-122"/>
              </a:rPr>
              <a:t>的优势</a:t>
            </a:r>
          </a:p>
        </p:txBody>
      </p:sp>
      <p:sp>
        <p:nvSpPr>
          <p:cNvPr id="13320" name="文本框 2"/>
          <p:cNvSpPr txBox="1">
            <a:spLocks noChangeArrowheads="1"/>
          </p:cNvSpPr>
          <p:nvPr/>
        </p:nvSpPr>
        <p:spPr bwMode="auto">
          <a:xfrm>
            <a:off x="6372200" y="3554199"/>
            <a:ext cx="2605534" cy="1323439"/>
          </a:xfrm>
          <a:prstGeom prst="rect">
            <a:avLst/>
          </a:prstGeom>
          <a:noFill/>
          <a:ln>
            <a:noFill/>
          </a:ln>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SG" sz="12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SG" sz="12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缪子束流能量可调节</a:t>
            </a:r>
            <a:r>
              <a:rPr kumimoji="0" lang="en-US" altLang="zh-SG"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  </a:t>
            </a:r>
          </a:p>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SG" sz="12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  </a:t>
            </a:r>
            <a:r>
              <a:rPr kumimoji="0" lang="en-US" altLang="zh-SG" sz="14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 (</a:t>
            </a:r>
            <a:r>
              <a:rPr kumimoji="0" lang="en-US" altLang="zh-SG" sz="14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元素深度分析分布</a:t>
            </a:r>
            <a:r>
              <a:rPr kumimoji="0" lang="zh-CN" altLang="en-US" sz="140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r>
              <a:rPr kumimoji="0" lang="en-US" altLang="zh-SG" sz="14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SG" sz="12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l" defTabSz="914400" rtl="0" eaLnBrk="0" fontAlgn="base" latinLnBrk="0" hangingPunct="0">
              <a:lnSpc>
                <a:spcPct val="100000"/>
              </a:lnSpc>
              <a:spcBef>
                <a:spcPct val="0"/>
              </a:spcBef>
              <a:spcAft>
                <a:spcPct val="0"/>
              </a:spcAft>
              <a:buClrTx/>
              <a:buSzTx/>
              <a:buFontTx/>
              <a:buNone/>
              <a:defRPr/>
            </a:pPr>
            <a:endParaRPr kumimoji="0" lang="en-US" altLang="zh-SG" sz="12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pic>
        <p:nvPicPr>
          <p:cNvPr id="20489" name="图片 6"/>
          <p:cNvPicPr>
            <a:picLocks noChangeAspect="1"/>
          </p:cNvPicPr>
          <p:nvPr/>
        </p:nvPicPr>
        <p:blipFill>
          <a:blip r:embed="rId5"/>
          <a:srcRect l="70602" t="1082" r="508" b="40781"/>
          <a:stretch>
            <a:fillRect/>
          </a:stretch>
        </p:blipFill>
        <p:spPr>
          <a:xfrm>
            <a:off x="38100" y="1188021"/>
            <a:ext cx="2892425" cy="2312987"/>
          </a:xfrm>
          <a:prstGeom prst="rect">
            <a:avLst/>
          </a:prstGeom>
          <a:noFill/>
          <a:ln w="9525">
            <a:noFill/>
          </a:ln>
        </p:spPr>
      </p:pic>
      <p:sp>
        <p:nvSpPr>
          <p:cNvPr id="21" name="文本框 20"/>
          <p:cNvSpPr txBox="1"/>
          <p:nvPr/>
        </p:nvSpPr>
        <p:spPr>
          <a:xfrm>
            <a:off x="6434138" y="2216150"/>
            <a:ext cx="2787969" cy="738664"/>
          </a:xfrm>
          <a:prstGeom prst="rect">
            <a:avLst/>
          </a:prstGeom>
          <a:noFill/>
        </p:spPr>
        <p:txBody>
          <a:bodyPr wrap="square">
            <a:spAutoFit/>
          </a:bodyPr>
          <a:lstStyle/>
          <a:p>
            <a:pPr marR="0" defTabSz="914400">
              <a:buClrTx/>
              <a:buSzTx/>
              <a:defRPr/>
            </a:pPr>
            <a:r>
              <a:rPr kumimoji="0" lang="en-US" b="1" kern="1200" cap="none" spc="0" normalizeH="0" baseline="0" noProof="0" dirty="0" err="1">
                <a:latin typeface="微软雅黑" panose="020B0503020204020204" pitchFamily="34" charset="-122"/>
                <a:ea typeface="微软雅黑" panose="020B0503020204020204" pitchFamily="34" charset="-122"/>
                <a:cs typeface="+mn-cs"/>
              </a:rPr>
              <a:t>高能量，高穿透能力</a:t>
            </a:r>
            <a:endParaRPr kumimoji="0" lang="en-US" b="1" kern="1200" cap="none" spc="0" normalizeH="0" baseline="0" noProof="0" dirty="0">
              <a:latin typeface="微软雅黑" panose="020B0503020204020204" pitchFamily="34" charset="-122"/>
              <a:ea typeface="微软雅黑" panose="020B0503020204020204" pitchFamily="34" charset="-122"/>
              <a:cs typeface="+mn-cs"/>
            </a:endParaRPr>
          </a:p>
          <a:p>
            <a:pPr marR="0" algn="ctr" defTabSz="914400">
              <a:buClrTx/>
              <a:buSzTx/>
              <a:buFont typeface="Wingdings" panose="05000000000000000000" pitchFamily="2" charset="2"/>
              <a:defRPr/>
            </a:pPr>
            <a:r>
              <a:rPr kumimoji="0" lang="en-US" altLang="zh-CN" sz="1200" kern="1200" cap="none" spc="0" normalizeH="0" baseline="0" noProof="0" dirty="0">
                <a:latin typeface="微软雅黑" panose="020B0503020204020204" pitchFamily="34" charset="-122"/>
                <a:ea typeface="微软雅黑" panose="020B0503020204020204" pitchFamily="34" charset="-122"/>
                <a:cs typeface="+mn-cs"/>
              </a:rPr>
              <a:t>   (</a:t>
            </a:r>
            <a:r>
              <a:rPr kumimoji="0" lang="zh-CN" altLang="en-US" sz="1200" kern="1200" cap="none" spc="0" normalizeH="0" baseline="0" noProof="0" dirty="0">
                <a:latin typeface="微软雅黑" panose="020B0503020204020204" pitchFamily="34" charset="-122"/>
                <a:ea typeface="微软雅黑" panose="020B0503020204020204" pitchFamily="34" charset="-122"/>
                <a:cs typeface="+mn-cs"/>
              </a:rPr>
              <a:t>发射出</a:t>
            </a:r>
            <a:r>
              <a:rPr kumimoji="0" lang="en-US" altLang="zh-CN" sz="1200" kern="1200" cap="none" spc="0" normalizeH="0" baseline="0" noProof="0" dirty="0">
                <a:latin typeface="微软雅黑" panose="020B0503020204020204" pitchFamily="34" charset="-122"/>
                <a:ea typeface="微软雅黑" panose="020B0503020204020204" pitchFamily="34" charset="-122"/>
                <a:cs typeface="+mn-cs"/>
              </a:rPr>
              <a:t> X 射线</a:t>
            </a:r>
            <a:r>
              <a:rPr kumimoji="0" lang="zh-CN" altLang="en-US" sz="1200" kern="1200" cap="none" spc="0" normalizeH="0" baseline="0" noProof="0" dirty="0">
                <a:latin typeface="微软雅黑" panose="020B0503020204020204" pitchFamily="34" charset="-122"/>
                <a:ea typeface="微软雅黑" panose="020B0503020204020204" pitchFamily="34" charset="-122"/>
                <a:cs typeface="+mn-cs"/>
              </a:rPr>
              <a:t>为</a:t>
            </a:r>
            <a:r>
              <a:rPr kumimoji="0" lang="en-US" altLang="zh-CN" sz="1200" kern="1200" cap="none" spc="0" normalizeH="0" baseline="0" noProof="0" dirty="0">
                <a:latin typeface="微软雅黑" panose="020B0503020204020204" pitchFamily="34" charset="-122"/>
                <a:ea typeface="微软雅黑" panose="020B0503020204020204" pitchFamily="34" charset="-122"/>
                <a:cs typeface="+mn-cs"/>
              </a:rPr>
              <a:t>10keV-10MeV </a:t>
            </a:r>
          </a:p>
          <a:p>
            <a:pPr marR="0" algn="ctr" defTabSz="914400">
              <a:buClrTx/>
              <a:buSzTx/>
              <a:buFont typeface="Wingdings" panose="05000000000000000000" pitchFamily="2" charset="2"/>
              <a:defRPr/>
            </a:pPr>
            <a:r>
              <a:rPr kumimoji="0" lang="en-US" altLang="zh-CN" sz="1200" kern="1200" cap="none" spc="0" normalizeH="0" baseline="0" noProof="0" dirty="0">
                <a:latin typeface="微软雅黑" panose="020B0503020204020204" pitchFamily="34" charset="-122"/>
                <a:ea typeface="微软雅黑" panose="020B0503020204020204" pitchFamily="34" charset="-122"/>
                <a:cs typeface="+mn-cs"/>
              </a:rPr>
              <a:t>   ，200倍电子</a:t>
            </a:r>
            <a:r>
              <a:rPr kumimoji="0" lang="zh-CN" altLang="en-US" sz="1200" kern="1200" cap="none" spc="0" normalizeH="0" baseline="0" noProof="0" dirty="0">
                <a:latin typeface="微软雅黑" panose="020B0503020204020204" pitchFamily="34" charset="-122"/>
                <a:ea typeface="微软雅黑" panose="020B0503020204020204" pitchFamily="34" charset="-122"/>
                <a:cs typeface="+mn-cs"/>
              </a:rPr>
              <a:t>激发</a:t>
            </a:r>
            <a:r>
              <a:rPr kumimoji="0" lang="en-US" altLang="zh-CN" sz="1200" kern="1200" cap="none" spc="0" normalizeH="0" baseline="0" noProof="0" dirty="0">
                <a:latin typeface="微软雅黑" panose="020B0503020204020204" pitchFamily="34" charset="-122"/>
                <a:ea typeface="微软雅黑" panose="020B0503020204020204" pitchFamily="34" charset="-122"/>
                <a:cs typeface="+mn-cs"/>
              </a:rPr>
              <a:t>X</a:t>
            </a:r>
            <a:r>
              <a:rPr kumimoji="0" lang="zh-CN" altLang="en-US" sz="1200" kern="1200" cap="none" spc="0" normalizeH="0" baseline="0" noProof="0" dirty="0">
                <a:latin typeface="微软雅黑" panose="020B0503020204020204" pitchFamily="34" charset="-122"/>
                <a:ea typeface="微软雅黑" panose="020B0503020204020204" pitchFamily="34" charset="-122"/>
                <a:cs typeface="+mn-cs"/>
              </a:rPr>
              <a:t>射线</a:t>
            </a:r>
            <a:r>
              <a:rPr kumimoji="0" lang="en-US" altLang="zh-CN" sz="1200" kern="1200" cap="none" spc="0" normalizeH="0" baseline="0" noProof="0" dirty="0">
                <a:latin typeface="微软雅黑" panose="020B0503020204020204" pitchFamily="34" charset="-122"/>
                <a:ea typeface="微软雅黑" panose="020B0503020204020204" pitchFamily="34" charset="-122"/>
                <a:cs typeface="+mn-cs"/>
              </a:rPr>
              <a:t>。</a:t>
            </a:r>
            <a:r>
              <a:rPr kumimoji="0" lang="en-US" altLang="zh-SG" sz="1200" kern="1200" cap="none" spc="0" normalizeH="0" baseline="0" noProof="0" dirty="0">
                <a:latin typeface="微软雅黑" panose="020B0503020204020204" pitchFamily="34" charset="-122"/>
                <a:ea typeface="微软雅黑" panose="020B0503020204020204" pitchFamily="34" charset="-122"/>
                <a:cs typeface="+mn-cs"/>
              </a:rPr>
              <a:t>) </a:t>
            </a:r>
          </a:p>
        </p:txBody>
      </p:sp>
      <p:sp>
        <p:nvSpPr>
          <p:cNvPr id="20491" name="文本框 22"/>
          <p:cNvSpPr txBox="1"/>
          <p:nvPr/>
        </p:nvSpPr>
        <p:spPr>
          <a:xfrm>
            <a:off x="6312643" y="1164317"/>
            <a:ext cx="2507829" cy="680507"/>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a:lnSpc>
                <a:spcPct val="110000"/>
              </a:lnSpc>
              <a:spcBef>
                <a:spcPct val="0"/>
              </a:spcBef>
              <a:spcAft>
                <a:spcPts val="600"/>
              </a:spcAft>
              <a:buClr>
                <a:schemeClr val="tx1"/>
              </a:buClr>
              <a:buNone/>
            </a:pPr>
            <a:r>
              <a:rPr sz="1800" b="1" dirty="0">
                <a:latin typeface="微软雅黑" panose="020B0503020204020204" pitchFamily="34" charset="-122"/>
                <a:ea typeface="微软雅黑" panose="020B0503020204020204" pitchFamily="34" charset="-122"/>
              </a:rPr>
              <a:t>对C、N、O敏感，在其他方法中不易检测</a:t>
            </a:r>
          </a:p>
        </p:txBody>
      </p:sp>
      <p:sp>
        <p:nvSpPr>
          <p:cNvPr id="20492" name="灯片编号占位符 1"/>
          <p:cNvSpPr txBox="1"/>
          <p:nvPr/>
        </p:nvSpPr>
        <p:spPr>
          <a:xfrm>
            <a:off x="8736013" y="6538913"/>
            <a:ext cx="407987" cy="346075"/>
          </a:xfrm>
          <a:prstGeom prst="rect">
            <a:avLst/>
          </a:prstGeom>
          <a:noFill/>
          <a:ln w="9525">
            <a:noFill/>
          </a:ln>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lgn="ctr" eaLnBrk="1" hangingPunct="1">
              <a:spcBef>
                <a:spcPct val="0"/>
              </a:spcBef>
              <a:buNone/>
            </a:pPr>
            <a:fld id="{9A0DB2DC-4C9A-4742-B13C-FB6460FD3503}" type="slidenum">
              <a:rPr lang="" altLang="zh-SG" sz="1400" dirty="0">
                <a:latin typeface="微软雅黑" panose="020B0503020204020204" pitchFamily="34" charset="-122"/>
                <a:ea typeface="微软雅黑" panose="020B0503020204020204" pitchFamily="34" charset="-122"/>
              </a:rPr>
              <a:t>9</a:t>
            </a:fld>
            <a:endParaRPr lang="" altLang="zh-SG" sz="1400" dirty="0">
              <a:latin typeface="微软雅黑" panose="020B0503020204020204" pitchFamily="34" charset="-122"/>
              <a:ea typeface="微软雅黑" panose="020B0503020204020204" pitchFamily="34" charset="-122"/>
            </a:endParaRPr>
          </a:p>
        </p:txBody>
      </p:sp>
      <p:cxnSp>
        <p:nvCxnSpPr>
          <p:cNvPr id="26" name="直接连接符 25"/>
          <p:cNvCxnSpPr/>
          <p:nvPr/>
        </p:nvCxnSpPr>
        <p:spPr>
          <a:xfrm flipH="1" flipV="1">
            <a:off x="3065463" y="1008063"/>
            <a:ext cx="17463" cy="5013325"/>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6275388" y="1020763"/>
            <a:ext cx="15875" cy="5119688"/>
          </a:xfrm>
          <a:prstGeom prst="line">
            <a:avLst/>
          </a:prstGeom>
          <a:ln w="19050">
            <a:solidFill>
              <a:schemeClr val="tx1"/>
            </a:solidFill>
            <a:prstDash val="lgDash"/>
          </a:ln>
        </p:spPr>
        <p:style>
          <a:lnRef idx="1">
            <a:schemeClr val="accent1"/>
          </a:lnRef>
          <a:fillRef idx="0">
            <a:schemeClr val="accent1"/>
          </a:fillRef>
          <a:effectRef idx="0">
            <a:schemeClr val="accent1"/>
          </a:effectRef>
          <a:fontRef idx="minor">
            <a:schemeClr val="tx1"/>
          </a:fontRef>
        </p:style>
      </p:cxnSp>
      <p:pic>
        <p:nvPicPr>
          <p:cNvPr id="20495" name="图片 42"/>
          <p:cNvPicPr>
            <a:picLocks noChangeAspect="1"/>
          </p:cNvPicPr>
          <p:nvPr/>
        </p:nvPicPr>
        <p:blipFill>
          <a:blip r:embed="rId6"/>
          <a:stretch>
            <a:fillRect/>
          </a:stretch>
        </p:blipFill>
        <p:spPr>
          <a:xfrm>
            <a:off x="3192463" y="1066800"/>
            <a:ext cx="2870200" cy="2405063"/>
          </a:xfrm>
          <a:prstGeom prst="rect">
            <a:avLst/>
          </a:prstGeom>
          <a:noFill/>
          <a:ln w="9525">
            <a:noFill/>
          </a:ln>
        </p:spPr>
      </p:pic>
      <p:sp>
        <p:nvSpPr>
          <p:cNvPr id="20496" name="文本框 29"/>
          <p:cNvSpPr txBox="1"/>
          <p:nvPr/>
        </p:nvSpPr>
        <p:spPr>
          <a:xfrm>
            <a:off x="3805238" y="2593975"/>
            <a:ext cx="223837"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B</a:t>
            </a:r>
            <a:endParaRPr lang="zh-CN" altLang="en-US" sz="600" b="1" dirty="0">
              <a:latin typeface="微软雅黑" panose="020B0503020204020204" pitchFamily="34" charset="-122"/>
              <a:ea typeface="微软雅黑" panose="020B0503020204020204" pitchFamily="34" charset="-122"/>
            </a:endParaRPr>
          </a:p>
        </p:txBody>
      </p:sp>
      <p:sp>
        <p:nvSpPr>
          <p:cNvPr id="20497" name="文本框 30"/>
          <p:cNvSpPr txBox="1"/>
          <p:nvPr/>
        </p:nvSpPr>
        <p:spPr>
          <a:xfrm>
            <a:off x="3944938" y="2536825"/>
            <a:ext cx="223837"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C</a:t>
            </a:r>
            <a:endParaRPr lang="zh-CN" altLang="en-US" sz="600" b="1" dirty="0">
              <a:latin typeface="微软雅黑" panose="020B0503020204020204" pitchFamily="34" charset="-122"/>
              <a:ea typeface="微软雅黑" panose="020B0503020204020204" pitchFamily="34" charset="-122"/>
            </a:endParaRPr>
          </a:p>
        </p:txBody>
      </p:sp>
      <p:sp>
        <p:nvSpPr>
          <p:cNvPr id="20498" name="文本框 31"/>
          <p:cNvSpPr txBox="1"/>
          <p:nvPr/>
        </p:nvSpPr>
        <p:spPr>
          <a:xfrm>
            <a:off x="4084638" y="2498725"/>
            <a:ext cx="225425"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N</a:t>
            </a:r>
            <a:endParaRPr lang="zh-CN" altLang="en-US" sz="600" b="1" dirty="0">
              <a:latin typeface="微软雅黑" panose="020B0503020204020204" pitchFamily="34" charset="-122"/>
              <a:ea typeface="微软雅黑" panose="020B0503020204020204" pitchFamily="34" charset="-122"/>
            </a:endParaRPr>
          </a:p>
        </p:txBody>
      </p:sp>
      <p:sp>
        <p:nvSpPr>
          <p:cNvPr id="20499" name="文本框 32"/>
          <p:cNvSpPr txBox="1"/>
          <p:nvPr/>
        </p:nvSpPr>
        <p:spPr>
          <a:xfrm>
            <a:off x="4219575" y="2466975"/>
            <a:ext cx="223838"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O</a:t>
            </a:r>
            <a:endParaRPr lang="zh-CN" altLang="en-US" sz="600" b="1" dirty="0">
              <a:latin typeface="微软雅黑" panose="020B0503020204020204" pitchFamily="34" charset="-122"/>
              <a:ea typeface="微软雅黑" panose="020B0503020204020204" pitchFamily="34" charset="-122"/>
            </a:endParaRPr>
          </a:p>
        </p:txBody>
      </p:sp>
      <p:sp>
        <p:nvSpPr>
          <p:cNvPr id="20500" name="文本框 33"/>
          <p:cNvSpPr txBox="1"/>
          <p:nvPr/>
        </p:nvSpPr>
        <p:spPr>
          <a:xfrm>
            <a:off x="4367213" y="2425700"/>
            <a:ext cx="223837"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F</a:t>
            </a:r>
            <a:endParaRPr lang="zh-CN" altLang="en-US" sz="600" b="1" dirty="0">
              <a:latin typeface="微软雅黑" panose="020B0503020204020204" pitchFamily="34" charset="-122"/>
              <a:ea typeface="微软雅黑" panose="020B0503020204020204" pitchFamily="34" charset="-122"/>
            </a:endParaRPr>
          </a:p>
        </p:txBody>
      </p:sp>
      <p:sp>
        <p:nvSpPr>
          <p:cNvPr id="20501" name="文本框 34"/>
          <p:cNvSpPr txBox="1"/>
          <p:nvPr/>
        </p:nvSpPr>
        <p:spPr>
          <a:xfrm>
            <a:off x="4475163" y="2397125"/>
            <a:ext cx="438150" cy="18573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Ne</a:t>
            </a:r>
            <a:endParaRPr lang="zh-CN" altLang="en-US" sz="600" b="1" dirty="0">
              <a:latin typeface="微软雅黑" panose="020B0503020204020204" pitchFamily="34" charset="-122"/>
              <a:ea typeface="微软雅黑" panose="020B0503020204020204" pitchFamily="34" charset="-122"/>
            </a:endParaRPr>
          </a:p>
        </p:txBody>
      </p:sp>
      <p:sp>
        <p:nvSpPr>
          <p:cNvPr id="20502" name="文本框 35"/>
          <p:cNvSpPr txBox="1"/>
          <p:nvPr/>
        </p:nvSpPr>
        <p:spPr>
          <a:xfrm>
            <a:off x="4618038" y="2362200"/>
            <a:ext cx="495300"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Na</a:t>
            </a:r>
            <a:endParaRPr lang="zh-CN" altLang="en-US" sz="600" b="1" dirty="0">
              <a:latin typeface="微软雅黑" panose="020B0503020204020204" pitchFamily="34" charset="-122"/>
              <a:ea typeface="微软雅黑" panose="020B0503020204020204" pitchFamily="34" charset="-122"/>
            </a:endParaRPr>
          </a:p>
        </p:txBody>
      </p:sp>
      <p:sp>
        <p:nvSpPr>
          <p:cNvPr id="20503" name="文本框 36"/>
          <p:cNvSpPr txBox="1"/>
          <p:nvPr/>
        </p:nvSpPr>
        <p:spPr>
          <a:xfrm>
            <a:off x="4749800" y="2339975"/>
            <a:ext cx="407988"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Mg</a:t>
            </a:r>
            <a:endParaRPr lang="zh-CN" altLang="en-US" sz="600" b="1" dirty="0">
              <a:latin typeface="微软雅黑" panose="020B0503020204020204" pitchFamily="34" charset="-122"/>
              <a:ea typeface="微软雅黑" panose="020B0503020204020204" pitchFamily="34" charset="-122"/>
            </a:endParaRPr>
          </a:p>
        </p:txBody>
      </p:sp>
      <p:sp>
        <p:nvSpPr>
          <p:cNvPr id="20504" name="文本框 37"/>
          <p:cNvSpPr txBox="1"/>
          <p:nvPr/>
        </p:nvSpPr>
        <p:spPr>
          <a:xfrm>
            <a:off x="4894263" y="2308225"/>
            <a:ext cx="319087" cy="18573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Al</a:t>
            </a:r>
            <a:endParaRPr lang="zh-CN" altLang="en-US" sz="600" b="1" dirty="0">
              <a:latin typeface="微软雅黑" panose="020B0503020204020204" pitchFamily="34" charset="-122"/>
              <a:ea typeface="微软雅黑" panose="020B0503020204020204" pitchFamily="34" charset="-122"/>
            </a:endParaRPr>
          </a:p>
        </p:txBody>
      </p:sp>
      <p:sp>
        <p:nvSpPr>
          <p:cNvPr id="20505" name="文本框 38"/>
          <p:cNvSpPr txBox="1"/>
          <p:nvPr/>
        </p:nvSpPr>
        <p:spPr>
          <a:xfrm>
            <a:off x="5037138" y="2284413"/>
            <a:ext cx="319087"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Si</a:t>
            </a:r>
            <a:endParaRPr lang="zh-CN" altLang="en-US" sz="600" b="1" dirty="0">
              <a:latin typeface="微软雅黑" panose="020B0503020204020204" pitchFamily="34" charset="-122"/>
              <a:ea typeface="微软雅黑" panose="020B0503020204020204" pitchFamily="34" charset="-122"/>
            </a:endParaRPr>
          </a:p>
        </p:txBody>
      </p:sp>
      <p:sp>
        <p:nvSpPr>
          <p:cNvPr id="20506" name="文本框 39"/>
          <p:cNvSpPr txBox="1"/>
          <p:nvPr/>
        </p:nvSpPr>
        <p:spPr>
          <a:xfrm>
            <a:off x="5183188" y="2270125"/>
            <a:ext cx="319087"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P</a:t>
            </a:r>
            <a:endParaRPr lang="zh-CN" altLang="en-US" sz="600" b="1" dirty="0">
              <a:latin typeface="微软雅黑" panose="020B0503020204020204" pitchFamily="34" charset="-122"/>
              <a:ea typeface="微软雅黑" panose="020B0503020204020204" pitchFamily="34" charset="-122"/>
            </a:endParaRPr>
          </a:p>
        </p:txBody>
      </p:sp>
      <p:sp>
        <p:nvSpPr>
          <p:cNvPr id="20507" name="文本框 40"/>
          <p:cNvSpPr txBox="1"/>
          <p:nvPr/>
        </p:nvSpPr>
        <p:spPr>
          <a:xfrm>
            <a:off x="5322888" y="2254250"/>
            <a:ext cx="319087" cy="18573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S</a:t>
            </a:r>
            <a:endParaRPr lang="zh-CN" altLang="en-US" sz="600" b="1" dirty="0">
              <a:latin typeface="微软雅黑" panose="020B0503020204020204" pitchFamily="34" charset="-122"/>
              <a:ea typeface="微软雅黑" panose="020B0503020204020204" pitchFamily="34" charset="-122"/>
            </a:endParaRPr>
          </a:p>
        </p:txBody>
      </p:sp>
      <p:sp>
        <p:nvSpPr>
          <p:cNvPr id="20508" name="文本框 41"/>
          <p:cNvSpPr txBox="1"/>
          <p:nvPr/>
        </p:nvSpPr>
        <p:spPr>
          <a:xfrm>
            <a:off x="5432425" y="2241550"/>
            <a:ext cx="319088"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Cl</a:t>
            </a:r>
            <a:endParaRPr lang="zh-CN" altLang="en-US" sz="600" b="1" dirty="0">
              <a:latin typeface="微软雅黑" panose="020B0503020204020204" pitchFamily="34" charset="-122"/>
              <a:ea typeface="微软雅黑" panose="020B0503020204020204" pitchFamily="34" charset="-122"/>
            </a:endParaRPr>
          </a:p>
        </p:txBody>
      </p:sp>
      <p:sp>
        <p:nvSpPr>
          <p:cNvPr id="20509" name="文本框 42"/>
          <p:cNvSpPr txBox="1"/>
          <p:nvPr/>
        </p:nvSpPr>
        <p:spPr>
          <a:xfrm>
            <a:off x="5588000" y="2216150"/>
            <a:ext cx="319088" cy="18573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Ar</a:t>
            </a:r>
            <a:endParaRPr lang="zh-CN" altLang="en-US" sz="600" b="1" dirty="0">
              <a:latin typeface="微软雅黑" panose="020B0503020204020204" pitchFamily="34" charset="-122"/>
              <a:ea typeface="微软雅黑" panose="020B0503020204020204" pitchFamily="34" charset="-122"/>
            </a:endParaRPr>
          </a:p>
        </p:txBody>
      </p:sp>
      <p:sp>
        <p:nvSpPr>
          <p:cNvPr id="20510" name="文本框 44"/>
          <p:cNvSpPr txBox="1"/>
          <p:nvPr/>
        </p:nvSpPr>
        <p:spPr>
          <a:xfrm>
            <a:off x="3929063" y="1784350"/>
            <a:ext cx="223837"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C</a:t>
            </a:r>
            <a:endParaRPr lang="zh-CN" altLang="en-US" sz="600" b="1" dirty="0">
              <a:latin typeface="微软雅黑" panose="020B0503020204020204" pitchFamily="34" charset="-122"/>
              <a:ea typeface="微软雅黑" panose="020B0503020204020204" pitchFamily="34" charset="-122"/>
            </a:endParaRPr>
          </a:p>
        </p:txBody>
      </p:sp>
      <p:sp>
        <p:nvSpPr>
          <p:cNvPr id="20511" name="文本框 45"/>
          <p:cNvSpPr txBox="1"/>
          <p:nvPr/>
        </p:nvSpPr>
        <p:spPr>
          <a:xfrm>
            <a:off x="4087813" y="1730375"/>
            <a:ext cx="223837"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N</a:t>
            </a:r>
            <a:endParaRPr lang="zh-CN" altLang="en-US" sz="600" b="1" dirty="0">
              <a:latin typeface="微软雅黑" panose="020B0503020204020204" pitchFamily="34" charset="-122"/>
              <a:ea typeface="微软雅黑" panose="020B0503020204020204" pitchFamily="34" charset="-122"/>
            </a:endParaRPr>
          </a:p>
        </p:txBody>
      </p:sp>
      <p:sp>
        <p:nvSpPr>
          <p:cNvPr id="20512" name="文本框 46"/>
          <p:cNvSpPr txBox="1"/>
          <p:nvPr/>
        </p:nvSpPr>
        <p:spPr>
          <a:xfrm>
            <a:off x="4237038" y="1700213"/>
            <a:ext cx="223837"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O</a:t>
            </a:r>
            <a:endParaRPr lang="zh-CN" altLang="en-US" sz="600" b="1" dirty="0">
              <a:latin typeface="微软雅黑" panose="020B0503020204020204" pitchFamily="34" charset="-122"/>
              <a:ea typeface="微软雅黑" panose="020B0503020204020204" pitchFamily="34" charset="-122"/>
            </a:endParaRPr>
          </a:p>
        </p:txBody>
      </p:sp>
      <p:sp>
        <p:nvSpPr>
          <p:cNvPr id="20513" name="文本框 47"/>
          <p:cNvSpPr txBox="1"/>
          <p:nvPr/>
        </p:nvSpPr>
        <p:spPr>
          <a:xfrm>
            <a:off x="4362450" y="1665288"/>
            <a:ext cx="223838"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F</a:t>
            </a:r>
            <a:endParaRPr lang="zh-CN" altLang="en-US" sz="600" b="1" dirty="0">
              <a:latin typeface="微软雅黑" panose="020B0503020204020204" pitchFamily="34" charset="-122"/>
              <a:ea typeface="微软雅黑" panose="020B0503020204020204" pitchFamily="34" charset="-122"/>
            </a:endParaRPr>
          </a:p>
        </p:txBody>
      </p:sp>
      <p:sp>
        <p:nvSpPr>
          <p:cNvPr id="20514" name="文本框 48"/>
          <p:cNvSpPr txBox="1"/>
          <p:nvPr/>
        </p:nvSpPr>
        <p:spPr>
          <a:xfrm>
            <a:off x="4457700" y="1633538"/>
            <a:ext cx="407988"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Ne</a:t>
            </a:r>
            <a:endParaRPr lang="zh-CN" altLang="en-US" sz="600" b="1" dirty="0">
              <a:latin typeface="微软雅黑" panose="020B0503020204020204" pitchFamily="34" charset="-122"/>
              <a:ea typeface="微软雅黑" panose="020B0503020204020204" pitchFamily="34" charset="-122"/>
            </a:endParaRPr>
          </a:p>
        </p:txBody>
      </p:sp>
      <p:sp>
        <p:nvSpPr>
          <p:cNvPr id="20515" name="文本框 49"/>
          <p:cNvSpPr txBox="1"/>
          <p:nvPr/>
        </p:nvSpPr>
        <p:spPr>
          <a:xfrm>
            <a:off x="4597400" y="1614488"/>
            <a:ext cx="365125"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Na</a:t>
            </a:r>
            <a:endParaRPr lang="zh-CN" altLang="en-US" sz="600" b="1" dirty="0">
              <a:latin typeface="微软雅黑" panose="020B0503020204020204" pitchFamily="34" charset="-122"/>
              <a:ea typeface="微软雅黑" panose="020B0503020204020204" pitchFamily="34" charset="-122"/>
            </a:endParaRPr>
          </a:p>
        </p:txBody>
      </p:sp>
      <p:sp>
        <p:nvSpPr>
          <p:cNvPr id="20516" name="文本框 50"/>
          <p:cNvSpPr txBox="1"/>
          <p:nvPr/>
        </p:nvSpPr>
        <p:spPr>
          <a:xfrm>
            <a:off x="4733925" y="1577975"/>
            <a:ext cx="493713"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Mg</a:t>
            </a:r>
            <a:endParaRPr lang="zh-CN" altLang="en-US" sz="600" b="1" dirty="0">
              <a:latin typeface="微软雅黑" panose="020B0503020204020204" pitchFamily="34" charset="-122"/>
              <a:ea typeface="微软雅黑" panose="020B0503020204020204" pitchFamily="34" charset="-122"/>
            </a:endParaRPr>
          </a:p>
        </p:txBody>
      </p:sp>
      <p:sp>
        <p:nvSpPr>
          <p:cNvPr id="20517" name="文本框 52"/>
          <p:cNvSpPr txBox="1"/>
          <p:nvPr/>
        </p:nvSpPr>
        <p:spPr>
          <a:xfrm>
            <a:off x="4894263" y="1573213"/>
            <a:ext cx="319087"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Al</a:t>
            </a:r>
            <a:endParaRPr lang="zh-CN" altLang="en-US" sz="600" b="1" dirty="0">
              <a:latin typeface="微软雅黑" panose="020B0503020204020204" pitchFamily="34" charset="-122"/>
              <a:ea typeface="微软雅黑" panose="020B0503020204020204" pitchFamily="34" charset="-122"/>
            </a:endParaRPr>
          </a:p>
        </p:txBody>
      </p:sp>
      <p:sp>
        <p:nvSpPr>
          <p:cNvPr id="20518" name="文本框 53"/>
          <p:cNvSpPr txBox="1"/>
          <p:nvPr/>
        </p:nvSpPr>
        <p:spPr>
          <a:xfrm>
            <a:off x="5022850" y="1519238"/>
            <a:ext cx="319088" cy="185737"/>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Si</a:t>
            </a:r>
            <a:endParaRPr lang="zh-CN" altLang="en-US" sz="600" b="1" dirty="0">
              <a:latin typeface="微软雅黑" panose="020B0503020204020204" pitchFamily="34" charset="-122"/>
              <a:ea typeface="微软雅黑" panose="020B0503020204020204" pitchFamily="34" charset="-122"/>
            </a:endParaRPr>
          </a:p>
        </p:txBody>
      </p:sp>
      <p:sp>
        <p:nvSpPr>
          <p:cNvPr id="20519" name="文本框 54"/>
          <p:cNvSpPr txBox="1"/>
          <p:nvPr/>
        </p:nvSpPr>
        <p:spPr>
          <a:xfrm>
            <a:off x="5175250" y="1512888"/>
            <a:ext cx="319088"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P</a:t>
            </a:r>
            <a:endParaRPr lang="zh-CN" altLang="en-US" sz="600" b="1" dirty="0">
              <a:latin typeface="微软雅黑" panose="020B0503020204020204" pitchFamily="34" charset="-122"/>
              <a:ea typeface="微软雅黑" panose="020B0503020204020204" pitchFamily="34" charset="-122"/>
            </a:endParaRPr>
          </a:p>
        </p:txBody>
      </p:sp>
      <p:sp>
        <p:nvSpPr>
          <p:cNvPr id="20520" name="文本框 55"/>
          <p:cNvSpPr txBox="1"/>
          <p:nvPr/>
        </p:nvSpPr>
        <p:spPr>
          <a:xfrm>
            <a:off x="5314950" y="1498600"/>
            <a:ext cx="319088" cy="18415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S</a:t>
            </a:r>
            <a:endParaRPr lang="zh-CN" altLang="en-US" sz="600" b="1" dirty="0">
              <a:latin typeface="微软雅黑" panose="020B0503020204020204" pitchFamily="34" charset="-122"/>
              <a:ea typeface="微软雅黑" panose="020B0503020204020204" pitchFamily="34" charset="-122"/>
            </a:endParaRPr>
          </a:p>
        </p:txBody>
      </p:sp>
      <p:sp>
        <p:nvSpPr>
          <p:cNvPr id="20521" name="文本框 56"/>
          <p:cNvSpPr txBox="1"/>
          <p:nvPr/>
        </p:nvSpPr>
        <p:spPr>
          <a:xfrm>
            <a:off x="5432425" y="1479550"/>
            <a:ext cx="319088" cy="18573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Cl</a:t>
            </a:r>
            <a:endParaRPr lang="zh-CN" altLang="en-US" sz="600" b="1" dirty="0">
              <a:latin typeface="微软雅黑" panose="020B0503020204020204" pitchFamily="34" charset="-122"/>
              <a:ea typeface="微软雅黑" panose="020B0503020204020204" pitchFamily="34" charset="-122"/>
            </a:endParaRPr>
          </a:p>
        </p:txBody>
      </p:sp>
      <p:sp>
        <p:nvSpPr>
          <p:cNvPr id="20522" name="文本框 57"/>
          <p:cNvSpPr txBox="1"/>
          <p:nvPr/>
        </p:nvSpPr>
        <p:spPr>
          <a:xfrm>
            <a:off x="5597525" y="1450975"/>
            <a:ext cx="376238" cy="18573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Ar</a:t>
            </a:r>
            <a:endParaRPr lang="zh-CN" altLang="en-US" sz="600" b="1" dirty="0">
              <a:latin typeface="微软雅黑" panose="020B0503020204020204" pitchFamily="34" charset="-122"/>
              <a:ea typeface="微软雅黑" panose="020B0503020204020204" pitchFamily="34" charset="-122"/>
            </a:endParaRPr>
          </a:p>
        </p:txBody>
      </p:sp>
      <p:sp>
        <p:nvSpPr>
          <p:cNvPr id="20523" name="文本框 57"/>
          <p:cNvSpPr txBox="1"/>
          <p:nvPr/>
        </p:nvSpPr>
        <p:spPr>
          <a:xfrm>
            <a:off x="3792538" y="1828800"/>
            <a:ext cx="376237" cy="185738"/>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eaLnBrk="1" hangingPunct="1">
              <a:spcBef>
                <a:spcPct val="0"/>
              </a:spcBef>
              <a:buNone/>
            </a:pPr>
            <a:r>
              <a:rPr lang="en-US" altLang="zh-CN" sz="600" b="1" dirty="0">
                <a:latin typeface="微软雅黑" panose="020B0503020204020204" pitchFamily="34" charset="-122"/>
                <a:ea typeface="微软雅黑" panose="020B0503020204020204" pitchFamily="34" charset="-122"/>
              </a:rPr>
              <a:t>B</a:t>
            </a:r>
            <a:endParaRPr lang="zh-CN" altLang="en-US" sz="600" b="1" dirty="0">
              <a:latin typeface="微软雅黑" panose="020B0503020204020204" pitchFamily="34" charset="-122"/>
              <a:ea typeface="微软雅黑" panose="020B0503020204020204" pitchFamily="34" charset="-122"/>
            </a:endParaRPr>
          </a:p>
        </p:txBody>
      </p:sp>
      <p:sp>
        <p:nvSpPr>
          <p:cNvPr id="20524" name="文本框 19477"/>
          <p:cNvSpPr txBox="1"/>
          <p:nvPr/>
        </p:nvSpPr>
        <p:spPr>
          <a:xfrm>
            <a:off x="3491865" y="3429000"/>
            <a:ext cx="2597785" cy="380365"/>
          </a:xfrm>
          <a:prstGeom prst="rect">
            <a:avLst/>
          </a:prstGeom>
          <a:noFill/>
          <a:ln w="9525">
            <a:noFill/>
          </a:ln>
        </p:spPr>
        <p:txBody>
          <a:bodyPr>
            <a:noAutofit/>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lvl="1"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lvl="2"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lvl="3"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lvl="4" indent="-228600" algn="l" rtl="0" eaLnBrk="0" fontAlgn="base" hangingPunct="0">
              <a:spcBef>
                <a:spcPct val="20000"/>
              </a:spcBef>
              <a:spcAft>
                <a:spcPct val="0"/>
              </a:spcAft>
              <a:buChar char="»"/>
              <a:defRPr sz="2000" kern="1200">
                <a:solidFill>
                  <a:schemeClr val="tx1"/>
                </a:solidFill>
                <a:latin typeface="+mn-lt"/>
                <a:ea typeface="+mn-ea"/>
                <a:cs typeface="+mn-cs"/>
              </a:defRPr>
            </a:lvl5pPr>
          </a:lstStyle>
          <a:p>
            <a:pPr marL="0" lvl="0" indent="0">
              <a:spcBef>
                <a:spcPct val="0"/>
              </a:spcBef>
              <a:buNone/>
            </a:pPr>
            <a:r>
              <a:rPr lang="zh-SG" altLang="en-US" sz="1400" b="1" dirty="0">
                <a:latin typeface="微软雅黑" panose="020B0503020204020204" pitchFamily="34" charset="-122"/>
                <a:ea typeface="微软雅黑" panose="020B0503020204020204" pitchFamily="34" charset="-122"/>
              </a:rPr>
              <a:t>两种特征X射线能量的比较</a:t>
            </a:r>
          </a:p>
        </p:txBody>
      </p:sp>
      <p:pic>
        <p:nvPicPr>
          <p:cNvPr id="20525" name="图片 19479"/>
          <p:cNvPicPr>
            <a:picLocks noChangeAspect="1"/>
          </p:cNvPicPr>
          <p:nvPr/>
        </p:nvPicPr>
        <p:blipFill>
          <a:blip r:embed="rId7"/>
          <a:stretch>
            <a:fillRect/>
          </a:stretch>
        </p:blipFill>
        <p:spPr>
          <a:xfrm>
            <a:off x="3190875" y="3854450"/>
            <a:ext cx="2979738" cy="2063750"/>
          </a:xfrm>
          <a:prstGeom prst="rect">
            <a:avLst/>
          </a:prstGeom>
          <a:noFill/>
          <a:ln w="9525">
            <a:noFill/>
          </a:ln>
        </p:spPr>
      </p:pic>
      <p:sp>
        <p:nvSpPr>
          <p:cNvPr id="5" name="文本框 4">
            <a:extLst>
              <a:ext uri="{FF2B5EF4-FFF2-40B4-BE49-F238E27FC236}">
                <a16:creationId xmlns:a16="http://schemas.microsoft.com/office/drawing/2014/main" id="{4F32A982-2C89-3CCD-CCF9-FC96D25561B4}"/>
              </a:ext>
            </a:extLst>
          </p:cNvPr>
          <p:cNvSpPr txBox="1"/>
          <p:nvPr/>
        </p:nvSpPr>
        <p:spPr>
          <a:xfrm>
            <a:off x="6425337" y="3002344"/>
            <a:ext cx="2774950" cy="646331"/>
          </a:xfrm>
          <a:prstGeom prst="rect">
            <a:avLst/>
          </a:prstGeom>
          <a:noFill/>
        </p:spPr>
        <p:txBody>
          <a:bodyPr wrap="square">
            <a:spAutoFit/>
          </a:bodyPr>
          <a:lstStyle/>
          <a:p>
            <a:pPr marR="0" lvl="0" algn="l" defTabSz="914400" rtl="0" eaLnBrk="0" fontAlgn="base" latinLnBrk="0" hangingPunct="0">
              <a:lnSpc>
                <a:spcPct val="100000"/>
              </a:lnSpc>
              <a:spcBef>
                <a:spcPct val="0"/>
              </a:spcBef>
              <a:spcAft>
                <a:spcPct val="0"/>
              </a:spcAft>
              <a:buClrTx/>
              <a:buSzTx/>
              <a:defRPr/>
            </a:pPr>
            <a:r>
              <a:rPr kumimoji="0" lang="en-US" altLang="zh-SG" sz="1800" b="1" i="0" u="none" strike="noStrike" kern="1200" cap="none" spc="0" normalizeH="0" baseline="0" noProof="0" dirty="0" err="1">
                <a:ln>
                  <a:noFill/>
                </a:ln>
                <a:solidFill>
                  <a:schemeClr val="tx1"/>
                </a:solidFill>
                <a:effectLst/>
                <a:uLnTx/>
                <a:uFillTx/>
                <a:latin typeface="微软雅黑" panose="020B0503020204020204" pitchFamily="34" charset="-122"/>
                <a:ea typeface="微软雅黑" panose="020B0503020204020204" pitchFamily="34" charset="-122"/>
                <a:cs typeface="+mn-cs"/>
              </a:rPr>
              <a:t>无损测量</a:t>
            </a:r>
            <a:endParaRPr kumimoji="0" lang="en-US" altLang="zh-SG" sz="1800" b="1"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SG" sz="18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 (</a:t>
            </a:r>
            <a:r>
              <a:rPr kumimoji="0" lang="zh-CN" altLang="en-US" sz="14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对材料没有辐射损伤风险。</a:t>
            </a:r>
            <a:r>
              <a:rPr kumimoji="0" lang="en-US" altLang="zh-SG" sz="1400" b="0" i="0" u="none" strike="noStrike" kern="12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mn-cs"/>
              </a:rPr>
              <a:t>)</a:t>
            </a:r>
          </a:p>
        </p:txBody>
      </p:sp>
      <p:sp>
        <p:nvSpPr>
          <p:cNvPr id="7" name="文本框 6">
            <a:extLst>
              <a:ext uri="{FF2B5EF4-FFF2-40B4-BE49-F238E27FC236}">
                <a16:creationId xmlns:a16="http://schemas.microsoft.com/office/drawing/2014/main" id="{56A3C8FE-E033-CDF6-3B85-543736EEE8BC}"/>
              </a:ext>
            </a:extLst>
          </p:cNvPr>
          <p:cNvSpPr txBox="1"/>
          <p:nvPr/>
        </p:nvSpPr>
        <p:spPr>
          <a:xfrm>
            <a:off x="6372200" y="4797152"/>
            <a:ext cx="4656220" cy="646331"/>
          </a:xfrm>
          <a:prstGeom prst="rect">
            <a:avLst/>
          </a:prstGeom>
          <a:noFill/>
        </p:spPr>
        <p:txBody>
          <a:bodyPr wrap="square">
            <a:spAutoFit/>
          </a:bodyPr>
          <a:lstStyle/>
          <a:p>
            <a:pPr lvl="0">
              <a:defRPr/>
            </a:pPr>
            <a:r>
              <a:rPr lang="zh-CN" altLang="en-US" sz="1800" b="1" dirty="0">
                <a:solidFill>
                  <a:schemeClr val="tx2"/>
                </a:solidFill>
                <a:latin typeface="微软雅黑" panose="020B0503020204020204" pitchFamily="34" charset="-122"/>
                <a:ea typeface="微软雅黑" panose="020B0503020204020204" pitchFamily="34" charset="-122"/>
              </a:rPr>
              <a:t>能量大小取决于原子序数</a:t>
            </a:r>
          </a:p>
          <a:p>
            <a:pPr lvl="0">
              <a:defRPr/>
            </a:pPr>
            <a:r>
              <a:rPr lang="en-US" altLang="zh-SG" sz="1800" b="1" dirty="0">
                <a:solidFill>
                  <a:schemeClr val="tx2"/>
                </a:solidFill>
                <a:latin typeface="微软雅黑" panose="020B0503020204020204" pitchFamily="34" charset="-122"/>
                <a:ea typeface="微软雅黑" panose="020B0503020204020204" pitchFamily="34" charset="-122"/>
              </a:rPr>
              <a:t>   </a:t>
            </a:r>
            <a:r>
              <a:rPr lang="en-US" altLang="zh-SG" sz="1200" dirty="0">
                <a:solidFill>
                  <a:schemeClr val="tx2"/>
                </a:solidFill>
                <a:latin typeface="微软雅黑" panose="020B0503020204020204" pitchFamily="34" charset="-122"/>
                <a:ea typeface="微软雅黑" panose="020B0503020204020204" pitchFamily="34" charset="-122"/>
              </a:rPr>
              <a:t>(</a:t>
            </a:r>
            <a:r>
              <a:rPr lang="zh-CN" altLang="en-US" sz="1200" dirty="0">
                <a:solidFill>
                  <a:schemeClr val="tx2"/>
                </a:solidFill>
                <a:latin typeface="微软雅黑" panose="020B0503020204020204" pitchFamily="34" charset="-122"/>
                <a:ea typeface="微软雅黑" panose="020B0503020204020204" pitchFamily="34" charset="-122"/>
              </a:rPr>
              <a:t>一次测量可确定多种元素。</a:t>
            </a:r>
            <a:r>
              <a:rPr lang="en-US" altLang="zh-SG" sz="1200" dirty="0">
                <a:solidFill>
                  <a:schemeClr val="tx2"/>
                </a:solidFill>
                <a:latin typeface="微软雅黑" panose="020B0503020204020204" pitchFamily="34" charset="-122"/>
                <a:ea typeface="微软雅黑" panose="020B0503020204020204" pitchFamily="34" charset="-122"/>
              </a:rPr>
              <a:t>)</a:t>
            </a:r>
            <a:endParaRPr lang="zh-SG" altLang="en-US" sz="1200" dirty="0">
              <a:solidFill>
                <a:schemeClr val="tx2"/>
              </a:solidFill>
              <a:latin typeface="微软雅黑" panose="020B0503020204020204" pitchFamily="34" charset="-122"/>
              <a:ea typeface="微软雅黑" panose="020B0503020204020204" pitchFamily="34" charset="-122"/>
            </a:endParaRPr>
          </a:p>
        </p:txBody>
      </p:sp>
    </p:spTree>
  </p:cSld>
  <p:clrMapOvr>
    <a:masterClrMapping/>
  </p:clrMapOvr>
  <p:transition advTm="12236"/>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GFjMzNiZmI4YzhmZGRiMWE1NjQ1YTdlNWExMzRjOWY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DIAGRAM_VIRTUALLY_FRAME" val="{&quot;height&quot;:159.12503937007878,&quot;left&quot;:4.25,&quot;top&quot;:306.75,&quot;width&quot;:916.6250393700788}"/>
</p:tagLst>
</file>

<file path=ppt/tags/tag19.xml><?xml version="1.0" encoding="utf-8"?>
<p:tagLst xmlns:a="http://schemas.openxmlformats.org/drawingml/2006/main" xmlns:r="http://schemas.openxmlformats.org/officeDocument/2006/relationships" xmlns:p="http://schemas.openxmlformats.org/presentationml/2006/main">
  <p:tag name="KSO_WM_DIAGRAM_VIRTUALLY_FRAME" val="{&quot;height&quot;:159.12503937007878,&quot;left&quot;:4.25,&quot;top&quot;:306.75,&quot;width&quot;:916.6250393700788}"/>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10825,&quot;width&quot;:14400}"/>
</p:tagLst>
</file>

<file path=ppt/tags/tag20.xml><?xml version="1.0" encoding="utf-8"?>
<p:tagLst xmlns:a="http://schemas.openxmlformats.org/drawingml/2006/main" xmlns:r="http://schemas.openxmlformats.org/officeDocument/2006/relationships" xmlns:p="http://schemas.openxmlformats.org/presentationml/2006/main">
  <p:tag name="KSO_WM_DIAGRAM_VIRTUALLY_FRAME" val="{&quot;height&quot;:159.12503937007878,&quot;left&quot;:4.25,&quot;top&quot;:306.75,&quot;width&quot;:916.6250393700788}"/>
</p:tagLst>
</file>

<file path=ppt/tags/tag21.xml><?xml version="1.0" encoding="utf-8"?>
<p:tagLst xmlns:a="http://schemas.openxmlformats.org/drawingml/2006/main" xmlns:r="http://schemas.openxmlformats.org/officeDocument/2006/relationships" xmlns:p="http://schemas.openxmlformats.org/presentationml/2006/main">
  <p:tag name="KSO_WM_DIAGRAM_VIRTUALLY_FRAME" val="{&quot;height&quot;:159.12503937007878,&quot;left&quot;:4.25,&quot;top&quot;:306.75,&quot;width&quot;:916.6250393700788}"/>
</p:tagLst>
</file>

<file path=ppt/tags/tag22.xml><?xml version="1.0" encoding="utf-8"?>
<p:tagLst xmlns:a="http://schemas.openxmlformats.org/drawingml/2006/main" xmlns:r="http://schemas.openxmlformats.org/officeDocument/2006/relationships" xmlns:p="http://schemas.openxmlformats.org/presentationml/2006/main">
  <p:tag name="KSO_WM_DIAGRAM_VIRTUALLY_FRAME" val="{&quot;height&quot;:159.12503937007878,&quot;left&quot;:4.25,&quot;top&quot;:306.75,&quot;width&quot;:916.6250393700788}"/>
</p:tagLst>
</file>

<file path=ppt/tags/tag23.xml><?xml version="1.0" encoding="utf-8"?>
<p:tagLst xmlns:a="http://schemas.openxmlformats.org/drawingml/2006/main" xmlns:r="http://schemas.openxmlformats.org/officeDocument/2006/relationships" xmlns:p="http://schemas.openxmlformats.org/presentationml/2006/main">
  <p:tag name="KSO_WM_DIAGRAM_VIRTUALLY_FRAME" val="{&quot;height&quot;:159.12503937007878,&quot;left&quot;:4.25,&quot;top&quot;:306.75,&quot;width&quot;:916.6250393700788}"/>
</p:tagLst>
</file>

<file path=ppt/tags/tag24.xml><?xml version="1.0" encoding="utf-8"?>
<p:tagLst xmlns:a="http://schemas.openxmlformats.org/drawingml/2006/main" xmlns:r="http://schemas.openxmlformats.org/officeDocument/2006/relationships" xmlns:p="http://schemas.openxmlformats.org/presentationml/2006/main">
  <p:tag name="KSO_WM_DIAGRAM_VIRTUALLY_FRAME" val="{&quot;height&quot;:159.12503937007878,&quot;left&quot;:4.25,&quot;top&quot;:306.75,&quot;width&quot;:916.6250393700788}"/>
</p:tagLst>
</file>

<file path=ppt/tags/tag25.xml><?xml version="1.0" encoding="utf-8"?>
<p:tagLst xmlns:a="http://schemas.openxmlformats.org/drawingml/2006/main" xmlns:r="http://schemas.openxmlformats.org/officeDocument/2006/relationships" xmlns:p="http://schemas.openxmlformats.org/presentationml/2006/main">
  <p:tag name="KSO_WM_DIAGRAM_VIRTUALLY_FRAME" val="{&quot;height&quot;:159.12503937007878,&quot;left&quot;:4.25,&quot;top&quot;:306.75,&quot;width&quot;:916.6250393700788}"/>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默认设计模板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默认设计模板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默认设计模板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默认设计模板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默认设计模板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默认设计模板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默认设计模板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默认设计模板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默认设计模板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默认设计模板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默认设计模板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默认设计模板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1778</TotalTime>
  <Words>5586</Words>
  <Application>Microsoft Office PowerPoint</Application>
  <PresentationFormat>全屏显示(4:3)</PresentationFormat>
  <Paragraphs>513</Paragraphs>
  <Slides>21</Slides>
  <Notes>20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21</vt:i4>
      </vt:variant>
    </vt:vector>
  </HeadingPairs>
  <TitlesOfParts>
    <vt:vector size="31" baseType="lpstr">
      <vt:lpstr>PingFang SC</vt:lpstr>
      <vt:lpstr>SegoeUIBlack</vt:lpstr>
      <vt:lpstr>Söhne</vt:lpstr>
      <vt:lpstr>等线</vt:lpstr>
      <vt:lpstr>微软雅黑</vt:lpstr>
      <vt:lpstr>Arial</vt:lpstr>
      <vt:lpstr>Calibri</vt:lpstr>
      <vt:lpstr>Times New Roman</vt:lpstr>
      <vt:lpstr>Wingdings</vt:lpstr>
      <vt:lpstr>1_默认设计模板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冯添添</dc:creator>
  <cp:lastModifiedBy>春添 冯</cp:lastModifiedBy>
  <cp:revision>285</cp:revision>
  <dcterms:created xsi:type="dcterms:W3CDTF">2023-11-06T11:57:28Z</dcterms:created>
  <dcterms:modified xsi:type="dcterms:W3CDTF">2024-07-16T15:36:20Z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2052-12.1.0.17133</vt:lpwstr>
  </property>
  <property fmtid="{D5CDD505-2E9C-101B-9397-08002B2CF9AE}" pid="3" name="ICV">
    <vt:lpwstr>772451FA8AAA4586AC7FA5F663649373_12</vt:lpwstr>
  </property>
</Properties>
</file>