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60" r:id="rId4"/>
    <p:sldId id="263" r:id="rId5"/>
    <p:sldId id="262" r:id="rId6"/>
    <p:sldId id="264" r:id="rId7"/>
    <p:sldId id="265" r:id="rId8"/>
    <p:sldId id="266" r:id="rId9"/>
    <p:sldId id="270" r:id="rId10"/>
    <p:sldId id="275" r:id="rId11"/>
    <p:sldId id="279" r:id="rId12"/>
    <p:sldId id="268" r:id="rId13"/>
    <p:sldId id="267" r:id="rId14"/>
    <p:sldId id="269" r:id="rId15"/>
    <p:sldId id="276" r:id="rId16"/>
    <p:sldId id="280" r:id="rId17"/>
    <p:sldId id="281" r:id="rId18"/>
    <p:sldId id="282" r:id="rId19"/>
    <p:sldId id="277" r:id="rId20"/>
    <p:sldId id="274" r:id="rId21"/>
    <p:sldId id="27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72AB"/>
    <a:srgbClr val="E6EBF3"/>
    <a:srgbClr val="063D71"/>
    <a:srgbClr val="36599E"/>
    <a:srgbClr val="040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主题样式 2 - 个性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主题样式 2 - 个性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主题样式 2 - 个性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主题样式 1 - 个性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主题样式 2 - 个性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8603FDC-E32A-4AB5-989C-0864C3EAD2B8}" styleName="主题样式 2 - 个性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主题样式 2 - 个性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52"/>
    <p:restoredTop sz="94819"/>
  </p:normalViewPr>
  <p:slideViewPr>
    <p:cSldViewPr snapToGrid="0" snapToObjects="1">
      <p:cViewPr>
        <p:scale>
          <a:sx n="99" d="100"/>
          <a:sy n="99" d="100"/>
        </p:scale>
        <p:origin x="56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191859-D552-AA46-B3E1-63E52B77F10A}" type="doc">
      <dgm:prSet loTypeId="urn:microsoft.com/office/officeart/2005/8/layout/process1" loCatId="" qsTypeId="urn:microsoft.com/office/officeart/2005/8/quickstyle/simple5" qsCatId="simple" csTypeId="urn:microsoft.com/office/officeart/2005/8/colors/colorful1" csCatId="colorful" phldr="1"/>
      <dgm:spPr/>
    </dgm:pt>
    <dgm:pt modelId="{5C2E9E42-1B47-2C43-A910-BDB88D9503C9}">
      <dgm:prSet phldrT="[文本]" custT="1"/>
      <dgm:spPr/>
      <dgm:t>
        <a:bodyPr/>
        <a:lstStyle/>
        <a:p>
          <a:r>
            <a:rPr lang="zh-CN" altLang="en-US" sz="2000" b="0" dirty="0" smtClean="0">
              <a:latin typeface="FangSong" charset="-122"/>
              <a:ea typeface="FangSong" charset="-122"/>
              <a:cs typeface="FangSong" charset="-122"/>
            </a:rPr>
            <a:t>单事例质子</a:t>
          </a:r>
          <a:r>
            <a:rPr lang="zh-CN" altLang="en-US" sz="2000" b="0" dirty="0" smtClean="0">
              <a:latin typeface="FangSong" charset="-122"/>
              <a:ea typeface="FangSong" charset="-122"/>
              <a:cs typeface="FangSong" charset="-122"/>
            </a:rPr>
            <a:t>径迹与能损</a:t>
          </a:r>
          <a:endParaRPr lang="zh-CN" altLang="en-US" sz="2000" b="0" dirty="0">
            <a:latin typeface="FangSong" charset="-122"/>
            <a:ea typeface="FangSong" charset="-122"/>
            <a:cs typeface="FangSong" charset="-122"/>
          </a:endParaRPr>
        </a:p>
      </dgm:t>
    </dgm:pt>
    <dgm:pt modelId="{1A895AA8-B1C4-8A46-8049-32305A1C645F}" type="parTrans" cxnId="{B1A7A5A6-22F6-5849-8F75-2D80286A870C}">
      <dgm:prSet/>
      <dgm:spPr/>
      <dgm:t>
        <a:bodyPr/>
        <a:lstStyle/>
        <a:p>
          <a:endParaRPr lang="zh-CN" altLang="en-US" sz="2000" b="0">
            <a:latin typeface="FangSong" charset="-122"/>
            <a:ea typeface="FangSong" charset="-122"/>
            <a:cs typeface="FangSong" charset="-122"/>
          </a:endParaRPr>
        </a:p>
      </dgm:t>
    </dgm:pt>
    <dgm:pt modelId="{A320B0CA-298A-B547-8E20-D02011AAE8B7}" type="sibTrans" cxnId="{B1A7A5A6-22F6-5849-8F75-2D80286A870C}">
      <dgm:prSet custT="1"/>
      <dgm:spPr/>
      <dgm:t>
        <a:bodyPr/>
        <a:lstStyle/>
        <a:p>
          <a:endParaRPr lang="zh-CN" altLang="en-US" sz="2000" b="0">
            <a:latin typeface="FangSong" charset="-122"/>
            <a:ea typeface="FangSong" charset="-122"/>
            <a:cs typeface="FangSong" charset="-122"/>
          </a:endParaRPr>
        </a:p>
      </dgm:t>
    </dgm:pt>
    <dgm:pt modelId="{13AA8FCF-DDFF-074A-A5F5-44C98F681CFA}">
      <dgm:prSet phldrT="[文本]" custT="1"/>
      <dgm:spPr/>
      <dgm:t>
        <a:bodyPr/>
        <a:lstStyle/>
        <a:p>
          <a:r>
            <a:rPr lang="zh-CN" altLang="en-US" sz="2000" b="0" dirty="0" smtClean="0">
              <a:latin typeface="FangSong" charset="-122"/>
              <a:ea typeface="FangSong" charset="-122"/>
              <a:cs typeface="FangSong" charset="-122"/>
            </a:rPr>
            <a:t>单角度下</a:t>
          </a:r>
          <a:r>
            <a:rPr lang="en-US" altLang="zh-CN" sz="2000" b="0" dirty="0" smtClean="0">
              <a:latin typeface="FangSong" charset="-122"/>
              <a:ea typeface="FangSong" charset="-122"/>
              <a:cs typeface="FangSong" charset="-122"/>
            </a:rPr>
            <a:t>WEPL</a:t>
          </a:r>
          <a:r>
            <a:rPr lang="zh-CN" altLang="en-US" sz="2000" b="0" dirty="0" smtClean="0">
              <a:latin typeface="FangSong" charset="-122"/>
              <a:ea typeface="FangSong" charset="-122"/>
              <a:cs typeface="FangSong" charset="-122"/>
            </a:rPr>
            <a:t>分布</a:t>
          </a:r>
          <a:endParaRPr lang="zh-CN" altLang="en-US" sz="2000" b="0" dirty="0">
            <a:latin typeface="FangSong" charset="-122"/>
            <a:ea typeface="FangSong" charset="-122"/>
            <a:cs typeface="FangSong" charset="-122"/>
          </a:endParaRPr>
        </a:p>
      </dgm:t>
    </dgm:pt>
    <dgm:pt modelId="{02BBF9C0-34E0-AB4F-8882-07EDAADEBB08}" type="parTrans" cxnId="{45CF0624-D45D-A44C-BA45-DDB2B25F7EBE}">
      <dgm:prSet/>
      <dgm:spPr/>
      <dgm:t>
        <a:bodyPr/>
        <a:lstStyle/>
        <a:p>
          <a:endParaRPr lang="zh-CN" altLang="en-US" sz="2000" b="0">
            <a:latin typeface="FangSong" charset="-122"/>
            <a:ea typeface="FangSong" charset="-122"/>
            <a:cs typeface="FangSong" charset="-122"/>
          </a:endParaRPr>
        </a:p>
      </dgm:t>
    </dgm:pt>
    <dgm:pt modelId="{F86B9F9C-5C7E-7844-807E-534D687E4E40}" type="sibTrans" cxnId="{45CF0624-D45D-A44C-BA45-DDB2B25F7EBE}">
      <dgm:prSet custT="1"/>
      <dgm:spPr/>
      <dgm:t>
        <a:bodyPr/>
        <a:lstStyle/>
        <a:p>
          <a:endParaRPr lang="zh-CN" altLang="en-US" sz="2000" b="0">
            <a:latin typeface="FangSong" charset="-122"/>
            <a:ea typeface="FangSong" charset="-122"/>
            <a:cs typeface="FangSong" charset="-122"/>
          </a:endParaRPr>
        </a:p>
      </dgm:t>
    </dgm:pt>
    <dgm:pt modelId="{AFBC4A49-BE91-E348-BCB2-E6A7A8AB7876}">
      <dgm:prSet phldrT="[文本]" custT="1"/>
      <dgm:spPr>
        <a:solidFill>
          <a:srgbClr val="00B050"/>
        </a:solidFill>
      </dgm:spPr>
      <dgm:t>
        <a:bodyPr/>
        <a:lstStyle/>
        <a:p>
          <a:r>
            <a:rPr lang="en-US" altLang="zh-CN" sz="2000" b="0" dirty="0" smtClean="0">
              <a:latin typeface="FangSong" charset="-122"/>
              <a:ea typeface="FangSong" charset="-122"/>
              <a:cs typeface="FangSong" charset="-122"/>
            </a:rPr>
            <a:t>RSP</a:t>
          </a:r>
          <a:r>
            <a:rPr lang="zh-CN" altLang="en-US" sz="2000" b="0" dirty="0" smtClean="0">
              <a:latin typeface="FangSong" charset="-122"/>
              <a:ea typeface="FangSong" charset="-122"/>
              <a:cs typeface="FangSong" charset="-122"/>
            </a:rPr>
            <a:t>三维分布</a:t>
          </a:r>
          <a:endParaRPr lang="zh-CN" altLang="en-US" sz="2000" b="0" dirty="0">
            <a:latin typeface="FangSong" charset="-122"/>
            <a:ea typeface="FangSong" charset="-122"/>
            <a:cs typeface="FangSong" charset="-122"/>
          </a:endParaRPr>
        </a:p>
      </dgm:t>
    </dgm:pt>
    <dgm:pt modelId="{D8798EF3-951C-1F41-9428-22F09BD6C7DD}" type="parTrans" cxnId="{62A468D9-2D55-4047-BEA8-173968A36A8F}">
      <dgm:prSet/>
      <dgm:spPr/>
      <dgm:t>
        <a:bodyPr/>
        <a:lstStyle/>
        <a:p>
          <a:endParaRPr lang="zh-CN" altLang="en-US" sz="2000" b="0">
            <a:latin typeface="FangSong" charset="-122"/>
            <a:ea typeface="FangSong" charset="-122"/>
            <a:cs typeface="FangSong" charset="-122"/>
          </a:endParaRPr>
        </a:p>
      </dgm:t>
    </dgm:pt>
    <dgm:pt modelId="{A5641FC5-B08C-6245-9D8B-7E846F551289}" type="sibTrans" cxnId="{62A468D9-2D55-4047-BEA8-173968A36A8F}">
      <dgm:prSet/>
      <dgm:spPr/>
      <dgm:t>
        <a:bodyPr/>
        <a:lstStyle/>
        <a:p>
          <a:endParaRPr lang="zh-CN" altLang="en-US" sz="2000" b="0">
            <a:latin typeface="FangSong" charset="-122"/>
            <a:ea typeface="FangSong" charset="-122"/>
            <a:cs typeface="FangSong" charset="-122"/>
          </a:endParaRPr>
        </a:p>
      </dgm:t>
    </dgm:pt>
    <dgm:pt modelId="{89A86F58-5A89-0547-AD8A-FFA2ACB4AF39}" type="pres">
      <dgm:prSet presAssocID="{47191859-D552-AA46-B3E1-63E52B77F10A}" presName="Name0" presStyleCnt="0">
        <dgm:presLayoutVars>
          <dgm:dir/>
          <dgm:resizeHandles val="exact"/>
        </dgm:presLayoutVars>
      </dgm:prSet>
      <dgm:spPr/>
    </dgm:pt>
    <dgm:pt modelId="{826E379B-7D68-2542-A526-CCE1068FB812}" type="pres">
      <dgm:prSet presAssocID="{5C2E9E42-1B47-2C43-A910-BDB88D9503C9}" presName="node" presStyleLbl="node1" presStyleIdx="0" presStyleCnt="3" custLinFactNeighborX="-88434" custLinFactNeighborY="-95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5A0F2C8-992E-2E42-A0C5-3C2FCADA8ED0}" type="pres">
      <dgm:prSet presAssocID="{A320B0CA-298A-B547-8E20-D02011AAE8B7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1BB22402-F352-FD41-B213-65A3C6CFA1FD}" type="pres">
      <dgm:prSet presAssocID="{A320B0CA-298A-B547-8E20-D02011AAE8B7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5869F67B-1477-9E48-BD29-D18FA4E2312F}" type="pres">
      <dgm:prSet presAssocID="{13AA8FCF-DDFF-074A-A5F5-44C98F681CF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0BEA7FF-1391-144B-9B4C-AFAFED70E1CA}" type="pres">
      <dgm:prSet presAssocID="{F86B9F9C-5C7E-7844-807E-534D687E4E40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5FF3DBDB-EFD5-C244-8105-DB26237CF880}" type="pres">
      <dgm:prSet presAssocID="{F86B9F9C-5C7E-7844-807E-534D687E4E40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038A7529-49C0-E941-B9C6-0F18EB5F5BBC}" type="pres">
      <dgm:prSet presAssocID="{AFBC4A49-BE91-E348-BCB2-E6A7A8AB7876}" presName="node" presStyleLbl="node1" presStyleIdx="2" presStyleCnt="3" custLinFactX="20917" custLinFactNeighborX="100000" custLinFactNeighborY="-381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6F1D132-4B38-4B4C-9D62-EE6F8339FA48}" type="presOf" srcId="{13AA8FCF-DDFF-074A-A5F5-44C98F681CFA}" destId="{5869F67B-1477-9E48-BD29-D18FA4E2312F}" srcOrd="0" destOrd="0" presId="urn:microsoft.com/office/officeart/2005/8/layout/process1"/>
    <dgm:cxn modelId="{0D44BFDC-A870-A743-8BCE-0B6CFA6C51D7}" type="presOf" srcId="{A320B0CA-298A-B547-8E20-D02011AAE8B7}" destId="{1BB22402-F352-FD41-B213-65A3C6CFA1FD}" srcOrd="1" destOrd="0" presId="urn:microsoft.com/office/officeart/2005/8/layout/process1"/>
    <dgm:cxn modelId="{62A468D9-2D55-4047-BEA8-173968A36A8F}" srcId="{47191859-D552-AA46-B3E1-63E52B77F10A}" destId="{AFBC4A49-BE91-E348-BCB2-E6A7A8AB7876}" srcOrd="2" destOrd="0" parTransId="{D8798EF3-951C-1F41-9428-22F09BD6C7DD}" sibTransId="{A5641FC5-B08C-6245-9D8B-7E846F551289}"/>
    <dgm:cxn modelId="{19C8A250-C9F0-7E47-8279-0720E411B14D}" type="presOf" srcId="{47191859-D552-AA46-B3E1-63E52B77F10A}" destId="{89A86F58-5A89-0547-AD8A-FFA2ACB4AF39}" srcOrd="0" destOrd="0" presId="urn:microsoft.com/office/officeart/2005/8/layout/process1"/>
    <dgm:cxn modelId="{298C54AA-3475-2843-86AF-2FD7D61A15D8}" type="presOf" srcId="{AFBC4A49-BE91-E348-BCB2-E6A7A8AB7876}" destId="{038A7529-49C0-E941-B9C6-0F18EB5F5BBC}" srcOrd="0" destOrd="0" presId="urn:microsoft.com/office/officeart/2005/8/layout/process1"/>
    <dgm:cxn modelId="{333BC2EF-3133-3348-BA78-065E6709F0B9}" type="presOf" srcId="{5C2E9E42-1B47-2C43-A910-BDB88D9503C9}" destId="{826E379B-7D68-2542-A526-CCE1068FB812}" srcOrd="0" destOrd="0" presId="urn:microsoft.com/office/officeart/2005/8/layout/process1"/>
    <dgm:cxn modelId="{1D36F91C-2BF7-F84B-BD5D-8B1228CE87A5}" type="presOf" srcId="{F86B9F9C-5C7E-7844-807E-534D687E4E40}" destId="{5FF3DBDB-EFD5-C244-8105-DB26237CF880}" srcOrd="1" destOrd="0" presId="urn:microsoft.com/office/officeart/2005/8/layout/process1"/>
    <dgm:cxn modelId="{B029788C-4B9B-9446-B540-88A5C0AF6C02}" type="presOf" srcId="{A320B0CA-298A-B547-8E20-D02011AAE8B7}" destId="{65A0F2C8-992E-2E42-A0C5-3C2FCADA8ED0}" srcOrd="0" destOrd="0" presId="urn:microsoft.com/office/officeart/2005/8/layout/process1"/>
    <dgm:cxn modelId="{B1A7A5A6-22F6-5849-8F75-2D80286A870C}" srcId="{47191859-D552-AA46-B3E1-63E52B77F10A}" destId="{5C2E9E42-1B47-2C43-A910-BDB88D9503C9}" srcOrd="0" destOrd="0" parTransId="{1A895AA8-B1C4-8A46-8049-32305A1C645F}" sibTransId="{A320B0CA-298A-B547-8E20-D02011AAE8B7}"/>
    <dgm:cxn modelId="{45CF0624-D45D-A44C-BA45-DDB2B25F7EBE}" srcId="{47191859-D552-AA46-B3E1-63E52B77F10A}" destId="{13AA8FCF-DDFF-074A-A5F5-44C98F681CFA}" srcOrd="1" destOrd="0" parTransId="{02BBF9C0-34E0-AB4F-8882-07EDAADEBB08}" sibTransId="{F86B9F9C-5C7E-7844-807E-534D687E4E40}"/>
    <dgm:cxn modelId="{6A086CAB-8228-1941-94DD-ACA01D9E4EEE}" type="presOf" srcId="{F86B9F9C-5C7E-7844-807E-534D687E4E40}" destId="{10BEA7FF-1391-144B-9B4C-AFAFED70E1CA}" srcOrd="0" destOrd="0" presId="urn:microsoft.com/office/officeart/2005/8/layout/process1"/>
    <dgm:cxn modelId="{260C61D9-F3F6-7448-872C-A16F9097E0C2}" type="presParOf" srcId="{89A86F58-5A89-0547-AD8A-FFA2ACB4AF39}" destId="{826E379B-7D68-2542-A526-CCE1068FB812}" srcOrd="0" destOrd="0" presId="urn:microsoft.com/office/officeart/2005/8/layout/process1"/>
    <dgm:cxn modelId="{880E092D-274B-6A4E-84F5-29B1EC7B414A}" type="presParOf" srcId="{89A86F58-5A89-0547-AD8A-FFA2ACB4AF39}" destId="{65A0F2C8-992E-2E42-A0C5-3C2FCADA8ED0}" srcOrd="1" destOrd="0" presId="urn:microsoft.com/office/officeart/2005/8/layout/process1"/>
    <dgm:cxn modelId="{8018C1BD-6D46-E84D-8C00-A381637133FD}" type="presParOf" srcId="{65A0F2C8-992E-2E42-A0C5-3C2FCADA8ED0}" destId="{1BB22402-F352-FD41-B213-65A3C6CFA1FD}" srcOrd="0" destOrd="0" presId="urn:microsoft.com/office/officeart/2005/8/layout/process1"/>
    <dgm:cxn modelId="{97814F0E-56DC-544E-A9B2-4E068800CF3F}" type="presParOf" srcId="{89A86F58-5A89-0547-AD8A-FFA2ACB4AF39}" destId="{5869F67B-1477-9E48-BD29-D18FA4E2312F}" srcOrd="2" destOrd="0" presId="urn:microsoft.com/office/officeart/2005/8/layout/process1"/>
    <dgm:cxn modelId="{BA7FF34B-67D4-164D-BB8D-0BC48158446B}" type="presParOf" srcId="{89A86F58-5A89-0547-AD8A-FFA2ACB4AF39}" destId="{10BEA7FF-1391-144B-9B4C-AFAFED70E1CA}" srcOrd="3" destOrd="0" presId="urn:microsoft.com/office/officeart/2005/8/layout/process1"/>
    <dgm:cxn modelId="{93ABCDCD-F2E3-5242-8478-03DCBE3F9B50}" type="presParOf" srcId="{10BEA7FF-1391-144B-9B4C-AFAFED70E1CA}" destId="{5FF3DBDB-EFD5-C244-8105-DB26237CF880}" srcOrd="0" destOrd="0" presId="urn:microsoft.com/office/officeart/2005/8/layout/process1"/>
    <dgm:cxn modelId="{05EB68C3-9CBE-284C-ADDE-689C9E2B12B0}" type="presParOf" srcId="{89A86F58-5A89-0547-AD8A-FFA2ACB4AF39}" destId="{038A7529-49C0-E941-B9C6-0F18EB5F5BB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E379B-7D68-2542-A526-CCE1068FB812}">
      <dsp:nvSpPr>
        <dsp:cNvPr id="0" name=""/>
        <dsp:cNvSpPr/>
      </dsp:nvSpPr>
      <dsp:spPr>
        <a:xfrm>
          <a:off x="0" y="0"/>
          <a:ext cx="2906309" cy="878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kern="1200" dirty="0" smtClean="0">
              <a:latin typeface="FangSong" charset="-122"/>
              <a:ea typeface="FangSong" charset="-122"/>
              <a:cs typeface="FangSong" charset="-122"/>
            </a:rPr>
            <a:t>单事例质子</a:t>
          </a:r>
          <a:r>
            <a:rPr lang="zh-CN" altLang="en-US" sz="2000" b="0" kern="1200" dirty="0" smtClean="0">
              <a:latin typeface="FangSong" charset="-122"/>
              <a:ea typeface="FangSong" charset="-122"/>
              <a:cs typeface="FangSong" charset="-122"/>
            </a:rPr>
            <a:t>径迹与能损</a:t>
          </a:r>
          <a:endParaRPr lang="zh-CN" altLang="en-US" sz="2000" b="0" kern="1200" dirty="0">
            <a:latin typeface="FangSong" charset="-122"/>
            <a:ea typeface="FangSong" charset="-122"/>
            <a:cs typeface="FangSong" charset="-122"/>
          </a:endParaRPr>
        </a:p>
      </dsp:txBody>
      <dsp:txXfrm>
        <a:off x="25738" y="25738"/>
        <a:ext cx="2854833" cy="827282"/>
      </dsp:txXfrm>
    </dsp:sp>
    <dsp:sp modelId="{65A0F2C8-992E-2E42-A0C5-3C2FCADA8ED0}">
      <dsp:nvSpPr>
        <dsp:cNvPr id="0" name=""/>
        <dsp:cNvSpPr/>
      </dsp:nvSpPr>
      <dsp:spPr>
        <a:xfrm>
          <a:off x="3199371" y="78996"/>
          <a:ext cx="621291" cy="7207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b="0" kern="1200">
            <a:latin typeface="FangSong" charset="-122"/>
            <a:ea typeface="FangSong" charset="-122"/>
            <a:cs typeface="FangSong" charset="-122"/>
          </a:endParaRPr>
        </a:p>
      </dsp:txBody>
      <dsp:txXfrm>
        <a:off x="3199371" y="223149"/>
        <a:ext cx="434904" cy="432458"/>
      </dsp:txXfrm>
    </dsp:sp>
    <dsp:sp modelId="{5869F67B-1477-9E48-BD29-D18FA4E2312F}">
      <dsp:nvSpPr>
        <dsp:cNvPr id="0" name=""/>
        <dsp:cNvSpPr/>
      </dsp:nvSpPr>
      <dsp:spPr>
        <a:xfrm>
          <a:off x="4078557" y="0"/>
          <a:ext cx="2906309" cy="878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0" kern="1200" dirty="0" smtClean="0">
              <a:latin typeface="FangSong" charset="-122"/>
              <a:ea typeface="FangSong" charset="-122"/>
              <a:cs typeface="FangSong" charset="-122"/>
            </a:rPr>
            <a:t>单角度下</a:t>
          </a:r>
          <a:r>
            <a:rPr lang="en-US" altLang="zh-CN" sz="2000" b="0" kern="1200" dirty="0" smtClean="0">
              <a:latin typeface="FangSong" charset="-122"/>
              <a:ea typeface="FangSong" charset="-122"/>
              <a:cs typeface="FangSong" charset="-122"/>
            </a:rPr>
            <a:t>WEPL</a:t>
          </a:r>
          <a:r>
            <a:rPr lang="zh-CN" altLang="en-US" sz="2000" b="0" kern="1200" dirty="0" smtClean="0">
              <a:latin typeface="FangSong" charset="-122"/>
              <a:ea typeface="FangSong" charset="-122"/>
              <a:cs typeface="FangSong" charset="-122"/>
            </a:rPr>
            <a:t>分布</a:t>
          </a:r>
          <a:endParaRPr lang="zh-CN" altLang="en-US" sz="2000" b="0" kern="1200" dirty="0">
            <a:latin typeface="FangSong" charset="-122"/>
            <a:ea typeface="FangSong" charset="-122"/>
            <a:cs typeface="FangSong" charset="-122"/>
          </a:endParaRPr>
        </a:p>
      </dsp:txBody>
      <dsp:txXfrm>
        <a:off x="4104295" y="25738"/>
        <a:ext cx="2854833" cy="827282"/>
      </dsp:txXfrm>
    </dsp:sp>
    <dsp:sp modelId="{10BEA7FF-1391-144B-9B4C-AFAFED70E1CA}">
      <dsp:nvSpPr>
        <dsp:cNvPr id="0" name=""/>
        <dsp:cNvSpPr/>
      </dsp:nvSpPr>
      <dsp:spPr>
        <a:xfrm>
          <a:off x="7277928" y="78996"/>
          <a:ext cx="621291" cy="7207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b="0" kern="1200">
            <a:latin typeface="FangSong" charset="-122"/>
            <a:ea typeface="FangSong" charset="-122"/>
            <a:cs typeface="FangSong" charset="-122"/>
          </a:endParaRPr>
        </a:p>
      </dsp:txBody>
      <dsp:txXfrm>
        <a:off x="7277928" y="223149"/>
        <a:ext cx="434904" cy="432458"/>
      </dsp:txXfrm>
    </dsp:sp>
    <dsp:sp modelId="{038A7529-49C0-E941-B9C6-0F18EB5F5BBC}">
      <dsp:nvSpPr>
        <dsp:cNvPr id="0" name=""/>
        <dsp:cNvSpPr/>
      </dsp:nvSpPr>
      <dsp:spPr>
        <a:xfrm>
          <a:off x="8157114" y="0"/>
          <a:ext cx="2906309" cy="878758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0" kern="1200" dirty="0" smtClean="0">
              <a:latin typeface="FangSong" charset="-122"/>
              <a:ea typeface="FangSong" charset="-122"/>
              <a:cs typeface="FangSong" charset="-122"/>
            </a:rPr>
            <a:t>RSP</a:t>
          </a:r>
          <a:r>
            <a:rPr lang="zh-CN" altLang="en-US" sz="2000" b="0" kern="1200" dirty="0" smtClean="0">
              <a:latin typeface="FangSong" charset="-122"/>
              <a:ea typeface="FangSong" charset="-122"/>
              <a:cs typeface="FangSong" charset="-122"/>
            </a:rPr>
            <a:t>三维分布</a:t>
          </a:r>
          <a:endParaRPr lang="zh-CN" altLang="en-US" sz="2000" b="0" kern="1200" dirty="0">
            <a:latin typeface="FangSong" charset="-122"/>
            <a:ea typeface="FangSong" charset="-122"/>
            <a:cs typeface="FangSong" charset="-122"/>
          </a:endParaRPr>
        </a:p>
      </dsp:txBody>
      <dsp:txXfrm>
        <a:off x="8182852" y="25738"/>
        <a:ext cx="2854833" cy="827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79AAC-14C1-A641-A24D-F940FFE668CE}" type="datetimeFigureOut">
              <a:rPr kumimoji="1" lang="zh-CN" altLang="en-US" smtClean="0"/>
              <a:t>2024/7/15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51576-E8C7-F847-AF46-8266BD34257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94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750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314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310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322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3235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1214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009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7713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558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8372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51576-E8C7-F847-AF46-8266BD342575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95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760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029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525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960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0377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12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556" y="127381"/>
            <a:ext cx="10515600" cy="631571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705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5910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9267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2585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smtClean="0"/>
              <a:t>将图片拖动到占位符，或单击添加图标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93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microsoft.com/office/2007/relationships/hdphoto" Target="../media/hdphoto1.wdp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819" y="0"/>
            <a:ext cx="12192000" cy="927011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7585" y="1"/>
            <a:ext cx="7772400" cy="911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 smtClean="0"/>
              <a:t>单击此处编辑母版文本样式</a:t>
            </a:r>
          </a:p>
          <a:p>
            <a:pPr lvl="1"/>
            <a:r>
              <a:rPr kumimoji="1" lang="zh-CN" altLang="en-US" dirty="0" smtClean="0"/>
              <a:t>二级</a:t>
            </a:r>
          </a:p>
          <a:p>
            <a:pPr lvl="2"/>
            <a:r>
              <a:rPr kumimoji="1" lang="zh-CN" altLang="en-US" dirty="0" smtClean="0"/>
              <a:t>三级</a:t>
            </a:r>
          </a:p>
          <a:p>
            <a:pPr lvl="3"/>
            <a:r>
              <a:rPr kumimoji="1" lang="zh-CN" altLang="en-US" dirty="0" smtClean="0"/>
              <a:t>四级</a:t>
            </a:r>
          </a:p>
          <a:p>
            <a:pPr lvl="4"/>
            <a:r>
              <a:rPr kumimoji="1" lang="zh-CN" altLang="en-US" dirty="0" smtClean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2024/7/16</a:t>
            </a:r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3FD12-9ADE-9845-93A1-A08D904143E7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00000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77" y="122606"/>
            <a:ext cx="2790695" cy="669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6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825" y="2785296"/>
            <a:ext cx="3391667" cy="3391667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dir="18900000" sy="23000" kx="-1200000" algn="bl" rotWithShape="0">
              <a:srgbClr val="2672AB">
                <a:alpha val="70000"/>
              </a:srgbClr>
            </a:outerShdw>
          </a:effectLst>
        </p:spPr>
      </p:pic>
      <p:sp>
        <p:nvSpPr>
          <p:cNvPr id="12" name="文本框 11"/>
          <p:cNvSpPr txBox="1"/>
          <p:nvPr userDrawn="1"/>
        </p:nvSpPr>
        <p:spPr>
          <a:xfrm>
            <a:off x="7187184" y="1161287"/>
            <a:ext cx="219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endParaRPr kumimoji="1" lang="en-US" altLang="zh-CN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40000" indent="-285750">
              <a:buFont typeface="Arial" charset="0"/>
              <a:buChar char="•"/>
            </a:pPr>
            <a:endParaRPr kumimoji="1" lang="en-US" altLang="zh-CN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Rockwell" charset="0"/>
          <a:ea typeface="Rockwell" charset="0"/>
          <a:cs typeface="Rockwel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Ø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6" Type="http://schemas.openxmlformats.org/officeDocument/2006/relationships/image" Target="../media/image140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2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50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 5"/>
          <p:cNvGrpSpPr/>
          <p:nvPr/>
        </p:nvGrpSpPr>
        <p:grpSpPr>
          <a:xfrm>
            <a:off x="0" y="0"/>
            <a:ext cx="12219342" cy="6875872"/>
            <a:chOff x="-2660" y="0"/>
            <a:chExt cx="12219342" cy="6875872"/>
          </a:xfrm>
        </p:grpSpPr>
        <p:grpSp>
          <p:nvGrpSpPr>
            <p:cNvPr id="7" name="组 6"/>
            <p:cNvGrpSpPr/>
            <p:nvPr/>
          </p:nvGrpSpPr>
          <p:grpSpPr>
            <a:xfrm flipV="1">
              <a:off x="0" y="4881902"/>
              <a:ext cx="12216682" cy="1993970"/>
              <a:chOff x="-2" y="0"/>
              <a:chExt cx="12216682" cy="1424249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-1" y="0"/>
                <a:ext cx="12216681" cy="1424249"/>
              </a:xfrm>
              <a:prstGeom prst="rect">
                <a:avLst/>
              </a:prstGeom>
              <a:solidFill>
                <a:srgbClr val="E6E7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-2" y="1249071"/>
                <a:ext cx="12192001" cy="798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660" y="1671175"/>
              <a:ext cx="12192001" cy="3024336"/>
            </a:xfrm>
            <a:prstGeom prst="rect">
              <a:avLst/>
            </a:prstGeom>
          </p:spPr>
        </p:pic>
        <p:grpSp>
          <p:nvGrpSpPr>
            <p:cNvPr id="9" name="组 8"/>
            <p:cNvGrpSpPr/>
            <p:nvPr/>
          </p:nvGrpSpPr>
          <p:grpSpPr>
            <a:xfrm>
              <a:off x="-2" y="0"/>
              <a:ext cx="12216682" cy="1484784"/>
              <a:chOff x="-2" y="0"/>
              <a:chExt cx="12216682" cy="1484784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-1" y="0"/>
                <a:ext cx="12216681" cy="1484784"/>
              </a:xfrm>
              <a:prstGeom prst="rect">
                <a:avLst/>
              </a:prstGeom>
              <a:solidFill>
                <a:srgbClr val="E6E7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-2" y="1253257"/>
                <a:ext cx="12192001" cy="720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38999" y="1939383"/>
            <a:ext cx="9144000" cy="2387600"/>
          </a:xfrm>
        </p:spPr>
        <p:txBody>
          <a:bodyPr anchor="ctr"/>
          <a:lstStyle/>
          <a:p>
            <a:r>
              <a:rPr kumimoji="1" lang="zh-CN" altLang="en-US" dirty="0" smtClean="0"/>
              <a:t>高</a:t>
            </a:r>
            <a:r>
              <a:rPr kumimoji="1" lang="en-US" altLang="zh-CN" dirty="0" smtClean="0"/>
              <a:t>RSP</a:t>
            </a:r>
            <a:r>
              <a:rPr kumimoji="1" lang="zh-CN" altLang="en-US" dirty="0" smtClean="0"/>
              <a:t>分辨的</a:t>
            </a:r>
            <a:r>
              <a:rPr kumimoji="1" lang="zh-CN" altLang="en-US" dirty="0"/>
              <a:t>小动物质子</a:t>
            </a:r>
            <a:r>
              <a:rPr kumimoji="1" lang="en-US" altLang="zh-CN" dirty="0"/>
              <a:t>CT</a:t>
            </a:r>
            <a:r>
              <a:rPr kumimoji="1" lang="zh-CN" altLang="en-US" dirty="0"/>
              <a:t>设计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5326877"/>
            <a:ext cx="9144000" cy="1655762"/>
          </a:xfrm>
        </p:spPr>
        <p:txBody>
          <a:bodyPr>
            <a:normAutofit/>
          </a:bodyPr>
          <a:lstStyle/>
          <a:p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石煌超 王丹琦 朱宏博</a:t>
            </a:r>
            <a:endParaRPr kumimoji="1" lang="en-US" altLang="zh-CN" dirty="0" smtClean="0">
              <a:latin typeface="FangSong" charset="-122"/>
              <a:ea typeface="FangSong" charset="-122"/>
              <a:cs typeface="FangSong" charset="-122"/>
            </a:endParaRPr>
          </a:p>
          <a:p>
            <a:endParaRPr kumimoji="1" lang="en-US" altLang="zh-CN" dirty="0" smtClean="0">
              <a:latin typeface="FangSong" charset="-122"/>
              <a:ea typeface="FangSong" charset="-122"/>
              <a:cs typeface="FangSong" charset="-122"/>
            </a:endParaRPr>
          </a:p>
          <a:p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浙江大学物理学院</a:t>
            </a:r>
            <a:endParaRPr kumimoji="1" lang="zh-CN" altLang="en-US" dirty="0">
              <a:latin typeface="FangSong" charset="-122"/>
              <a:ea typeface="FangSong" charset="-122"/>
              <a:cs typeface="FangSong" charset="-122"/>
            </a:endParaRPr>
          </a:p>
        </p:txBody>
      </p:sp>
      <p:sp>
        <p:nvSpPr>
          <p:cNvPr id="14" name="幻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</a:t>
            </a:fld>
            <a:endParaRPr kumimoji="1"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221" y="30099"/>
            <a:ext cx="1223158" cy="1223158"/>
          </a:xfrm>
          <a:prstGeom prst="rect">
            <a:avLst/>
          </a:prstGeom>
        </p:spPr>
      </p:pic>
      <p:sp>
        <p:nvSpPr>
          <p:cNvPr id="15" name="日期占位符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268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1570"/>
            <a:ext cx="7772400" cy="911244"/>
          </a:xfrm>
        </p:spPr>
        <p:txBody>
          <a:bodyPr/>
          <a:lstStyle/>
          <a:p>
            <a:r>
              <a:rPr kumimoji="1" lang="en-US" altLang="zh-CN" dirty="0" smtClean="0"/>
              <a:t>RSP</a:t>
            </a:r>
            <a:r>
              <a:rPr kumimoji="1" lang="zh-CN" altLang="en-US" dirty="0" smtClean="0"/>
              <a:t>精度计算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18511" y="1365609"/>
                <a:ext cx="6142149" cy="2259499"/>
              </a:xfrm>
            </p:spPr>
            <p:txBody>
              <a:bodyPr>
                <a:normAutofit lnSpcReduction="10000"/>
              </a:bodyPr>
              <a:lstStyle/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提取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ROI(region of interest)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内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所有像素的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RSP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值，拟合得</a:t>
                </a:r>
                <a14:m>
                  <m:oMath xmlns:m="http://schemas.openxmlformats.org/officeDocument/2006/math">
                    <m:r>
                      <a:rPr kumimoji="1" lang="zh-CN" altLang="en-US" sz="200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𝜇</m:t>
                    </m:r>
                  </m:oMath>
                </a14:m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和</a:t>
                </a:r>
                <a14:m>
                  <m:oMath xmlns:m="http://schemas.openxmlformats.org/officeDocument/2006/math">
                    <m:r>
                      <a:rPr kumimoji="1" lang="zh-CN" altLang="en-US" sz="2000" i="1" dirty="0" smtClean="0">
                        <a:latin typeface="STKaiti" charset="-122"/>
                        <a:ea typeface="STKaiti" charset="-122"/>
                        <a:cs typeface="STKaiti" charset="-122"/>
                      </a:rPr>
                      <m:t>𝜎</m:t>
                    </m:r>
                  </m:oMath>
                </a14:m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Arial" charset="0"/>
                  <a:buChar char="•"/>
                </a:pP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RSP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相对误差</a:t>
                </a:r>
                <a:r>
                  <a:rPr kumimoji="1" lang="zh-CN" altLang="en-US" sz="2000" dirty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=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sz="200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</m:ctrlPr>
                      </m:fPr>
                      <m:num>
                        <m:r>
                          <a:rPr kumimoji="1" lang="en-US" altLang="zh-CN" sz="2000" b="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𝜇</m:t>
                        </m:r>
                        <m:r>
                          <a:rPr kumimoji="1" lang="en-US" altLang="zh-CN" sz="2000" b="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STKaiti" charset="-122"/>
                                <a:ea typeface="STKaiti" charset="-122"/>
                                <a:cs typeface="STKaiti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STKaiti" charset="-122"/>
                                <a:ea typeface="STKaiti" charset="-122"/>
                                <a:cs typeface="STKaiti" charset="-122"/>
                              </a:rPr>
                              <m:t>𝑅𝑆𝑃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STKaiti" charset="-122"/>
                                <a:ea typeface="STKaiti" charset="-122"/>
                                <a:cs typeface="STKaiti" charset="-122"/>
                              </a:rPr>
                              <m:t>𝑟𝑒𝑓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sz="2000" i="1" smtClean="0">
                                <a:latin typeface="STKaiti" charset="-122"/>
                                <a:ea typeface="STKaiti" charset="-122"/>
                                <a:cs typeface="STKaiti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STKaiti" charset="-122"/>
                                <a:ea typeface="STKaiti" charset="-122"/>
                                <a:cs typeface="STKaiti" charset="-122"/>
                              </a:rPr>
                              <m:t>𝑅𝑆𝑃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STKaiti" charset="-122"/>
                                <a:ea typeface="STKaiti" charset="-122"/>
                                <a:cs typeface="STKaiti" charset="-122"/>
                              </a:rPr>
                              <m:t>𝑟𝑒𝑓</m:t>
                            </m:r>
                          </m:sub>
                        </m:sSub>
                      </m:den>
                    </m:f>
                    <m:r>
                      <a:rPr kumimoji="1" lang="bg-BG" altLang="zh-CN" sz="200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×</m:t>
                    </m:r>
                    <m:r>
                      <a:rPr kumimoji="1" lang="en-US" altLang="zh-CN" sz="2000" b="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100%</m:t>
                    </m:r>
                  </m:oMath>
                </a14:m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噪声大小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=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sz="200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</m:ctrlPr>
                      </m:fPr>
                      <m:num>
                        <m:r>
                          <a:rPr kumimoji="1" lang="bg-BG" altLang="zh-CN" sz="200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𝜎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zh-CN" sz="2000" i="1" smtClean="0">
                                <a:latin typeface="STKaiti" charset="-122"/>
                                <a:ea typeface="STKaiti" charset="-122"/>
                                <a:cs typeface="STKaiti" charset="-122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STKaiti" charset="-122"/>
                                <a:ea typeface="STKaiti" charset="-122"/>
                                <a:cs typeface="STKaiti" charset="-122"/>
                              </a:rPr>
                              <m:t>𝑅𝑆𝑃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STKaiti" charset="-122"/>
                                <a:ea typeface="STKaiti" charset="-122"/>
                                <a:cs typeface="STKaiti" charset="-122"/>
                              </a:rPr>
                              <m:t>𝑟𝑒𝑓</m:t>
                            </m:r>
                          </m:sub>
                        </m:sSub>
                      </m:den>
                    </m:f>
                    <m:r>
                      <a:rPr kumimoji="1" lang="bg-BG" altLang="zh-CN" sz="2000" i="1">
                        <a:latin typeface="STKaiti" charset="-122"/>
                        <a:ea typeface="STKaiti" charset="-122"/>
                        <a:cs typeface="STKaiti" charset="-122"/>
                      </a:rPr>
                      <m:t>×</m:t>
                    </m:r>
                    <m:r>
                      <a:rPr kumimoji="1" lang="en-US" altLang="zh-CN" sz="2000" b="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100%</m:t>
                    </m:r>
                  </m:oMath>
                </a14:m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lvl="0">
                  <a:lnSpc>
                    <a:spcPct val="100000"/>
                  </a:lnSpc>
                  <a:spcBef>
                    <a:spcPts val="0"/>
                  </a:spcBef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提取边界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RSP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变化，拟合得空间分辨</a:t>
                </a:r>
                <a:endParaRPr kumimoji="1" lang="zh-CN" altLang="en-US" sz="2000" dirty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8511" y="1365609"/>
                <a:ext cx="6142149" cy="2259499"/>
              </a:xfrm>
              <a:blipFill rotWithShape="0">
                <a:blip r:embed="rId2"/>
                <a:stretch>
                  <a:fillRect l="-893" t="-2695" r="-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10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387" y="1060053"/>
            <a:ext cx="2332864" cy="2162280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8667927" y="1668137"/>
            <a:ext cx="3524073" cy="1399212"/>
            <a:chOff x="7829724" y="1403915"/>
            <a:chExt cx="3524073" cy="1399212"/>
          </a:xfrm>
        </p:grpSpPr>
        <p:grpSp>
          <p:nvGrpSpPr>
            <p:cNvPr id="8" name="组 7"/>
            <p:cNvGrpSpPr/>
            <p:nvPr/>
          </p:nvGrpSpPr>
          <p:grpSpPr>
            <a:xfrm>
              <a:off x="8064712" y="1403915"/>
              <a:ext cx="3289085" cy="827222"/>
              <a:chOff x="1516749" y="3067443"/>
              <a:chExt cx="2510729" cy="672976"/>
            </a:xfrm>
          </p:grpSpPr>
          <p:sp>
            <p:nvSpPr>
              <p:cNvPr id="12" name="同心圆 11"/>
              <p:cNvSpPr/>
              <p:nvPr/>
            </p:nvSpPr>
            <p:spPr>
              <a:xfrm>
                <a:off x="1516749" y="3575986"/>
                <a:ext cx="145502" cy="164433"/>
              </a:xfrm>
              <a:prstGeom prst="donut">
                <a:avLst>
                  <a:gd name="adj" fmla="val 5824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直线箭头连接符 12"/>
              <p:cNvCxnSpPr>
                <a:stCxn id="9" idx="0"/>
              </p:cNvCxnSpPr>
              <p:nvPr/>
            </p:nvCxnSpPr>
            <p:spPr>
              <a:xfrm flipV="1">
                <a:off x="1599473" y="3211807"/>
                <a:ext cx="942798" cy="36772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文本框 13"/>
              <p:cNvSpPr txBox="1"/>
              <p:nvPr/>
            </p:nvSpPr>
            <p:spPr>
              <a:xfrm>
                <a:off x="2542272" y="3067443"/>
                <a:ext cx="1485206" cy="300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ROI of bone</a:t>
                </a:r>
                <a:endParaRPr kumimoji="1" lang="zh-CN" altLang="en-US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cxnSp>
          <p:nvCxnSpPr>
            <p:cNvPr id="9" name="直线连接符 8"/>
            <p:cNvCxnSpPr/>
            <p:nvPr/>
          </p:nvCxnSpPr>
          <p:spPr>
            <a:xfrm>
              <a:off x="7829724" y="2134433"/>
              <a:ext cx="741821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箭头连接符 9"/>
            <p:cNvCxnSpPr/>
            <p:nvPr/>
          </p:nvCxnSpPr>
          <p:spPr>
            <a:xfrm>
              <a:off x="7963382" y="2134433"/>
              <a:ext cx="1098488" cy="48984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9061870" y="2433795"/>
              <a:ext cx="1670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latin typeface="Times New Roman" charset="0"/>
                  <a:ea typeface="Times New Roman" charset="0"/>
                  <a:cs typeface="Times New Roman" charset="0"/>
                </a:rPr>
                <a:t>Edge of bone</a:t>
              </a:r>
              <a:endParaRPr kumimoji="1" lang="zh-CN" alt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15" y="4102309"/>
            <a:ext cx="2997447" cy="24364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480" y="4102309"/>
            <a:ext cx="2953172" cy="2436472"/>
          </a:xfrm>
          <a:prstGeom prst="rect">
            <a:avLst/>
          </a:prstGeom>
        </p:spPr>
      </p:pic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552579"/>
              </p:ext>
            </p:extLst>
          </p:nvPr>
        </p:nvGraphicFramePr>
        <p:xfrm>
          <a:off x="7233812" y="4323301"/>
          <a:ext cx="443304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261"/>
                <a:gridCol w="1108261"/>
                <a:gridCol w="1108261"/>
                <a:gridCol w="110826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RSP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聚乙烯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Teflon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Bone</a:t>
                      </a:r>
                      <a:endParaRPr lang="zh-CN" altLang="en-US" sz="16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60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参考值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0.96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1.83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1.35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60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相对误差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0.35%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0.33%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0.06%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噪声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</a:t>
                      </a:r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37</a:t>
                      </a:r>
                      <a:r>
                        <a:rPr lang="mr-IN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</a:t>
                      </a:r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73</a:t>
                      </a:r>
                      <a:r>
                        <a:rPr lang="mr-IN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1.25</a:t>
                      </a:r>
                      <a:r>
                        <a:rPr lang="mr-IN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%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空间分辨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0.45 mm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0.54 mm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0.67</a:t>
                      </a:r>
                      <a:r>
                        <a:rPr lang="en-US" altLang="zh-CN" sz="1600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mm </a:t>
                      </a:r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7504073" y="3953969"/>
            <a:ext cx="424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FangSong" charset="-122"/>
                <a:ea typeface="FangSong" charset="-122"/>
                <a:cs typeface="FangSong" charset="-122"/>
              </a:rPr>
              <a:t>400M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质子</a:t>
            </a:r>
            <a:r>
              <a:rPr kumimoji="1" lang="en-US" altLang="zh-CN" dirty="0" smtClean="0">
                <a:latin typeface="FangSong" charset="-122"/>
                <a:ea typeface="FangSong" charset="-122"/>
                <a:cs typeface="FangSong" charset="-122"/>
              </a:rPr>
              <a:t>RSP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相对误差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，噪声与空间分辨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013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总质子数与体模剂量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09402" y="2142664"/>
            <a:ext cx="4408047" cy="277967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238078" y="2520371"/>
            <a:ext cx="71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Air</a:t>
            </a:r>
            <a:endParaRPr kumimoji="1" lang="zh-CN" alt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38077" y="3951367"/>
            <a:ext cx="71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Bone</a:t>
            </a:r>
            <a:endParaRPr kumimoji="1" lang="zh-CN" alt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25265" y="3951367"/>
            <a:ext cx="98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smtClean="0">
                <a:latin typeface="Times New Roman" charset="0"/>
                <a:ea typeface="Times New Roman" charset="0"/>
                <a:cs typeface="Times New Roman" charset="0"/>
              </a:rPr>
              <a:t>Telflon</a:t>
            </a:r>
            <a:endParaRPr kumimoji="1" lang="zh-CN" alt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025265" y="2520371"/>
            <a:ext cx="98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PP</a:t>
            </a:r>
            <a:endParaRPr kumimoji="1" lang="zh-CN" alt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931014" y="1544171"/>
                <a:ext cx="550049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在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Geant4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中统计体模各位置的沉积能量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沉积剂量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95%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以上来源于质子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100M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质子 </a:t>
                </a:r>
                <a14:m>
                  <m:oMath xmlns:m="http://schemas.openxmlformats.org/officeDocument/2006/math">
                    <m:r>
                      <a:rPr kumimoji="1" lang="is-IS" altLang="zh-CN" sz="200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→</m:t>
                    </m:r>
                  </m:oMath>
                </a14:m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0.8-1mGy</a:t>
                </a:r>
                <a:endParaRPr kumimoji="1" lang="zh-CN" altLang="en-US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14" y="1544171"/>
                <a:ext cx="5500490" cy="1631216"/>
              </a:xfrm>
              <a:prstGeom prst="rect">
                <a:avLst/>
              </a:prstGeom>
              <a:blipFill rotWithShape="0">
                <a:blip r:embed="rId4"/>
                <a:stretch>
                  <a:fillRect l="-998" t="-1866" b="-52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8391869" y="4922342"/>
            <a:ext cx="302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100M</a:t>
            </a:r>
            <a:r>
              <a:rPr kumimoji="1" lang="zh-CN" altLang="en-US" dirty="0" smtClean="0">
                <a:latin typeface="Times New Roman" charset="0"/>
                <a:ea typeface="Times New Roman" charset="0"/>
                <a:cs typeface="Times New Roman" charset="0"/>
              </a:rPr>
              <a:t>质子剂量分布图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700379"/>
              </p:ext>
            </p:extLst>
          </p:nvPr>
        </p:nvGraphicFramePr>
        <p:xfrm>
          <a:off x="282268" y="3796980"/>
          <a:ext cx="688114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020"/>
                <a:gridCol w="983020"/>
                <a:gridCol w="983020"/>
                <a:gridCol w="983020"/>
                <a:gridCol w="983020"/>
                <a:gridCol w="983020"/>
                <a:gridCol w="98302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总质子数</a:t>
                      </a:r>
                      <a:endParaRPr lang="zh-CN" altLang="en-US" sz="1400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相对误差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噪声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聚乙烯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Teflon</a:t>
                      </a:r>
                      <a:endParaRPr lang="zh-CN" altLang="en-US" sz="1400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Bone</a:t>
                      </a:r>
                      <a:endParaRPr lang="zh-CN" altLang="en-US" sz="1400" dirty="0" smtClean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聚乙烯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Teflon</a:t>
                      </a:r>
                      <a:endParaRPr lang="zh-CN" altLang="en-US" sz="1400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Bone</a:t>
                      </a:r>
                      <a:endParaRPr lang="zh-CN" altLang="en-US" sz="1400" dirty="0" smtClean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100M</a:t>
                      </a:r>
                      <a:endParaRPr lang="zh-CN" altLang="en-US" sz="1400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0.06%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0.67%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0.05%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2.84%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1.70%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2.33%</a:t>
                      </a:r>
                    </a:p>
                  </a:txBody>
                  <a:tcPr marL="6350" marR="6350" marT="635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200M</a:t>
                      </a:r>
                      <a:endParaRPr lang="zh-CN" altLang="en-US" sz="1400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-0.54%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0.43%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-0.43%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1.69%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0.95%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1.62%</a:t>
                      </a:r>
                    </a:p>
                  </a:txBody>
                  <a:tcPr marL="6350" marR="6350" marT="635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400M</a:t>
                      </a:r>
                      <a:endParaRPr lang="zh-CN" altLang="en-US" sz="1400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-0.35%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0.33%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-0.06%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1.37%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0.73%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1.25%</a:t>
                      </a:r>
                    </a:p>
                  </a:txBody>
                  <a:tcPr marL="6350" marR="6350" marT="635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800M</a:t>
                      </a:r>
                      <a:endParaRPr lang="zh-CN" altLang="en-US" sz="1400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-0.50%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0.46%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-0.12%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0.94%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0.40%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TKaiti" charset="-122"/>
                          <a:ea typeface="STKaiti" charset="-122"/>
                          <a:cs typeface="STKaiti" charset="-122"/>
                        </a:rPr>
                        <a:t>0.66%</a:t>
                      </a: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cxnSp>
        <p:nvCxnSpPr>
          <p:cNvPr id="7" name="直线连接符 6"/>
          <p:cNvCxnSpPr/>
          <p:nvPr/>
        </p:nvCxnSpPr>
        <p:spPr>
          <a:xfrm>
            <a:off x="347239" y="5590574"/>
            <a:ext cx="676986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 15"/>
          <p:cNvGrpSpPr/>
          <p:nvPr/>
        </p:nvGrpSpPr>
        <p:grpSpPr>
          <a:xfrm>
            <a:off x="3819645" y="2993831"/>
            <a:ext cx="3489757" cy="550888"/>
            <a:chOff x="3819645" y="2993831"/>
            <a:chExt cx="3489757" cy="550888"/>
          </a:xfrm>
        </p:grpSpPr>
        <p:cxnSp>
          <p:nvCxnSpPr>
            <p:cNvPr id="9" name="直线箭头连接符 8"/>
            <p:cNvCxnSpPr>
              <a:endCxn id="10" idx="1"/>
            </p:cNvCxnSpPr>
            <p:nvPr/>
          </p:nvCxnSpPr>
          <p:spPr>
            <a:xfrm>
              <a:off x="3819645" y="2993831"/>
              <a:ext cx="787079" cy="36622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606724" y="3175387"/>
              <a:ext cx="2702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 smtClean="0">
                  <a:latin typeface="STKaiti" charset="-122"/>
                  <a:ea typeface="STKaiti" charset="-122"/>
                  <a:cs typeface="STKaiti" charset="-122"/>
                </a:rPr>
                <a:t>与</a:t>
              </a:r>
              <a:r>
                <a:rPr kumimoji="1" lang="en-US" altLang="zh-CN" dirty="0" smtClean="0">
                  <a:latin typeface="STKaiti" charset="-122"/>
                  <a:ea typeface="STKaiti" charset="-122"/>
                  <a:cs typeface="STKaiti" charset="-122"/>
                </a:rPr>
                <a:t>Phase-II</a:t>
              </a:r>
              <a:r>
                <a:rPr kumimoji="1" lang="zh-CN" altLang="en-US" dirty="0" smtClean="0">
                  <a:latin typeface="STKaiti" charset="-122"/>
                  <a:ea typeface="STKaiti" charset="-122"/>
                  <a:cs typeface="STKaiti" charset="-122"/>
                </a:rPr>
                <a:t> </a:t>
              </a:r>
              <a:r>
                <a:rPr kumimoji="1" lang="en-US" altLang="zh-CN" dirty="0" smtClean="0">
                  <a:latin typeface="STKaiti" charset="-122"/>
                  <a:ea typeface="STKaiti" charset="-122"/>
                  <a:cs typeface="STKaiti" charset="-122"/>
                </a:rPr>
                <a:t>scanner</a:t>
              </a:r>
              <a:r>
                <a:rPr kumimoji="1" lang="zh-CN" altLang="en-US" dirty="0" smtClean="0">
                  <a:latin typeface="STKaiti" charset="-122"/>
                  <a:ea typeface="STKaiti" charset="-122"/>
                  <a:cs typeface="STKaiti" charset="-122"/>
                </a:rPr>
                <a:t>一致</a:t>
              </a:r>
              <a:endParaRPr kumimoji="1" lang="zh-CN" altLang="en-US" dirty="0" smtClean="0">
                <a:latin typeface="STKaiti" charset="-122"/>
                <a:ea typeface="STKaiti" charset="-122"/>
                <a:cs typeface="STKaiti" charset="-122"/>
              </a:endParaRPr>
            </a:p>
          </p:txBody>
        </p:sp>
      </p:grpSp>
      <p:sp>
        <p:nvSpPr>
          <p:cNvPr id="18" name="日期占位符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764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多质子事例算法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4503" y="1430854"/>
            <a:ext cx="5933303" cy="4686192"/>
          </a:xfrm>
        </p:spPr>
        <p:txBody>
          <a:bodyPr>
            <a:normAutofit/>
          </a:bodyPr>
          <a:lstStyle/>
          <a:p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Tracker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：</a:t>
            </a:r>
            <a:endParaRPr kumimoji="1" lang="en-US" altLang="zh-CN" sz="2000" dirty="0" smtClean="0">
              <a:latin typeface="STKaiti" charset="-122"/>
              <a:ea typeface="STKaiti" charset="-122"/>
              <a:cs typeface="STKaiti" charset="-122"/>
            </a:endParaRPr>
          </a:p>
          <a:p>
            <a:pPr>
              <a:buFont typeface="Arial" charset="0"/>
              <a:buChar char="•"/>
            </a:pP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通过先验的结果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(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质子入射角度，体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模位置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等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)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，提升匹配准确度</a:t>
            </a:r>
            <a:endParaRPr kumimoji="1" lang="en-US" altLang="zh-CN" sz="2000" dirty="0" smtClean="0">
              <a:latin typeface="STKaiti" charset="-122"/>
              <a:ea typeface="STKaiti" charset="-122"/>
              <a:cs typeface="STKaiti" charset="-122"/>
            </a:endParaRPr>
          </a:p>
          <a:p>
            <a:pPr>
              <a:buFont typeface="Arial" charset="0"/>
              <a:buChar char="•"/>
            </a:pP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现有的匹配算法已能实现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99%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以上的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purity</a:t>
            </a:r>
          </a:p>
          <a:p>
            <a:pPr>
              <a:buFont typeface="Arial" charset="0"/>
              <a:buChar char="•"/>
            </a:pPr>
            <a:endParaRPr kumimoji="1" lang="en-US" altLang="zh-CN" sz="2000" dirty="0" smtClean="0">
              <a:latin typeface="STKaiti" charset="-122"/>
              <a:ea typeface="STKaiti" charset="-122"/>
              <a:cs typeface="STKaiti" charset="-122"/>
            </a:endParaRPr>
          </a:p>
          <a:p>
            <a:pPr>
              <a:buFont typeface="Arial" charset="0"/>
              <a:buChar char="•"/>
            </a:pPr>
            <a:endParaRPr kumimoji="1" lang="en-US" altLang="zh-CN" sz="2000" dirty="0">
              <a:latin typeface="STKaiti" charset="-122"/>
              <a:ea typeface="STKaiti" charset="-122"/>
              <a:cs typeface="STKaiti" charset="-122"/>
            </a:endParaRPr>
          </a:p>
          <a:p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RERD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：</a:t>
            </a:r>
            <a:endParaRPr kumimoji="1" lang="en-US" altLang="zh-CN" sz="2000" dirty="0" smtClean="0">
              <a:latin typeface="STKaiti" charset="-122"/>
              <a:ea typeface="STKaiti" charset="-122"/>
              <a:cs typeface="STKaiti" charset="-122"/>
            </a:endParaRPr>
          </a:p>
          <a:p>
            <a:pPr>
              <a:buFont typeface="Arial" charset="0"/>
              <a:buChar char="•"/>
            </a:pP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迭代重建算法：利用能量信息处理多径迹重合的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hit</a:t>
            </a:r>
          </a:p>
          <a:p>
            <a:pPr>
              <a:buFont typeface="Arial" charset="0"/>
              <a:buChar char="•"/>
            </a:pP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匹配算法：计算预期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hit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分布，与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RERD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测量匹配</a:t>
            </a:r>
            <a:endParaRPr kumimoji="1" lang="en-US" altLang="zh-CN" sz="2000" dirty="0" smtClean="0">
              <a:latin typeface="STKaiti" charset="-122"/>
              <a:ea typeface="STKaiti" charset="-122"/>
              <a:cs typeface="STKaiti" charset="-122"/>
            </a:endParaRPr>
          </a:p>
          <a:p>
            <a:pPr>
              <a:buFont typeface="Arial" charset="0"/>
              <a:buChar char="•"/>
            </a:pP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目标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：稳定实现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5-10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条同时重建的质子</a:t>
            </a:r>
            <a:endParaRPr kumimoji="1" lang="zh-CN" altLang="en-US" sz="2000" dirty="0"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12</a:t>
            </a:fld>
            <a:endParaRPr kumimoji="1"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38439"/>
              </p:ext>
            </p:extLst>
          </p:nvPr>
        </p:nvGraphicFramePr>
        <p:xfrm>
          <a:off x="6759146" y="1566327"/>
          <a:ext cx="525547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825"/>
                <a:gridCol w="1751825"/>
                <a:gridCol w="17518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质子数</a:t>
                      </a:r>
                      <a:endParaRPr lang="zh-CN" altLang="en-US" sz="1400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purity</a:t>
                      </a:r>
                      <a:endParaRPr lang="zh-CN" altLang="en-US" sz="1400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efficiency</a:t>
                      </a:r>
                      <a:endParaRPr lang="zh-CN" altLang="en-US" sz="1400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3</a:t>
                      </a:r>
                      <a:endParaRPr lang="zh-CN" altLang="en-US" sz="1400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99.98%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98.11%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marL="6350" marR="6350" marT="635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5</a:t>
                      </a:r>
                      <a:endParaRPr lang="zh-CN" altLang="en-US" sz="1400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99.98%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98.0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4</a:t>
                      </a:r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marL="6350" marR="6350" marT="635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10</a:t>
                      </a:r>
                      <a:endParaRPr lang="zh-CN" altLang="en-US" sz="1400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99.96%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97.8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5</a:t>
                      </a:r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marL="6350" marR="6350" marT="635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20</a:t>
                      </a:r>
                      <a:endParaRPr lang="zh-CN" altLang="en-US" sz="1400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99.89%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97.4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1</a:t>
                      </a:r>
                      <a:r>
                        <a:rPr lang="mr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charset="0"/>
                          <a:ea typeface="Cambria Math" charset="0"/>
                          <a:cs typeface="Cambria Math" charset="0"/>
                        </a:rPr>
                        <a:t>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595" y="3932788"/>
            <a:ext cx="6075405" cy="19113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26750" y="1182205"/>
            <a:ext cx="3520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多</a:t>
            </a:r>
            <a:r>
              <a:rPr kumimoji="1" lang="zh-CN" altLang="en-US" smtClean="0">
                <a:latin typeface="FangSong" charset="-122"/>
                <a:ea typeface="FangSong" charset="-122"/>
                <a:cs typeface="FangSong" charset="-122"/>
              </a:rPr>
              <a:t>质子事例中</a:t>
            </a:r>
            <a:r>
              <a:rPr kumimoji="1" lang="en-US" altLang="zh-CN" dirty="0" smtClean="0">
                <a:latin typeface="FangSong" charset="-122"/>
                <a:ea typeface="FangSong" charset="-122"/>
                <a:cs typeface="FangSong" charset="-122"/>
              </a:rPr>
              <a:t>PSD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径迹纯度与效率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dirty="0" smtClean="0"/>
              <a:t>2024/7/16</a:t>
            </a:r>
            <a:endParaRPr kumimoji="1" lang="zh-CN" alt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NED&amp;CAGD2024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4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原理小样机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5" name="Picture 1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048" y="3611301"/>
            <a:ext cx="8039582" cy="28928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1445870" y="1500113"/>
                <a:ext cx="838007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dirty="0" smtClean="0">
                    <a:latin typeface="STKaiti" charset="-122"/>
                    <a:ea typeface="STKaiti" charset="-122"/>
                    <a:cs typeface="STKaiti" charset="-122"/>
                  </a:rPr>
                  <a:t>PSD: </a:t>
                </a:r>
                <a:r>
                  <a:rPr kumimoji="1" lang="zh-CN" altLang="en-US" dirty="0" smtClean="0">
                    <a:latin typeface="STKaiti" charset="-122"/>
                    <a:ea typeface="STKaiti" charset="-122"/>
                    <a:cs typeface="STKaiti" charset="-122"/>
                  </a:rPr>
                  <a:t>单片</a:t>
                </a:r>
                <a:r>
                  <a:rPr kumimoji="1" lang="en-US" altLang="zh-CN" dirty="0" err="1" smtClean="0">
                    <a:latin typeface="STKaiti" charset="-122"/>
                    <a:ea typeface="STKaiti" charset="-122"/>
                    <a:cs typeface="STKaiti" charset="-122"/>
                  </a:rPr>
                  <a:t>TaichuPix</a:t>
                </a:r>
                <a14:m>
                  <m:oMath xmlns:m="http://schemas.openxmlformats.org/officeDocument/2006/math">
                    <m:r>
                      <a:rPr kumimoji="1" lang="is-IS" altLang="zh-CN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→</m:t>
                    </m:r>
                  </m:oMath>
                </a14:m>
                <a:r>
                  <a:rPr kumimoji="1" lang="zh-CN" altLang="en-US" dirty="0" smtClean="0">
                    <a:latin typeface="STKaiti" charset="-122"/>
                    <a:ea typeface="STKaiti" charset="-122"/>
                    <a:cs typeface="STKaiti" charset="-122"/>
                  </a:rPr>
                  <a:t>探测面积更小</a:t>
                </a:r>
                <a:endParaRPr kumimoji="1" lang="en-US" altLang="zh-CN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kumimoji="1" lang="en-US" altLang="zh-CN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dirty="0" smtClean="0">
                    <a:latin typeface="STKaiti" charset="-122"/>
                    <a:ea typeface="STKaiti" charset="-122"/>
                    <a:cs typeface="STKaiti" charset="-122"/>
                  </a:rPr>
                  <a:t>RERD</a:t>
                </a:r>
                <a:r>
                  <a:rPr kumimoji="1" lang="zh-CN" altLang="en-US" dirty="0" smtClean="0">
                    <a:latin typeface="STKaiti" charset="-122"/>
                    <a:ea typeface="STKaiti" charset="-122"/>
                    <a:cs typeface="STKaiti" charset="-122"/>
                  </a:rPr>
                  <a:t>：</a:t>
                </a:r>
                <a:r>
                  <a:rPr kumimoji="1" lang="en-US" altLang="zh-CN" dirty="0" smtClean="0">
                    <a:latin typeface="STKaiti" charset="-122"/>
                    <a:ea typeface="STKaiti" charset="-122"/>
                    <a:cs typeface="STKaiti" charset="-122"/>
                  </a:rPr>
                  <a:t>64</a:t>
                </a:r>
                <a:r>
                  <a:rPr kumimoji="1" lang="zh-CN" altLang="en-US" dirty="0" smtClean="0">
                    <a:latin typeface="STKaiti" charset="-122"/>
                    <a:ea typeface="STKaiti" charset="-122"/>
                    <a:cs typeface="STKaiti" charset="-122"/>
                  </a:rPr>
                  <a:t>层，单层使用整片的塑料闪烁体</a:t>
                </a:r>
                <a14:m>
                  <m:oMath xmlns:m="http://schemas.openxmlformats.org/officeDocument/2006/math">
                    <m:r>
                      <a:rPr kumimoji="1" lang="is-IS" altLang="zh-CN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→</m:t>
                    </m:r>
                  </m:oMath>
                </a14:m>
                <a:r>
                  <a:rPr kumimoji="1" lang="zh-CN" altLang="en-US" dirty="0" smtClean="0">
                    <a:latin typeface="STKaiti" charset="-122"/>
                    <a:ea typeface="STKaiti" charset="-122"/>
                    <a:cs typeface="STKaiti" charset="-122"/>
                  </a:rPr>
                  <a:t>单质子事例</a:t>
                </a:r>
                <a:endParaRPr kumimoji="1" lang="en-US" altLang="zh-CN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kumimoji="1" lang="en-US" altLang="zh-CN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zh-CN" altLang="en-US" dirty="0" smtClean="0">
                    <a:latin typeface="STKaiti" charset="-122"/>
                    <a:ea typeface="STKaiti" charset="-122"/>
                    <a:cs typeface="STKaiti" charset="-122"/>
                  </a:rPr>
                  <a:t>拟利用约</a:t>
                </a:r>
                <a:r>
                  <a:rPr kumimoji="1" lang="en-US" altLang="zh-CN" dirty="0" smtClean="0">
                    <a:latin typeface="STKaiti" charset="-122"/>
                    <a:ea typeface="STKaiti" charset="-122"/>
                    <a:cs typeface="STKaiti" charset="-122"/>
                  </a:rPr>
                  <a:t>100MeV</a:t>
                </a:r>
                <a:r>
                  <a:rPr kumimoji="1" lang="zh-CN" altLang="en-US" dirty="0" smtClean="0">
                    <a:latin typeface="STKaiti" charset="-122"/>
                    <a:ea typeface="STKaiti" charset="-122"/>
                    <a:cs typeface="STKaiti" charset="-122"/>
                  </a:rPr>
                  <a:t>低流强质子进行原理测试</a:t>
                </a:r>
                <a:endParaRPr kumimoji="1" lang="en-US" altLang="zh-CN" dirty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870" y="1500113"/>
                <a:ext cx="8380071" cy="1477328"/>
              </a:xfrm>
              <a:prstGeom prst="rect">
                <a:avLst/>
              </a:prstGeom>
              <a:blipFill rotWithShape="0">
                <a:blip r:embed="rId3"/>
                <a:stretch>
                  <a:fillRect l="-436" t="-2893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22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闪烁体</a:t>
            </a:r>
            <a:r>
              <a:rPr kumimoji="1" lang="zh-CN" altLang="en-US" dirty="0" smtClean="0"/>
              <a:t>读出初步测试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5" name="Picture 10">
            <a:extLst>
              <a:ext uri="{FF2B5EF4-FFF2-40B4-BE49-F238E27FC236}">
                <a16:creationId xmlns="" xmlns:a16="http://schemas.microsoft.com/office/drawing/2014/main" id="{D4486158-FF44-7589-9D5D-E97C131B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51" y="1026691"/>
            <a:ext cx="3426496" cy="2739364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952B4E56-E84D-41D8-FFBB-0514B56A1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88" y="1119291"/>
            <a:ext cx="3402073" cy="2616293"/>
          </a:xfrm>
          <a:prstGeom prst="rect">
            <a:avLst/>
          </a:prstGeom>
        </p:spPr>
      </p:pic>
      <p:pic>
        <p:nvPicPr>
          <p:cNvPr id="7" name="图片 4" descr="eXPERIMENT_2">
            <a:extLst>
              <a:ext uri="{FF2B5EF4-FFF2-40B4-BE49-F238E27FC236}">
                <a16:creationId xmlns="" xmlns:a16="http://schemas.microsoft.com/office/drawing/2014/main" id="{E589FDFD-38DC-3F8C-6FBF-86AB7E764E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4442" t="7795" r="15673" b="33298"/>
          <a:stretch/>
        </p:blipFill>
        <p:spPr>
          <a:xfrm>
            <a:off x="5100785" y="3881501"/>
            <a:ext cx="2632568" cy="2590295"/>
          </a:xfrm>
          <a:prstGeom prst="rect">
            <a:avLst/>
          </a:prstGeom>
        </p:spPr>
      </p:pic>
      <p:pic>
        <p:nvPicPr>
          <p:cNvPr id="8" name="图片 6" descr="3PSCoinADC_CH2_CutTDC">
            <a:extLst>
              <a:ext uri="{FF2B5EF4-FFF2-40B4-BE49-F238E27FC236}">
                <a16:creationId xmlns="" xmlns:a16="http://schemas.microsoft.com/office/drawing/2014/main" id="{06A1B454-7E2D-5FB2-B730-1C01AF561D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27" t="11346" r="7750" b="667"/>
          <a:stretch/>
        </p:blipFill>
        <p:spPr>
          <a:xfrm>
            <a:off x="8610600" y="4004613"/>
            <a:ext cx="2932661" cy="22680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6591" y="1329229"/>
            <a:ext cx="3951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dirty="0" err="1" smtClean="0">
                <a:latin typeface="STKaiti" charset="-122"/>
                <a:ea typeface="STKaiti" charset="-122"/>
                <a:cs typeface="STKaiti" charset="-122"/>
              </a:rPr>
              <a:t>SiPM+MPT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单光子谱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Wingdings" charset="2"/>
              <a:buChar char="Ø"/>
            </a:pP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LED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发光，在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MPT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最大增益下可以看见明显的单光子谱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ADC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随光子数线性响应较好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56590" y="3881501"/>
            <a:ext cx="4195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多片闪烁体符合宇宙线沉积能量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Wingdings" charset="2"/>
              <a:buChar char="Ø"/>
            </a:pP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通过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TDC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对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3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片闪烁体进行时间符合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平均光子数约为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40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个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133894" y="6471796"/>
            <a:ext cx="265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mtClean="0">
                <a:latin typeface="FangSong" charset="-122"/>
                <a:ea typeface="FangSong" charset="-122"/>
                <a:cs typeface="FangSong" charset="-122"/>
              </a:rPr>
              <a:t>多通道宇宙线符合测试</a:t>
            </a:r>
            <a:endParaRPr kumimoji="1" lang="zh-CN" altLang="en-US" dirty="0" smtClean="0">
              <a:latin typeface="FangSong" charset="-122"/>
              <a:ea typeface="FangSong" charset="-122"/>
              <a:cs typeface="FangSong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82897" y="6230804"/>
            <a:ext cx="193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符合后</a:t>
            </a:r>
            <a:r>
              <a:rPr kumimoji="1" lang="en-US" altLang="zh-CN" dirty="0" smtClean="0">
                <a:latin typeface="FangSong" charset="-122"/>
                <a:ea typeface="FangSong" charset="-122"/>
                <a:cs typeface="FangSong" charset="-122"/>
              </a:rPr>
              <a:t>ADC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能谱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82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总结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20511"/>
            <a:ext cx="11083724" cy="4351338"/>
          </a:xfrm>
        </p:spPr>
        <p:txBody>
          <a:bodyPr>
            <a:normAutofit/>
          </a:bodyPr>
          <a:lstStyle/>
          <a:p>
            <a:r>
              <a:rPr kumimoji="1" lang="en-US" altLang="zh-CN" sz="2400" dirty="0" err="1" smtClean="0">
                <a:latin typeface="STKaiti" charset="-122"/>
                <a:ea typeface="STKaiti" charset="-122"/>
                <a:cs typeface="STKaiti" charset="-122"/>
              </a:rPr>
              <a:t>pCT</a:t>
            </a: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具有低剂量，高</a:t>
            </a:r>
            <a:r>
              <a:rPr kumimoji="1" lang="en-US" altLang="zh-CN" sz="2400" dirty="0" smtClean="0">
                <a:latin typeface="STKaiti" charset="-122"/>
                <a:ea typeface="STKaiti" charset="-122"/>
                <a:cs typeface="STKaiti" charset="-122"/>
              </a:rPr>
              <a:t>RSP</a:t>
            </a: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分辨等特性，是放疗图像引导的重要发展方向之一，质子计数率是</a:t>
            </a:r>
            <a:r>
              <a:rPr kumimoji="1" lang="en-US" altLang="zh-CN" sz="2400" dirty="0" err="1" smtClean="0">
                <a:latin typeface="STKaiti" charset="-122"/>
                <a:ea typeface="STKaiti" charset="-122"/>
                <a:cs typeface="STKaiti" charset="-122"/>
              </a:rPr>
              <a:t>pCT</a:t>
            </a: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的关键指标。</a:t>
            </a:r>
            <a:endParaRPr kumimoji="1" lang="en-US" altLang="zh-CN" sz="2400" dirty="0" smtClean="0">
              <a:latin typeface="STKaiti" charset="-122"/>
              <a:ea typeface="STKaiti" charset="-122"/>
              <a:cs typeface="STKaiti" charset="-122"/>
            </a:endParaRPr>
          </a:p>
          <a:p>
            <a:endParaRPr kumimoji="1" lang="en-US" altLang="zh-CN" sz="2400" dirty="0" smtClean="0">
              <a:latin typeface="STKaiti" charset="-122"/>
              <a:ea typeface="STKaiti" charset="-122"/>
              <a:cs typeface="STKaiti" charset="-122"/>
            </a:endParaRPr>
          </a:p>
          <a:p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从两个方向提升计数率</a:t>
            </a:r>
            <a:endParaRPr kumimoji="1" lang="en-US" altLang="zh-CN" sz="2400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590400">
              <a:buFont typeface="Arial" charset="0"/>
              <a:buChar char="•"/>
            </a:pP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高速探测器与电子学：</a:t>
            </a:r>
            <a:r>
              <a:rPr kumimoji="1" lang="en-US" altLang="zh-CN" sz="2400" dirty="0" err="1" smtClean="0">
                <a:latin typeface="STKaiti" charset="-122"/>
                <a:ea typeface="STKaiti" charset="-122"/>
                <a:cs typeface="STKaiti" charset="-122"/>
              </a:rPr>
              <a:t>TaichuPix</a:t>
            </a: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，塑料闪烁体</a:t>
            </a:r>
            <a:r>
              <a:rPr kumimoji="1" lang="en-US" altLang="zh-CN" sz="2400" dirty="0" smtClean="0">
                <a:latin typeface="STKaiti" charset="-122"/>
                <a:ea typeface="STKaiti" charset="-122"/>
                <a:cs typeface="STKaiti" charset="-122"/>
              </a:rPr>
              <a:t>+</a:t>
            </a:r>
            <a:r>
              <a:rPr kumimoji="1" lang="en-US" altLang="zh-CN" sz="2400" dirty="0" err="1" smtClean="0">
                <a:latin typeface="STKaiti" charset="-122"/>
                <a:ea typeface="STKaiti" charset="-122"/>
                <a:cs typeface="STKaiti" charset="-122"/>
              </a:rPr>
              <a:t>SiPM+MPT</a:t>
            </a:r>
            <a:endParaRPr kumimoji="1" lang="en-US" altLang="zh-CN" sz="2400" dirty="0">
              <a:latin typeface="STKaiti" charset="-122"/>
              <a:ea typeface="STKaiti" charset="-122"/>
              <a:cs typeface="STKaiti" charset="-122"/>
            </a:endParaRPr>
          </a:p>
          <a:p>
            <a:pPr marL="590400">
              <a:buFont typeface="Arial" charset="0"/>
              <a:buChar char="•"/>
            </a:pP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单事例质子计数能力：提升颗粒度，多质子重建算法</a:t>
            </a:r>
            <a:endParaRPr kumimoji="1" lang="en-US" altLang="zh-CN" sz="2400" dirty="0" smtClean="0">
              <a:latin typeface="STKaiti" charset="-122"/>
              <a:ea typeface="STKaiti" charset="-122"/>
              <a:cs typeface="STKaiti" charset="-122"/>
            </a:endParaRPr>
          </a:p>
          <a:p>
            <a:endParaRPr kumimoji="1" lang="en-US" altLang="zh-CN" sz="2400" dirty="0">
              <a:latin typeface="STKaiti" charset="-122"/>
              <a:ea typeface="STKaiti" charset="-122"/>
              <a:cs typeface="STKaiti" charset="-122"/>
            </a:endParaRPr>
          </a:p>
          <a:p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完成模拟与重建算法，得到</a:t>
            </a:r>
            <a:r>
              <a:rPr kumimoji="1" lang="en-US" altLang="zh-CN" sz="2400" dirty="0" smtClean="0">
                <a:latin typeface="STKaiti" charset="-122"/>
                <a:ea typeface="STKaiti" charset="-122"/>
                <a:cs typeface="STKaiti" charset="-122"/>
              </a:rPr>
              <a:t>RSP</a:t>
            </a: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相对误差在</a:t>
            </a:r>
            <a:r>
              <a:rPr kumimoji="1" lang="en-US" altLang="zh-CN" sz="2400" dirty="0" smtClean="0">
                <a:latin typeface="STKaiti" charset="-122"/>
                <a:ea typeface="STKaiti" charset="-122"/>
                <a:cs typeface="STKaiti" charset="-122"/>
              </a:rPr>
              <a:t>0.5%</a:t>
            </a: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以内，噪声在</a:t>
            </a:r>
            <a:r>
              <a:rPr kumimoji="1" lang="en-US" altLang="zh-CN" sz="2400" dirty="0" smtClean="0">
                <a:latin typeface="STKaiti" charset="-122"/>
                <a:ea typeface="STKaiti" charset="-122"/>
                <a:cs typeface="STKaiti" charset="-122"/>
              </a:rPr>
              <a:t>1.5%</a:t>
            </a: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以内，剂量在</a:t>
            </a:r>
            <a:r>
              <a:rPr kumimoji="1" lang="en-US" altLang="zh-CN" sz="2400" dirty="0" smtClean="0">
                <a:latin typeface="STKaiti" charset="-122"/>
                <a:ea typeface="STKaiti" charset="-122"/>
                <a:cs typeface="STKaiti" charset="-122"/>
              </a:rPr>
              <a:t>4mGy</a:t>
            </a: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以下</a:t>
            </a:r>
            <a:endParaRPr kumimoji="1" lang="en-US" altLang="zh-CN" sz="2400" dirty="0" smtClean="0">
              <a:latin typeface="STKaiti" charset="-122"/>
              <a:ea typeface="STKaiti" charset="-122"/>
              <a:cs typeface="STKaiti" charset="-122"/>
            </a:endParaRPr>
          </a:p>
          <a:p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单通道闪烁体读出测试</a:t>
            </a:r>
            <a:endParaRPr kumimoji="1" lang="en-US" altLang="zh-CN" sz="2400" dirty="0"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>
          <a:xfrm rot="21190828">
            <a:off x="7830049" y="5362220"/>
            <a:ext cx="43224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</a:t>
            </a:r>
            <a:r>
              <a:rPr lang="zh-CN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you</a:t>
            </a:r>
            <a:r>
              <a:rPr lang="zh-CN" alt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！</a:t>
            </a:r>
            <a:endParaRPr lang="zh-CN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24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Back up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4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单质子重建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7901" y="885743"/>
                <a:ext cx="6931148" cy="5697516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PSD: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根据击中重建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入射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/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出射径迹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根据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最可几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路径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(MLP)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估计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，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得到质子预期位置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(</a:t>
                </a:r>
                <a:r>
                  <a:rPr kumimoji="1" lang="en-US" altLang="zh-CN" sz="2000" dirty="0" err="1" smtClean="0">
                    <a:latin typeface="STKaiti" charset="-122"/>
                    <a:ea typeface="STKaiti" charset="-122"/>
                    <a:cs typeface="STKaiti" charset="-122"/>
                  </a:rPr>
                  <a:t>x,y</a:t>
                </a:r>
                <a:r>
                  <a:rPr kumimoji="1" lang="en-US" altLang="zh-CN" sz="2000" dirty="0">
                    <a:latin typeface="STKaiti" charset="-122"/>
                    <a:ea typeface="STKaiti" charset="-122"/>
                    <a:cs typeface="STKaiti" charset="-122"/>
                  </a:rPr>
                  <a:t>)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RERD: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延长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PSD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出射径迹作为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seed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迭代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出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重建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整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条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径迹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拟合沉积能量分布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(</a:t>
                </a:r>
                <a:r>
                  <a:rPr kumimoji="1" lang="en-US" altLang="zh-CN" sz="2000" dirty="0" err="1" smtClean="0">
                    <a:latin typeface="STKaiti" charset="-122"/>
                    <a:ea typeface="STKaiti" charset="-122"/>
                    <a:cs typeface="STKaiti" charset="-122"/>
                  </a:rPr>
                  <a:t>bortfeld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 function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)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，根据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𝜒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筛选径迹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射程</a:t>
                </a:r>
                <a14:m>
                  <m:oMath xmlns:m="http://schemas.openxmlformats.org/officeDocument/2006/math">
                    <m:r>
                      <a:rPr kumimoji="1" lang="is-IS" altLang="zh-CN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WEPL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kumimoji="1" lang="is-IS" altLang="zh-CN" sz="200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→</m:t>
                    </m:r>
                  </m:oMath>
                </a14:m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对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(</a:t>
                </a:r>
                <a:r>
                  <a:rPr kumimoji="1" lang="en-US" altLang="zh-CN" sz="2000" dirty="0" err="1" smtClean="0">
                    <a:latin typeface="STKaiti" charset="-122"/>
                    <a:ea typeface="STKaiti" charset="-122"/>
                    <a:cs typeface="STKaiti" charset="-122"/>
                  </a:rPr>
                  <a:t>x,y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)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位置的一次测量</a:t>
                </a:r>
                <a:endParaRPr kumimoji="1" lang="zh-CN" altLang="en-US" sz="2000" dirty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01" y="885743"/>
                <a:ext cx="6931148" cy="5697516"/>
              </a:xfrm>
              <a:blipFill rotWithShape="0">
                <a:blip r:embed="rId3"/>
                <a:stretch>
                  <a:fillRect l="-792" t="-10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17</a:t>
            </a:fld>
            <a:endParaRPr kumimoji="1" lang="zh-CN" altLang="en-US"/>
          </a:p>
        </p:txBody>
      </p:sp>
      <p:grpSp>
        <p:nvGrpSpPr>
          <p:cNvPr id="7" name="组 6"/>
          <p:cNvGrpSpPr/>
          <p:nvPr/>
        </p:nvGrpSpPr>
        <p:grpSpPr>
          <a:xfrm>
            <a:off x="7414869" y="1102902"/>
            <a:ext cx="4674645" cy="2276472"/>
            <a:chOff x="6976997" y="1161737"/>
            <a:chExt cx="4674645" cy="227647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6997" y="1161737"/>
              <a:ext cx="4674644" cy="190714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490566" y="3068877"/>
              <a:ext cx="4161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latin typeface="Times New Roman" charset="0"/>
                  <a:ea typeface="Times New Roman" charset="0"/>
                  <a:cs typeface="Times New Roman" charset="0"/>
                </a:rPr>
                <a:t>MLP estimation with Bayesian formalism</a:t>
              </a:r>
              <a:endParaRPr kumimoji="1" lang="zh-CN" alt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4" name="组 13"/>
          <p:cNvGrpSpPr/>
          <p:nvPr/>
        </p:nvGrpSpPr>
        <p:grpSpPr>
          <a:xfrm>
            <a:off x="7897563" y="3718543"/>
            <a:ext cx="4161076" cy="2918141"/>
            <a:chOff x="7373130" y="3718543"/>
            <a:chExt cx="4161076" cy="2918141"/>
          </a:xfrm>
        </p:grpSpPr>
        <p:grpSp>
          <p:nvGrpSpPr>
            <p:cNvPr id="12" name="组 11"/>
            <p:cNvGrpSpPr/>
            <p:nvPr/>
          </p:nvGrpSpPr>
          <p:grpSpPr>
            <a:xfrm>
              <a:off x="7490566" y="3718543"/>
              <a:ext cx="3926205" cy="2637807"/>
              <a:chOff x="7490566" y="3718543"/>
              <a:chExt cx="3926205" cy="263780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0566" y="3718543"/>
                <a:ext cx="3926205" cy="2637807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0146081" y="4483449"/>
                <a:ext cx="894567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top</a:t>
                </a:r>
                <a:r>
                  <a:rPr kumimoji="1" lang="zh-CN" altLang="en-US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view</a:t>
                </a:r>
                <a:endParaRPr kumimoji="1" lang="zh-CN" altLang="en-US" sz="16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0045874" y="5878379"/>
                <a:ext cx="994775" cy="33855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side</a:t>
                </a:r>
                <a:r>
                  <a:rPr kumimoji="1" lang="zh-CN" altLang="en-US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16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view</a:t>
                </a:r>
                <a:endParaRPr kumimoji="1" lang="zh-CN" altLang="en-US" sz="16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7373130" y="6267352"/>
              <a:ext cx="4161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latin typeface="Times New Roman" charset="0"/>
                  <a:ea typeface="Times New Roman" charset="0"/>
                  <a:cs typeface="Times New Roman" charset="0"/>
                </a:rPr>
                <a:t>Top and side view of tracks in scintillator</a:t>
              </a:r>
              <a:endParaRPr kumimoji="1" lang="zh-CN" alt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5" name="组 24"/>
          <p:cNvGrpSpPr/>
          <p:nvPr/>
        </p:nvGrpSpPr>
        <p:grpSpPr>
          <a:xfrm>
            <a:off x="4798599" y="4822002"/>
            <a:ext cx="3018547" cy="2035997"/>
            <a:chOff x="4440437" y="4471092"/>
            <a:chExt cx="3240214" cy="2426745"/>
          </a:xfrm>
        </p:grpSpPr>
        <p:grpSp>
          <p:nvGrpSpPr>
            <p:cNvPr id="23" name="组 22"/>
            <p:cNvGrpSpPr/>
            <p:nvPr/>
          </p:nvGrpSpPr>
          <p:grpSpPr>
            <a:xfrm>
              <a:off x="4440437" y="4471092"/>
              <a:ext cx="3240214" cy="2199373"/>
              <a:chOff x="4183693" y="4423665"/>
              <a:chExt cx="3240214" cy="2199373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83693" y="4423665"/>
                <a:ext cx="3223044" cy="2199373"/>
              </a:xfrm>
              <a:prstGeom prst="rect">
                <a:avLst/>
              </a:prstGeom>
            </p:spPr>
          </p:pic>
          <p:cxnSp>
            <p:nvCxnSpPr>
              <p:cNvPr id="17" name="直线连接符 16"/>
              <p:cNvCxnSpPr/>
              <p:nvPr/>
            </p:nvCxnSpPr>
            <p:spPr>
              <a:xfrm>
                <a:off x="4546241" y="5143260"/>
                <a:ext cx="2700000" cy="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线连接符 17"/>
              <p:cNvCxnSpPr/>
              <p:nvPr/>
            </p:nvCxnSpPr>
            <p:spPr>
              <a:xfrm flipV="1">
                <a:off x="7237925" y="4654589"/>
                <a:ext cx="0" cy="172800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文本框 20"/>
              <p:cNvSpPr txBox="1"/>
              <p:nvPr/>
            </p:nvSpPr>
            <p:spPr>
              <a:xfrm>
                <a:off x="5430900" y="5157988"/>
                <a:ext cx="1353668" cy="366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80% of Emax</a:t>
                </a:r>
                <a:endParaRPr kumimoji="1" lang="zh-CN" altLang="en-US" sz="14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6619817" y="4457870"/>
                <a:ext cx="804090" cy="366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R80D</a:t>
                </a:r>
                <a:endParaRPr kumimoji="1" lang="zh-CN" altLang="en-US" sz="14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5186912" y="6528505"/>
              <a:ext cx="2161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latin typeface="Times New Roman" charset="0"/>
                  <a:ea typeface="Times New Roman" charset="0"/>
                  <a:cs typeface="Times New Roman" charset="0"/>
                </a:rPr>
                <a:t>Fit of </a:t>
              </a:r>
              <a:r>
                <a:rPr kumimoji="1" lang="en-US" altLang="zh-CN" dirty="0" err="1" smtClean="0">
                  <a:latin typeface="Times New Roman" charset="0"/>
                  <a:ea typeface="Times New Roman" charset="0"/>
                  <a:cs typeface="Times New Roman" charset="0"/>
                </a:rPr>
                <a:t>Edep</a:t>
              </a:r>
              <a:r>
                <a:rPr kumimoji="1" lang="en-US" altLang="zh-CN" dirty="0" smtClean="0">
                  <a:latin typeface="Times New Roman" charset="0"/>
                  <a:ea typeface="Times New Roman" charset="0"/>
                  <a:cs typeface="Times New Roman" charset="0"/>
                </a:rPr>
                <a:t> to range </a:t>
              </a:r>
              <a:endParaRPr kumimoji="1" lang="zh-CN" alt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7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WEPL</a:t>
            </a:r>
            <a:r>
              <a:rPr kumimoji="1" lang="zh-CN" altLang="en-US" dirty="0" smtClean="0"/>
              <a:t>与</a:t>
            </a:r>
            <a:r>
              <a:rPr kumimoji="1" lang="en-US" altLang="zh-CN" dirty="0" smtClean="0"/>
              <a:t>RSP</a:t>
            </a:r>
            <a:r>
              <a:rPr kumimoji="1" lang="zh-CN" altLang="en-US" dirty="0" smtClean="0"/>
              <a:t>图像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-10621" y="1082481"/>
                <a:ext cx="6082590" cy="289666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sz="2200" dirty="0" smtClean="0">
                    <a:latin typeface="STKaiti" charset="-122"/>
                    <a:ea typeface="STKaiti" charset="-122"/>
                    <a:cs typeface="STKaiti" charset="-122"/>
                  </a:rPr>
                  <a:t>WEPL</a:t>
                </a:r>
                <a:r>
                  <a:rPr kumimoji="1" lang="zh-CN" altLang="en-US" sz="2200" dirty="0" smtClean="0">
                    <a:latin typeface="STKaiti" charset="-122"/>
                    <a:ea typeface="STKaiti" charset="-122"/>
                    <a:cs typeface="STKaiti" charset="-122"/>
                  </a:rPr>
                  <a:t>图像</a:t>
                </a:r>
                <a:r>
                  <a:rPr kumimoji="1" lang="en-US" altLang="zh-CN" sz="2200" dirty="0" smtClean="0">
                    <a:latin typeface="STKaiti" charset="-122"/>
                    <a:ea typeface="STKaiti" charset="-122"/>
                    <a:cs typeface="STKaiti" charset="-122"/>
                  </a:rPr>
                  <a:t>:</a:t>
                </a:r>
              </a:p>
              <a:p>
                <a:pPr>
                  <a:buFont typeface="Arial" charset="0"/>
                  <a:buChar char="•"/>
                </a:pPr>
                <a:r>
                  <a:rPr kumimoji="1" lang="zh-CN" altLang="en-US" sz="2200" dirty="0" smtClean="0">
                    <a:latin typeface="STKaiti" charset="-122"/>
                    <a:ea typeface="STKaiti" charset="-122"/>
                    <a:cs typeface="STKaiti" charset="-122"/>
                  </a:rPr>
                  <a:t>像素大小</a:t>
                </a:r>
                <a:r>
                  <a:rPr kumimoji="1" lang="en-US" altLang="zh-CN" sz="2200" dirty="0" smtClean="0">
                    <a:latin typeface="STKaiti" charset="-122"/>
                    <a:ea typeface="STKaiti" charset="-122"/>
                    <a:cs typeface="STKaiti" charset="-122"/>
                  </a:rPr>
                  <a:t>: 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0.5×0.5 </m:t>
                    </m:r>
                    <m:sSup>
                      <m:sSupPr>
                        <m:ctrlPr>
                          <a:rPr kumimoji="1" lang="en-US" altLang="zh-CN" sz="2200" b="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200" b="0" i="0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mm</m:t>
                        </m:r>
                      </m:e>
                      <m:sup>
                        <m:r>
                          <a:rPr kumimoji="1" lang="en-US" altLang="zh-CN" sz="2200" b="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sz="2200" dirty="0" smtClean="0">
                    <a:latin typeface="STKaiti" charset="-122"/>
                    <a:ea typeface="STKaiti" charset="-122"/>
                    <a:cs typeface="STKaiti" charset="-122"/>
                  </a:rPr>
                  <a:t>, </a:t>
                </a:r>
                <a:r>
                  <a:rPr kumimoji="1" lang="zh-CN" altLang="en-US" sz="2200" dirty="0" smtClean="0">
                    <a:latin typeface="STKaiti" charset="-122"/>
                    <a:ea typeface="STKaiti" charset="-122"/>
                    <a:cs typeface="STKaiti" charset="-122"/>
                  </a:rPr>
                  <a:t>约</a:t>
                </a:r>
                <a:r>
                  <a:rPr kumimoji="1" lang="en-US" altLang="zh-CN" sz="2200" dirty="0" smtClean="0">
                    <a:latin typeface="STKaiti" charset="-122"/>
                    <a:ea typeface="STKaiti" charset="-122"/>
                    <a:cs typeface="STKaiti" charset="-122"/>
                  </a:rPr>
                  <a:t>2.2M</a:t>
                </a:r>
                <a:r>
                  <a:rPr kumimoji="1" lang="zh-CN" altLang="en-US" sz="2200" dirty="0" smtClean="0">
                    <a:latin typeface="STKaiti" charset="-122"/>
                    <a:ea typeface="STKaiti" charset="-122"/>
                    <a:cs typeface="STKaiti" charset="-122"/>
                  </a:rPr>
                  <a:t>质子</a:t>
                </a:r>
                <a:endParaRPr kumimoji="1" lang="en-US" altLang="zh-CN" sz="22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>
                  <a:buFont typeface="Arial" charset="0"/>
                  <a:buChar char="•"/>
                </a:pPr>
                <a:r>
                  <a:rPr kumimoji="1" lang="zh-CN" altLang="en-US" sz="2200" dirty="0" smtClean="0">
                    <a:latin typeface="STKaiti" charset="-122"/>
                    <a:ea typeface="STKaiti" charset="-122"/>
                    <a:cs typeface="STKaiti" charset="-122"/>
                  </a:rPr>
                  <a:t>降噪算法：核反应，大角度散射等</a:t>
                </a:r>
                <a:endParaRPr kumimoji="1" lang="en-US" altLang="zh-CN" sz="2200" dirty="0" smtClean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0621" y="1082481"/>
                <a:ext cx="6082590" cy="2896667"/>
              </a:xfrm>
              <a:blipFill rotWithShape="0">
                <a:blip r:embed="rId3"/>
                <a:stretch>
                  <a:fillRect l="-1102" t="-2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6530606" y="1136954"/>
            <a:ext cx="5661394" cy="2230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200" dirty="0" smtClean="0">
                <a:latin typeface="STKaiti" charset="-122"/>
                <a:ea typeface="STKaiti" charset="-122"/>
                <a:cs typeface="STKaiti" charset="-122"/>
              </a:rPr>
              <a:t>RSP</a:t>
            </a:r>
            <a:r>
              <a:rPr kumimoji="1" lang="zh-CN" altLang="en-US" sz="2200" dirty="0" smtClean="0">
                <a:latin typeface="STKaiti" charset="-122"/>
                <a:ea typeface="STKaiti" charset="-122"/>
                <a:cs typeface="STKaiti" charset="-122"/>
              </a:rPr>
              <a:t>图像</a:t>
            </a:r>
            <a:r>
              <a:rPr kumimoji="1" lang="en-US" altLang="zh-CN" sz="2200" dirty="0" smtClean="0">
                <a:latin typeface="STKaiti" charset="-122"/>
                <a:ea typeface="STKaiti" charset="-122"/>
                <a:cs typeface="STKaiti" charset="-122"/>
              </a:rPr>
              <a:t>:</a:t>
            </a:r>
          </a:p>
          <a:p>
            <a:pPr>
              <a:buFont typeface="Arial" charset="0"/>
              <a:buChar char="•"/>
            </a:pPr>
            <a:r>
              <a:rPr kumimoji="1" lang="zh-CN" altLang="en-US" sz="2200" dirty="0" smtClean="0">
                <a:latin typeface="STKaiti" charset="-122"/>
                <a:ea typeface="STKaiti" charset="-122"/>
                <a:cs typeface="STKaiti" charset="-122"/>
              </a:rPr>
              <a:t>旋转体模，得到</a:t>
            </a:r>
            <a:r>
              <a:rPr kumimoji="1" lang="en-US" altLang="zh-CN" sz="2200" dirty="0" smtClean="0">
                <a:latin typeface="STKaiti" charset="-122"/>
                <a:ea typeface="STKaiti" charset="-122"/>
                <a:cs typeface="STKaiti" charset="-122"/>
              </a:rPr>
              <a:t>WEPL</a:t>
            </a:r>
            <a:r>
              <a:rPr kumimoji="1" lang="zh-CN" altLang="en-US" sz="2200" dirty="0" smtClean="0">
                <a:latin typeface="STKaiti" charset="-122"/>
                <a:ea typeface="STKaiti" charset="-122"/>
                <a:cs typeface="STKaiti" charset="-122"/>
              </a:rPr>
              <a:t>正弦图</a:t>
            </a:r>
            <a:endParaRPr kumimoji="1" lang="en-US" altLang="zh-CN" sz="2200" dirty="0">
              <a:latin typeface="STKaiti" charset="-122"/>
              <a:ea typeface="STKaiti" charset="-122"/>
              <a:cs typeface="STKaiti" charset="-122"/>
            </a:endParaRPr>
          </a:p>
          <a:p>
            <a:pPr>
              <a:buFont typeface="Arial" charset="0"/>
              <a:buChar char="•"/>
            </a:pPr>
            <a:r>
              <a:rPr kumimoji="1" lang="zh-CN" altLang="en-US" sz="2200" dirty="0" smtClean="0">
                <a:latin typeface="STKaiti" charset="-122"/>
                <a:ea typeface="STKaiti" charset="-122"/>
                <a:cs typeface="STKaiti" charset="-122"/>
              </a:rPr>
              <a:t>利用滤波反投影等算法得到</a:t>
            </a:r>
            <a:r>
              <a:rPr kumimoji="1" lang="en-US" altLang="zh-CN" sz="2200" dirty="0" smtClean="0">
                <a:latin typeface="STKaiti" charset="-122"/>
                <a:ea typeface="STKaiti" charset="-122"/>
                <a:cs typeface="STKaiti" charset="-122"/>
              </a:rPr>
              <a:t>RSP</a:t>
            </a:r>
            <a:r>
              <a:rPr kumimoji="1" lang="zh-CN" altLang="en-US" sz="2200" dirty="0" smtClean="0">
                <a:latin typeface="STKaiti" charset="-122"/>
                <a:ea typeface="STKaiti" charset="-122"/>
                <a:cs typeface="STKaiti" charset="-122"/>
              </a:rPr>
              <a:t>二维分布</a:t>
            </a:r>
            <a:endParaRPr kumimoji="1" lang="zh-CN" altLang="en-US" sz="2200" dirty="0">
              <a:latin typeface="STKaiti" charset="-122"/>
              <a:ea typeface="STKaiti" charset="-122"/>
              <a:cs typeface="STKaiti" charset="-122"/>
            </a:endParaRPr>
          </a:p>
        </p:txBody>
      </p:sp>
      <p:grpSp>
        <p:nvGrpSpPr>
          <p:cNvPr id="14" name="组 13"/>
          <p:cNvGrpSpPr/>
          <p:nvPr/>
        </p:nvGrpSpPr>
        <p:grpSpPr>
          <a:xfrm>
            <a:off x="46614" y="3491822"/>
            <a:ext cx="3525902" cy="2647745"/>
            <a:chOff x="832837" y="3918424"/>
            <a:chExt cx="3792412" cy="2853671"/>
          </a:xfrm>
        </p:grpSpPr>
        <p:grpSp>
          <p:nvGrpSpPr>
            <p:cNvPr id="13" name="组 12"/>
            <p:cNvGrpSpPr/>
            <p:nvPr/>
          </p:nvGrpSpPr>
          <p:grpSpPr>
            <a:xfrm>
              <a:off x="832837" y="3918424"/>
              <a:ext cx="3615836" cy="2853671"/>
              <a:chOff x="832837" y="3918424"/>
              <a:chExt cx="3615836" cy="2853671"/>
            </a:xfrm>
          </p:grpSpPr>
          <p:grpSp>
            <p:nvGrpSpPr>
              <p:cNvPr id="8" name="组 7"/>
              <p:cNvGrpSpPr/>
              <p:nvPr/>
            </p:nvGrpSpPr>
            <p:grpSpPr>
              <a:xfrm>
                <a:off x="832837" y="3918424"/>
                <a:ext cx="3615836" cy="2853671"/>
                <a:chOff x="770207" y="3708577"/>
                <a:chExt cx="3615836" cy="2853671"/>
              </a:xfrm>
            </p:grpSpPr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0207" y="3708577"/>
                  <a:ext cx="3615836" cy="2455615"/>
                </a:xfrm>
                <a:prstGeom prst="rect">
                  <a:avLst/>
                </a:prstGeom>
              </p:spPr>
            </p:pic>
            <p:sp>
              <p:nvSpPr>
                <p:cNvPr id="7" name="文本框 6"/>
                <p:cNvSpPr txBox="1"/>
                <p:nvPr/>
              </p:nvSpPr>
              <p:spPr>
                <a:xfrm>
                  <a:off x="1221190" y="6164192"/>
                  <a:ext cx="3164853" cy="3980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WEPL distribution in </a:t>
                  </a:r>
                  <a:r>
                    <a:rPr kumimoji="1" lang="en-US" altLang="zh-CN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a pixel</a:t>
                  </a:r>
                  <a:endParaRPr kumimoji="1" lang="zh-CN" altLang="en-US" dirty="0" smtClean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11" name="直线箭头连接符 10"/>
              <p:cNvCxnSpPr/>
              <p:nvPr/>
            </p:nvCxnSpPr>
            <p:spPr>
              <a:xfrm>
                <a:off x="1963745" y="5298510"/>
                <a:ext cx="1402914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同心圆 11"/>
              <p:cNvSpPr/>
              <p:nvPr/>
            </p:nvSpPr>
            <p:spPr>
              <a:xfrm>
                <a:off x="3842309" y="5412765"/>
                <a:ext cx="462731" cy="799957"/>
              </a:xfrm>
              <a:prstGeom prst="donut">
                <a:avLst>
                  <a:gd name="adj" fmla="val 5052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2754958" y="4841040"/>
                  <a:ext cx="1870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sz="1600" b="0" i="0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mean</m:t>
                        </m:r>
                        <m:r>
                          <a:rPr kumimoji="1" lang="ur-PK" altLang="zh-CN" sz="16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±</m:t>
                        </m:r>
                        <m:r>
                          <a:rPr kumimoji="1" lang="en-US" altLang="zh-CN" sz="16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  <m:r>
                          <a:rPr kumimoji="1" lang="en-US" altLang="zh-CN" sz="16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kumimoji="1" lang="en-US" altLang="zh-CN" sz="16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std</m:t>
                        </m:r>
                      </m:oMath>
                    </m:oMathPara>
                  </a14:m>
                  <a:endParaRPr kumimoji="1" lang="zh-CN" altLang="en-US" sz="1600" dirty="0" smtClean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4958" y="4841040"/>
                  <a:ext cx="1870291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293" y="2527499"/>
            <a:ext cx="2874112" cy="18077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546" y="4519096"/>
            <a:ext cx="2907605" cy="1829932"/>
          </a:xfrm>
          <a:prstGeom prst="rect">
            <a:avLst/>
          </a:prstGeom>
        </p:spPr>
      </p:pic>
      <p:cxnSp>
        <p:nvCxnSpPr>
          <p:cNvPr id="18" name="直线箭头连接符 17"/>
          <p:cNvCxnSpPr>
            <a:stCxn id="15" idx="2"/>
            <a:endCxn id="16" idx="0"/>
          </p:cNvCxnSpPr>
          <p:nvPr/>
        </p:nvCxnSpPr>
        <p:spPr>
          <a:xfrm>
            <a:off x="4946349" y="4335274"/>
            <a:ext cx="0" cy="18382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278676" y="4218667"/>
            <a:ext cx="66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>
                <a:latin typeface="Times New Roman" charset="0"/>
                <a:ea typeface="Times New Roman" charset="0"/>
                <a:cs typeface="Times New Roman" charset="0"/>
              </a:rPr>
              <a:t>filter</a:t>
            </a:r>
            <a:endParaRPr kumimoji="1" lang="zh-CN" alt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2" name="组 31"/>
          <p:cNvGrpSpPr/>
          <p:nvPr/>
        </p:nvGrpSpPr>
        <p:grpSpPr>
          <a:xfrm>
            <a:off x="9753114" y="3569932"/>
            <a:ext cx="2421243" cy="2599494"/>
            <a:chOff x="9770757" y="2363874"/>
            <a:chExt cx="2421243" cy="259949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70757" y="2363874"/>
              <a:ext cx="2421243" cy="224419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0224349" y="4594036"/>
              <a:ext cx="1807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latin typeface="Times New Roman" charset="0"/>
                  <a:ea typeface="Times New Roman" charset="0"/>
                  <a:cs typeface="Times New Roman" charset="0"/>
                </a:rPr>
                <a:t>RSP imaging</a:t>
              </a:r>
              <a:endParaRPr kumimoji="1" lang="zh-CN" alt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0" name="组 29"/>
          <p:cNvGrpSpPr/>
          <p:nvPr/>
        </p:nvGrpSpPr>
        <p:grpSpPr>
          <a:xfrm>
            <a:off x="6453135" y="3748886"/>
            <a:ext cx="3246995" cy="2059631"/>
            <a:chOff x="6488786" y="2548439"/>
            <a:chExt cx="3246995" cy="2059631"/>
          </a:xfrm>
        </p:grpSpPr>
        <p:sp>
          <p:nvSpPr>
            <p:cNvPr id="24" name="文本框 23"/>
            <p:cNvSpPr txBox="1"/>
            <p:nvPr/>
          </p:nvSpPr>
          <p:spPr>
            <a:xfrm>
              <a:off x="7606089" y="4233615"/>
              <a:ext cx="1929008" cy="37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mtClean="0">
                  <a:latin typeface="Times New Roman" charset="0"/>
                  <a:ea typeface="Times New Roman" charset="0"/>
                  <a:cs typeface="Times New Roman" charset="0"/>
                </a:rPr>
                <a:t>sinogram</a:t>
              </a:r>
              <a:endParaRPr kumimoji="1" lang="zh-CN" alt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88786" y="2548439"/>
              <a:ext cx="3246995" cy="1745100"/>
            </a:xfrm>
            <a:prstGeom prst="rect">
              <a:avLst/>
            </a:prstGeom>
          </p:spPr>
        </p:pic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>
          <a:xfrm>
            <a:off x="867229" y="5957159"/>
            <a:ext cx="2743200" cy="365125"/>
          </a:xfrm>
        </p:spPr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8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84" y="1"/>
            <a:ext cx="8593015" cy="911244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E</a:t>
            </a:r>
            <a:r>
              <a:rPr kumimoji="1" lang="en-US" altLang="zh-CN" dirty="0" smtClean="0"/>
              <a:t>nergy resolution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843" y="3816350"/>
            <a:ext cx="3670821" cy="25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9" y="3821249"/>
            <a:ext cx="3701977" cy="254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4" y="3819508"/>
            <a:ext cx="3670823" cy="2536842"/>
          </a:xfrm>
          <a:prstGeom prst="rect">
            <a:avLst/>
          </a:prstGeom>
        </p:spPr>
      </p:pic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198581" y="1471611"/>
            <a:ext cx="7748159" cy="1979614"/>
          </a:xfrm>
        </p:spPr>
        <p:txBody>
          <a:bodyPr>
            <a:normAutofit/>
          </a:bodyPr>
          <a:lstStyle/>
          <a:p>
            <a:r>
              <a:rPr kumimoji="1" lang="en-US" altLang="zh-CN" sz="2400" dirty="0" smtClean="0"/>
              <a:t>Simulation of protons entering RERD directly, with energy of 0-200MeV</a:t>
            </a:r>
          </a:p>
          <a:p>
            <a:r>
              <a:rPr kumimoji="1" lang="en-US" altLang="zh-CN" sz="2400" dirty="0" smtClean="0"/>
              <a:t>Fit the bias to true energy for each inject energy</a:t>
            </a:r>
          </a:p>
          <a:p>
            <a:r>
              <a:rPr kumimoji="1" lang="en-US" altLang="zh-CN" sz="2400" dirty="0" smtClean="0"/>
              <a:t> better than 1% for E&gt;70MeV</a:t>
            </a:r>
            <a:endParaRPr kumimoji="1" lang="en-US" altLang="zh-CN" sz="2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235" y="1111274"/>
            <a:ext cx="3731564" cy="2576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4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质子治疗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2</a:t>
            </a:fld>
            <a:endParaRPr kumimoji="1" lang="zh-CN" altLang="en-US"/>
          </a:p>
        </p:txBody>
      </p:sp>
      <p:pic>
        <p:nvPicPr>
          <p:cNvPr id="5" name="Picture 4" descr="X-rays (Photons) vs. Protons: Key Differences - AAPC Knowledge Center">
            <a:extLst>
              <a:ext uri="{FF2B5EF4-FFF2-40B4-BE49-F238E27FC236}">
                <a16:creationId xmlns="" xmlns:a16="http://schemas.microsoft.com/office/drawing/2014/main" id="{D9C00085-C3A0-12D4-A32C-25BEC30655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5" y="2726799"/>
            <a:ext cx="3802816" cy="33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374825" y="6048746"/>
            <a:ext cx="325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质子与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X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光剂量随射程分布</a:t>
            </a:r>
          </a:p>
        </p:txBody>
      </p:sp>
      <p:grpSp>
        <p:nvGrpSpPr>
          <p:cNvPr id="12" name="组 11"/>
          <p:cNvGrpSpPr/>
          <p:nvPr/>
        </p:nvGrpSpPr>
        <p:grpSpPr>
          <a:xfrm>
            <a:off x="5884636" y="3365047"/>
            <a:ext cx="5707083" cy="2350532"/>
            <a:chOff x="5967763" y="3724159"/>
            <a:chExt cx="5707083" cy="2350532"/>
          </a:xfrm>
        </p:grpSpPr>
        <p:pic>
          <p:nvPicPr>
            <p:cNvPr id="6" name="Picture 12">
              <a:extLst>
                <a:ext uri="{FF2B5EF4-FFF2-40B4-BE49-F238E27FC236}">
                  <a16:creationId xmlns="" xmlns:a16="http://schemas.microsoft.com/office/drawing/2014/main" id="{0CDEC761-8564-A161-23FF-B1C1431D0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7763" y="3724159"/>
              <a:ext cx="2654300" cy="1981200"/>
            </a:xfrm>
            <a:prstGeom prst="rect">
              <a:avLst/>
            </a:prstGeom>
          </p:spPr>
        </p:pic>
        <p:pic>
          <p:nvPicPr>
            <p:cNvPr id="7" name="Picture 16">
              <a:extLst>
                <a:ext uri="{FF2B5EF4-FFF2-40B4-BE49-F238E27FC236}">
                  <a16:creationId xmlns="" xmlns:a16="http://schemas.microsoft.com/office/drawing/2014/main" id="{33D93FB8-89B6-63F8-5761-398B8B451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7846" y="3724159"/>
              <a:ext cx="2667000" cy="198120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445910" y="5705359"/>
              <a:ext cx="2176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latin typeface="STKaiti" charset="-122"/>
                  <a:ea typeface="STKaiti" charset="-122"/>
                  <a:cs typeface="STKaiti" charset="-122"/>
                </a:rPr>
                <a:t>X</a:t>
              </a:r>
              <a:r>
                <a:rPr kumimoji="1" lang="zh-CN" altLang="en-US" dirty="0" smtClean="0">
                  <a:latin typeface="STKaiti" charset="-122"/>
                  <a:ea typeface="STKaiti" charset="-122"/>
                  <a:cs typeface="STKaiti" charset="-122"/>
                </a:rPr>
                <a:t>光放疗剂量分布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400308" y="5701312"/>
              <a:ext cx="2176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 smtClean="0">
                  <a:latin typeface="STKaiti" charset="-122"/>
                  <a:ea typeface="STKaiti" charset="-122"/>
                  <a:cs typeface="STKaiti" charset="-122"/>
                </a:rPr>
                <a:t>质子放疗剂量分布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374825" y="1103558"/>
            <a:ext cx="9407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质子与重离子具有布拉格峰效应，在放疗时剂量分布优于光子</a:t>
            </a:r>
            <a:endParaRPr kumimoji="1" lang="en-US" altLang="zh-CN" sz="2400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Wingdings" charset="2"/>
              <a:buChar char="Ø"/>
            </a:pPr>
            <a:endParaRPr kumimoji="1" lang="en-US" altLang="zh-CN" sz="2400" dirty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zh-CN" altLang="en-US" sz="2400" dirty="0" smtClean="0">
                <a:latin typeface="STKaiti" charset="-122"/>
                <a:ea typeface="STKaiti" charset="-122"/>
                <a:cs typeface="STKaiti" charset="-122"/>
              </a:rPr>
              <a:t>放疗前的图像引导是确定放疗方案的关键步骤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02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闪烁体径迹显示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20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282" y="1306828"/>
            <a:ext cx="3128009" cy="20929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085" y="1318703"/>
            <a:ext cx="3483319" cy="20929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282" y="3819104"/>
            <a:ext cx="2971891" cy="1980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085" y="3819102"/>
            <a:ext cx="3304328" cy="1980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183094" y="1306828"/>
                <a:ext cx="389227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 smtClean="0">
                        <a:latin typeface="Cambria Math" charset="0"/>
                        <a:ea typeface="FangSong" charset="-122"/>
                        <a:cs typeface="FangSong" charset="-122"/>
                      </a:rPr>
                      <m:t>Δ</m:t>
                    </m:r>
                    <m:r>
                      <m:rPr>
                        <m:sty m:val="p"/>
                      </m:rPr>
                      <a:rPr kumimoji="1" lang="en-US" altLang="zh-CN" i="1" smtClean="0">
                        <a:latin typeface="Cambria Math" charset="0"/>
                        <a:ea typeface="FangSong" charset="-122"/>
                        <a:cs typeface="FangSong" charset="-122"/>
                      </a:rPr>
                      <m:t>layer</m:t>
                    </m:r>
                    <m:r>
                      <a:rPr kumimoji="1" lang="en-US" altLang="zh-CN" b="0" i="1" smtClean="0">
                        <a:latin typeface="Cambria Math" charset="0"/>
                        <a:ea typeface="FangSong" charset="-122"/>
                        <a:cs typeface="FangSong" charset="-122"/>
                      </a:rPr>
                      <m:t>&lt;5</m:t>
                    </m:r>
                  </m:oMath>
                </a14:m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: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小散射角</a:t>
                </a:r>
                <a:endParaRPr kumimoji="1" lang="en-US" altLang="zh-CN" dirty="0" smtClean="0">
                  <a:latin typeface="FangSong" charset="-122"/>
                  <a:ea typeface="FangSong" charset="-122"/>
                  <a:cs typeface="FangSong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dirty="0" err="1" smtClean="0">
                    <a:latin typeface="FangSong" charset="-122"/>
                    <a:ea typeface="FangSong" charset="-122"/>
                    <a:cs typeface="FangSong" charset="-122"/>
                  </a:rPr>
                  <a:t>bragg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 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peak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前能量平稳，逐渐增加</a:t>
                </a:r>
                <a:endParaRPr kumimoji="1" lang="en-US" altLang="zh-CN" dirty="0" smtClean="0">
                  <a:latin typeface="FangSong" charset="-122"/>
                  <a:ea typeface="FangSong" charset="-122"/>
                  <a:cs typeface="FangSong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会出现同层多个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hit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的情况，应该为斜入射，能量求和后也正常</a:t>
                </a:r>
                <a:endParaRPr kumimoji="1" lang="en-US" altLang="zh-CN" dirty="0" smtClean="0">
                  <a:latin typeface="FangSong" charset="-122"/>
                  <a:ea typeface="FangSong" charset="-122"/>
                  <a:cs typeface="FangSong" charset="-122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94" y="1306828"/>
                <a:ext cx="3892276" cy="1754326"/>
              </a:xfrm>
              <a:prstGeom prst="rect">
                <a:avLst/>
              </a:prstGeom>
              <a:blipFill rotWithShape="0">
                <a:blip r:embed="rId6"/>
                <a:stretch>
                  <a:fillRect l="-939" t="-2431" b="-4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83094" y="3468612"/>
                <a:ext cx="389227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 smtClean="0">
                        <a:latin typeface="Cambria Math" charset="0"/>
                        <a:ea typeface="FangSong" charset="-122"/>
                        <a:cs typeface="FangSong" charset="-122"/>
                      </a:rPr>
                      <m:t>Δ</m:t>
                    </m:r>
                    <m:r>
                      <m:rPr>
                        <m:sty m:val="p"/>
                      </m:rPr>
                      <a:rPr kumimoji="1" lang="en-US" altLang="zh-CN" i="1" smtClean="0">
                        <a:latin typeface="Cambria Math" charset="0"/>
                        <a:ea typeface="FangSong" charset="-122"/>
                        <a:cs typeface="FangSong" charset="-122"/>
                      </a:rPr>
                      <m:t>layer</m:t>
                    </m:r>
                    <m:r>
                      <a:rPr kumimoji="1" lang="en-US" altLang="zh-CN" b="0" i="1" smtClean="0">
                        <a:latin typeface="Cambria Math" charset="0"/>
                        <a:ea typeface="FangSong" charset="-122"/>
                        <a:cs typeface="FangSong" charset="-122"/>
                      </a:rPr>
                      <m:t>&gt;=5</m:t>
                    </m:r>
                  </m:oMath>
                </a14:m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: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种类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1: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 出射晶体范围，无</a:t>
                </a:r>
                <a:r>
                  <a:rPr kumimoji="1" lang="en-US" altLang="zh-CN" dirty="0" err="1" smtClean="0">
                    <a:latin typeface="FangSong" charset="-122"/>
                    <a:ea typeface="FangSong" charset="-122"/>
                    <a:cs typeface="FangSong" charset="-122"/>
                  </a:rPr>
                  <a:t>bragg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 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peak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种类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2: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 中间层有大能损同时发射大角度散射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/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核反应，有</a:t>
                </a:r>
                <a:r>
                  <a:rPr kumimoji="1" lang="en-US" altLang="zh-CN" dirty="0" err="1" smtClean="0">
                    <a:latin typeface="FangSong" charset="-122"/>
                    <a:ea typeface="FangSong" charset="-122"/>
                    <a:cs typeface="FangSong" charset="-122"/>
                  </a:rPr>
                  <a:t>bragg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 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peak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种类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3: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 发生簇射，有多个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peak</a:t>
                </a: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94" y="3468612"/>
                <a:ext cx="3892276" cy="2031325"/>
              </a:xfrm>
              <a:prstGeom prst="rect">
                <a:avLst/>
              </a:prstGeom>
              <a:blipFill rotWithShape="0">
                <a:blip r:embed="rId7"/>
                <a:stretch>
                  <a:fillRect l="-939" t="-2402" b="-39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79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 smtClean="0"/>
              <a:t>Bortfold</a:t>
            </a:r>
            <a:r>
              <a:rPr kumimoji="1" lang="zh-CN" altLang="en-US" dirty="0" smtClean="0"/>
              <a:t>拟合与径迹筛选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21</a:t>
            </a:fld>
            <a:endParaRPr kumimoji="1" lang="zh-CN" altLang="en-US"/>
          </a:p>
        </p:txBody>
      </p:sp>
      <p:grpSp>
        <p:nvGrpSpPr>
          <p:cNvPr id="10" name="组 9"/>
          <p:cNvGrpSpPr/>
          <p:nvPr/>
        </p:nvGrpSpPr>
        <p:grpSpPr>
          <a:xfrm>
            <a:off x="3903785" y="1033264"/>
            <a:ext cx="3795583" cy="2689604"/>
            <a:chOff x="1369540" y="1194428"/>
            <a:chExt cx="3795583" cy="268960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9540" y="1194428"/>
              <a:ext cx="3795583" cy="240642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754659" y="3514700"/>
              <a:ext cx="3410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latin typeface="FangSong" charset="-122"/>
                  <a:ea typeface="FangSong" charset="-122"/>
                  <a:cs typeface="FangSong" charset="-122"/>
                </a:rPr>
                <a:t>200MeV</a:t>
              </a:r>
              <a:r>
                <a:rPr kumimoji="1" lang="zh-CN" altLang="en-US" dirty="0" smtClean="0">
                  <a:latin typeface="FangSong" charset="-122"/>
                  <a:ea typeface="FangSong" charset="-122"/>
                  <a:cs typeface="FangSong" charset="-122"/>
                </a:rPr>
                <a:t>射程</a:t>
              </a:r>
              <a:r>
                <a:rPr kumimoji="1" lang="en-US" altLang="zh-CN" dirty="0" smtClean="0">
                  <a:latin typeface="FangSong" charset="-122"/>
                  <a:ea typeface="FangSong" charset="-122"/>
                  <a:cs typeface="FangSong" charset="-122"/>
                </a:rPr>
                <a:t>-</a:t>
              </a:r>
              <a:r>
                <a:rPr kumimoji="1" lang="zh-CN" altLang="en-US" dirty="0" smtClean="0">
                  <a:latin typeface="FangSong" charset="-122"/>
                  <a:ea typeface="FangSong" charset="-122"/>
                  <a:cs typeface="FangSong" charset="-122"/>
                </a:rPr>
                <a:t>拟合卡方二维分布</a:t>
              </a:r>
            </a:p>
          </p:txBody>
        </p:sp>
      </p:grpSp>
      <p:pic>
        <p:nvPicPr>
          <p:cNvPr id="11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8672" y="3767154"/>
            <a:ext cx="4335522" cy="25791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5" y="3722868"/>
            <a:ext cx="4360718" cy="266773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846615" y="6346315"/>
            <a:ext cx="331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FangSong" charset="-122"/>
                <a:ea typeface="FangSong" charset="-122"/>
                <a:cs typeface="FangSong" charset="-122"/>
              </a:rPr>
              <a:t>200MeV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质子筛选前射程分布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335685" y="6341522"/>
            <a:ext cx="331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FangSong" charset="-122"/>
                <a:ea typeface="FangSong" charset="-122"/>
                <a:cs typeface="FangSong" charset="-122"/>
              </a:rPr>
              <a:t>200MeV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质子筛选后射程分布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95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RSP</a:t>
            </a:r>
            <a:r>
              <a:rPr kumimoji="1" lang="zh-CN" altLang="en-US" dirty="0" smtClean="0"/>
              <a:t>测量与误差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38482" y="1288787"/>
                <a:ext cx="648912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相对阻止本领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RSP(Relative Stopping power)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表征了质子通过物质时的能损，其分布是放疗引导的关键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X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光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CT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引导：测量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X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光的衰减系数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HU(Hounsfield Units)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，转化到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RSP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分布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HU-RSP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转化时会引入较大误差（约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3-5%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）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720000"/>
                <a14:m>
                  <m:oMath xmlns:m="http://schemas.openxmlformats.org/officeDocument/2006/math">
                    <m:r>
                      <a:rPr kumimoji="1" lang="is-IS" altLang="zh-CN" sz="200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→</m:t>
                    </m:r>
                  </m:oMath>
                </a14:m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多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能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X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光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CT(DECT)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和质子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CT</a:t>
                </a: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82" y="1288787"/>
                <a:ext cx="6489126" cy="2554545"/>
              </a:xfrm>
              <a:prstGeom prst="rect">
                <a:avLst/>
              </a:prstGeom>
              <a:blipFill rotWithShape="0">
                <a:blip r:embed="rId3"/>
                <a:stretch>
                  <a:fillRect l="-846" t="-1193" r="-658" b="-28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 10"/>
          <p:cNvGrpSpPr/>
          <p:nvPr/>
        </p:nvGrpSpPr>
        <p:grpSpPr>
          <a:xfrm>
            <a:off x="7648609" y="905525"/>
            <a:ext cx="4848685" cy="3069321"/>
            <a:chOff x="7648609" y="1001353"/>
            <a:chExt cx="4848685" cy="3069321"/>
          </a:xfrm>
        </p:grpSpPr>
        <p:grpSp>
          <p:nvGrpSpPr>
            <p:cNvPr id="9" name="组 8"/>
            <p:cNvGrpSpPr/>
            <p:nvPr/>
          </p:nvGrpSpPr>
          <p:grpSpPr>
            <a:xfrm>
              <a:off x="7648609" y="1268683"/>
              <a:ext cx="3432012" cy="2801991"/>
              <a:chOff x="7624858" y="1020962"/>
              <a:chExt cx="3432012" cy="280199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4858" y="1020962"/>
                <a:ext cx="3432012" cy="2506681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7789985" y="3453621"/>
                <a:ext cx="32668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化学剂量法</a:t>
                </a:r>
                <a:r>
                  <a:rPr kumimoji="1" lang="en-US" altLang="zh-CN" dirty="0" smtClean="0">
                    <a:latin typeface="FangSong" charset="-122"/>
                    <a:ea typeface="FangSong" charset="-122"/>
                    <a:cs typeface="FangSong" charset="-122"/>
                  </a:rPr>
                  <a:t>HU-RSP</a:t>
                </a:r>
                <a:r>
                  <a:rPr kumimoji="1" lang="zh-CN" altLang="en-US" dirty="0" smtClean="0">
                    <a:latin typeface="FangSong" charset="-122"/>
                    <a:ea typeface="FangSong" charset="-122"/>
                    <a:cs typeface="FangSong" charset="-122"/>
                  </a:rPr>
                  <a:t>刻度曲线</a:t>
                </a: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8797141" y="1001353"/>
              <a:ext cx="37001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100" dirty="0" err="1" smtClean="0">
                  <a:latin typeface="Georgia" charset="0"/>
                  <a:ea typeface="Georgia" charset="0"/>
                  <a:cs typeface="Georgia" charset="0"/>
                </a:rPr>
                <a:t>B.Schaffner</a:t>
              </a:r>
              <a:r>
                <a:rPr kumimoji="1" lang="en-US" altLang="zh-CN" sz="1100" dirty="0">
                  <a:latin typeface="Georgia" charset="0"/>
                  <a:ea typeface="Georgia" charset="0"/>
                  <a:cs typeface="Georgia" charset="0"/>
                </a:rPr>
                <a:t> </a:t>
              </a:r>
              <a:r>
                <a:rPr kumimoji="1" lang="en-US" altLang="zh-CN" sz="1100" dirty="0" smtClean="0">
                  <a:latin typeface="Georgia" charset="0"/>
                  <a:ea typeface="Georgia" charset="0"/>
                  <a:cs typeface="Georgia" charset="0"/>
                </a:rPr>
                <a:t>et al, 1998 Phys. Med. Biol. 43 1579</a:t>
              </a:r>
              <a:endParaRPr kumimoji="1" lang="zh-CN" altLang="en-US" sz="1100" dirty="0" smtClean="0">
                <a:latin typeface="Georgia" charset="0"/>
                <a:ea typeface="Georgia" charset="0"/>
                <a:cs typeface="Georgia" charset="0"/>
              </a:endParaRPr>
            </a:p>
          </p:txBody>
        </p:sp>
      </p:grp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152450"/>
              </p:ext>
            </p:extLst>
          </p:nvPr>
        </p:nvGraphicFramePr>
        <p:xfrm>
          <a:off x="448859" y="4200152"/>
          <a:ext cx="6059064" cy="24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688"/>
                <a:gridCol w="2019688"/>
                <a:gridCol w="2019688"/>
              </a:tblGrid>
              <a:tr h="490292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pCT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DECT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</a:tr>
              <a:tr h="49029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RSP</a:t>
                      </a:r>
                      <a:r>
                        <a:rPr lang="zh-CN" altLang="en-US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精度</a:t>
                      </a:r>
                      <a:endParaRPr lang="en-US" altLang="zh-CN" dirty="0" smtClean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&lt;1%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&lt;1%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</a:tr>
              <a:tr h="49029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空间分辨</a:t>
                      </a:r>
                      <a:endParaRPr lang="zh-CN" altLang="en-US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～</a:t>
                      </a:r>
                      <a:r>
                        <a:rPr lang="en-US" altLang="zh-CN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1mm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～</a:t>
                      </a:r>
                      <a:r>
                        <a:rPr lang="en-US" altLang="zh-CN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0.1mm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</a:tr>
              <a:tr h="49029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剂量</a:t>
                      </a:r>
                      <a:endParaRPr lang="zh-CN" altLang="en-US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2-4mGy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20-40mGy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</a:tr>
              <a:tr h="49029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STKaiti" charset="-122"/>
                          <a:ea typeface="STKaiti" charset="-122"/>
                          <a:cs typeface="STKaiti" charset="-122"/>
                        </a:rPr>
                        <a:t>测量时间</a:t>
                      </a:r>
                      <a:endParaRPr lang="zh-CN" altLang="en-US" dirty="0">
                        <a:latin typeface="STKaiti" charset="-122"/>
                        <a:ea typeface="STKaiti" charset="-122"/>
                        <a:cs typeface="STKaiti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～</a:t>
                      </a:r>
                      <a:r>
                        <a:rPr lang="en-US" altLang="zh-CN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5min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～</a:t>
                      </a:r>
                      <a:r>
                        <a:rPr lang="en-US" altLang="zh-CN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a:t>10-20s</a:t>
                      </a:r>
                      <a:endParaRPr lang="zh-CN" altLang="en-US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右箭头 19"/>
          <p:cNvSpPr/>
          <p:nvPr/>
        </p:nvSpPr>
        <p:spPr>
          <a:xfrm rot="20397115">
            <a:off x="6214289" y="5944978"/>
            <a:ext cx="1590305" cy="3344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 rot="21284422">
            <a:off x="7877268" y="5425882"/>
            <a:ext cx="3002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Time</a:t>
            </a:r>
            <a:r>
              <a:rPr kumimoji="1" lang="zh-CN" alt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kumimoji="1" lang="zh-CN" alt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important</a:t>
            </a:r>
            <a:r>
              <a:rPr kumimoji="1" lang="zh-CN" alt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！</a:t>
            </a:r>
          </a:p>
        </p:txBody>
      </p:sp>
      <p:sp>
        <p:nvSpPr>
          <p:cNvPr id="3" name="同心圆 2"/>
          <p:cNvSpPr/>
          <p:nvPr/>
        </p:nvSpPr>
        <p:spPr>
          <a:xfrm>
            <a:off x="775503" y="5647800"/>
            <a:ext cx="1331089" cy="556229"/>
          </a:xfrm>
          <a:prstGeom prst="donut">
            <a:avLst>
              <a:gd name="adj" fmla="val 124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21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84" y="1"/>
            <a:ext cx="8770155" cy="911244"/>
          </a:xfrm>
        </p:spPr>
        <p:txBody>
          <a:bodyPr>
            <a:normAutofit/>
          </a:bodyPr>
          <a:lstStyle/>
          <a:p>
            <a:r>
              <a:rPr kumimoji="1" lang="zh-CN" altLang="en-US" dirty="0" smtClean="0"/>
              <a:t>质子</a:t>
            </a:r>
            <a:r>
              <a:rPr kumimoji="1" lang="en-US" altLang="zh-CN" dirty="0" smtClean="0"/>
              <a:t>CT</a:t>
            </a:r>
            <a:r>
              <a:rPr kumimoji="1" lang="zh-CN" altLang="en-US" dirty="0" smtClean="0"/>
              <a:t>基本结构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68E4C1-C031-AE2F-A273-A13A121AD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264" y="1194706"/>
            <a:ext cx="8041551" cy="2943438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232170"/>
              </p:ext>
            </p:extLst>
          </p:nvPr>
        </p:nvGraphicFramePr>
        <p:xfrm>
          <a:off x="1294420" y="4526793"/>
          <a:ext cx="959526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053"/>
                <a:gridCol w="1919053"/>
                <a:gridCol w="1919053"/>
                <a:gridCol w="1919053"/>
                <a:gridCol w="1919053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baseline="0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baseline="0" dirty="0">
                          <a:solidFill>
                            <a:schemeClr val="bg1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面积</a:t>
                      </a:r>
                      <a:r>
                        <a:rPr lang="en-US" sz="1400" b="1" kern="100" baseline="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(cm2)</a:t>
                      </a:r>
                      <a:endParaRPr lang="zh-CN" sz="2400" kern="100" baseline="0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baseline="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Tracker</a:t>
                      </a:r>
                      <a:endParaRPr lang="zh-CN" sz="2400" kern="100" baseline="0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baseline="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RERD</a:t>
                      </a:r>
                      <a:endParaRPr lang="zh-CN" sz="2400" kern="100" baseline="0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b="1" kern="100" baseline="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质子</a:t>
                      </a:r>
                      <a:r>
                        <a:rPr lang="zh-CN" sz="1400" b="1" kern="100" baseline="0" dirty="0" smtClean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事例</a:t>
                      </a:r>
                      <a:r>
                        <a:rPr lang="zh-CN" sz="1400" b="1" kern="100" baseline="0" dirty="0"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率</a:t>
                      </a:r>
                      <a:endParaRPr lang="zh-CN" sz="2400" kern="100" baseline="0" dirty="0"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Phase-II Scanner</a:t>
                      </a:r>
                      <a:endParaRPr lang="zh-CN" sz="2400" kern="100" baseline="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36</a:t>
                      </a: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  <a:endParaRPr lang="zh-CN" sz="2400" kern="100" baseline="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硅微条</a:t>
                      </a:r>
                      <a:endParaRPr lang="zh-CN" sz="2400" kern="100" baseline="0" dirty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5</a:t>
                      </a: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层闪烁体</a:t>
                      </a:r>
                      <a:endParaRPr lang="zh-CN" sz="2400" kern="100" baseline="0" dirty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1.2 MHz</a:t>
                      </a:r>
                      <a:endParaRPr lang="zh-CN" sz="2400" kern="100" baseline="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Niigata</a:t>
                      </a:r>
                      <a:endParaRPr lang="zh-CN" sz="2400" kern="100" baseline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  <a:r>
                        <a:rPr lang="zh-CN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lang="en-US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  <a:endParaRPr lang="zh-CN" sz="2400" kern="100" baseline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硅微条</a:t>
                      </a:r>
                      <a:endParaRPr lang="zh-CN" sz="2400" kern="100" baseline="0" dirty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 err="1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NaI</a:t>
                      </a: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量能器</a:t>
                      </a:r>
                      <a:endParaRPr lang="zh-CN" sz="2400" kern="100" baseline="0" dirty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30 Hz</a:t>
                      </a:r>
                      <a:endParaRPr lang="zh-CN" sz="2400" kern="100" baseline="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NIU, FNAL</a:t>
                      </a:r>
                      <a:endParaRPr lang="zh-CN" sz="2400" kern="100" baseline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24</a:t>
                      </a:r>
                      <a:r>
                        <a:rPr lang="zh-CN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lang="en-US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</a:t>
                      </a:r>
                      <a:endParaRPr lang="zh-CN" sz="2400" kern="100" baseline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闪烁纤维</a:t>
                      </a:r>
                      <a:endParaRPr lang="zh-CN" sz="2400" kern="100" baseline="0" dirty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闪烁射程计数器</a:t>
                      </a:r>
                      <a:endParaRPr lang="zh-CN" sz="2400" kern="100" baseline="0" dirty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 MHz</a:t>
                      </a:r>
                      <a:endParaRPr lang="zh-CN" sz="2400" kern="100" baseline="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baseline="0" dirty="0" err="1"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PRaVDA</a:t>
                      </a:r>
                      <a:endParaRPr lang="zh-CN" sz="2400" kern="100" baseline="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4.8</a:t>
                      </a:r>
                      <a:r>
                        <a:rPr lang="zh-CN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lang="en-US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4.8</a:t>
                      </a:r>
                      <a:endParaRPr lang="zh-CN" sz="2400" kern="100" baseline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硅微条</a:t>
                      </a:r>
                      <a:endParaRPr lang="zh-CN" sz="2400" kern="100" baseline="0" dirty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CMOS</a:t>
                      </a: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射程望远镜</a:t>
                      </a:r>
                      <a:endParaRPr lang="zh-CN" sz="2400" kern="100" baseline="0" dirty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2.5 MHz</a:t>
                      </a:r>
                      <a:endParaRPr lang="zh-CN" sz="2400" kern="100" baseline="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PRIMA</a:t>
                      </a:r>
                      <a:endParaRPr lang="zh-CN" sz="2400" kern="100" baseline="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5.1</a:t>
                      </a:r>
                      <a:r>
                        <a:rPr lang="zh-CN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×</a:t>
                      </a:r>
                      <a:r>
                        <a:rPr lang="en-US" sz="1400" kern="100" baseline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5.1</a:t>
                      </a:r>
                      <a:endParaRPr lang="zh-CN" sz="2400" kern="100" baseline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baseline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硅微条</a:t>
                      </a:r>
                      <a:endParaRPr lang="zh-CN" sz="2400" kern="100" baseline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 err="1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YAG:Ce</a:t>
                      </a: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 </a:t>
                      </a:r>
                      <a:r>
                        <a:rPr lang="zh-CN" sz="1400" kern="100" baseline="0" dirty="0">
                          <a:solidFill>
                            <a:srgbClr val="000000"/>
                          </a:solidFill>
                          <a:effectLst/>
                          <a:latin typeface="FangSong" charset="-122"/>
                          <a:ea typeface="FangSong" charset="-122"/>
                          <a:cs typeface="FangSong" charset="-122"/>
                        </a:rPr>
                        <a:t>量能器</a:t>
                      </a:r>
                      <a:endParaRPr lang="zh-CN" sz="2400" kern="100" baseline="0" dirty="0">
                        <a:effectLst/>
                        <a:latin typeface="FangSong" charset="-122"/>
                        <a:ea typeface="FangSong" charset="-122"/>
                        <a:cs typeface="FangSong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 kHz</a:t>
                      </a:r>
                      <a:endParaRPr lang="zh-CN" sz="2400" kern="100" baseline="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3870389" y="4157461"/>
            <a:ext cx="523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国际上主要</a:t>
            </a:r>
            <a:r>
              <a:rPr kumimoji="1" lang="en-US" altLang="zh-CN" dirty="0" err="1" smtClean="0">
                <a:latin typeface="FangSong" charset="-122"/>
                <a:ea typeface="FangSong" charset="-122"/>
                <a:cs typeface="FangSong" charset="-122"/>
              </a:rPr>
              <a:t>pCT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项目所采用的探测器技术与事例率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584" y="1564857"/>
            <a:ext cx="38822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质子束：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E&gt;200MeV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Tracker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：测量质子入射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/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出射的位置与方向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Wingdings" charset="2"/>
              <a:buChar char="Ø"/>
            </a:pP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RERD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：测量质子出射后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能量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/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射程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Wingdings" charset="2"/>
              <a:buChar char="Ø"/>
            </a:pPr>
            <a:endParaRPr kumimoji="1" lang="en-US" altLang="zh-CN" dirty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测量所需总质子数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：</a:t>
            </a:r>
            <a:r>
              <a:rPr kumimoji="1" lang="zh-CN" altLang="en-US" dirty="0" smtClean="0">
                <a:solidFill>
                  <a:srgbClr val="FF0000"/>
                </a:solidFill>
                <a:latin typeface="STKaiti" charset="-122"/>
                <a:ea typeface="STKaiti" charset="-122"/>
                <a:cs typeface="STKaiti" charset="-122"/>
              </a:rPr>
              <a:t>百兆</a:t>
            </a:r>
            <a:r>
              <a:rPr kumimoji="1" lang="zh-CN" altLang="en-US" dirty="0" smtClean="0">
                <a:solidFill>
                  <a:srgbClr val="FF0000"/>
                </a:solidFill>
                <a:latin typeface="STKaiti" charset="-122"/>
                <a:ea typeface="STKaiti" charset="-122"/>
                <a:cs typeface="STKaiti" charset="-122"/>
              </a:rPr>
              <a:t>量级</a:t>
            </a:r>
            <a:endParaRPr kumimoji="1" lang="zh-CN" altLang="en-US" dirty="0" smtClean="0">
              <a:solidFill>
                <a:srgbClr val="FF0000"/>
              </a:solidFill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18" name="椭圆形标注 17"/>
          <p:cNvSpPr/>
          <p:nvPr/>
        </p:nvSpPr>
        <p:spPr>
          <a:xfrm>
            <a:off x="3399474" y="3154518"/>
            <a:ext cx="1402717" cy="666202"/>
          </a:xfrm>
          <a:prstGeom prst="wedgeEllipseCallout">
            <a:avLst>
              <a:gd name="adj1" fmla="val -49015"/>
              <a:gd name="adj2" fmla="val 5862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 smtClean="0"/>
              <a:t>事例</a:t>
            </a:r>
            <a:r>
              <a:rPr kumimoji="1" lang="zh-CN" altLang="en-US" smtClean="0"/>
              <a:t>率是关键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056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质子</a:t>
            </a:r>
            <a:r>
              <a:rPr kumimoji="1" lang="en-US" altLang="zh-CN" dirty="0" smtClean="0"/>
              <a:t>CT</a:t>
            </a:r>
            <a:r>
              <a:rPr kumimoji="1" lang="zh-CN" altLang="en-US" dirty="0" smtClean="0"/>
              <a:t>设计方案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6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1247166" y="3402957"/>
            <a:ext cx="9054302" cy="33185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63439" y="1299142"/>
                <a:ext cx="4797632" cy="1330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设计指标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目标事例率：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STKaiti" charset="-122"/>
                        <a:ea typeface="STKaiti" charset="-122"/>
                        <a:cs typeface="STKaiti" charset="-122"/>
                      </a:rPr>
                      <m:t>10 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STKaiti" charset="-122"/>
                        <a:ea typeface="STKaiti" charset="-122"/>
                        <a:cs typeface="STKaiti" charset="-122"/>
                      </a:rPr>
                      <m:t>MHz</m:t>
                    </m:r>
                  </m:oMath>
                </a14:m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有效探测面积：约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STKaiti" charset="-122"/>
                        <a:ea typeface="STKaiti" charset="-122"/>
                        <a:cs typeface="STKaiti" charset="-122"/>
                      </a:rPr>
                      <m:t>10×10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</m:ctrlPr>
                      </m:sSupPr>
                      <m:e>
                        <m:r>
                          <a:rPr kumimoji="1" lang="en-US" altLang="zh-CN" sz="2000" b="0" i="0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cm</m:t>
                        </m:r>
                      </m:e>
                      <m:sup>
                        <m:r>
                          <a:rPr kumimoji="1" lang="en-US" altLang="zh-CN" sz="2000" b="0" i="0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zh-CN" sz="2000" b="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质子入射能量：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200</m:t>
                    </m:r>
                    <m:r>
                      <a:rPr kumimoji="1" lang="zh-CN" altLang="en-US" sz="2000" b="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00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MeV</m:t>
                    </m:r>
                  </m:oMath>
                </a14:m>
                <a:endParaRPr kumimoji="1" lang="zh-CN" altLang="en-US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39" y="1299142"/>
                <a:ext cx="4797632" cy="1330429"/>
              </a:xfrm>
              <a:prstGeom prst="rect">
                <a:avLst/>
              </a:prstGeom>
              <a:blipFill rotWithShape="0">
                <a:blip r:embed="rId4"/>
                <a:stretch>
                  <a:fillRect l="-1144" t="-5963" b="-38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5628001" y="1299141"/>
            <a:ext cx="5958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基于对撞机实验的先进探测器技术：</a:t>
            </a:r>
            <a:endParaRPr kumimoji="1" lang="en-US" altLang="zh-CN" sz="2000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Tracker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：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4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层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CMOS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传感器</a:t>
            </a:r>
            <a:r>
              <a:rPr kumimoji="1"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kumimoji="1" lang="en-US" altLang="zh-CN" sz="20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TaichuPix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from CEPC</a:t>
            </a:r>
            <a:r>
              <a:rPr kumimoji="1"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1" lang="en-US" altLang="zh-C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RERD: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STKaiti" charset="-122"/>
                <a:ea typeface="STKaiti" charset="-122"/>
                <a:cs typeface="STKaiti" charset="-122"/>
              </a:rPr>
              <a:t>高颗粒度量能器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，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120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层塑料闪烁体，测量射程</a:t>
            </a:r>
            <a:endParaRPr kumimoji="1" lang="en-US" altLang="zh-CN" sz="2000" dirty="0" smtClean="0"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02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Tracker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6</a:t>
            </a:fld>
            <a:endParaRPr kumimoji="1" lang="zh-CN" alt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718E61DF-B23F-88D4-514F-5AA966F6C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430" y="1543792"/>
            <a:ext cx="2957184" cy="19922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570016" y="1225310"/>
                <a:ext cx="5101579" cy="1330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sz="2000" dirty="0" err="1" smtClean="0">
                    <a:latin typeface="STKaiti" charset="-122"/>
                    <a:ea typeface="STKaiti" charset="-122"/>
                    <a:cs typeface="STKaiti" charset="-122"/>
                  </a:rPr>
                  <a:t>TaichuPix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：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小像素尺寸：</a:t>
                </a:r>
                <a:r>
                  <a:rPr kumimoji="1" lang="en-US" altLang="zh-CN" sz="2000" dirty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STKaiti" charset="-122"/>
                        <a:ea typeface="STKaiti" charset="-122"/>
                        <a:cs typeface="STKaiti" charset="-122"/>
                      </a:rPr>
                      <m:t>25</m:t>
                    </m:r>
                    <m:r>
                      <a:rPr kumimoji="1" lang="en-US" altLang="zh-CN" sz="2000">
                        <a:latin typeface="STKaiti" charset="-122"/>
                        <a:ea typeface="STKaiti" charset="-122"/>
                        <a:cs typeface="STKaiti" charset="-122"/>
                      </a:rPr>
                      <m:t>×</m:t>
                    </m:r>
                    <m:r>
                      <a:rPr kumimoji="1" lang="en-US" altLang="zh-CN" sz="2000" b="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25</m:t>
                    </m:r>
                    <m:sSup>
                      <m:sSupPr>
                        <m:ctrlPr>
                          <a:rPr kumimoji="1" lang="en-US" altLang="zh-CN" sz="2000" i="1">
                            <a:latin typeface="STKaiti" charset="-122"/>
                            <a:ea typeface="STKaiti" charset="-122"/>
                            <a:cs typeface="STKaiti" charset="-122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l-GR" altLang="zh-CN" sz="200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μ</m:t>
                        </m:r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m</m:t>
                        </m:r>
                      </m:e>
                      <m:sup>
                        <m:r>
                          <a:rPr kumimoji="1" lang="en-US" altLang="zh-CN" sz="200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2</m:t>
                        </m:r>
                      </m:sup>
                    </m:sSup>
                  </m:oMath>
                </a14:m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死时间：</a:t>
                </a:r>
                <a:r>
                  <a:rPr kumimoji="1" lang="en-US" altLang="zh-CN" sz="2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&lt;500ns</a:t>
                </a:r>
                <a:endPara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耐辐射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(</a:t>
                </a:r>
                <a:r>
                  <a:rPr kumimoji="1" lang="en-US" altLang="zh-CN" sz="2000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TID</a:t>
                </a:r>
                <a:r>
                  <a:rPr kumimoji="1" lang="en-US" altLang="zh-CN" sz="2000" baseline="-25000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max</a:t>
                </a:r>
                <a:r>
                  <a:rPr kumimoji="1" lang="en-US" altLang="zh-CN" sz="2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&gt;1Mrad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)</a:t>
                </a: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16" y="1225310"/>
                <a:ext cx="5101579" cy="1330429"/>
              </a:xfrm>
              <a:prstGeom prst="rect">
                <a:avLst/>
              </a:prstGeom>
              <a:blipFill rotWithShape="0">
                <a:blip r:embed="rId3"/>
                <a:stretch>
                  <a:fillRect l="-1077" t="-5505" b="-77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570016" y="2799315"/>
                <a:ext cx="518951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单层径迹探测器：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背对背错位覆盖，减少死区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(&lt;1%)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物质：传感器，支撑结构和柔性电路板等， 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STKaiti" charset="-122"/>
                        <a:ea typeface="STKaiti" charset="-122"/>
                        <a:cs typeface="STKaiti" charset="-122"/>
                      </a:rPr>
                      <m:t>&lt;</m:t>
                    </m:r>
                    <m:sSub>
                      <m:sSubPr>
                        <m:ctrlPr>
                          <a:rPr kumimoji="1" lang="en-US" altLang="zh-CN" sz="200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0.3% </m:t>
                        </m:r>
                        <m:r>
                          <a:rPr kumimoji="1" lang="en-US" altLang="zh-CN" sz="2000" b="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𝑋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(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辐射长度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读出设计：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FELIX-style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16" y="2799315"/>
                <a:ext cx="5189517" cy="1631216"/>
              </a:xfrm>
              <a:prstGeom prst="rect">
                <a:avLst/>
              </a:prstGeom>
              <a:blipFill rotWithShape="0">
                <a:blip r:embed="rId4"/>
                <a:stretch>
                  <a:fillRect l="-1058" t="-1866" r="-3290" b="-119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"/>
          <p:cNvPicPr/>
          <p:nvPr/>
        </p:nvPicPr>
        <p:blipFill>
          <a:blip r:embed="rId5"/>
          <a:stretch>
            <a:fillRect/>
          </a:stretch>
        </p:blipFill>
        <p:spPr>
          <a:xfrm>
            <a:off x="9678504" y="969829"/>
            <a:ext cx="1316118" cy="27214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211534" y="3569324"/>
            <a:ext cx="309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TaichuPix-3 </a:t>
            </a:r>
            <a:r>
              <a:rPr kumimoji="1" lang="en-US" altLang="zh-CN" dirty="0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</a:rPr>
              <a:t>from</a:t>
            </a:r>
            <a:r>
              <a:rPr kumimoji="1" lang="zh-CN" altLang="en-US" dirty="0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</a:rPr>
              <a:t>CEPC</a:t>
            </a:r>
            <a:r>
              <a:rPr kumimoji="1" lang="zh-CN" altLang="en-US" dirty="0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</a:rPr>
              <a:t>R&amp;D</a:t>
            </a:r>
            <a:endParaRPr kumimoji="1" lang="zh-CN" altLang="en-US" dirty="0" smtClean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29097" y="3662179"/>
            <a:ext cx="207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单层</a:t>
            </a:r>
            <a:r>
              <a:rPr kumimoji="1" lang="zh-CN" altLang="en-US" smtClean="0">
                <a:latin typeface="STKaiti" charset="-122"/>
                <a:ea typeface="STKaiti" charset="-122"/>
                <a:cs typeface="STKaiti" charset="-122"/>
              </a:rPr>
              <a:t>径迹探测器</a:t>
            </a:r>
            <a:endParaRPr kumimoji="1" lang="zh-CN" altLang="en-US" dirty="0" smtClean="0">
              <a:latin typeface="STKaiti" charset="-122"/>
              <a:ea typeface="STKaiti" charset="-122"/>
              <a:cs typeface="STKaiti" charset="-122"/>
            </a:endParaRPr>
          </a:p>
        </p:txBody>
      </p:sp>
      <p:pic>
        <p:nvPicPr>
          <p:cNvPr id="13" name="Picture 101">
            <a:extLst>
              <a:ext uri="{FF2B5EF4-FFF2-40B4-BE49-F238E27FC236}">
                <a16:creationId xmlns:a16="http://schemas.microsoft.com/office/drawing/2014/main" xmlns="" id="{802C3AAA-B41A-4692-9A0E-21DBA012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524" y="5042334"/>
            <a:ext cx="6776924" cy="1301528"/>
          </a:xfrm>
          <a:prstGeom prst="rect">
            <a:avLst/>
          </a:prstGeom>
        </p:spPr>
      </p:pic>
      <p:sp>
        <p:nvSpPr>
          <p:cNvPr id="14" name="Rectangle 102">
            <a:extLst>
              <a:ext uri="{FF2B5EF4-FFF2-40B4-BE49-F238E27FC236}">
                <a16:creationId xmlns:a16="http://schemas.microsoft.com/office/drawing/2014/main" xmlns="" id="{3D4AEE1C-D9DA-45BB-55D3-922A00240A35}"/>
              </a:ext>
            </a:extLst>
          </p:cNvPr>
          <p:cNvSpPr/>
          <p:nvPr/>
        </p:nvSpPr>
        <p:spPr>
          <a:xfrm>
            <a:off x="6341423" y="4911708"/>
            <a:ext cx="5384800" cy="16123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03">
            <a:extLst>
              <a:ext uri="{FF2B5EF4-FFF2-40B4-BE49-F238E27FC236}">
                <a16:creationId xmlns:a16="http://schemas.microsoft.com/office/drawing/2014/main" xmlns="" id="{D5C4C5B6-8A29-6BA6-AA3D-A2E4A64A1378}"/>
              </a:ext>
            </a:extLst>
          </p:cNvPr>
          <p:cNvSpPr txBox="1"/>
          <p:nvPr/>
        </p:nvSpPr>
        <p:spPr>
          <a:xfrm>
            <a:off x="6562766" y="4477063"/>
            <a:ext cx="395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FELIX</a:t>
            </a:r>
            <a:r>
              <a:rPr lang="zh-CN" altLang="en-US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style</a:t>
            </a:r>
            <a:r>
              <a:rPr lang="zh-CN" altLang="en-US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prototype</a:t>
            </a:r>
            <a:r>
              <a:rPr lang="zh-CN" altLang="en-US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from </a:t>
            </a:r>
            <a:r>
              <a:rPr lang="en-US" altLang="zh-CN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STCF R&amp;D</a:t>
            </a:r>
            <a:endParaRPr lang="x-none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025" y="4990818"/>
            <a:ext cx="2935299" cy="14779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95472" y="6437152"/>
            <a:ext cx="150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mtClean="0">
                <a:latin typeface="STKaiti" charset="-122"/>
                <a:ea typeface="STKaiti" charset="-122"/>
                <a:cs typeface="STKaiti" charset="-122"/>
              </a:rPr>
              <a:t>读出板设计</a:t>
            </a:r>
            <a:endParaRPr kumimoji="1" lang="zh-CN" altLang="en-US" dirty="0" smtClean="0"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04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RERD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7</a:t>
            </a:fld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19565" y="1216036"/>
                <a:ext cx="5888654" cy="3484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读出单元：塑料闪烁体 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+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:r>
                  <a:rPr kumimoji="1" lang="en-US" altLang="zh-CN" sz="2000" dirty="0" err="1" smtClean="0">
                    <a:latin typeface="STKaiti" charset="-122"/>
                    <a:ea typeface="STKaiti" charset="-122"/>
                    <a:cs typeface="STKaiti" charset="-122"/>
                  </a:rPr>
                  <a:t>SiPM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+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ASIC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  <a:defRPr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塑料闪烁体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BC408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：超快衰减时间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(2.1ns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)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，</a:t>
                </a:r>
                <a:r>
                  <a:rPr kumimoji="1" lang="zh-CN" altLang="en-US" sz="2000" dirty="0">
                    <a:latin typeface="STKaiti" charset="-122"/>
                    <a:ea typeface="STKaiti" charset="-122"/>
                    <a:cs typeface="STKaiti" charset="-122"/>
                  </a:rPr>
                  <a:t>每层</a:t>
                </a:r>
                <a:r>
                  <a:rPr kumimoji="1" lang="en-US" altLang="zh-CN" sz="2000" dirty="0">
                    <a:latin typeface="STKaiti" charset="-122"/>
                    <a:ea typeface="STKaiti" charset="-122"/>
                    <a:cs typeface="STKaiti" charset="-122"/>
                  </a:rPr>
                  <a:t>32</a:t>
                </a:r>
                <a:r>
                  <a:rPr kumimoji="1" lang="zh-CN" altLang="en-US" sz="2000" dirty="0">
                    <a:latin typeface="STKaiti" charset="-122"/>
                    <a:ea typeface="STKaiti" charset="-122"/>
                    <a:cs typeface="STKaiti" charset="-122"/>
                  </a:rPr>
                  <a:t>根长晶体条，每根晶体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latin typeface="STKaiti" charset="-122"/>
                        <a:ea typeface="STKaiti" charset="-122"/>
                        <a:cs typeface="STKaiti" charset="-122"/>
                      </a:rPr>
                      <m:t>128</m:t>
                    </m:r>
                    <m:r>
                      <a:rPr kumimoji="1" lang="en-US" altLang="zh-CN" sz="2000" i="1">
                        <a:latin typeface="STKaiti" charset="-122"/>
                        <a:ea typeface="STKaiti" charset="-122"/>
                        <a:cs typeface="STKaiti" charset="-122"/>
                      </a:rPr>
                      <m:t>×4×3</m:t>
                    </m:r>
                    <m:r>
                      <a:rPr kumimoji="1" lang="zh-CN" altLang="en-US" sz="2000" i="1">
                        <a:latin typeface="STKaiti" charset="-122"/>
                        <a:ea typeface="STKaiti" charset="-122"/>
                        <a:cs typeface="STKaiti" charset="-122"/>
                      </a:rPr>
                      <m:t> </m:t>
                    </m:r>
                    <m:sSup>
                      <m:sSupPr>
                        <m:ctrlPr>
                          <a:rPr kumimoji="1" lang="en-US" altLang="zh-CN" sz="2000" i="1">
                            <a:latin typeface="STKaiti" charset="-122"/>
                            <a:ea typeface="STKaiti" charset="-122"/>
                            <a:cs typeface="STKaiti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mm</m:t>
                        </m:r>
                      </m:e>
                      <m:sup>
                        <m:r>
                          <a:rPr kumimoji="1" lang="en-US" altLang="zh-CN" sz="2000" i="1">
                            <a:latin typeface="STKaiti" charset="-122"/>
                            <a:ea typeface="STKaiti" charset="-122"/>
                            <a:cs typeface="STKaiti" charset="-122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CN" altLang="en-US" sz="2000" dirty="0">
                    <a:latin typeface="STKaiti" charset="-122"/>
                    <a:ea typeface="STKaiti" charset="-122"/>
                    <a:cs typeface="STKaiti" charset="-122"/>
                  </a:rPr>
                  <a:t>，相邻层正交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排列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lvl="0" indent="-285750">
                  <a:buFont typeface="Arial" charset="0"/>
                  <a:buChar char="•"/>
                </a:pPr>
                <a:r>
                  <a:rPr kumimoji="1" lang="en-US" altLang="zh-CN" sz="2000" dirty="0" err="1" smtClean="0">
                    <a:latin typeface="STKaiti" charset="-122"/>
                    <a:ea typeface="STKaiti" charset="-122"/>
                    <a:cs typeface="STKaiti" charset="-122"/>
                  </a:rPr>
                  <a:t>SiPM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(</a:t>
                </a:r>
                <a:r>
                  <a:rPr kumimoji="1" lang="is-I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S13360-3050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)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：衰减时间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&lt;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100ns</a:t>
                </a:r>
              </a:p>
              <a:p>
                <a:pPr marL="285750" lvl="0" indent="-285750">
                  <a:buFont typeface="Arial" charset="0"/>
                  <a:buChar char="•"/>
                </a:pP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MPT2321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（宇称电子）：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32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通道</a:t>
                </a:r>
                <a:r>
                  <a:rPr kumimoji="1" lang="en-US" altLang="zh-CN" sz="2000" dirty="0" err="1" smtClean="0">
                    <a:latin typeface="STKaiti" charset="-122"/>
                    <a:ea typeface="STKaiti" charset="-122"/>
                    <a:cs typeface="STKaiti" charset="-122"/>
                  </a:rPr>
                  <a:t>SiPM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信号处理芯片，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12bit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ADC</a:t>
                </a:r>
                <a:r>
                  <a:rPr kumimoji="1" lang="en-US" altLang="zh-CN" sz="2000" dirty="0">
                    <a:latin typeface="STKaiti" charset="-122"/>
                    <a:ea typeface="STKaiti" charset="-122"/>
                    <a:cs typeface="STKaiti" charset="-122"/>
                  </a:rPr>
                  <a:t>+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20bit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TDC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，单通道最高事例率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500kcps</a:t>
                </a: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65" y="1216036"/>
                <a:ext cx="5888654" cy="3484865"/>
              </a:xfrm>
              <a:prstGeom prst="rect">
                <a:avLst/>
              </a:prstGeom>
              <a:blipFill rotWithShape="0">
                <a:blip r:embed="rId2"/>
                <a:stretch>
                  <a:fillRect l="-932" t="-874" r="-725" b="-20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 8"/>
          <p:cNvGrpSpPr/>
          <p:nvPr/>
        </p:nvGrpSpPr>
        <p:grpSpPr>
          <a:xfrm>
            <a:off x="6710199" y="911245"/>
            <a:ext cx="4229189" cy="2964642"/>
            <a:chOff x="6722075" y="1340879"/>
            <a:chExt cx="4229189" cy="296464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2075" y="1340879"/>
              <a:ext cx="4229189" cy="259531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722075" y="3936189"/>
              <a:ext cx="3906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latin typeface="FangSong" charset="-122"/>
                  <a:ea typeface="FangSong" charset="-122"/>
                  <a:cs typeface="FangSong" charset="-122"/>
                </a:rPr>
                <a:t>32</a:t>
              </a:r>
              <a:r>
                <a:rPr kumimoji="1" lang="zh-CN" altLang="en-US" dirty="0" smtClean="0">
                  <a:latin typeface="FangSong" charset="-122"/>
                  <a:ea typeface="FangSong" charset="-122"/>
                  <a:cs typeface="FangSong" charset="-122"/>
                </a:rPr>
                <a:t>根闪烁体排成阵列，耦合</a:t>
              </a:r>
              <a:r>
                <a:rPr kumimoji="1" lang="en-US" altLang="zh-CN" dirty="0" err="1" smtClean="0">
                  <a:latin typeface="FangSong" charset="-122"/>
                  <a:ea typeface="FangSong" charset="-122"/>
                  <a:cs typeface="FangSong" charset="-122"/>
                </a:rPr>
                <a:t>SiPM</a:t>
              </a:r>
              <a:r>
                <a:rPr kumimoji="1" lang="zh-CN" altLang="en-US" dirty="0" smtClean="0">
                  <a:latin typeface="FangSong" charset="-122"/>
                  <a:ea typeface="FangSong" charset="-122"/>
                  <a:cs typeface="FangSong" charset="-122"/>
                </a:rPr>
                <a:t>读出</a:t>
              </a:r>
            </a:p>
          </p:txBody>
        </p:sp>
      </p:grpSp>
      <p:grpSp>
        <p:nvGrpSpPr>
          <p:cNvPr id="13" name="组 12"/>
          <p:cNvGrpSpPr/>
          <p:nvPr/>
        </p:nvGrpSpPr>
        <p:grpSpPr>
          <a:xfrm>
            <a:off x="6375200" y="4094672"/>
            <a:ext cx="4470800" cy="2763328"/>
            <a:chOff x="6375200" y="4094672"/>
            <a:chExt cx="4470800" cy="2763328"/>
          </a:xfrm>
        </p:grpSpPr>
        <p:pic>
          <p:nvPicPr>
            <p:cNvPr id="10" name="Picture 7">
              <a:extLst>
                <a:ext uri="{FF2B5EF4-FFF2-40B4-BE49-F238E27FC236}">
                  <a16:creationId xmlns="" xmlns:a16="http://schemas.microsoft.com/office/drawing/2014/main" id="{A2C74A74-6F55-28B0-2FBA-AFFB5A482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35"/>
            <a:stretch/>
          </p:blipFill>
          <p:spPr>
            <a:xfrm>
              <a:off x="6375200" y="4094672"/>
              <a:ext cx="4470800" cy="2763328"/>
            </a:xfrm>
            <a:prstGeom prst="rect">
              <a:avLst/>
            </a:prstGeom>
          </p:spPr>
        </p:pic>
        <p:sp>
          <p:nvSpPr>
            <p:cNvPr id="12" name="同心圆 11"/>
            <p:cNvSpPr/>
            <p:nvPr/>
          </p:nvSpPr>
          <p:spPr>
            <a:xfrm>
              <a:off x="9721515" y="6590074"/>
              <a:ext cx="974559" cy="235911"/>
            </a:xfrm>
            <a:prstGeom prst="donut">
              <a:avLst>
                <a:gd name="adj" fmla="val 1179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19565" y="5325438"/>
            <a:ext cx="5698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实现目标质子事例率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(10MHz)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：</a:t>
            </a:r>
            <a:endParaRPr kumimoji="1" lang="en-US" altLang="zh-CN" sz="2000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提升同时重建的质子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数（颗粒度，能量等）</a:t>
            </a:r>
            <a:endParaRPr kumimoji="1" lang="en-US" altLang="zh-CN" sz="2000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提升</a:t>
            </a:r>
            <a:r>
              <a:rPr kumimoji="1" lang="en-US" altLang="zh-CN" sz="2000" dirty="0" smtClean="0">
                <a:latin typeface="STKaiti" charset="-122"/>
                <a:ea typeface="STKaiti" charset="-122"/>
                <a:cs typeface="STKaiti" charset="-122"/>
              </a:rPr>
              <a:t>MPT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事例</a:t>
            </a:r>
            <a:r>
              <a:rPr kumimoji="1" lang="zh-CN" altLang="en-US" sz="2000" dirty="0" smtClean="0">
                <a:latin typeface="STKaiti" charset="-122"/>
                <a:ea typeface="STKaiti" charset="-122"/>
                <a:cs typeface="STKaiti" charset="-122"/>
              </a:rPr>
              <a:t>率（降低单事例数据量等）</a:t>
            </a:r>
            <a:endParaRPr kumimoji="1" lang="zh-CN" altLang="en-US" sz="2000" dirty="0" smtClean="0"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45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模拟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5" name="图片 8">
            <a:extLst>
              <a:ext uri="{FF2B5EF4-FFF2-40B4-BE49-F238E27FC236}">
                <a16:creationId xmlns="" xmlns:a16="http://schemas.microsoft.com/office/drawing/2014/main" id="{385420CD-4297-067A-B2D6-7ADDD1F95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74" y="1067608"/>
            <a:ext cx="4922122" cy="2500232"/>
          </a:xfrm>
          <a:prstGeom prst="roundRect">
            <a:avLst>
              <a:gd name="adj" fmla="val 25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310745" y="1532389"/>
                <a:ext cx="5919388" cy="4062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体模：</a:t>
                </a: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圆柱水体，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r=30mm</a:t>
                </a:r>
                <a:r>
                  <a:rPr kumimoji="1" lang="en-US" altLang="zh-CN" sz="2000" dirty="0">
                    <a:latin typeface="STKaiti" charset="-122"/>
                    <a:ea typeface="STKaiti" charset="-122"/>
                    <a:cs typeface="STKaiti" charset="-122"/>
                  </a:rPr>
                  <a:t>, </a:t>
                </a: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h=80mm</a:t>
                </a: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内部插件：</a:t>
                </a:r>
                <a:r>
                  <a:rPr kumimoji="1" lang="en-US" altLang="zh-CN" sz="2000" dirty="0" smtClean="0">
                    <a:solidFill>
                      <a:srgbClr val="FF0000"/>
                    </a:solidFill>
                    <a:latin typeface="STKaiti" charset="-122"/>
                    <a:ea typeface="STKaiti" charset="-122"/>
                    <a:cs typeface="STKaiti" charset="-122"/>
                  </a:rPr>
                  <a:t>Teflon</a:t>
                </a:r>
                <a:r>
                  <a:rPr kumimoji="1" lang="en-US" altLang="zh-CN" sz="2000" dirty="0">
                    <a:latin typeface="STKaiti" charset="-122"/>
                    <a:ea typeface="STKaiti" charset="-122"/>
                    <a:cs typeface="STKaiti" charset="-122"/>
                  </a:rPr>
                  <a:t>, </a:t>
                </a:r>
                <a:r>
                  <a:rPr kumimoji="1" lang="zh-CN" altLang="en-US" sz="2000" dirty="0">
                    <a:solidFill>
                      <a:srgbClr val="00B050"/>
                    </a:solidFill>
                    <a:latin typeface="STKaiti" charset="-122"/>
                    <a:ea typeface="STKaiti" charset="-122"/>
                    <a:cs typeface="STKaiti" charset="-122"/>
                  </a:rPr>
                  <a:t>聚丙烯</a:t>
                </a:r>
                <a:r>
                  <a:rPr kumimoji="1" lang="en-US" altLang="zh-CN" sz="2000" dirty="0">
                    <a:latin typeface="STKaiti" charset="-122"/>
                    <a:ea typeface="STKaiti" charset="-122"/>
                    <a:cs typeface="STKaiti" charset="-122"/>
                  </a:rPr>
                  <a:t>, </a:t>
                </a:r>
                <a:r>
                  <a:rPr kumimoji="1" lang="zh-CN" altLang="en-US" sz="2000" dirty="0">
                    <a:solidFill>
                      <a:srgbClr val="00F5FF"/>
                    </a:solidFill>
                    <a:latin typeface="STKaiti" charset="-122"/>
                    <a:ea typeface="STKaiti" charset="-122"/>
                    <a:cs typeface="STKaiti" charset="-122"/>
                  </a:rPr>
                  <a:t>骨骼</a:t>
                </a:r>
                <a:r>
                  <a:rPr kumimoji="1" lang="en-US" altLang="zh-CN" sz="2000" dirty="0">
                    <a:solidFill>
                      <a:srgbClr val="00F5FF"/>
                    </a:solidFill>
                    <a:latin typeface="STKaiti" charset="-122"/>
                    <a:ea typeface="STKaiti" charset="-122"/>
                    <a:cs typeface="STKaiti" charset="-122"/>
                  </a:rPr>
                  <a:t>(Bone-100)</a:t>
                </a:r>
                <a:r>
                  <a:rPr kumimoji="1" lang="en-US" altLang="zh-CN" sz="2000" dirty="0">
                    <a:latin typeface="STKaiti" charset="-122"/>
                    <a:ea typeface="STKaiti" charset="-122"/>
                    <a:cs typeface="STKaiti" charset="-122"/>
                  </a:rPr>
                  <a:t>,</a:t>
                </a:r>
                <a:r>
                  <a:rPr kumimoji="1" lang="en-US" altLang="zh-CN" sz="2000" dirty="0">
                    <a:solidFill>
                      <a:srgbClr val="00F5FF"/>
                    </a:solidFill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:r>
                  <a:rPr kumimoji="1" lang="zh-CN" altLang="en-US" sz="2000" dirty="0" smtClean="0">
                    <a:solidFill>
                      <a:srgbClr val="6969A0"/>
                    </a:solidFill>
                    <a:latin typeface="STKaiti" charset="-122"/>
                    <a:ea typeface="STKaiti" charset="-122"/>
                    <a:cs typeface="STKaiti" charset="-122"/>
                  </a:rPr>
                  <a:t>空气</a:t>
                </a:r>
                <a:endParaRPr kumimoji="1" lang="en-US" altLang="zh-CN" sz="2000" dirty="0" smtClean="0">
                  <a:solidFill>
                    <a:srgbClr val="6969A0"/>
                  </a:solidFill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solidFill>
                      <a:schemeClr val="tx1"/>
                    </a:solidFill>
                    <a:latin typeface="STKaiti" charset="-122"/>
                    <a:ea typeface="STKaiti" charset="-122"/>
                    <a:cs typeface="STKaiti" charset="-122"/>
                  </a:rPr>
                  <a:t>旋转角度</a:t>
                </a:r>
                <a:r>
                  <a:rPr kumimoji="1" lang="en-US" altLang="zh-CN" sz="2000" dirty="0" smtClean="0">
                    <a:solidFill>
                      <a:schemeClr val="tx1"/>
                    </a:solidFill>
                    <a:latin typeface="STKaiti" charset="-122"/>
                    <a:ea typeface="STKaiti" charset="-122"/>
                    <a:cs typeface="STKaiti" charset="-122"/>
                  </a:rPr>
                  <a:t>: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STKaiti" charset="-122"/>
                        <a:ea typeface="STKaiti" charset="-122"/>
                        <a:cs typeface="STKaiti" charset="-122"/>
                      </a:rPr>
                      <m:t>1</m:t>
                    </m:r>
                    <m:r>
                      <a:rPr kumimoji="1" lang="it-IT" altLang="zh-CN" sz="2000" b="0" i="1" smtClean="0">
                        <a:solidFill>
                          <a:schemeClr val="tx1"/>
                        </a:solidFill>
                        <a:latin typeface="STKaiti" charset="-122"/>
                        <a:ea typeface="STKaiti" charset="-122"/>
                        <a:cs typeface="STKaiti" charset="-122"/>
                      </a:rPr>
                      <m:t>°×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STKaiti" charset="-122"/>
                        <a:ea typeface="STKaiti" charset="-122"/>
                        <a:cs typeface="STKaiti" charset="-122"/>
                      </a:rPr>
                      <m:t>180</m:t>
                    </m:r>
                  </m:oMath>
                </a14:m>
                <a:endParaRPr kumimoji="1" lang="en-US" altLang="zh-CN" sz="2000" dirty="0" smtClean="0">
                  <a:solidFill>
                    <a:schemeClr val="tx1"/>
                  </a:solidFill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kumimoji="1" lang="en-US" altLang="zh-CN" sz="2000" dirty="0" smtClean="0">
                  <a:solidFill>
                    <a:srgbClr val="6969A0"/>
                  </a:solidFill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kumimoji="1" lang="en-US" altLang="zh-CN" sz="2000" dirty="0">
                  <a:solidFill>
                    <a:srgbClr val="6969A0"/>
                  </a:solidFill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统计信息：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灵敏单元：沉积能量，时间，光子数等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sz="2000" dirty="0" smtClean="0">
                    <a:latin typeface="STKaiti" charset="-122"/>
                    <a:ea typeface="STKaiti" charset="-122"/>
                    <a:cs typeface="STKaiti" charset="-122"/>
                  </a:rPr>
                  <a:t>Truth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信息：真实能损，核反应等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kumimoji="1" lang="en-US" altLang="zh-CN" sz="2000" dirty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闪烁光模拟抽样：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全闪烁光模拟速度非常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慢 </a:t>
                </a:r>
                <a14:m>
                  <m:oMath xmlns:m="http://schemas.openxmlformats.org/officeDocument/2006/math">
                    <m:r>
                      <a:rPr kumimoji="1" lang="is-IS" altLang="zh-CN" sz="2000" i="1" smtClean="0">
                        <a:latin typeface="STKaiti" charset="-122"/>
                        <a:ea typeface="STKaiti" charset="-122"/>
                        <a:cs typeface="STKaiti" charset="-122"/>
                      </a:rPr>
                      <m:t>→</m:t>
                    </m:r>
                  </m:oMath>
                </a14:m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 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模拟</a:t>
                </a:r>
                <a:r>
                  <a:rPr kumimoji="1" lang="zh-CN" altLang="en-US" sz="2000" dirty="0" smtClean="0">
                    <a:latin typeface="STKaiti" charset="-122"/>
                    <a:ea typeface="STKaiti" charset="-122"/>
                    <a:cs typeface="STKaiti" charset="-122"/>
                  </a:rPr>
                  <a:t>单塑闪条替代</a:t>
                </a:r>
                <a:endParaRPr kumimoji="1" lang="en-US" altLang="zh-CN" sz="2000" dirty="0" smtClean="0">
                  <a:latin typeface="STKaiti" charset="-122"/>
                  <a:ea typeface="STKaiti" charset="-122"/>
                  <a:cs typeface="STKaiti" charset="-122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45" y="1532389"/>
                <a:ext cx="5919388" cy="4062651"/>
              </a:xfrm>
              <a:prstGeom prst="rect">
                <a:avLst/>
              </a:prstGeom>
              <a:blipFill rotWithShape="0">
                <a:blip r:embed="rId4"/>
                <a:stretch>
                  <a:fillRect l="-927" t="-750" b="-22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8017564" y="3567840"/>
            <a:ext cx="331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Geant4</a:t>
            </a:r>
            <a:r>
              <a:rPr kumimoji="1" lang="zh-CN" altLang="en-US" dirty="0" smtClean="0">
                <a:latin typeface="Times New Roman" charset="0"/>
                <a:ea typeface="Times New Roman" charset="0"/>
                <a:cs typeface="Times New Roman" charset="0"/>
              </a:rPr>
              <a:t>模拟单质子事例显示</a:t>
            </a:r>
          </a:p>
        </p:txBody>
      </p:sp>
      <p:grpSp>
        <p:nvGrpSpPr>
          <p:cNvPr id="10" name="组 9"/>
          <p:cNvGrpSpPr/>
          <p:nvPr/>
        </p:nvGrpSpPr>
        <p:grpSpPr>
          <a:xfrm>
            <a:off x="6898638" y="4106967"/>
            <a:ext cx="4559417" cy="2751033"/>
            <a:chOff x="6898638" y="4106967"/>
            <a:chExt cx="4559417" cy="275103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3830" y="4106967"/>
              <a:ext cx="4009034" cy="241904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898638" y="6488668"/>
              <a:ext cx="4559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单晶体条模拟，不同</a:t>
              </a:r>
              <a:r>
                <a:rPr kumimoji="1" lang="zh-CN" altLang="en-US" smtClean="0">
                  <a:latin typeface="Times New Roman" charset="0"/>
                  <a:ea typeface="Times New Roman" charset="0"/>
                  <a:cs typeface="Times New Roman" charset="0"/>
                </a:rPr>
                <a:t>位置</a:t>
              </a:r>
              <a:r>
                <a:rPr kumimoji="1" lang="zh-CN" altLang="en-US" smtClean="0">
                  <a:latin typeface="Times New Roman" charset="0"/>
                  <a:ea typeface="Times New Roman" charset="0"/>
                  <a:cs typeface="Times New Roman" charset="0"/>
                </a:rPr>
                <a:t>击中</a:t>
              </a:r>
              <a:r>
                <a:rPr kumimoji="1" lang="zh-CN" altLang="en-US" smtClean="0">
                  <a:latin typeface="Times New Roman" charset="0"/>
                  <a:ea typeface="Times New Roman" charset="0"/>
                  <a:cs typeface="Times New Roman" charset="0"/>
                </a:rPr>
                <a:t>的</a:t>
              </a:r>
              <a:r>
                <a:rPr kumimoji="1" lang="zh-CN" altLang="en-US" smtClean="0">
                  <a:latin typeface="Times New Roman" charset="0"/>
                  <a:ea typeface="Times New Roman" charset="0"/>
                  <a:cs typeface="Times New Roman" charset="0"/>
                </a:rPr>
                <a:t>闪烁</a:t>
              </a:r>
              <a:r>
                <a:rPr kumimoji="1" lang="zh-CN" altLang="en-US" dirty="0" smtClean="0">
                  <a:latin typeface="Times New Roman" charset="0"/>
                  <a:ea typeface="Times New Roman" charset="0"/>
                  <a:cs typeface="Times New Roman" charset="0"/>
                </a:rPr>
                <a:t>光数目</a:t>
              </a: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14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重建</a:t>
            </a:r>
            <a:r>
              <a:rPr kumimoji="1" lang="zh-CN" altLang="en-US" dirty="0" smtClean="0"/>
              <a:t>算法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D12-9ADE-9845-93A1-A08D904143E7}" type="slidenum">
              <a:rPr kumimoji="1" lang="zh-CN" altLang="en-US" smtClean="0"/>
              <a:t>9</a:t>
            </a:fld>
            <a:endParaRPr kumimoji="1" lang="zh-CN" altLang="en-US"/>
          </a:p>
        </p:txBody>
      </p:sp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1992293949"/>
              </p:ext>
            </p:extLst>
          </p:nvPr>
        </p:nvGraphicFramePr>
        <p:xfrm>
          <a:off x="354649" y="1472561"/>
          <a:ext cx="11063424" cy="878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209233" y="2539564"/>
            <a:ext cx="4001134" cy="120032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匹配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tracker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的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击中，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MLP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路径估计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出射径迹作为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seed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，迭代重建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RERD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内的径迹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Bragg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 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peak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拟合与筛选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34448" y="2657248"/>
            <a:ext cx="3491974" cy="9233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约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2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.2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M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个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质子重建一张</a:t>
            </a:r>
            <a:r>
              <a:rPr kumimoji="1" lang="en-US" altLang="zh-CN" dirty="0" smtClean="0">
                <a:latin typeface="STKaiti" charset="-122"/>
                <a:ea typeface="STKaiti" charset="-122"/>
                <a:cs typeface="STKaiti" charset="-122"/>
              </a:rPr>
              <a:t>WEPL</a:t>
            </a: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图像</a:t>
            </a:r>
            <a:endParaRPr kumimoji="1" lang="en-US" altLang="zh-CN" dirty="0">
              <a:latin typeface="STKaiti" charset="-122"/>
              <a:ea typeface="STKaiti" charset="-122"/>
              <a:cs typeface="STKaiti" charset="-122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降噪算法排除核反应等事例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10600" y="2825523"/>
            <a:ext cx="3130245" cy="3693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zh-CN" altLang="en-US" dirty="0" smtClean="0">
                <a:latin typeface="STKaiti" charset="-122"/>
                <a:ea typeface="STKaiti" charset="-122"/>
                <a:cs typeface="STKaiti" charset="-122"/>
              </a:rPr>
              <a:t>滤波反投影算法</a:t>
            </a:r>
            <a:endParaRPr kumimoji="1" lang="en-US" altLang="zh-CN" dirty="0" smtClean="0">
              <a:latin typeface="STKaiti" charset="-122"/>
              <a:ea typeface="STKaiti" charset="-122"/>
              <a:cs typeface="STKaiti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200" y="4100302"/>
            <a:ext cx="3443845" cy="21492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0191" y="4038391"/>
            <a:ext cx="2332864" cy="21622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10191" y="1049181"/>
            <a:ext cx="3126261" cy="369332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FangSong" charset="-122"/>
                <a:ea typeface="FangSong" charset="-122"/>
                <a:cs typeface="FangSong" charset="-122"/>
              </a:rPr>
              <a:t>WEPL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：</a:t>
            </a:r>
            <a:r>
              <a:rPr kumimoji="1" lang="en-US" altLang="zh-CN" dirty="0" smtClean="0">
                <a:latin typeface="FangSong" charset="-122"/>
                <a:ea typeface="FangSong" charset="-122"/>
                <a:cs typeface="FangSong" charset="-122"/>
              </a:rPr>
              <a:t>RSP</a:t>
            </a:r>
            <a:r>
              <a:rPr kumimoji="1" lang="zh-CN" altLang="en-US" dirty="0" smtClean="0">
                <a:latin typeface="FangSong" charset="-122"/>
                <a:ea typeface="FangSong" charset="-122"/>
                <a:cs typeface="FangSong" charset="-122"/>
              </a:rPr>
              <a:t>随质子路径的积分</a:t>
            </a: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2024/7/16</a:t>
            </a:r>
            <a:endParaRPr kumimoji="1"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NED&amp;CAGD2024</a:t>
            </a:r>
            <a:endParaRPr kumimoji="1" lang="zh-CN" altLang="en-US"/>
          </a:p>
        </p:txBody>
      </p:sp>
      <p:grpSp>
        <p:nvGrpSpPr>
          <p:cNvPr id="18" name="组 17"/>
          <p:cNvGrpSpPr/>
          <p:nvPr/>
        </p:nvGrpSpPr>
        <p:grpSpPr>
          <a:xfrm>
            <a:off x="199996" y="4100302"/>
            <a:ext cx="2885324" cy="1536930"/>
            <a:chOff x="6976997" y="1161737"/>
            <a:chExt cx="4674645" cy="233464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76997" y="1161737"/>
              <a:ext cx="4674644" cy="190714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7490567" y="3068876"/>
              <a:ext cx="4161075" cy="427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900" dirty="0" smtClean="0">
                  <a:latin typeface="Times New Roman" charset="0"/>
                  <a:ea typeface="Times New Roman" charset="0"/>
                  <a:cs typeface="Times New Roman" charset="0"/>
                </a:rPr>
                <a:t>MLP estimation with Bayesian formalism</a:t>
              </a:r>
              <a:endParaRPr kumimoji="1" lang="zh-CN" altLang="en-US" sz="900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801859" y="4369616"/>
            <a:ext cx="3286903" cy="1726169"/>
            <a:chOff x="7490566" y="3718543"/>
            <a:chExt cx="3926205" cy="2637807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90566" y="3718543"/>
              <a:ext cx="3926205" cy="2637807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9647809" y="4346229"/>
              <a:ext cx="1162920" cy="5182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top</a:t>
              </a:r>
              <a:r>
                <a:rPr kumimoji="1" lang="zh-CN" altLang="en-US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view</a:t>
              </a:r>
              <a:endParaRPr kumimoji="1" lang="zh-CN" altLang="en-US" sz="1600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618168" y="5667893"/>
              <a:ext cx="1314349" cy="5173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side</a:t>
              </a:r>
              <a:r>
                <a:rPr kumimoji="1" lang="zh-CN" altLang="en-US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view</a:t>
              </a:r>
              <a:endParaRPr kumimoji="1" lang="zh-CN" altLang="en-US" sz="1600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9" name="组 28"/>
          <p:cNvGrpSpPr/>
          <p:nvPr/>
        </p:nvGrpSpPr>
        <p:grpSpPr>
          <a:xfrm>
            <a:off x="1246291" y="4579803"/>
            <a:ext cx="3018547" cy="2035997"/>
            <a:chOff x="4440437" y="4471092"/>
            <a:chExt cx="3240214" cy="2426745"/>
          </a:xfrm>
        </p:grpSpPr>
        <p:grpSp>
          <p:nvGrpSpPr>
            <p:cNvPr id="30" name="组 29"/>
            <p:cNvGrpSpPr/>
            <p:nvPr/>
          </p:nvGrpSpPr>
          <p:grpSpPr>
            <a:xfrm>
              <a:off x="4440437" y="4471092"/>
              <a:ext cx="3240214" cy="2199374"/>
              <a:chOff x="4183693" y="4423665"/>
              <a:chExt cx="3240214" cy="2199374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83693" y="4423665"/>
                <a:ext cx="3223044" cy="2199374"/>
              </a:xfrm>
              <a:prstGeom prst="rect">
                <a:avLst/>
              </a:prstGeom>
            </p:spPr>
          </p:pic>
          <p:cxnSp>
            <p:nvCxnSpPr>
              <p:cNvPr id="33" name="直线连接符 32"/>
              <p:cNvCxnSpPr/>
              <p:nvPr/>
            </p:nvCxnSpPr>
            <p:spPr>
              <a:xfrm>
                <a:off x="4546241" y="5143260"/>
                <a:ext cx="2700000" cy="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线连接符 33"/>
              <p:cNvCxnSpPr/>
              <p:nvPr/>
            </p:nvCxnSpPr>
            <p:spPr>
              <a:xfrm flipV="1">
                <a:off x="7237925" y="4654589"/>
                <a:ext cx="0" cy="172800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本框 34"/>
              <p:cNvSpPr txBox="1"/>
              <p:nvPr/>
            </p:nvSpPr>
            <p:spPr>
              <a:xfrm>
                <a:off x="5430900" y="5157988"/>
                <a:ext cx="1353668" cy="366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80% of Emax</a:t>
                </a:r>
                <a:endParaRPr kumimoji="1" lang="zh-CN" altLang="en-US" sz="14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6619817" y="4457870"/>
                <a:ext cx="804090" cy="366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R80D</a:t>
                </a:r>
                <a:endParaRPr kumimoji="1" lang="zh-CN" altLang="en-US" sz="14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5186912" y="6528505"/>
              <a:ext cx="2161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 smtClean="0">
                  <a:latin typeface="Times New Roman" charset="0"/>
                  <a:ea typeface="Times New Roman" charset="0"/>
                  <a:cs typeface="Times New Roman" charset="0"/>
                </a:rPr>
                <a:t>Fit of </a:t>
              </a:r>
              <a:r>
                <a:rPr kumimoji="1" lang="en-US" altLang="zh-CN" dirty="0" err="1" smtClean="0">
                  <a:latin typeface="Times New Roman" charset="0"/>
                  <a:ea typeface="Times New Roman" charset="0"/>
                  <a:cs typeface="Times New Roman" charset="0"/>
                </a:rPr>
                <a:t>Edep</a:t>
              </a:r>
              <a:r>
                <a:rPr kumimoji="1" lang="en-US" altLang="zh-CN" dirty="0" smtClean="0">
                  <a:latin typeface="Times New Roman" charset="0"/>
                  <a:ea typeface="Times New Roman" charset="0"/>
                  <a:cs typeface="Times New Roman" charset="0"/>
                </a:rPr>
                <a:t> to range </a:t>
              </a:r>
              <a:endParaRPr kumimoji="1" lang="zh-CN" altLang="en-US" dirty="0" smtClean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85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865,&quot;width&quot;:172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Font typeface="Wingdings" charset="2"/>
          <a:buChar char="Ø"/>
          <a:defRPr kumimoji="1" dirty="0" smtClean="0"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7" id="{3DE76DB0-E324-F048-9F32-F204118A051F}" vid="{7F3E7304-A417-0847-A682-9D29482FE93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ZJU</Template>
  <TotalTime>6562</TotalTime>
  <Words>1697</Words>
  <Application>Microsoft Macintosh PowerPoint</Application>
  <PresentationFormat>宽屏</PresentationFormat>
  <Paragraphs>396</Paragraphs>
  <Slides>21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Cambria Math</vt:lpstr>
      <vt:lpstr>DengXian</vt:lpstr>
      <vt:lpstr>FangSong</vt:lpstr>
      <vt:lpstr>Georgia</vt:lpstr>
      <vt:lpstr>Rockwell</vt:lpstr>
      <vt:lpstr>STKaiti</vt:lpstr>
      <vt:lpstr>Times New Roman</vt:lpstr>
      <vt:lpstr>Wingdings</vt:lpstr>
      <vt:lpstr>Arial</vt:lpstr>
      <vt:lpstr>Office 主题</vt:lpstr>
      <vt:lpstr>高RSP分辨的小动物质子CT设计</vt:lpstr>
      <vt:lpstr>质子治疗</vt:lpstr>
      <vt:lpstr>RSP测量与误差</vt:lpstr>
      <vt:lpstr>质子CT基本结构</vt:lpstr>
      <vt:lpstr>质子CT设计方案</vt:lpstr>
      <vt:lpstr>Tracker</vt:lpstr>
      <vt:lpstr>RERD</vt:lpstr>
      <vt:lpstr>Geant4模拟</vt:lpstr>
      <vt:lpstr>重建算法</vt:lpstr>
      <vt:lpstr>RSP精度计算</vt:lpstr>
      <vt:lpstr>总质子数与体模剂量</vt:lpstr>
      <vt:lpstr>多质子事例算法</vt:lpstr>
      <vt:lpstr>原理小样机</vt:lpstr>
      <vt:lpstr>闪烁体读出初步测试</vt:lpstr>
      <vt:lpstr>总结</vt:lpstr>
      <vt:lpstr>Back up</vt:lpstr>
      <vt:lpstr>单质子重建</vt:lpstr>
      <vt:lpstr>WEPL与RSP图像</vt:lpstr>
      <vt:lpstr>Energy resolution</vt:lpstr>
      <vt:lpstr>闪烁体径迹显示</vt:lpstr>
      <vt:lpstr>Bortfold拟合与径迹筛选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高分辨率的小动物质子CT设计</dc:title>
  <dc:creator>619527752@qq.com</dc:creator>
  <cp:lastModifiedBy>619527752@qq.com</cp:lastModifiedBy>
  <cp:revision>1113</cp:revision>
  <dcterms:created xsi:type="dcterms:W3CDTF">2024-07-11T01:17:16Z</dcterms:created>
  <dcterms:modified xsi:type="dcterms:W3CDTF">2024-07-15T14:40:50Z</dcterms:modified>
</cp:coreProperties>
</file>