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413" r:id="rId5"/>
    <p:sldId id="347" r:id="rId6"/>
    <p:sldId id="369" r:id="rId7"/>
    <p:sldId id="370" r:id="rId8"/>
    <p:sldId id="371" r:id="rId9"/>
    <p:sldId id="414" r:id="rId10"/>
    <p:sldId id="319" r:id="rId11"/>
    <p:sldId id="374" r:id="rId12"/>
    <p:sldId id="375" r:id="rId13"/>
    <p:sldId id="378" r:id="rId14"/>
    <p:sldId id="377" r:id="rId15"/>
    <p:sldId id="415" r:id="rId16"/>
    <p:sldId id="416" r:id="rId17"/>
    <p:sldId id="417" r:id="rId18"/>
    <p:sldId id="418" r:id="rId19"/>
    <p:sldId id="420" r:id="rId20"/>
    <p:sldId id="421" r:id="rId21"/>
    <p:sldId id="426" r:id="rId22"/>
    <p:sldId id="366" r:id="rId23"/>
    <p:sldId id="342" r:id="rId24"/>
    <p:sldId id="395" r:id="rId25"/>
    <p:sldId id="396" r:id="rId26"/>
    <p:sldId id="422" r:id="rId27"/>
    <p:sldId id="423" r:id="rId28"/>
    <p:sldId id="424" r:id="rId29"/>
    <p:sldId id="36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540545183@qq.com" initials="1" lastIdx="2" clrIdx="0">
    <p:extLst>
      <p:ext uri="{19B8F6BF-5375-455C-9EA6-DF929625EA0E}">
        <p15:presenceInfo xmlns:p15="http://schemas.microsoft.com/office/powerpoint/2012/main" userId="a732a40ab61ac2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2CAB8"/>
    <a:srgbClr val="027AFC"/>
    <a:srgbClr val="5B9BD5"/>
    <a:srgbClr val="1004AC"/>
    <a:srgbClr val="49BF64"/>
    <a:srgbClr val="70AD47"/>
    <a:srgbClr val="BF905D"/>
    <a:srgbClr val="D5B695"/>
    <a:srgbClr val="236E9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40"/>
  </p:normalViewPr>
  <p:slideViewPr>
    <p:cSldViewPr snapToGrid="0">
      <p:cViewPr varScale="1">
        <p:scale>
          <a:sx n="93" d="100"/>
          <a:sy n="93" d="100"/>
        </p:scale>
        <p:origin x="717" y="61"/>
      </p:cViewPr>
      <p:guideLst/>
    </p:cSldViewPr>
  </p:slideViewPr>
  <p:notesTextViewPr>
    <p:cViewPr>
      <p:scale>
        <a:sx n="1" d="1"/>
        <a:sy n="1" d="1"/>
      </p:scale>
      <p:origin x="0" y="0"/>
    </p:cViewPr>
  </p:notesTextViewPr>
  <p:sorterViewPr>
    <p:cViewPr>
      <p:scale>
        <a:sx n="75" d="100"/>
        <a:sy n="75" d="100"/>
      </p:scale>
      <p:origin x="0" y="-12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328680505846"/>
          <c:y val="3.0855539971949501E-2"/>
          <c:w val="0.50866380338821304"/>
          <c:h val="0.86406732117812102"/>
        </c:manualLayout>
      </c:layout>
      <c:barChart>
        <c:barDir val="bar"/>
        <c:grouping val="stacked"/>
        <c:varyColors val="0"/>
        <c:ser>
          <c:idx val="0"/>
          <c:order val="0"/>
          <c:tx>
            <c:strRef>
              <c:f>工作表1!$B$1</c:f>
              <c:strCache>
                <c:ptCount val="1"/>
                <c:pt idx="0">
                  <c:v>Physics Design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工作表1!$B$2:$B$6</c:f>
              <c:numCache>
                <c:formatCode>General</c:formatCode>
                <c:ptCount val="5"/>
                <c:pt idx="0">
                  <c:v>2025.6</c:v>
                </c:pt>
                <c:pt idx="1">
                  <c:v>2025.1</c:v>
                </c:pt>
                <c:pt idx="2">
                  <c:v>2025.1</c:v>
                </c:pt>
                <c:pt idx="3">
                  <c:v>2025.1</c:v>
                </c:pt>
                <c:pt idx="4">
                  <c:v>2024.1</c:v>
                </c:pt>
              </c:numCache>
            </c:numRef>
          </c:val>
          <c:extLst>
            <c:ext xmlns:c16="http://schemas.microsoft.com/office/drawing/2014/chart" uri="{C3380CC4-5D6E-409C-BE32-E72D297353CC}">
              <c16:uniqueId val="{00000000-47C8-47E1-8B1C-58ED7B609D58}"/>
            </c:ext>
          </c:extLst>
        </c:ser>
        <c:ser>
          <c:idx val="1"/>
          <c:order val="1"/>
          <c:tx>
            <c:strRef>
              <c:f>工作表1!$C$1</c:f>
              <c:strCache>
                <c:ptCount val="1"/>
                <c:pt idx="0">
                  <c:v>Technique Development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工作表1!$C$2:$C$6</c:f>
              <c:numCache>
                <c:formatCode>General</c:formatCode>
                <c:ptCount val="5"/>
                <c:pt idx="0">
                  <c:v>2.5</c:v>
                </c:pt>
                <c:pt idx="1">
                  <c:v>2</c:v>
                </c:pt>
                <c:pt idx="2">
                  <c:v>1.5</c:v>
                </c:pt>
                <c:pt idx="3">
                  <c:v>2.5</c:v>
                </c:pt>
                <c:pt idx="4">
                  <c:v>2</c:v>
                </c:pt>
              </c:numCache>
            </c:numRef>
          </c:val>
          <c:extLst>
            <c:ext xmlns:c16="http://schemas.microsoft.com/office/drawing/2014/chart" uri="{C3380CC4-5D6E-409C-BE32-E72D297353CC}">
              <c16:uniqueId val="{00000001-47C8-47E1-8B1C-58ED7B609D58}"/>
            </c:ext>
          </c:extLst>
        </c:ser>
        <c:ser>
          <c:idx val="2"/>
          <c:order val="2"/>
          <c:tx>
            <c:strRef>
              <c:f>工作表1!$D$1</c:f>
              <c:strCache>
                <c:ptCount val="1"/>
                <c:pt idx="0">
                  <c:v>Installation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工作表1!$D$2:$D$6</c:f>
              <c:numCache>
                <c:formatCode>General</c:formatCode>
                <c:ptCount val="5"/>
                <c:pt idx="0">
                  <c:v>0.5</c:v>
                </c:pt>
                <c:pt idx="1">
                  <c:v>1</c:v>
                </c:pt>
                <c:pt idx="2">
                  <c:v>1.5</c:v>
                </c:pt>
                <c:pt idx="3">
                  <c:v>1</c:v>
                </c:pt>
                <c:pt idx="4">
                  <c:v>0.5</c:v>
                </c:pt>
              </c:numCache>
            </c:numRef>
          </c:val>
          <c:extLst>
            <c:ext xmlns:c16="http://schemas.microsoft.com/office/drawing/2014/chart" uri="{C3380CC4-5D6E-409C-BE32-E72D297353CC}">
              <c16:uniqueId val="{00000002-47C8-47E1-8B1C-58ED7B609D58}"/>
            </c:ext>
          </c:extLst>
        </c:ser>
        <c:ser>
          <c:idx val="3"/>
          <c:order val="3"/>
          <c:tx>
            <c:strRef>
              <c:f>工作表1!$E$1</c:f>
              <c:strCache>
                <c:ptCount val="1"/>
                <c:pt idx="0">
                  <c:v>Trail Run</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工作表1!$E$2:$E$6</c:f>
              <c:numCache>
                <c:formatCode>General</c:formatCode>
                <c:ptCount val="5"/>
                <c:pt idx="0">
                  <c:v>1</c:v>
                </c:pt>
                <c:pt idx="1">
                  <c:v>1.5</c:v>
                </c:pt>
                <c:pt idx="2">
                  <c:v>1.5</c:v>
                </c:pt>
                <c:pt idx="3">
                  <c:v>1</c:v>
                </c:pt>
              </c:numCache>
            </c:numRef>
          </c:val>
          <c:extLst>
            <c:ext xmlns:c16="http://schemas.microsoft.com/office/drawing/2014/chart" uri="{C3380CC4-5D6E-409C-BE32-E72D297353CC}">
              <c16:uniqueId val="{00000003-47C8-47E1-8B1C-58ED7B609D58}"/>
            </c:ext>
          </c:extLst>
        </c:ser>
        <c:dLbls>
          <c:showLegendKey val="0"/>
          <c:showVal val="0"/>
          <c:showCatName val="0"/>
          <c:showSerName val="0"/>
          <c:showPercent val="0"/>
          <c:showBubbleSize val="0"/>
        </c:dLbls>
        <c:gapWidth val="150"/>
        <c:overlap val="100"/>
        <c:axId val="-2144370216"/>
        <c:axId val="-2144367240"/>
      </c:barChart>
      <c:catAx>
        <c:axId val="-2144370216"/>
        <c:scaling>
          <c:orientation val="minMax"/>
        </c:scaling>
        <c:delete val="0"/>
        <c:axPos val="l"/>
        <c:minorGridlines>
          <c:spPr>
            <a:ln w="6350" cap="flat" cmpd="sng" algn="ctr">
              <a:solidFill>
                <a:schemeClr val="tx1">
                  <a:tint val="50000"/>
                </a:schemeClr>
              </a:solidFill>
              <a:prstDash val="solid"/>
              <a:round/>
            </a:ln>
            <a:effectLst/>
          </c:spPr>
        </c:minorGridlines>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2000" b="1" i="0" u="none" strike="noStrike" kern="1200" baseline="0">
                <a:solidFill>
                  <a:schemeClr val="tx1"/>
                </a:solidFill>
                <a:latin typeface="+mn-lt"/>
                <a:ea typeface="+mn-ea"/>
                <a:cs typeface="+mn-cs"/>
              </a:defRPr>
            </a:pPr>
            <a:endParaRPr lang="zh-CN"/>
          </a:p>
        </c:txPr>
        <c:crossAx val="-2144367240"/>
        <c:crossesAt val="2023"/>
        <c:auto val="1"/>
        <c:lblAlgn val="ctr"/>
        <c:lblOffset val="100"/>
        <c:noMultiLvlLbl val="0"/>
      </c:catAx>
      <c:valAx>
        <c:axId val="-2144367240"/>
        <c:scaling>
          <c:orientation val="minMax"/>
          <c:max val="2029.1"/>
          <c:min val="2024.1"/>
        </c:scaling>
        <c:delete val="0"/>
        <c:axPos val="b"/>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lang="zh-CN" sz="2000" b="1" i="0" u="none" strike="noStrike" kern="1200" baseline="0">
                <a:solidFill>
                  <a:schemeClr val="tx1"/>
                </a:solidFill>
                <a:latin typeface="+mn-lt"/>
                <a:ea typeface="+mn-ea"/>
                <a:cs typeface="+mn-cs"/>
              </a:defRPr>
            </a:pPr>
            <a:endParaRPr lang="zh-CN"/>
          </a:p>
        </c:txPr>
        <c:crossAx val="-2144370216"/>
        <c:crosses val="autoZero"/>
        <c:crossBetween val="between"/>
        <c:majorUnit val="1"/>
      </c:valAx>
      <c:spPr>
        <a:noFill/>
        <a:ln>
          <a:noFill/>
        </a:ln>
        <a:effectLst/>
      </c:spPr>
    </c:plotArea>
    <c:legend>
      <c:legendPos val="r"/>
      <c:layout>
        <c:manualLayout>
          <c:xMode val="edge"/>
          <c:yMode val="edge"/>
          <c:x val="0.75606060606060599"/>
          <c:y val="0.236750339587636"/>
          <c:w val="0.218181818181818"/>
          <c:h val="0.55454959083831201"/>
        </c:manualLayout>
      </c:layout>
      <c:overlay val="0"/>
      <c:spPr>
        <a:noFill/>
        <a:ln>
          <a:noFill/>
        </a:ln>
        <a:effectLst/>
      </c:spPr>
      <c:txPr>
        <a:bodyPr rot="0" spcFirstLastPara="1" vertOverflow="ellipsis" vert="horz" wrap="square" anchor="ctr" anchorCtr="1"/>
        <a:lstStyle/>
        <a:p>
          <a:pPr>
            <a:defRPr lang="zh-CN" sz="2000" b="1" i="0" u="none" strike="noStrike" kern="1200" baseline="0">
              <a:solidFill>
                <a:schemeClr val="tx1"/>
              </a:solidFill>
              <a:latin typeface="+mn-lt"/>
              <a:ea typeface="+mn-ea"/>
              <a:cs typeface="+mn-cs"/>
            </a:defRPr>
          </a:pPr>
          <a:endParaRPr lang="zh-CN"/>
        </a:p>
      </c:txPr>
    </c:legend>
    <c:plotVisOnly val="1"/>
    <c:dispBlanksAs val="gap"/>
    <c:showDLblsOverMax val="0"/>
  </c:chart>
  <c:spPr>
    <a:noFill/>
    <a:ln w="6350" cap="flat" cmpd="sng" algn="ctr">
      <a:noFill/>
      <a:prstDash val="solid"/>
      <a:miter lim="800000"/>
    </a:ln>
    <a:effectLst/>
  </c:spPr>
  <c:txPr>
    <a:bodyPr/>
    <a:lstStyle/>
    <a:p>
      <a:pPr>
        <a:defRPr lang="zh-CN" sz="2000" b="1"/>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F3161-2D0B-4CC0-A7E9-135D7D0BEB77}"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CN" altLang="en-US"/>
        </a:p>
      </dgm:t>
    </dgm:pt>
    <dgm:pt modelId="{251B0294-E0D6-47CA-902D-A62DC76EC9A9}">
      <dgm:prSet phldrT="[文本]" custT="1"/>
      <dgm:spPr>
        <a:solidFill>
          <a:schemeClr val="accent6">
            <a:lumMod val="75000"/>
          </a:schemeClr>
        </a:solidFill>
        <a:ln>
          <a:noFill/>
        </a:ln>
      </dgm:spPr>
      <dgm:t>
        <a:bodyPr/>
        <a:lstStyle/>
        <a:p>
          <a:pPr>
            <a:lnSpc>
              <a:spcPct val="150000"/>
            </a:lnSpc>
          </a:pPr>
          <a:r>
            <a:rPr lang="en-US" altLang="zh-CN" sz="3600" dirty="0">
              <a:ln/>
              <a:solidFill>
                <a:schemeClr val="bg1"/>
              </a:solidFill>
              <a:latin typeface="Segoe UI Black" panose="020B0A02040204020203" pitchFamily="34" charset="0"/>
              <a:ea typeface="Segoe UI Black" panose="020B0A02040204020203" pitchFamily="34" charset="0"/>
            </a:rPr>
            <a:t>I</a:t>
          </a:r>
          <a:endParaRPr lang="zh-CN" altLang="en-US" sz="3600" dirty="0">
            <a:ln/>
            <a:solidFill>
              <a:schemeClr val="bg1"/>
            </a:solidFill>
            <a:latin typeface="Segoe UI Black" panose="020B0A02040204020203" pitchFamily="34" charset="0"/>
          </a:endParaRPr>
        </a:p>
      </dgm:t>
    </dgm:pt>
    <dgm:pt modelId="{6EC0E0F2-79CB-41FD-99A0-535CA5BBBAC6}" type="parTrans" cxnId="{EF4523B4-C0CB-40B4-893C-89E07FBC1290}">
      <dgm:prSet/>
      <dgm:spPr/>
      <dgm:t>
        <a:bodyPr/>
        <a:lstStyle/>
        <a:p>
          <a:endParaRPr lang="zh-CN" altLang="en-US" sz="3600">
            <a:solidFill>
              <a:schemeClr val="bg1"/>
            </a:solidFill>
            <a:latin typeface="Segoe UI Black" panose="020B0A02040204020203" pitchFamily="34" charset="0"/>
          </a:endParaRPr>
        </a:p>
      </dgm:t>
    </dgm:pt>
    <dgm:pt modelId="{EE22B9D7-C3B7-43D4-A8AA-4B8E5A8CDF45}" type="sibTrans" cxnId="{EF4523B4-C0CB-40B4-893C-89E07FBC1290}">
      <dgm:prSet/>
      <dgm:spPr/>
      <dgm:t>
        <a:bodyPr/>
        <a:lstStyle/>
        <a:p>
          <a:endParaRPr lang="zh-CN" altLang="en-US" sz="3600">
            <a:solidFill>
              <a:schemeClr val="bg1"/>
            </a:solidFill>
            <a:latin typeface="Segoe UI Black" panose="020B0A02040204020203" pitchFamily="34" charset="0"/>
          </a:endParaRPr>
        </a:p>
      </dgm:t>
    </dgm:pt>
    <dgm:pt modelId="{12D0C7A4-FA20-46A6-9877-E3DF3C750067}">
      <dgm:prSet phldrT="[文本]" custT="1"/>
      <dgm:spPr>
        <a:solidFill>
          <a:schemeClr val="accent6">
            <a:lumMod val="75000"/>
            <a:alpha val="90000"/>
          </a:schemeClr>
        </a:solidFill>
        <a:ln>
          <a:noFill/>
        </a:ln>
      </dgm:spPr>
      <dgm:t>
        <a:bodyPr/>
        <a:lstStyle/>
        <a:p>
          <a:pPr>
            <a:buNone/>
          </a:pPr>
          <a:r>
            <a:rPr lang="zh-CN" altLang="en-US" sz="4400" b="1" dirty="0">
              <a:solidFill>
                <a:schemeClr val="bg1"/>
              </a:solidFill>
              <a:latin typeface="微软雅黑" panose="020B0503020204020204" pitchFamily="34" charset="-122"/>
              <a:ea typeface="微软雅黑" panose="020B0503020204020204" pitchFamily="34" charset="-122"/>
            </a:rPr>
            <a:t>缪子属性及来源</a:t>
          </a:r>
        </a:p>
      </dgm:t>
    </dgm:pt>
    <dgm:pt modelId="{2436C168-08F3-484B-AA85-A83FF38D303B}" type="parTrans" cxnId="{AAF45AFF-B28B-4BA6-B6FC-B18E82DC5954}">
      <dgm:prSet/>
      <dgm:spPr/>
      <dgm:t>
        <a:bodyPr/>
        <a:lstStyle/>
        <a:p>
          <a:endParaRPr lang="zh-CN" altLang="en-US" sz="3600">
            <a:solidFill>
              <a:schemeClr val="bg1"/>
            </a:solidFill>
            <a:latin typeface="Segoe UI Black" panose="020B0A02040204020203" pitchFamily="34" charset="0"/>
          </a:endParaRPr>
        </a:p>
      </dgm:t>
    </dgm:pt>
    <dgm:pt modelId="{258C16EA-D797-4FF7-ABA5-30A05CEE5ADC}" type="sibTrans" cxnId="{AAF45AFF-B28B-4BA6-B6FC-B18E82DC5954}">
      <dgm:prSet/>
      <dgm:spPr/>
      <dgm:t>
        <a:bodyPr/>
        <a:lstStyle/>
        <a:p>
          <a:endParaRPr lang="zh-CN" altLang="en-US" sz="3600">
            <a:solidFill>
              <a:schemeClr val="bg1"/>
            </a:solidFill>
            <a:latin typeface="Segoe UI Black" panose="020B0A02040204020203" pitchFamily="34" charset="0"/>
          </a:endParaRPr>
        </a:p>
      </dgm:t>
    </dgm:pt>
    <dgm:pt modelId="{943CD5C3-5DC2-4129-B056-B3098A0DC58C}">
      <dgm:prSet phldrT="[文本]" custT="1"/>
      <dgm:spPr>
        <a:solidFill>
          <a:schemeClr val="accent5">
            <a:lumMod val="75000"/>
          </a:schemeClr>
        </a:solidFill>
        <a:ln>
          <a:noFill/>
        </a:ln>
      </dgm:spPr>
      <dgm:t>
        <a:bodyPr spcFirstLastPara="0" vert="horz" wrap="square" lIns="22860" tIns="22860" rIns="22860" bIns="22860" numCol="1" spcCol="1270" anchor="ctr" anchorCtr="0"/>
        <a:lstStyle/>
        <a:p>
          <a:pPr marL="0" lvl="0" indent="0" algn="ctr" defTabSz="1600200">
            <a:lnSpc>
              <a:spcPct val="150000"/>
            </a:lnSpc>
            <a:spcBef>
              <a:spcPct val="0"/>
            </a:spcBef>
            <a:spcAft>
              <a:spcPct val="35000"/>
            </a:spcAft>
            <a:buNone/>
          </a:pPr>
          <a:r>
            <a:rPr lang="en-US" altLang="zh-CN" sz="3600" kern="1200" dirty="0">
              <a:solidFill>
                <a:schemeClr val="bg1"/>
              </a:solidFill>
              <a:latin typeface="Segoe UI Black" panose="020B0A02040204020203" pitchFamily="34" charset="0"/>
              <a:ea typeface="Segoe UI Black" panose="020B0A02040204020203" pitchFamily="34" charset="0"/>
              <a:cs typeface="+mn-cs"/>
            </a:rPr>
            <a:t>II</a:t>
          </a:r>
          <a:endParaRPr lang="zh-CN" altLang="en-US" sz="3600" kern="1200" dirty="0">
            <a:solidFill>
              <a:schemeClr val="bg1"/>
            </a:solidFill>
            <a:latin typeface="Segoe UI Black" panose="020B0A02040204020203" pitchFamily="34" charset="0"/>
            <a:ea typeface="Segoe UI Black" panose="020B0A02040204020203" pitchFamily="34" charset="0"/>
            <a:cs typeface="+mn-cs"/>
          </a:endParaRPr>
        </a:p>
      </dgm:t>
    </dgm:pt>
    <dgm:pt modelId="{70C4E77E-388F-4092-9316-2F67D66CB679}" type="parTrans" cxnId="{980105EC-B950-4C29-ADA1-758EAD7F12C6}">
      <dgm:prSet/>
      <dgm:spPr/>
      <dgm:t>
        <a:bodyPr/>
        <a:lstStyle/>
        <a:p>
          <a:endParaRPr lang="zh-CN" altLang="en-US" sz="3600">
            <a:solidFill>
              <a:schemeClr val="bg1"/>
            </a:solidFill>
            <a:latin typeface="Segoe UI Black" panose="020B0A02040204020203" pitchFamily="34" charset="0"/>
          </a:endParaRPr>
        </a:p>
      </dgm:t>
    </dgm:pt>
    <dgm:pt modelId="{69BFC266-175A-401A-865E-9106401AD0F6}" type="sibTrans" cxnId="{980105EC-B950-4C29-ADA1-758EAD7F12C6}">
      <dgm:prSet/>
      <dgm:spPr/>
      <dgm:t>
        <a:bodyPr/>
        <a:lstStyle/>
        <a:p>
          <a:endParaRPr lang="zh-CN" altLang="en-US" sz="3600">
            <a:solidFill>
              <a:schemeClr val="bg1"/>
            </a:solidFill>
            <a:latin typeface="Segoe UI Black" panose="020B0A02040204020203" pitchFamily="34" charset="0"/>
          </a:endParaRPr>
        </a:p>
      </dgm:t>
    </dgm:pt>
    <dgm:pt modelId="{F57362E1-2E40-4E52-AFE8-D9F6FCFD25FC}">
      <dgm:prSet phldrT="[文本]" custT="1"/>
      <dgm:spPr>
        <a:solidFill>
          <a:schemeClr val="accent5">
            <a:lumMod val="75000"/>
          </a:schemeClr>
        </a:solidFill>
        <a:ln>
          <a:noFill/>
        </a:ln>
      </dgm:spPr>
      <dgm:t>
        <a:bodyPr spcFirstLastPara="0" vert="horz" wrap="square" lIns="312928" tIns="27940" rIns="27940" bIns="27940" numCol="1" spcCol="1270" anchor="ctr" anchorCtr="0"/>
        <a:lstStyle/>
        <a:p>
          <a:pPr>
            <a:buNone/>
          </a:pPr>
          <a:r>
            <a:rPr lang="zh-CN" altLang="en-US" sz="4400" b="1" dirty="0">
              <a:solidFill>
                <a:schemeClr val="bg1"/>
              </a:solidFill>
              <a:latin typeface="微软雅黑" panose="020B0503020204020204" pitchFamily="34" charset="-122"/>
              <a:ea typeface="微软雅黑" panose="020B0503020204020204" pitchFamily="34" charset="-122"/>
            </a:rPr>
            <a:t>缪子自旋谱学磁性表征</a:t>
          </a:r>
          <a:endParaRPr lang="zh-CN" altLang="en-US" sz="4400" dirty="0">
            <a:solidFill>
              <a:schemeClr val="bg1"/>
            </a:solidFill>
            <a:latin typeface="Segoe UI Black" panose="020B0A02040204020203" pitchFamily="34" charset="0"/>
          </a:endParaRPr>
        </a:p>
      </dgm:t>
    </dgm:pt>
    <dgm:pt modelId="{68C76161-09FD-4C34-812A-1B0E948F27AF}" type="parTrans" cxnId="{0928ED12-4B0E-40B9-926E-F8C20C23385F}">
      <dgm:prSet/>
      <dgm:spPr/>
      <dgm:t>
        <a:bodyPr/>
        <a:lstStyle/>
        <a:p>
          <a:endParaRPr lang="zh-CN" altLang="en-US" sz="3600">
            <a:solidFill>
              <a:schemeClr val="bg1"/>
            </a:solidFill>
            <a:latin typeface="Segoe UI Black" panose="020B0A02040204020203" pitchFamily="34" charset="0"/>
          </a:endParaRPr>
        </a:p>
      </dgm:t>
    </dgm:pt>
    <dgm:pt modelId="{49B94987-1BF1-4750-A66A-9C85FA24F31C}" type="sibTrans" cxnId="{0928ED12-4B0E-40B9-926E-F8C20C23385F}">
      <dgm:prSet/>
      <dgm:spPr/>
      <dgm:t>
        <a:bodyPr/>
        <a:lstStyle/>
        <a:p>
          <a:endParaRPr lang="zh-CN" altLang="en-US" sz="3600">
            <a:solidFill>
              <a:schemeClr val="bg1"/>
            </a:solidFill>
            <a:latin typeface="Segoe UI Black" panose="020B0A02040204020203" pitchFamily="34" charset="0"/>
          </a:endParaRPr>
        </a:p>
      </dgm:t>
    </dgm:pt>
    <dgm:pt modelId="{4000033D-31B4-4F84-887D-A8670B37D1AC}">
      <dgm:prSet phldrT="[文本]" custT="1"/>
      <dgm:spPr>
        <a:solidFill>
          <a:srgbClr val="52CAB8"/>
        </a:solidFill>
        <a:ln>
          <a:noFill/>
        </a:ln>
      </dgm:spPr>
      <dgm:t>
        <a:bodyPr/>
        <a:lstStyle/>
        <a:p>
          <a:pPr>
            <a:lnSpc>
              <a:spcPct val="150000"/>
            </a:lnSpc>
          </a:pPr>
          <a:r>
            <a:rPr lang="en-US" altLang="zh-CN" sz="3600" dirty="0">
              <a:solidFill>
                <a:schemeClr val="bg1"/>
              </a:solidFill>
              <a:latin typeface="Segoe UI Black" panose="020B0A02040204020203" pitchFamily="34" charset="0"/>
              <a:ea typeface="Segoe UI Black" panose="020B0A02040204020203" pitchFamily="34" charset="0"/>
            </a:rPr>
            <a:t>III</a:t>
          </a:r>
          <a:endParaRPr lang="zh-CN" altLang="en-US" sz="3600" dirty="0">
            <a:solidFill>
              <a:schemeClr val="bg1"/>
            </a:solidFill>
            <a:latin typeface="Segoe UI Black" panose="020B0A02040204020203" pitchFamily="34" charset="0"/>
          </a:endParaRPr>
        </a:p>
      </dgm:t>
    </dgm:pt>
    <dgm:pt modelId="{5AD0F88B-6205-4422-95DD-1DA94350D87C}" type="parTrans" cxnId="{5F0E8B22-08B0-49D2-A5B8-1D3EA2C528B4}">
      <dgm:prSet/>
      <dgm:spPr/>
      <dgm:t>
        <a:bodyPr/>
        <a:lstStyle/>
        <a:p>
          <a:endParaRPr lang="zh-CN" altLang="en-US" sz="3600">
            <a:solidFill>
              <a:schemeClr val="bg1"/>
            </a:solidFill>
            <a:latin typeface="Segoe UI Black" panose="020B0A02040204020203" pitchFamily="34" charset="0"/>
          </a:endParaRPr>
        </a:p>
      </dgm:t>
    </dgm:pt>
    <dgm:pt modelId="{925A23D3-0684-43B7-B719-88FA874C6F50}" type="sibTrans" cxnId="{5F0E8B22-08B0-49D2-A5B8-1D3EA2C528B4}">
      <dgm:prSet/>
      <dgm:spPr/>
      <dgm:t>
        <a:bodyPr/>
        <a:lstStyle/>
        <a:p>
          <a:endParaRPr lang="zh-CN" altLang="en-US" sz="3600">
            <a:solidFill>
              <a:schemeClr val="bg1"/>
            </a:solidFill>
            <a:latin typeface="Segoe UI Black" panose="020B0A02040204020203" pitchFamily="34" charset="0"/>
          </a:endParaRPr>
        </a:p>
      </dgm:t>
    </dgm:pt>
    <dgm:pt modelId="{3C7EEB3E-C799-414C-B559-E947CD185E99}">
      <dgm:prSet phldrT="[文本]" custT="1"/>
      <dgm:spPr>
        <a:solidFill>
          <a:srgbClr val="52CAB8">
            <a:alpha val="90000"/>
          </a:srgbClr>
        </a:solidFill>
        <a:ln>
          <a:noFill/>
        </a:ln>
      </dgm:spPr>
      <dgm:t>
        <a:bodyPr/>
        <a:lstStyle/>
        <a:p>
          <a:pPr>
            <a:buNone/>
          </a:pPr>
          <a:r>
            <a:rPr lang="zh-CN" altLang="en-US" sz="4400" b="1" dirty="0">
              <a:solidFill>
                <a:schemeClr val="bg1"/>
              </a:solidFill>
              <a:latin typeface="微软雅黑" panose="020B0503020204020204" pitchFamily="34" charset="-122"/>
              <a:ea typeface="微软雅黑" panose="020B0503020204020204" pitchFamily="34" charset="-122"/>
            </a:rPr>
            <a:t>缪致</a:t>
          </a:r>
          <a:r>
            <a:rPr lang="en-US" altLang="en-US" sz="4400" b="1" dirty="0">
              <a:solidFill>
                <a:schemeClr val="bg1"/>
              </a:solidFill>
              <a:latin typeface="微软雅黑" panose="020B0503020204020204" pitchFamily="34" charset="-122"/>
              <a:ea typeface="微软雅黑" panose="020B0503020204020204" pitchFamily="34" charset="-122"/>
            </a:rPr>
            <a:t>X</a:t>
          </a:r>
          <a:r>
            <a:rPr lang="zh-CN" altLang="en-US" sz="4400" b="1" dirty="0">
              <a:solidFill>
                <a:schemeClr val="bg1"/>
              </a:solidFill>
              <a:latin typeface="微软雅黑" panose="020B0503020204020204" pitchFamily="34" charset="-122"/>
              <a:ea typeface="微软雅黑" panose="020B0503020204020204" pitchFamily="34" charset="-122"/>
            </a:rPr>
            <a:t>射线元素分析</a:t>
          </a:r>
          <a:endParaRPr lang="zh-CN" altLang="en-US" sz="4400" dirty="0">
            <a:solidFill>
              <a:schemeClr val="bg1"/>
            </a:solidFill>
            <a:latin typeface="Segoe UI Black" panose="020B0A02040204020203" pitchFamily="34" charset="0"/>
          </a:endParaRPr>
        </a:p>
      </dgm:t>
    </dgm:pt>
    <dgm:pt modelId="{11CE9148-749F-469B-8183-DF57C7FB2A6C}" type="parTrans" cxnId="{95CF647A-39AF-441D-B59D-A9BF9E1856BA}">
      <dgm:prSet/>
      <dgm:spPr/>
      <dgm:t>
        <a:bodyPr/>
        <a:lstStyle/>
        <a:p>
          <a:endParaRPr lang="zh-CN" altLang="en-US" sz="3600">
            <a:solidFill>
              <a:schemeClr val="bg1"/>
            </a:solidFill>
            <a:latin typeface="Segoe UI Black" panose="020B0A02040204020203" pitchFamily="34" charset="0"/>
          </a:endParaRPr>
        </a:p>
      </dgm:t>
    </dgm:pt>
    <dgm:pt modelId="{E903954E-AFA8-4B89-A512-DC3AAAE01A38}" type="sibTrans" cxnId="{95CF647A-39AF-441D-B59D-A9BF9E1856BA}">
      <dgm:prSet/>
      <dgm:spPr/>
      <dgm:t>
        <a:bodyPr/>
        <a:lstStyle/>
        <a:p>
          <a:endParaRPr lang="zh-CN" altLang="en-US" sz="3600">
            <a:solidFill>
              <a:schemeClr val="bg1"/>
            </a:solidFill>
            <a:latin typeface="Segoe UI Black" panose="020B0A02040204020203" pitchFamily="34" charset="0"/>
          </a:endParaRPr>
        </a:p>
      </dgm:t>
    </dgm:pt>
    <dgm:pt modelId="{6C044CA4-2C93-4020-AE4F-530174032A56}" type="pres">
      <dgm:prSet presAssocID="{207F3161-2D0B-4CC0-A7E9-135D7D0BEB77}" presName="linearFlow" presStyleCnt="0">
        <dgm:presLayoutVars>
          <dgm:dir/>
          <dgm:animLvl val="lvl"/>
          <dgm:resizeHandles val="exact"/>
        </dgm:presLayoutVars>
      </dgm:prSet>
      <dgm:spPr/>
    </dgm:pt>
    <dgm:pt modelId="{BD6368A6-CC18-41BB-BDFD-59E4E6A97BC6}" type="pres">
      <dgm:prSet presAssocID="{251B0294-E0D6-47CA-902D-A62DC76EC9A9}" presName="composite" presStyleCnt="0"/>
      <dgm:spPr/>
    </dgm:pt>
    <dgm:pt modelId="{C472F4D1-140E-4C85-8772-4CB5A28AC1C2}" type="pres">
      <dgm:prSet presAssocID="{251B0294-E0D6-47CA-902D-A62DC76EC9A9}" presName="parentText" presStyleLbl="alignNode1" presStyleIdx="0" presStyleCnt="3">
        <dgm:presLayoutVars>
          <dgm:chMax val="1"/>
          <dgm:bulletEnabled val="1"/>
        </dgm:presLayoutVars>
      </dgm:prSet>
      <dgm:spPr/>
    </dgm:pt>
    <dgm:pt modelId="{5C9B175E-44E8-4ADE-ACFD-C02C773DA1CC}" type="pres">
      <dgm:prSet presAssocID="{251B0294-E0D6-47CA-902D-A62DC76EC9A9}" presName="descendantText" presStyleLbl="alignAcc1" presStyleIdx="0" presStyleCnt="3">
        <dgm:presLayoutVars>
          <dgm:bulletEnabled val="1"/>
        </dgm:presLayoutVars>
      </dgm:prSet>
      <dgm:spPr/>
    </dgm:pt>
    <dgm:pt modelId="{75392415-440C-4017-BF82-F74EE1B5E0E4}" type="pres">
      <dgm:prSet presAssocID="{EE22B9D7-C3B7-43D4-A8AA-4B8E5A8CDF45}" presName="sp" presStyleCnt="0"/>
      <dgm:spPr/>
    </dgm:pt>
    <dgm:pt modelId="{31CD7A5B-F87A-43E7-933D-3F55A5604D9A}" type="pres">
      <dgm:prSet presAssocID="{943CD5C3-5DC2-4129-B056-B3098A0DC58C}" presName="composite" presStyleCnt="0"/>
      <dgm:spPr/>
    </dgm:pt>
    <dgm:pt modelId="{0DF92DD3-764B-46B5-A9A0-7C427E5D6E23}" type="pres">
      <dgm:prSet presAssocID="{943CD5C3-5DC2-4129-B056-B3098A0DC58C}" presName="parentText" presStyleLbl="alignNode1" presStyleIdx="1" presStyleCnt="3">
        <dgm:presLayoutVars>
          <dgm:chMax val="1"/>
          <dgm:bulletEnabled val="1"/>
        </dgm:presLayoutVars>
      </dgm:prSet>
      <dgm:spPr>
        <a:xfrm rot="5400000">
          <a:off x="-210700" y="1477306"/>
          <a:ext cx="1404668" cy="983268"/>
        </a:xfrm>
        <a:prstGeom prst="chevron">
          <a:avLst/>
        </a:prstGeom>
      </dgm:spPr>
    </dgm:pt>
    <dgm:pt modelId="{3A80E6DE-9D08-4C4E-9F89-9EF07FB018EB}" type="pres">
      <dgm:prSet presAssocID="{943CD5C3-5DC2-4129-B056-B3098A0DC58C}" presName="descendantText" presStyleLbl="alignAcc1" presStyleIdx="1" presStyleCnt="3">
        <dgm:presLayoutVars>
          <dgm:bulletEnabled val="1"/>
        </dgm:presLayoutVars>
      </dgm:prSet>
      <dgm:spPr>
        <a:xfrm rot="5400000">
          <a:off x="4173645" y="-1923770"/>
          <a:ext cx="913034" cy="7293788"/>
        </a:xfrm>
        <a:prstGeom prst="round2SameRect">
          <a:avLst/>
        </a:prstGeom>
      </dgm:spPr>
    </dgm:pt>
    <dgm:pt modelId="{42A93CFD-4884-455E-941A-348B7FC1E973}" type="pres">
      <dgm:prSet presAssocID="{69BFC266-175A-401A-865E-9106401AD0F6}" presName="sp" presStyleCnt="0"/>
      <dgm:spPr/>
    </dgm:pt>
    <dgm:pt modelId="{4E5CDEF7-743A-4044-805F-21D5EBF40C3C}" type="pres">
      <dgm:prSet presAssocID="{4000033D-31B4-4F84-887D-A8670B37D1AC}" presName="composite" presStyleCnt="0"/>
      <dgm:spPr/>
    </dgm:pt>
    <dgm:pt modelId="{F5BDB18C-FB41-483A-828B-ED75DA0F0FF2}" type="pres">
      <dgm:prSet presAssocID="{4000033D-31B4-4F84-887D-A8670B37D1AC}" presName="parentText" presStyleLbl="alignNode1" presStyleIdx="2" presStyleCnt="3">
        <dgm:presLayoutVars>
          <dgm:chMax val="1"/>
          <dgm:bulletEnabled val="1"/>
        </dgm:presLayoutVars>
      </dgm:prSet>
      <dgm:spPr/>
    </dgm:pt>
    <dgm:pt modelId="{5AECAA25-9647-4827-B37D-C2722C638A3D}" type="pres">
      <dgm:prSet presAssocID="{4000033D-31B4-4F84-887D-A8670B37D1AC}" presName="descendantText" presStyleLbl="alignAcc1" presStyleIdx="2" presStyleCnt="3">
        <dgm:presLayoutVars>
          <dgm:bulletEnabled val="1"/>
        </dgm:presLayoutVars>
      </dgm:prSet>
      <dgm:spPr/>
    </dgm:pt>
  </dgm:ptLst>
  <dgm:cxnLst>
    <dgm:cxn modelId="{0AD13D06-B70C-40FE-B027-F7604AADC5FF}" type="presOf" srcId="{251B0294-E0D6-47CA-902D-A62DC76EC9A9}" destId="{C472F4D1-140E-4C85-8772-4CB5A28AC1C2}" srcOrd="0" destOrd="0" presId="urn:microsoft.com/office/officeart/2005/8/layout/chevron2"/>
    <dgm:cxn modelId="{0928ED12-4B0E-40B9-926E-F8C20C23385F}" srcId="{943CD5C3-5DC2-4129-B056-B3098A0DC58C}" destId="{F57362E1-2E40-4E52-AFE8-D9F6FCFD25FC}" srcOrd="0" destOrd="0" parTransId="{68C76161-09FD-4C34-812A-1B0E948F27AF}" sibTransId="{49B94987-1BF1-4750-A66A-9C85FA24F31C}"/>
    <dgm:cxn modelId="{EA0B6321-42B9-4888-BDB5-C5B4FBA8E7EC}" type="presOf" srcId="{4000033D-31B4-4F84-887D-A8670B37D1AC}" destId="{F5BDB18C-FB41-483A-828B-ED75DA0F0FF2}" srcOrd="0" destOrd="0" presId="urn:microsoft.com/office/officeart/2005/8/layout/chevron2"/>
    <dgm:cxn modelId="{5F0E8B22-08B0-49D2-A5B8-1D3EA2C528B4}" srcId="{207F3161-2D0B-4CC0-A7E9-135D7D0BEB77}" destId="{4000033D-31B4-4F84-887D-A8670B37D1AC}" srcOrd="2" destOrd="0" parTransId="{5AD0F88B-6205-4422-95DD-1DA94350D87C}" sibTransId="{925A23D3-0684-43B7-B719-88FA874C6F50}"/>
    <dgm:cxn modelId="{3B7B9437-8022-4B68-B0F5-86F16AFD452F}" type="presOf" srcId="{207F3161-2D0B-4CC0-A7E9-135D7D0BEB77}" destId="{6C044CA4-2C93-4020-AE4F-530174032A56}" srcOrd="0" destOrd="0" presId="urn:microsoft.com/office/officeart/2005/8/layout/chevron2"/>
    <dgm:cxn modelId="{D1289D73-3F23-430B-8B1D-3BCA05F4FDFF}" type="presOf" srcId="{12D0C7A4-FA20-46A6-9877-E3DF3C750067}" destId="{5C9B175E-44E8-4ADE-ACFD-C02C773DA1CC}" srcOrd="0" destOrd="0" presId="urn:microsoft.com/office/officeart/2005/8/layout/chevron2"/>
    <dgm:cxn modelId="{1FCC2955-DF96-4031-9B76-62FE9AC02771}" type="presOf" srcId="{943CD5C3-5DC2-4129-B056-B3098A0DC58C}" destId="{0DF92DD3-764B-46B5-A9A0-7C427E5D6E23}" srcOrd="0" destOrd="0" presId="urn:microsoft.com/office/officeart/2005/8/layout/chevron2"/>
    <dgm:cxn modelId="{AB9A5957-854C-4F7B-B403-D708AB0C7434}" type="presOf" srcId="{F57362E1-2E40-4E52-AFE8-D9F6FCFD25FC}" destId="{3A80E6DE-9D08-4C4E-9F89-9EF07FB018EB}" srcOrd="0" destOrd="0" presId="urn:microsoft.com/office/officeart/2005/8/layout/chevron2"/>
    <dgm:cxn modelId="{95CF647A-39AF-441D-B59D-A9BF9E1856BA}" srcId="{4000033D-31B4-4F84-887D-A8670B37D1AC}" destId="{3C7EEB3E-C799-414C-B559-E947CD185E99}" srcOrd="0" destOrd="0" parTransId="{11CE9148-749F-469B-8183-DF57C7FB2A6C}" sibTransId="{E903954E-AFA8-4B89-A512-DC3AAAE01A38}"/>
    <dgm:cxn modelId="{4D9615A9-BC08-41F3-9334-B1CE8F3A61DF}" type="presOf" srcId="{3C7EEB3E-C799-414C-B559-E947CD185E99}" destId="{5AECAA25-9647-4827-B37D-C2722C638A3D}" srcOrd="0" destOrd="0" presId="urn:microsoft.com/office/officeart/2005/8/layout/chevron2"/>
    <dgm:cxn modelId="{EF4523B4-C0CB-40B4-893C-89E07FBC1290}" srcId="{207F3161-2D0B-4CC0-A7E9-135D7D0BEB77}" destId="{251B0294-E0D6-47CA-902D-A62DC76EC9A9}" srcOrd="0" destOrd="0" parTransId="{6EC0E0F2-79CB-41FD-99A0-535CA5BBBAC6}" sibTransId="{EE22B9D7-C3B7-43D4-A8AA-4B8E5A8CDF45}"/>
    <dgm:cxn modelId="{980105EC-B950-4C29-ADA1-758EAD7F12C6}" srcId="{207F3161-2D0B-4CC0-A7E9-135D7D0BEB77}" destId="{943CD5C3-5DC2-4129-B056-B3098A0DC58C}" srcOrd="1" destOrd="0" parTransId="{70C4E77E-388F-4092-9316-2F67D66CB679}" sibTransId="{69BFC266-175A-401A-865E-9106401AD0F6}"/>
    <dgm:cxn modelId="{AAF45AFF-B28B-4BA6-B6FC-B18E82DC5954}" srcId="{251B0294-E0D6-47CA-902D-A62DC76EC9A9}" destId="{12D0C7A4-FA20-46A6-9877-E3DF3C750067}" srcOrd="0" destOrd="0" parTransId="{2436C168-08F3-484B-AA85-A83FF38D303B}" sibTransId="{258C16EA-D797-4FF7-ABA5-30A05CEE5ADC}"/>
    <dgm:cxn modelId="{2CA4003F-8F86-48C2-A337-FD003CC786DD}" type="presParOf" srcId="{6C044CA4-2C93-4020-AE4F-530174032A56}" destId="{BD6368A6-CC18-41BB-BDFD-59E4E6A97BC6}" srcOrd="0" destOrd="0" presId="urn:microsoft.com/office/officeart/2005/8/layout/chevron2"/>
    <dgm:cxn modelId="{FA70AA18-B4DC-4F20-81B4-D7C5C643AC16}" type="presParOf" srcId="{BD6368A6-CC18-41BB-BDFD-59E4E6A97BC6}" destId="{C472F4D1-140E-4C85-8772-4CB5A28AC1C2}" srcOrd="0" destOrd="0" presId="urn:microsoft.com/office/officeart/2005/8/layout/chevron2"/>
    <dgm:cxn modelId="{156640E6-4447-46F5-89D1-42E69E9FCE52}" type="presParOf" srcId="{BD6368A6-CC18-41BB-BDFD-59E4E6A97BC6}" destId="{5C9B175E-44E8-4ADE-ACFD-C02C773DA1CC}" srcOrd="1" destOrd="0" presId="urn:microsoft.com/office/officeart/2005/8/layout/chevron2"/>
    <dgm:cxn modelId="{03E41C06-37BC-4910-9D5B-47A7980DADE7}" type="presParOf" srcId="{6C044CA4-2C93-4020-AE4F-530174032A56}" destId="{75392415-440C-4017-BF82-F74EE1B5E0E4}" srcOrd="1" destOrd="0" presId="urn:microsoft.com/office/officeart/2005/8/layout/chevron2"/>
    <dgm:cxn modelId="{6D2E140F-B72E-4AAE-8B5C-BFF95699208C}" type="presParOf" srcId="{6C044CA4-2C93-4020-AE4F-530174032A56}" destId="{31CD7A5B-F87A-43E7-933D-3F55A5604D9A}" srcOrd="2" destOrd="0" presId="urn:microsoft.com/office/officeart/2005/8/layout/chevron2"/>
    <dgm:cxn modelId="{F7A6A234-AAF6-4FC8-ADBF-D548D2EFF866}" type="presParOf" srcId="{31CD7A5B-F87A-43E7-933D-3F55A5604D9A}" destId="{0DF92DD3-764B-46B5-A9A0-7C427E5D6E23}" srcOrd="0" destOrd="0" presId="urn:microsoft.com/office/officeart/2005/8/layout/chevron2"/>
    <dgm:cxn modelId="{E005AC05-5751-4CF9-9D53-2701EF176143}" type="presParOf" srcId="{31CD7A5B-F87A-43E7-933D-3F55A5604D9A}" destId="{3A80E6DE-9D08-4C4E-9F89-9EF07FB018EB}" srcOrd="1" destOrd="0" presId="urn:microsoft.com/office/officeart/2005/8/layout/chevron2"/>
    <dgm:cxn modelId="{55B50798-9362-477B-82FC-88B6882E056C}" type="presParOf" srcId="{6C044CA4-2C93-4020-AE4F-530174032A56}" destId="{42A93CFD-4884-455E-941A-348B7FC1E973}" srcOrd="3" destOrd="0" presId="urn:microsoft.com/office/officeart/2005/8/layout/chevron2"/>
    <dgm:cxn modelId="{3F5D3B6A-AF02-405F-96F5-3D47C3201961}" type="presParOf" srcId="{6C044CA4-2C93-4020-AE4F-530174032A56}" destId="{4E5CDEF7-743A-4044-805F-21D5EBF40C3C}" srcOrd="4" destOrd="0" presId="urn:microsoft.com/office/officeart/2005/8/layout/chevron2"/>
    <dgm:cxn modelId="{1B001BD2-6810-42A3-8547-72776541FB69}" type="presParOf" srcId="{4E5CDEF7-743A-4044-805F-21D5EBF40C3C}" destId="{F5BDB18C-FB41-483A-828B-ED75DA0F0FF2}" srcOrd="0" destOrd="0" presId="urn:microsoft.com/office/officeart/2005/8/layout/chevron2"/>
    <dgm:cxn modelId="{6C0EF537-ED35-4C37-A132-AABC406FB46A}" type="presParOf" srcId="{4E5CDEF7-743A-4044-805F-21D5EBF40C3C}" destId="{5AECAA25-9647-4827-B37D-C2722C638A3D}"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2F4D1-140E-4C85-8772-4CB5A28AC1C2}">
      <dsp:nvSpPr>
        <dsp:cNvPr id="0" name=""/>
        <dsp:cNvSpPr/>
      </dsp:nvSpPr>
      <dsp:spPr>
        <a:xfrm rot="5400000">
          <a:off x="-278778" y="281424"/>
          <a:ext cx="1858524" cy="1300966"/>
        </a:xfrm>
        <a:prstGeom prst="chevron">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altLang="zh-CN" sz="3600" kern="1200" dirty="0">
              <a:ln/>
              <a:solidFill>
                <a:schemeClr val="bg1"/>
              </a:solidFill>
              <a:latin typeface="Segoe UI Black" panose="020B0A02040204020203" pitchFamily="34" charset="0"/>
              <a:ea typeface="Segoe UI Black" panose="020B0A02040204020203" pitchFamily="34" charset="0"/>
            </a:rPr>
            <a:t>I</a:t>
          </a:r>
          <a:endParaRPr lang="zh-CN" altLang="en-US" sz="3600" kern="1200" dirty="0">
            <a:ln/>
            <a:solidFill>
              <a:schemeClr val="bg1"/>
            </a:solidFill>
            <a:latin typeface="Segoe UI Black" panose="020B0A02040204020203" pitchFamily="34" charset="0"/>
          </a:endParaRPr>
        </a:p>
      </dsp:txBody>
      <dsp:txXfrm rot="-5400000">
        <a:off x="1" y="653128"/>
        <a:ext cx="1300966" cy="557558"/>
      </dsp:txXfrm>
    </dsp:sp>
    <dsp:sp modelId="{5C9B175E-44E8-4ADE-ACFD-C02C773DA1CC}">
      <dsp:nvSpPr>
        <dsp:cNvPr id="0" name=""/>
        <dsp:cNvSpPr/>
      </dsp:nvSpPr>
      <dsp:spPr>
        <a:xfrm rot="5400000">
          <a:off x="3800356" y="-2496744"/>
          <a:ext cx="1208675" cy="6207455"/>
        </a:xfrm>
        <a:prstGeom prst="round2SameRect">
          <a:avLst/>
        </a:prstGeom>
        <a:solidFill>
          <a:schemeClr val="accent6">
            <a:lumMod val="7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缪子属性及来源</a:t>
          </a:r>
        </a:p>
      </dsp:txBody>
      <dsp:txXfrm rot="-5400000">
        <a:off x="1300967" y="61648"/>
        <a:ext cx="6148452" cy="1090669"/>
      </dsp:txXfrm>
    </dsp:sp>
    <dsp:sp modelId="{0DF92DD3-764B-46B5-A9A0-7C427E5D6E23}">
      <dsp:nvSpPr>
        <dsp:cNvPr id="0" name=""/>
        <dsp:cNvSpPr/>
      </dsp:nvSpPr>
      <dsp:spPr>
        <a:xfrm rot="5400000">
          <a:off x="-278778" y="1948410"/>
          <a:ext cx="1858524" cy="1300966"/>
        </a:xfrm>
        <a:prstGeom prst="chevron">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altLang="zh-CN" sz="3600" kern="1200" dirty="0">
              <a:solidFill>
                <a:schemeClr val="bg1"/>
              </a:solidFill>
              <a:latin typeface="Segoe UI Black" panose="020B0A02040204020203" pitchFamily="34" charset="0"/>
              <a:ea typeface="Segoe UI Black" panose="020B0A02040204020203" pitchFamily="34" charset="0"/>
              <a:cs typeface="+mn-cs"/>
            </a:rPr>
            <a:t>II</a:t>
          </a:r>
          <a:endParaRPr lang="zh-CN" altLang="en-US" sz="3600" kern="1200" dirty="0">
            <a:solidFill>
              <a:schemeClr val="bg1"/>
            </a:solidFill>
            <a:latin typeface="Segoe UI Black" panose="020B0A02040204020203" pitchFamily="34" charset="0"/>
            <a:ea typeface="Segoe UI Black" panose="020B0A02040204020203" pitchFamily="34" charset="0"/>
            <a:cs typeface="+mn-cs"/>
          </a:endParaRPr>
        </a:p>
      </dsp:txBody>
      <dsp:txXfrm rot="-5400000">
        <a:off x="1" y="2320114"/>
        <a:ext cx="1300966" cy="557558"/>
      </dsp:txXfrm>
    </dsp:sp>
    <dsp:sp modelId="{3A80E6DE-9D08-4C4E-9F89-9EF07FB018EB}">
      <dsp:nvSpPr>
        <dsp:cNvPr id="0" name=""/>
        <dsp:cNvSpPr/>
      </dsp:nvSpPr>
      <dsp:spPr>
        <a:xfrm rot="5400000">
          <a:off x="3800674" y="-830075"/>
          <a:ext cx="1208040" cy="6207455"/>
        </a:xfrm>
        <a:prstGeom prst="round2SameRect">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缪子自旋谱学磁性表征</a:t>
          </a:r>
          <a:endParaRPr lang="zh-CN" altLang="en-US" sz="4400" kern="1200" dirty="0">
            <a:solidFill>
              <a:schemeClr val="bg1"/>
            </a:solidFill>
            <a:latin typeface="Segoe UI Black" panose="020B0A02040204020203" pitchFamily="34" charset="0"/>
          </a:endParaRPr>
        </a:p>
      </dsp:txBody>
      <dsp:txXfrm rot="-5400000">
        <a:off x="1300967" y="1728604"/>
        <a:ext cx="6148483" cy="1090096"/>
      </dsp:txXfrm>
    </dsp:sp>
    <dsp:sp modelId="{F5BDB18C-FB41-483A-828B-ED75DA0F0FF2}">
      <dsp:nvSpPr>
        <dsp:cNvPr id="0" name=""/>
        <dsp:cNvSpPr/>
      </dsp:nvSpPr>
      <dsp:spPr>
        <a:xfrm rot="5400000">
          <a:off x="-278778" y="3615396"/>
          <a:ext cx="1858524" cy="1300966"/>
        </a:xfrm>
        <a:prstGeom prst="chevron">
          <a:avLst/>
        </a:prstGeom>
        <a:solidFill>
          <a:srgbClr val="52CA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altLang="zh-CN" sz="3600" kern="1200" dirty="0">
              <a:solidFill>
                <a:schemeClr val="bg1"/>
              </a:solidFill>
              <a:latin typeface="Segoe UI Black" panose="020B0A02040204020203" pitchFamily="34" charset="0"/>
              <a:ea typeface="Segoe UI Black" panose="020B0A02040204020203" pitchFamily="34" charset="0"/>
            </a:rPr>
            <a:t>III</a:t>
          </a:r>
          <a:endParaRPr lang="zh-CN" altLang="en-US" sz="3600" kern="1200" dirty="0">
            <a:solidFill>
              <a:schemeClr val="bg1"/>
            </a:solidFill>
            <a:latin typeface="Segoe UI Black" panose="020B0A02040204020203" pitchFamily="34" charset="0"/>
          </a:endParaRPr>
        </a:p>
      </dsp:txBody>
      <dsp:txXfrm rot="-5400000">
        <a:off x="1" y="3987100"/>
        <a:ext cx="1300966" cy="557558"/>
      </dsp:txXfrm>
    </dsp:sp>
    <dsp:sp modelId="{5AECAA25-9647-4827-B37D-C2722C638A3D}">
      <dsp:nvSpPr>
        <dsp:cNvPr id="0" name=""/>
        <dsp:cNvSpPr/>
      </dsp:nvSpPr>
      <dsp:spPr>
        <a:xfrm rot="5400000">
          <a:off x="3800674" y="836910"/>
          <a:ext cx="1208040" cy="6207455"/>
        </a:xfrm>
        <a:prstGeom prst="round2SameRect">
          <a:avLst/>
        </a:prstGeom>
        <a:solidFill>
          <a:srgbClr val="52CAB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缪致</a:t>
          </a:r>
          <a:r>
            <a:rPr lang="en-US" altLang="en-US" sz="4400" b="1" kern="1200" dirty="0">
              <a:solidFill>
                <a:schemeClr val="bg1"/>
              </a:solidFill>
              <a:latin typeface="微软雅黑" panose="020B0503020204020204" pitchFamily="34" charset="-122"/>
              <a:ea typeface="微软雅黑" panose="020B0503020204020204" pitchFamily="34" charset="-122"/>
            </a:rPr>
            <a:t>X</a:t>
          </a:r>
          <a:r>
            <a:rPr lang="zh-CN" altLang="en-US" sz="4400" b="1" kern="1200" dirty="0">
              <a:solidFill>
                <a:schemeClr val="bg1"/>
              </a:solidFill>
              <a:latin typeface="微软雅黑" panose="020B0503020204020204" pitchFamily="34" charset="-122"/>
              <a:ea typeface="微软雅黑" panose="020B0503020204020204" pitchFamily="34" charset="-122"/>
            </a:rPr>
            <a:t>射线元素分析</a:t>
          </a:r>
          <a:endParaRPr lang="zh-CN" altLang="en-US" sz="4400" kern="1200" dirty="0">
            <a:solidFill>
              <a:schemeClr val="bg1"/>
            </a:solidFill>
            <a:latin typeface="Segoe UI Black" panose="020B0A02040204020203" pitchFamily="34" charset="0"/>
          </a:endParaRPr>
        </a:p>
      </dsp:txBody>
      <dsp:txXfrm rot="-5400000">
        <a:off x="1300967" y="3395589"/>
        <a:ext cx="6148483" cy="10900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9F6BA-2B21-42FD-A6DD-BF9D0D82A9B0}" type="datetimeFigureOut">
              <a:rPr lang="zh-CN" altLang="en-US" smtClean="0"/>
              <a:t>2024/7/13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C607E-BD28-409F-BE61-199A84590A45}" type="slidenum">
              <a:rPr lang="zh-CN" altLang="en-US" smtClean="0"/>
              <a:t>‹#›</a:t>
            </a:fld>
            <a:endParaRPr lang="zh-CN" altLang="en-US"/>
          </a:p>
        </p:txBody>
      </p:sp>
    </p:spTree>
    <p:extLst>
      <p:ext uri="{BB962C8B-B14F-4D97-AF65-F5344CB8AC3E}">
        <p14:creationId xmlns:p14="http://schemas.microsoft.com/office/powerpoint/2010/main" val="333745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ADC607E-BD28-409F-BE61-199A84590A45}" type="slidenum">
              <a:rPr lang="zh-CN" altLang="en-US" smtClean="0"/>
              <a:t>1</a:t>
            </a:fld>
            <a:endParaRPr lang="zh-CN" altLang="en-US"/>
          </a:p>
        </p:txBody>
      </p:sp>
    </p:spTree>
    <p:extLst>
      <p:ext uri="{BB962C8B-B14F-4D97-AF65-F5344CB8AC3E}">
        <p14:creationId xmlns:p14="http://schemas.microsoft.com/office/powerpoint/2010/main" val="353572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μSR</a:t>
            </a:r>
            <a:r>
              <a:rPr lang="zh-CN" altLang="en-US" dirty="0"/>
              <a:t>技术的应用：主要集中在这几个方面：超导、磁性材料、半导体、化学物质、能源材料、生物应用等诸多领域进行了成熟的应用。在拓扑绝缘体方向也有应用。</a:t>
            </a:r>
            <a:endParaRPr lang="en-US" altLang="zh-CN" dirty="0"/>
          </a:p>
          <a:p>
            <a:r>
              <a:rPr lang="zh-CN" altLang="en-US" dirty="0"/>
              <a:t>国内</a:t>
            </a:r>
            <a:r>
              <a:rPr lang="en-US" altLang="zh-CN" dirty="0" err="1"/>
              <a:t>μSR</a:t>
            </a:r>
            <a:r>
              <a:rPr lang="zh-CN" altLang="en-US" dirty="0"/>
              <a:t>用户有上交复旦浙大华东师大等等。</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34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中国学者的亮点：此处展示了三篇在超导领域和半导体领域与</a:t>
            </a:r>
            <a:r>
              <a:rPr lang="en-US" altLang="zh-CN" dirty="0" err="1"/>
              <a:t>μSR</a:t>
            </a:r>
            <a:r>
              <a:rPr lang="zh-CN" altLang="en-US" dirty="0"/>
              <a:t>技术有关的文章。</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02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MELODY </a:t>
            </a:r>
            <a:r>
              <a:rPr lang="el-GR" altLang="zh-CN" dirty="0"/>
              <a:t>μ</a:t>
            </a:r>
            <a:r>
              <a:rPr lang="zh-CN" altLang="en-US" dirty="0"/>
              <a:t>子源的发展：缪子站用于科学技术和工业，简称</a:t>
            </a:r>
            <a:r>
              <a:rPr lang="en-US" altLang="zh-CN" dirty="0"/>
              <a:t>MELODY</a:t>
            </a:r>
            <a:r>
              <a:rPr lang="zh-CN" altLang="en-US" dirty="0"/>
              <a:t>。正在计划建设一个表面缪束、一个衰变缪束</a:t>
            </a:r>
            <a:endParaRPr lang="en-US" altLang="zh-CN" dirty="0"/>
          </a:p>
          <a:p>
            <a:r>
              <a:rPr lang="zh-CN" altLang="en-US" dirty="0"/>
              <a:t>中科大合作设计的缪子谱仪使用的是表面缪。</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质子：</a:t>
            </a:r>
            <a:r>
              <a:rPr lang="en-US" altLang="zh-CN" dirty="0"/>
              <a:t>1.6 Ge V</a:t>
            </a:r>
            <a:r>
              <a:rPr lang="zh-CN" altLang="en-US" dirty="0"/>
              <a:t>，</a:t>
            </a:r>
            <a:r>
              <a:rPr lang="en-US" altLang="zh-CN" dirty="0"/>
              <a:t>1 Hz (</a:t>
            </a:r>
            <a:r>
              <a:rPr lang="zh-CN" altLang="en-US" dirty="0"/>
              <a:t>最高可达</a:t>
            </a:r>
            <a:r>
              <a:rPr lang="en-US" altLang="zh-CN" dirty="0"/>
              <a:t>5Hz)</a:t>
            </a:r>
            <a:r>
              <a:rPr lang="zh-CN" altLang="en-US" dirty="0"/>
              <a:t>，</a:t>
            </a:r>
            <a:r>
              <a:rPr lang="en-US" altLang="zh-CN" dirty="0"/>
              <a:t>130 ns</a:t>
            </a:r>
            <a:r>
              <a:rPr lang="zh-CN" altLang="en-US" dirty="0"/>
              <a:t>双脉冲。</a:t>
            </a:r>
            <a:r>
              <a:rPr lang="en-US" altLang="zh-CN" dirty="0"/>
              <a:t>μ</a:t>
            </a:r>
            <a:r>
              <a:rPr lang="zh-CN" altLang="en-US" dirty="0"/>
              <a:t>子线：</a:t>
            </a:r>
            <a:r>
              <a:rPr lang="en-US" altLang="zh-CN" dirty="0"/>
              <a:t>1</a:t>
            </a:r>
            <a:r>
              <a:rPr lang="zh-CN" altLang="en-US" dirty="0"/>
              <a:t>个表面</a:t>
            </a:r>
            <a:r>
              <a:rPr lang="en-US" altLang="zh-CN" dirty="0"/>
              <a:t>μ</a:t>
            </a:r>
            <a:r>
              <a:rPr lang="zh-CN" altLang="en-US" dirty="0"/>
              <a:t>子线，</a:t>
            </a:r>
            <a:r>
              <a:rPr lang="en-US" altLang="zh-CN" dirty="0"/>
              <a:t>1</a:t>
            </a:r>
            <a:r>
              <a:rPr lang="zh-CN" altLang="en-US" dirty="0"/>
              <a:t>个衰变</a:t>
            </a:r>
            <a:r>
              <a:rPr lang="en-US" altLang="zh-CN" dirty="0"/>
              <a:t>μ</a:t>
            </a:r>
            <a:r>
              <a:rPr lang="zh-CN" altLang="en-US" dirty="0"/>
              <a:t>子线。光谱仪：</a:t>
            </a:r>
            <a:r>
              <a:rPr lang="en-US" altLang="zh-CN" dirty="0"/>
              <a:t>1 μ SR</a:t>
            </a:r>
            <a:r>
              <a:rPr lang="zh-CN" altLang="en-US" dirty="0"/>
              <a:t>谱仪</a:t>
            </a:r>
            <a:endParaRPr lang="en-US" altLang="zh-CN"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867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MELODY </a:t>
            </a:r>
            <a:r>
              <a:rPr lang="el-GR" altLang="zh-CN" dirty="0"/>
              <a:t>μ</a:t>
            </a:r>
            <a:r>
              <a:rPr lang="zh-CN" altLang="en-US" dirty="0"/>
              <a:t>子源的发展：预计</a:t>
            </a:r>
            <a:r>
              <a:rPr lang="en-US" altLang="zh-CN" dirty="0"/>
              <a:t>2029</a:t>
            </a:r>
            <a:r>
              <a:rPr lang="zh-CN" altLang="en-US" dirty="0"/>
              <a:t>年建成并向用户开放，谱仪的物理设计已经在上半年完成，目前正在进行电子学的测试。靶站和束线的设计也正在进行中。</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721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右图展示为缪子谱仪的</a:t>
            </a:r>
            <a:r>
              <a:rPr lang="en-US" altLang="zh-CN" dirty="0"/>
              <a:t>3D</a:t>
            </a:r>
            <a:r>
              <a:rPr lang="zh-CN" altLang="en-US" dirty="0"/>
              <a:t>结构示意图。主要包括四个部分：蓝色的探测器部分、低温恒温器</a:t>
            </a:r>
            <a:r>
              <a:rPr lang="en-US" altLang="zh-CN" dirty="0"/>
              <a:t>CCR</a:t>
            </a:r>
            <a:r>
              <a:rPr lang="zh-CN" altLang="en-US" dirty="0"/>
              <a:t>磁铁、粗圆环状的红色部分为主磁铁、细圆环状的金色部分为地磁补偿和横场磁铁等、还有中西部份的样品室</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268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下图展示的是</a:t>
            </a:r>
            <a:r>
              <a:rPr lang="en-US" altLang="zh-CN" dirty="0" err="1"/>
              <a:t>μSR</a:t>
            </a:r>
            <a:r>
              <a:rPr lang="zh-CN" altLang="en-US" dirty="0"/>
              <a:t>谱仪的几项重要参数。分别是通过计算机模拟给出的能谱、单个探测器每次脉冲的计数、总计数率、非对称性和谱仪品质因数。由于探测器阵列是指向样品中心的，因此在高阈值下大约</a:t>
            </a:r>
            <a:r>
              <a:rPr lang="en-US" altLang="zh-CN" dirty="0"/>
              <a:t>4 MeV</a:t>
            </a:r>
            <a:r>
              <a:rPr lang="zh-CN" altLang="en-US" dirty="0"/>
              <a:t>时多重计数率非常的低，小于</a:t>
            </a:r>
            <a:r>
              <a:rPr lang="en-US" altLang="zh-CN" dirty="0"/>
              <a:t>5%</a:t>
            </a:r>
            <a:r>
              <a:rPr lang="zh-CN" altLang="en-US" dirty="0"/>
              <a:t>。从而品质因数可以使用</a:t>
            </a:r>
            <a:r>
              <a:rPr lang="en-US" altLang="zh-CN" dirty="0"/>
              <a:t>A2R</a:t>
            </a:r>
            <a:r>
              <a:rPr lang="zh-CN" altLang="en-US" dirty="0"/>
              <a:t>而不需要考虑多重计数的影响。</a:t>
            </a:r>
            <a:endParaRPr lang="en-US" altLang="zh-CN" dirty="0"/>
          </a:p>
          <a:p>
            <a:r>
              <a:rPr lang="zh-CN" altLang="en-US" dirty="0"/>
              <a:t>每次脉冲单个探测器计数控制在</a:t>
            </a:r>
            <a:r>
              <a:rPr lang="en-US" altLang="zh-CN" dirty="0"/>
              <a:t>6</a:t>
            </a:r>
            <a:r>
              <a:rPr lang="zh-CN" altLang="en-US" dirty="0"/>
              <a:t>到</a:t>
            </a:r>
            <a:r>
              <a:rPr lang="en-US" altLang="zh-CN" dirty="0"/>
              <a:t>8</a:t>
            </a:r>
            <a:r>
              <a:rPr lang="zh-CN" altLang="en-US" dirty="0"/>
              <a:t>个可以保证探测系统不产生堆积效应。计数效率为</a:t>
            </a:r>
            <a:r>
              <a:rPr lang="en-US" altLang="zh-CN" dirty="0"/>
              <a:t>7.6*10</a:t>
            </a:r>
            <a:r>
              <a:rPr lang="zh-CN" altLang="en-US" dirty="0"/>
              <a:t>的</a:t>
            </a:r>
            <a:r>
              <a:rPr lang="en-US" altLang="zh-CN" dirty="0"/>
              <a:t>7</a:t>
            </a:r>
            <a:r>
              <a:rPr lang="zh-CN" altLang="en-US" dirty="0"/>
              <a:t>次方每小时也是完全足够的。</a:t>
            </a:r>
            <a:endParaRPr lang="en-US" altLang="zh-CN" dirty="0"/>
          </a:p>
          <a:p>
            <a:r>
              <a:rPr lang="zh-CN" altLang="en-US" dirty="0"/>
              <a:t>谱仪最重要的参数非对称性可以达到大于</a:t>
            </a:r>
            <a:r>
              <a:rPr lang="en-US" altLang="zh-CN" dirty="0"/>
              <a:t>0.3</a:t>
            </a:r>
            <a:r>
              <a:rPr lang="zh-CN" altLang="en-US" dirty="0"/>
              <a:t>，这在全世界也是最高水准的谱仪。</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771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谱仪两侧一共有</a:t>
            </a:r>
            <a:r>
              <a:rPr lang="en-US" altLang="zh-CN" dirty="0"/>
              <a:t>3024</a:t>
            </a:r>
            <a:r>
              <a:rPr lang="zh-CN" altLang="en-US" dirty="0"/>
              <a:t>个探测器，如此庞大的数量导致其不可能简单的安装到一个模块上，因此将其分为内、中、外三圈，每一圈又分为</a:t>
            </a:r>
            <a:r>
              <a:rPr lang="en-US" altLang="zh-CN" dirty="0"/>
              <a:t>12</a:t>
            </a:r>
            <a:r>
              <a:rPr lang="zh-CN" altLang="en-US" dirty="0"/>
              <a:t>个相同的模块。右图就是当前制作出的一个内圈模块的照片目前正在进行电子学测试。</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176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由于探测器阵列是球壳形结构，目前方案为搭载</a:t>
            </a:r>
            <a:r>
              <a:rPr lang="en-US" altLang="zh-CN" dirty="0" err="1"/>
              <a:t>SiPM</a:t>
            </a:r>
            <a:r>
              <a:rPr lang="zh-CN" altLang="en-US" dirty="0"/>
              <a:t>阵列的柔性</a:t>
            </a:r>
            <a:r>
              <a:rPr lang="en-US" altLang="zh-CN" dirty="0"/>
              <a:t>FEE</a:t>
            </a:r>
            <a:r>
              <a:rPr lang="zh-CN" altLang="en-US" dirty="0"/>
              <a:t>板设计为与闪烁体耦合，需要测试各通道的匹配情况</a:t>
            </a:r>
            <a:endParaRPr lang="en-US" altLang="zh-CN" dirty="0"/>
          </a:p>
          <a:p>
            <a:r>
              <a:rPr lang="zh-CN" altLang="en-US" dirty="0"/>
              <a:t>束流起始信号作为</a:t>
            </a:r>
            <a:r>
              <a:rPr lang="en-US" altLang="zh-CN" dirty="0" err="1"/>
              <a:t>Tstart</a:t>
            </a:r>
            <a:r>
              <a:rPr lang="zh-CN" altLang="en-US" dirty="0"/>
              <a:t>输入到</a:t>
            </a:r>
            <a:r>
              <a:rPr lang="en-US" altLang="zh-CN" dirty="0"/>
              <a:t>TDC</a:t>
            </a:r>
            <a:r>
              <a:rPr lang="zh-CN" altLang="en-US" dirty="0"/>
              <a:t>中 探测器信号通过</a:t>
            </a:r>
            <a:r>
              <a:rPr lang="en-US" altLang="zh-CN" dirty="0"/>
              <a:t>FEE</a:t>
            </a:r>
            <a:r>
              <a:rPr lang="zh-CN" altLang="en-US" dirty="0"/>
              <a:t>进入</a:t>
            </a:r>
            <a:r>
              <a:rPr lang="en-US" altLang="zh-CN" dirty="0"/>
              <a:t>TDC</a:t>
            </a:r>
            <a:r>
              <a:rPr lang="zh-CN" altLang="en-US" dirty="0"/>
              <a:t>作为</a:t>
            </a:r>
            <a:r>
              <a:rPr lang="en-US" altLang="zh-CN" dirty="0" err="1"/>
              <a:t>Tstop</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646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利用放射源对</a:t>
            </a:r>
            <a:r>
              <a:rPr lang="en-US" altLang="zh-CN" dirty="0"/>
              <a:t>CSNS</a:t>
            </a:r>
            <a:r>
              <a:rPr lang="zh-CN" altLang="en-US" dirty="0"/>
              <a:t>质子束流进行了室内测试。测试了针对闪烁体进行了</a:t>
            </a:r>
            <a:r>
              <a:rPr lang="en-US" altLang="zh-CN" dirty="0"/>
              <a:t>6</a:t>
            </a:r>
            <a:r>
              <a:rPr lang="zh-CN" altLang="en-US" dirty="0"/>
              <a:t>种不同封装以及不同质子束能量下的输出型号幅度。目前正在</a:t>
            </a:r>
            <a:r>
              <a:rPr lang="en-US" altLang="zh-CN" dirty="0"/>
              <a:t>ISIS</a:t>
            </a:r>
            <a:r>
              <a:rPr lang="zh-CN" altLang="en-US" dirty="0"/>
              <a:t>上的束流上进行试验。</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435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总结：我们在</a:t>
            </a:r>
            <a:r>
              <a:rPr lang="en-US" altLang="zh-CN" dirty="0"/>
              <a:t>MELODY</a:t>
            </a:r>
            <a:r>
              <a:rPr lang="zh-CN" altLang="en-US" dirty="0"/>
              <a:t>上完成了</a:t>
            </a:r>
            <a:r>
              <a:rPr lang="en-US" altLang="zh-CN" dirty="0"/>
              <a:t>μ SR</a:t>
            </a:r>
            <a:r>
              <a:rPr lang="zh-CN" altLang="en-US" dirty="0"/>
              <a:t>谱仪的物理设计。 关键参数： 事件率：</a:t>
            </a:r>
            <a:r>
              <a:rPr lang="en-US" altLang="zh-CN" dirty="0"/>
              <a:t>R = 38 </a:t>
            </a:r>
            <a:r>
              <a:rPr lang="en-US" altLang="zh-CN" dirty="0" err="1"/>
              <a:t>MEvents</a:t>
            </a:r>
            <a:r>
              <a:rPr lang="en-US" altLang="zh-CN" dirty="0"/>
              <a:t> / h</a:t>
            </a:r>
            <a:r>
              <a:rPr lang="zh-CN" altLang="en-US" dirty="0"/>
              <a:t>，可升级至</a:t>
            </a:r>
            <a:r>
              <a:rPr lang="en-US" altLang="zh-CN" dirty="0"/>
              <a:t>76 </a:t>
            </a:r>
            <a:r>
              <a:rPr lang="en-US" altLang="zh-CN" dirty="0" err="1"/>
              <a:t>MEvents</a:t>
            </a:r>
            <a:r>
              <a:rPr lang="en-US" altLang="zh-CN" dirty="0"/>
              <a:t> / h </a:t>
            </a:r>
            <a:r>
              <a:rPr lang="zh-CN" altLang="en-US" dirty="0"/>
              <a:t>不对称性：𝐴 </a:t>
            </a:r>
            <a:r>
              <a:rPr lang="en-US" altLang="zh-CN" dirty="0"/>
              <a:t>&gt; 0.3 </a:t>
            </a:r>
            <a:r>
              <a:rPr lang="zh-CN" altLang="en-US" dirty="0"/>
              <a:t>预计</a:t>
            </a:r>
            <a:r>
              <a:rPr lang="en-US" altLang="zh-CN" dirty="0"/>
              <a:t>2029</a:t>
            </a:r>
            <a:r>
              <a:rPr lang="zh-CN" altLang="en-US" dirty="0"/>
              <a:t>年建成并向用户开放。 这将为超导电性、磁性、磁性功能材料等方面的研究提供支持，也将为国际上其他</a:t>
            </a:r>
            <a:r>
              <a:rPr lang="en-US" altLang="zh-CN" dirty="0"/>
              <a:t>μ SR</a:t>
            </a:r>
            <a:r>
              <a:rPr lang="zh-CN" altLang="en-US" dirty="0"/>
              <a:t>装置提供支持</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14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报告分为三个部分，除了第一部分的缪子背景介绍以外，分别介绍一下缪子自旋谱学，又称为</a:t>
            </a:r>
            <a:r>
              <a:rPr lang="en-US" altLang="zh-CN" dirty="0" err="1"/>
              <a:t>μSR</a:t>
            </a:r>
            <a:r>
              <a:rPr lang="zh-CN" altLang="en-US" dirty="0"/>
              <a:t>，和缪致</a:t>
            </a:r>
            <a:r>
              <a:rPr lang="en-US" altLang="zh-CN" dirty="0"/>
              <a:t>X</a:t>
            </a:r>
            <a:r>
              <a:rPr lang="zh-CN" altLang="en-US" dirty="0"/>
              <a:t>射线元素分析，简称</a:t>
            </a:r>
            <a:r>
              <a:rPr lang="en-US" altLang="zh-CN" dirty="0"/>
              <a:t>MIXE</a:t>
            </a:r>
            <a:endParaRPr lang="zh-CN" altLang="en-US" dirty="0"/>
          </a:p>
        </p:txBody>
      </p:sp>
      <p:sp>
        <p:nvSpPr>
          <p:cNvPr id="4" name="灯片编号占位符 3"/>
          <p:cNvSpPr>
            <a:spLocks noGrp="1"/>
          </p:cNvSpPr>
          <p:nvPr>
            <p:ph type="sldNum" sz="quarter" idx="5"/>
          </p:nvPr>
        </p:nvSpPr>
        <p:spPr/>
        <p:txBody>
          <a:bodyPr/>
          <a:lstStyle/>
          <a:p>
            <a:fld id="{6ADC607E-BD28-409F-BE61-199A84590A45}" type="slidenum">
              <a:rPr lang="zh-CN" altLang="en-US" smtClean="0"/>
              <a:t>2</a:t>
            </a:fld>
            <a:endParaRPr lang="zh-CN" altLang="en-US"/>
          </a:p>
        </p:txBody>
      </p:sp>
    </p:spTree>
    <p:extLst>
      <p:ext uri="{BB962C8B-B14F-4D97-AF65-F5344CB8AC3E}">
        <p14:creationId xmlns:p14="http://schemas.microsoft.com/office/powerpoint/2010/main" val="198580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C607E-BD28-409F-BE61-199A84590A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171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当负</a:t>
            </a:r>
            <a:r>
              <a:rPr lang="en-US" altLang="zh-CN" dirty="0"/>
              <a:t>μ</a:t>
            </a:r>
            <a:r>
              <a:rPr lang="zh-CN" altLang="en-US" dirty="0"/>
              <a:t>子被阻止在材料内部时，它们可以被原子捕获形成</a:t>
            </a:r>
            <a:r>
              <a:rPr lang="en-US" altLang="zh-CN" dirty="0"/>
              <a:t>μ</a:t>
            </a:r>
            <a:r>
              <a:rPr lang="zh-CN" altLang="en-US" dirty="0"/>
              <a:t>子原子。 由于</a:t>
            </a:r>
            <a:r>
              <a:rPr lang="en-US" altLang="zh-CN" dirty="0"/>
              <a:t>μ</a:t>
            </a:r>
            <a:r>
              <a:rPr lang="zh-CN" altLang="en-US" dirty="0"/>
              <a:t>子相对于电子具有更高的质量，它以很小的距离绕过原子核。 在原子俘获过程中，</a:t>
            </a:r>
            <a:r>
              <a:rPr lang="en-US" altLang="zh-CN" dirty="0"/>
              <a:t>μ</a:t>
            </a:r>
            <a:r>
              <a:rPr lang="zh-CN" altLang="en-US" dirty="0"/>
              <a:t>子在级联到基态时发射特征</a:t>
            </a:r>
            <a:r>
              <a:rPr lang="en-US" altLang="zh-CN" dirty="0"/>
              <a:t>X</a:t>
            </a:r>
            <a:r>
              <a:rPr lang="zh-CN" altLang="en-US" dirty="0"/>
              <a:t>射线。 这也是为什么我们可以用来成像的原因。 最后，</a:t>
            </a:r>
            <a:r>
              <a:rPr lang="en-US" altLang="zh-CN" dirty="0"/>
              <a:t>μ</a:t>
            </a:r>
            <a:r>
              <a:rPr lang="zh-CN" altLang="en-US" dirty="0"/>
              <a:t>子通过弱相互作用衰变为一个电子和两种类型的中微子</a:t>
            </a:r>
            <a:r>
              <a:rPr lang="en-US" altLang="zh-CN" dirty="0"/>
              <a:t>( μ</a:t>
            </a:r>
            <a:r>
              <a:rPr lang="zh-CN" altLang="en-US" dirty="0"/>
              <a:t>子中微子和电子反中微子</a:t>
            </a:r>
            <a:r>
              <a:rPr lang="en-US" altLang="zh-CN" dirty="0"/>
              <a:t>)</a:t>
            </a:r>
            <a:r>
              <a:rPr lang="zh-CN" altLang="en-US" dirty="0"/>
              <a:t>。 用公式化的说法，这种衰变是这样的</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2648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2215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MIXE</a:t>
            </a:r>
            <a:r>
              <a:rPr lang="zh-CN" altLang="en-US" dirty="0"/>
              <a:t>特别适用于分析珍贵的考古文物、电池材料，甚至不造成破坏的地外地质</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6583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我们最熟悉的成像方法是针孔成像。 虽然它的小孔径可以产生出色的角度分辨率和低噪声，但正是这一特性导致了光传输不足，从而导致了较低的探测效率。 为了解决低光通量和低效率的问题，如果我们增加孔径尺寸，随之而来的挑战将是噪声水平的升高和角度分辨率的下降。 （解码、实现探测）</a:t>
            </a:r>
            <a:endParaRPr lang="en-US" altLang="zh-CN" dirty="0"/>
          </a:p>
          <a:p>
            <a:r>
              <a:rPr lang="zh-CN" altLang="en-US" dirty="0"/>
              <a:t>它综合了针孔成像和直接成像的优点，在保证高光通量的同时保持了优异的角度分辨率。 这是一个利用编码孔径成像的装置的原理图。 然而，随之而来的问题是：如何从检测器得到的混沌图像中重构出原始图像。</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735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Geant4</a:t>
            </a:r>
            <a:r>
              <a:rPr lang="zh-CN" altLang="en-US" dirty="0"/>
              <a:t>仿真中证实了编码孔径成像方法在</a:t>
            </a:r>
            <a:r>
              <a:rPr lang="en-US" altLang="zh-CN" dirty="0"/>
              <a:t>MIXE</a:t>
            </a:r>
            <a:r>
              <a:rPr lang="zh-CN" altLang="en-US" dirty="0"/>
              <a:t>成像领域的可行性。样品、码板和探测器从左到右排列。样品是由两层铝夹一层碳组成的三明治结构。当</a:t>
            </a:r>
            <a:r>
              <a:rPr lang="en-US" altLang="zh-CN" dirty="0"/>
              <a:t>μ</a:t>
            </a:r>
            <a:r>
              <a:rPr lang="zh-CN" altLang="en-US" dirty="0"/>
              <a:t>子注入样品时，它们被俘获并发射出</a:t>
            </a:r>
            <a:r>
              <a:rPr lang="en-US" altLang="zh-CN" dirty="0"/>
              <a:t>μ</a:t>
            </a:r>
            <a:r>
              <a:rPr lang="zh-CN" altLang="en-US" dirty="0"/>
              <a:t>子</a:t>
            </a:r>
            <a:r>
              <a:rPr lang="en-US" altLang="zh-CN" dirty="0"/>
              <a:t>X</a:t>
            </a:r>
            <a:r>
              <a:rPr lang="zh-CN" altLang="en-US" dirty="0"/>
              <a:t>射线，我们可以将其视为自发光体，就像</a:t>
            </a:r>
            <a:r>
              <a:rPr lang="en-US" altLang="zh-CN" dirty="0"/>
              <a:t>X</a:t>
            </a:r>
            <a:r>
              <a:rPr lang="zh-CN" altLang="en-US" dirty="0"/>
              <a:t>射线源一样。</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6546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68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报告的第一部分先简单介绍一下缪子属性及来源</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DA26F-455E-194D-85AA-0E9A0D277728}"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253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缪子是第二代轻子，不稳定，半衰期约</a:t>
            </a:r>
            <a:r>
              <a:rPr lang="en-US" altLang="zh-CN" sz="1800" dirty="0">
                <a:effectLst/>
                <a:latin typeface="Times New Roman" panose="02020603050405020304" pitchFamily="18" charset="0"/>
                <a:ea typeface="宋体" panose="02010600030101010101" pitchFamily="2" charset="-122"/>
              </a:rPr>
              <a:t>2.2 </a:t>
            </a:r>
            <a:r>
              <a:rPr lang="en-US" altLang="zh-CN" sz="1800" dirty="0" err="1">
                <a:effectLst/>
                <a:latin typeface="Times New Roman" panose="02020603050405020304" pitchFamily="18" charset="0"/>
                <a:ea typeface="宋体" panose="02010600030101010101" pitchFamily="2" charset="-122"/>
              </a:rPr>
              <a:t>μs</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，带正电或负电，质量是电子的</a:t>
            </a:r>
            <a:r>
              <a:rPr lang="en-US" altLang="zh-CN" sz="1800" dirty="0">
                <a:effectLst/>
                <a:latin typeface="Times New Roman" panose="02020603050405020304" pitchFamily="18" charset="0"/>
                <a:ea typeface="宋体" panose="02010600030101010101" pitchFamily="2" charset="-122"/>
              </a:rPr>
              <a:t>207</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倍。缪子的这些固有属性使其成为一种理想的点粒子探针，已经发展出缪子自旋谱学（</a:t>
            </a:r>
            <a:r>
              <a:rPr lang="en-US" altLang="zh-CN" sz="1800" dirty="0" err="1">
                <a:effectLst/>
                <a:latin typeface="Times New Roman" panose="02020603050405020304" pitchFamily="18" charset="0"/>
                <a:ea typeface="宋体" panose="02010600030101010101" pitchFamily="2" charset="-122"/>
              </a:rPr>
              <a:t>μSR</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）、缪致</a:t>
            </a:r>
            <a:r>
              <a:rPr lang="en-US" altLang="zh-CN" sz="1800" dirty="0">
                <a:effectLst/>
                <a:latin typeface="Times New Roman" panose="02020603050405020304" pitchFamily="18" charset="0"/>
                <a:ea typeface="宋体" panose="02010600030101010101" pitchFamily="2" charset="-122"/>
              </a:rPr>
              <a:t>X</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射线元素分析（</a:t>
            </a:r>
            <a:r>
              <a:rPr lang="en-US" altLang="zh-CN" sz="1800" dirty="0">
                <a:effectLst/>
                <a:latin typeface="Times New Roman" panose="02020603050405020304" pitchFamily="18" charset="0"/>
                <a:ea typeface="宋体" panose="02010600030101010101" pitchFamily="2" charset="-122"/>
              </a:rPr>
              <a:t>MIXE</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）和成像等众多重要的物质表征技术。</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9971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缪子根据带电分为正缪和负缪。</a:t>
            </a:r>
            <a:endParaRPr lang="en-US" altLang="zh-CN" dirty="0"/>
          </a:p>
          <a:p>
            <a:r>
              <a:rPr lang="en-US" altLang="zh-CN" dirty="0" err="1"/>
              <a:t>μSR</a:t>
            </a:r>
            <a:r>
              <a:rPr lang="zh-CN" altLang="en-US" dirty="0"/>
              <a:t>谱学利用高度自旋极化的正缪束与材料内部原子环境局域磁场的相互作用而实现对物质微观磁结构和动力学信息的高精度表征。</a:t>
            </a:r>
            <a:endParaRPr lang="en-US" altLang="zh-CN" dirty="0"/>
          </a:p>
          <a:p>
            <a:r>
              <a:rPr lang="en-US" altLang="zh-CN" dirty="0"/>
              <a:t>MIXE</a:t>
            </a:r>
            <a:r>
              <a:rPr lang="zh-CN" altLang="en-US" dirty="0"/>
              <a:t>则是利用负缪束被样品原子核俘获而退激跃迁释放的高能量特征缪致</a:t>
            </a:r>
            <a:r>
              <a:rPr lang="en-US" altLang="zh-CN" dirty="0"/>
              <a:t>X</a:t>
            </a:r>
            <a:r>
              <a:rPr lang="zh-CN" altLang="en-US" dirty="0"/>
              <a:t>射线实现对物质元素组成的精细分析。</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902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目前，全世界共有</a:t>
            </a:r>
            <a:r>
              <a:rPr lang="en-US" altLang="zh-CN" dirty="0"/>
              <a:t>11</a:t>
            </a:r>
            <a:r>
              <a:rPr lang="zh-CN" altLang="en-US" dirty="0"/>
              <a:t>台已经建成或是在建或是规划中的缪子源。</a:t>
            </a:r>
            <a:endParaRPr lang="en-US" altLang="zh-CN" dirty="0"/>
          </a:p>
          <a:p>
            <a:r>
              <a:rPr lang="zh-CN" altLang="en-US" dirty="0"/>
              <a:t>中国散裂中子源（</a:t>
            </a:r>
            <a:r>
              <a:rPr lang="en-US" altLang="zh-CN" dirty="0"/>
              <a:t>CSNS</a:t>
            </a:r>
            <a:r>
              <a:rPr lang="zh-CN" altLang="en-US" dirty="0"/>
              <a:t>）正在开展国内首个缪子源的建设。以此为契机，中国科大粒子束交叉应用团队与</a:t>
            </a:r>
            <a:r>
              <a:rPr lang="en-US" altLang="zh-CN" dirty="0"/>
              <a:t>CSNS</a:t>
            </a:r>
            <a:r>
              <a:rPr lang="zh-CN" altLang="en-US" dirty="0"/>
              <a:t>加速器团队已开展多年合作，完成了</a:t>
            </a:r>
            <a:r>
              <a:rPr lang="en-US" altLang="zh-CN" dirty="0" err="1"/>
              <a:t>μSR</a:t>
            </a:r>
            <a:r>
              <a:rPr lang="zh-CN" altLang="en-US" dirty="0"/>
              <a:t>探测关键技术的研发，成功研制国内首台谱仪样机，并且正在设计和建设</a:t>
            </a:r>
            <a:r>
              <a:rPr lang="en-US" altLang="zh-CN" dirty="0"/>
              <a:t>CSNS II</a:t>
            </a:r>
            <a:r>
              <a:rPr lang="zh-CN" altLang="en-US" dirty="0"/>
              <a:t>期谱仪</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3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MIXE</a:t>
            </a:r>
            <a:r>
              <a:rPr lang="zh-CN" altLang="en-US" dirty="0"/>
              <a:t>基于编码孔径的成像方法，在元素组分分析的基础上实现对样品不同区域元素组成的分布成像。</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45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μSR</a:t>
            </a:r>
            <a:r>
              <a:rPr lang="zh-CN" altLang="en-US" dirty="0"/>
              <a:t>（缪子自旋、弛豫、共振技术）是一种利用极化</a:t>
            </a:r>
            <a:r>
              <a:rPr lang="en-US" altLang="zh-CN" dirty="0"/>
              <a:t>μ</a:t>
            </a:r>
            <a:r>
              <a:rPr lang="zh-CN" altLang="en-US" dirty="0"/>
              <a:t>衰变产生的正电子的空间不对称性来研究材料磁性的技术。其中非对称性是谱仪的一项非常重要的指标。非对称性越高，图中的震荡越明显约清晰。</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09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μSR</a:t>
            </a:r>
            <a:r>
              <a:rPr lang="zh-CN" altLang="en-US" dirty="0"/>
              <a:t>技术的优势：缪子探测具有独特的时间窗，填补了核磁共振技术和中子测量之间的空隙。约在</a:t>
            </a:r>
            <a:r>
              <a:rPr lang="en-US" altLang="zh-CN" dirty="0"/>
              <a:t>10</a:t>
            </a:r>
            <a:r>
              <a:rPr lang="zh-CN" altLang="en-US" dirty="0"/>
              <a:t>的</a:t>
            </a:r>
            <a:r>
              <a:rPr lang="en-US" altLang="zh-CN" dirty="0"/>
              <a:t>4</a:t>
            </a:r>
            <a:r>
              <a:rPr lang="zh-CN" altLang="en-US" dirty="0"/>
              <a:t>次方到</a:t>
            </a:r>
            <a:r>
              <a:rPr lang="en-US" altLang="zh-CN" dirty="0"/>
              <a:t>10</a:t>
            </a:r>
            <a:r>
              <a:rPr lang="zh-CN" altLang="en-US" dirty="0"/>
              <a:t>的</a:t>
            </a:r>
            <a:r>
              <a:rPr lang="en-US" altLang="zh-CN" dirty="0"/>
              <a:t>11</a:t>
            </a:r>
            <a:r>
              <a:rPr lang="zh-CN" altLang="en-US" dirty="0"/>
              <a:t>次方之间。此外还具有可零场实验、短程有序等众多优势。</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805CC-1262-4778-8336-DD9B32C40C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712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E72FAD-5FD7-4967-8B56-2B7722E270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0F6BB72-CDD2-4D8F-B41A-B0AAF1D11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77E784-FA3C-45D4-9E45-536273CB141D}"/>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A4B67C43-33FC-447B-A82E-E548158627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701654-117D-4DF5-9221-259C6A9B34E7}"/>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247980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2BCD19-26E0-4FC6-9A4F-251ADC0F12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2451FE-5057-4E02-B93E-CF8A7219F19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DF8D687-6AEE-45BD-AA13-3D43679FC905}"/>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9379D2D0-4996-483F-ADA1-A30525DD9B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7A63F4-F1C6-4B8D-B037-6582A0799D65}"/>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91148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A7C814F-4745-46E6-BD3B-D3D151A4336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3012A9F-F26A-4BF6-B4AF-679EC9F5727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3C7387-14C6-4771-95CB-E1C21ADE5150}"/>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FC7C56E4-9131-42DE-B59F-E6CED162C6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A1DCC6-A963-435F-A022-A6645D8ECAE7}"/>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114027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3361921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310832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54691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103608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917749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282272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5053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73175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63589B-19D3-467C-A18B-6118B793A6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B3438C-8050-4074-9BD2-772DCD339B0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135A77B-D1EA-4C0F-B13E-0C8B20917C33}"/>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0E1BB821-F4D1-40CC-A227-121BB5D4EA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DE5BB-F944-4E08-A1A8-71BBC9B4BB81}"/>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389095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1057230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3721501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217244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EFB0F8-BAE5-4175-BB4A-7961B8A5F09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60DBEAD-9782-4953-9FB0-DE96BFA5A9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489923D-B136-4379-8AEA-B55CD564EB39}"/>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1DC999B5-17A4-4CEC-925C-9CE7B1424C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D7235F-3CAF-4EB1-9D53-DBCD643BFFBC}"/>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417353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33C3A7-CDC0-461F-8E30-D624412D7B3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82996D-C7AA-498A-95BA-14B85FF0967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E25AAEA-627A-4ADD-8FA7-C38D8007D36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FB74DBF-069C-45D8-BD8E-DC9F77F37DF8}"/>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B6EB2B33-D6FE-402B-B224-BD9015BD28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7DCFEC-DAAA-45B3-9A25-9E7FDC5EFD01}"/>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45453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C1F4FF-B952-433B-9AF4-B5CC3684E4D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9C18F4-2034-4FDB-BCD4-C42DB5733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4A45C-9966-4E67-A4C8-CC94CE1FA90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2EBCF39-937A-41B5-9958-A2693482ED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582B6B0-C1DB-4648-ADC0-382DE8FC783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B1F48B7-F31C-4D22-9844-1FCC43F3EA3F}"/>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8" name="页脚占位符 7">
            <a:extLst>
              <a:ext uri="{FF2B5EF4-FFF2-40B4-BE49-F238E27FC236}">
                <a16:creationId xmlns:a16="http://schemas.microsoft.com/office/drawing/2014/main" id="{3E0C0481-8FB0-4125-87D6-D0A3E277E48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A38F0B3-6764-4791-B278-15661191F707}"/>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58695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5B0754-88B2-4D00-8A19-8AAB37A5A4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7DE458-CA4A-4A01-B951-0F8C437FA3CA}"/>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4" name="页脚占位符 3">
            <a:extLst>
              <a:ext uri="{FF2B5EF4-FFF2-40B4-BE49-F238E27FC236}">
                <a16:creationId xmlns:a16="http://schemas.microsoft.com/office/drawing/2014/main" id="{D75F79C9-F6AF-4F04-A819-D694682D0FC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9D4F409-5BF9-466A-8498-CEDE63DE5ECD}"/>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236695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E2A624-4885-423E-94E1-E9E6A753D204}"/>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3" name="页脚占位符 2">
            <a:extLst>
              <a:ext uri="{FF2B5EF4-FFF2-40B4-BE49-F238E27FC236}">
                <a16:creationId xmlns:a16="http://schemas.microsoft.com/office/drawing/2014/main" id="{C8A8264C-5F5C-4664-96F9-3E0F810A3F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2948A7-FF7B-4C1B-926B-DFBA638A2616}"/>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4046451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DB45CC-8DDD-460B-854B-40DEDA13D3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E52C04-263B-4DB8-BC83-5FDA4E142D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5FA6841-E58D-4E0E-9750-60460F7F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6C1458A-DB9F-4984-AB03-9D9525BB9988}"/>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30917D5F-D338-46E0-AE8E-AE91B7642E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8232C1-4856-430C-8AFE-9F3602F26DB8}"/>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222743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DA814-0630-499F-A4DA-0A20F48E99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36D50F7-ABA2-4D5C-A9E7-50E996B12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7AC9D5-1051-4076-918F-38C3CBC91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BC53D94-194B-4DE7-A285-694C1F7CB1BC}"/>
              </a:ext>
            </a:extLst>
          </p:cNvPr>
          <p:cNvSpPr>
            <a:spLocks noGrp="1"/>
          </p:cNvSpPr>
          <p:nvPr>
            <p:ph type="dt" sz="half" idx="10"/>
          </p:nvPr>
        </p:nvSpPr>
        <p:spPr/>
        <p:txBody>
          <a:bodyPr/>
          <a:lstStyle/>
          <a:p>
            <a:fld id="{481FABE0-B37F-4FC8-9203-858075A26485}"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83853BAE-4661-4BD8-ACC2-766C628FB4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C914B6-C763-4724-81F1-30406C3B7690}"/>
              </a:ext>
            </a:extLst>
          </p:cNvPr>
          <p:cNvSpPr>
            <a:spLocks noGrp="1"/>
          </p:cNvSpPr>
          <p:nvPr>
            <p:ph type="sldNum" sz="quarter" idx="12"/>
          </p:nvPr>
        </p:nvSpPr>
        <p:spPr/>
        <p:txBody>
          <a:body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409134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59F968-1B39-482E-8C4C-C40FF64B9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6EA64B2-6110-4B43-B136-9ED2F03AD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C25C6D-3BEC-4B01-B865-BDFEC0D5E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FABE0-B37F-4FC8-9203-858075A26485}"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EBA3B953-87DB-481D-A2D0-89ECF21D9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ADFB95-1C98-4729-B425-CAE33456F5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E20B6-EE6D-41B7-A8AA-43782778A404}" type="slidenum">
              <a:rPr lang="zh-CN" altLang="en-US" smtClean="0"/>
              <a:t>‹#›</a:t>
            </a:fld>
            <a:endParaRPr lang="zh-CN" altLang="en-US"/>
          </a:p>
        </p:txBody>
      </p:sp>
    </p:spTree>
    <p:extLst>
      <p:ext uri="{BB962C8B-B14F-4D97-AF65-F5344CB8AC3E}">
        <p14:creationId xmlns:p14="http://schemas.microsoft.com/office/powerpoint/2010/main" val="2239411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4FFA7-BA37-4121-ACB0-4F94B773D218}" type="datetimeFigureOut">
              <a:rPr lang="zh-CN" altLang="en-US" smtClean="0"/>
              <a:t>2024/7/13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4B439-186D-4735-A894-0C484147AD67}" type="slidenum">
              <a:rPr lang="zh-CN" altLang="en-US" smtClean="0"/>
              <a:t>‹#›</a:t>
            </a:fld>
            <a:endParaRPr lang="zh-CN" altLang="en-US"/>
          </a:p>
        </p:txBody>
      </p:sp>
    </p:spTree>
    <p:extLst>
      <p:ext uri="{BB962C8B-B14F-4D97-AF65-F5344CB8AC3E}">
        <p14:creationId xmlns:p14="http://schemas.microsoft.com/office/powerpoint/2010/main" val="245445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hyperlink" Target="https://www.science.org/doi/10.1126/sciadv.abq6589" TargetMode="External"/><Relationship Id="rId3" Type="http://schemas.openxmlformats.org/officeDocument/2006/relationships/notesSlide" Target="../notesSlides/notesSlide11.xml"/><Relationship Id="rId7" Type="http://schemas.openxmlformats.org/officeDocument/2006/relationships/hyperlink" Target="https://journals.aps.org/prl/abstract/10.1103/PhysRevLett.132.256503" TargetMode="External"/><Relationship Id="rId12"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2.png"/><Relationship Id="rId11" Type="http://schemas.openxmlformats.org/officeDocument/2006/relationships/image" Target="../media/image44.png"/><Relationship Id="rId5" Type="http://schemas.microsoft.com/office/2007/relationships/hdphoto" Target="../media/hdphoto1.wdp"/><Relationship Id="rId10" Type="http://schemas.openxmlformats.org/officeDocument/2006/relationships/hyperlink" Target="https://journals.aps.org/prb/abstract/10.1103/PhysRevB.99.155201" TargetMode="External"/><Relationship Id="rId4" Type="http://schemas.openxmlformats.org/officeDocument/2006/relationships/image" Target="../media/image10.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hyperlink" Target="https://iopscience.iop.org/issue/1742-6596/2462/1" TargetMode="External"/><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8.jpg"/><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notesSlide" Target="../notesSlides/notesSlide15.xml"/><Relationship Id="rId7" Type="http://schemas.microsoft.com/office/2007/relationships/hdphoto" Target="../media/hdphoto4.wdp"/><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slideLayout" Target="../slideLayouts/slideLayout13.xml"/><Relationship Id="rId16" Type="http://schemas.openxmlformats.org/officeDocument/2006/relationships/image" Target="../media/image450.png"/><Relationship Id="rId1" Type="http://schemas.openxmlformats.org/officeDocument/2006/relationships/tags" Target="../tags/tag12.xml"/><Relationship Id="rId6" Type="http://schemas.openxmlformats.org/officeDocument/2006/relationships/image" Target="../media/image49.png"/><Relationship Id="rId11" Type="http://schemas.openxmlformats.org/officeDocument/2006/relationships/image" Target="../media/image400.png"/><Relationship Id="rId5" Type="http://schemas.microsoft.com/office/2007/relationships/hdphoto" Target="../media/hdphoto1.wdp"/><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51.png"/><Relationship Id="rId14" Type="http://schemas.openxmlformats.org/officeDocument/2006/relationships/image" Target="../media/image430.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6.xml"/><Relationship Id="rId7" Type="http://schemas.openxmlformats.org/officeDocument/2006/relationships/image" Target="../media/image59.png"/><Relationship Id="rId12" Type="http://schemas.openxmlformats.org/officeDocument/2006/relationships/image" Target="../media/image64.jp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56.png"/><Relationship Id="rId11" Type="http://schemas.openxmlformats.org/officeDocument/2006/relationships/image" Target="../media/image63.png"/><Relationship Id="rId5" Type="http://schemas.microsoft.com/office/2007/relationships/hdphoto" Target="../media/hdphoto1.wdp"/><Relationship Id="rId10" Type="http://schemas.openxmlformats.org/officeDocument/2006/relationships/image" Target="../media/image62.png"/><Relationship Id="rId4" Type="http://schemas.openxmlformats.org/officeDocument/2006/relationships/image" Target="../media/image10.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17.xml"/><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68.jpeg"/><Relationship Id="rId5" Type="http://schemas.microsoft.com/office/2007/relationships/hdphoto" Target="../media/hdphoto1.wdp"/><Relationship Id="rId10" Type="http://schemas.openxmlformats.org/officeDocument/2006/relationships/image" Target="../media/image67.jpg"/><Relationship Id="rId4" Type="http://schemas.openxmlformats.org/officeDocument/2006/relationships/image" Target="../media/image10.png"/><Relationship Id="rId9" Type="http://schemas.openxmlformats.org/officeDocument/2006/relationships/image" Target="../media/image66.emf"/></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8.xml"/><Relationship Id="rId7" Type="http://schemas.microsoft.com/office/2007/relationships/hdphoto" Target="../media/hdphoto4.wdp"/><Relationship Id="rId12" Type="http://schemas.openxmlformats.org/officeDocument/2006/relationships/image" Target="../media/image74.jpe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73.jpeg"/><Relationship Id="rId5" Type="http://schemas.microsoft.com/office/2007/relationships/hdphoto" Target="../media/hdphoto1.wdp"/><Relationship Id="rId10" Type="http://schemas.openxmlformats.org/officeDocument/2006/relationships/image" Target="../media/image72.jpeg"/><Relationship Id="rId4" Type="http://schemas.openxmlformats.org/officeDocument/2006/relationships/image" Target="../media/image10.png"/><Relationship Id="rId9" Type="http://schemas.openxmlformats.org/officeDocument/2006/relationships/image" Target="../media/image71.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gi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svg"/><Relationship Id="rId4" Type="http://schemas.openxmlformats.org/officeDocument/2006/relationships/diagramData" Target="../diagrams/data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48.jpg"/><Relationship Id="rId5" Type="http://schemas.microsoft.com/office/2007/relationships/hdphoto" Target="../media/hdphoto1.wdp"/><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1.xml"/><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2.xml"/><Relationship Id="rId7"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notesSlide" Target="../notesSlides/notesSlide23.xml"/><Relationship Id="rId7" Type="http://schemas.openxmlformats.org/officeDocument/2006/relationships/image" Target="../media/image84.gif"/><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83.gif"/><Relationship Id="rId5" Type="http://schemas.microsoft.com/office/2007/relationships/hdphoto" Target="../media/hdphoto1.wdp"/><Relationship Id="rId10" Type="http://schemas.openxmlformats.org/officeDocument/2006/relationships/image" Target="../media/image87.gif"/><Relationship Id="rId4" Type="http://schemas.openxmlformats.org/officeDocument/2006/relationships/image" Target="../media/image10.png"/><Relationship Id="rId9" Type="http://schemas.openxmlformats.org/officeDocument/2006/relationships/image" Target="../media/image86.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hyperlink" Target="https://opg.optica.org/ao/abstract.cfm?uri=ao-28-20-4344" TargetMode="External"/><Relationship Id="rId5" Type="http://schemas.microsoft.com/office/2007/relationships/hdphoto" Target="../media/hdphoto1.wdp"/><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hyperlink" Target="https://iopscience.iop.org/article/10.1088/1748-0221/18/12/T12007" TargetMode="External"/><Relationship Id="rId3" Type="http://schemas.openxmlformats.org/officeDocument/2006/relationships/notesSlide" Target="../notesSlides/notesSlide25.xml"/><Relationship Id="rId7" Type="http://schemas.openxmlformats.org/officeDocument/2006/relationships/hyperlink" Target="https://www.sciencedirect.com/science/article/pii/S016890022200290X?via%3Dihub" TargetMode="External"/><Relationship Id="rId2" Type="http://schemas.openxmlformats.org/officeDocument/2006/relationships/slideLayout" Target="../slideLayouts/slideLayout13.xml"/><Relationship Id="rId1" Type="http://schemas.openxmlformats.org/officeDocument/2006/relationships/tags" Target="../tags/tag2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notesSlide" Target="../notesSlides/notesSlide26.xml"/><Relationship Id="rId7" Type="http://schemas.openxmlformats.org/officeDocument/2006/relationships/image" Target="../media/image90.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89.jpe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wm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9.gif"/><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4.gi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microsoft.com/office/2007/relationships/hdphoto" Target="../media/hdphoto3.wdp"/><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24.png"/><Relationship Id="rId5" Type="http://schemas.microsoft.com/office/2007/relationships/hdphoto" Target="../media/hdphoto2.wdp"/><Relationship Id="rId15" Type="http://schemas.openxmlformats.org/officeDocument/2006/relationships/image" Target="../media/image27.jpeg"/><Relationship Id="rId10"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media/image22.jpeg"/><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gif"/><Relationship Id="rId3" Type="http://schemas.openxmlformats.org/officeDocument/2006/relationships/notesSlide" Target="../notesSlides/notesSlide8.xml"/><Relationship Id="rId7" Type="http://schemas.openxmlformats.org/officeDocument/2006/relationships/image" Target="../media/image32.gif"/><Relationship Id="rId12"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1.gif"/><Relationship Id="rId11" Type="http://schemas.openxmlformats.org/officeDocument/2006/relationships/image" Target="../media/image36.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3.gif"/><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12">
            <a:extLst>
              <a:ext uri="{FF2B5EF4-FFF2-40B4-BE49-F238E27FC236}">
                <a16:creationId xmlns:a16="http://schemas.microsoft.com/office/drawing/2014/main" id="{772B6CD5-8912-4E53-8788-BB4D9972C6FD}"/>
              </a:ext>
            </a:extLst>
          </p:cNvPr>
          <p:cNvSpPr txBox="1"/>
          <p:nvPr/>
        </p:nvSpPr>
        <p:spPr>
          <a:xfrm>
            <a:off x="-13405" y="3518017"/>
            <a:ext cx="12205404"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杨天艺</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，林泽斌，潘子文，梁昊，叶邦角</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文本框 13">
            <a:extLst>
              <a:ext uri="{FF2B5EF4-FFF2-40B4-BE49-F238E27FC236}">
                <a16:creationId xmlns:a16="http://schemas.microsoft.com/office/drawing/2014/main" id="{EB181111-19BA-4413-B6E2-5872B274E74C}"/>
              </a:ext>
            </a:extLst>
          </p:cNvPr>
          <p:cNvSpPr txBox="1"/>
          <p:nvPr/>
        </p:nvSpPr>
        <p:spPr>
          <a:xfrm>
            <a:off x="1941669" y="6110885"/>
            <a:ext cx="8295257" cy="5721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ts val="4100"/>
              </a:lnSpc>
              <a:spcBef>
                <a:spcPts val="0"/>
              </a:spcBef>
              <a:spcAft>
                <a:spcPts val="0"/>
              </a:spcAft>
              <a:buClrTx/>
              <a:buSzTx/>
              <a:buFontTx/>
              <a:buNone/>
              <a:tabLst/>
              <a:defRPr/>
            </a:pPr>
            <a:r>
              <a:rPr kumimoji="0" lang="en-US" altLang="zh-CN" sz="2800" i="0" u="none" strike="noStrike" kern="120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Calibri" panose="020F0502020204030204" pitchFamily="34" charset="0"/>
              </a:rPr>
              <a:t>2024/07/17   </a:t>
            </a:r>
            <a:r>
              <a:rPr kumimoji="0" lang="zh-CN" altLang="en-US" sz="2800" i="0" u="none" strike="noStrike" kern="120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Calibri" panose="020F0502020204030204" pitchFamily="34" charset="0"/>
              </a:rPr>
              <a:t>山东青岛</a:t>
            </a:r>
            <a:r>
              <a:rPr kumimoji="0" lang="en-US" altLang="zh-CN" sz="2800" i="0" u="none" strike="noStrike" kern="120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Calibri" panose="020F0502020204030204" pitchFamily="34" charset="0"/>
              </a:rPr>
              <a:t> </a:t>
            </a:r>
          </a:p>
        </p:txBody>
      </p:sp>
      <p:sp>
        <p:nvSpPr>
          <p:cNvPr id="10" name="文本框 9">
            <a:extLst>
              <a:ext uri="{FF2B5EF4-FFF2-40B4-BE49-F238E27FC236}">
                <a16:creationId xmlns:a16="http://schemas.microsoft.com/office/drawing/2014/main" id="{DE3A9AE7-276D-4EFD-B99B-64F4E6230530}"/>
              </a:ext>
            </a:extLst>
          </p:cNvPr>
          <p:cNvSpPr txBox="1"/>
          <p:nvPr/>
        </p:nvSpPr>
        <p:spPr>
          <a:xfrm>
            <a:off x="399344" y="1173606"/>
            <a:ext cx="11379906" cy="2089917"/>
          </a:xfrm>
          <a:prstGeom prst="rect">
            <a:avLst/>
          </a:prstGeom>
        </p:spPr>
        <p:txBody>
          <a:bodyPr vert="horz" lIns="68580" tIns="34290" rIns="68580" bIns="34290" rtlCol="0" anchor="b">
            <a:noAutofit/>
          </a:bodyPr>
          <a:lstStyle>
            <a:defPPr>
              <a:defRPr lang="zh-CN"/>
            </a:defPPr>
            <a:lvl1pPr algn="ctr">
              <a:lnSpc>
                <a:spcPct val="150000"/>
              </a:lnSpc>
              <a:spcBef>
                <a:spcPct val="0"/>
              </a:spcBef>
              <a:buNone/>
              <a:defRPr sz="3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j-cs"/>
              </a:defRPr>
            </a:lvl1pPr>
          </a:lstStyle>
          <a:p>
            <a:pPr>
              <a:lnSpc>
                <a:spcPct val="100000"/>
              </a:lnSpc>
            </a:pPr>
            <a:r>
              <a:rPr lang="zh-CN" altLang="en-US" sz="6000" dirty="0">
                <a:ln w="10160">
                  <a:noFill/>
                  <a:prstDash val="solid"/>
                </a:ln>
                <a:effectLst>
                  <a:outerShdw blurRad="63500" sx="102000" sy="102000" algn="ctr" rotWithShape="0">
                    <a:prstClr val="black">
                      <a:alpha val="40000"/>
                    </a:prstClr>
                  </a:outerShdw>
                </a:effectLst>
                <a:cs typeface="Calibri" panose="020F0502020204030204" pitchFamily="34" charset="0"/>
              </a:rPr>
              <a:t>基于缪束的</a:t>
            </a:r>
            <a:r>
              <a:rPr lang="en-US" altLang="zh-CN" sz="6000" dirty="0" err="1">
                <a:ln w="10160">
                  <a:noFill/>
                  <a:prstDash val="solid"/>
                </a:ln>
                <a:effectLst>
                  <a:outerShdw blurRad="63500" sx="102000" sy="102000" algn="ctr" rotWithShape="0">
                    <a:prstClr val="black">
                      <a:alpha val="40000"/>
                    </a:prstClr>
                  </a:outerShdw>
                </a:effectLst>
                <a:cs typeface="Calibri" panose="020F0502020204030204" pitchFamily="34" charset="0"/>
              </a:rPr>
              <a:t>MuSR</a:t>
            </a:r>
            <a:r>
              <a:rPr lang="zh-CN" altLang="en-US" sz="6000" dirty="0">
                <a:ln w="10160">
                  <a:noFill/>
                  <a:prstDash val="solid"/>
                </a:ln>
                <a:effectLst>
                  <a:outerShdw blurRad="63500" sx="102000" sy="102000" algn="ctr" rotWithShape="0">
                    <a:prstClr val="black">
                      <a:alpha val="40000"/>
                    </a:prstClr>
                  </a:outerShdw>
                </a:effectLst>
                <a:cs typeface="Calibri" panose="020F0502020204030204" pitchFamily="34" charset="0"/>
              </a:rPr>
              <a:t>谱学和</a:t>
            </a:r>
            <a:r>
              <a:rPr lang="en-US" altLang="zh-CN" sz="6000" dirty="0">
                <a:ln w="10160">
                  <a:noFill/>
                  <a:prstDash val="solid"/>
                </a:ln>
                <a:effectLst>
                  <a:outerShdw blurRad="63500" sx="102000" sy="102000" algn="ctr" rotWithShape="0">
                    <a:prstClr val="black">
                      <a:alpha val="40000"/>
                    </a:prstClr>
                  </a:outerShdw>
                </a:effectLst>
                <a:cs typeface="Calibri" panose="020F0502020204030204" pitchFamily="34" charset="0"/>
              </a:rPr>
              <a:t>MIXE</a:t>
            </a:r>
            <a:r>
              <a:rPr lang="zh-CN" altLang="en-US" sz="6000" dirty="0">
                <a:ln w="10160">
                  <a:noFill/>
                  <a:prstDash val="solid"/>
                </a:ln>
                <a:effectLst>
                  <a:outerShdw blurRad="63500" sx="102000" sy="102000" algn="ctr" rotWithShape="0">
                    <a:prstClr val="black">
                      <a:alpha val="40000"/>
                    </a:prstClr>
                  </a:outerShdw>
                </a:effectLst>
                <a:cs typeface="Calibri" panose="020F0502020204030204" pitchFamily="34" charset="0"/>
              </a:rPr>
              <a:t>元素分析技术研发</a:t>
            </a:r>
          </a:p>
        </p:txBody>
      </p:sp>
      <p:pic>
        <p:nvPicPr>
          <p:cNvPr id="7" name="图形 6">
            <a:extLst>
              <a:ext uri="{FF2B5EF4-FFF2-40B4-BE49-F238E27FC236}">
                <a16:creationId xmlns:a16="http://schemas.microsoft.com/office/drawing/2014/main" id="{208CA420-20A1-06A2-E6C5-3B605C4A4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0" y="198150"/>
            <a:ext cx="4827945" cy="918955"/>
          </a:xfrm>
          <a:prstGeom prst="rect">
            <a:avLst/>
          </a:prstGeom>
        </p:spPr>
      </p:pic>
      <p:pic>
        <p:nvPicPr>
          <p:cNvPr id="11" name="Picture 5" descr="I:\工作\照片\效果图 logo等\CSNSlogo.png">
            <a:extLst>
              <a:ext uri="{FF2B5EF4-FFF2-40B4-BE49-F238E27FC236}">
                <a16:creationId xmlns:a16="http://schemas.microsoft.com/office/drawing/2014/main" id="{109A19F4-A810-4948-B846-2530EF4F9696}"/>
              </a:ext>
            </a:extLst>
          </p:cNvPr>
          <p:cNvPicPr>
            <a:picLocks noChangeAspect="1" noChangeArrowheads="1"/>
          </p:cNvPicPr>
          <p:nvPr/>
        </p:nvPicPr>
        <p:blipFill>
          <a:blip r:embed="rId5" cstate="screen">
            <a:duotone>
              <a:prstClr val="black"/>
              <a:schemeClr val="accent6">
                <a:tint val="45000"/>
                <a:satMod val="400000"/>
              </a:schemeClr>
            </a:duotone>
          </a:blip>
          <a:srcRect/>
          <a:stretch>
            <a:fillRect/>
          </a:stretch>
        </p:blipFill>
        <p:spPr bwMode="auto">
          <a:xfrm>
            <a:off x="10312872" y="103964"/>
            <a:ext cx="1688628" cy="956393"/>
          </a:xfrm>
          <a:prstGeom prst="rect">
            <a:avLst/>
          </a:prstGeom>
          <a:noFill/>
        </p:spPr>
      </p:pic>
      <p:sp>
        <p:nvSpPr>
          <p:cNvPr id="12" name="文本框 11">
            <a:extLst>
              <a:ext uri="{FF2B5EF4-FFF2-40B4-BE49-F238E27FC236}">
                <a16:creationId xmlns:a16="http://schemas.microsoft.com/office/drawing/2014/main" id="{68D5C12F-6766-43F0-9C0E-856A40DEA292}"/>
              </a:ext>
            </a:extLst>
          </p:cNvPr>
          <p:cNvSpPr txBox="1"/>
          <p:nvPr/>
        </p:nvSpPr>
        <p:spPr>
          <a:xfrm>
            <a:off x="2074333" y="4049485"/>
            <a:ext cx="8029929" cy="559897"/>
          </a:xfrm>
          <a:prstGeom prst="rect">
            <a:avLst/>
          </a:prstGeom>
          <a:noFill/>
        </p:spPr>
        <p:txBody>
          <a:bodyPr wrap="square">
            <a:spAutoFit/>
          </a:bodyPr>
          <a:lstStyle/>
          <a:p>
            <a:pPr marL="0" marR="0" lvl="0" indent="0" algn="ctr" defTabSz="457200" rtl="0" eaLnBrk="1" fontAlgn="auto" latinLnBrk="0" hangingPunct="1">
              <a:lnSpc>
                <a:spcPts val="4100"/>
              </a:lnSpc>
              <a:spcBef>
                <a:spcPts val="0"/>
              </a:spcBef>
              <a:spcAft>
                <a:spcPts val="0"/>
              </a:spcAft>
              <a:buClrTx/>
              <a:buSzTx/>
              <a:buFontTx/>
              <a:buNone/>
              <a:tabLst/>
              <a:defRPr/>
            </a:pPr>
            <a:r>
              <a:rPr lang="zh-CN" altLang="en-US"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中国科学技术大学 </a:t>
            </a:r>
            <a:r>
              <a:rPr lang="en-US" altLang="zh-CN"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 </a:t>
            </a:r>
            <a:r>
              <a:rPr lang="zh-CN" altLang="en-US"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核探测与核电子学国家重点实验室</a:t>
            </a:r>
            <a:endParaRPr lang="en-US" altLang="zh-CN"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3" name="文本框 12">
            <a:extLst>
              <a:ext uri="{FF2B5EF4-FFF2-40B4-BE49-F238E27FC236}">
                <a16:creationId xmlns:a16="http://schemas.microsoft.com/office/drawing/2014/main" id="{421A93FD-7E89-4DA9-A3FF-503C2C3FF3DD}"/>
              </a:ext>
            </a:extLst>
          </p:cNvPr>
          <p:cNvSpPr txBox="1"/>
          <p:nvPr/>
        </p:nvSpPr>
        <p:spPr>
          <a:xfrm>
            <a:off x="-13406" y="4776980"/>
            <a:ext cx="1220540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李强，韦隽浩，于永积，胡海韬，鲍煜</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C62525A4-843C-41BC-B35C-D377CEF46136}"/>
              </a:ext>
            </a:extLst>
          </p:cNvPr>
          <p:cNvSpPr txBox="1"/>
          <p:nvPr/>
        </p:nvSpPr>
        <p:spPr>
          <a:xfrm>
            <a:off x="2074333" y="5323646"/>
            <a:ext cx="8029929" cy="559897"/>
          </a:xfrm>
          <a:prstGeom prst="rect">
            <a:avLst/>
          </a:prstGeom>
          <a:noFill/>
        </p:spPr>
        <p:txBody>
          <a:bodyPr wrap="square">
            <a:spAutoFit/>
          </a:bodyPr>
          <a:lstStyle/>
          <a:p>
            <a:pPr marL="0" marR="0" lvl="0" indent="0" algn="ctr" defTabSz="457200" rtl="0" eaLnBrk="1" fontAlgn="auto" latinLnBrk="0" hangingPunct="1">
              <a:lnSpc>
                <a:spcPts val="4100"/>
              </a:lnSpc>
              <a:spcBef>
                <a:spcPts val="0"/>
              </a:spcBef>
              <a:spcAft>
                <a:spcPts val="0"/>
              </a:spcAft>
              <a:buClrTx/>
              <a:buSzTx/>
              <a:buFontTx/>
              <a:buNone/>
              <a:tabLst/>
              <a:defRPr/>
            </a:pPr>
            <a:r>
              <a:rPr lang="zh-CN" altLang="en-US"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中国科学院高能物理研究所 </a:t>
            </a:r>
            <a:r>
              <a:rPr lang="en-US" altLang="zh-CN"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 </a:t>
            </a:r>
            <a:r>
              <a:rPr lang="zh-CN" altLang="en-US"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rPr>
              <a:t>中国散裂中子源</a:t>
            </a:r>
            <a:endParaRPr lang="en-US" altLang="zh-CN" sz="2400" b="1" dirty="0">
              <a:solidFill>
                <a:sysClr val="windowText" lastClr="000000">
                  <a:lumMod val="50000"/>
                  <a:lumOff val="50000"/>
                </a:sysClr>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390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pic7b3">
            <a:extLst>
              <a:ext uri="{FF2B5EF4-FFF2-40B4-BE49-F238E27FC236}">
                <a16:creationId xmlns:a16="http://schemas.microsoft.com/office/drawing/2014/main" id="{E5131376-5DDD-4F53-B2A2-23310B0A0667}"/>
              </a:ext>
            </a:extLst>
          </p:cNvPr>
          <p:cNvPicPr>
            <a:picLocks noChangeArrowheads="1"/>
          </p:cNvPicPr>
          <p:nvPr/>
        </p:nvPicPr>
        <p:blipFill>
          <a:blip r:embed="rId4">
            <a:extLst>
              <a:ext uri="{28A0092B-C50C-407E-A947-70E740481C1C}">
                <a14:useLocalDpi xmlns:a14="http://schemas.microsoft.com/office/drawing/2010/main" val="0"/>
              </a:ext>
            </a:extLst>
          </a:blip>
          <a:srcRect b="14787"/>
          <a:stretch>
            <a:fillRect/>
          </a:stretch>
        </p:blipFill>
        <p:spPr bwMode="auto">
          <a:xfrm>
            <a:off x="6305383" y="877274"/>
            <a:ext cx="5599113"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2.2</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Advantages of </a:t>
            </a:r>
            <a:r>
              <a:rPr kumimoji="0" lang="el-GR"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μ</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SR spectroscopy</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advantage</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2" name="图片 41">
            <a:extLst>
              <a:ext uri="{FF2B5EF4-FFF2-40B4-BE49-F238E27FC236}">
                <a16:creationId xmlns:a16="http://schemas.microsoft.com/office/drawing/2014/main" id="{39AC5228-55BA-459A-8BA3-04807DEB70DD}"/>
              </a:ext>
            </a:extLst>
          </p:cNvPr>
          <p:cNvPicPr>
            <a:picLocks noChangeAspect="1"/>
          </p:cNvPicPr>
          <p:nvPr/>
        </p:nvPicPr>
        <p:blipFill>
          <a:blip r:embed="rId7"/>
          <a:stretch>
            <a:fillRect/>
          </a:stretch>
        </p:blipFill>
        <p:spPr>
          <a:xfrm>
            <a:off x="916675" y="1029878"/>
            <a:ext cx="4094835" cy="2448000"/>
          </a:xfrm>
          <a:prstGeom prst="rect">
            <a:avLst/>
          </a:prstGeom>
          <a:effectLst>
            <a:outerShdw blurRad="63500" sx="102000" sy="102000" algn="ctr" rotWithShape="0">
              <a:prstClr val="black">
                <a:alpha val="40000"/>
              </a:prstClr>
            </a:outerShdw>
          </a:effectLst>
        </p:spPr>
      </p:pic>
      <p:sp>
        <p:nvSpPr>
          <p:cNvPr id="43" name="矩形 42">
            <a:extLst>
              <a:ext uri="{FF2B5EF4-FFF2-40B4-BE49-F238E27FC236}">
                <a16:creationId xmlns:a16="http://schemas.microsoft.com/office/drawing/2014/main" id="{F50FD05D-6205-4EE7-9700-3752B583A0B0}"/>
              </a:ext>
            </a:extLst>
          </p:cNvPr>
          <p:cNvSpPr/>
          <p:nvPr/>
        </p:nvSpPr>
        <p:spPr>
          <a:xfrm>
            <a:off x="2575357" y="1863344"/>
            <a:ext cx="1784350" cy="201136"/>
          </a:xfrm>
          <a:prstGeom prst="rect">
            <a:avLst/>
          </a:prstGeom>
          <a:gradFill flip="none" rotWithShape="1">
            <a:gsLst>
              <a:gs pos="0">
                <a:srgbClr val="C671AE">
                  <a:lumMod val="40000"/>
                  <a:lumOff val="60000"/>
                </a:srgbClr>
              </a:gs>
              <a:gs pos="20000">
                <a:srgbClr val="C671AE"/>
              </a:gs>
              <a:gs pos="80000">
                <a:srgbClr val="C671AE"/>
              </a:gs>
              <a:gs pos="100000">
                <a:srgbClr val="C671AE">
                  <a:lumMod val="40000"/>
                  <a:lumOff val="60000"/>
                </a:srgbClr>
              </a:gs>
            </a:gsLst>
            <a:lin ang="0" scaled="1"/>
            <a:tileRect/>
          </a:gradFill>
          <a:ln w="12700">
            <a:noFill/>
          </a:ln>
          <a:effectLst>
            <a:glow rad="101600">
              <a:schemeClr val="accent6">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4" name="矩形 43">
            <a:extLst>
              <a:ext uri="{FF2B5EF4-FFF2-40B4-BE49-F238E27FC236}">
                <a16:creationId xmlns:a16="http://schemas.microsoft.com/office/drawing/2014/main" id="{12CE1E23-F68F-48EE-9803-5C1CFBAC31A5}"/>
              </a:ext>
            </a:extLst>
          </p:cNvPr>
          <p:cNvSpPr/>
          <p:nvPr/>
        </p:nvSpPr>
        <p:spPr>
          <a:xfrm>
            <a:off x="4407952" y="1872870"/>
            <a:ext cx="392430" cy="201136"/>
          </a:xfrm>
          <a:prstGeom prst="rect">
            <a:avLst/>
          </a:prstGeom>
          <a:solidFill>
            <a:srgbClr val="FEF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C68F0DE6-5E35-4BED-8C4A-2709BD6454E9}"/>
              </a:ext>
            </a:extLst>
          </p:cNvPr>
          <p:cNvSpPr txBox="1"/>
          <p:nvPr/>
        </p:nvSpPr>
        <p:spPr>
          <a:xfrm>
            <a:off x="4311059" y="1751194"/>
            <a:ext cx="6112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zh-CN" sz="1800" b="1" i="0" u="none" strike="noStrike" kern="1200" cap="none" spc="0" normalizeH="0" baseline="0" noProof="0" dirty="0">
                <a:ln>
                  <a:noFill/>
                </a:ln>
                <a:solidFill>
                  <a:srgbClr val="FF0000"/>
                </a:solidFill>
                <a:effectLst>
                  <a:glow rad="101600">
                    <a:srgbClr val="002060">
                      <a:alpha val="60000"/>
                    </a:srgbClr>
                  </a:glow>
                  <a:outerShdw blurRad="63500" sx="102000" sy="102000" algn="ctr" rotWithShape="0">
                    <a:prstClr val="black">
                      <a:alpha val="40000"/>
                    </a:prstClr>
                  </a:outerShdw>
                </a:effectLst>
                <a:uLnTx/>
                <a:uFillTx/>
                <a:latin typeface="Gulliver" pitchFamily="50" charset="0"/>
                <a:ea typeface="等线" panose="02010600030101010101" pitchFamily="2" charset="-122"/>
                <a:cs typeface="Times New Roman" panose="02020603050405020304" pitchFamily="18" charset="0"/>
              </a:rPr>
              <a:t>μ</a:t>
            </a:r>
            <a:r>
              <a:rPr kumimoji="0" lang="en-US" altLang="zh-CN" sz="1800" b="1" i="0" u="none" strike="noStrike" kern="1200" cap="none" spc="0" normalizeH="0" baseline="0" noProof="0" dirty="0">
                <a:ln>
                  <a:noFill/>
                </a:ln>
                <a:solidFill>
                  <a:srgbClr val="FF0000"/>
                </a:solidFill>
                <a:effectLst>
                  <a:glow rad="101600">
                    <a:srgbClr val="002060">
                      <a:alpha val="60000"/>
                    </a:srgbClr>
                  </a:glow>
                  <a:outerShdw blurRad="63500" sx="102000" sy="102000" algn="ctr" rotWithShape="0">
                    <a:prstClr val="black">
                      <a:alpha val="40000"/>
                    </a:prstClr>
                  </a:outerShdw>
                </a:effectLst>
                <a:uLnTx/>
                <a:uFillTx/>
                <a:latin typeface="Gulliver" pitchFamily="50" charset="0"/>
                <a:ea typeface="等线" panose="02010600030101010101" pitchFamily="2" charset="-122"/>
                <a:cs typeface="+mn-cs"/>
              </a:rPr>
              <a:t>SR</a:t>
            </a:r>
            <a:endParaRPr kumimoji="0" lang="zh-CN" altLang="en-US" sz="1800" b="1" i="0" u="none" strike="noStrike" kern="1200" cap="none" spc="0" normalizeH="0" baseline="0" noProof="0" dirty="0">
              <a:ln>
                <a:noFill/>
              </a:ln>
              <a:solidFill>
                <a:srgbClr val="FF0000"/>
              </a:solidFill>
              <a:effectLst>
                <a:glow rad="101600">
                  <a:srgbClr val="002060">
                    <a:alpha val="60000"/>
                  </a:srgbClr>
                </a:glow>
                <a:outerShdw blurRad="63500" sx="102000" sy="102000" algn="ctr" rotWithShape="0">
                  <a:prstClr val="black">
                    <a:alpha val="40000"/>
                  </a:prstClr>
                </a:outerShdw>
              </a:effectLst>
              <a:uLnTx/>
              <a:uFillTx/>
              <a:latin typeface="Gulliver" pitchFamily="50" charset="0"/>
              <a:ea typeface="等线" panose="02010600030101010101" pitchFamily="2" charset="-122"/>
              <a:cs typeface="+mn-cs"/>
            </a:endParaRPr>
          </a:p>
        </p:txBody>
      </p:sp>
      <p:sp>
        <p:nvSpPr>
          <p:cNvPr id="48" name="文本框 47">
            <a:extLst>
              <a:ext uri="{FF2B5EF4-FFF2-40B4-BE49-F238E27FC236}">
                <a16:creationId xmlns:a16="http://schemas.microsoft.com/office/drawing/2014/main" id="{F4B42BF3-7DB8-4EDF-9360-031969100CDA}"/>
              </a:ext>
            </a:extLst>
          </p:cNvPr>
          <p:cNvSpPr txBox="1"/>
          <p:nvPr/>
        </p:nvSpPr>
        <p:spPr>
          <a:xfrm>
            <a:off x="15875" y="3477878"/>
            <a:ext cx="12176126" cy="2862322"/>
          </a:xfrm>
          <a:prstGeom prst="rect">
            <a:avLst/>
          </a:prstGeom>
          <a:noFill/>
        </p:spPr>
        <p:txBody>
          <a:bodyPr wrap="square" rtlCol="0">
            <a:spAutoFit/>
          </a:bodyPr>
          <a:lstStyle/>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独特的时间窗 </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complementary to NMR/neutron scattering</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弱磁性灵敏 </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small</a:t>
            </a:r>
            <a:r>
              <a:rPr kumimoji="0" lang="en-US" altLang="zh-CN" sz="1800" b="1"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moment magnetism ~ 10</a:t>
            </a:r>
            <a:r>
              <a:rPr kumimoji="0" lang="en-US" altLang="zh-CN" sz="1800" b="0" i="0" u="none" strike="noStrike" kern="1200" cap="none" spc="0" normalizeH="0" baseline="3000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-3</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 µ</a:t>
            </a:r>
            <a:r>
              <a:rPr kumimoji="0" lang="en-US" altLang="zh-CN" sz="1800" b="0" i="0" u="none" strike="noStrike" kern="1200" cap="none" spc="0" normalizeH="0" baseline="-2500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B</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/Atom</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随机</a:t>
            </a:r>
            <a:r>
              <a:rPr kumimoji="0" lang="en-US" altLang="zh-CN"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a:t>
            </a: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不均匀磁性分布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e.g. spin glasses</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短程有序</a:t>
            </a: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where neutron scattering is not sensitive</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高度极化，可零场实验</a:t>
            </a: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independent of temperature, unique measurements without disturbance of the system</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单粒子探测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with extremely high sensitivity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样品状态无限制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in choice of materials to be studied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p>
          <a:p>
            <a:pPr marL="0" marR="0" lvl="0" indent="0" algn="l" defTabSz="457200" rtl="0" eaLnBrk="1" fontAlgn="auto" latinLnBrk="0" hangingPunct="1">
              <a:lnSpc>
                <a:spcPts val="2700"/>
              </a:lnSpc>
              <a:spcBef>
                <a:spcPts val="0"/>
              </a:spcBef>
              <a:spcAft>
                <a:spcPts val="0"/>
              </a:spcAft>
              <a:buClrTx/>
              <a:buSzTx/>
              <a:buFont typeface="Wingdings" panose="05000000000000000000" pitchFamily="2" charset="2"/>
              <a:buChar char="l"/>
              <a:tabLst/>
              <a:defRPr/>
            </a:pPr>
            <a:r>
              <a:rPr kumimoji="0" lang="zh-CN" altLang="en-US" sz="2400" b="1" i="0" u="none" strike="noStrike" kern="1200" cap="none" spc="10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局域量子磁探针</a:t>
            </a: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TIX Two Math"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Garamond" panose="02020404030301010803" pitchFamily="18" charset="0"/>
                <a:ea typeface="STIX Two Math" panose="02020603050405020304" pitchFamily="18" charset="0"/>
                <a:cs typeface="STIX Two Math" panose="02020603050405020304" pitchFamily="18" charset="0"/>
              </a:rPr>
              <a:t>no need to search reciprocal space</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TIX Two Math" panose="02020603050405020304" pitchFamily="18" charset="0"/>
                <a:cs typeface="STIX Two Math" panose="02020603050405020304" pitchFamily="18" charset="0"/>
              </a:rPr>
              <a:t>) </a:t>
            </a:r>
          </a:p>
        </p:txBody>
      </p:sp>
      <p:sp>
        <p:nvSpPr>
          <p:cNvPr id="17" name="文本框 16">
            <a:extLst>
              <a:ext uri="{FF2B5EF4-FFF2-40B4-BE49-F238E27FC236}">
                <a16:creationId xmlns:a16="http://schemas.microsoft.com/office/drawing/2014/main" id="{E06DDA0E-8440-4DA7-A0CA-7251C2EA3BE1}"/>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20495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DB1D4B4B-EB94-45D9-8EBB-7772A23D8E24}"/>
              </a:ext>
            </a:extLst>
          </p:cNvPr>
          <p:cNvPicPr>
            <a:picLocks noChangeAspect="1"/>
          </p:cNvPicPr>
          <p:nvPr/>
        </p:nvPicPr>
        <p:blipFill rotWithShape="1">
          <a:blip r:embed="rId4"/>
          <a:srcRect l="51745"/>
          <a:stretch/>
        </p:blipFill>
        <p:spPr>
          <a:xfrm>
            <a:off x="8197850" y="3589962"/>
            <a:ext cx="3295523" cy="2842284"/>
          </a:xfrm>
          <a:prstGeom prst="rect">
            <a:avLst/>
          </a:prstGeom>
        </p:spPr>
      </p:pic>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2.3</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Applications of </a:t>
            </a:r>
            <a:r>
              <a:rPr kumimoji="0" lang="el-GR"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μ</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SR spectroscopy</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applications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53B0BBD7-54F2-4449-A983-7789C1964874}"/>
              </a:ext>
            </a:extLst>
          </p:cNvPr>
          <p:cNvSpPr txBox="1"/>
          <p:nvPr/>
        </p:nvSpPr>
        <p:spPr>
          <a:xfrm>
            <a:off x="2723986" y="837695"/>
            <a:ext cx="3073277" cy="1200329"/>
          </a:xfrm>
          <a:prstGeom prst="rect">
            <a:avLst/>
          </a:prstGeom>
          <a:noFill/>
        </p:spPr>
        <p:txBody>
          <a:bodyPr wrap="none" rtlCol="0">
            <a:spAutoFit/>
          </a:bodyPr>
          <a:lstStyle/>
          <a:p>
            <a:r>
              <a:rPr lang="en-US" altLang="zh-CN" sz="2400" b="1" dirty="0">
                <a:solidFill>
                  <a:srgbClr val="0070C0"/>
                </a:solidFill>
                <a:latin typeface="Abadi" panose="020B0604020104020204"/>
              </a:rPr>
              <a:t>Superconductivity</a:t>
            </a:r>
          </a:p>
          <a:p>
            <a:r>
              <a:rPr lang="en-US" altLang="zh-CN" sz="2400" b="1" dirty="0">
                <a:solidFill>
                  <a:srgbClr val="0070C0"/>
                </a:solidFill>
                <a:latin typeface="Abadi" panose="020B0604020104020204"/>
              </a:rPr>
              <a:t>Chemistry</a:t>
            </a:r>
            <a:endParaRPr lang="en-US" altLang="zh-CN" sz="2400" dirty="0">
              <a:latin typeface="Abadi" panose="020B0604020104020204"/>
            </a:endParaRPr>
          </a:p>
          <a:p>
            <a:r>
              <a:rPr lang="en-US" altLang="zh-CN" sz="2400" b="1" dirty="0">
                <a:solidFill>
                  <a:srgbClr val="0070C0"/>
                </a:solidFill>
                <a:latin typeface="Abadi" panose="020B0604020104020204"/>
              </a:rPr>
              <a:t>Biological applications</a:t>
            </a:r>
          </a:p>
        </p:txBody>
      </p:sp>
      <p:sp>
        <p:nvSpPr>
          <p:cNvPr id="37" name="文本框 36">
            <a:extLst>
              <a:ext uri="{FF2B5EF4-FFF2-40B4-BE49-F238E27FC236}">
                <a16:creationId xmlns:a16="http://schemas.microsoft.com/office/drawing/2014/main" id="{A8C4C028-654B-4A99-BB31-93A4860ACEB3}"/>
              </a:ext>
            </a:extLst>
          </p:cNvPr>
          <p:cNvSpPr txBox="1"/>
          <p:nvPr/>
        </p:nvSpPr>
        <p:spPr>
          <a:xfrm>
            <a:off x="193376" y="837695"/>
            <a:ext cx="2228495" cy="1200329"/>
          </a:xfrm>
          <a:prstGeom prst="rect">
            <a:avLst/>
          </a:prstGeom>
          <a:noFill/>
        </p:spPr>
        <p:txBody>
          <a:bodyPr wrap="none" rtlCol="0">
            <a:spAutoFit/>
          </a:bodyPr>
          <a:lstStyle/>
          <a:p>
            <a:r>
              <a:rPr lang="en-US" altLang="zh-CN" sz="2400" b="1" dirty="0">
                <a:solidFill>
                  <a:srgbClr val="0070C0"/>
                </a:solidFill>
                <a:latin typeface="Abadi" panose="020B0604020104020204"/>
              </a:rPr>
              <a:t>Magnetism</a:t>
            </a:r>
          </a:p>
          <a:p>
            <a:r>
              <a:rPr lang="en-US" altLang="zh-CN" sz="2400" b="1" dirty="0">
                <a:solidFill>
                  <a:srgbClr val="0070C0"/>
                </a:solidFill>
                <a:latin typeface="Abadi" panose="020B0604020104020204"/>
              </a:rPr>
              <a:t>Transport</a:t>
            </a:r>
            <a:endParaRPr lang="en-US" altLang="zh-CN" sz="2400" dirty="0">
              <a:latin typeface="Abadi" panose="020B0604020104020204"/>
            </a:endParaRPr>
          </a:p>
          <a:p>
            <a:r>
              <a:rPr lang="en-US" altLang="zh-CN" sz="2400" b="1" dirty="0">
                <a:solidFill>
                  <a:srgbClr val="0070C0"/>
                </a:solidFill>
                <a:latin typeface="Abadi" panose="020B0604020104020204"/>
              </a:rPr>
              <a:t>Semiconductors</a:t>
            </a:r>
          </a:p>
        </p:txBody>
      </p:sp>
      <p:pic>
        <p:nvPicPr>
          <p:cNvPr id="38" name="图片 37">
            <a:extLst>
              <a:ext uri="{FF2B5EF4-FFF2-40B4-BE49-F238E27FC236}">
                <a16:creationId xmlns:a16="http://schemas.microsoft.com/office/drawing/2014/main" id="{9470BF8E-3F4F-437E-9444-8C600F8B6A17}"/>
              </a:ext>
            </a:extLst>
          </p:cNvPr>
          <p:cNvPicPr>
            <a:picLocks noChangeAspect="1"/>
          </p:cNvPicPr>
          <p:nvPr/>
        </p:nvPicPr>
        <p:blipFill rotWithShape="1">
          <a:blip r:embed="rId4"/>
          <a:srcRect r="48305"/>
          <a:stretch/>
        </p:blipFill>
        <p:spPr>
          <a:xfrm>
            <a:off x="8197850" y="858540"/>
            <a:ext cx="3295523" cy="2653115"/>
          </a:xfrm>
          <a:prstGeom prst="rect">
            <a:avLst/>
          </a:prstGeom>
        </p:spPr>
      </p:pic>
      <p:sp>
        <p:nvSpPr>
          <p:cNvPr id="40" name="文本框 39">
            <a:extLst>
              <a:ext uri="{FF2B5EF4-FFF2-40B4-BE49-F238E27FC236}">
                <a16:creationId xmlns:a16="http://schemas.microsoft.com/office/drawing/2014/main" id="{768B7761-C247-424F-9242-B1729087CD49}"/>
              </a:ext>
            </a:extLst>
          </p:cNvPr>
          <p:cNvSpPr txBox="1"/>
          <p:nvPr/>
        </p:nvSpPr>
        <p:spPr>
          <a:xfrm>
            <a:off x="154881" y="2117690"/>
            <a:ext cx="4093170" cy="461665"/>
          </a:xfrm>
          <a:prstGeom prst="rect">
            <a:avLst/>
          </a:prstGeom>
          <a:noFill/>
        </p:spPr>
        <p:txBody>
          <a:bodyPr wrap="square">
            <a:spAutoFit/>
          </a:bodyPr>
          <a:lstStyle/>
          <a:p>
            <a:r>
              <a:rPr lang="zh-CN" altLang="en-US" sz="2400" b="1" dirty="0">
                <a:solidFill>
                  <a:srgbClr val="FF0000"/>
                </a:solidFill>
                <a:latin typeface="Abadi" panose="020B0604020104020204"/>
                <a:cs typeface="Times New Roman" panose="02020603050405020304" pitchFamily="18" charset="0"/>
              </a:rPr>
              <a:t>国内</a:t>
            </a:r>
            <a:r>
              <a:rPr lang="en-US" altLang="zh-CN" sz="2400" b="1" dirty="0">
                <a:solidFill>
                  <a:srgbClr val="FF0000"/>
                </a:solidFill>
                <a:latin typeface="Times New Roman" panose="02020603050405020304" pitchFamily="18" charset="0"/>
                <a:cs typeface="Times New Roman" panose="02020603050405020304" pitchFamily="18" charset="0"/>
              </a:rPr>
              <a:t>μSR</a:t>
            </a:r>
            <a:r>
              <a:rPr lang="zh-CN" altLang="en-US" sz="2400" b="1" dirty="0">
                <a:solidFill>
                  <a:srgbClr val="FF0000"/>
                </a:solidFill>
                <a:latin typeface="Abadi" panose="020B0604020104020204"/>
                <a:cs typeface="Times New Roman" panose="02020603050405020304" pitchFamily="18" charset="0"/>
              </a:rPr>
              <a:t>用户</a:t>
            </a:r>
            <a:r>
              <a:rPr lang="en-US" altLang="zh-CN" sz="2400" b="1" dirty="0">
                <a:solidFill>
                  <a:srgbClr val="FF0000"/>
                </a:solidFill>
                <a:latin typeface="Abadi" panose="020B0604020104020204"/>
                <a:cs typeface="Times New Roman" panose="02020603050405020304" pitchFamily="18" charset="0"/>
              </a:rPr>
              <a:t>: </a:t>
            </a:r>
            <a:endParaRPr lang="zh-CN" altLang="en-US" sz="2400" b="1" dirty="0">
              <a:solidFill>
                <a:srgbClr val="FF0000"/>
              </a:solidFill>
              <a:latin typeface="Abadi" panose="020B0604020104020204"/>
            </a:endParaRPr>
          </a:p>
        </p:txBody>
      </p:sp>
      <p:graphicFrame>
        <p:nvGraphicFramePr>
          <p:cNvPr id="41" name="表格 40">
            <a:extLst>
              <a:ext uri="{FF2B5EF4-FFF2-40B4-BE49-F238E27FC236}">
                <a16:creationId xmlns:a16="http://schemas.microsoft.com/office/drawing/2014/main" id="{85DC7183-FE4A-4C19-8AB7-305D1910D318}"/>
              </a:ext>
            </a:extLst>
          </p:cNvPr>
          <p:cNvGraphicFramePr>
            <a:graphicFrameLocks noGrp="1"/>
          </p:cNvGraphicFramePr>
          <p:nvPr>
            <p:extLst>
              <p:ext uri="{D42A27DB-BD31-4B8C-83A1-F6EECF244321}">
                <p14:modId xmlns:p14="http://schemas.microsoft.com/office/powerpoint/2010/main" val="2555107315"/>
              </p:ext>
            </p:extLst>
          </p:nvPr>
        </p:nvGraphicFramePr>
        <p:xfrm>
          <a:off x="685450" y="2671243"/>
          <a:ext cx="5862390" cy="2915716"/>
        </p:xfrm>
        <a:graphic>
          <a:graphicData uri="http://schemas.openxmlformats.org/drawingml/2006/table">
            <a:tbl>
              <a:tblPr firstRow="1" bandRow="1">
                <a:tableStyleId>{93296810-A885-4BE3-A3E7-6D5BEEA58F35}</a:tableStyleId>
              </a:tblPr>
              <a:tblGrid>
                <a:gridCol w="1725812">
                  <a:extLst>
                    <a:ext uri="{9D8B030D-6E8A-4147-A177-3AD203B41FA5}">
                      <a16:colId xmlns:a16="http://schemas.microsoft.com/office/drawing/2014/main" val="1332700554"/>
                    </a:ext>
                  </a:extLst>
                </a:gridCol>
                <a:gridCol w="1829490">
                  <a:extLst>
                    <a:ext uri="{9D8B030D-6E8A-4147-A177-3AD203B41FA5}">
                      <a16:colId xmlns:a16="http://schemas.microsoft.com/office/drawing/2014/main" val="20000"/>
                    </a:ext>
                  </a:extLst>
                </a:gridCol>
                <a:gridCol w="2307088">
                  <a:extLst>
                    <a:ext uri="{9D8B030D-6E8A-4147-A177-3AD203B41FA5}">
                      <a16:colId xmlns:a16="http://schemas.microsoft.com/office/drawing/2014/main" val="20001"/>
                    </a:ext>
                  </a:extLst>
                </a:gridCol>
              </a:tblGrid>
              <a:tr h="358992">
                <a:tc>
                  <a:txBody>
                    <a:bodyPr/>
                    <a:lstStyle/>
                    <a:p>
                      <a:pPr algn="ctr"/>
                      <a:r>
                        <a:rPr lang="en-US" altLang="zh-CN" sz="1600" b="1" kern="1200" dirty="0">
                          <a:solidFill>
                            <a:schemeClr val="tx1"/>
                          </a:solidFill>
                          <a:latin typeface="Abadi" panose="020B0604020104020204"/>
                          <a:ea typeface="+mn-ea"/>
                          <a:cs typeface="+mn-cs"/>
                        </a:rPr>
                        <a:t>Scientist users</a:t>
                      </a:r>
                      <a:endParaRPr lang="zh-CN" altLang="en-US" sz="1600" b="1" kern="1200" dirty="0">
                        <a:solidFill>
                          <a:schemeClr val="tx1"/>
                        </a:solidFill>
                        <a:latin typeface="Abadi" panose="020B0604020104020204"/>
                        <a:ea typeface="+mn-ea"/>
                        <a:cs typeface="+mn-cs"/>
                      </a:endParaRPr>
                    </a:p>
                  </a:txBody>
                  <a:tcPr marL="68580" marR="68580" marT="34290" marB="34290" anchor="ctr"/>
                </a:tc>
                <a:tc>
                  <a:txBody>
                    <a:bodyPr/>
                    <a:lstStyle/>
                    <a:p>
                      <a:pPr algn="ctr"/>
                      <a:r>
                        <a:rPr lang="en-US" altLang="zh-CN" sz="1600" dirty="0">
                          <a:solidFill>
                            <a:schemeClr val="tx1"/>
                          </a:solidFill>
                          <a:latin typeface="Abadi" panose="020B0604020104020204"/>
                        </a:rPr>
                        <a:t>Institution</a:t>
                      </a:r>
                      <a:endParaRPr lang="zh-CN" altLang="en-US" sz="1600" dirty="0">
                        <a:solidFill>
                          <a:schemeClr val="tx1"/>
                        </a:solidFill>
                        <a:latin typeface="Abadi" panose="020B0604020104020204"/>
                        <a:cs typeface="Times New Roman" panose="02020603050405020304" pitchFamily="18" charset="0"/>
                      </a:endParaRPr>
                    </a:p>
                  </a:txBody>
                  <a:tcPr marL="68580" marR="68580" marT="34290" marB="34290" anchor="ctr"/>
                </a:tc>
                <a:tc>
                  <a:txBody>
                    <a:bodyPr/>
                    <a:lstStyle/>
                    <a:p>
                      <a:pPr marL="0" algn="ctr" defTabSz="914400" rtl="0" eaLnBrk="1" latinLnBrk="0" hangingPunct="1"/>
                      <a:r>
                        <a:rPr lang="en-US" altLang="zh-CN" sz="1600" b="1" kern="1200" dirty="0">
                          <a:solidFill>
                            <a:schemeClr val="tx1"/>
                          </a:solidFill>
                          <a:latin typeface="Abadi" panose="020B0604020104020204"/>
                          <a:ea typeface="+mn-ea"/>
                          <a:cs typeface="+mn-cs"/>
                        </a:rPr>
                        <a:t>Research Interests</a:t>
                      </a:r>
                      <a:endParaRPr lang="zh-CN" altLang="en-US" sz="1600" b="1" kern="1200" dirty="0">
                        <a:solidFill>
                          <a:schemeClr val="tx1"/>
                        </a:solidFill>
                        <a:latin typeface="Abadi" panose="020B0604020104020204"/>
                        <a:ea typeface="+mn-ea"/>
                        <a:cs typeface="+mn-cs"/>
                      </a:endParaRPr>
                    </a:p>
                  </a:txBody>
                  <a:tcPr marL="68580" marR="68580" marT="34290" marB="34290" anchor="ctr"/>
                </a:tc>
                <a:extLst>
                  <a:ext uri="{0D108BD9-81ED-4DB2-BD59-A6C34878D82A}">
                    <a16:rowId xmlns:a16="http://schemas.microsoft.com/office/drawing/2014/main" val="10000"/>
                  </a:ext>
                </a:extLst>
              </a:tr>
              <a:tr h="639181">
                <a:tc>
                  <a:txBody>
                    <a:bodyPr/>
                    <a:lstStyle/>
                    <a:p>
                      <a:pPr algn="ctr"/>
                      <a:r>
                        <a:rPr lang="zh-CN" altLang="en-US" sz="1600" b="0" kern="1200" dirty="0">
                          <a:solidFill>
                            <a:schemeClr val="tx1"/>
                          </a:solidFill>
                          <a:latin typeface="Abadi" panose="020B0604020104020204" pitchFamily="34" charset="0"/>
                          <a:ea typeface="微软雅黑" panose="020B0503020204020204" pitchFamily="34" charset="-122"/>
                          <a:cs typeface="+mn-cs"/>
                        </a:rPr>
                        <a:t>马杰</a:t>
                      </a:r>
                    </a:p>
                  </a:txBody>
                  <a:tcPr marL="68580" marR="68580" marT="34290" marB="34290" anchor="ctr"/>
                </a:tc>
                <a:tc>
                  <a:txBody>
                    <a:bodyPr/>
                    <a:lstStyle/>
                    <a:p>
                      <a:pPr algn="ctr"/>
                      <a:r>
                        <a:rPr lang="zh-CN" altLang="en-US" sz="1600" b="0" dirty="0">
                          <a:solidFill>
                            <a:schemeClr val="tx1"/>
                          </a:solidFill>
                          <a:latin typeface="Abadi" panose="020B0604020104020204" pitchFamily="34" charset="0"/>
                          <a:ea typeface="微软雅黑" panose="020B0503020204020204" pitchFamily="34" charset="-122"/>
                        </a:rPr>
                        <a:t>上交</a:t>
                      </a:r>
                      <a:endParaRPr lang="zh-CN" altLang="en-US" sz="1600" b="0" dirty="0">
                        <a:solidFill>
                          <a:schemeClr val="tx1"/>
                        </a:solidFill>
                        <a:latin typeface="Abadi" panose="020B0604020104020204" pitchFamily="34" charset="0"/>
                        <a:cs typeface="Times New Roman" panose="02020603050405020304" pitchFamily="18"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rgbClr val="0070C0"/>
                          </a:solidFill>
                          <a:latin typeface="Abadi" panose="020B0604020104020204" pitchFamily="34" charset="0"/>
                          <a:ea typeface="微软雅黑" panose="020B0503020204020204" pitchFamily="34" charset="-122"/>
                        </a:rPr>
                        <a:t>Superconductivity, </a:t>
                      </a:r>
                      <a:r>
                        <a:rPr lang="en-US" altLang="zh-CN" sz="1600" b="0" kern="1200" dirty="0">
                          <a:solidFill>
                            <a:srgbClr val="0070C0"/>
                          </a:solidFill>
                          <a:latin typeface="Abadi" panose="020B0604020104020204" pitchFamily="34" charset="0"/>
                          <a:ea typeface="微软雅黑" panose="020B0503020204020204" pitchFamily="34" charset="-122"/>
                          <a:cs typeface="+mn-cs"/>
                        </a:rPr>
                        <a:t>Magnetism</a:t>
                      </a:r>
                    </a:p>
                  </a:txBody>
                  <a:tcPr marL="68580" marR="68580" marT="34290" marB="34290" anchor="ctr"/>
                </a:tc>
                <a:extLst>
                  <a:ext uri="{0D108BD9-81ED-4DB2-BD59-A6C34878D82A}">
                    <a16:rowId xmlns:a16="http://schemas.microsoft.com/office/drawing/2014/main" val="10001"/>
                  </a:ext>
                </a:extLst>
              </a:tr>
              <a:tr h="639181">
                <a:tc>
                  <a:txBody>
                    <a:bodyPr/>
                    <a:lstStyle/>
                    <a:p>
                      <a:pPr algn="ctr"/>
                      <a:r>
                        <a:rPr lang="zh-CN" altLang="en-US" sz="1600" b="0" dirty="0">
                          <a:solidFill>
                            <a:schemeClr val="tx1"/>
                          </a:solidFill>
                          <a:latin typeface="Abadi" panose="020B0604020104020204" pitchFamily="34" charset="0"/>
                          <a:ea typeface="微软雅黑" panose="020B0503020204020204" pitchFamily="34" charset="-122"/>
                        </a:rPr>
                        <a:t>殳蕾</a:t>
                      </a:r>
                    </a:p>
                  </a:txBody>
                  <a:tcPr marL="68580" marR="68580" marT="34290" marB="34290" anchor="ctr"/>
                </a:tc>
                <a:tc>
                  <a:txBody>
                    <a:bodyPr/>
                    <a:lstStyle/>
                    <a:p>
                      <a:pPr algn="ctr"/>
                      <a:r>
                        <a:rPr lang="zh-CN" altLang="en-US" sz="1600" b="0" dirty="0">
                          <a:solidFill>
                            <a:schemeClr val="tx1"/>
                          </a:solidFill>
                          <a:latin typeface="Abadi" panose="020B0604020104020204" pitchFamily="34" charset="0"/>
                          <a:ea typeface="微软雅黑" panose="020B0503020204020204" pitchFamily="34" charset="-122"/>
                        </a:rPr>
                        <a:t>复旦</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rgbClr val="0070C0"/>
                          </a:solidFill>
                          <a:latin typeface="Abadi" panose="020B0604020104020204" pitchFamily="34" charset="0"/>
                          <a:ea typeface="微软雅黑" panose="020B0503020204020204" pitchFamily="34" charset="-122"/>
                        </a:rPr>
                        <a:t>Superconductivity, Quantum spin liquids</a:t>
                      </a:r>
                      <a:endParaRPr lang="zh-CN" altLang="en-US" sz="1600" b="0" dirty="0">
                        <a:solidFill>
                          <a:srgbClr val="0070C0"/>
                        </a:solidFill>
                        <a:latin typeface="Abadi" panose="020B0604020104020204" pitchFamily="34" charset="0"/>
                        <a:ea typeface="微软雅黑" panose="020B0503020204020204" pitchFamily="34" charset="-122"/>
                      </a:endParaRPr>
                    </a:p>
                  </a:txBody>
                  <a:tcPr marL="68580" marR="68580" marT="34290" marB="34290" anchor="ctr"/>
                </a:tc>
                <a:extLst>
                  <a:ext uri="{0D108BD9-81ED-4DB2-BD59-A6C34878D82A}">
                    <a16:rowId xmlns:a16="http://schemas.microsoft.com/office/drawing/2014/main" val="10002"/>
                  </a:ext>
                </a:extLst>
              </a:tr>
              <a:tr h="639181">
                <a:tc>
                  <a:txBody>
                    <a:bodyPr/>
                    <a:lstStyle/>
                    <a:p>
                      <a:pPr algn="ctr"/>
                      <a:r>
                        <a:rPr lang="zh-CN" altLang="en-US" sz="1600" b="0" dirty="0">
                          <a:solidFill>
                            <a:schemeClr val="tx1"/>
                          </a:solidFill>
                          <a:latin typeface="Abadi" panose="020B0604020104020204" pitchFamily="34" charset="0"/>
                          <a:ea typeface="微软雅黑" panose="020B0503020204020204" pitchFamily="34" charset="-122"/>
                        </a:rPr>
                        <a:t>商恬</a:t>
                      </a:r>
                    </a:p>
                  </a:txBody>
                  <a:tcPr marL="68580" marR="68580" marT="34290" marB="34290" anchor="ctr"/>
                </a:tc>
                <a:tc>
                  <a:txBody>
                    <a:bodyPr/>
                    <a:lstStyle/>
                    <a:p>
                      <a:pPr algn="ctr"/>
                      <a:r>
                        <a:rPr lang="zh-CN" altLang="en-US" sz="1600" b="0" dirty="0">
                          <a:solidFill>
                            <a:schemeClr val="tx1"/>
                          </a:solidFill>
                          <a:latin typeface="Abadi" panose="020B0604020104020204" pitchFamily="34" charset="0"/>
                          <a:ea typeface="微软雅黑" panose="020B0503020204020204" pitchFamily="34" charset="-122"/>
                        </a:rPr>
                        <a:t>华东师范</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rgbClr val="0070C0"/>
                          </a:solidFill>
                          <a:latin typeface="Abadi" panose="020B0604020104020204" pitchFamily="34" charset="0"/>
                          <a:ea typeface="微软雅黑" panose="020B0503020204020204" pitchFamily="34" charset="-122"/>
                        </a:rPr>
                        <a:t>Topological insulators, </a:t>
                      </a:r>
                      <a:r>
                        <a:rPr lang="en-US" altLang="zh-CN" sz="1600" b="0" kern="1200" dirty="0">
                          <a:solidFill>
                            <a:srgbClr val="0070C0"/>
                          </a:solidFill>
                          <a:latin typeface="Abadi" panose="020B0604020104020204" pitchFamily="34" charset="0"/>
                          <a:ea typeface="微软雅黑" panose="020B0503020204020204" pitchFamily="34" charset="-122"/>
                          <a:cs typeface="+mn-cs"/>
                        </a:rPr>
                        <a:t>Magnetic materials</a:t>
                      </a:r>
                    </a:p>
                  </a:txBody>
                  <a:tcPr marL="68580" marR="68580" marT="34290" marB="34290" anchor="ctr"/>
                </a:tc>
                <a:extLst>
                  <a:ext uri="{0D108BD9-81ED-4DB2-BD59-A6C34878D82A}">
                    <a16:rowId xmlns:a16="http://schemas.microsoft.com/office/drawing/2014/main" val="10003"/>
                  </a:ext>
                </a:extLst>
              </a:tr>
              <a:tr h="639181">
                <a:tc>
                  <a:txBody>
                    <a:bodyPr/>
                    <a:lstStyle/>
                    <a:p>
                      <a:pPr marL="0" algn="ctr" defTabSz="914400" rtl="0" eaLnBrk="1" latinLnBrk="0" hangingPunct="1"/>
                      <a:r>
                        <a:rPr lang="zh-CN" altLang="en-US" sz="1600" b="0" kern="1200" dirty="0">
                          <a:solidFill>
                            <a:schemeClr val="tx1"/>
                          </a:solidFill>
                          <a:latin typeface="Abadi" panose="020B0604020104020204" pitchFamily="34" charset="0"/>
                          <a:ea typeface="微软雅黑" panose="020B0503020204020204" pitchFamily="34" charset="-122"/>
                          <a:cs typeface="+mn-cs"/>
                        </a:rPr>
                        <a:t>宁凡龙</a:t>
                      </a:r>
                      <a:endParaRPr lang="en-US" altLang="zh-CN" sz="1600" b="0" kern="1200" dirty="0">
                        <a:solidFill>
                          <a:schemeClr val="tx1"/>
                        </a:solidFill>
                        <a:latin typeface="Abadi" panose="020B0604020104020204" pitchFamily="34" charset="0"/>
                        <a:ea typeface="微软雅黑" panose="020B0503020204020204" pitchFamily="34" charset="-122"/>
                        <a:cs typeface="+mn-cs"/>
                      </a:endParaRPr>
                    </a:p>
                  </a:txBody>
                  <a:tcPr marL="68580" marR="68580" marT="34290" marB="34290" anchor="ctr"/>
                </a:tc>
                <a:tc>
                  <a:txBody>
                    <a:bodyPr/>
                    <a:lstStyle/>
                    <a:p>
                      <a:pPr marL="0" algn="ctr" defTabSz="914400" rtl="0" eaLnBrk="1" latinLnBrk="0" hangingPunct="1"/>
                      <a:r>
                        <a:rPr lang="zh-CN" altLang="en-US" sz="1600" b="0" kern="1200" dirty="0">
                          <a:solidFill>
                            <a:schemeClr val="tx1"/>
                          </a:solidFill>
                          <a:latin typeface="Abadi" panose="020B0604020104020204" pitchFamily="34" charset="0"/>
                          <a:ea typeface="微软雅黑" panose="020B0503020204020204" pitchFamily="34" charset="-122"/>
                          <a:cs typeface="+mn-cs"/>
                        </a:rPr>
                        <a:t>浙大</a:t>
                      </a:r>
                      <a:endParaRPr lang="en-US" altLang="zh-CN" sz="1600" b="0" kern="1200" dirty="0">
                        <a:solidFill>
                          <a:schemeClr val="tx1"/>
                        </a:solidFill>
                        <a:latin typeface="Abadi" panose="020B0604020104020204" pitchFamily="34" charset="0"/>
                        <a:ea typeface="微软雅黑" panose="020B0503020204020204" pitchFamily="34" charset="-122"/>
                        <a:cs typeface="+mn-cs"/>
                      </a:endParaRPr>
                    </a:p>
                  </a:txBody>
                  <a:tcPr marL="68580" marR="68580" marT="34290" marB="34290" anchor="ctr"/>
                </a:tc>
                <a:tc>
                  <a:txBody>
                    <a:bodyPr/>
                    <a:lstStyle/>
                    <a:p>
                      <a:pPr algn="ctr"/>
                      <a:r>
                        <a:rPr lang="en-US" altLang="zh-CN" sz="1600" b="0" kern="1200" dirty="0">
                          <a:solidFill>
                            <a:srgbClr val="0070C0"/>
                          </a:solidFill>
                          <a:latin typeface="Abadi" panose="020B0604020104020204" pitchFamily="34" charset="0"/>
                          <a:ea typeface="微软雅黑" panose="020B0503020204020204" pitchFamily="34" charset="-122"/>
                          <a:cs typeface="+mn-cs"/>
                        </a:rPr>
                        <a:t>Magnetic materials, </a:t>
                      </a:r>
                      <a:r>
                        <a:rPr lang="en-US" altLang="zh-CN" sz="1600" b="0" dirty="0">
                          <a:solidFill>
                            <a:srgbClr val="0070C0"/>
                          </a:solidFill>
                          <a:latin typeface="Abadi" panose="020B0604020104020204" pitchFamily="34" charset="0"/>
                          <a:ea typeface="微软雅黑" panose="020B0503020204020204" pitchFamily="34" charset="-122"/>
                        </a:rPr>
                        <a:t>Topological insulators</a:t>
                      </a:r>
                      <a:endParaRPr lang="zh-CN" altLang="en-US" sz="1600" b="1"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bl>
          </a:graphicData>
        </a:graphic>
      </p:graphicFrame>
      <p:sp>
        <p:nvSpPr>
          <p:cNvPr id="42" name="文本框 41">
            <a:extLst>
              <a:ext uri="{FF2B5EF4-FFF2-40B4-BE49-F238E27FC236}">
                <a16:creationId xmlns:a16="http://schemas.microsoft.com/office/drawing/2014/main" id="{C792AAB9-BEF2-490D-A4A2-B91CC693B550}"/>
              </a:ext>
            </a:extLst>
          </p:cNvPr>
          <p:cNvSpPr txBox="1"/>
          <p:nvPr/>
        </p:nvSpPr>
        <p:spPr>
          <a:xfrm>
            <a:off x="132008" y="5798702"/>
            <a:ext cx="7933835" cy="369332"/>
          </a:xfrm>
          <a:prstGeom prst="rect">
            <a:avLst/>
          </a:prstGeom>
          <a:noFill/>
        </p:spPr>
        <p:txBody>
          <a:bodyPr wrap="square">
            <a:spAutoFit/>
          </a:bodyPr>
          <a:lstStyle/>
          <a:p>
            <a:r>
              <a:rPr lang="en-US" altLang="zh-CN" b="1" dirty="0">
                <a:latin typeface="Abadi" panose="020B0604020104020204"/>
                <a:cs typeface="Times New Roman" panose="02020603050405020304" pitchFamily="18" charset="0"/>
              </a:rPr>
              <a:t>Other users</a:t>
            </a:r>
            <a:r>
              <a:rPr lang="en-US" altLang="zh-CN" dirty="0">
                <a:latin typeface="Abadi" panose="020B0604020104020204"/>
                <a:cs typeface="Times New Roman" panose="02020603050405020304" pitchFamily="18" charset="0"/>
              </a:rPr>
              <a:t>: </a:t>
            </a:r>
            <a:r>
              <a:rPr lang="zh-CN" altLang="en-US" dirty="0">
                <a:latin typeface="Abadi" panose="020B0604020104020204"/>
                <a:cs typeface="Times New Roman" panose="02020603050405020304" pitchFamily="18" charset="0"/>
              </a:rPr>
              <a:t>中科大、物理所、高能所、北科大、松山湖材料实验室等</a:t>
            </a:r>
            <a:endParaRPr lang="zh-CN" altLang="en-US" b="1" dirty="0">
              <a:latin typeface="Abadi" panose="020B0604020104020204"/>
            </a:endParaRPr>
          </a:p>
        </p:txBody>
      </p:sp>
      <p:sp>
        <p:nvSpPr>
          <p:cNvPr id="43" name="文本框 42">
            <a:extLst>
              <a:ext uri="{FF2B5EF4-FFF2-40B4-BE49-F238E27FC236}">
                <a16:creationId xmlns:a16="http://schemas.microsoft.com/office/drawing/2014/main" id="{F21F2E0B-3303-49B3-A60A-E17A7DD829AF}"/>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1855207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2.4</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Highlights from Chinese scholars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highlights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A8C8A781-21C8-492C-A33F-2B02CA988731}"/>
              </a:ext>
            </a:extLst>
          </p:cNvPr>
          <p:cNvSpPr/>
          <p:nvPr/>
        </p:nvSpPr>
        <p:spPr>
          <a:xfrm>
            <a:off x="64004" y="873702"/>
            <a:ext cx="12018812" cy="172800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8FC44B96-517C-4B90-A9E0-20E93DB21D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0359" y="944337"/>
            <a:ext cx="1728207" cy="1620000"/>
          </a:xfrm>
          <a:prstGeom prst="rect">
            <a:avLst/>
          </a:prstGeom>
          <a:effectLst>
            <a:outerShdw blurRad="63500" sx="102000" sy="102000" algn="ctr" rotWithShape="0">
              <a:prstClr val="black">
                <a:alpha val="40000"/>
              </a:prstClr>
            </a:outerShdw>
          </a:effectLst>
        </p:spPr>
      </p:pic>
      <p:sp>
        <p:nvSpPr>
          <p:cNvPr id="30" name="文本框 29">
            <a:extLst>
              <a:ext uri="{FF2B5EF4-FFF2-40B4-BE49-F238E27FC236}">
                <a16:creationId xmlns:a16="http://schemas.microsoft.com/office/drawing/2014/main" id="{CDE9040B-542A-48D2-A0F7-38AE425C2B0E}"/>
              </a:ext>
            </a:extLst>
          </p:cNvPr>
          <p:cNvSpPr txBox="1"/>
          <p:nvPr/>
        </p:nvSpPr>
        <p:spPr>
          <a:xfrm>
            <a:off x="3850261" y="882890"/>
            <a:ext cx="633086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殳蕾课题组 </a:t>
            </a:r>
            <a:r>
              <a:rPr kumimoji="0" lang="en-US" altLang="zh-CN"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复旦大学</a:t>
            </a:r>
          </a:p>
        </p:txBody>
      </p:sp>
      <p:sp>
        <p:nvSpPr>
          <p:cNvPr id="31" name="矩形 30">
            <a:extLst>
              <a:ext uri="{FF2B5EF4-FFF2-40B4-BE49-F238E27FC236}">
                <a16:creationId xmlns:a16="http://schemas.microsoft.com/office/drawing/2014/main" id="{3A90356B-EDB6-4B2C-8DE6-8E671E2E6230}"/>
              </a:ext>
            </a:extLst>
          </p:cNvPr>
          <p:cNvSpPr/>
          <p:nvPr/>
        </p:nvSpPr>
        <p:spPr>
          <a:xfrm>
            <a:off x="2304167" y="1454718"/>
            <a:ext cx="9789272" cy="400110"/>
          </a:xfrm>
          <a:prstGeom prst="rect">
            <a:avLst/>
          </a:prstGeom>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Evidence of Spin Density Waves in La</a:t>
            </a:r>
            <a:r>
              <a:rPr kumimoji="0" lang="en-US" altLang="zh-CN" sz="2000" b="0" i="1" u="none" strike="noStrike" kern="1200" cap="none" spc="0" normalizeH="0" baseline="-25000" noProof="0" dirty="0">
                <a:ln>
                  <a:noFill/>
                </a:ln>
                <a:solidFill>
                  <a:srgbClr val="333333"/>
                </a:solidFill>
                <a:effectLst/>
                <a:uLnTx/>
                <a:uFillTx/>
                <a:latin typeface="Calibri" panose="020F0502020204030204"/>
                <a:ea typeface="等线" panose="02010600030101010101" pitchFamily="2" charset="-122"/>
                <a:cs typeface="+mn-cs"/>
              </a:rPr>
              <a:t>3</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Ni</a:t>
            </a:r>
            <a:r>
              <a:rPr kumimoji="0" lang="en-US" altLang="zh-CN" sz="2000" b="0" i="1" u="none" strike="noStrike" kern="1200" cap="none" spc="0" normalizeH="0" baseline="-25000" noProof="0" dirty="0">
                <a:ln>
                  <a:noFill/>
                </a:ln>
                <a:solidFill>
                  <a:srgbClr val="333333"/>
                </a:solidFill>
                <a:effectLst/>
                <a:uLnTx/>
                <a:uFillTx/>
                <a:latin typeface="Calibri" panose="020F0502020204030204"/>
                <a:ea typeface="等线" panose="02010600030101010101" pitchFamily="2" charset="-122"/>
                <a:cs typeface="+mn-cs"/>
              </a:rPr>
              <a:t>2</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O</a:t>
            </a:r>
            <a:r>
              <a:rPr kumimoji="0" lang="en-US" altLang="zh-CN" sz="2000" b="0" i="1" u="none" strike="noStrike" kern="1200" cap="none" spc="0" normalizeH="0" baseline="-25000" noProof="0" dirty="0">
                <a:ln>
                  <a:noFill/>
                </a:ln>
                <a:solidFill>
                  <a:srgbClr val="333333"/>
                </a:solidFill>
                <a:effectLst/>
                <a:uLnTx/>
                <a:uFillTx/>
                <a:latin typeface="Calibri" panose="020F0502020204030204"/>
                <a:ea typeface="等线" panose="02010600030101010101" pitchFamily="2" charset="-122"/>
                <a:cs typeface="+mn-cs"/>
              </a:rPr>
              <a:t>7-</a:t>
            </a:r>
            <a:r>
              <a:rPr kumimoji="0" lang="el-GR" altLang="zh-CN" sz="2000" b="0" i="1" u="none" strike="noStrike" kern="1200" cap="none" spc="0" normalizeH="0" baseline="-2500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rPr>
              <a:t>δ</a:t>
            </a:r>
            <a:r>
              <a:rPr kumimoji="0" lang="en-US" altLang="zh-CN" sz="2000" b="0" i="1" u="none" strike="noStrike" kern="1200" cap="none" spc="0" normalizeH="0" baseline="-25000" noProof="0" dirty="0">
                <a:ln>
                  <a:noFill/>
                </a:ln>
                <a:solidFill>
                  <a:srgbClr val="333333"/>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  </a:t>
            </a:r>
            <a:r>
              <a:rPr kumimoji="0" lang="en-US" altLang="zh-CN" sz="2000" b="1" u="none" strike="noStrike" kern="1200" cap="none" spc="0" normalizeH="0" baseline="0" noProof="0" dirty="0">
                <a:ln>
                  <a:noFill/>
                </a:ln>
                <a:solidFill>
                  <a:srgbClr val="333333"/>
                </a:solidFill>
                <a:effectLst/>
                <a:uLnTx/>
                <a:uFillTx/>
                <a:ea typeface="等线" panose="02010600030101010101" pitchFamily="2" charset="-122"/>
                <a:cs typeface="+mn-cs"/>
                <a:hlinkClick r:id="rId7"/>
              </a:rPr>
              <a:t>Physical Review Letters </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132</a:t>
            </a:r>
            <a:r>
              <a:rPr lang="en-US" altLang="zh-CN" sz="2000" i="1" dirty="0">
                <a:solidFill>
                  <a:srgbClr val="333333"/>
                </a:solidFill>
                <a:latin typeface="Calibri" panose="020F0502020204030204"/>
                <a:ea typeface="等线" panose="02010600030101010101" pitchFamily="2" charset="-122"/>
              </a:rPr>
              <a:t>,</a:t>
            </a:r>
            <a:r>
              <a:rPr lang="zh-CN" altLang="en-US" sz="2000" i="1" dirty="0">
                <a:solidFill>
                  <a:srgbClr val="333333"/>
                </a:solidFill>
                <a:latin typeface="Calibri" panose="020F0502020204030204"/>
                <a:ea typeface="等线" panose="02010600030101010101" pitchFamily="2" charset="-122"/>
              </a:rPr>
              <a:t> </a:t>
            </a:r>
            <a:r>
              <a:rPr lang="en-US" altLang="zh-CN" sz="2000" i="1" dirty="0">
                <a:solidFill>
                  <a:srgbClr val="333333"/>
                </a:solidFill>
                <a:latin typeface="Calibri" panose="020F0502020204030204"/>
                <a:ea typeface="等线" panose="02010600030101010101" pitchFamily="2" charset="-122"/>
              </a:rPr>
              <a:t>256503 (2024) </a:t>
            </a:r>
            <a:endParaRPr kumimoji="0" lang="en-GB" altLang="zh-CN" sz="20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4" name="矩形 33">
            <a:extLst>
              <a:ext uri="{FF2B5EF4-FFF2-40B4-BE49-F238E27FC236}">
                <a16:creationId xmlns:a16="http://schemas.microsoft.com/office/drawing/2014/main" id="{BE6DBB3F-0511-4454-98DE-D3077DEE9B54}"/>
              </a:ext>
            </a:extLst>
          </p:cNvPr>
          <p:cNvSpPr/>
          <p:nvPr/>
        </p:nvSpPr>
        <p:spPr>
          <a:xfrm>
            <a:off x="2614488" y="2088901"/>
            <a:ext cx="8802410"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400" b="1" dirty="0">
                <a:latin typeface="微软雅黑" panose="020B0503020204020204" pitchFamily="34" charset="-122"/>
                <a:ea typeface="微软雅黑" panose="020B0503020204020204" pitchFamily="34" charset="-122"/>
              </a:rPr>
              <a:t>推进对全新的</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液氮温区镍氧化物超导体</a:t>
            </a:r>
            <a:r>
              <a:rPr kumimoji="0" lang="zh-CN" altLang="en-US"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在高压下超导的机制研究</a:t>
            </a:r>
            <a:endPar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5" name="文本框 34">
            <a:extLst>
              <a:ext uri="{FF2B5EF4-FFF2-40B4-BE49-F238E27FC236}">
                <a16:creationId xmlns:a16="http://schemas.microsoft.com/office/drawing/2014/main" id="{1A7AD225-E7EE-4367-8E26-97BDE9A17D97}"/>
              </a:ext>
            </a:extLst>
          </p:cNvPr>
          <p:cNvSpPr txBox="1"/>
          <p:nvPr/>
        </p:nvSpPr>
        <p:spPr>
          <a:xfrm>
            <a:off x="10077656" y="959834"/>
            <a:ext cx="1956384" cy="369332"/>
          </a:xfrm>
          <a:prstGeom prst="rect">
            <a:avLst/>
          </a:prstGeom>
          <a:solidFill>
            <a:schemeClr val="accent6">
              <a:lumMod val="75000"/>
            </a:schemeClr>
          </a:solidFill>
          <a:effectLst>
            <a:outerShdw blurRad="63500" sx="102000" sy="102000" algn="ctr" rotWithShape="0">
              <a:prstClr val="black">
                <a:alpha val="40000"/>
              </a:prstClr>
            </a:outerShdw>
          </a:effectLst>
        </p:spPr>
        <p:txBody>
          <a:bodyPr wrap="square" rtlCol="0">
            <a:spAutoFit/>
          </a:bodyPr>
          <a:lstStyle/>
          <a:p>
            <a:pPr algn="r"/>
            <a:r>
              <a:rPr lang="en-US" altLang="zh-CN" dirty="0">
                <a:solidFill>
                  <a:schemeClr val="bg1"/>
                </a:solidFill>
              </a:rPr>
              <a:t>Editor’s Suggestion</a:t>
            </a:r>
            <a:endParaRPr lang="zh-CN" altLang="en-US" dirty="0">
              <a:solidFill>
                <a:schemeClr val="bg1"/>
              </a:solidFill>
            </a:endParaRPr>
          </a:p>
        </p:txBody>
      </p:sp>
      <p:sp>
        <p:nvSpPr>
          <p:cNvPr id="43" name="矩形 42">
            <a:extLst>
              <a:ext uri="{FF2B5EF4-FFF2-40B4-BE49-F238E27FC236}">
                <a16:creationId xmlns:a16="http://schemas.microsoft.com/office/drawing/2014/main" id="{C27E33D3-BCBC-4EE7-9298-28102B93B876}"/>
              </a:ext>
            </a:extLst>
          </p:cNvPr>
          <p:cNvSpPr/>
          <p:nvPr/>
        </p:nvSpPr>
        <p:spPr>
          <a:xfrm>
            <a:off x="64004" y="2671496"/>
            <a:ext cx="12018812" cy="172800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7AE41D10-0AAF-4B1D-AED8-CD3F4C27EF54}"/>
              </a:ext>
            </a:extLst>
          </p:cNvPr>
          <p:cNvSpPr txBox="1"/>
          <p:nvPr/>
        </p:nvSpPr>
        <p:spPr>
          <a:xfrm>
            <a:off x="3587215" y="2698291"/>
            <a:ext cx="68569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800" b="1" dirty="0">
                <a:solidFill>
                  <a:srgbClr val="4472C4">
                    <a:lumMod val="50000"/>
                  </a:srgbClr>
                </a:solidFill>
                <a:latin typeface="Calibri" panose="020F0502020204030204"/>
                <a:ea typeface="微软雅黑" panose="020B0503020204020204" pitchFamily="34" charset="-122"/>
              </a:rPr>
              <a:t>商恬</a:t>
            </a: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课题组 </a:t>
            </a:r>
            <a:r>
              <a:rPr kumimoji="0" lang="en-US" altLang="zh-CN"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华东师范大学</a:t>
            </a:r>
          </a:p>
        </p:txBody>
      </p:sp>
      <p:sp>
        <p:nvSpPr>
          <p:cNvPr id="45" name="矩形 44">
            <a:extLst>
              <a:ext uri="{FF2B5EF4-FFF2-40B4-BE49-F238E27FC236}">
                <a16:creationId xmlns:a16="http://schemas.microsoft.com/office/drawing/2014/main" id="{AAA5C43F-CA10-4221-B49B-4079B1D7F35E}"/>
              </a:ext>
            </a:extLst>
          </p:cNvPr>
          <p:cNvSpPr/>
          <p:nvPr/>
        </p:nvSpPr>
        <p:spPr>
          <a:xfrm>
            <a:off x="2262523" y="3147012"/>
            <a:ext cx="9789273" cy="830997"/>
          </a:xfrm>
          <a:prstGeom prst="rect">
            <a:avLst/>
          </a:prstGeom>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Unconventional superconductivity in topological </a:t>
            </a:r>
            <a:r>
              <a:rPr kumimoji="0" lang="en-US" altLang="zh-CN" sz="2000" b="0" i="1" u="none" strike="noStrike" kern="1200" cap="none" spc="0" normalizeH="0" baseline="0" noProof="0" dirty="0" err="1">
                <a:ln>
                  <a:noFill/>
                </a:ln>
                <a:solidFill>
                  <a:srgbClr val="333333"/>
                </a:solidFill>
                <a:effectLst/>
                <a:uLnTx/>
                <a:uFillTx/>
                <a:latin typeface="Calibri" panose="020F0502020204030204"/>
                <a:ea typeface="等线" panose="02010600030101010101" pitchFamily="2" charset="-122"/>
                <a:cs typeface="+mn-cs"/>
              </a:rPr>
              <a:t>Kramers</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 nodal-line semimetals, </a:t>
            </a:r>
            <a:r>
              <a:rPr lang="en-US" altLang="zh-CN" sz="2400" b="1" dirty="0">
                <a:solidFill>
                  <a:srgbClr val="002060"/>
                </a:solidFill>
                <a:latin typeface="Calibri" panose="020F0502020204030204"/>
                <a:ea typeface="等线" panose="02010600030101010101" pitchFamily="2" charset="-122"/>
                <a:hlinkClick r:id="rId8"/>
              </a:rPr>
              <a:t>Science Advances</a:t>
            </a:r>
            <a:r>
              <a:rPr lang="en-US" altLang="zh-CN" sz="2400" b="1" dirty="0">
                <a:solidFill>
                  <a:srgbClr val="002060"/>
                </a:solidFill>
                <a:latin typeface="Calibri" panose="020F0502020204030204"/>
                <a:ea typeface="等线" panose="02010600030101010101" pitchFamily="2" charset="-122"/>
              </a:rPr>
              <a:t> </a:t>
            </a:r>
            <a:r>
              <a:rPr lang="en-US" altLang="zh-CN" sz="2000" i="1" dirty="0">
                <a:solidFill>
                  <a:srgbClr val="333333"/>
                </a:solidFill>
                <a:latin typeface="Calibri" panose="020F0502020204030204"/>
                <a:ea typeface="等线" panose="02010600030101010101" pitchFamily="2" charset="-122"/>
              </a:rPr>
              <a:t>8</a:t>
            </a:r>
            <a:r>
              <a:rPr kumimoji="0" lang="en-US" altLang="zh-CN" sz="20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 eabq6589 (2022)</a:t>
            </a:r>
            <a:endParaRPr kumimoji="0" lang="en-US" altLang="zh-CN" sz="2000" b="1" u="none" strike="noStrike" kern="1200" cap="none" spc="0" normalizeH="0" baseline="0" noProof="0" dirty="0">
              <a:ln>
                <a:noFill/>
              </a:ln>
              <a:solidFill>
                <a:srgbClr val="333333"/>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6" name="矩形 45">
            <a:extLst>
              <a:ext uri="{FF2B5EF4-FFF2-40B4-BE49-F238E27FC236}">
                <a16:creationId xmlns:a16="http://schemas.microsoft.com/office/drawing/2014/main" id="{C6D49B7F-3839-475E-A627-B9187F12E8FE}"/>
              </a:ext>
            </a:extLst>
          </p:cNvPr>
          <p:cNvSpPr/>
          <p:nvPr/>
        </p:nvSpPr>
        <p:spPr>
          <a:xfrm>
            <a:off x="3512168" y="3940024"/>
            <a:ext cx="700704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证实</a:t>
            </a:r>
            <a:r>
              <a:rPr kumimoji="0" lang="en-US" altLang="zh-CN" sz="24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 </a:t>
            </a:r>
            <a:r>
              <a:rPr kumimoji="0" lang="en-US" altLang="zh-CN" sz="24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RuSi</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半金属材料</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超导</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转变时间反转对称破缺</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47" name="图片 46">
            <a:extLst>
              <a:ext uri="{FF2B5EF4-FFF2-40B4-BE49-F238E27FC236}">
                <a16:creationId xmlns:a16="http://schemas.microsoft.com/office/drawing/2014/main" id="{687A70CD-F9C4-4087-B36B-94EF7013AC9C}"/>
              </a:ext>
            </a:extLst>
          </p:cNvPr>
          <p:cNvPicPr>
            <a:picLocks noChangeAspect="1"/>
          </p:cNvPicPr>
          <p:nvPr/>
        </p:nvPicPr>
        <p:blipFill>
          <a:blip r:embed="rId9"/>
          <a:stretch>
            <a:fillRect/>
          </a:stretch>
        </p:blipFill>
        <p:spPr>
          <a:xfrm>
            <a:off x="220358" y="2725496"/>
            <a:ext cx="1728208" cy="1620000"/>
          </a:xfrm>
          <a:prstGeom prst="rect">
            <a:avLst/>
          </a:prstGeom>
          <a:effectLst>
            <a:outerShdw blurRad="63500" sx="102000" sy="102000" algn="ctr" rotWithShape="0">
              <a:prstClr val="black">
                <a:alpha val="40000"/>
              </a:prstClr>
            </a:outerShdw>
          </a:effectLst>
        </p:spPr>
      </p:pic>
      <p:sp>
        <p:nvSpPr>
          <p:cNvPr id="48" name="矩形 47">
            <a:extLst>
              <a:ext uri="{FF2B5EF4-FFF2-40B4-BE49-F238E27FC236}">
                <a16:creationId xmlns:a16="http://schemas.microsoft.com/office/drawing/2014/main" id="{A7AAF619-2C92-4AA4-85AB-35FF406DEC08}"/>
              </a:ext>
            </a:extLst>
          </p:cNvPr>
          <p:cNvSpPr/>
          <p:nvPr/>
        </p:nvSpPr>
        <p:spPr>
          <a:xfrm>
            <a:off x="61926" y="4551096"/>
            <a:ext cx="12018812" cy="172800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9" name="文本框 48">
            <a:extLst>
              <a:ext uri="{FF2B5EF4-FFF2-40B4-BE49-F238E27FC236}">
                <a16:creationId xmlns:a16="http://schemas.microsoft.com/office/drawing/2014/main" id="{EA2AF5DA-B123-4670-9DB3-BCDF968B6B4D}"/>
              </a:ext>
            </a:extLst>
          </p:cNvPr>
          <p:cNvSpPr txBox="1"/>
          <p:nvPr/>
        </p:nvSpPr>
        <p:spPr>
          <a:xfrm>
            <a:off x="3423382" y="4548863"/>
            <a:ext cx="5295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宁凡龙课题组 </a:t>
            </a:r>
            <a:r>
              <a:rPr kumimoji="0" lang="en-US" altLang="zh-CN"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 </a:t>
            </a:r>
            <a:r>
              <a:rPr kumimoji="0" lang="zh-CN" altLang="en-US" sz="2800" b="1" i="0" u="none" strike="noStrike" kern="1200" cap="none" spc="0" normalizeH="0" baseline="0" noProof="0" dirty="0">
                <a:ln>
                  <a:noFill/>
                </a:ln>
                <a:solidFill>
                  <a:srgbClr val="4472C4">
                    <a:lumMod val="50000"/>
                  </a:srgbClr>
                </a:solidFill>
                <a:effectLst/>
                <a:uLnTx/>
                <a:uFillTx/>
                <a:latin typeface="Calibri" panose="020F0502020204030204"/>
                <a:ea typeface="微软雅黑" panose="020B0503020204020204" pitchFamily="34" charset="-122"/>
                <a:cs typeface="+mn-cs"/>
              </a:rPr>
              <a:t>浙江大学</a:t>
            </a:r>
          </a:p>
        </p:txBody>
      </p:sp>
      <p:sp>
        <p:nvSpPr>
          <p:cNvPr id="50" name="矩形 49">
            <a:extLst>
              <a:ext uri="{FF2B5EF4-FFF2-40B4-BE49-F238E27FC236}">
                <a16:creationId xmlns:a16="http://schemas.microsoft.com/office/drawing/2014/main" id="{339E6CA5-9B96-4FCA-A4EB-D091C20335FD}"/>
              </a:ext>
            </a:extLst>
          </p:cNvPr>
          <p:cNvSpPr/>
          <p:nvPr/>
        </p:nvSpPr>
        <p:spPr>
          <a:xfrm>
            <a:off x="1950644" y="5076542"/>
            <a:ext cx="10130095" cy="677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Ba(</a:t>
            </a:r>
            <a:r>
              <a:rPr kumimoji="0" lang="en-US" altLang="zh-CN" sz="1800" b="0" i="1" u="none" strike="noStrike" kern="1200" cap="none" spc="0" normalizeH="0" baseline="0" noProof="0" dirty="0" err="1">
                <a:ln>
                  <a:noFill/>
                </a:ln>
                <a:solidFill>
                  <a:srgbClr val="333333"/>
                </a:solidFill>
                <a:effectLst/>
                <a:uLnTx/>
                <a:uFillTx/>
                <a:latin typeface="Calibri" panose="020F0502020204030204"/>
                <a:ea typeface="等线" panose="02010600030101010101" pitchFamily="2" charset="-122"/>
                <a:cs typeface="+mn-cs"/>
              </a:rPr>
              <a:t>Zn,Co</a:t>
            </a:r>
            <a:r>
              <a:rPr kumimoji="0" lang="en-US" altLang="zh-CN" sz="18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a:t>
            </a:r>
            <a:r>
              <a:rPr kumimoji="0" lang="en-US" altLang="zh-CN" sz="1800" b="0" i="1" u="none" strike="noStrike" kern="1200" cap="none" spc="0" normalizeH="0" baseline="-25000" noProof="0" dirty="0">
                <a:ln>
                  <a:noFill/>
                </a:ln>
                <a:solidFill>
                  <a:srgbClr val="333333"/>
                </a:solidFill>
                <a:effectLst/>
                <a:uLnTx/>
                <a:uFillTx/>
                <a:latin typeface="Calibri" panose="020F0502020204030204"/>
                <a:ea typeface="等线" panose="02010600030101010101" pitchFamily="2" charset="-122"/>
                <a:cs typeface="+mn-cs"/>
              </a:rPr>
              <a:t>2</a:t>
            </a:r>
            <a:r>
              <a:rPr kumimoji="0" lang="en-US" altLang="zh-CN" sz="18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As</a:t>
            </a:r>
            <a:r>
              <a:rPr kumimoji="0" lang="en-US" altLang="zh-CN" sz="1800" b="0" i="1" u="none" strike="noStrike" kern="1200" cap="none" spc="0" normalizeH="0" baseline="-25000" noProof="0" dirty="0">
                <a:ln>
                  <a:noFill/>
                </a:ln>
                <a:solidFill>
                  <a:srgbClr val="333333"/>
                </a:solidFill>
                <a:effectLst/>
                <a:uLnTx/>
                <a:uFillTx/>
                <a:latin typeface="Calibri" panose="020F0502020204030204"/>
                <a:ea typeface="等线" panose="02010600030101010101" pitchFamily="2" charset="-122"/>
                <a:cs typeface="+mn-cs"/>
              </a:rPr>
              <a:t>2</a:t>
            </a:r>
            <a:r>
              <a:rPr kumimoji="0" lang="en-US" altLang="zh-CN" sz="18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 A diluted ferromagnetic semiconductor with n-type carriers and isostructural to 122 iron-based superconductors, </a:t>
            </a:r>
            <a:r>
              <a:rPr kumimoji="0" lang="en-US" altLang="zh-CN" sz="20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hlinkClick r:id="rId10"/>
              </a:rPr>
              <a:t>Physical Review B </a:t>
            </a:r>
            <a:r>
              <a:rPr kumimoji="0" lang="en-US" altLang="zh-CN" sz="1800" b="0" i="1" u="none" strike="noStrike" kern="1200" cap="none" spc="0" normalizeH="0" baseline="0" noProof="0" dirty="0">
                <a:ln>
                  <a:noFill/>
                </a:ln>
                <a:solidFill>
                  <a:srgbClr val="333333"/>
                </a:solidFill>
                <a:effectLst/>
                <a:uLnTx/>
                <a:uFillTx/>
                <a:latin typeface="Calibri" panose="020F0502020204030204"/>
                <a:ea typeface="等线" panose="02010600030101010101" pitchFamily="2" charset="-122"/>
                <a:cs typeface="+mn-cs"/>
              </a:rPr>
              <a:t>99, 155201 (2019).</a:t>
            </a:r>
            <a:endParaRPr kumimoji="0" lang="zh-CN" altLang="en-US" sz="18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51" name="矩形 50">
            <a:extLst>
              <a:ext uri="{FF2B5EF4-FFF2-40B4-BE49-F238E27FC236}">
                <a16:creationId xmlns:a16="http://schemas.microsoft.com/office/drawing/2014/main" id="{E6451CB1-4290-4F4F-A8AF-8BAECA3E4CB9}"/>
              </a:ext>
            </a:extLst>
          </p:cNvPr>
          <p:cNvSpPr/>
          <p:nvPr/>
        </p:nvSpPr>
        <p:spPr>
          <a:xfrm>
            <a:off x="3546442" y="5887975"/>
            <a:ext cx="5049780"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成功合成一种新型</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稀磁半导体</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并由</a:t>
            </a:r>
            <a:r>
              <a:rPr kumimoji="0" lang="el-GR"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μ</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SR</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确证</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52" name="图片 51">
            <a:extLst>
              <a:ext uri="{FF2B5EF4-FFF2-40B4-BE49-F238E27FC236}">
                <a16:creationId xmlns:a16="http://schemas.microsoft.com/office/drawing/2014/main" id="{8524CDE8-FCC4-4C60-A6DE-E659F4E782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59" y="4587096"/>
            <a:ext cx="1775465" cy="1656000"/>
          </a:xfrm>
          <a:prstGeom prst="rect">
            <a:avLst/>
          </a:prstGeom>
          <a:effectLst>
            <a:outerShdw blurRad="63500" sx="102000" sy="102000" algn="ctr" rotWithShape="0">
              <a:prstClr val="black">
                <a:alpha val="40000"/>
              </a:prstClr>
            </a:outerShdw>
          </a:effectLst>
        </p:spPr>
      </p:pic>
      <p:pic>
        <p:nvPicPr>
          <p:cNvPr id="53" name="图片 52">
            <a:extLst>
              <a:ext uri="{FF2B5EF4-FFF2-40B4-BE49-F238E27FC236}">
                <a16:creationId xmlns:a16="http://schemas.microsoft.com/office/drawing/2014/main" id="{B7B7E201-A1A7-487A-9A79-EED2286449A4}"/>
              </a:ext>
            </a:extLst>
          </p:cNvPr>
          <p:cNvPicPr>
            <a:picLocks noChangeAspect="1"/>
          </p:cNvPicPr>
          <p:nvPr/>
        </p:nvPicPr>
        <p:blipFill>
          <a:blip r:embed="rId12"/>
          <a:stretch>
            <a:fillRect/>
          </a:stretch>
        </p:blipFill>
        <p:spPr>
          <a:xfrm>
            <a:off x="1212354" y="5190997"/>
            <a:ext cx="590860" cy="897033"/>
          </a:xfrm>
          <a:prstGeom prst="rect">
            <a:avLst/>
          </a:prstGeom>
        </p:spPr>
      </p:pic>
      <p:sp>
        <p:nvSpPr>
          <p:cNvPr id="55" name="文本框 54">
            <a:extLst>
              <a:ext uri="{FF2B5EF4-FFF2-40B4-BE49-F238E27FC236}">
                <a16:creationId xmlns:a16="http://schemas.microsoft.com/office/drawing/2014/main" id="{95E82086-C408-4D4A-8E25-6A1E0FFA7C6E}"/>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3341269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Melody</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9EA4F7A-8175-4BF4-A649-8D6C6530F44D}"/>
              </a:ext>
            </a:extLst>
          </p:cNvPr>
          <p:cNvSpPr txBox="1"/>
          <p:nvPr/>
        </p:nvSpPr>
        <p:spPr>
          <a:xfrm>
            <a:off x="9403192" y="5966176"/>
            <a:ext cx="2670629" cy="338554"/>
          </a:xfrm>
          <a:prstGeom prst="rect">
            <a:avLst/>
          </a:prstGeom>
          <a:noFill/>
        </p:spPr>
        <p:txBody>
          <a:bodyPr wrap="square" rtlCol="0">
            <a:spAutoFit/>
          </a:bodyPr>
          <a:lstStyle/>
          <a:p>
            <a:pPr algn="r"/>
            <a:r>
              <a:rPr lang="en-US" altLang="zh-CN" sz="1600" i="1" dirty="0">
                <a:hlinkClick r:id="rId6">
                  <a:extLst>
                    <a:ext uri="{A12FA001-AC4F-418D-AE19-62706E023703}">
                      <ahyp:hlinkClr xmlns:ahyp="http://schemas.microsoft.com/office/drawing/2018/hyperlinkcolor" val="tx"/>
                    </a:ext>
                  </a:extLst>
                </a:hlinkClick>
              </a:rPr>
              <a:t>Proceedings @ MuSR2020</a:t>
            </a:r>
            <a:endParaRPr lang="zh-CN" altLang="en-US" sz="1600" i="1" dirty="0"/>
          </a:p>
        </p:txBody>
      </p:sp>
      <p:pic>
        <p:nvPicPr>
          <p:cNvPr id="23" name="Picture 1" descr="C:\Users\windows\AppData\Roaming\Tencent\Users\87651557\QQ\WinTemp\RichOle\J[Q$Y1}]Z%ZACGJH}4_DF@C.png">
            <a:extLst>
              <a:ext uri="{FF2B5EF4-FFF2-40B4-BE49-F238E27FC236}">
                <a16:creationId xmlns:a16="http://schemas.microsoft.com/office/drawing/2014/main" id="{209A736E-66E1-4712-9CF2-13398E0A0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06" y="1626699"/>
            <a:ext cx="6325078" cy="34200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文本框 23">
            <a:extLst>
              <a:ext uri="{FF2B5EF4-FFF2-40B4-BE49-F238E27FC236}">
                <a16:creationId xmlns:a16="http://schemas.microsoft.com/office/drawing/2014/main" id="{24AB66E8-FD18-414A-8A68-639C87628455}"/>
              </a:ext>
            </a:extLst>
          </p:cNvPr>
          <p:cNvSpPr txBox="1"/>
          <p:nvPr/>
        </p:nvSpPr>
        <p:spPr>
          <a:xfrm rot="319206">
            <a:off x="2399398" y="2186821"/>
            <a:ext cx="2125602" cy="461665"/>
          </a:xfrm>
          <a:prstGeom prst="rect">
            <a:avLst/>
          </a:prstGeom>
          <a:noFill/>
        </p:spPr>
        <p:txBody>
          <a:bodyPr wrap="square" rtlCol="0">
            <a:spAutoFit/>
          </a:bodyPr>
          <a:lstStyle/>
          <a:p>
            <a:pPr algn="ctr"/>
            <a:r>
              <a:rPr kumimoji="1" lang="en-US" altLang="zh-CN" sz="2400" dirty="0">
                <a:solidFill>
                  <a:schemeClr val="bg1"/>
                </a:solidFill>
              </a:rPr>
              <a:t>80</a:t>
            </a:r>
            <a:r>
              <a:rPr kumimoji="1" lang="zh-CN" altLang="en-US" sz="2400" dirty="0">
                <a:solidFill>
                  <a:schemeClr val="bg1"/>
                </a:solidFill>
              </a:rPr>
              <a:t> </a:t>
            </a:r>
            <a:r>
              <a:rPr kumimoji="1" lang="en-US" altLang="zh-CN" sz="2400" dirty="0">
                <a:solidFill>
                  <a:schemeClr val="bg1"/>
                </a:solidFill>
              </a:rPr>
              <a:t>MeV</a:t>
            </a:r>
            <a:r>
              <a:rPr kumimoji="1" lang="zh-CN" altLang="en-US" sz="2400" dirty="0">
                <a:solidFill>
                  <a:schemeClr val="bg1"/>
                </a:solidFill>
              </a:rPr>
              <a:t> </a:t>
            </a:r>
            <a:r>
              <a:rPr kumimoji="1" lang="en-US" altLang="zh-CN" sz="2400" dirty="0" err="1">
                <a:solidFill>
                  <a:schemeClr val="bg1"/>
                </a:solidFill>
              </a:rPr>
              <a:t>Linac</a:t>
            </a:r>
            <a:endParaRPr kumimoji="1" lang="zh-CN" altLang="en-US" sz="2400" dirty="0">
              <a:solidFill>
                <a:schemeClr val="bg1"/>
              </a:solidFill>
            </a:endParaRPr>
          </a:p>
        </p:txBody>
      </p:sp>
      <p:pic>
        <p:nvPicPr>
          <p:cNvPr id="25" name="图片 24">
            <a:extLst>
              <a:ext uri="{FF2B5EF4-FFF2-40B4-BE49-F238E27FC236}">
                <a16:creationId xmlns:a16="http://schemas.microsoft.com/office/drawing/2014/main" id="{E1EC9BCD-4D21-44F4-9BD2-76AB4DC94C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84443" y="1626699"/>
            <a:ext cx="5272353" cy="3420000"/>
          </a:xfrm>
          <a:prstGeom prst="rect">
            <a:avLst/>
          </a:prstGeom>
          <a:noFill/>
          <a:ln>
            <a:noFill/>
          </a:ln>
          <a:effectLst>
            <a:outerShdw blurRad="63500" sx="102000" sy="102000" algn="ctr" rotWithShape="0">
              <a:prstClr val="black">
                <a:alpha val="40000"/>
              </a:prstClr>
            </a:outerShdw>
          </a:effectLst>
        </p:spPr>
      </p:pic>
      <p:cxnSp>
        <p:nvCxnSpPr>
          <p:cNvPr id="26" name="直线箭头连接符 39">
            <a:extLst>
              <a:ext uri="{FF2B5EF4-FFF2-40B4-BE49-F238E27FC236}">
                <a16:creationId xmlns:a16="http://schemas.microsoft.com/office/drawing/2014/main" id="{02D9323B-7633-471D-834D-473518D28A12}"/>
              </a:ext>
            </a:extLst>
          </p:cNvPr>
          <p:cNvCxnSpPr>
            <a:cxnSpLocks/>
          </p:cNvCxnSpPr>
          <p:nvPr/>
        </p:nvCxnSpPr>
        <p:spPr>
          <a:xfrm>
            <a:off x="8474665" y="1640335"/>
            <a:ext cx="133941" cy="1105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FD19957B-94D7-4F32-BD02-2E676C00E6A2}"/>
              </a:ext>
            </a:extLst>
          </p:cNvPr>
          <p:cNvSpPr txBox="1"/>
          <p:nvPr/>
        </p:nvSpPr>
        <p:spPr>
          <a:xfrm>
            <a:off x="7272847" y="1860913"/>
            <a:ext cx="1140037" cy="646331"/>
          </a:xfrm>
          <a:prstGeom prst="rect">
            <a:avLst/>
          </a:prstGeom>
          <a:noFill/>
          <a:ln>
            <a:noFill/>
          </a:ln>
          <a:effectLst>
            <a:glow rad="101600">
              <a:schemeClr val="bg1">
                <a:alpha val="60000"/>
              </a:schemeClr>
            </a:glow>
          </a:effectLst>
        </p:spPr>
        <p:txBody>
          <a:bodyPr wrap="square" rtlCol="0">
            <a:spAutoFit/>
          </a:bodyPr>
          <a:lstStyle>
            <a:defPPr>
              <a:defRPr lang="zh-CN"/>
            </a:defPPr>
            <a:lvl1pPr algn="ctr">
              <a:defRPr kumimoji="1" b="1">
                <a:ln w="3175">
                  <a:noFill/>
                </a:ln>
                <a:solidFill>
                  <a:srgbClr val="FF0000"/>
                </a:solidFill>
                <a:effectLst>
                  <a:outerShdw blurRad="63500" sx="102000" sy="102000" algn="ctr" rotWithShape="0">
                    <a:prstClr val="black">
                      <a:alpha val="40000"/>
                    </a:prstClr>
                  </a:outerShdw>
                  <a:reflection stA="55000" endA="300" endPos="45500" dir="5400000" sy="-100000" algn="bl" rotWithShape="0"/>
                </a:effectLst>
                <a:highlight>
                  <a:srgbClr val="52CAB8"/>
                </a:highlight>
                <a:latin typeface="Georgia" panose="02040502050405020303" pitchFamily="18" charset="0"/>
              </a:defRPr>
            </a:lvl1pPr>
          </a:lstStyle>
          <a:p>
            <a:r>
              <a:rPr lang="en-US" altLang="zh-CN" dirty="0">
                <a:effectLst>
                  <a:outerShdw blurRad="63500" sx="102000" sy="102000" algn="ctr" rotWithShape="0">
                    <a:prstClr val="black">
                      <a:alpha val="40000"/>
                    </a:prstClr>
                  </a:outerShdw>
                </a:effectLst>
                <a:highlight>
                  <a:srgbClr val="5B9BD5"/>
                </a:highlight>
              </a:rPr>
              <a:t>Proton</a:t>
            </a:r>
          </a:p>
          <a:p>
            <a:r>
              <a:rPr lang="en-US" altLang="zh-CN" dirty="0">
                <a:effectLst>
                  <a:outerShdw blurRad="63500" sx="102000" sy="102000" algn="ctr" rotWithShape="0">
                    <a:prstClr val="black">
                      <a:alpha val="40000"/>
                    </a:prstClr>
                  </a:outerShdw>
                </a:effectLst>
                <a:highlight>
                  <a:srgbClr val="5B9BD5"/>
                </a:highlight>
              </a:rPr>
              <a:t>Beam</a:t>
            </a:r>
            <a:endParaRPr lang="zh-CN" altLang="en-US" dirty="0">
              <a:effectLst>
                <a:outerShdw blurRad="63500" sx="102000" sy="102000" algn="ctr" rotWithShape="0">
                  <a:prstClr val="black">
                    <a:alpha val="40000"/>
                  </a:prstClr>
                </a:outerShdw>
              </a:effectLst>
              <a:highlight>
                <a:srgbClr val="5B9BD5"/>
              </a:highlight>
            </a:endParaRPr>
          </a:p>
        </p:txBody>
      </p:sp>
      <p:sp>
        <p:nvSpPr>
          <p:cNvPr id="28" name="文本框 27">
            <a:extLst>
              <a:ext uri="{FF2B5EF4-FFF2-40B4-BE49-F238E27FC236}">
                <a16:creationId xmlns:a16="http://schemas.microsoft.com/office/drawing/2014/main" id="{32038DC0-BA4C-4905-8CFF-CC1C0D6B0BB3}"/>
              </a:ext>
            </a:extLst>
          </p:cNvPr>
          <p:cNvSpPr txBox="1"/>
          <p:nvPr/>
        </p:nvSpPr>
        <p:spPr>
          <a:xfrm>
            <a:off x="9108975" y="1953807"/>
            <a:ext cx="1870887" cy="369332"/>
          </a:xfrm>
          <a:prstGeom prst="rect">
            <a:avLst/>
          </a:prstGeom>
          <a:noFill/>
          <a:ln>
            <a:noFill/>
          </a:ln>
          <a:effectLst>
            <a:glow rad="101600">
              <a:schemeClr val="bg1">
                <a:alpha val="60000"/>
              </a:schemeClr>
            </a:glow>
          </a:effectLst>
        </p:spPr>
        <p:txBody>
          <a:bodyPr wrap="square" rtlCol="0">
            <a:spAutoFit/>
          </a:bodyPr>
          <a:lstStyle>
            <a:defPPr>
              <a:defRPr lang="zh-CN"/>
            </a:defPPr>
            <a:lvl1pPr algn="ctr">
              <a:defRPr kumimoji="1" b="1">
                <a:ln w="3175">
                  <a:noFill/>
                </a:ln>
                <a:solidFill>
                  <a:srgbClr val="FF0000"/>
                </a:solidFill>
                <a:effectLst>
                  <a:outerShdw blurRad="63500" sx="102000" sy="102000" algn="ctr" rotWithShape="0">
                    <a:prstClr val="black">
                      <a:alpha val="40000"/>
                    </a:prstClr>
                  </a:outerShdw>
                </a:effectLst>
                <a:highlight>
                  <a:srgbClr val="52CAB8"/>
                </a:highlight>
                <a:latin typeface="Georgia" panose="02040502050405020303" pitchFamily="18" charset="0"/>
              </a:defRPr>
            </a:lvl1pPr>
          </a:lstStyle>
          <a:p>
            <a:r>
              <a:rPr lang="en-US" altLang="zh-CN" dirty="0">
                <a:highlight>
                  <a:srgbClr val="5B9BD5"/>
                </a:highlight>
              </a:rPr>
              <a:t>Surface muon</a:t>
            </a:r>
            <a:endParaRPr lang="zh-CN" altLang="en-US" dirty="0">
              <a:highlight>
                <a:srgbClr val="5B9BD5"/>
              </a:highlight>
            </a:endParaRPr>
          </a:p>
        </p:txBody>
      </p:sp>
      <p:sp>
        <p:nvSpPr>
          <p:cNvPr id="29" name="文本框 28">
            <a:extLst>
              <a:ext uri="{FF2B5EF4-FFF2-40B4-BE49-F238E27FC236}">
                <a16:creationId xmlns:a16="http://schemas.microsoft.com/office/drawing/2014/main" id="{6D36AE0C-8B04-4E2E-AD13-15C20C398BFC}"/>
              </a:ext>
            </a:extLst>
          </p:cNvPr>
          <p:cNvSpPr txBox="1"/>
          <p:nvPr/>
        </p:nvSpPr>
        <p:spPr>
          <a:xfrm rot="19412179">
            <a:off x="6606633" y="2941126"/>
            <a:ext cx="1753769" cy="338554"/>
          </a:xfrm>
          <a:prstGeom prst="rect">
            <a:avLst/>
          </a:prstGeom>
          <a:noFill/>
          <a:ln>
            <a:noFill/>
          </a:ln>
          <a:effectLst>
            <a:glow rad="101600">
              <a:schemeClr val="bg1">
                <a:alpha val="60000"/>
              </a:schemeClr>
            </a:glow>
          </a:effectLst>
        </p:spPr>
        <p:txBody>
          <a:bodyPr wrap="square" rtlCol="0">
            <a:spAutoFit/>
          </a:bodyPr>
          <a:lstStyle>
            <a:defPPr>
              <a:defRPr lang="zh-CN"/>
            </a:defPPr>
            <a:lvl1pPr algn="ctr">
              <a:defRPr kumimoji="1" b="1">
                <a:ln w="3175">
                  <a:noFill/>
                </a:ln>
                <a:solidFill>
                  <a:srgbClr val="FF0000"/>
                </a:solidFill>
                <a:effectLst>
                  <a:outerShdw blurRad="63500" sx="102000" sy="102000" algn="ctr" rotWithShape="0">
                    <a:prstClr val="black">
                      <a:alpha val="40000"/>
                    </a:prstClr>
                  </a:outerShdw>
                </a:effectLst>
                <a:highlight>
                  <a:srgbClr val="52CAB8"/>
                </a:highlight>
                <a:latin typeface="Georgia" panose="02040502050405020303" pitchFamily="18" charset="0"/>
              </a:defRPr>
            </a:lvl1pPr>
          </a:lstStyle>
          <a:p>
            <a:r>
              <a:rPr lang="en-US" altLang="zh-CN" dirty="0">
                <a:highlight>
                  <a:srgbClr val="C0C0C0"/>
                </a:highlight>
              </a:rPr>
              <a:t>Decay muon</a:t>
            </a:r>
            <a:endParaRPr lang="zh-CN" altLang="en-US" dirty="0">
              <a:highlight>
                <a:srgbClr val="C0C0C0"/>
              </a:highlight>
            </a:endParaRPr>
          </a:p>
        </p:txBody>
      </p:sp>
      <p:pic>
        <p:nvPicPr>
          <p:cNvPr id="30" name="Picture 24" descr="Muon_precession_fast">
            <a:extLst>
              <a:ext uri="{FF2B5EF4-FFF2-40B4-BE49-F238E27FC236}">
                <a16:creationId xmlns:a16="http://schemas.microsoft.com/office/drawing/2014/main" id="{70103583-3B7B-42A4-8828-6FEC79D42D0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37215" y="4625483"/>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框架 7">
            <a:extLst>
              <a:ext uri="{FF2B5EF4-FFF2-40B4-BE49-F238E27FC236}">
                <a16:creationId xmlns:a16="http://schemas.microsoft.com/office/drawing/2014/main" id="{6626A1F5-3821-4969-BE27-839D9A85AE46}"/>
              </a:ext>
            </a:extLst>
          </p:cNvPr>
          <p:cNvSpPr/>
          <p:nvPr/>
        </p:nvSpPr>
        <p:spPr>
          <a:xfrm>
            <a:off x="3870219" y="4408647"/>
            <a:ext cx="1415765" cy="500849"/>
          </a:xfrm>
          <a:prstGeom prst="frame">
            <a:avLst>
              <a:gd name="adj1" fmla="val 3676"/>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rgbClr val="FF0000"/>
                </a:solidFill>
                <a:latin typeface="Segoe UI Black" panose="020B0A02040204020203" pitchFamily="34" charset="0"/>
                <a:ea typeface="Segoe UI Black" panose="020B0A02040204020203" pitchFamily="34" charset="0"/>
              </a:rPr>
              <a:t>MELODY</a:t>
            </a:r>
            <a:endParaRPr kumimoji="1" lang="zh-CN" altLang="en-US" sz="2000" dirty="0">
              <a:solidFill>
                <a:srgbClr val="FF0000"/>
              </a:solidFill>
              <a:latin typeface="Segoe UI Black" panose="020B0A02040204020203" pitchFamily="34" charset="0"/>
            </a:endParaRPr>
          </a:p>
        </p:txBody>
      </p:sp>
      <p:pic>
        <p:nvPicPr>
          <p:cNvPr id="32" name="Picture 24" descr="Muon_precession_fast">
            <a:extLst>
              <a:ext uri="{FF2B5EF4-FFF2-40B4-BE49-F238E27FC236}">
                <a16:creationId xmlns:a16="http://schemas.microsoft.com/office/drawing/2014/main" id="{1579FA86-BC24-406F-AC73-230430E8F5C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01905" y="1874759"/>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descr="Muon_precession_fast">
            <a:extLst>
              <a:ext uri="{FF2B5EF4-FFF2-40B4-BE49-F238E27FC236}">
                <a16:creationId xmlns:a16="http://schemas.microsoft.com/office/drawing/2014/main" id="{310BF1D0-46F3-4B9F-A5C2-6B2ED4EE87C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80285" y="4415057"/>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33">
            <a:extLst>
              <a:ext uri="{FF2B5EF4-FFF2-40B4-BE49-F238E27FC236}">
                <a16:creationId xmlns:a16="http://schemas.microsoft.com/office/drawing/2014/main" id="{C45533D7-8211-4BFB-92F8-27C72C278C07}"/>
              </a:ext>
            </a:extLst>
          </p:cNvPr>
          <p:cNvSpPr txBox="1"/>
          <p:nvPr/>
        </p:nvSpPr>
        <p:spPr>
          <a:xfrm>
            <a:off x="71578" y="5115569"/>
            <a:ext cx="10604594" cy="1200329"/>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zh-CN" sz="2400" dirty="0">
                <a:latin typeface="Georgia" panose="02040502050405020303" pitchFamily="18" charset="0"/>
              </a:rPr>
              <a:t>Protons:</a:t>
            </a:r>
            <a:r>
              <a:rPr kumimoji="1" lang="zh-CN" altLang="en-US" sz="2400" dirty="0">
                <a:latin typeface="Georgia" panose="02040502050405020303" pitchFamily="18" charset="0"/>
              </a:rPr>
              <a:t> </a:t>
            </a:r>
            <a:r>
              <a:rPr kumimoji="1" lang="en-US" altLang="zh-CN" sz="2400" dirty="0">
                <a:latin typeface="Georgia" panose="02040502050405020303" pitchFamily="18" charset="0"/>
              </a:rPr>
              <a:t>1.6</a:t>
            </a:r>
            <a:r>
              <a:rPr kumimoji="1" lang="zh-CN" altLang="en-US" sz="2400" dirty="0">
                <a:latin typeface="Georgia" panose="02040502050405020303" pitchFamily="18" charset="0"/>
              </a:rPr>
              <a:t> </a:t>
            </a:r>
            <a:r>
              <a:rPr kumimoji="1" lang="en-US" altLang="zh-CN" sz="2400" dirty="0">
                <a:latin typeface="Georgia" panose="02040502050405020303" pitchFamily="18" charset="0"/>
              </a:rPr>
              <a:t>GeV,</a:t>
            </a:r>
            <a:r>
              <a:rPr kumimoji="1" lang="zh-CN" altLang="en-US" sz="2400" dirty="0">
                <a:latin typeface="Georgia" panose="02040502050405020303" pitchFamily="18" charset="0"/>
              </a:rPr>
              <a:t> </a:t>
            </a:r>
            <a:r>
              <a:rPr kumimoji="1" lang="en-US" altLang="zh-CN" sz="2400" b="1" dirty="0">
                <a:highlight>
                  <a:srgbClr val="5B9BD5"/>
                </a:highlight>
                <a:latin typeface="Georgia" panose="02040502050405020303" pitchFamily="18" charset="0"/>
              </a:rPr>
              <a:t>1</a:t>
            </a:r>
            <a:r>
              <a:rPr kumimoji="1" lang="zh-CN" altLang="en-US" sz="2400" b="1" dirty="0">
                <a:highlight>
                  <a:srgbClr val="5B9BD5"/>
                </a:highlight>
                <a:latin typeface="Georgia" panose="02040502050405020303" pitchFamily="18" charset="0"/>
              </a:rPr>
              <a:t> </a:t>
            </a:r>
            <a:r>
              <a:rPr kumimoji="1" lang="en-US" altLang="zh-CN" sz="2400" b="1" dirty="0">
                <a:highlight>
                  <a:srgbClr val="5B9BD5"/>
                </a:highlight>
                <a:latin typeface="Georgia" panose="02040502050405020303" pitchFamily="18" charset="0"/>
              </a:rPr>
              <a:t>Hz</a:t>
            </a:r>
            <a:r>
              <a:rPr kumimoji="1" lang="zh-CN" altLang="en-US" sz="2400" b="1" dirty="0">
                <a:highlight>
                  <a:srgbClr val="5B9BD5"/>
                </a:highlight>
                <a:latin typeface="Georgia" panose="02040502050405020303" pitchFamily="18" charset="0"/>
              </a:rPr>
              <a:t> </a:t>
            </a:r>
            <a:r>
              <a:rPr kumimoji="1" lang="en-US" altLang="zh-CN" sz="2400" dirty="0">
                <a:latin typeface="Georgia" panose="02040502050405020303" pitchFamily="18" charset="0"/>
              </a:rPr>
              <a:t>(up</a:t>
            </a:r>
            <a:r>
              <a:rPr kumimoji="1" lang="zh-CN" altLang="en-US" sz="2400" dirty="0">
                <a:latin typeface="Georgia" panose="02040502050405020303" pitchFamily="18" charset="0"/>
              </a:rPr>
              <a:t> </a:t>
            </a:r>
            <a:r>
              <a:rPr kumimoji="1" lang="en-US" altLang="zh-CN" sz="2400" dirty="0">
                <a:latin typeface="Georgia" panose="02040502050405020303" pitchFamily="18" charset="0"/>
              </a:rPr>
              <a:t>to</a:t>
            </a:r>
            <a:r>
              <a:rPr kumimoji="1" lang="zh-CN" altLang="en-US" sz="2400" dirty="0">
                <a:latin typeface="Georgia" panose="02040502050405020303" pitchFamily="18" charset="0"/>
              </a:rPr>
              <a:t> </a:t>
            </a:r>
            <a:r>
              <a:rPr kumimoji="1" lang="en-US" altLang="zh-CN" sz="2400" dirty="0">
                <a:latin typeface="Georgia" panose="02040502050405020303" pitchFamily="18" charset="0"/>
              </a:rPr>
              <a:t>5</a:t>
            </a:r>
            <a:r>
              <a:rPr kumimoji="1" lang="zh-CN" altLang="en-US" sz="2400" dirty="0">
                <a:latin typeface="Georgia" panose="02040502050405020303" pitchFamily="18" charset="0"/>
              </a:rPr>
              <a:t> </a:t>
            </a:r>
            <a:r>
              <a:rPr kumimoji="1" lang="en-US" altLang="zh-CN" sz="2400" dirty="0">
                <a:latin typeface="Georgia" panose="02040502050405020303" pitchFamily="18" charset="0"/>
              </a:rPr>
              <a:t>Hz),</a:t>
            </a:r>
            <a:r>
              <a:rPr kumimoji="1" lang="zh-CN" altLang="en-US" sz="2400" dirty="0">
                <a:latin typeface="Georgia" panose="02040502050405020303" pitchFamily="18" charset="0"/>
              </a:rPr>
              <a:t> </a:t>
            </a:r>
            <a:r>
              <a:rPr kumimoji="1" lang="en-US" altLang="zh-CN" sz="2400" b="1" dirty="0">
                <a:highlight>
                  <a:srgbClr val="5B9BD5"/>
                </a:highlight>
                <a:latin typeface="Georgia" panose="02040502050405020303" pitchFamily="18" charset="0"/>
              </a:rPr>
              <a:t>130</a:t>
            </a:r>
            <a:r>
              <a:rPr kumimoji="1" lang="zh-CN" altLang="en-US" sz="2400" b="1" dirty="0">
                <a:highlight>
                  <a:srgbClr val="5B9BD5"/>
                </a:highlight>
                <a:latin typeface="Georgia" panose="02040502050405020303" pitchFamily="18" charset="0"/>
              </a:rPr>
              <a:t> </a:t>
            </a:r>
            <a:r>
              <a:rPr kumimoji="1" lang="en-US" altLang="zh-CN" sz="2400" b="1" dirty="0">
                <a:highlight>
                  <a:srgbClr val="5B9BD5"/>
                </a:highlight>
                <a:latin typeface="Georgia" panose="02040502050405020303" pitchFamily="18" charset="0"/>
              </a:rPr>
              <a:t>ns</a:t>
            </a:r>
            <a:r>
              <a:rPr kumimoji="1" lang="zh-CN" altLang="en-US" sz="2400" dirty="0">
                <a:highlight>
                  <a:srgbClr val="5B9BD5"/>
                </a:highlight>
                <a:latin typeface="Georgia" panose="02040502050405020303" pitchFamily="18" charset="0"/>
              </a:rPr>
              <a:t> </a:t>
            </a:r>
            <a:r>
              <a:rPr kumimoji="1" lang="en-US" altLang="zh-CN" sz="2400" dirty="0">
                <a:latin typeface="Georgia" panose="02040502050405020303" pitchFamily="18" charset="0"/>
              </a:rPr>
              <a:t>double</a:t>
            </a:r>
            <a:r>
              <a:rPr kumimoji="1" lang="zh-CN" altLang="en-US" sz="2400" dirty="0">
                <a:latin typeface="Georgia" panose="02040502050405020303" pitchFamily="18" charset="0"/>
              </a:rPr>
              <a:t> </a:t>
            </a:r>
            <a:r>
              <a:rPr kumimoji="1" lang="en-US" altLang="zh-CN" sz="2400" dirty="0">
                <a:latin typeface="Georgia" panose="02040502050405020303" pitchFamily="18" charset="0"/>
              </a:rPr>
              <a:t>pulses</a:t>
            </a:r>
          </a:p>
          <a:p>
            <a:pPr marL="342900" indent="-342900">
              <a:buFont typeface="Wingdings" panose="05000000000000000000" pitchFamily="2" charset="2"/>
              <a:buChar char="l"/>
            </a:pPr>
            <a:r>
              <a:rPr kumimoji="1" lang="en-US" altLang="zh-CN" sz="2400" dirty="0">
                <a:latin typeface="Georgia" panose="02040502050405020303" pitchFamily="18" charset="0"/>
              </a:rPr>
              <a:t>Muon</a:t>
            </a:r>
            <a:r>
              <a:rPr kumimoji="1" lang="zh-CN" altLang="en-US" sz="2400" dirty="0">
                <a:latin typeface="Georgia" panose="02040502050405020303" pitchFamily="18" charset="0"/>
              </a:rPr>
              <a:t> </a:t>
            </a:r>
            <a:r>
              <a:rPr kumimoji="1" lang="en-US" altLang="zh-CN" sz="2400" dirty="0">
                <a:latin typeface="Georgia" panose="02040502050405020303" pitchFamily="18" charset="0"/>
              </a:rPr>
              <a:t>beamlines:</a:t>
            </a:r>
            <a:r>
              <a:rPr kumimoji="1" lang="zh-CN" altLang="en-US" sz="2400" dirty="0">
                <a:latin typeface="Georgia" panose="02040502050405020303" pitchFamily="18" charset="0"/>
              </a:rPr>
              <a:t> </a:t>
            </a:r>
            <a:r>
              <a:rPr kumimoji="1" lang="en-US" altLang="zh-CN" sz="2400" b="1" dirty="0">
                <a:highlight>
                  <a:srgbClr val="5B9BD5"/>
                </a:highlight>
                <a:latin typeface="Georgia" panose="02040502050405020303" pitchFamily="18" charset="0"/>
              </a:rPr>
              <a:t>1</a:t>
            </a:r>
            <a:r>
              <a:rPr kumimoji="1" lang="zh-CN" altLang="en-US" sz="2400" b="1" dirty="0">
                <a:highlight>
                  <a:srgbClr val="5B9BD5"/>
                </a:highlight>
                <a:latin typeface="Georgia" panose="02040502050405020303" pitchFamily="18" charset="0"/>
              </a:rPr>
              <a:t> </a:t>
            </a:r>
            <a:r>
              <a:rPr kumimoji="1" lang="en-US" altLang="zh-CN" sz="2400" b="1" dirty="0">
                <a:highlight>
                  <a:srgbClr val="5B9BD5"/>
                </a:highlight>
                <a:latin typeface="Georgia" panose="02040502050405020303" pitchFamily="18" charset="0"/>
              </a:rPr>
              <a:t>surface</a:t>
            </a:r>
            <a:r>
              <a:rPr kumimoji="1" lang="zh-CN" altLang="en-US" sz="2400" b="1" dirty="0">
                <a:highlight>
                  <a:srgbClr val="5B9BD5"/>
                </a:highlight>
                <a:latin typeface="Georgia" panose="02040502050405020303" pitchFamily="18" charset="0"/>
              </a:rPr>
              <a:t> </a:t>
            </a:r>
            <a:r>
              <a:rPr kumimoji="1" lang="en-US" altLang="zh-CN" sz="2400" b="1" dirty="0">
                <a:highlight>
                  <a:srgbClr val="5B9BD5"/>
                </a:highlight>
                <a:latin typeface="Georgia" panose="02040502050405020303" pitchFamily="18" charset="0"/>
              </a:rPr>
              <a:t>muon </a:t>
            </a:r>
            <a:r>
              <a:rPr kumimoji="1" lang="en-US" altLang="zh-CN" sz="2400" dirty="0">
                <a:latin typeface="Georgia" panose="02040502050405020303" pitchFamily="18" charset="0"/>
              </a:rPr>
              <a:t>beamline</a:t>
            </a:r>
            <a:r>
              <a:rPr kumimoji="1" lang="en-US" altLang="zh-CN" sz="2400" b="1" dirty="0">
                <a:latin typeface="Georgia" panose="02040502050405020303" pitchFamily="18" charset="0"/>
              </a:rPr>
              <a:t>, 1 </a:t>
            </a:r>
            <a:r>
              <a:rPr kumimoji="1" lang="en-US" altLang="zh-CN" sz="2400" dirty="0">
                <a:latin typeface="Georgia" panose="02040502050405020303" pitchFamily="18" charset="0"/>
              </a:rPr>
              <a:t>decay</a:t>
            </a:r>
            <a:r>
              <a:rPr kumimoji="1" lang="zh-CN" altLang="en-US" sz="2400" dirty="0">
                <a:latin typeface="Georgia" panose="02040502050405020303" pitchFamily="18" charset="0"/>
              </a:rPr>
              <a:t> </a:t>
            </a:r>
            <a:r>
              <a:rPr kumimoji="1" lang="en-US" altLang="zh-CN" sz="2400" dirty="0">
                <a:latin typeface="Georgia" panose="02040502050405020303" pitchFamily="18" charset="0"/>
              </a:rPr>
              <a:t>muon</a:t>
            </a:r>
            <a:r>
              <a:rPr kumimoji="1" lang="zh-CN" altLang="en-US" sz="2400" dirty="0">
                <a:latin typeface="Georgia" panose="02040502050405020303" pitchFamily="18" charset="0"/>
              </a:rPr>
              <a:t> </a:t>
            </a:r>
            <a:r>
              <a:rPr kumimoji="1" lang="en-US" altLang="zh-CN" sz="2400" dirty="0">
                <a:latin typeface="Georgia" panose="02040502050405020303" pitchFamily="18" charset="0"/>
              </a:rPr>
              <a:t>beamline, …</a:t>
            </a:r>
          </a:p>
          <a:p>
            <a:pPr marL="342900" indent="-342900">
              <a:buFont typeface="Wingdings" panose="05000000000000000000" pitchFamily="2" charset="2"/>
              <a:buChar char="l"/>
            </a:pPr>
            <a:r>
              <a:rPr kumimoji="1" lang="en-US" altLang="zh-CN" sz="2400" dirty="0">
                <a:latin typeface="Georgia" panose="02040502050405020303" pitchFamily="18" charset="0"/>
              </a:rPr>
              <a:t>Spectrometers:</a:t>
            </a:r>
            <a:r>
              <a:rPr kumimoji="1" lang="zh-CN" altLang="en-US" sz="2400" dirty="0">
                <a:latin typeface="Georgia" panose="02040502050405020303" pitchFamily="18" charset="0"/>
              </a:rPr>
              <a:t> </a:t>
            </a:r>
            <a:r>
              <a:rPr kumimoji="1" lang="en-US" altLang="zh-CN" sz="2400" b="1" dirty="0">
                <a:highlight>
                  <a:srgbClr val="5B9BD5"/>
                </a:highlight>
                <a:latin typeface="Georgia" panose="02040502050405020303" pitchFamily="18" charset="0"/>
              </a:rPr>
              <a:t>1</a:t>
            </a:r>
            <a:r>
              <a:rPr kumimoji="1" lang="zh-CN" altLang="en-US" sz="2400" b="1" dirty="0">
                <a:highlight>
                  <a:srgbClr val="5B9BD5"/>
                </a:highlight>
                <a:latin typeface="Georgia" panose="02040502050405020303" pitchFamily="18" charset="0"/>
              </a:rPr>
              <a:t> </a:t>
            </a:r>
            <a:r>
              <a:rPr kumimoji="1" lang="en-US" altLang="zh-CN" sz="2400" b="1" dirty="0" err="1">
                <a:highlight>
                  <a:srgbClr val="5B9BD5"/>
                </a:highlight>
                <a:latin typeface="Georgia" panose="02040502050405020303" pitchFamily="18" charset="0"/>
              </a:rPr>
              <a:t>μSR</a:t>
            </a:r>
            <a:r>
              <a:rPr kumimoji="1" lang="zh-CN" altLang="en-US" sz="2400" b="1" dirty="0">
                <a:highlight>
                  <a:srgbClr val="5B9BD5"/>
                </a:highlight>
                <a:latin typeface="Georgia" panose="02040502050405020303" pitchFamily="18" charset="0"/>
              </a:rPr>
              <a:t> </a:t>
            </a:r>
            <a:r>
              <a:rPr kumimoji="1" lang="en-US" altLang="zh-CN" sz="2400" b="1" dirty="0">
                <a:highlight>
                  <a:srgbClr val="5B9BD5"/>
                </a:highlight>
                <a:latin typeface="Georgia" panose="02040502050405020303" pitchFamily="18" charset="0"/>
              </a:rPr>
              <a:t>spectrometer</a:t>
            </a:r>
            <a:r>
              <a:rPr kumimoji="1" lang="zh-CN" altLang="en-US" sz="2400" b="1" dirty="0">
                <a:highlight>
                  <a:srgbClr val="5B9BD5"/>
                </a:highlight>
                <a:latin typeface="Georgia" panose="02040502050405020303" pitchFamily="18" charset="0"/>
              </a:rPr>
              <a:t> </a:t>
            </a:r>
            <a:r>
              <a:rPr kumimoji="1" lang="en-US" altLang="zh-CN" sz="2400" dirty="0">
                <a:latin typeface="Georgia" panose="02040502050405020303" pitchFamily="18" charset="0"/>
              </a:rPr>
              <a:t>…</a:t>
            </a:r>
            <a:endParaRPr kumimoji="1" lang="zh-CN" altLang="en-US" sz="2400" dirty="0">
              <a:latin typeface="Georgia" panose="02040502050405020303" pitchFamily="18" charset="0"/>
            </a:endParaRPr>
          </a:p>
        </p:txBody>
      </p:sp>
      <p:pic>
        <p:nvPicPr>
          <p:cNvPr id="36" name="Picture 24" descr="Muon_precession_fast">
            <a:extLst>
              <a:ext uri="{FF2B5EF4-FFF2-40B4-BE49-F238E27FC236}">
                <a16:creationId xmlns:a16="http://schemas.microsoft.com/office/drawing/2014/main" id="{5F35BDC0-04D6-4786-BEDF-A4E23DA5906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6277" y="2709791"/>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本框 37">
            <a:extLst>
              <a:ext uri="{FF2B5EF4-FFF2-40B4-BE49-F238E27FC236}">
                <a16:creationId xmlns:a16="http://schemas.microsoft.com/office/drawing/2014/main" id="{38E214B0-B4BE-4F1F-8805-01A6EFEB56C9}"/>
              </a:ext>
            </a:extLst>
          </p:cNvPr>
          <p:cNvSpPr txBox="1"/>
          <p:nvPr/>
        </p:nvSpPr>
        <p:spPr>
          <a:xfrm rot="20711463">
            <a:off x="8176288" y="2737666"/>
            <a:ext cx="976602" cy="369332"/>
          </a:xfrm>
          <a:prstGeom prst="rect">
            <a:avLst/>
          </a:prstGeom>
          <a:noFill/>
          <a:ln>
            <a:noFill/>
          </a:ln>
          <a:effectLst>
            <a:glow rad="101600">
              <a:schemeClr val="bg1">
                <a:alpha val="60000"/>
              </a:schemeClr>
            </a:glow>
          </a:effectLst>
        </p:spPr>
        <p:txBody>
          <a:bodyPr wrap="square" rtlCol="0">
            <a:spAutoFit/>
          </a:bodyPr>
          <a:lstStyle>
            <a:defPPr>
              <a:defRPr lang="zh-CN"/>
            </a:defPPr>
            <a:lvl1pPr algn="ctr">
              <a:defRPr kumimoji="1" b="1">
                <a:ln w="3175">
                  <a:noFill/>
                </a:ln>
                <a:solidFill>
                  <a:srgbClr val="FF0000"/>
                </a:solidFill>
                <a:effectLst>
                  <a:outerShdw blurRad="63500" sx="102000" sy="102000" algn="ctr" rotWithShape="0">
                    <a:prstClr val="black">
                      <a:alpha val="40000"/>
                    </a:prstClr>
                  </a:outerShdw>
                </a:effectLst>
                <a:highlight>
                  <a:srgbClr val="52CAB8"/>
                </a:highlight>
                <a:latin typeface="Georgia" panose="02040502050405020303" pitchFamily="18" charset="0"/>
              </a:defRPr>
            </a:lvl1pPr>
          </a:lstStyle>
          <a:p>
            <a:r>
              <a:rPr lang="en-US" altLang="zh-CN" dirty="0">
                <a:highlight>
                  <a:srgbClr val="5B9BD5"/>
                </a:highlight>
              </a:rPr>
              <a:t>Target</a:t>
            </a:r>
            <a:endParaRPr lang="zh-CN" altLang="en-US" dirty="0">
              <a:highlight>
                <a:srgbClr val="5B9BD5"/>
              </a:highlight>
            </a:endParaRPr>
          </a:p>
        </p:txBody>
      </p:sp>
      <p:sp>
        <p:nvSpPr>
          <p:cNvPr id="39" name="矩形 38">
            <a:extLst>
              <a:ext uri="{FF2B5EF4-FFF2-40B4-BE49-F238E27FC236}">
                <a16:creationId xmlns:a16="http://schemas.microsoft.com/office/drawing/2014/main" id="{F3AD47AC-E64A-49EB-B005-A14622F1B9F4}"/>
              </a:ext>
            </a:extLst>
          </p:cNvPr>
          <p:cNvSpPr/>
          <p:nvPr/>
        </p:nvSpPr>
        <p:spPr>
          <a:xfrm>
            <a:off x="467698" y="833664"/>
            <a:ext cx="10879175" cy="671851"/>
          </a:xfrm>
          <a:prstGeom prst="rect">
            <a:avLst/>
          </a:prstGeom>
        </p:spPr>
        <p:txBody>
          <a:bodyPr wrap="square">
            <a:spAutoFit/>
          </a:bodyPr>
          <a:lstStyle/>
          <a:p>
            <a:pPr algn="ctr">
              <a:lnSpc>
                <a:spcPct val="150000"/>
              </a:lnSpc>
            </a:pPr>
            <a:r>
              <a:rPr lang="en-US" altLang="zh-CN" sz="2800" b="1" dirty="0">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M</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uon</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station</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 for</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sci</a:t>
            </a:r>
            <a:r>
              <a:rPr lang="en-US" altLang="zh-CN" sz="2800" b="1" dirty="0" err="1">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E</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nce</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techno</a:t>
            </a:r>
            <a:r>
              <a:rPr lang="en-US" altLang="zh-CN" sz="2800" b="1" dirty="0" err="1">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LO</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gy</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and</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in</a:t>
            </a:r>
            <a:r>
              <a:rPr lang="en-US" altLang="zh-CN" sz="2800" b="1" dirty="0" err="1">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D</a:t>
            </a:r>
            <a:r>
              <a:rPr lang="en-US" altLang="zh-CN" sz="2800" b="1" dirty="0" err="1">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ustr</a:t>
            </a:r>
            <a:r>
              <a:rPr lang="en-US" altLang="zh-CN" sz="2800" b="1" dirty="0" err="1">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Y</a:t>
            </a:r>
            <a:r>
              <a:rPr lang="zh-CN" altLang="en-US"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微软雅黑" pitchFamily="34" charset="-122"/>
                <a:cs typeface="Segoe UI Historic" panose="020B0502040204020203" pitchFamily="34" charset="0"/>
              </a:rPr>
              <a:t> </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a:t>
            </a:r>
            <a:r>
              <a:rPr lang="en-US" altLang="zh-CN" sz="2800" b="1" dirty="0">
                <a:solidFill>
                  <a:srgbClr val="FF000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MELODY</a:t>
            </a:r>
            <a:r>
              <a:rPr lang="en-US" altLang="zh-CN" sz="2800" b="1" dirty="0">
                <a:solidFill>
                  <a:srgbClr val="0070C0"/>
                </a:solidFill>
                <a:effectLst>
                  <a:glow rad="101600">
                    <a:schemeClr val="accent3">
                      <a:satMod val="175000"/>
                      <a:alpha val="40000"/>
                    </a:schemeClr>
                  </a:glow>
                  <a:outerShdw blurRad="38100" dist="38100" dir="2700000" algn="tl">
                    <a:srgbClr val="000000">
                      <a:alpha val="43137"/>
                    </a:srgbClr>
                  </a:outerShdw>
                </a:effectLst>
                <a:ea typeface="Segoe UI Historic" panose="020B0502040204020203" pitchFamily="34" charset="0"/>
                <a:cs typeface="Segoe UI Historic" panose="020B0502040204020203" pitchFamily="34" charset="0"/>
              </a:rPr>
              <a:t>) @ CSNS-II</a:t>
            </a:r>
          </a:p>
        </p:txBody>
      </p:sp>
      <p:pic>
        <p:nvPicPr>
          <p:cNvPr id="42" name="Picture 24" descr="Muon_precession_fast">
            <a:extLst>
              <a:ext uri="{FF2B5EF4-FFF2-40B4-BE49-F238E27FC236}">
                <a16:creationId xmlns:a16="http://schemas.microsoft.com/office/drawing/2014/main" id="{AEAC5BD0-8B8E-4746-9BD6-A65F2398AAB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83517" y="4487339"/>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descr="Muon_precession_fast">
            <a:extLst>
              <a:ext uri="{FF2B5EF4-FFF2-40B4-BE49-F238E27FC236}">
                <a16:creationId xmlns:a16="http://schemas.microsoft.com/office/drawing/2014/main" id="{0E93A311-B73D-4F1A-A860-2BBE635F207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20349" y="3111048"/>
            <a:ext cx="335632" cy="4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a:extLst>
              <a:ext uri="{FF2B5EF4-FFF2-40B4-BE49-F238E27FC236}">
                <a16:creationId xmlns:a16="http://schemas.microsoft.com/office/drawing/2014/main" id="{21978BDF-D309-4A98-A752-BD819D855E25}"/>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68230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timeline</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4C71E735-CA8E-4FA1-BB7F-6B8843B649C5}"/>
              </a:ext>
            </a:extLst>
          </p:cNvPr>
          <p:cNvSpPr txBox="1"/>
          <p:nvPr/>
        </p:nvSpPr>
        <p:spPr>
          <a:xfrm>
            <a:off x="9023835" y="1475144"/>
            <a:ext cx="2865179" cy="2000548"/>
          </a:xfrm>
          <a:prstGeom prst="rect">
            <a:avLst/>
          </a:prstGeom>
          <a:noFill/>
        </p:spPr>
        <p:txBody>
          <a:bodyPr wrap="square" rtlCol="0">
            <a:spAutoFit/>
          </a:bodyPr>
          <a:lstStyle/>
          <a:p>
            <a:r>
              <a:rPr lang="en-US" altLang="zh-CN" sz="2800" b="1" dirty="0">
                <a:solidFill>
                  <a:srgbClr val="0070C0"/>
                </a:solidFill>
                <a:effectLst>
                  <a:outerShdw blurRad="38100" dist="38100" dir="2700000" algn="tl">
                    <a:srgbClr val="000000">
                      <a:alpha val="43137"/>
                    </a:srgbClr>
                  </a:outerShdw>
                </a:effectLst>
              </a:rPr>
              <a:t>MELODY-CSNS:</a:t>
            </a:r>
            <a:r>
              <a:rPr lang="en-US" altLang="zh-CN" sz="2400" b="1" dirty="0"/>
              <a:t>  </a:t>
            </a:r>
            <a:r>
              <a:rPr lang="en-US" altLang="zh-CN" sz="2400" dirty="0"/>
              <a:t> </a:t>
            </a: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负责人： 鲍煜</a:t>
            </a:r>
            <a:endParaRPr lang="en-US" altLang="zh-CN" sz="24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靶    站：刘磊</a:t>
            </a:r>
            <a:endParaRPr lang="en-US" altLang="zh-CN" sz="24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束    线：吕游</a:t>
            </a:r>
            <a:endParaRPr lang="en-US" altLang="zh-CN" sz="24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谱    仪：李强</a:t>
            </a:r>
            <a:endParaRPr lang="en-US" altLang="zh-CN" sz="2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46267EF2-80AE-4647-9055-72B239BDD0AA}"/>
              </a:ext>
            </a:extLst>
          </p:cNvPr>
          <p:cNvSpPr txBox="1"/>
          <p:nvPr/>
        </p:nvSpPr>
        <p:spPr>
          <a:xfrm>
            <a:off x="4586598" y="837695"/>
            <a:ext cx="3571812" cy="584775"/>
          </a:xfrm>
          <a:prstGeom prst="rect">
            <a:avLst/>
          </a:prstGeom>
        </p:spPr>
        <p:txBody>
          <a:bodyPr wrap="none">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32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Segoe UI Black" panose="020B0A02040204020203" pitchFamily="34" charset="0"/>
                <a:ea typeface="Segoe UI Black" panose="020B0A02040204020203" pitchFamily="34" charset="0"/>
                <a:cs typeface="Times New Roman" panose="02020603050405020304" pitchFamily="18" charset="0"/>
              </a:defRPr>
            </a:lvl1pPr>
          </a:lstStyle>
          <a:p>
            <a:r>
              <a:rPr lang="en-US" altLang="zh-CN" dirty="0"/>
              <a:t>MELODY</a:t>
            </a:r>
            <a:r>
              <a:rPr lang="zh-CN" altLang="en-US" dirty="0"/>
              <a:t>建设规划</a:t>
            </a:r>
            <a:endParaRPr lang="en-US" altLang="zh-CN" dirty="0"/>
          </a:p>
        </p:txBody>
      </p:sp>
      <p:sp>
        <p:nvSpPr>
          <p:cNvPr id="42" name="文本框 41">
            <a:extLst>
              <a:ext uri="{FF2B5EF4-FFF2-40B4-BE49-F238E27FC236}">
                <a16:creationId xmlns:a16="http://schemas.microsoft.com/office/drawing/2014/main" id="{0DD93618-A3BB-47AD-B892-4A3A8347620D}"/>
              </a:ext>
            </a:extLst>
          </p:cNvPr>
          <p:cNvSpPr txBox="1"/>
          <p:nvPr/>
        </p:nvSpPr>
        <p:spPr>
          <a:xfrm>
            <a:off x="9023835" y="3830118"/>
            <a:ext cx="3196604" cy="1631216"/>
          </a:xfrm>
          <a:prstGeom prst="rect">
            <a:avLst/>
          </a:prstGeom>
          <a:noFill/>
        </p:spPr>
        <p:txBody>
          <a:bodyPr wrap="square" rtlCol="0">
            <a:spAutoFit/>
          </a:bodyPr>
          <a:lstStyle/>
          <a:p>
            <a:r>
              <a:rPr lang="en-US" altLang="zh-CN" sz="2800" b="1" dirty="0">
                <a:solidFill>
                  <a:srgbClr val="0070C0"/>
                </a:solidFill>
                <a:effectLst>
                  <a:outerShdw blurRad="38100" dist="38100" dir="2700000" algn="tl">
                    <a:srgbClr val="000000">
                      <a:alpha val="43137"/>
                    </a:srgbClr>
                  </a:outerShdw>
                </a:effectLst>
              </a:rPr>
              <a:t>USTC collaborators:</a:t>
            </a:r>
            <a:endParaRPr lang="en-US" altLang="zh-CN" sz="2800" dirty="0"/>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负责人：叶邦角</a:t>
            </a:r>
            <a:endParaRPr lang="en-US" altLang="zh-CN" sz="24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探测器：潘子文</a:t>
            </a:r>
            <a:endParaRPr lang="en-US" altLang="zh-CN" sz="24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电子学：梁昊</a:t>
            </a:r>
            <a:endParaRPr lang="en-US" altLang="zh-CN" sz="2400" dirty="0">
              <a:latin typeface="微软雅黑" panose="020B0503020204020204" pitchFamily="34" charset="-122"/>
              <a:ea typeface="微软雅黑" panose="020B0503020204020204" pitchFamily="34" charset="-122"/>
            </a:endParaRPr>
          </a:p>
        </p:txBody>
      </p:sp>
      <p:graphicFrame>
        <p:nvGraphicFramePr>
          <p:cNvPr id="43" name="图表 42">
            <a:extLst>
              <a:ext uri="{FF2B5EF4-FFF2-40B4-BE49-F238E27FC236}">
                <a16:creationId xmlns:a16="http://schemas.microsoft.com/office/drawing/2014/main" id="{C3237AEE-3803-4000-B1E6-70BFDF3B9EA9}"/>
              </a:ext>
            </a:extLst>
          </p:cNvPr>
          <p:cNvGraphicFramePr/>
          <p:nvPr>
            <p:extLst>
              <p:ext uri="{D42A27DB-BD31-4B8C-83A1-F6EECF244321}">
                <p14:modId xmlns:p14="http://schemas.microsoft.com/office/powerpoint/2010/main" val="3152960691"/>
              </p:ext>
            </p:extLst>
          </p:nvPr>
        </p:nvGraphicFramePr>
        <p:xfrm>
          <a:off x="149361" y="1409738"/>
          <a:ext cx="8874474" cy="4970039"/>
        </p:xfrm>
        <a:graphic>
          <a:graphicData uri="http://schemas.openxmlformats.org/drawingml/2006/chart">
            <c:chart xmlns:c="http://schemas.openxmlformats.org/drawingml/2006/chart" xmlns:r="http://schemas.openxmlformats.org/officeDocument/2006/relationships" r:id="rId6"/>
          </a:graphicData>
        </a:graphic>
      </p:graphicFrame>
      <p:sp>
        <p:nvSpPr>
          <p:cNvPr id="44" name="文本框 43">
            <a:extLst>
              <a:ext uri="{FF2B5EF4-FFF2-40B4-BE49-F238E27FC236}">
                <a16:creationId xmlns:a16="http://schemas.microsoft.com/office/drawing/2014/main" id="{7829A01E-66DB-4D8B-A315-E6800CCEF554}"/>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91578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D95591B9-49A0-4701-B307-90B9FD987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2224" y="1104134"/>
            <a:ext cx="4767072" cy="4611140"/>
          </a:xfrm>
          <a:prstGeom prst="rect">
            <a:avLst/>
          </a:prstGeom>
        </p:spPr>
      </p:pic>
      <p:sp>
        <p:nvSpPr>
          <p:cNvPr id="14" name="文本框 13">
            <a:extLst>
              <a:ext uri="{FF2B5EF4-FFF2-40B4-BE49-F238E27FC236}">
                <a16:creationId xmlns:a16="http://schemas.microsoft.com/office/drawing/2014/main" id="{932C507D-C3AF-4CEC-9443-7A94770A0541}"/>
              </a:ext>
            </a:extLst>
          </p:cNvPr>
          <p:cNvSpPr txBox="1"/>
          <p:nvPr/>
        </p:nvSpPr>
        <p:spPr>
          <a:xfrm>
            <a:off x="641096" y="1147288"/>
            <a:ext cx="2866490" cy="461665"/>
          </a:xfrm>
          <a:prstGeom prst="rect">
            <a:avLst/>
          </a:prstGeom>
          <a:noFill/>
        </p:spPr>
        <p:txBody>
          <a:bodyPr wrap="none" rtlCol="0">
            <a:spAutoFit/>
          </a:bodyPr>
          <a:lstStyle/>
          <a:p>
            <a:r>
              <a:rPr lang="en-US" altLang="zh-CN" sz="2400" b="1" dirty="0">
                <a:latin typeface="Abadi" panose="020B0604020104020204" pitchFamily="34" charset="0"/>
              </a:rPr>
              <a:t>Basic components :</a:t>
            </a:r>
            <a:endParaRPr lang="zh-CN" altLang="en-US" sz="2400" b="1" dirty="0">
              <a:latin typeface="Abadi" panose="020B0604020104020204" pitchFamily="34" charset="0"/>
            </a:endParaRPr>
          </a:p>
        </p:txBody>
      </p:sp>
      <p:sp>
        <p:nvSpPr>
          <p:cNvPr id="15" name="文本框 14">
            <a:extLst>
              <a:ext uri="{FF2B5EF4-FFF2-40B4-BE49-F238E27FC236}">
                <a16:creationId xmlns:a16="http://schemas.microsoft.com/office/drawing/2014/main" id="{852A305E-3D4E-421E-9589-DAA659E5F128}"/>
              </a:ext>
            </a:extLst>
          </p:cNvPr>
          <p:cNvSpPr txBox="1"/>
          <p:nvPr/>
        </p:nvSpPr>
        <p:spPr>
          <a:xfrm>
            <a:off x="695660" y="1983425"/>
            <a:ext cx="2109437" cy="400110"/>
          </a:xfrm>
          <a:prstGeom prst="rect">
            <a:avLst/>
          </a:prstGeom>
          <a:noFill/>
        </p:spPr>
        <p:txBody>
          <a:bodyPr wrap="square" rtlCol="0">
            <a:spAutoFit/>
          </a:bodyPr>
          <a:lstStyle/>
          <a:p>
            <a:r>
              <a:rPr lang="en-US" altLang="zh-CN" sz="2000" b="1" dirty="0">
                <a:solidFill>
                  <a:srgbClr val="0070C0"/>
                </a:solidFill>
                <a:latin typeface="Abadi" panose="020B0604020104020204"/>
              </a:rPr>
              <a:t>Detector arrays</a:t>
            </a:r>
            <a:r>
              <a:rPr lang="en-US" altLang="zh-CN" sz="2000" b="1" dirty="0">
                <a:latin typeface="Abadi" panose="020B0604020104020204"/>
              </a:rPr>
              <a:t>:</a:t>
            </a:r>
            <a:endParaRPr lang="zh-CN" altLang="en-US" sz="2000" dirty="0">
              <a:latin typeface="Abadi" panose="020B0604020104020204"/>
            </a:endParaRPr>
          </a:p>
        </p:txBody>
      </p:sp>
      <p:sp>
        <p:nvSpPr>
          <p:cNvPr id="16" name="文本框 15">
            <a:extLst>
              <a:ext uri="{FF2B5EF4-FFF2-40B4-BE49-F238E27FC236}">
                <a16:creationId xmlns:a16="http://schemas.microsoft.com/office/drawing/2014/main" id="{96D428DF-9107-45FF-BE82-379CA9A496A9}"/>
              </a:ext>
            </a:extLst>
          </p:cNvPr>
          <p:cNvSpPr txBox="1"/>
          <p:nvPr/>
        </p:nvSpPr>
        <p:spPr>
          <a:xfrm>
            <a:off x="2540384" y="2010648"/>
            <a:ext cx="4243973" cy="646331"/>
          </a:xfrm>
          <a:prstGeom prst="rect">
            <a:avLst/>
          </a:prstGeom>
          <a:noFill/>
        </p:spPr>
        <p:txBody>
          <a:bodyPr wrap="square">
            <a:spAutoFit/>
          </a:bodyPr>
          <a:lstStyle/>
          <a:p>
            <a:r>
              <a:rPr lang="en-US" altLang="zh-CN" dirty="0">
                <a:latin typeface="Abadi" panose="020B0604020104020204"/>
              </a:rPr>
              <a:t>Lager number of units cover large angles</a:t>
            </a:r>
          </a:p>
          <a:p>
            <a:r>
              <a:rPr lang="en-US" altLang="zh-CN" dirty="0">
                <a:latin typeface="Abadi" panose="020B0604020104020204"/>
              </a:rPr>
              <a:t>Scintillator + </a:t>
            </a:r>
            <a:r>
              <a:rPr lang="en-US" altLang="zh-CN" dirty="0" err="1">
                <a:latin typeface="Abadi" panose="020B0604020104020204"/>
              </a:rPr>
              <a:t>SiPM</a:t>
            </a:r>
            <a:endParaRPr lang="en-US" altLang="zh-CN" dirty="0">
              <a:latin typeface="Abadi" panose="020B0604020104020204"/>
            </a:endParaRPr>
          </a:p>
        </p:txBody>
      </p:sp>
      <p:sp>
        <p:nvSpPr>
          <p:cNvPr id="17" name="文本框 16">
            <a:extLst>
              <a:ext uri="{FF2B5EF4-FFF2-40B4-BE49-F238E27FC236}">
                <a16:creationId xmlns:a16="http://schemas.microsoft.com/office/drawing/2014/main" id="{EDFE3F7B-8705-426F-BE77-65DEF3382AD5}"/>
              </a:ext>
            </a:extLst>
          </p:cNvPr>
          <p:cNvSpPr txBox="1"/>
          <p:nvPr/>
        </p:nvSpPr>
        <p:spPr>
          <a:xfrm>
            <a:off x="695660" y="3058674"/>
            <a:ext cx="3299663" cy="400110"/>
          </a:xfrm>
          <a:prstGeom prst="rect">
            <a:avLst/>
          </a:prstGeom>
          <a:noFill/>
        </p:spPr>
        <p:txBody>
          <a:bodyPr wrap="square" rtlCol="0">
            <a:spAutoFit/>
          </a:bodyPr>
          <a:lstStyle/>
          <a:p>
            <a:r>
              <a:rPr lang="en-US" altLang="zh-CN" sz="2000" b="1" dirty="0">
                <a:solidFill>
                  <a:srgbClr val="0070C0"/>
                </a:solidFill>
                <a:latin typeface="Abadi" panose="020B0604020104020204"/>
              </a:rPr>
              <a:t>Temperature conditions</a:t>
            </a:r>
            <a:r>
              <a:rPr lang="en-US" altLang="zh-CN" sz="2000" b="1" dirty="0">
                <a:latin typeface="Abadi" panose="020B0604020104020204"/>
              </a:rPr>
              <a:t>:</a:t>
            </a:r>
            <a:endParaRPr lang="zh-CN" altLang="en-US" sz="2000" dirty="0">
              <a:latin typeface="Abadi" panose="020B0604020104020204"/>
            </a:endParaRPr>
          </a:p>
        </p:txBody>
      </p:sp>
      <p:sp>
        <p:nvSpPr>
          <p:cNvPr id="18" name="文本框 17">
            <a:extLst>
              <a:ext uri="{FF2B5EF4-FFF2-40B4-BE49-F238E27FC236}">
                <a16:creationId xmlns:a16="http://schemas.microsoft.com/office/drawing/2014/main" id="{F01E0E2A-E76E-49C4-98E3-CD492FB00835}"/>
              </a:ext>
            </a:extLst>
          </p:cNvPr>
          <p:cNvSpPr txBox="1"/>
          <p:nvPr/>
        </p:nvSpPr>
        <p:spPr>
          <a:xfrm>
            <a:off x="3592717" y="3086539"/>
            <a:ext cx="3246232" cy="646331"/>
          </a:xfrm>
          <a:prstGeom prst="rect">
            <a:avLst/>
          </a:prstGeom>
          <a:noFill/>
        </p:spPr>
        <p:txBody>
          <a:bodyPr wrap="square">
            <a:spAutoFit/>
          </a:bodyPr>
          <a:lstStyle/>
          <a:p>
            <a:r>
              <a:rPr lang="en-US" altLang="zh-CN" dirty="0">
                <a:latin typeface="Abadi" panose="020B0604020104020204"/>
              </a:rPr>
              <a:t>Cryostat  CCR</a:t>
            </a:r>
          </a:p>
          <a:p>
            <a:r>
              <a:rPr lang="en-US" altLang="zh-CN" dirty="0">
                <a:latin typeface="Abadi" panose="020B0604020104020204"/>
              </a:rPr>
              <a:t>Furnace</a:t>
            </a:r>
          </a:p>
        </p:txBody>
      </p:sp>
      <p:sp>
        <p:nvSpPr>
          <p:cNvPr id="19" name="文本框 18">
            <a:extLst>
              <a:ext uri="{FF2B5EF4-FFF2-40B4-BE49-F238E27FC236}">
                <a16:creationId xmlns:a16="http://schemas.microsoft.com/office/drawing/2014/main" id="{9E6032A0-B765-41CE-8C0E-CEC1392C6151}"/>
              </a:ext>
            </a:extLst>
          </p:cNvPr>
          <p:cNvSpPr txBox="1"/>
          <p:nvPr/>
        </p:nvSpPr>
        <p:spPr>
          <a:xfrm>
            <a:off x="731405" y="3900441"/>
            <a:ext cx="2685872" cy="400110"/>
          </a:xfrm>
          <a:prstGeom prst="rect">
            <a:avLst/>
          </a:prstGeom>
          <a:noFill/>
        </p:spPr>
        <p:txBody>
          <a:bodyPr wrap="square" rtlCol="0">
            <a:spAutoFit/>
          </a:bodyPr>
          <a:lstStyle/>
          <a:p>
            <a:r>
              <a:rPr lang="en-US" altLang="zh-CN" sz="2000" b="1" dirty="0">
                <a:solidFill>
                  <a:srgbClr val="0070C0"/>
                </a:solidFill>
                <a:latin typeface="Abadi" panose="020B0604020104020204"/>
              </a:rPr>
              <a:t>Magnets</a:t>
            </a:r>
            <a:r>
              <a:rPr lang="en-US" altLang="zh-CN" sz="2000" b="1" dirty="0">
                <a:latin typeface="Abadi" panose="020B0604020104020204"/>
              </a:rPr>
              <a:t>:</a:t>
            </a:r>
            <a:endParaRPr lang="zh-CN" altLang="en-US" sz="2000" dirty="0">
              <a:latin typeface="Abadi" panose="020B0604020104020204"/>
            </a:endParaRPr>
          </a:p>
        </p:txBody>
      </p:sp>
      <p:sp>
        <p:nvSpPr>
          <p:cNvPr id="20" name="文本框 19">
            <a:extLst>
              <a:ext uri="{FF2B5EF4-FFF2-40B4-BE49-F238E27FC236}">
                <a16:creationId xmlns:a16="http://schemas.microsoft.com/office/drawing/2014/main" id="{4E3B41B9-6F9B-4300-8676-3D152AE2B01E}"/>
              </a:ext>
            </a:extLst>
          </p:cNvPr>
          <p:cNvSpPr txBox="1"/>
          <p:nvPr/>
        </p:nvSpPr>
        <p:spPr>
          <a:xfrm>
            <a:off x="695660" y="4703127"/>
            <a:ext cx="2685872" cy="400110"/>
          </a:xfrm>
          <a:prstGeom prst="rect">
            <a:avLst/>
          </a:prstGeom>
          <a:noFill/>
        </p:spPr>
        <p:txBody>
          <a:bodyPr wrap="square" rtlCol="0">
            <a:spAutoFit/>
          </a:bodyPr>
          <a:lstStyle/>
          <a:p>
            <a:r>
              <a:rPr lang="en-US" altLang="zh-CN" sz="2000" b="1" dirty="0">
                <a:solidFill>
                  <a:srgbClr val="0070C0"/>
                </a:solidFill>
                <a:latin typeface="Abadi" panose="020B0604020104020204"/>
              </a:rPr>
              <a:t>Sample chamber</a:t>
            </a:r>
            <a:r>
              <a:rPr lang="en-US" altLang="zh-CN" sz="2000" b="1" dirty="0">
                <a:latin typeface="Abadi" panose="020B0604020104020204"/>
              </a:rPr>
              <a:t>:</a:t>
            </a:r>
            <a:endParaRPr lang="zh-CN" altLang="en-US" sz="2000" dirty="0">
              <a:latin typeface="Abadi" panose="020B0604020104020204"/>
            </a:endParaRPr>
          </a:p>
        </p:txBody>
      </p:sp>
      <p:sp>
        <p:nvSpPr>
          <p:cNvPr id="22" name="文本框 21">
            <a:extLst>
              <a:ext uri="{FF2B5EF4-FFF2-40B4-BE49-F238E27FC236}">
                <a16:creationId xmlns:a16="http://schemas.microsoft.com/office/drawing/2014/main" id="{594C4E35-C6CD-4A3B-8961-2EFC81C48013}"/>
              </a:ext>
            </a:extLst>
          </p:cNvPr>
          <p:cNvSpPr txBox="1"/>
          <p:nvPr/>
        </p:nvSpPr>
        <p:spPr>
          <a:xfrm>
            <a:off x="1231045" y="5698471"/>
            <a:ext cx="3984788" cy="338554"/>
          </a:xfrm>
          <a:prstGeom prst="rect">
            <a:avLst/>
          </a:prstGeom>
          <a:noFill/>
        </p:spPr>
        <p:txBody>
          <a:bodyPr wrap="square" rtlCol="0">
            <a:spAutoFit/>
          </a:bodyPr>
          <a:lstStyle/>
          <a:p>
            <a:r>
              <a:rPr lang="en-US" altLang="zh-CN" sz="1600" dirty="0">
                <a:latin typeface="Abadi" panose="020B0604020104020204"/>
              </a:rPr>
              <a:t>More: Pressure, laser, RF field, etc.</a:t>
            </a:r>
            <a:endParaRPr lang="zh-CN" altLang="en-US" sz="1600" dirty="0">
              <a:latin typeface="Abadi" panose="020B0604020104020204"/>
            </a:endParaRPr>
          </a:p>
        </p:txBody>
      </p:sp>
      <p:sp>
        <p:nvSpPr>
          <p:cNvPr id="23" name="文本框 22">
            <a:extLst>
              <a:ext uri="{FF2B5EF4-FFF2-40B4-BE49-F238E27FC236}">
                <a16:creationId xmlns:a16="http://schemas.microsoft.com/office/drawing/2014/main" id="{C1233790-E8F6-4A3A-9793-98F37F4F01C6}"/>
              </a:ext>
            </a:extLst>
          </p:cNvPr>
          <p:cNvSpPr txBox="1"/>
          <p:nvPr/>
        </p:nvSpPr>
        <p:spPr>
          <a:xfrm>
            <a:off x="1945275" y="3935968"/>
            <a:ext cx="4025793" cy="646331"/>
          </a:xfrm>
          <a:prstGeom prst="rect">
            <a:avLst/>
          </a:prstGeom>
          <a:noFill/>
        </p:spPr>
        <p:txBody>
          <a:bodyPr wrap="square">
            <a:spAutoFit/>
          </a:bodyPr>
          <a:lstStyle/>
          <a:p>
            <a:r>
              <a:rPr lang="en-US" altLang="zh-CN" b="1" dirty="0">
                <a:latin typeface="Abadi" panose="020B0604020104020204"/>
              </a:rPr>
              <a:t>L</a:t>
            </a:r>
            <a:r>
              <a:rPr lang="zh-CN" altLang="en-US" b="1" dirty="0">
                <a:latin typeface="Abadi" panose="020B0604020104020204"/>
              </a:rPr>
              <a:t>F</a:t>
            </a:r>
            <a:r>
              <a:rPr lang="zh-CN" altLang="en-US" dirty="0">
                <a:latin typeface="Abadi" panose="020B0604020104020204"/>
              </a:rPr>
              <a:t>: </a:t>
            </a:r>
            <a:r>
              <a:rPr lang="en-US" altLang="zh-CN" dirty="0">
                <a:latin typeface="Abadi" panose="020B0604020104020204"/>
              </a:rPr>
              <a:t>Longitudinal</a:t>
            </a:r>
            <a:r>
              <a:rPr lang="zh-CN" altLang="en-US" dirty="0">
                <a:latin typeface="Abadi" panose="020B0604020104020204"/>
              </a:rPr>
              <a:t> </a:t>
            </a:r>
            <a:r>
              <a:rPr lang="en-US" altLang="zh-CN" dirty="0">
                <a:latin typeface="Abadi" panose="020B0604020104020204"/>
              </a:rPr>
              <a:t>magnetic </a:t>
            </a:r>
            <a:r>
              <a:rPr lang="zh-CN" altLang="en-US" dirty="0">
                <a:latin typeface="Abadi" panose="020B0604020104020204"/>
              </a:rPr>
              <a:t>field </a:t>
            </a:r>
            <a:endParaRPr lang="en-US" altLang="zh-CN" dirty="0">
              <a:latin typeface="Abadi" panose="020B0604020104020204"/>
            </a:endParaRPr>
          </a:p>
          <a:p>
            <a:r>
              <a:rPr lang="en-US" altLang="zh-CN" b="1" dirty="0">
                <a:latin typeface="Abadi" panose="020B0604020104020204"/>
              </a:rPr>
              <a:t>TF</a:t>
            </a:r>
            <a:r>
              <a:rPr lang="en-US" altLang="zh-CN" dirty="0">
                <a:latin typeface="Abadi" panose="020B0604020104020204"/>
              </a:rPr>
              <a:t>: Transverse magnetic field</a:t>
            </a:r>
            <a:endParaRPr lang="zh-CN" altLang="en-US" dirty="0">
              <a:latin typeface="Abadi" panose="020B0604020104020204"/>
            </a:endParaRPr>
          </a:p>
        </p:txBody>
      </p:sp>
      <p:sp>
        <p:nvSpPr>
          <p:cNvPr id="24" name="文本框 23">
            <a:extLst>
              <a:ext uri="{FF2B5EF4-FFF2-40B4-BE49-F238E27FC236}">
                <a16:creationId xmlns:a16="http://schemas.microsoft.com/office/drawing/2014/main" id="{86ACC8FC-4615-4B84-830E-AC9097C46FA0}"/>
              </a:ext>
            </a:extLst>
          </p:cNvPr>
          <p:cNvSpPr txBox="1"/>
          <p:nvPr/>
        </p:nvSpPr>
        <p:spPr>
          <a:xfrm>
            <a:off x="2805096" y="4725763"/>
            <a:ext cx="5569284" cy="646331"/>
          </a:xfrm>
          <a:prstGeom prst="rect">
            <a:avLst/>
          </a:prstGeom>
          <a:noFill/>
        </p:spPr>
        <p:txBody>
          <a:bodyPr wrap="square">
            <a:spAutoFit/>
          </a:bodyPr>
          <a:lstStyle/>
          <a:p>
            <a:r>
              <a:rPr lang="zh-CN" altLang="en-US" dirty="0">
                <a:latin typeface="Abadi" panose="020B0604020104020204"/>
              </a:rPr>
              <a:t>Provide</a:t>
            </a:r>
            <a:r>
              <a:rPr lang="en-US" altLang="zh-CN" dirty="0">
                <a:latin typeface="Abadi" panose="020B0604020104020204"/>
              </a:rPr>
              <a:t>s</a:t>
            </a:r>
            <a:r>
              <a:rPr lang="zh-CN" altLang="en-US" dirty="0">
                <a:latin typeface="Abadi" panose="020B0604020104020204"/>
              </a:rPr>
              <a:t> vacuum environment for CCR</a:t>
            </a:r>
          </a:p>
          <a:p>
            <a:r>
              <a:rPr lang="zh-CN" altLang="en-US" dirty="0">
                <a:latin typeface="Abadi" panose="020B0604020104020204"/>
              </a:rPr>
              <a:t>Provide</a:t>
            </a:r>
            <a:r>
              <a:rPr lang="en-US" altLang="zh-CN" dirty="0">
                <a:latin typeface="Abadi" panose="020B0604020104020204"/>
              </a:rPr>
              <a:t>s</a:t>
            </a:r>
            <a:r>
              <a:rPr lang="zh-CN" altLang="en-US" dirty="0">
                <a:latin typeface="Abadi" panose="020B0604020104020204"/>
              </a:rPr>
              <a:t> fly-past for the </a:t>
            </a:r>
            <a:r>
              <a:rPr lang="en-US" altLang="zh-CN" dirty="0">
                <a:latin typeface="Abadi" panose="020B0604020104020204"/>
              </a:rPr>
              <a:t>muons</a:t>
            </a:r>
            <a:r>
              <a:rPr lang="zh-CN" altLang="en-US" dirty="0">
                <a:latin typeface="Abadi" panose="020B0604020104020204"/>
              </a:rPr>
              <a:t> out off sample</a:t>
            </a:r>
          </a:p>
        </p:txBody>
      </p:sp>
      <p:sp>
        <p:nvSpPr>
          <p:cNvPr id="25" name="文本框 24">
            <a:extLst>
              <a:ext uri="{FF2B5EF4-FFF2-40B4-BE49-F238E27FC236}">
                <a16:creationId xmlns:a16="http://schemas.microsoft.com/office/drawing/2014/main" id="{DAD7958D-0F87-4D48-AC52-BD5ECE1B75CB}"/>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904113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56B0B706-F00F-4372-B9FE-81BF3FA9D9BB}"/>
              </a:ext>
            </a:extLst>
          </p:cNvPr>
          <p:cNvSpPr txBox="1"/>
          <p:nvPr/>
        </p:nvSpPr>
        <p:spPr>
          <a:xfrm>
            <a:off x="2260329" y="957272"/>
            <a:ext cx="3960308" cy="415498"/>
          </a:xfrm>
          <a:prstGeom prst="rect">
            <a:avLst/>
          </a:prstGeom>
          <a:noFill/>
        </p:spPr>
        <p:txBody>
          <a:bodyPr wrap="square" rtlCol="0">
            <a:spAutoFit/>
          </a:bodyPr>
          <a:lstStyle/>
          <a:p>
            <a:pPr defTabSz="342892">
              <a:defRPr/>
            </a:pPr>
            <a:r>
              <a:rPr lang="en-US" altLang="zh-CN" sz="2100" b="1" dirty="0">
                <a:solidFill>
                  <a:prstClr val="white"/>
                </a:solidFill>
                <a:latin typeface="Segoe UI Black" panose="020B0A02040204020203" pitchFamily="34" charset="0"/>
                <a:ea typeface="Segoe UI Black" panose="020B0A02040204020203" pitchFamily="34" charset="0"/>
              </a:rPr>
              <a:t>3.2</a:t>
            </a:r>
            <a:r>
              <a:rPr lang="en-US" altLang="zh-CN" sz="2100" b="1" dirty="0">
                <a:solidFill>
                  <a:prstClr val="white"/>
                </a:solidFill>
                <a:latin typeface="Segoe UI Black" panose="020B0A02040204020203" pitchFamily="34" charset="0"/>
                <a:ea typeface="Segoe UI Black" panose="020B0A02040204020203" pitchFamily="34" charset="0"/>
                <a:cs typeface="Times New Roman" panose="02020603050405020304" pitchFamily="18" charset="0"/>
              </a:rPr>
              <a:t> Detector arrangement</a:t>
            </a:r>
            <a:endParaRPr lang="zh-CN" altLang="en-US" sz="2100" b="1" dirty="0">
              <a:solidFill>
                <a:prstClr val="white"/>
              </a:solidFill>
              <a:latin typeface="Segoe UI Black" panose="020B0A02040204020203" pitchFamily="34" charset="0"/>
              <a:ea typeface="微软雅黑" panose="020B0503020204020204" pitchFamily="34" charset="-122"/>
            </a:endParaRPr>
          </a:p>
        </p:txBody>
      </p:sp>
      <p:pic>
        <p:nvPicPr>
          <p:cNvPr id="10" name="图片 9">
            <a:extLst>
              <a:ext uri="{FF2B5EF4-FFF2-40B4-BE49-F238E27FC236}">
                <a16:creationId xmlns:a16="http://schemas.microsoft.com/office/drawing/2014/main" id="{46134F44-7CC3-4FF7-A0A3-78EDC856BD97}"/>
              </a:ext>
            </a:extLst>
          </p:cNvPr>
          <p:cNvPicPr>
            <a:picLocks noChangeAspect="1"/>
          </p:cNvPicPr>
          <p:nvPr/>
        </p:nvPicPr>
        <p:blipFill>
          <a:blip r:embed="rId6" cstate="hqprint">
            <a:duotone>
              <a:prstClr val="black"/>
              <a:schemeClr val="bg1">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8510155" y="857000"/>
            <a:ext cx="588500" cy="594000"/>
          </a:xfrm>
          <a:prstGeom prst="rect">
            <a:avLst/>
          </a:prstGeom>
        </p:spPr>
      </p:pic>
      <p:pic>
        <p:nvPicPr>
          <p:cNvPr id="11" name="图片 10">
            <a:extLst>
              <a:ext uri="{FF2B5EF4-FFF2-40B4-BE49-F238E27FC236}">
                <a16:creationId xmlns:a16="http://schemas.microsoft.com/office/drawing/2014/main" id="{56819847-8215-485C-8B2A-923069366482}"/>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2557780" y="1315460"/>
            <a:ext cx="2489199" cy="1831710"/>
          </a:xfrm>
          <a:prstGeom prst="rect">
            <a:avLst/>
          </a:prstGeom>
          <a:effectLst>
            <a:outerShdw blurRad="63500" sx="102000" sy="102000" algn="ctr" rotWithShape="0">
              <a:prstClr val="black">
                <a:alpha val="40000"/>
              </a:prstClr>
            </a:outerShdw>
          </a:effectLst>
        </p:spPr>
      </p:pic>
      <p:grpSp>
        <p:nvGrpSpPr>
          <p:cNvPr id="12" name="组合 11">
            <a:extLst>
              <a:ext uri="{FF2B5EF4-FFF2-40B4-BE49-F238E27FC236}">
                <a16:creationId xmlns:a16="http://schemas.microsoft.com/office/drawing/2014/main" id="{A21F447B-946E-474D-8648-761F3569ABEC}"/>
              </a:ext>
            </a:extLst>
          </p:cNvPr>
          <p:cNvGrpSpPr/>
          <p:nvPr/>
        </p:nvGrpSpPr>
        <p:grpSpPr>
          <a:xfrm>
            <a:off x="8039362" y="952751"/>
            <a:ext cx="3094467" cy="2194419"/>
            <a:chOff x="7994201" y="646932"/>
            <a:chExt cx="4373360" cy="3284054"/>
          </a:xfrm>
        </p:grpSpPr>
        <p:pic>
          <p:nvPicPr>
            <p:cNvPr id="13" name="图片 12">
              <a:extLst>
                <a:ext uri="{FF2B5EF4-FFF2-40B4-BE49-F238E27FC236}">
                  <a16:creationId xmlns:a16="http://schemas.microsoft.com/office/drawing/2014/main" id="{77A60549-DAB2-41A7-8B68-9B0C0E20A16F}"/>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8220846" y="1261481"/>
              <a:ext cx="4085209" cy="2669505"/>
            </a:xfrm>
            <a:prstGeom prst="rect">
              <a:avLst/>
            </a:prstGeom>
            <a:effectLst>
              <a:outerShdw blurRad="63500" sx="102000" sy="102000" algn="ctr" rotWithShape="0">
                <a:prstClr val="black">
                  <a:alpha val="40000"/>
                </a:prstClr>
              </a:outerShdw>
            </a:effectLst>
          </p:spPr>
        </p:pic>
        <p:sp>
          <p:nvSpPr>
            <p:cNvPr id="14" name="文本框 13">
              <a:extLst>
                <a:ext uri="{FF2B5EF4-FFF2-40B4-BE49-F238E27FC236}">
                  <a16:creationId xmlns:a16="http://schemas.microsoft.com/office/drawing/2014/main" id="{1B3AC4DB-3445-4765-A035-AC82886BB560}"/>
                </a:ext>
              </a:extLst>
            </p:cNvPr>
            <p:cNvSpPr txBox="1"/>
            <p:nvPr/>
          </p:nvSpPr>
          <p:spPr>
            <a:xfrm>
              <a:off x="7994201" y="646932"/>
              <a:ext cx="4373360" cy="483632"/>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Detector counts (/det/pulse)</a:t>
              </a:r>
              <a:endParaRPr lang="zh-CN" altLang="en-US" sz="1500" dirty="0"/>
            </a:p>
          </p:txBody>
        </p:sp>
        <p:sp>
          <p:nvSpPr>
            <p:cNvPr id="15" name="文本框 14">
              <a:extLst>
                <a:ext uri="{FF2B5EF4-FFF2-40B4-BE49-F238E27FC236}">
                  <a16:creationId xmlns:a16="http://schemas.microsoft.com/office/drawing/2014/main" id="{B2134E4D-484D-4739-8235-98248EC6A0B5}"/>
                </a:ext>
              </a:extLst>
            </p:cNvPr>
            <p:cNvSpPr txBox="1"/>
            <p:nvPr/>
          </p:nvSpPr>
          <p:spPr>
            <a:xfrm>
              <a:off x="9905863" y="3062547"/>
              <a:ext cx="1638718" cy="345451"/>
            </a:xfrm>
            <a:prstGeom prst="rect">
              <a:avLst/>
            </a:prstGeom>
            <a:noFill/>
          </p:spPr>
          <p:txBody>
            <a:bodyPr wrap="square" rtlCol="0">
              <a:spAutoFit/>
            </a:bodyPr>
            <a:lstStyle/>
            <a:p>
              <a:pPr algn="r"/>
              <a:r>
                <a:rPr lang="en-US" altLang="zh-CN" sz="900" dirty="0" err="1">
                  <a:latin typeface="Abadi" panose="020B0604020104020204" pitchFamily="34" charset="0"/>
                </a:rPr>
                <a:t>E</a:t>
              </a:r>
              <a:r>
                <a:rPr lang="en-US" altLang="zh-CN" sz="900" baseline="-25000" dirty="0" err="1">
                  <a:latin typeface="Abadi" panose="020B0604020104020204" pitchFamily="34" charset="0"/>
                </a:rPr>
                <a:t>Th</a:t>
              </a:r>
              <a:r>
                <a:rPr lang="en-US" altLang="zh-CN" sz="900" dirty="0">
                  <a:latin typeface="Abadi" panose="020B0604020104020204" pitchFamily="34" charset="0"/>
                </a:rPr>
                <a:t> @ 4 MeV</a:t>
              </a:r>
              <a:endParaRPr lang="zh-CN" altLang="en-US" sz="900" dirty="0">
                <a:latin typeface="Abadi" panose="020B0604020104020204" pitchFamily="34" charset="0"/>
              </a:endParaRPr>
            </a:p>
          </p:txBody>
        </p:sp>
      </p:grpSp>
      <p:sp>
        <p:nvSpPr>
          <p:cNvPr id="16" name="文本框 15">
            <a:extLst>
              <a:ext uri="{FF2B5EF4-FFF2-40B4-BE49-F238E27FC236}">
                <a16:creationId xmlns:a16="http://schemas.microsoft.com/office/drawing/2014/main" id="{C7616208-D4FD-4836-A926-63E80D644854}"/>
              </a:ext>
            </a:extLst>
          </p:cNvPr>
          <p:cNvSpPr txBox="1"/>
          <p:nvPr/>
        </p:nvSpPr>
        <p:spPr>
          <a:xfrm>
            <a:off x="2970687" y="911106"/>
            <a:ext cx="1568966" cy="323165"/>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Detectors</a:t>
            </a:r>
            <a:endParaRPr lang="zh-CN" altLang="en-US" sz="1500" dirty="0"/>
          </a:p>
        </p:txBody>
      </p:sp>
      <p:grpSp>
        <p:nvGrpSpPr>
          <p:cNvPr id="17" name="组合 16">
            <a:extLst>
              <a:ext uri="{FF2B5EF4-FFF2-40B4-BE49-F238E27FC236}">
                <a16:creationId xmlns:a16="http://schemas.microsoft.com/office/drawing/2014/main" id="{83C88758-EF98-4B5F-AE6F-9BE04AC292EA}"/>
              </a:ext>
            </a:extLst>
          </p:cNvPr>
          <p:cNvGrpSpPr/>
          <p:nvPr/>
        </p:nvGrpSpPr>
        <p:grpSpPr>
          <a:xfrm>
            <a:off x="8187127" y="3635941"/>
            <a:ext cx="2890578" cy="2764947"/>
            <a:chOff x="8160424" y="3199231"/>
            <a:chExt cx="3854101" cy="3686596"/>
          </a:xfrm>
        </p:grpSpPr>
        <p:sp>
          <p:nvSpPr>
            <p:cNvPr id="18" name="文本框 17">
              <a:extLst>
                <a:ext uri="{FF2B5EF4-FFF2-40B4-BE49-F238E27FC236}">
                  <a16:creationId xmlns:a16="http://schemas.microsoft.com/office/drawing/2014/main" id="{E6525312-8750-4E62-94A0-36534E7CEB45}"/>
                </a:ext>
              </a:extLst>
            </p:cNvPr>
            <p:cNvSpPr txBox="1"/>
            <p:nvPr/>
          </p:nvSpPr>
          <p:spPr>
            <a:xfrm>
              <a:off x="9046947" y="3199231"/>
              <a:ext cx="2236208" cy="430887"/>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Figure of Merit</a:t>
              </a:r>
              <a:endParaRPr lang="zh-CN" altLang="en-US" sz="1500" dirty="0"/>
            </a:p>
          </p:txBody>
        </p:sp>
        <p:pic>
          <p:nvPicPr>
            <p:cNvPr id="19" name="图片 18">
              <a:extLst>
                <a:ext uri="{FF2B5EF4-FFF2-40B4-BE49-F238E27FC236}">
                  <a16:creationId xmlns:a16="http://schemas.microsoft.com/office/drawing/2014/main" id="{08F54ABE-2923-4250-A2B3-695F4327F188}"/>
                </a:ext>
              </a:extLst>
            </p:cNvPr>
            <p:cNvPicPr>
              <a:picLocks/>
            </p:cNvPicPr>
            <p:nvPr/>
          </p:nvPicPr>
          <p:blipFill>
            <a:blip r:embed="rId10">
              <a:extLst>
                <a:ext uri="{28A0092B-C50C-407E-A947-70E740481C1C}">
                  <a14:useLocalDpi xmlns:a14="http://schemas.microsoft.com/office/drawing/2010/main" val="0"/>
                </a:ext>
              </a:extLst>
            </a:blip>
            <a:srcRect/>
            <a:stretch/>
          </p:blipFill>
          <p:spPr>
            <a:xfrm>
              <a:off x="8160424" y="3722452"/>
              <a:ext cx="3854101" cy="2506940"/>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CC021E3B-6AA4-4DF2-BF77-EEFA47FC2EB7}"/>
                    </a:ext>
                  </a:extLst>
                </p:cNvPr>
                <p:cNvSpPr txBox="1"/>
                <p:nvPr/>
              </p:nvSpPr>
              <p:spPr>
                <a:xfrm>
                  <a:off x="9157563" y="6516495"/>
                  <a:ext cx="2414677" cy="369332"/>
                </a:xfrm>
                <a:prstGeom prst="rect">
                  <a:avLst/>
                </a:prstGeom>
                <a:noFill/>
              </p:spPr>
              <p:txBody>
                <a:bodyPr wrap="none" lIns="0" tIns="0" rIns="0" bIns="0" rtlCol="0">
                  <a:spAutoFit/>
                </a:bodyPr>
                <a:lstStyle/>
                <a:p>
                  <a14:m>
                    <m:oMath xmlns:m="http://schemas.openxmlformats.org/officeDocument/2006/math">
                      <m:sSup>
                        <m:sSupPr>
                          <m:ctrlPr>
                            <a:rPr lang="en-US" altLang="zh-CN" i="1">
                              <a:solidFill>
                                <a:srgbClr val="7030A0"/>
                              </a:solidFill>
                              <a:latin typeface="Cambria Math" panose="02040503050406030204" pitchFamily="18" charset="0"/>
                              <a:cs typeface="Times New Roman" panose="02020603050405020304" pitchFamily="18" charset="0"/>
                            </a:rPr>
                          </m:ctrlPr>
                        </m:sSupPr>
                        <m:e>
                          <m:r>
                            <a:rPr lang="en-US" altLang="zh-CN" i="1">
                              <a:solidFill>
                                <a:srgbClr val="7030A0"/>
                              </a:solidFill>
                              <a:latin typeface="Cambria Math" panose="02040503050406030204" pitchFamily="18" charset="0"/>
                              <a:cs typeface="Times New Roman" panose="02020603050405020304" pitchFamily="18" charset="0"/>
                            </a:rPr>
                            <m:t>𝐴</m:t>
                          </m:r>
                        </m:e>
                        <m:sup>
                          <m:r>
                            <a:rPr lang="en-US" altLang="zh-CN" i="1">
                              <a:solidFill>
                                <a:srgbClr val="7030A0"/>
                              </a:solidFill>
                              <a:latin typeface="Cambria Math" panose="02040503050406030204" pitchFamily="18" charset="0"/>
                              <a:cs typeface="Times New Roman" panose="02020603050405020304" pitchFamily="18" charset="0"/>
                            </a:rPr>
                            <m:t>2</m:t>
                          </m:r>
                        </m:sup>
                      </m:sSup>
                      <m:r>
                        <a:rPr lang="en-US" altLang="zh-CN" i="1">
                          <a:solidFill>
                            <a:srgbClr val="7030A0"/>
                          </a:solidFill>
                          <a:latin typeface="Cambria Math" panose="02040503050406030204" pitchFamily="18" charset="0"/>
                          <a:cs typeface="Times New Roman" panose="02020603050405020304" pitchFamily="18" charset="0"/>
                        </a:rPr>
                        <m:t>𝑅</m:t>
                      </m:r>
                    </m:oMath>
                  </a14:m>
                  <a:r>
                    <a:rPr lang="zh-CN" altLang="en-US" dirty="0">
                      <a:solidFill>
                        <a:srgbClr val="7030A0"/>
                      </a:solidFill>
                      <a:latin typeface="Times New Roman" panose="02020603050405020304" pitchFamily="18" charset="0"/>
                      <a:cs typeface="Times New Roman" panose="02020603050405020304" pitchFamily="18" charset="0"/>
                    </a:rPr>
                    <a:t> ≈ </a:t>
                  </a:r>
                  <a:r>
                    <a:rPr lang="en-US" altLang="zh-CN" dirty="0">
                      <a:solidFill>
                        <a:srgbClr val="7030A0"/>
                      </a:solidFill>
                      <a:latin typeface="Times New Roman" panose="02020603050405020304" pitchFamily="18" charset="0"/>
                      <a:cs typeface="Times New Roman" panose="02020603050405020304" pitchFamily="18" charset="0"/>
                    </a:rPr>
                    <a:t>0.004~0.008</a:t>
                  </a:r>
                  <a:endParaRPr lang="zh-CN" altLang="en-US" dirty="0">
                    <a:solidFill>
                      <a:srgbClr val="7030A0"/>
                    </a:solidFill>
                  </a:endParaRPr>
                </a:p>
              </p:txBody>
            </p:sp>
          </mc:Choice>
          <mc:Fallback xmlns="">
            <p:sp>
              <p:nvSpPr>
                <p:cNvPr id="2" name="文本框 1">
                  <a:extLst>
                    <a:ext uri="{FF2B5EF4-FFF2-40B4-BE49-F238E27FC236}">
                      <a16:creationId xmlns:a16="http://schemas.microsoft.com/office/drawing/2014/main" id="{C6FDD047-3F35-4318-84EC-8ABEE9C03149}"/>
                    </a:ext>
                  </a:extLst>
                </p:cNvPr>
                <p:cNvSpPr txBox="1">
                  <a:spLocks noRot="1" noChangeAspect="1" noMove="1" noResize="1" noEditPoints="1" noAdjustHandles="1" noChangeArrowheads="1" noChangeShapeType="1" noTextEdit="1"/>
                </p:cNvSpPr>
                <p:nvPr/>
              </p:nvSpPr>
              <p:spPr>
                <a:xfrm>
                  <a:off x="9157563" y="6516495"/>
                  <a:ext cx="2414677" cy="369332"/>
                </a:xfrm>
                <a:prstGeom prst="rect">
                  <a:avLst/>
                </a:prstGeom>
                <a:blipFill>
                  <a:blip r:embed="rId11"/>
                  <a:stretch>
                    <a:fillRect l="-4714" t="-31111" r="-7744" b="-48889"/>
                  </a:stretch>
                </a:blipFill>
              </p:spPr>
              <p:txBody>
                <a:bodyPr/>
                <a:lstStyle/>
                <a:p>
                  <a:r>
                    <a:rPr lang="zh-CN" altLang="en-US">
                      <a:noFill/>
                    </a:rPr>
                    <a:t> </a:t>
                  </a:r>
                </a:p>
              </p:txBody>
            </p:sp>
          </mc:Fallback>
        </mc:AlternateContent>
      </p:grpSp>
      <p:grpSp>
        <p:nvGrpSpPr>
          <p:cNvPr id="22" name="组合 21">
            <a:extLst>
              <a:ext uri="{FF2B5EF4-FFF2-40B4-BE49-F238E27FC236}">
                <a16:creationId xmlns:a16="http://schemas.microsoft.com/office/drawing/2014/main" id="{D3DB840F-ED93-463A-A0E8-6A75B63E47D7}"/>
              </a:ext>
            </a:extLst>
          </p:cNvPr>
          <p:cNvGrpSpPr/>
          <p:nvPr/>
        </p:nvGrpSpPr>
        <p:grpSpPr>
          <a:xfrm>
            <a:off x="5311441" y="969212"/>
            <a:ext cx="2727921" cy="2177958"/>
            <a:chOff x="4907186" y="801393"/>
            <a:chExt cx="2786612" cy="2828198"/>
          </a:xfrm>
        </p:grpSpPr>
        <p:pic>
          <p:nvPicPr>
            <p:cNvPr id="23" name="图片 22">
              <a:extLst>
                <a:ext uri="{FF2B5EF4-FFF2-40B4-BE49-F238E27FC236}">
                  <a16:creationId xmlns:a16="http://schemas.microsoft.com/office/drawing/2014/main" id="{F38239EF-2A96-46E2-8A35-DACD90CE328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07186" y="1289591"/>
              <a:ext cx="2786612" cy="2340000"/>
            </a:xfrm>
            <a:prstGeom prst="rect">
              <a:avLst/>
            </a:prstGeom>
            <a:effectLst>
              <a:outerShdw blurRad="63500" sx="102000" sy="102000" algn="ctr" rotWithShape="0">
                <a:prstClr val="black">
                  <a:alpha val="40000"/>
                </a:prstClr>
              </a:outerShdw>
            </a:effectLst>
          </p:spPr>
        </p:pic>
        <p:sp>
          <p:nvSpPr>
            <p:cNvPr id="24" name="文本框 23">
              <a:extLst>
                <a:ext uri="{FF2B5EF4-FFF2-40B4-BE49-F238E27FC236}">
                  <a16:creationId xmlns:a16="http://schemas.microsoft.com/office/drawing/2014/main" id="{A5D85232-B9D6-4CAB-A6CA-DA4907334702}"/>
                </a:ext>
              </a:extLst>
            </p:cNvPr>
            <p:cNvSpPr txBox="1"/>
            <p:nvPr/>
          </p:nvSpPr>
          <p:spPr>
            <a:xfrm>
              <a:off x="4933121" y="801393"/>
              <a:ext cx="2716240" cy="755083"/>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Energy deposition</a:t>
              </a:r>
              <a:endParaRPr lang="zh-CN" altLang="en-US" sz="1500" dirty="0"/>
            </a:p>
          </p:txBody>
        </p:sp>
        <p:cxnSp>
          <p:nvCxnSpPr>
            <p:cNvPr id="25" name="直接连接符 24">
              <a:extLst>
                <a:ext uri="{FF2B5EF4-FFF2-40B4-BE49-F238E27FC236}">
                  <a16:creationId xmlns:a16="http://schemas.microsoft.com/office/drawing/2014/main" id="{09448B16-6971-4E0D-BD85-6B375F5BBACB}"/>
                </a:ext>
              </a:extLst>
            </p:cNvPr>
            <p:cNvCxnSpPr>
              <a:cxnSpLocks/>
            </p:cNvCxnSpPr>
            <p:nvPr/>
          </p:nvCxnSpPr>
          <p:spPr>
            <a:xfrm>
              <a:off x="6300492" y="2519545"/>
              <a:ext cx="0" cy="80277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79E3B4E-4599-45C9-ABAB-552ACA3454FB}"/>
                </a:ext>
              </a:extLst>
            </p:cNvPr>
            <p:cNvSpPr txBox="1"/>
            <p:nvPr/>
          </p:nvSpPr>
          <p:spPr>
            <a:xfrm>
              <a:off x="6259014" y="2315477"/>
              <a:ext cx="917368" cy="566312"/>
            </a:xfrm>
            <a:prstGeom prst="rect">
              <a:avLst/>
            </a:prstGeom>
            <a:noFill/>
          </p:spPr>
          <p:txBody>
            <a:bodyPr wrap="square" rtlCol="0">
              <a:spAutoFit/>
            </a:bodyPr>
            <a:lstStyle/>
            <a:p>
              <a:r>
                <a:rPr lang="en-US" altLang="zh-CN" sz="1050" dirty="0">
                  <a:latin typeface="华光行书_CNKI" panose="02000500000000000000" pitchFamily="2" charset="-122"/>
                  <a:ea typeface="华光行书_CNKI" panose="02000500000000000000" pitchFamily="2" charset="-122"/>
                </a:rPr>
                <a:t>Threshold</a:t>
              </a:r>
              <a:endParaRPr lang="zh-CN" altLang="en-US" sz="1050" dirty="0">
                <a:latin typeface="华光行书_CNKI" panose="02000500000000000000" pitchFamily="2" charset="-122"/>
                <a:ea typeface="华光行书_CNKI" panose="02000500000000000000" pitchFamily="2" charset="-122"/>
              </a:endParaRPr>
            </a:p>
          </p:txBody>
        </p:sp>
        <p:sp>
          <p:nvSpPr>
            <p:cNvPr id="27" name="文本框 26">
              <a:extLst>
                <a:ext uri="{FF2B5EF4-FFF2-40B4-BE49-F238E27FC236}">
                  <a16:creationId xmlns:a16="http://schemas.microsoft.com/office/drawing/2014/main" id="{9E5B9AE9-B9C3-4106-97D4-3BC02AA96325}"/>
                </a:ext>
              </a:extLst>
            </p:cNvPr>
            <p:cNvSpPr txBox="1"/>
            <p:nvPr/>
          </p:nvSpPr>
          <p:spPr>
            <a:xfrm>
              <a:off x="6299498" y="2522039"/>
              <a:ext cx="876884" cy="503389"/>
            </a:xfrm>
            <a:prstGeom prst="rect">
              <a:avLst/>
            </a:prstGeom>
            <a:noFill/>
          </p:spPr>
          <p:txBody>
            <a:bodyPr wrap="square">
              <a:spAutoFit/>
            </a:bodyPr>
            <a:lstStyle/>
            <a:p>
              <a:r>
                <a:rPr lang="en-US" altLang="zh-CN" sz="900" dirty="0">
                  <a:latin typeface="华光行书_CNKI" panose="02000500000000000000" pitchFamily="2" charset="-122"/>
                  <a:ea typeface="华光行书_CNKI" panose="02000500000000000000" pitchFamily="2" charset="-122"/>
                </a:rPr>
                <a:t>E</a:t>
              </a:r>
              <a:r>
                <a:rPr lang="en-US" altLang="zh-CN" sz="900" baseline="-25000" dirty="0">
                  <a:latin typeface="华光行书_CNKI" panose="02000500000000000000" pitchFamily="2" charset="-122"/>
                  <a:ea typeface="华光行书_CNKI" panose="02000500000000000000" pitchFamily="2" charset="-122"/>
                </a:rPr>
                <a:t>th</a:t>
              </a:r>
              <a:r>
                <a:rPr lang="en-US" altLang="zh-CN" sz="900" dirty="0">
                  <a:latin typeface="华光行书_CNKI" panose="02000500000000000000" pitchFamily="2" charset="-122"/>
                  <a:ea typeface="华光行书_CNKI" panose="02000500000000000000" pitchFamily="2" charset="-122"/>
                </a:rPr>
                <a:t>@4MeV</a:t>
              </a:r>
              <a:endParaRPr lang="zh-CN" altLang="en-US" sz="900" dirty="0">
                <a:latin typeface="华光行书_CNKI" panose="02000500000000000000" pitchFamily="2" charset="-122"/>
                <a:ea typeface="华光行书_CNKI" panose="02000500000000000000" pitchFamily="2" charset="-122"/>
              </a:endParaRPr>
            </a:p>
          </p:txBody>
        </p:sp>
      </p:grpSp>
      <p:grpSp>
        <p:nvGrpSpPr>
          <p:cNvPr id="28" name="组合 27">
            <a:extLst>
              <a:ext uri="{FF2B5EF4-FFF2-40B4-BE49-F238E27FC236}">
                <a16:creationId xmlns:a16="http://schemas.microsoft.com/office/drawing/2014/main" id="{2A8EC67F-B126-4D61-9612-7368EA3B8B6E}"/>
              </a:ext>
            </a:extLst>
          </p:cNvPr>
          <p:cNvGrpSpPr/>
          <p:nvPr/>
        </p:nvGrpSpPr>
        <p:grpSpPr>
          <a:xfrm>
            <a:off x="5298839" y="3624421"/>
            <a:ext cx="2727920" cy="2791974"/>
            <a:chOff x="438741" y="3046021"/>
            <a:chExt cx="3666717" cy="3923614"/>
          </a:xfrm>
        </p:grpSpPr>
        <p:sp>
          <p:nvSpPr>
            <p:cNvPr id="29" name="文本框 28">
              <a:extLst>
                <a:ext uri="{FF2B5EF4-FFF2-40B4-BE49-F238E27FC236}">
                  <a16:creationId xmlns:a16="http://schemas.microsoft.com/office/drawing/2014/main" id="{D86FAD1F-86DA-447D-BBAF-FB3B47AFD6F2}"/>
                </a:ext>
              </a:extLst>
            </p:cNvPr>
            <p:cNvSpPr txBox="1"/>
            <p:nvPr/>
          </p:nvSpPr>
          <p:spPr>
            <a:xfrm>
              <a:off x="1206441" y="3046021"/>
              <a:ext cx="2236208" cy="454150"/>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Asymmetry</a:t>
              </a:r>
              <a:endParaRPr lang="zh-CN" altLang="en-US" sz="1500" dirty="0"/>
            </a:p>
          </p:txBody>
        </p:sp>
        <p:pic>
          <p:nvPicPr>
            <p:cNvPr id="30" name="图片 29">
              <a:extLst>
                <a:ext uri="{FF2B5EF4-FFF2-40B4-BE49-F238E27FC236}">
                  <a16:creationId xmlns:a16="http://schemas.microsoft.com/office/drawing/2014/main" id="{299CAA84-3122-4957-89FD-5E4C32547E3D}"/>
                </a:ext>
              </a:extLst>
            </p:cNvPr>
            <p:cNvPicPr>
              <a:picLocks/>
            </p:cNvPicPr>
            <p:nvPr/>
          </p:nvPicPr>
          <p:blipFill>
            <a:blip r:embed="rId13">
              <a:extLst>
                <a:ext uri="{28A0092B-C50C-407E-A947-70E740481C1C}">
                  <a14:useLocalDpi xmlns:a14="http://schemas.microsoft.com/office/drawing/2010/main" val="0"/>
                </a:ext>
              </a:extLst>
            </a:blip>
            <a:srcRect/>
            <a:stretch/>
          </p:blipFill>
          <p:spPr>
            <a:xfrm>
              <a:off x="438741" y="3613681"/>
              <a:ext cx="3666717" cy="2642286"/>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52E28797-2FCD-410A-8DF1-9433B6E4D494}"/>
                    </a:ext>
                  </a:extLst>
                </p:cNvPr>
                <p:cNvSpPr txBox="1"/>
                <p:nvPr/>
              </p:nvSpPr>
              <p:spPr>
                <a:xfrm>
                  <a:off x="1821068" y="6580363"/>
                  <a:ext cx="1138526" cy="389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solidFill>
                              <a:srgbClr val="7030A0"/>
                            </a:solidFill>
                            <a:latin typeface="Cambria Math" panose="02040503050406030204" pitchFamily="18" charset="0"/>
                          </a:rPr>
                          <m:t>𝐴</m:t>
                        </m:r>
                        <m:r>
                          <a:rPr lang="en-US" altLang="zh-CN" i="1">
                            <a:solidFill>
                              <a:srgbClr val="7030A0"/>
                            </a:solidFill>
                            <a:latin typeface="Cambria Math" panose="02040503050406030204" pitchFamily="18" charset="0"/>
                          </a:rPr>
                          <m:t>&gt;0.3</m:t>
                        </m:r>
                      </m:oMath>
                    </m:oMathPara>
                  </a14:m>
                  <a:endParaRPr lang="zh-CN" altLang="en-US" i="1" dirty="0">
                    <a:solidFill>
                      <a:srgbClr val="7030A0"/>
                    </a:solidFill>
                    <a:latin typeface="Segoe Print" panose="02000600000000000000" pitchFamily="2" charset="0"/>
                  </a:endParaRPr>
                </a:p>
              </p:txBody>
            </p:sp>
          </mc:Choice>
          <mc:Fallback xmlns="">
            <p:sp>
              <p:nvSpPr>
                <p:cNvPr id="33" name="文本框 32">
                  <a:extLst>
                    <a:ext uri="{FF2B5EF4-FFF2-40B4-BE49-F238E27FC236}">
                      <a16:creationId xmlns:a16="http://schemas.microsoft.com/office/drawing/2014/main" id="{B26499E0-8E08-430B-BCAB-907622B7F557}"/>
                    </a:ext>
                  </a:extLst>
                </p:cNvPr>
                <p:cNvSpPr txBox="1">
                  <a:spLocks noRot="1" noChangeAspect="1" noMove="1" noResize="1" noEditPoints="1" noAdjustHandles="1" noChangeArrowheads="1" noChangeShapeType="1" noTextEdit="1"/>
                </p:cNvSpPr>
                <p:nvPr/>
              </p:nvSpPr>
              <p:spPr>
                <a:xfrm>
                  <a:off x="1821068" y="6580363"/>
                  <a:ext cx="1138526" cy="389272"/>
                </a:xfrm>
                <a:prstGeom prst="rect">
                  <a:avLst/>
                </a:prstGeom>
                <a:blipFill>
                  <a:blip r:embed="rId14"/>
                  <a:stretch>
                    <a:fillRect l="-3597" r="-4317" b="-2174"/>
                  </a:stretch>
                </a:blipFill>
              </p:spPr>
              <p:txBody>
                <a:bodyPr/>
                <a:lstStyle/>
                <a:p>
                  <a:r>
                    <a:rPr lang="zh-CN" altLang="en-US">
                      <a:noFill/>
                    </a:rPr>
                    <a:t> </a:t>
                  </a:r>
                </a:p>
              </p:txBody>
            </p:sp>
          </mc:Fallback>
        </mc:AlternateContent>
      </p:grpSp>
      <p:grpSp>
        <p:nvGrpSpPr>
          <p:cNvPr id="32" name="组合 31">
            <a:extLst>
              <a:ext uri="{FF2B5EF4-FFF2-40B4-BE49-F238E27FC236}">
                <a16:creationId xmlns:a16="http://schemas.microsoft.com/office/drawing/2014/main" id="{BC3E6283-DBB6-4469-8755-6A3C2D57788D}"/>
              </a:ext>
            </a:extLst>
          </p:cNvPr>
          <p:cNvGrpSpPr/>
          <p:nvPr/>
        </p:nvGrpSpPr>
        <p:grpSpPr>
          <a:xfrm>
            <a:off x="2543136" y="3624420"/>
            <a:ext cx="2491238" cy="2776467"/>
            <a:chOff x="5018680" y="3652238"/>
            <a:chExt cx="3006477" cy="3701953"/>
          </a:xfrm>
        </p:grpSpPr>
        <p:sp>
          <p:nvSpPr>
            <p:cNvPr id="33" name="文本框 32">
              <a:extLst>
                <a:ext uri="{FF2B5EF4-FFF2-40B4-BE49-F238E27FC236}">
                  <a16:creationId xmlns:a16="http://schemas.microsoft.com/office/drawing/2014/main" id="{61B1D3C0-930F-40A4-800A-29C7A95CA7D2}"/>
                </a:ext>
              </a:extLst>
            </p:cNvPr>
            <p:cNvSpPr txBox="1"/>
            <p:nvPr/>
          </p:nvSpPr>
          <p:spPr>
            <a:xfrm>
              <a:off x="5206343" y="3652238"/>
              <a:ext cx="2236208" cy="738663"/>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500" dirty="0"/>
                <a:t>Total event rate</a:t>
              </a:r>
              <a:endParaRPr lang="zh-CN" altLang="en-US" sz="1500" dirty="0"/>
            </a:p>
          </p:txBody>
        </p:sp>
        <p:pic>
          <p:nvPicPr>
            <p:cNvPr id="34" name="图片 33">
              <a:extLst>
                <a:ext uri="{FF2B5EF4-FFF2-40B4-BE49-F238E27FC236}">
                  <a16:creationId xmlns:a16="http://schemas.microsoft.com/office/drawing/2014/main" id="{985F104E-C24D-4D7E-84CD-9D4AA056F663}"/>
                </a:ext>
              </a:extLst>
            </p:cNvPr>
            <p:cNvPicPr>
              <a:picLocks/>
            </p:cNvPicPr>
            <p:nvPr/>
          </p:nvPicPr>
          <p:blipFill>
            <a:blip r:embed="rId15">
              <a:extLst>
                <a:ext uri="{28A0092B-C50C-407E-A947-70E740481C1C}">
                  <a14:useLocalDpi xmlns:a14="http://schemas.microsoft.com/office/drawing/2010/main" val="0"/>
                </a:ext>
              </a:extLst>
            </a:blip>
            <a:srcRect/>
            <a:stretch/>
          </p:blipFill>
          <p:spPr>
            <a:xfrm>
              <a:off x="5021141" y="4167878"/>
              <a:ext cx="3004016" cy="2529879"/>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40F49250-2EED-4952-8A06-D14B596A128F}"/>
                    </a:ext>
                  </a:extLst>
                </p:cNvPr>
                <p:cNvSpPr txBox="1"/>
                <p:nvPr/>
              </p:nvSpPr>
              <p:spPr>
                <a:xfrm>
                  <a:off x="5018680" y="6984859"/>
                  <a:ext cx="289499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solidFill>
                              <a:srgbClr val="7030A0"/>
                            </a:solidFill>
                            <a:latin typeface="Cambria Math" panose="02040503050406030204" pitchFamily="18" charset="0"/>
                          </a:rPr>
                          <m:t>𝑅</m:t>
                        </m:r>
                        <m:r>
                          <a:rPr lang="en-US" altLang="zh-CN" i="1">
                            <a:solidFill>
                              <a:srgbClr val="7030A0"/>
                            </a:solidFill>
                            <a:latin typeface="Cambria Math" panose="02040503050406030204" pitchFamily="18" charset="0"/>
                          </a:rPr>
                          <m:t>≈7.6×</m:t>
                        </m:r>
                        <m:sSup>
                          <m:sSupPr>
                            <m:ctrlPr>
                              <a:rPr lang="en-US" altLang="zh-CN" i="1">
                                <a:solidFill>
                                  <a:srgbClr val="7030A0"/>
                                </a:solidFill>
                                <a:latin typeface="Cambria Math" panose="02040503050406030204" pitchFamily="18" charset="0"/>
                              </a:rPr>
                            </m:ctrlPr>
                          </m:sSupPr>
                          <m:e>
                            <m:r>
                              <a:rPr lang="en-US" altLang="zh-CN" i="1">
                                <a:solidFill>
                                  <a:srgbClr val="7030A0"/>
                                </a:solidFill>
                                <a:latin typeface="Cambria Math" panose="02040503050406030204" pitchFamily="18" charset="0"/>
                              </a:rPr>
                              <m:t>10</m:t>
                            </m:r>
                          </m:e>
                          <m:sup>
                            <m:r>
                              <a:rPr lang="en-US" altLang="zh-CN" i="1">
                                <a:solidFill>
                                  <a:srgbClr val="7030A0"/>
                                </a:solidFill>
                                <a:latin typeface="Cambria Math" panose="02040503050406030204" pitchFamily="18" charset="0"/>
                              </a:rPr>
                              <m:t>7</m:t>
                            </m:r>
                          </m:sup>
                        </m:sSup>
                        <m:r>
                          <a:rPr lang="en-US" altLang="zh-CN" i="1">
                            <a:solidFill>
                              <a:srgbClr val="7030A0"/>
                            </a:solidFill>
                            <a:latin typeface="Cambria Math" panose="02040503050406030204" pitchFamily="18" charset="0"/>
                          </a:rPr>
                          <m:t> </m:t>
                        </m:r>
                        <m:r>
                          <a:rPr lang="en-US" altLang="zh-CN" i="1">
                            <a:solidFill>
                              <a:srgbClr val="7030A0"/>
                            </a:solidFill>
                            <a:latin typeface="Cambria Math" panose="02040503050406030204" pitchFamily="18" charset="0"/>
                          </a:rPr>
                          <m:t>𝑒</m:t>
                        </m:r>
                        <m:r>
                          <a:rPr lang="en-US" altLang="zh-CN" i="1" baseline="30000">
                            <a:solidFill>
                              <a:srgbClr val="7030A0"/>
                            </a:solidFill>
                            <a:latin typeface="Cambria Math" panose="02040503050406030204" pitchFamily="18" charset="0"/>
                          </a:rPr>
                          <m:t>+</m:t>
                        </m:r>
                        <m:r>
                          <a:rPr lang="en-US" altLang="zh-CN" i="1">
                            <a:solidFill>
                              <a:srgbClr val="7030A0"/>
                            </a:solidFill>
                            <a:latin typeface="Cambria Math" panose="02040503050406030204" pitchFamily="18" charset="0"/>
                          </a:rPr>
                          <m:t>/</m:t>
                        </m:r>
                        <m:r>
                          <a:rPr lang="en-US" altLang="zh-CN" i="1">
                            <a:solidFill>
                              <a:srgbClr val="7030A0"/>
                            </a:solidFill>
                            <a:latin typeface="Cambria Math" panose="02040503050406030204" pitchFamily="18" charset="0"/>
                          </a:rPr>
                          <m:t>h𝑜𝑢𝑟</m:t>
                        </m:r>
                      </m:oMath>
                    </m:oMathPara>
                  </a14:m>
                  <a:endParaRPr lang="zh-CN" altLang="en-US" dirty="0">
                    <a:solidFill>
                      <a:srgbClr val="7030A0"/>
                    </a:solidFill>
                    <a:latin typeface="Abadi" panose="020B0604020104020204"/>
                  </a:endParaRPr>
                </a:p>
              </p:txBody>
            </p:sp>
          </mc:Choice>
          <mc:Fallback xmlns="">
            <p:sp>
              <p:nvSpPr>
                <p:cNvPr id="34" name="文本框 33">
                  <a:extLst>
                    <a:ext uri="{FF2B5EF4-FFF2-40B4-BE49-F238E27FC236}">
                      <a16:creationId xmlns:a16="http://schemas.microsoft.com/office/drawing/2014/main" id="{CE60241E-CE9E-4A44-9DB6-7D0FEA4162C0}"/>
                    </a:ext>
                  </a:extLst>
                </p:cNvPr>
                <p:cNvSpPr txBox="1">
                  <a:spLocks noRot="1" noChangeAspect="1" noMove="1" noResize="1" noEditPoints="1" noAdjustHandles="1" noChangeArrowheads="1" noChangeShapeType="1" noTextEdit="1"/>
                </p:cNvSpPr>
                <p:nvPr/>
              </p:nvSpPr>
              <p:spPr>
                <a:xfrm>
                  <a:off x="5018680" y="6984859"/>
                  <a:ext cx="2894994" cy="369332"/>
                </a:xfrm>
                <a:prstGeom prst="rect">
                  <a:avLst/>
                </a:prstGeom>
                <a:blipFill>
                  <a:blip r:embed="rId16"/>
                  <a:stretch>
                    <a:fillRect l="-1523" t="-11111" r="-1777" b="-40000"/>
                  </a:stretch>
                </a:blipFill>
              </p:spPr>
              <p:txBody>
                <a:bodyPr/>
                <a:lstStyle/>
                <a:p>
                  <a:r>
                    <a:rPr lang="zh-CN" altLang="en-US">
                      <a:noFill/>
                    </a:rPr>
                    <a:t> </a:t>
                  </a:r>
                </a:p>
              </p:txBody>
            </p:sp>
          </mc:Fallback>
        </mc:AlternateContent>
      </p:grpSp>
      <p:sp>
        <p:nvSpPr>
          <p:cNvPr id="36" name="文本框 35">
            <a:extLst>
              <a:ext uri="{FF2B5EF4-FFF2-40B4-BE49-F238E27FC236}">
                <a16:creationId xmlns:a16="http://schemas.microsoft.com/office/drawing/2014/main" id="{5AF385A4-BDE5-476B-8E62-AC098594BDCB}"/>
              </a:ext>
            </a:extLst>
          </p:cNvPr>
          <p:cNvSpPr txBox="1"/>
          <p:nvPr/>
        </p:nvSpPr>
        <p:spPr>
          <a:xfrm>
            <a:off x="217602" y="2955006"/>
            <a:ext cx="2042728" cy="830997"/>
          </a:xfrm>
          <a:prstGeom prst="rect">
            <a:avLst/>
          </a:prstGeom>
          <a:noFill/>
        </p:spPr>
        <p:txBody>
          <a:bodyPr wrap="square" rtlCol="0">
            <a:spAutoFit/>
          </a:bodyPr>
          <a:lstStyle/>
          <a:p>
            <a:r>
              <a:rPr lang="en-US" altLang="zh-CN" sz="2400" b="1" dirty="0">
                <a:latin typeface="Abadi" panose="020B0604020104020204" pitchFamily="34" charset="0"/>
              </a:rPr>
              <a:t>The </a:t>
            </a:r>
            <a:r>
              <a:rPr lang="el-GR" altLang="zh-CN" sz="2400" b="1" dirty="0">
                <a:latin typeface="Abadi" panose="020B0604020104020204" pitchFamily="34" charset="0"/>
              </a:rPr>
              <a:t>μ</a:t>
            </a:r>
            <a:r>
              <a:rPr lang="en-US" altLang="zh-CN" sz="2400" b="1" dirty="0">
                <a:latin typeface="Abadi" panose="020B0604020104020204" pitchFamily="34" charset="0"/>
              </a:rPr>
              <a:t>SR performance</a:t>
            </a:r>
            <a:endParaRPr lang="en-US" altLang="zh-CN" sz="2400" b="1" dirty="0"/>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5C8383A-11E0-42F6-B99A-E3E28DDE7D75}"/>
                  </a:ext>
                </a:extLst>
              </p:cNvPr>
              <p:cNvSpPr txBox="1"/>
              <p:nvPr/>
            </p:nvSpPr>
            <p:spPr>
              <a:xfrm>
                <a:off x="8117444" y="3260052"/>
                <a:ext cx="3134384" cy="276999"/>
              </a:xfrm>
              <a:prstGeom prst="rect">
                <a:avLst/>
              </a:prstGeom>
              <a:noFill/>
            </p:spPr>
            <p:txBody>
              <a:bodyPr wrap="none" lIns="0" tIns="0" rIns="0" bIns="0" rtlCol="0">
                <a:spAutoFit/>
              </a:bodyPr>
              <a:lstStyle/>
              <a:p>
                <a14:m>
                  <m:oMath xmlns:m="http://schemas.openxmlformats.org/officeDocument/2006/math">
                    <m:r>
                      <a:rPr lang="en-US" altLang="zh-CN" i="1">
                        <a:solidFill>
                          <a:srgbClr val="7030A0"/>
                        </a:solidFill>
                        <a:latin typeface="Cambria Math" panose="02040503050406030204" pitchFamily="18" charset="0"/>
                      </a:rPr>
                      <m:t>𝐶</m:t>
                    </m:r>
                    <m:r>
                      <a:rPr lang="en-US" altLang="zh-CN" i="1">
                        <a:solidFill>
                          <a:srgbClr val="7030A0"/>
                        </a:solidFill>
                        <a:latin typeface="Cambria Math" panose="02040503050406030204" pitchFamily="18" charset="0"/>
                      </a:rPr>
                      <m:t>≈6~8 </m:t>
                    </m:r>
                  </m:oMath>
                </a14:m>
                <a:r>
                  <a:rPr lang="en-US" altLang="zh-CN" dirty="0">
                    <a:solidFill>
                      <a:srgbClr val="7030A0"/>
                    </a:solidFill>
                    <a:latin typeface="Abadi" panose="020B0604020104020204"/>
                    <a:cs typeface="Adobe Devanagari" panose="02040503050201020203" pitchFamily="18" charset="0"/>
                  </a:rPr>
                  <a:t>counts @2×10</a:t>
                </a:r>
                <a:r>
                  <a:rPr lang="en-US" altLang="zh-CN" baseline="30000" dirty="0">
                    <a:solidFill>
                      <a:srgbClr val="7030A0"/>
                    </a:solidFill>
                    <a:latin typeface="Abadi" panose="020B0604020104020204"/>
                    <a:cs typeface="Adobe Devanagari" panose="02040503050201020203" pitchFamily="18" charset="0"/>
                  </a:rPr>
                  <a:t>5</a:t>
                </a:r>
                <a:r>
                  <a:rPr lang="en-US" altLang="zh-CN" dirty="0">
                    <a:solidFill>
                      <a:srgbClr val="7030A0"/>
                    </a:solidFill>
                    <a:latin typeface="Abadi" panose="020B0604020104020204"/>
                    <a:cs typeface="Adobe Devanagari" panose="02040503050201020203" pitchFamily="18" charset="0"/>
                  </a:rPr>
                  <a:t>/pulse</a:t>
                </a:r>
                <a:endParaRPr lang="zh-CN" altLang="en-US" dirty="0">
                  <a:solidFill>
                    <a:srgbClr val="7030A0"/>
                  </a:solidFill>
                  <a:latin typeface="Abadi" panose="020B0604020104020204"/>
                  <a:cs typeface="Adobe Devanagari" panose="02040503050201020203" pitchFamily="18" charset="0"/>
                </a:endParaRPr>
              </a:p>
            </p:txBody>
          </p:sp>
        </mc:Choice>
        <mc:Fallback xmlns="">
          <p:sp>
            <p:nvSpPr>
              <p:cNvPr id="37" name="文本框 36">
                <a:extLst>
                  <a:ext uri="{FF2B5EF4-FFF2-40B4-BE49-F238E27FC236}">
                    <a16:creationId xmlns:a16="http://schemas.microsoft.com/office/drawing/2014/main" id="{45C8383A-11E0-42F6-B99A-E3E28DDE7D75}"/>
                  </a:ext>
                </a:extLst>
              </p:cNvPr>
              <p:cNvSpPr txBox="1">
                <a:spLocks noRot="1" noChangeAspect="1" noMove="1" noResize="1" noEditPoints="1" noAdjustHandles="1" noChangeArrowheads="1" noChangeShapeType="1" noTextEdit="1"/>
              </p:cNvSpPr>
              <p:nvPr/>
            </p:nvSpPr>
            <p:spPr>
              <a:xfrm>
                <a:off x="8117444" y="3260052"/>
                <a:ext cx="3134384" cy="276999"/>
              </a:xfrm>
              <a:prstGeom prst="rect">
                <a:avLst/>
              </a:prstGeom>
              <a:blipFill>
                <a:blip r:embed="rId17"/>
                <a:stretch>
                  <a:fillRect l="-2724" t="-28889" r="-4280" b="-5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C6FAA51-613A-4660-A945-3CB08CF8E027}"/>
                  </a:ext>
                </a:extLst>
              </p:cNvPr>
              <p:cNvSpPr txBox="1"/>
              <p:nvPr/>
            </p:nvSpPr>
            <p:spPr>
              <a:xfrm>
                <a:off x="5731735" y="3260051"/>
                <a:ext cx="20632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solidFill>
                            <a:srgbClr val="7030A0"/>
                          </a:solidFill>
                          <a:latin typeface="Cambria Math" panose="02040503050406030204" pitchFamily="18" charset="0"/>
                        </a:rPr>
                        <m:t>𝐷𝑜𝑢𝑏𝑙𝑒</m:t>
                      </m:r>
                      <m:r>
                        <a:rPr lang="en-US" altLang="zh-CN" i="1">
                          <a:solidFill>
                            <a:srgbClr val="7030A0"/>
                          </a:solidFill>
                          <a:latin typeface="Cambria Math" panose="02040503050406030204" pitchFamily="18" charset="0"/>
                        </a:rPr>
                        <m:t> </m:t>
                      </m:r>
                      <m:r>
                        <a:rPr lang="en-US" altLang="zh-CN" i="1">
                          <a:solidFill>
                            <a:srgbClr val="7030A0"/>
                          </a:solidFill>
                          <a:latin typeface="Cambria Math" panose="02040503050406030204" pitchFamily="18" charset="0"/>
                        </a:rPr>
                        <m:t>h𝑖𝑡𝑠</m:t>
                      </m:r>
                      <m:r>
                        <a:rPr lang="en-US" altLang="zh-CN" i="1">
                          <a:solidFill>
                            <a:srgbClr val="7030A0"/>
                          </a:solidFill>
                          <a:latin typeface="Cambria Math" panose="02040503050406030204" pitchFamily="18" charset="0"/>
                        </a:rPr>
                        <m:t>&lt;0.5%</m:t>
                      </m:r>
                    </m:oMath>
                  </m:oMathPara>
                </a14:m>
                <a:endParaRPr lang="zh-CN" altLang="en-US" dirty="0">
                  <a:solidFill>
                    <a:srgbClr val="7030A0"/>
                  </a:solidFill>
                  <a:latin typeface="Abadi" panose="020B0604020104020204"/>
                </a:endParaRPr>
              </a:p>
            </p:txBody>
          </p:sp>
        </mc:Choice>
        <mc:Fallback xmlns="">
          <p:sp>
            <p:nvSpPr>
              <p:cNvPr id="38" name="文本框 37">
                <a:extLst>
                  <a:ext uri="{FF2B5EF4-FFF2-40B4-BE49-F238E27FC236}">
                    <a16:creationId xmlns:a16="http://schemas.microsoft.com/office/drawing/2014/main" id="{1C6FAA51-613A-4660-A945-3CB08CF8E027}"/>
                  </a:ext>
                </a:extLst>
              </p:cNvPr>
              <p:cNvSpPr txBox="1">
                <a:spLocks noRot="1" noChangeAspect="1" noMove="1" noResize="1" noEditPoints="1" noAdjustHandles="1" noChangeArrowheads="1" noChangeShapeType="1" noTextEdit="1"/>
              </p:cNvSpPr>
              <p:nvPr/>
            </p:nvSpPr>
            <p:spPr>
              <a:xfrm>
                <a:off x="5731735" y="3260051"/>
                <a:ext cx="2063257" cy="276999"/>
              </a:xfrm>
              <a:prstGeom prst="rect">
                <a:avLst/>
              </a:prstGeom>
              <a:blipFill>
                <a:blip r:embed="rId18"/>
                <a:stretch>
                  <a:fillRect l="-2065" r="-2655" b="-15556"/>
                </a:stretch>
              </a:blipFill>
            </p:spPr>
            <p:txBody>
              <a:bodyPr/>
              <a:lstStyle/>
              <a:p>
                <a:r>
                  <a:rPr lang="zh-CN" altLang="en-US">
                    <a:noFill/>
                  </a:rPr>
                  <a:t> </a:t>
                </a:r>
              </a:p>
            </p:txBody>
          </p:sp>
        </mc:Fallback>
      </mc:AlternateContent>
      <p:sp>
        <p:nvSpPr>
          <p:cNvPr id="39" name="文本框 38">
            <a:extLst>
              <a:ext uri="{FF2B5EF4-FFF2-40B4-BE49-F238E27FC236}">
                <a16:creationId xmlns:a16="http://schemas.microsoft.com/office/drawing/2014/main" id="{E1FB3238-607E-437C-BD7D-75C8CA70D073}"/>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86542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433EB22E-60AD-4AC1-AB17-530C865DFF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1412" y="1510647"/>
            <a:ext cx="3834284" cy="4269246"/>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CBF9CA01-8748-48B1-A3EF-FCEC3E30D95A}"/>
              </a:ext>
            </a:extLst>
          </p:cNvPr>
          <p:cNvPicPr>
            <a:picLocks noChangeAspect="1"/>
          </p:cNvPicPr>
          <p:nvPr/>
        </p:nvPicPr>
        <p:blipFill rotWithShape="1">
          <a:blip r:embed="rId7"/>
          <a:srcRect l="7273" t="5293" b="1"/>
          <a:stretch/>
        </p:blipFill>
        <p:spPr>
          <a:xfrm>
            <a:off x="4478227" y="1417135"/>
            <a:ext cx="1980000" cy="2496951"/>
          </a:xfrm>
          <a:prstGeom prst="rect">
            <a:avLst/>
          </a:prstGeom>
          <a:effectLst/>
        </p:spPr>
      </p:pic>
      <p:pic>
        <p:nvPicPr>
          <p:cNvPr id="11" name="图片 10">
            <a:extLst>
              <a:ext uri="{FF2B5EF4-FFF2-40B4-BE49-F238E27FC236}">
                <a16:creationId xmlns:a16="http://schemas.microsoft.com/office/drawing/2014/main" id="{3B1E95DC-253F-4F54-9A8F-629D4BDA1A27}"/>
              </a:ext>
            </a:extLst>
          </p:cNvPr>
          <p:cNvPicPr>
            <a:picLocks noChangeAspect="1"/>
          </p:cNvPicPr>
          <p:nvPr/>
        </p:nvPicPr>
        <p:blipFill rotWithShape="1">
          <a:blip r:embed="rId8"/>
          <a:srcRect l="15509" t="7826" r="7176" b="5181"/>
          <a:stretch/>
        </p:blipFill>
        <p:spPr>
          <a:xfrm>
            <a:off x="4484061" y="4138797"/>
            <a:ext cx="1980000" cy="1968144"/>
          </a:xfrm>
          <a:prstGeom prst="rect">
            <a:avLst/>
          </a:prstGeom>
          <a:effectLst/>
        </p:spPr>
      </p:pic>
      <p:pic>
        <p:nvPicPr>
          <p:cNvPr id="12" name="图片 11">
            <a:extLst>
              <a:ext uri="{FF2B5EF4-FFF2-40B4-BE49-F238E27FC236}">
                <a16:creationId xmlns:a16="http://schemas.microsoft.com/office/drawing/2014/main" id="{C8DC9D7E-4495-4B0D-80CB-D97BCCB3AB4A}"/>
              </a:ext>
            </a:extLst>
          </p:cNvPr>
          <p:cNvPicPr>
            <a:picLocks noChangeAspect="1"/>
          </p:cNvPicPr>
          <p:nvPr/>
        </p:nvPicPr>
        <p:blipFill>
          <a:blip r:embed="rId9"/>
          <a:stretch>
            <a:fillRect/>
          </a:stretch>
        </p:blipFill>
        <p:spPr>
          <a:xfrm>
            <a:off x="7504986" y="4829753"/>
            <a:ext cx="1385727" cy="1483804"/>
          </a:xfrm>
          <a:prstGeom prst="rect">
            <a:avLst/>
          </a:prstGeom>
        </p:spPr>
      </p:pic>
      <p:pic>
        <p:nvPicPr>
          <p:cNvPr id="13" name="图片 12">
            <a:extLst>
              <a:ext uri="{FF2B5EF4-FFF2-40B4-BE49-F238E27FC236}">
                <a16:creationId xmlns:a16="http://schemas.microsoft.com/office/drawing/2014/main" id="{352CF64C-8D0D-4D56-9174-8272F40AAB8C}"/>
              </a:ext>
            </a:extLst>
          </p:cNvPr>
          <p:cNvPicPr>
            <a:picLocks noChangeAspect="1"/>
          </p:cNvPicPr>
          <p:nvPr/>
        </p:nvPicPr>
        <p:blipFill>
          <a:blip r:embed="rId10"/>
          <a:stretch>
            <a:fillRect/>
          </a:stretch>
        </p:blipFill>
        <p:spPr>
          <a:xfrm rot="5400000">
            <a:off x="7308556" y="2650367"/>
            <a:ext cx="1778586" cy="2246947"/>
          </a:xfrm>
          <a:prstGeom prst="rect">
            <a:avLst/>
          </a:prstGeom>
        </p:spPr>
      </p:pic>
      <p:pic>
        <p:nvPicPr>
          <p:cNvPr id="14" name="图片 13">
            <a:extLst>
              <a:ext uri="{FF2B5EF4-FFF2-40B4-BE49-F238E27FC236}">
                <a16:creationId xmlns:a16="http://schemas.microsoft.com/office/drawing/2014/main" id="{452F1515-5F59-405A-8326-EAF9A6249AB0}"/>
              </a:ext>
            </a:extLst>
          </p:cNvPr>
          <p:cNvPicPr>
            <a:picLocks noChangeAspect="1"/>
          </p:cNvPicPr>
          <p:nvPr/>
        </p:nvPicPr>
        <p:blipFill>
          <a:blip r:embed="rId11"/>
          <a:stretch>
            <a:fillRect/>
          </a:stretch>
        </p:blipFill>
        <p:spPr>
          <a:xfrm>
            <a:off x="6907307" y="1167936"/>
            <a:ext cx="2581085" cy="1638940"/>
          </a:xfrm>
          <a:prstGeom prst="rect">
            <a:avLst/>
          </a:prstGeom>
        </p:spPr>
      </p:pic>
      <p:cxnSp>
        <p:nvCxnSpPr>
          <p:cNvPr id="15" name="直接箭头连接符 14">
            <a:extLst>
              <a:ext uri="{FF2B5EF4-FFF2-40B4-BE49-F238E27FC236}">
                <a16:creationId xmlns:a16="http://schemas.microsoft.com/office/drawing/2014/main" id="{5BBA1BAB-9BBE-40FF-B759-EBBDD601DACC}"/>
              </a:ext>
            </a:extLst>
          </p:cNvPr>
          <p:cNvCxnSpPr>
            <a:cxnSpLocks/>
          </p:cNvCxnSpPr>
          <p:nvPr/>
        </p:nvCxnSpPr>
        <p:spPr>
          <a:xfrm>
            <a:off x="2705100" y="2274625"/>
            <a:ext cx="1773127" cy="0"/>
          </a:xfrm>
          <a:prstGeom prst="straightConnector1">
            <a:avLst/>
          </a:prstGeom>
          <a:ln w="3810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1FF0F8D4-B004-4128-9D33-DB7808868E81}"/>
              </a:ext>
            </a:extLst>
          </p:cNvPr>
          <p:cNvCxnSpPr>
            <a:cxnSpLocks/>
            <a:endCxn id="11" idx="1"/>
          </p:cNvCxnSpPr>
          <p:nvPr/>
        </p:nvCxnSpPr>
        <p:spPr>
          <a:xfrm rot="16200000" flipH="1">
            <a:off x="2771400" y="3410208"/>
            <a:ext cx="2848244" cy="577078"/>
          </a:xfrm>
          <a:prstGeom prst="bentConnector2">
            <a:avLst/>
          </a:prstGeom>
          <a:ln w="38100">
            <a:solidFill>
              <a:srgbClr val="FF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56AB5E82-E5FA-4A3B-A7D3-EDDD98D91BDA}"/>
              </a:ext>
            </a:extLst>
          </p:cNvPr>
          <p:cNvCxnSpPr>
            <a:cxnSpLocks/>
          </p:cNvCxnSpPr>
          <p:nvPr/>
        </p:nvCxnSpPr>
        <p:spPr>
          <a:xfrm flipV="1">
            <a:off x="5807039" y="2274625"/>
            <a:ext cx="1403386" cy="2161542"/>
          </a:xfrm>
          <a:prstGeom prst="straightConnector1">
            <a:avLst/>
          </a:prstGeom>
          <a:ln w="38100">
            <a:solidFill>
              <a:srgbClr val="C0000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EFFF70A2-87F9-479D-8FB2-BB2E4305C791}"/>
              </a:ext>
            </a:extLst>
          </p:cNvPr>
          <p:cNvCxnSpPr>
            <a:cxnSpLocks/>
          </p:cNvCxnSpPr>
          <p:nvPr/>
        </p:nvCxnSpPr>
        <p:spPr>
          <a:xfrm flipV="1">
            <a:off x="5890260" y="3501677"/>
            <a:ext cx="1397231" cy="1328076"/>
          </a:xfrm>
          <a:prstGeom prst="straightConnector1">
            <a:avLst/>
          </a:prstGeom>
          <a:ln w="38100">
            <a:solidFill>
              <a:srgbClr val="236E90"/>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2DB5D0A-CAE7-4C16-A905-00ADA64E13FD}"/>
              </a:ext>
            </a:extLst>
          </p:cNvPr>
          <p:cNvCxnSpPr>
            <a:cxnSpLocks/>
          </p:cNvCxnSpPr>
          <p:nvPr/>
        </p:nvCxnSpPr>
        <p:spPr>
          <a:xfrm flipV="1">
            <a:off x="5807039" y="5110046"/>
            <a:ext cx="1800863" cy="19295"/>
          </a:xfrm>
          <a:prstGeom prst="straightConnector1">
            <a:avLst/>
          </a:prstGeom>
          <a:ln w="38100">
            <a:solidFill>
              <a:schemeClr val="accent2">
                <a:lumMod val="75000"/>
              </a:schemeClr>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2D074690-D517-468E-92C3-F72DCA3AB0B7}"/>
              </a:ext>
            </a:extLst>
          </p:cNvPr>
          <p:cNvCxnSpPr>
            <a:cxnSpLocks/>
          </p:cNvCxnSpPr>
          <p:nvPr/>
        </p:nvCxnSpPr>
        <p:spPr>
          <a:xfrm flipV="1">
            <a:off x="8769770" y="4953000"/>
            <a:ext cx="908120" cy="34082"/>
          </a:xfrm>
          <a:prstGeom prst="straightConnector1">
            <a:avLst/>
          </a:prstGeom>
          <a:ln w="38100">
            <a:solidFill>
              <a:schemeClr val="accent2">
                <a:lumMod val="75000"/>
              </a:schemeClr>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9CD0DA4B-E732-4476-8A9C-960018117388}"/>
              </a:ext>
            </a:extLst>
          </p:cNvPr>
          <p:cNvSpPr txBox="1"/>
          <p:nvPr/>
        </p:nvSpPr>
        <p:spPr>
          <a:xfrm>
            <a:off x="3355603" y="829405"/>
            <a:ext cx="6210012" cy="584775"/>
          </a:xfrm>
          <a:prstGeom prst="rect">
            <a:avLst/>
          </a:prstGeom>
          <a:noFill/>
        </p:spPr>
        <p:txBody>
          <a:bodyPr wrap="square" rtlCol="0">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28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微软雅黑" panose="020B0503020204020204" pitchFamily="34" charset="-122"/>
                <a:ea typeface="微软雅黑" panose="020B0503020204020204" pitchFamily="34" charset="-122"/>
              </a:defRPr>
            </a:lvl1pPr>
          </a:lstStyle>
          <a:p>
            <a:r>
              <a:rPr lang="zh-CN" altLang="en-US" sz="3200" dirty="0"/>
              <a:t>工程设计</a:t>
            </a:r>
          </a:p>
        </p:txBody>
      </p:sp>
      <p:pic>
        <p:nvPicPr>
          <p:cNvPr id="23" name="图片 22">
            <a:extLst>
              <a:ext uri="{FF2B5EF4-FFF2-40B4-BE49-F238E27FC236}">
                <a16:creationId xmlns:a16="http://schemas.microsoft.com/office/drawing/2014/main" id="{CE4C5E21-FCDF-422C-A98A-4835E3AB8AEA}"/>
              </a:ext>
            </a:extLst>
          </p:cNvPr>
          <p:cNvPicPr>
            <a:picLocks noChangeAspect="1"/>
          </p:cNvPicPr>
          <p:nvPr/>
        </p:nvPicPr>
        <p:blipFill rotWithShape="1">
          <a:blip r:embed="rId12">
            <a:extLst>
              <a:ext uri="{28A0092B-C50C-407E-A947-70E740481C1C}">
                <a14:useLocalDpi xmlns:a14="http://schemas.microsoft.com/office/drawing/2010/main" val="0"/>
              </a:ext>
            </a:extLst>
          </a:blip>
          <a:srcRect t="9626" b="11203"/>
          <a:stretch/>
        </p:blipFill>
        <p:spPr>
          <a:xfrm>
            <a:off x="9677890" y="1916179"/>
            <a:ext cx="2453649" cy="3453439"/>
          </a:xfrm>
          <a:prstGeom prst="rect">
            <a:avLst/>
          </a:prstGeom>
        </p:spPr>
      </p:pic>
      <p:sp>
        <p:nvSpPr>
          <p:cNvPr id="24" name="文本框 23">
            <a:extLst>
              <a:ext uri="{FF2B5EF4-FFF2-40B4-BE49-F238E27FC236}">
                <a16:creationId xmlns:a16="http://schemas.microsoft.com/office/drawing/2014/main" id="{1C4D9B95-EA4D-4208-B8C8-04140D8DB6E9}"/>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329663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2F9D1147-2AE3-46A5-87D5-5FB877BDD60F}"/>
              </a:ext>
            </a:extLst>
          </p:cNvPr>
          <p:cNvPicPr>
            <a:picLocks noChangeAspect="1"/>
          </p:cNvPicPr>
          <p:nvPr/>
        </p:nvPicPr>
        <p:blipFill>
          <a:blip r:embed="rId6" cstate="hqprint">
            <a:duotone>
              <a:prstClr val="black"/>
              <a:schemeClr val="bg1">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9575405" y="808122"/>
            <a:ext cx="588500" cy="594000"/>
          </a:xfrm>
          <a:prstGeom prst="rect">
            <a:avLst/>
          </a:prstGeom>
        </p:spPr>
      </p:pic>
      <p:sp>
        <p:nvSpPr>
          <p:cNvPr id="10" name="文本框 9">
            <a:extLst>
              <a:ext uri="{FF2B5EF4-FFF2-40B4-BE49-F238E27FC236}">
                <a16:creationId xmlns:a16="http://schemas.microsoft.com/office/drawing/2014/main" id="{E97D9BE3-DDBE-4F2D-9B8C-998B57E2B2D0}"/>
              </a:ext>
            </a:extLst>
          </p:cNvPr>
          <p:cNvSpPr txBox="1"/>
          <p:nvPr/>
        </p:nvSpPr>
        <p:spPr>
          <a:xfrm>
            <a:off x="1318649" y="1198881"/>
            <a:ext cx="2333665" cy="338554"/>
          </a:xfrm>
          <a:prstGeom prst="rect">
            <a:avLst/>
          </a:prstGeom>
          <a:noFill/>
          <a:effectLst/>
        </p:spPr>
        <p:txBody>
          <a:bodyPr wrap="square" rtlCol="0">
            <a:spAutoFit/>
          </a:bodyPr>
          <a:lstStyle/>
          <a:p>
            <a:pPr algn="ctr"/>
            <a:r>
              <a:rPr lang="en-US" altLang="zh-CN" sz="1600" b="1" dirty="0">
                <a:solidFill>
                  <a:srgbClr val="92D050"/>
                </a:solidFill>
                <a:effectLst>
                  <a:reflection blurRad="6350" stA="55000" endA="300" endPos="45500" dir="5400000" sy="-100000" algn="bl" rotWithShape="0"/>
                </a:effectLst>
                <a:latin typeface="Abadi" panose="020B0604020104020204"/>
              </a:rPr>
              <a:t>Front-End Electronics</a:t>
            </a:r>
            <a:endParaRPr lang="zh-CN" altLang="en-US" sz="1600" b="1" dirty="0">
              <a:solidFill>
                <a:srgbClr val="92D050"/>
              </a:solidFill>
              <a:effectLst>
                <a:reflection blurRad="6350" stA="55000" endA="300" endPos="45500" dir="5400000" sy="-100000" algn="bl" rotWithShape="0"/>
              </a:effectLst>
              <a:latin typeface="Abadi" panose="020B0604020104020204"/>
            </a:endParaRPr>
          </a:p>
        </p:txBody>
      </p:sp>
      <p:pic>
        <p:nvPicPr>
          <p:cNvPr id="11" name="图片 10">
            <a:extLst>
              <a:ext uri="{FF2B5EF4-FFF2-40B4-BE49-F238E27FC236}">
                <a16:creationId xmlns:a16="http://schemas.microsoft.com/office/drawing/2014/main" id="{E84F1308-CFC6-4086-A977-9006B9FE672C}"/>
              </a:ext>
            </a:extLst>
          </p:cNvPr>
          <p:cNvPicPr>
            <a:picLocks noChangeAspect="1"/>
          </p:cNvPicPr>
          <p:nvPr/>
        </p:nvPicPr>
        <p:blipFill>
          <a:blip r:embed="rId8"/>
          <a:stretch>
            <a:fillRect/>
          </a:stretch>
        </p:blipFill>
        <p:spPr>
          <a:xfrm>
            <a:off x="1421927" y="1602867"/>
            <a:ext cx="2230387" cy="1927210"/>
          </a:xfrm>
          <a:prstGeom prst="rect">
            <a:avLst/>
          </a:prstGeom>
          <a:effectLst>
            <a:outerShdw blurRad="63500" sx="102000" sy="102000" algn="ctr" rotWithShape="0">
              <a:prstClr val="black">
                <a:alpha val="40000"/>
              </a:prstClr>
            </a:outerShdw>
          </a:effectLst>
        </p:spPr>
      </p:pic>
      <p:pic>
        <p:nvPicPr>
          <p:cNvPr id="12" name="图片 11">
            <a:extLst>
              <a:ext uri="{FF2B5EF4-FFF2-40B4-BE49-F238E27FC236}">
                <a16:creationId xmlns:a16="http://schemas.microsoft.com/office/drawing/2014/main" id="{1C2D0F2E-1441-4532-9A9D-CDF47B89269C}"/>
              </a:ext>
            </a:extLst>
          </p:cNvPr>
          <p:cNvPicPr>
            <a:picLocks noChangeAspect="1"/>
          </p:cNvPicPr>
          <p:nvPr/>
        </p:nvPicPr>
        <p:blipFill>
          <a:blip r:embed="rId9"/>
          <a:stretch>
            <a:fillRect/>
          </a:stretch>
        </p:blipFill>
        <p:spPr>
          <a:xfrm>
            <a:off x="1393864" y="3925911"/>
            <a:ext cx="2258450" cy="1740552"/>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128543CF-DA8E-48D8-828F-717D23295CFD}"/>
              </a:ext>
            </a:extLst>
          </p:cNvPr>
          <p:cNvSpPr txBox="1"/>
          <p:nvPr/>
        </p:nvSpPr>
        <p:spPr>
          <a:xfrm>
            <a:off x="1384319" y="3537081"/>
            <a:ext cx="2258448" cy="338554"/>
          </a:xfrm>
          <a:prstGeom prst="rect">
            <a:avLst/>
          </a:prstGeom>
          <a:noFill/>
        </p:spPr>
        <p:txBody>
          <a:bodyPr wrap="square" rtlCol="0">
            <a:spAutoFit/>
          </a:bodyPr>
          <a:lstStyle>
            <a:defPPr>
              <a:defRPr lang="zh-CN"/>
            </a:defPPr>
            <a:lvl1pPr algn="ctr">
              <a:defRPr sz="2000">
                <a:solidFill>
                  <a:srgbClr val="92D050"/>
                </a:solidFill>
                <a:effectLst>
                  <a:reflection blurRad="6350" stA="55000" endA="300" endPos="45500" dir="5400000" sy="-100000" algn="bl" rotWithShape="0"/>
                </a:effectLst>
                <a:latin typeface="Georgia" panose="02040502050405020303" pitchFamily="18" charset="0"/>
              </a:defRPr>
            </a:lvl1pPr>
          </a:lstStyle>
          <a:p>
            <a:r>
              <a:rPr lang="en-US" altLang="zh-CN" sz="1600" b="1" dirty="0">
                <a:latin typeface="Abadi" panose="020B0604020104020204"/>
              </a:rPr>
              <a:t>TDC Readout</a:t>
            </a:r>
            <a:endParaRPr lang="zh-CN" altLang="en-US" sz="1600" b="1" dirty="0">
              <a:latin typeface="Abadi" panose="020B0604020104020204"/>
            </a:endParaRPr>
          </a:p>
        </p:txBody>
      </p:sp>
      <p:sp>
        <p:nvSpPr>
          <p:cNvPr id="15" name="文本框 14">
            <a:extLst>
              <a:ext uri="{FF2B5EF4-FFF2-40B4-BE49-F238E27FC236}">
                <a16:creationId xmlns:a16="http://schemas.microsoft.com/office/drawing/2014/main" id="{67419C60-BD03-4D96-BCF0-3ED756396913}"/>
              </a:ext>
            </a:extLst>
          </p:cNvPr>
          <p:cNvSpPr txBox="1"/>
          <p:nvPr/>
        </p:nvSpPr>
        <p:spPr>
          <a:xfrm>
            <a:off x="1184132" y="5576962"/>
            <a:ext cx="5620036" cy="784317"/>
          </a:xfrm>
          <a:prstGeom prst="rect">
            <a:avLst/>
          </a:prstGeom>
          <a:noFill/>
        </p:spPr>
        <p:txBody>
          <a:bodyPr wrap="square">
            <a:spAutoFit/>
          </a:bodyPr>
          <a:lstStyle/>
          <a:p>
            <a:pPr>
              <a:lnSpc>
                <a:spcPct val="150000"/>
              </a:lnSpc>
            </a:pPr>
            <a:r>
              <a:rPr lang="zh-CN" altLang="en-US" sz="1600" dirty="0">
                <a:latin typeface="Abadi" panose="020B0604020104020204"/>
              </a:rPr>
              <a:t>The beam start signal input into the TDC as a T</a:t>
            </a:r>
            <a:r>
              <a:rPr lang="en-US" altLang="zh-CN" sz="1600" baseline="-25000" dirty="0">
                <a:latin typeface="Abadi" panose="020B0604020104020204"/>
              </a:rPr>
              <a:t>start</a:t>
            </a:r>
          </a:p>
          <a:p>
            <a:pPr>
              <a:lnSpc>
                <a:spcPct val="150000"/>
              </a:lnSpc>
            </a:pPr>
            <a:r>
              <a:rPr lang="en-US" altLang="zh-CN" sz="1600" dirty="0">
                <a:latin typeface="Abadi" panose="020B0604020104020204"/>
              </a:rPr>
              <a:t>The detector signals through the FEE into the TDC as a</a:t>
            </a:r>
            <a:r>
              <a:rPr lang="zh-CN" altLang="en-US" sz="1600" dirty="0">
                <a:latin typeface="Abadi" panose="020B0604020104020204"/>
              </a:rPr>
              <a:t> T</a:t>
            </a:r>
            <a:r>
              <a:rPr lang="en-US" altLang="zh-CN" sz="1600" baseline="-25000" dirty="0">
                <a:latin typeface="Abadi" panose="020B0604020104020204"/>
              </a:rPr>
              <a:t>stop</a:t>
            </a:r>
            <a:endParaRPr lang="zh-CN" altLang="en-US" sz="1600" dirty="0">
              <a:latin typeface="Abadi" panose="020B0604020104020204"/>
            </a:endParaRPr>
          </a:p>
        </p:txBody>
      </p:sp>
      <p:pic>
        <p:nvPicPr>
          <p:cNvPr id="16" name="图片 15">
            <a:extLst>
              <a:ext uri="{FF2B5EF4-FFF2-40B4-BE49-F238E27FC236}">
                <a16:creationId xmlns:a16="http://schemas.microsoft.com/office/drawing/2014/main" id="{8E8A9C7A-90C4-4835-A3FF-9673106DA76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9763" y="1881864"/>
            <a:ext cx="2189279" cy="3290894"/>
          </a:xfrm>
          <a:prstGeom prst="rect">
            <a:avLst/>
          </a:prstGeom>
        </p:spPr>
      </p:pic>
      <p:cxnSp>
        <p:nvCxnSpPr>
          <p:cNvPr id="17" name="直接箭头连接符 16">
            <a:extLst>
              <a:ext uri="{FF2B5EF4-FFF2-40B4-BE49-F238E27FC236}">
                <a16:creationId xmlns:a16="http://schemas.microsoft.com/office/drawing/2014/main" id="{91879023-150C-42D5-BB8C-E10F95254076}"/>
              </a:ext>
            </a:extLst>
          </p:cNvPr>
          <p:cNvCxnSpPr/>
          <p:nvPr/>
        </p:nvCxnSpPr>
        <p:spPr>
          <a:xfrm flipH="1" flipV="1">
            <a:off x="3523404" y="2383204"/>
            <a:ext cx="978694" cy="485775"/>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A0660F20-8F2F-43BC-B5FE-741FFE816D8F}"/>
              </a:ext>
            </a:extLst>
          </p:cNvPr>
          <p:cNvCxnSpPr>
            <a:cxnSpLocks/>
            <a:endCxn id="12" idx="3"/>
          </p:cNvCxnSpPr>
          <p:nvPr/>
        </p:nvCxnSpPr>
        <p:spPr>
          <a:xfrm flipH="1">
            <a:off x="3652316" y="4617383"/>
            <a:ext cx="867356" cy="178808"/>
          </a:xfrm>
          <a:prstGeom prst="straightConnector1">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9F46C9B9-45A9-40FA-B518-F3AF48103F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6970784" y="317561"/>
            <a:ext cx="2164779" cy="3632966"/>
          </a:xfrm>
          <a:prstGeom prst="rect">
            <a:avLst/>
          </a:prstGeom>
        </p:spPr>
      </p:pic>
      <p:pic>
        <p:nvPicPr>
          <p:cNvPr id="20" name="图片 19">
            <a:extLst>
              <a:ext uri="{FF2B5EF4-FFF2-40B4-BE49-F238E27FC236}">
                <a16:creationId xmlns:a16="http://schemas.microsoft.com/office/drawing/2014/main" id="{B743814C-3298-4AFF-975C-8409EB6033CB}"/>
              </a:ext>
            </a:extLst>
          </p:cNvPr>
          <p:cNvPicPr>
            <a:picLocks noChangeAspect="1"/>
          </p:cNvPicPr>
          <p:nvPr/>
        </p:nvPicPr>
        <p:blipFill>
          <a:blip r:embed="rId12"/>
          <a:stretch>
            <a:fillRect/>
          </a:stretch>
        </p:blipFill>
        <p:spPr>
          <a:xfrm>
            <a:off x="6233856" y="3290369"/>
            <a:ext cx="592535" cy="2473914"/>
          </a:xfrm>
          <a:prstGeom prst="rect">
            <a:avLst/>
          </a:prstGeom>
        </p:spPr>
      </p:pic>
      <p:cxnSp>
        <p:nvCxnSpPr>
          <p:cNvPr id="22" name="直接箭头连接符 21">
            <a:extLst>
              <a:ext uri="{FF2B5EF4-FFF2-40B4-BE49-F238E27FC236}">
                <a16:creationId xmlns:a16="http://schemas.microsoft.com/office/drawing/2014/main" id="{B436FCA1-942E-428A-B6CF-C30F28AAD3AF}"/>
              </a:ext>
            </a:extLst>
          </p:cNvPr>
          <p:cNvCxnSpPr>
            <a:cxnSpLocks/>
          </p:cNvCxnSpPr>
          <p:nvPr/>
        </p:nvCxnSpPr>
        <p:spPr>
          <a:xfrm flipV="1">
            <a:off x="6710615" y="3669259"/>
            <a:ext cx="606691" cy="232928"/>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2C3F4F23-1832-4FFF-A722-D1A755CBAAF3}"/>
              </a:ext>
            </a:extLst>
          </p:cNvPr>
          <p:cNvSpPr txBox="1"/>
          <p:nvPr/>
        </p:nvSpPr>
        <p:spPr>
          <a:xfrm>
            <a:off x="7449067" y="3521198"/>
            <a:ext cx="2420588" cy="369332"/>
          </a:xfrm>
          <a:prstGeom prst="rect">
            <a:avLst/>
          </a:prstGeom>
          <a:noFill/>
        </p:spPr>
        <p:txBody>
          <a:bodyPr wrap="square">
            <a:spAutoFit/>
          </a:bodyPr>
          <a:lstStyle/>
          <a:p>
            <a:r>
              <a:rPr lang="zh-CN" altLang="en-US" b="1" dirty="0">
                <a:solidFill>
                  <a:srgbClr val="FF0000"/>
                </a:solidFill>
                <a:latin typeface="Abadi" panose="020B0604020104020204"/>
              </a:rPr>
              <a:t>Spherical shell type</a:t>
            </a:r>
          </a:p>
        </p:txBody>
      </p:sp>
      <p:sp>
        <p:nvSpPr>
          <p:cNvPr id="24" name="文本框 23">
            <a:extLst>
              <a:ext uri="{FF2B5EF4-FFF2-40B4-BE49-F238E27FC236}">
                <a16:creationId xmlns:a16="http://schemas.microsoft.com/office/drawing/2014/main" id="{97C45758-43FB-478B-957B-1DD49E47D031}"/>
              </a:ext>
            </a:extLst>
          </p:cNvPr>
          <p:cNvSpPr txBox="1"/>
          <p:nvPr/>
        </p:nvSpPr>
        <p:spPr>
          <a:xfrm>
            <a:off x="6826391" y="4248204"/>
            <a:ext cx="3242700" cy="1477328"/>
          </a:xfrm>
          <a:prstGeom prst="rect">
            <a:avLst/>
          </a:prstGeom>
          <a:noFill/>
        </p:spPr>
        <p:txBody>
          <a:bodyPr wrap="square">
            <a:spAutoFit/>
          </a:bodyPr>
          <a:lstStyle/>
          <a:p>
            <a:pPr algn="just"/>
            <a:r>
              <a:rPr lang="zh-CN" altLang="en-US" b="1" dirty="0">
                <a:solidFill>
                  <a:srgbClr val="FF0000"/>
                </a:solidFill>
                <a:latin typeface="Abadi" panose="020B0604020104020204"/>
              </a:rPr>
              <a:t>Flexible </a:t>
            </a:r>
            <a:r>
              <a:rPr lang="en-US" altLang="zh-CN" b="1" dirty="0">
                <a:solidFill>
                  <a:srgbClr val="FF0000"/>
                </a:solidFill>
                <a:latin typeface="Abadi" panose="020B0604020104020204"/>
              </a:rPr>
              <a:t>FEE</a:t>
            </a:r>
            <a:r>
              <a:rPr lang="zh-CN" altLang="en-US" b="1" dirty="0">
                <a:solidFill>
                  <a:srgbClr val="FF0000"/>
                </a:solidFill>
                <a:latin typeface="Abadi" panose="020B0604020104020204"/>
              </a:rPr>
              <a:t> boards </a:t>
            </a:r>
            <a:r>
              <a:rPr lang="en-US" altLang="zh-CN" b="1" dirty="0">
                <a:solidFill>
                  <a:srgbClr val="FF0000"/>
                </a:solidFill>
                <a:latin typeface="Abadi" panose="020B0604020104020204"/>
              </a:rPr>
              <a:t>carrying SiPM array </a:t>
            </a:r>
            <a:r>
              <a:rPr lang="zh-CN" altLang="en-US" b="1" dirty="0">
                <a:solidFill>
                  <a:srgbClr val="FF0000"/>
                </a:solidFill>
                <a:latin typeface="Abadi" panose="020B0604020104020204"/>
              </a:rPr>
              <a:t>are designed to </a:t>
            </a:r>
            <a:r>
              <a:rPr lang="en-US" altLang="zh-CN" b="1" dirty="0">
                <a:solidFill>
                  <a:srgbClr val="FF0000"/>
                </a:solidFill>
                <a:latin typeface="Abadi" panose="020B0604020104020204"/>
              </a:rPr>
              <a:t>couple with</a:t>
            </a:r>
            <a:r>
              <a:rPr lang="zh-CN" altLang="en-US" b="1" dirty="0">
                <a:solidFill>
                  <a:srgbClr val="FF0000"/>
                </a:solidFill>
                <a:latin typeface="Abadi" panose="020B0604020104020204"/>
              </a:rPr>
              <a:t> </a:t>
            </a:r>
            <a:r>
              <a:rPr lang="en-US" altLang="zh-CN" b="1" dirty="0">
                <a:solidFill>
                  <a:srgbClr val="FF0000"/>
                </a:solidFill>
                <a:latin typeface="Abadi" panose="020B0604020104020204"/>
              </a:rPr>
              <a:t>scintillators</a:t>
            </a:r>
            <a:r>
              <a:rPr lang="zh-CN" altLang="en-US" b="1" dirty="0">
                <a:solidFill>
                  <a:srgbClr val="FF0000"/>
                </a:solidFill>
                <a:latin typeface="Abadi" panose="020B0604020104020204"/>
              </a:rPr>
              <a:t>, and the </a:t>
            </a:r>
            <a:r>
              <a:rPr lang="en-US" altLang="zh-CN" b="1" dirty="0">
                <a:solidFill>
                  <a:srgbClr val="FF0000"/>
                </a:solidFill>
                <a:latin typeface="Abadi" panose="020B0604020104020204"/>
              </a:rPr>
              <a:t>match </a:t>
            </a:r>
            <a:r>
              <a:rPr lang="zh-CN" altLang="en-US" b="1" dirty="0">
                <a:solidFill>
                  <a:srgbClr val="FF0000"/>
                </a:solidFill>
                <a:latin typeface="Abadi" panose="020B0604020104020204"/>
              </a:rPr>
              <a:t>of each channel needs to be tested</a:t>
            </a:r>
          </a:p>
        </p:txBody>
      </p:sp>
      <p:sp>
        <p:nvSpPr>
          <p:cNvPr id="25" name="文本框 24">
            <a:extLst>
              <a:ext uri="{FF2B5EF4-FFF2-40B4-BE49-F238E27FC236}">
                <a16:creationId xmlns:a16="http://schemas.microsoft.com/office/drawing/2014/main" id="{50C49DD1-56DC-4E04-B4EA-23D18ED0C553}"/>
              </a:ext>
            </a:extLst>
          </p:cNvPr>
          <p:cNvSpPr txBox="1"/>
          <p:nvPr/>
        </p:nvSpPr>
        <p:spPr>
          <a:xfrm>
            <a:off x="1987838" y="875000"/>
            <a:ext cx="6210012" cy="584775"/>
          </a:xfrm>
          <a:prstGeom prst="rect">
            <a:avLst/>
          </a:prstGeom>
          <a:noFill/>
        </p:spPr>
        <p:txBody>
          <a:bodyPr wrap="square" rtlCol="0">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28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微软雅黑" panose="020B0503020204020204" pitchFamily="34" charset="-122"/>
                <a:ea typeface="微软雅黑" panose="020B0503020204020204" pitchFamily="34" charset="-122"/>
              </a:defRPr>
            </a:lvl1pPr>
          </a:lstStyle>
          <a:p>
            <a:r>
              <a:rPr lang="zh-CN" altLang="en-US" sz="3200" dirty="0"/>
              <a:t>电子学</a:t>
            </a:r>
          </a:p>
        </p:txBody>
      </p:sp>
      <p:sp>
        <p:nvSpPr>
          <p:cNvPr id="26" name="文本框 25">
            <a:extLst>
              <a:ext uri="{FF2B5EF4-FFF2-40B4-BE49-F238E27FC236}">
                <a16:creationId xmlns:a16="http://schemas.microsoft.com/office/drawing/2014/main" id="{5324EAA7-18C7-4D8C-AB64-AD6939F4A5EB}"/>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92139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2.5</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Development of MELODY muon source</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22F7CAB6-9DDA-4367-B399-2A7E781EC532}"/>
              </a:ext>
            </a:extLst>
          </p:cNvPr>
          <p:cNvSpPr txBox="1"/>
          <p:nvPr/>
        </p:nvSpPr>
        <p:spPr>
          <a:xfrm>
            <a:off x="1972225" y="861222"/>
            <a:ext cx="8228284" cy="415498"/>
          </a:xfrm>
          <a:prstGeom prst="rect">
            <a:avLst/>
          </a:prstGeom>
          <a:noFill/>
        </p:spPr>
        <p:txBody>
          <a:bodyPr wrap="square" rtlCol="0">
            <a:spAutoFit/>
          </a:bodyPr>
          <a:lstStyle/>
          <a:p>
            <a:pPr defTabSz="342892">
              <a:defRPr/>
            </a:pPr>
            <a:r>
              <a:rPr lang="en-US" altLang="zh-CN" sz="2100" b="1" dirty="0">
                <a:solidFill>
                  <a:prstClr val="white"/>
                </a:solidFill>
                <a:latin typeface="Segoe UI Black" panose="020B0A02040204020203" pitchFamily="34" charset="0"/>
                <a:ea typeface="Segoe UI Black" panose="020B0A02040204020203" pitchFamily="34" charset="0"/>
              </a:rPr>
              <a:t>3.6</a:t>
            </a:r>
            <a:r>
              <a:rPr lang="en-US" altLang="zh-CN" sz="2100" b="1" dirty="0">
                <a:solidFill>
                  <a:prstClr val="white"/>
                </a:solidFill>
                <a:latin typeface="Segoe UI Black" panose="020B0A02040204020203" pitchFamily="34" charset="0"/>
                <a:ea typeface="Segoe UI Black" panose="020B0A02040204020203" pitchFamily="34" charset="0"/>
                <a:cs typeface="Times New Roman" panose="02020603050405020304" pitchFamily="18" charset="0"/>
              </a:rPr>
              <a:t> Preliminary scintillator tests </a:t>
            </a:r>
            <a:endParaRPr lang="zh-CN" altLang="en-US" sz="2100" b="1" dirty="0">
              <a:solidFill>
                <a:prstClr val="white"/>
              </a:solidFill>
              <a:latin typeface="Segoe UI Black" panose="020B0A02040204020203" pitchFamily="34" charset="0"/>
              <a:ea typeface="微软雅黑" panose="020B0503020204020204" pitchFamily="34" charset="-122"/>
            </a:endParaRPr>
          </a:p>
        </p:txBody>
      </p:sp>
      <p:pic>
        <p:nvPicPr>
          <p:cNvPr id="10" name="图片 9">
            <a:extLst>
              <a:ext uri="{FF2B5EF4-FFF2-40B4-BE49-F238E27FC236}">
                <a16:creationId xmlns:a16="http://schemas.microsoft.com/office/drawing/2014/main" id="{ABF215EE-E79C-4DF8-89D6-6CD34C66274B}"/>
              </a:ext>
            </a:extLst>
          </p:cNvPr>
          <p:cNvPicPr>
            <a:picLocks noChangeAspect="1"/>
          </p:cNvPicPr>
          <p:nvPr/>
        </p:nvPicPr>
        <p:blipFill>
          <a:blip r:embed="rId6" cstate="hqprint">
            <a:duotone>
              <a:prstClr val="black"/>
              <a:schemeClr val="bg1">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10576631" y="914286"/>
            <a:ext cx="588500" cy="594000"/>
          </a:xfrm>
          <a:prstGeom prst="rect">
            <a:avLst/>
          </a:prstGeom>
        </p:spPr>
      </p:pic>
      <p:grpSp>
        <p:nvGrpSpPr>
          <p:cNvPr id="11" name="组合 10">
            <a:extLst>
              <a:ext uri="{FF2B5EF4-FFF2-40B4-BE49-F238E27FC236}">
                <a16:creationId xmlns:a16="http://schemas.microsoft.com/office/drawing/2014/main" id="{4D7CEB1A-2AAF-40E0-9A3F-30CE4A3E8F94}"/>
              </a:ext>
            </a:extLst>
          </p:cNvPr>
          <p:cNvGrpSpPr/>
          <p:nvPr/>
        </p:nvGrpSpPr>
        <p:grpSpPr>
          <a:xfrm>
            <a:off x="2222109" y="1238232"/>
            <a:ext cx="2647562" cy="2183519"/>
            <a:chOff x="899523" y="799261"/>
            <a:chExt cx="4492304" cy="3634612"/>
          </a:xfrm>
        </p:grpSpPr>
        <p:pic>
          <p:nvPicPr>
            <p:cNvPr id="12" name="图片 11">
              <a:extLst>
                <a:ext uri="{FF2B5EF4-FFF2-40B4-BE49-F238E27FC236}">
                  <a16:creationId xmlns:a16="http://schemas.microsoft.com/office/drawing/2014/main" id="{532DC6F9-806E-4132-96E3-DE40F156C927}"/>
                </a:ext>
              </a:extLst>
            </p:cNvPr>
            <p:cNvPicPr>
              <a:picLocks noChangeAspect="1"/>
            </p:cNvPicPr>
            <p:nvPr/>
          </p:nvPicPr>
          <p:blipFill>
            <a:blip r:embed="rId8"/>
            <a:stretch>
              <a:fillRect/>
            </a:stretch>
          </p:blipFill>
          <p:spPr>
            <a:xfrm rot="16200000">
              <a:off x="1328369" y="370415"/>
              <a:ext cx="3634612" cy="4492304"/>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6450E3FF-11E4-48AB-9E16-A1FA68ADEC14}"/>
                </a:ext>
              </a:extLst>
            </p:cNvPr>
            <p:cNvSpPr txBox="1"/>
            <p:nvPr/>
          </p:nvSpPr>
          <p:spPr>
            <a:xfrm>
              <a:off x="1143239" y="2627101"/>
              <a:ext cx="876299" cy="666010"/>
            </a:xfrm>
            <a:prstGeom prst="rect">
              <a:avLst/>
            </a:prstGeom>
            <a:noFill/>
          </p:spPr>
          <p:txBody>
            <a:bodyPr wrap="square" rtlCol="0">
              <a:spAutoFit/>
            </a:bodyPr>
            <a:lstStyle/>
            <a:p>
              <a:r>
                <a:rPr lang="en-US" altLang="zh-CN" sz="1200" b="1" dirty="0">
                  <a:solidFill>
                    <a:srgbClr val="FFFF00"/>
                  </a:solidFill>
                  <a:latin typeface="Segoe Print" panose="02000600000000000000" pitchFamily="2" charset="0"/>
                </a:rPr>
                <a:t>TiO</a:t>
              </a:r>
              <a:r>
                <a:rPr lang="en-US" altLang="zh-CN" sz="1200" b="1" baseline="-25000" dirty="0">
                  <a:solidFill>
                    <a:srgbClr val="FFFF00"/>
                  </a:solidFill>
                  <a:latin typeface="Segoe Print" panose="02000600000000000000" pitchFamily="2" charset="0"/>
                </a:rPr>
                <a:t>2</a:t>
              </a:r>
              <a:endParaRPr lang="zh-CN" altLang="en-US" sz="1200" b="1" baseline="-25000" dirty="0">
                <a:solidFill>
                  <a:srgbClr val="FFFF00"/>
                </a:solidFill>
                <a:latin typeface="Segoe Print" panose="02000600000000000000" pitchFamily="2" charset="0"/>
              </a:endParaRPr>
            </a:p>
          </p:txBody>
        </p:sp>
        <p:sp>
          <p:nvSpPr>
            <p:cNvPr id="14" name="文本框 13">
              <a:extLst>
                <a:ext uri="{FF2B5EF4-FFF2-40B4-BE49-F238E27FC236}">
                  <a16:creationId xmlns:a16="http://schemas.microsoft.com/office/drawing/2014/main" id="{C46C305D-FD3A-4B16-A294-0E89DB3274B3}"/>
                </a:ext>
              </a:extLst>
            </p:cNvPr>
            <p:cNvSpPr txBox="1"/>
            <p:nvPr/>
          </p:nvSpPr>
          <p:spPr>
            <a:xfrm>
              <a:off x="942736" y="882429"/>
              <a:ext cx="1090833" cy="768472"/>
            </a:xfrm>
            <a:prstGeom prst="rect">
              <a:avLst/>
            </a:prstGeom>
            <a:noFill/>
          </p:spPr>
          <p:txBody>
            <a:bodyPr wrap="square" rtlCol="0">
              <a:spAutoFit/>
            </a:bodyPr>
            <a:lstStyle/>
            <a:p>
              <a:r>
                <a:rPr lang="en-US" altLang="zh-CN" sz="1200" b="1" dirty="0">
                  <a:solidFill>
                    <a:srgbClr val="FFFF00"/>
                  </a:solidFill>
                  <a:latin typeface="Segoe Print" panose="02000600000000000000" pitchFamily="2" charset="0"/>
                </a:rPr>
                <a:t>Naked</a:t>
              </a:r>
              <a:endParaRPr lang="zh-CN" altLang="en-US" sz="1200" b="1" baseline="-25000" dirty="0">
                <a:solidFill>
                  <a:srgbClr val="FFFF00"/>
                </a:solidFill>
                <a:latin typeface="Segoe Print" panose="02000600000000000000" pitchFamily="2" charset="0"/>
              </a:endParaRPr>
            </a:p>
          </p:txBody>
        </p:sp>
        <p:sp>
          <p:nvSpPr>
            <p:cNvPr id="15" name="文本框 14">
              <a:extLst>
                <a:ext uri="{FF2B5EF4-FFF2-40B4-BE49-F238E27FC236}">
                  <a16:creationId xmlns:a16="http://schemas.microsoft.com/office/drawing/2014/main" id="{98B80358-38E7-45B8-B2C9-4E1AC7024279}"/>
                </a:ext>
              </a:extLst>
            </p:cNvPr>
            <p:cNvSpPr txBox="1"/>
            <p:nvPr/>
          </p:nvSpPr>
          <p:spPr>
            <a:xfrm>
              <a:off x="2258923" y="876181"/>
              <a:ext cx="1024155" cy="461083"/>
            </a:xfrm>
            <a:prstGeom prst="rect">
              <a:avLst/>
            </a:prstGeom>
            <a:noFill/>
          </p:spPr>
          <p:txBody>
            <a:bodyPr wrap="square" rtlCol="0">
              <a:spAutoFit/>
            </a:bodyPr>
            <a:lstStyle/>
            <a:p>
              <a:r>
                <a:rPr lang="en-US" altLang="zh-CN" sz="1200" b="1" dirty="0">
                  <a:solidFill>
                    <a:srgbClr val="FFFF00"/>
                  </a:solidFill>
                  <a:latin typeface="Segoe Print" panose="02000600000000000000" pitchFamily="2" charset="0"/>
                </a:rPr>
                <a:t>PTFE</a:t>
              </a:r>
              <a:endParaRPr lang="zh-CN" altLang="en-US" sz="1200" b="1" baseline="-25000" dirty="0">
                <a:solidFill>
                  <a:srgbClr val="FFFF00"/>
                </a:solidFill>
                <a:latin typeface="Segoe Print" panose="02000600000000000000" pitchFamily="2" charset="0"/>
              </a:endParaRPr>
            </a:p>
          </p:txBody>
        </p:sp>
        <p:sp>
          <p:nvSpPr>
            <p:cNvPr id="16" name="文本框 15">
              <a:extLst>
                <a:ext uri="{FF2B5EF4-FFF2-40B4-BE49-F238E27FC236}">
                  <a16:creationId xmlns:a16="http://schemas.microsoft.com/office/drawing/2014/main" id="{938B7B6D-D06C-465D-AC36-FEC4563B2981}"/>
                </a:ext>
              </a:extLst>
            </p:cNvPr>
            <p:cNvSpPr txBox="1"/>
            <p:nvPr/>
          </p:nvSpPr>
          <p:spPr>
            <a:xfrm>
              <a:off x="3283081" y="876181"/>
              <a:ext cx="876299" cy="461083"/>
            </a:xfrm>
            <a:prstGeom prst="rect">
              <a:avLst/>
            </a:prstGeom>
            <a:noFill/>
          </p:spPr>
          <p:txBody>
            <a:bodyPr wrap="square" rtlCol="0">
              <a:spAutoFit/>
            </a:bodyPr>
            <a:lstStyle/>
            <a:p>
              <a:pPr algn="ctr"/>
              <a:r>
                <a:rPr lang="en-US" altLang="zh-CN" sz="1200" b="1" dirty="0">
                  <a:solidFill>
                    <a:srgbClr val="FFFF00"/>
                  </a:solidFill>
                  <a:latin typeface="Segoe Print" panose="02000600000000000000" pitchFamily="2" charset="0"/>
                </a:rPr>
                <a:t>Al</a:t>
              </a:r>
              <a:endParaRPr lang="zh-CN" altLang="en-US" sz="1200" b="1" baseline="-25000" dirty="0">
                <a:solidFill>
                  <a:srgbClr val="FFFF00"/>
                </a:solidFill>
                <a:latin typeface="Segoe Print" panose="02000600000000000000" pitchFamily="2" charset="0"/>
              </a:endParaRPr>
            </a:p>
          </p:txBody>
        </p:sp>
        <p:sp>
          <p:nvSpPr>
            <p:cNvPr id="17" name="文本框 16">
              <a:extLst>
                <a:ext uri="{FF2B5EF4-FFF2-40B4-BE49-F238E27FC236}">
                  <a16:creationId xmlns:a16="http://schemas.microsoft.com/office/drawing/2014/main" id="{B4651AEB-3531-4A16-9B46-FB8F0AFD57B5}"/>
                </a:ext>
              </a:extLst>
            </p:cNvPr>
            <p:cNvSpPr txBox="1"/>
            <p:nvPr/>
          </p:nvSpPr>
          <p:spPr>
            <a:xfrm>
              <a:off x="4420005" y="920649"/>
              <a:ext cx="876299" cy="461083"/>
            </a:xfrm>
            <a:prstGeom prst="rect">
              <a:avLst/>
            </a:prstGeom>
            <a:noFill/>
          </p:spPr>
          <p:txBody>
            <a:bodyPr wrap="square" rtlCol="0">
              <a:spAutoFit/>
            </a:bodyPr>
            <a:lstStyle/>
            <a:p>
              <a:pPr algn="ctr"/>
              <a:r>
                <a:rPr lang="en-US" altLang="zh-CN" sz="1200" b="1" dirty="0">
                  <a:solidFill>
                    <a:srgbClr val="FFFF00"/>
                  </a:solidFill>
                  <a:latin typeface="Segoe Print" panose="02000600000000000000" pitchFamily="2" charset="0"/>
                </a:rPr>
                <a:t>ESR</a:t>
              </a:r>
              <a:endParaRPr lang="zh-CN" altLang="en-US" sz="1200" b="1" baseline="-25000" dirty="0">
                <a:solidFill>
                  <a:srgbClr val="FFFF00"/>
                </a:solidFill>
                <a:latin typeface="Segoe Print" panose="02000600000000000000" pitchFamily="2" charset="0"/>
              </a:endParaRPr>
            </a:p>
          </p:txBody>
        </p:sp>
        <p:sp>
          <p:nvSpPr>
            <p:cNvPr id="18" name="文本框 17">
              <a:extLst>
                <a:ext uri="{FF2B5EF4-FFF2-40B4-BE49-F238E27FC236}">
                  <a16:creationId xmlns:a16="http://schemas.microsoft.com/office/drawing/2014/main" id="{CFBB9867-949D-4EC6-A3B3-2A5430A8AEAA}"/>
                </a:ext>
              </a:extLst>
            </p:cNvPr>
            <p:cNvSpPr txBox="1"/>
            <p:nvPr/>
          </p:nvSpPr>
          <p:spPr>
            <a:xfrm>
              <a:off x="2141735" y="2588502"/>
              <a:ext cx="1828020" cy="768472"/>
            </a:xfrm>
            <a:prstGeom prst="rect">
              <a:avLst/>
            </a:prstGeom>
            <a:noFill/>
          </p:spPr>
          <p:txBody>
            <a:bodyPr wrap="square" rtlCol="0">
              <a:spAutoFit/>
            </a:bodyPr>
            <a:lstStyle/>
            <a:p>
              <a:r>
                <a:rPr lang="en-US" altLang="zh-CN" sz="1200" b="1" dirty="0">
                  <a:solidFill>
                    <a:srgbClr val="FFFF00"/>
                  </a:solidFill>
                  <a:latin typeface="Segoe Print" panose="02000600000000000000" pitchFamily="2" charset="0"/>
                </a:rPr>
                <a:t>WLSF+PTFE</a:t>
              </a:r>
              <a:endParaRPr lang="zh-CN" altLang="en-US" sz="1200" b="1" dirty="0">
                <a:solidFill>
                  <a:srgbClr val="FFFF00"/>
                </a:solidFill>
                <a:latin typeface="Segoe Print" panose="02000600000000000000" pitchFamily="2" charset="0"/>
              </a:endParaRPr>
            </a:p>
          </p:txBody>
        </p:sp>
      </p:grpSp>
      <p:grpSp>
        <p:nvGrpSpPr>
          <p:cNvPr id="19" name="组合 18">
            <a:extLst>
              <a:ext uri="{FF2B5EF4-FFF2-40B4-BE49-F238E27FC236}">
                <a16:creationId xmlns:a16="http://schemas.microsoft.com/office/drawing/2014/main" id="{7E8F561D-53E9-4006-A7E1-427BDE717221}"/>
              </a:ext>
            </a:extLst>
          </p:cNvPr>
          <p:cNvGrpSpPr/>
          <p:nvPr/>
        </p:nvGrpSpPr>
        <p:grpSpPr>
          <a:xfrm>
            <a:off x="2173281" y="4231949"/>
            <a:ext cx="3423630" cy="1992457"/>
            <a:chOff x="777904" y="4588412"/>
            <a:chExt cx="4564840" cy="2113632"/>
          </a:xfrm>
        </p:grpSpPr>
        <p:pic>
          <p:nvPicPr>
            <p:cNvPr id="20" name="图片 19">
              <a:extLst>
                <a:ext uri="{FF2B5EF4-FFF2-40B4-BE49-F238E27FC236}">
                  <a16:creationId xmlns:a16="http://schemas.microsoft.com/office/drawing/2014/main" id="{6A16F0C2-776F-486C-B96C-9B4989C2DAA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8658" b="20322"/>
            <a:stretch/>
          </p:blipFill>
          <p:spPr>
            <a:xfrm>
              <a:off x="923145" y="5010223"/>
              <a:ext cx="4419599" cy="1691821"/>
            </a:xfrm>
            <a:prstGeom prst="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id="{A3A40376-ABBF-4992-9131-8572D7362984}"/>
                </a:ext>
              </a:extLst>
            </p:cNvPr>
            <p:cNvSpPr txBox="1"/>
            <p:nvPr/>
          </p:nvSpPr>
          <p:spPr>
            <a:xfrm>
              <a:off x="4461611" y="5958995"/>
              <a:ext cx="826888" cy="369332"/>
            </a:xfrm>
            <a:prstGeom prst="rect">
              <a:avLst/>
            </a:prstGeom>
            <a:noFill/>
          </p:spPr>
          <p:txBody>
            <a:bodyPr wrap="square" rtlCol="0">
              <a:spAutoFit/>
            </a:bodyPr>
            <a:lstStyle/>
            <a:p>
              <a:r>
                <a:rPr lang="en-US" altLang="zh-CN" sz="1200" b="1" baseline="30000" dirty="0">
                  <a:solidFill>
                    <a:srgbClr val="FFFF00"/>
                  </a:solidFill>
                  <a:latin typeface="Segoe Print" panose="02000600000000000000" pitchFamily="2" charset="0"/>
                </a:rPr>
                <a:t>22</a:t>
              </a:r>
              <a:r>
                <a:rPr lang="en-US" altLang="zh-CN" sz="1200" b="1" dirty="0">
                  <a:solidFill>
                    <a:srgbClr val="FFFF00"/>
                  </a:solidFill>
                  <a:latin typeface="Segoe Print" panose="02000600000000000000" pitchFamily="2" charset="0"/>
                </a:rPr>
                <a:t>Na</a:t>
              </a:r>
              <a:endParaRPr lang="zh-CN" altLang="en-US" sz="1200" b="1" dirty="0">
                <a:solidFill>
                  <a:srgbClr val="FFFF00"/>
                </a:solidFill>
                <a:latin typeface="Segoe Print" panose="02000600000000000000" pitchFamily="2" charset="0"/>
              </a:endParaRPr>
            </a:p>
          </p:txBody>
        </p:sp>
        <p:sp>
          <p:nvSpPr>
            <p:cNvPr id="23" name="文本框 22">
              <a:extLst>
                <a:ext uri="{FF2B5EF4-FFF2-40B4-BE49-F238E27FC236}">
                  <a16:creationId xmlns:a16="http://schemas.microsoft.com/office/drawing/2014/main" id="{CA8F97BD-0BE7-4858-ADFF-AB32543B1181}"/>
                </a:ext>
              </a:extLst>
            </p:cNvPr>
            <p:cNvSpPr txBox="1"/>
            <p:nvPr/>
          </p:nvSpPr>
          <p:spPr>
            <a:xfrm>
              <a:off x="1049529" y="5958995"/>
              <a:ext cx="1096059" cy="369332"/>
            </a:xfrm>
            <a:prstGeom prst="rect">
              <a:avLst/>
            </a:prstGeom>
            <a:noFill/>
          </p:spPr>
          <p:txBody>
            <a:bodyPr wrap="square" rtlCol="0">
              <a:spAutoFit/>
            </a:bodyPr>
            <a:lstStyle/>
            <a:p>
              <a:r>
                <a:rPr lang="en-US" altLang="zh-CN" sz="1200" b="1" dirty="0" err="1">
                  <a:solidFill>
                    <a:srgbClr val="FFFF00"/>
                  </a:solidFill>
                  <a:latin typeface="Segoe Print" panose="02000600000000000000" pitchFamily="2" charset="0"/>
                </a:rPr>
                <a:t>SiPM</a:t>
              </a:r>
              <a:endParaRPr lang="zh-CN" altLang="en-US" sz="1200" b="1" dirty="0">
                <a:solidFill>
                  <a:srgbClr val="FFFF00"/>
                </a:solidFill>
                <a:latin typeface="Segoe Print" panose="02000600000000000000" pitchFamily="2" charset="0"/>
              </a:endParaRPr>
            </a:p>
          </p:txBody>
        </p:sp>
        <p:sp>
          <p:nvSpPr>
            <p:cNvPr id="24" name="文本框 23">
              <a:extLst>
                <a:ext uri="{FF2B5EF4-FFF2-40B4-BE49-F238E27FC236}">
                  <a16:creationId xmlns:a16="http://schemas.microsoft.com/office/drawing/2014/main" id="{F34C8EA1-2D7A-4C79-9BBF-6D7D3ED8B95B}"/>
                </a:ext>
              </a:extLst>
            </p:cNvPr>
            <p:cNvSpPr txBox="1"/>
            <p:nvPr/>
          </p:nvSpPr>
          <p:spPr>
            <a:xfrm>
              <a:off x="2708513" y="5958995"/>
              <a:ext cx="1382477" cy="369332"/>
            </a:xfrm>
            <a:prstGeom prst="rect">
              <a:avLst/>
            </a:prstGeom>
            <a:noFill/>
          </p:spPr>
          <p:txBody>
            <a:bodyPr wrap="square" rtlCol="0">
              <a:spAutoFit/>
            </a:bodyPr>
            <a:lstStyle/>
            <a:p>
              <a:r>
                <a:rPr lang="en-US" altLang="zh-CN" sz="1200" b="1" dirty="0">
                  <a:solidFill>
                    <a:srgbClr val="FFFF00"/>
                  </a:solidFill>
                  <a:latin typeface="Segoe Print" panose="02000600000000000000" pitchFamily="2" charset="0"/>
                </a:rPr>
                <a:t>Detector</a:t>
              </a:r>
              <a:endParaRPr lang="zh-CN" altLang="en-US" sz="1200" b="1" dirty="0">
                <a:solidFill>
                  <a:srgbClr val="FFFF00"/>
                </a:solidFill>
                <a:latin typeface="Segoe Print" panose="02000600000000000000" pitchFamily="2" charset="0"/>
              </a:endParaRPr>
            </a:p>
          </p:txBody>
        </p:sp>
        <p:pic>
          <p:nvPicPr>
            <p:cNvPr id="25" name="图片 24">
              <a:extLst>
                <a:ext uri="{FF2B5EF4-FFF2-40B4-BE49-F238E27FC236}">
                  <a16:creationId xmlns:a16="http://schemas.microsoft.com/office/drawing/2014/main" id="{AB42FDB3-3DE0-43B3-87C7-94BCAB75BC7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33296" t="25308" r="18255" b="26775"/>
            <a:stretch/>
          </p:blipFill>
          <p:spPr>
            <a:xfrm rot="16200000">
              <a:off x="931976" y="4434340"/>
              <a:ext cx="966086" cy="1274230"/>
            </a:xfrm>
            <a:prstGeom prst="rect">
              <a:avLst/>
            </a:prstGeom>
            <a:effectLst>
              <a:outerShdw blurRad="50800" dist="38100" dir="13500000" algn="br" rotWithShape="0">
                <a:prstClr val="black">
                  <a:alpha val="40000"/>
                </a:prstClr>
              </a:outerShdw>
            </a:effectLst>
          </p:spPr>
        </p:pic>
      </p:grpSp>
      <p:grpSp>
        <p:nvGrpSpPr>
          <p:cNvPr id="27" name="组合 26">
            <a:extLst>
              <a:ext uri="{FF2B5EF4-FFF2-40B4-BE49-F238E27FC236}">
                <a16:creationId xmlns:a16="http://schemas.microsoft.com/office/drawing/2014/main" id="{0CE7F1F1-855B-427E-8A1F-5938DD183A56}"/>
              </a:ext>
            </a:extLst>
          </p:cNvPr>
          <p:cNvGrpSpPr/>
          <p:nvPr/>
        </p:nvGrpSpPr>
        <p:grpSpPr>
          <a:xfrm>
            <a:off x="8094988" y="872732"/>
            <a:ext cx="2950963" cy="2549021"/>
            <a:chOff x="6821664" y="2663366"/>
            <a:chExt cx="5469932" cy="4622870"/>
          </a:xfrm>
        </p:grpSpPr>
        <p:pic>
          <p:nvPicPr>
            <p:cNvPr id="28" name="图片 27">
              <a:extLst>
                <a:ext uri="{FF2B5EF4-FFF2-40B4-BE49-F238E27FC236}">
                  <a16:creationId xmlns:a16="http://schemas.microsoft.com/office/drawing/2014/main" id="{1C341BCC-6B48-452C-A3BF-58576A020DD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7053189" y="3355160"/>
              <a:ext cx="5006884" cy="3931076"/>
            </a:xfrm>
            <a:prstGeom prst="rect">
              <a:avLst/>
            </a:prstGeom>
            <a:effectLst>
              <a:outerShdw blurRad="63500" sx="102000" sy="102000" algn="ctr" rotWithShape="0">
                <a:prstClr val="black">
                  <a:alpha val="40000"/>
                </a:prstClr>
              </a:outerShdw>
            </a:effectLst>
          </p:spPr>
        </p:pic>
        <p:sp>
          <p:nvSpPr>
            <p:cNvPr id="29" name="文本框 28">
              <a:extLst>
                <a:ext uri="{FF2B5EF4-FFF2-40B4-BE49-F238E27FC236}">
                  <a16:creationId xmlns:a16="http://schemas.microsoft.com/office/drawing/2014/main" id="{10D50F8D-6410-43F0-A333-F3932BC5CB58}"/>
                </a:ext>
              </a:extLst>
            </p:cNvPr>
            <p:cNvSpPr txBox="1"/>
            <p:nvPr/>
          </p:nvSpPr>
          <p:spPr>
            <a:xfrm>
              <a:off x="6821664" y="2663366"/>
              <a:ext cx="5469932" cy="613997"/>
            </a:xfrm>
            <a:prstGeom prst="rect">
              <a:avLst/>
            </a:prstGeom>
            <a:noFill/>
            <a:effectLst>
              <a:reflection blurRad="6350" stA="52000" endA="300" endPos="35000" dir="5400000" sy="-100000" algn="bl" rotWithShape="0"/>
            </a:effectLst>
          </p:spPr>
          <p:txBody>
            <a:bodyPr wrap="square" rtlCol="0">
              <a:spAutoFit/>
            </a:bodyPr>
            <a:lstStyle>
              <a:defPPr>
                <a:defRPr lang="zh-CN"/>
              </a:defPPr>
              <a:lvl1pPr algn="ctr">
                <a:defRPr sz="2000" b="1">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Georgia" panose="02040502050405020303" pitchFamily="18" charset="0"/>
                </a:defRPr>
              </a:lvl1pPr>
            </a:lstStyle>
            <a:p>
              <a:r>
                <a:rPr lang="en-US" altLang="zh-CN" sz="1600" dirty="0">
                  <a:solidFill>
                    <a:srgbClr val="92D050"/>
                  </a:solidFill>
                  <a:effectLst>
                    <a:reflection blurRad="6350" stA="55000" endA="300" endPos="45500" dir="5400000" sy="-100000" algn="bl" rotWithShape="0"/>
                  </a:effectLst>
                  <a:latin typeface="Abadi" panose="020B0604020104020204"/>
                </a:rPr>
                <a:t>Output amplitude comparison</a:t>
              </a:r>
              <a:endParaRPr lang="zh-CN" altLang="en-US" sz="1600" dirty="0">
                <a:solidFill>
                  <a:srgbClr val="92D050"/>
                </a:solidFill>
                <a:effectLst>
                  <a:reflection blurRad="6350" stA="55000" endA="300" endPos="45500" dir="5400000" sy="-100000" algn="bl" rotWithShape="0"/>
                </a:effectLst>
                <a:latin typeface="Abadi" panose="020B0604020104020204"/>
              </a:endParaRPr>
            </a:p>
          </p:txBody>
        </p:sp>
      </p:grpSp>
      <p:sp>
        <p:nvSpPr>
          <p:cNvPr id="30" name="文本框 29">
            <a:extLst>
              <a:ext uri="{FF2B5EF4-FFF2-40B4-BE49-F238E27FC236}">
                <a16:creationId xmlns:a16="http://schemas.microsoft.com/office/drawing/2014/main" id="{15330955-8520-4FFC-A5C9-222BA92F4294}"/>
              </a:ext>
            </a:extLst>
          </p:cNvPr>
          <p:cNvSpPr txBox="1"/>
          <p:nvPr/>
        </p:nvSpPr>
        <p:spPr>
          <a:xfrm>
            <a:off x="2247577" y="3499898"/>
            <a:ext cx="2654064" cy="338554"/>
          </a:xfrm>
          <a:prstGeom prst="rect">
            <a:avLst/>
          </a:prstGeom>
          <a:noFill/>
        </p:spPr>
        <p:txBody>
          <a:bodyPr wrap="square">
            <a:spAutoFit/>
          </a:bodyPr>
          <a:lstStyle/>
          <a:p>
            <a:r>
              <a:rPr lang="zh-CN" altLang="en-US" sz="1600" dirty="0">
                <a:latin typeface="Abadi" panose="020B0604020104020204"/>
              </a:rPr>
              <a:t>Available in 6 packages</a:t>
            </a:r>
          </a:p>
        </p:txBody>
      </p:sp>
      <p:sp>
        <p:nvSpPr>
          <p:cNvPr id="31" name="文本框 30">
            <a:extLst>
              <a:ext uri="{FF2B5EF4-FFF2-40B4-BE49-F238E27FC236}">
                <a16:creationId xmlns:a16="http://schemas.microsoft.com/office/drawing/2014/main" id="{6815DCB0-FDDD-4544-901D-A65377BDD62E}"/>
              </a:ext>
            </a:extLst>
          </p:cNvPr>
          <p:cNvSpPr txBox="1"/>
          <p:nvPr/>
        </p:nvSpPr>
        <p:spPr>
          <a:xfrm>
            <a:off x="5899296" y="3919395"/>
            <a:ext cx="5086855" cy="655051"/>
          </a:xfrm>
          <a:prstGeom prst="rect">
            <a:avLst/>
          </a:prstGeom>
          <a:noFill/>
        </p:spPr>
        <p:txBody>
          <a:bodyPr wrap="square">
            <a:spAutoFit/>
          </a:bodyPr>
          <a:lstStyle/>
          <a:p>
            <a:pPr>
              <a:lnSpc>
                <a:spcPct val="120000"/>
              </a:lnSpc>
            </a:pPr>
            <a:r>
              <a:rPr lang="en-US" altLang="zh-CN" sz="1600" dirty="0">
                <a:latin typeface="Abadi" panose="020B0604020104020204"/>
              </a:rPr>
              <a:t>In-house testing was done on the </a:t>
            </a:r>
            <a:r>
              <a:rPr lang="en-US" altLang="zh-CN" sz="1600" dirty="0" err="1">
                <a:latin typeface="Abadi" panose="020B0604020104020204"/>
              </a:rPr>
              <a:t>CSNS</a:t>
            </a:r>
            <a:r>
              <a:rPr lang="en-US" altLang="zh-CN" sz="1600" dirty="0">
                <a:latin typeface="Abadi" panose="020B0604020104020204"/>
              </a:rPr>
              <a:t> proton beam and by using radioactive source</a:t>
            </a:r>
            <a:endParaRPr lang="zh-CN" altLang="en-US" sz="1600" dirty="0">
              <a:latin typeface="Abadi" panose="020B0604020104020204"/>
            </a:endParaRPr>
          </a:p>
        </p:txBody>
      </p:sp>
      <p:sp>
        <p:nvSpPr>
          <p:cNvPr id="32" name="文本框 31">
            <a:extLst>
              <a:ext uri="{FF2B5EF4-FFF2-40B4-BE49-F238E27FC236}">
                <a16:creationId xmlns:a16="http://schemas.microsoft.com/office/drawing/2014/main" id="{856738DC-6207-4AEE-9905-C338F73EE385}"/>
              </a:ext>
            </a:extLst>
          </p:cNvPr>
          <p:cNvSpPr txBox="1"/>
          <p:nvPr/>
        </p:nvSpPr>
        <p:spPr>
          <a:xfrm>
            <a:off x="5967002" y="4848351"/>
            <a:ext cx="5970998" cy="879600"/>
          </a:xfrm>
          <a:prstGeom prst="rect">
            <a:avLst/>
          </a:prstGeom>
          <a:noFill/>
        </p:spPr>
        <p:txBody>
          <a:bodyPr wrap="square">
            <a:spAutoFit/>
          </a:bodyPr>
          <a:lstStyle/>
          <a:p>
            <a:pPr>
              <a:lnSpc>
                <a:spcPct val="150000"/>
              </a:lnSpc>
            </a:pPr>
            <a:r>
              <a:rPr lang="en-US" altLang="zh-CN" b="1" dirty="0">
                <a:latin typeface="Abadi" panose="020B0604020104020204"/>
              </a:rPr>
              <a:t>The detector module is under test on the ISIS muon beam currently.</a:t>
            </a:r>
            <a:endParaRPr lang="zh-CN" altLang="en-US" b="1" dirty="0">
              <a:latin typeface="Abadi" panose="020B0604020104020204"/>
            </a:endParaRPr>
          </a:p>
        </p:txBody>
      </p:sp>
      <p:pic>
        <p:nvPicPr>
          <p:cNvPr id="33" name="图片 32">
            <a:extLst>
              <a:ext uri="{FF2B5EF4-FFF2-40B4-BE49-F238E27FC236}">
                <a16:creationId xmlns:a16="http://schemas.microsoft.com/office/drawing/2014/main" id="{62618411-E65B-4640-B183-E81A692985FB}"/>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r="50000"/>
          <a:stretch/>
        </p:blipFill>
        <p:spPr>
          <a:xfrm>
            <a:off x="4933516" y="1262609"/>
            <a:ext cx="2925320" cy="2382881"/>
          </a:xfrm>
          <a:prstGeom prst="rect">
            <a:avLst/>
          </a:prstGeom>
        </p:spPr>
      </p:pic>
      <p:sp>
        <p:nvSpPr>
          <p:cNvPr id="34" name="文本框 33">
            <a:extLst>
              <a:ext uri="{FF2B5EF4-FFF2-40B4-BE49-F238E27FC236}">
                <a16:creationId xmlns:a16="http://schemas.microsoft.com/office/drawing/2014/main" id="{F33B50F1-6BAA-4263-B664-DCF266B3B3C8}"/>
              </a:ext>
            </a:extLst>
          </p:cNvPr>
          <p:cNvSpPr txBox="1"/>
          <p:nvPr/>
        </p:nvSpPr>
        <p:spPr>
          <a:xfrm>
            <a:off x="3355603" y="829405"/>
            <a:ext cx="6210012" cy="584775"/>
          </a:xfrm>
          <a:prstGeom prst="rect">
            <a:avLst/>
          </a:prstGeom>
          <a:noFill/>
        </p:spPr>
        <p:txBody>
          <a:bodyPr wrap="square" rtlCol="0">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28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微软雅黑" panose="020B0503020204020204" pitchFamily="34" charset="-122"/>
                <a:ea typeface="微软雅黑" panose="020B0503020204020204" pitchFamily="34" charset="-122"/>
              </a:defRPr>
            </a:lvl1pPr>
          </a:lstStyle>
          <a:p>
            <a:r>
              <a:rPr lang="zh-CN" altLang="en-US" sz="3200" dirty="0"/>
              <a:t>探测器初步测试</a:t>
            </a:r>
          </a:p>
        </p:txBody>
      </p:sp>
      <p:sp>
        <p:nvSpPr>
          <p:cNvPr id="35" name="文本框 34">
            <a:extLst>
              <a:ext uri="{FF2B5EF4-FFF2-40B4-BE49-F238E27FC236}">
                <a16:creationId xmlns:a16="http://schemas.microsoft.com/office/drawing/2014/main" id="{663E6CAA-4F45-4A44-AD04-4E604461EB93}"/>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68427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C812FB97-779A-4757-9AC1-C39D72AC1432}"/>
              </a:ext>
            </a:extLst>
          </p:cNvPr>
          <p:cNvGrpSpPr/>
          <p:nvPr/>
        </p:nvGrpSpPr>
        <p:grpSpPr>
          <a:xfrm>
            <a:off x="1440218" y="594337"/>
            <a:ext cx="613917" cy="599909"/>
            <a:chOff x="304800" y="673100"/>
            <a:chExt cx="4000500" cy="4000500"/>
          </a:xfrm>
          <a:effectLst>
            <a:outerShdw blurRad="444500" dist="254000" dir="8100000" algn="tr" rotWithShape="0">
              <a:prstClr val="black">
                <a:alpha val="24000"/>
              </a:prstClr>
            </a:outerShdw>
          </a:effectLst>
        </p:grpSpPr>
        <p:sp>
          <p:nvSpPr>
            <p:cNvPr id="5" name="同心圆 20">
              <a:extLst>
                <a:ext uri="{FF2B5EF4-FFF2-40B4-BE49-F238E27FC236}">
                  <a16:creationId xmlns:a16="http://schemas.microsoft.com/office/drawing/2014/main" id="{338FB88B-C1BF-43B3-8E5E-C0EFBAC0187E}"/>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black"/>
                </a:solidFill>
                <a:effectLst/>
                <a:uLnTx/>
                <a:uFillTx/>
                <a:latin typeface="Calibri" panose="020F0502020204030204"/>
                <a:ea typeface="微软雅黑" pitchFamily="34" charset="-122"/>
                <a:cs typeface="+mn-cs"/>
              </a:endParaRPr>
            </a:p>
          </p:txBody>
        </p:sp>
        <p:sp>
          <p:nvSpPr>
            <p:cNvPr id="6" name="椭圆 5">
              <a:extLst>
                <a:ext uri="{FF2B5EF4-FFF2-40B4-BE49-F238E27FC236}">
                  <a16:creationId xmlns:a16="http://schemas.microsoft.com/office/drawing/2014/main" id="{976BCA95-E454-4D57-AECF-6A2FA79EF685}"/>
                </a:ext>
              </a:extLst>
            </p:cNvPr>
            <p:cNvSpPr/>
            <p:nvPr/>
          </p:nvSpPr>
          <p:spPr>
            <a:xfrm>
              <a:off x="392109" y="760409"/>
              <a:ext cx="3825870" cy="38258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white"/>
                </a:solidFill>
                <a:effectLst/>
                <a:uLnTx/>
                <a:uFillTx/>
                <a:latin typeface="Calibri" panose="020F0502020204030204"/>
                <a:ea typeface="微软雅黑" pitchFamily="34" charset="-122"/>
                <a:cs typeface="+mn-cs"/>
              </a:endParaRPr>
            </a:p>
          </p:txBody>
        </p:sp>
      </p:grpSp>
      <p:grpSp>
        <p:nvGrpSpPr>
          <p:cNvPr id="7" name="组合 22">
            <a:extLst>
              <a:ext uri="{FF2B5EF4-FFF2-40B4-BE49-F238E27FC236}">
                <a16:creationId xmlns:a16="http://schemas.microsoft.com/office/drawing/2014/main" id="{B95ED737-A0D3-4645-A367-DA4420CB8F6D}"/>
              </a:ext>
            </a:extLst>
          </p:cNvPr>
          <p:cNvGrpSpPr/>
          <p:nvPr/>
        </p:nvGrpSpPr>
        <p:grpSpPr>
          <a:xfrm>
            <a:off x="1294441" y="1031671"/>
            <a:ext cx="395846" cy="386817"/>
            <a:chOff x="304800" y="673100"/>
            <a:chExt cx="4000500" cy="4000500"/>
          </a:xfrm>
          <a:effectLst>
            <a:outerShdw blurRad="444500" dist="254000" dir="8100000" algn="tr" rotWithShape="0">
              <a:prstClr val="black">
                <a:alpha val="24000"/>
              </a:prstClr>
            </a:outerShdw>
          </a:effectLst>
        </p:grpSpPr>
        <p:sp>
          <p:nvSpPr>
            <p:cNvPr id="8" name="同心圆 23">
              <a:extLst>
                <a:ext uri="{FF2B5EF4-FFF2-40B4-BE49-F238E27FC236}">
                  <a16:creationId xmlns:a16="http://schemas.microsoft.com/office/drawing/2014/main" id="{EF60242F-D21C-4C91-A054-489ED5E68794}"/>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black"/>
                </a:solidFill>
                <a:effectLst/>
                <a:uLnTx/>
                <a:uFillTx/>
                <a:latin typeface="Calibri" panose="020F0502020204030204"/>
                <a:ea typeface="微软雅黑" pitchFamily="34" charset="-122"/>
                <a:cs typeface="+mn-cs"/>
              </a:endParaRPr>
            </a:p>
          </p:txBody>
        </p:sp>
        <p:sp>
          <p:nvSpPr>
            <p:cNvPr id="9" name="椭圆 8">
              <a:extLst>
                <a:ext uri="{FF2B5EF4-FFF2-40B4-BE49-F238E27FC236}">
                  <a16:creationId xmlns:a16="http://schemas.microsoft.com/office/drawing/2014/main" id="{C1794489-63DF-4BB9-B8C9-0809356424B7}"/>
                </a:ext>
              </a:extLst>
            </p:cNvPr>
            <p:cNvSpPr/>
            <p:nvPr/>
          </p:nvSpPr>
          <p:spPr>
            <a:xfrm>
              <a:off x="392109" y="760409"/>
              <a:ext cx="3825870" cy="382587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white"/>
                </a:solidFill>
                <a:effectLst/>
                <a:uLnTx/>
                <a:uFillTx/>
                <a:latin typeface="Calibri" panose="020F0502020204030204"/>
                <a:ea typeface="微软雅黑" pitchFamily="34" charset="-122"/>
                <a:cs typeface="+mn-cs"/>
              </a:endParaRPr>
            </a:p>
          </p:txBody>
        </p:sp>
      </p:grpSp>
      <p:grpSp>
        <p:nvGrpSpPr>
          <p:cNvPr id="10" name="组合 25">
            <a:extLst>
              <a:ext uri="{FF2B5EF4-FFF2-40B4-BE49-F238E27FC236}">
                <a16:creationId xmlns:a16="http://schemas.microsoft.com/office/drawing/2014/main" id="{9A331F0A-A45C-4968-B39B-30AA777859A9}"/>
              </a:ext>
            </a:extLst>
          </p:cNvPr>
          <p:cNvGrpSpPr/>
          <p:nvPr/>
        </p:nvGrpSpPr>
        <p:grpSpPr>
          <a:xfrm>
            <a:off x="162147" y="36955"/>
            <a:ext cx="1504217" cy="1469901"/>
            <a:chOff x="304800" y="673100"/>
            <a:chExt cx="4000500" cy="4000500"/>
          </a:xfrm>
          <a:effectLst>
            <a:outerShdw blurRad="444500" dist="254000" dir="8100000" algn="tr" rotWithShape="0">
              <a:prstClr val="black">
                <a:alpha val="24000"/>
              </a:prstClr>
            </a:outerShdw>
          </a:effectLst>
        </p:grpSpPr>
        <p:sp>
          <p:nvSpPr>
            <p:cNvPr id="11" name="同心圆 26">
              <a:extLst>
                <a:ext uri="{FF2B5EF4-FFF2-40B4-BE49-F238E27FC236}">
                  <a16:creationId xmlns:a16="http://schemas.microsoft.com/office/drawing/2014/main" id="{40A54C89-808F-4921-9AF6-6E2B4C9C6EF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black"/>
                </a:solidFill>
                <a:effectLst/>
                <a:uLnTx/>
                <a:uFillTx/>
                <a:latin typeface="Calibri" panose="020F0502020204030204"/>
                <a:ea typeface="微软雅黑" pitchFamily="34" charset="-122"/>
                <a:cs typeface="+mn-cs"/>
              </a:endParaRPr>
            </a:p>
          </p:txBody>
        </p:sp>
        <p:sp>
          <p:nvSpPr>
            <p:cNvPr id="12" name="椭圆 11">
              <a:extLst>
                <a:ext uri="{FF2B5EF4-FFF2-40B4-BE49-F238E27FC236}">
                  <a16:creationId xmlns:a16="http://schemas.microsoft.com/office/drawing/2014/main" id="{C586D406-ED26-4F8A-A793-7B1795F2C7B6}"/>
                </a:ext>
              </a:extLst>
            </p:cNvPr>
            <p:cNvSpPr/>
            <p:nvPr/>
          </p:nvSpPr>
          <p:spPr>
            <a:xfrm>
              <a:off x="392100" y="760400"/>
              <a:ext cx="3825879" cy="382587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224" b="0" i="0" u="none" strike="noStrike" kern="1200" cap="none" spc="0" normalizeH="0" baseline="0" noProof="0" dirty="0">
                <a:ln>
                  <a:noFill/>
                </a:ln>
                <a:solidFill>
                  <a:prstClr val="white"/>
                </a:solidFill>
                <a:effectLst/>
                <a:uLnTx/>
                <a:uFillTx/>
                <a:latin typeface="Calibri" panose="020F0502020204030204"/>
                <a:ea typeface="微软雅黑" pitchFamily="34" charset="-122"/>
                <a:cs typeface="+mn-cs"/>
              </a:endParaRPr>
            </a:p>
          </p:txBody>
        </p:sp>
      </p:grpSp>
      <p:cxnSp>
        <p:nvCxnSpPr>
          <p:cNvPr id="13" name="直接连接符 12">
            <a:extLst>
              <a:ext uri="{FF2B5EF4-FFF2-40B4-BE49-F238E27FC236}">
                <a16:creationId xmlns:a16="http://schemas.microsoft.com/office/drawing/2014/main" id="{AB87E893-D787-43F7-9CB9-F4618F54CEBE}"/>
              </a:ext>
            </a:extLst>
          </p:cNvPr>
          <p:cNvCxnSpPr>
            <a:cxnSpLocks/>
          </p:cNvCxnSpPr>
          <p:nvPr/>
        </p:nvCxnSpPr>
        <p:spPr>
          <a:xfrm>
            <a:off x="2402631" y="970491"/>
            <a:ext cx="7910447" cy="0"/>
          </a:xfrm>
          <a:prstGeom prst="line">
            <a:avLst/>
          </a:prstGeom>
          <a:ln w="76200" cap="rnd">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p:spPr>
        <p:style>
          <a:lnRef idx="3">
            <a:schemeClr val="accent5"/>
          </a:lnRef>
          <a:fillRef idx="0">
            <a:schemeClr val="accent5"/>
          </a:fillRef>
          <a:effectRef idx="2">
            <a:schemeClr val="accent5"/>
          </a:effectRef>
          <a:fontRef idx="minor">
            <a:schemeClr val="tx1"/>
          </a:fontRef>
        </p:style>
      </p:cxnSp>
      <p:sp>
        <p:nvSpPr>
          <p:cNvPr id="14" name="矩形 13">
            <a:extLst>
              <a:ext uri="{FF2B5EF4-FFF2-40B4-BE49-F238E27FC236}">
                <a16:creationId xmlns:a16="http://schemas.microsoft.com/office/drawing/2014/main" id="{8BEBF917-843C-48D2-9CF6-54D2E497263F}"/>
              </a:ext>
            </a:extLst>
          </p:cNvPr>
          <p:cNvSpPr/>
          <p:nvPr/>
        </p:nvSpPr>
        <p:spPr>
          <a:xfrm>
            <a:off x="5072261" y="1"/>
            <a:ext cx="2779968" cy="853440"/>
          </a:xfrm>
          <a:prstGeom prst="rect">
            <a:avLst/>
          </a:prstGeom>
        </p:spPr>
        <p:txBody>
          <a:bodyPr vert="horz" lIns="68580" tIns="34290" rIns="68580" bIns="34290" rtlCol="0" anchor="b">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zh-CN" altLang="en-US" sz="5400" b="1" dirty="0">
                <a:ln w="10160">
                  <a:noFill/>
                  <a:prstDash val="solid"/>
                </a:ln>
                <a:solidFill>
                  <a:srgbClr val="4472C4">
                    <a:lumMod val="75000"/>
                  </a:srgbClr>
                </a:solidFill>
                <a:effectLst>
                  <a:glow rad="101600">
                    <a:prstClr val="white">
                      <a:lumMod val="50000"/>
                      <a:alpha val="40000"/>
                    </a:prstClr>
                  </a:glow>
                  <a:outerShdw blurRad="50800" dist="38100" dir="2700000" algn="tl" rotWithShape="0">
                    <a:prstClr val="black">
                      <a:alpha val="40000"/>
                    </a:prstClr>
                  </a:outerShdw>
                </a:effectLst>
                <a:latin typeface="Segoe UI Black" panose="020B0A02040204020203" pitchFamily="34" charset="0"/>
                <a:ea typeface="微软雅黑" panose="020B0503020204020204" pitchFamily="34" charset="-122"/>
                <a:cs typeface="Calibri" panose="020F0502020204030204" pitchFamily="34" charset="0"/>
              </a:rPr>
              <a:t>目录</a:t>
            </a:r>
            <a:endParaRPr kumimoji="0" lang="zh-CN" altLang="en-US" sz="5400" b="1" i="0" u="none" strike="noStrike" kern="1200" cap="none" spc="0" normalizeH="0" baseline="0" noProof="0" dirty="0">
              <a:ln w="10160">
                <a:noFill/>
                <a:prstDash val="solid"/>
              </a:ln>
              <a:solidFill>
                <a:srgbClr val="4472C4">
                  <a:lumMod val="75000"/>
                </a:srgbClr>
              </a:solidFill>
              <a:effectLst>
                <a:glow rad="101600">
                  <a:prstClr val="white">
                    <a:lumMod val="50000"/>
                    <a:alpha val="40000"/>
                  </a:prstClr>
                </a:glow>
                <a:outerShdw blurRad="50800" dist="38100" dir="2700000" algn="tl" rotWithShape="0">
                  <a:prstClr val="black">
                    <a:alpha val="40000"/>
                  </a:prstClr>
                </a:outerShdw>
              </a:effectLst>
              <a:uLnTx/>
              <a:uFillTx/>
              <a:latin typeface="Segoe UI Black" panose="020B0A02040204020203" pitchFamily="34" charset="0"/>
              <a:ea typeface="微软雅黑" panose="020B0503020204020204"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B1400A2-99B3-48DD-BCE4-B3413D54C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09" y="94643"/>
            <a:ext cx="1241484" cy="993187"/>
          </a:xfrm>
          <a:prstGeom prst="rect">
            <a:avLst/>
          </a:prstGeom>
        </p:spPr>
      </p:pic>
      <p:graphicFrame>
        <p:nvGraphicFramePr>
          <p:cNvPr id="18" name="图示 17">
            <a:extLst>
              <a:ext uri="{FF2B5EF4-FFF2-40B4-BE49-F238E27FC236}">
                <a16:creationId xmlns:a16="http://schemas.microsoft.com/office/drawing/2014/main" id="{324A6853-9FAB-48D5-A61F-A9C1798659E2}"/>
              </a:ext>
            </a:extLst>
          </p:cNvPr>
          <p:cNvGraphicFramePr/>
          <p:nvPr>
            <p:extLst>
              <p:ext uri="{D42A27DB-BD31-4B8C-83A1-F6EECF244321}">
                <p14:modId xmlns:p14="http://schemas.microsoft.com/office/powerpoint/2010/main" val="1238429274"/>
              </p:ext>
            </p:extLst>
          </p:nvPr>
        </p:nvGraphicFramePr>
        <p:xfrm>
          <a:off x="2691219" y="1410045"/>
          <a:ext cx="7508422" cy="5197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图形 18">
            <a:extLst>
              <a:ext uri="{FF2B5EF4-FFF2-40B4-BE49-F238E27FC236}">
                <a16:creationId xmlns:a16="http://schemas.microsoft.com/office/drawing/2014/main" id="{816F4BD2-3856-41A8-9862-6FAC299DCEA2}"/>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80503"/>
          <a:stretch/>
        </p:blipFill>
        <p:spPr>
          <a:xfrm>
            <a:off x="10528790" y="5756"/>
            <a:ext cx="1663210" cy="1633526"/>
          </a:xfrm>
          <a:prstGeom prst="rect">
            <a:avLst/>
          </a:prstGeom>
        </p:spPr>
      </p:pic>
    </p:spTree>
    <p:extLst>
      <p:ext uri="{BB962C8B-B14F-4D97-AF65-F5344CB8AC3E}">
        <p14:creationId xmlns:p14="http://schemas.microsoft.com/office/powerpoint/2010/main" val="304102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2.6</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Summary</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csns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E376FC93-6D23-4A39-940F-D9170BF4F25F}"/>
              </a:ext>
            </a:extLst>
          </p:cNvPr>
          <p:cNvSpPr txBox="1"/>
          <p:nvPr/>
        </p:nvSpPr>
        <p:spPr>
          <a:xfrm>
            <a:off x="4137958" y="1056401"/>
            <a:ext cx="5699760" cy="2510944"/>
          </a:xfrm>
          <a:prstGeom prst="rect">
            <a:avLst/>
          </a:prstGeom>
          <a:noFill/>
        </p:spPr>
        <p:txBody>
          <a:bodyPr wrap="square" rtlCol="0">
            <a:spAutoFit/>
          </a:bodyPr>
          <a:lstStyle>
            <a:defPPr>
              <a:defRPr lang="zh-CN"/>
            </a:defPPr>
            <a:lvl1pPr marL="285750" marR="0" lvl="0" indent="-285750" defTabSz="457200" fontAlgn="auto">
              <a:lnSpc>
                <a:spcPct val="150000"/>
              </a:lnSpc>
              <a:spcBef>
                <a:spcPts val="0"/>
              </a:spcBef>
              <a:spcAft>
                <a:spcPts val="0"/>
              </a:spcAft>
              <a:buClrTx/>
              <a:buSzTx/>
              <a:buFont typeface="Wingdings" panose="05000000000000000000" pitchFamily="2" charset="2"/>
              <a:buChar char="l"/>
              <a:tabLst/>
              <a:defRPr kumimoji="0" sz="2800" b="1" i="0" u="none" strike="noStrike" cap="none" spc="0" normalizeH="0" baseline="0">
                <a:ln>
                  <a:noFill/>
                </a:ln>
                <a:solidFill>
                  <a:prstClr val="black"/>
                </a:solidFill>
                <a:effectLst/>
                <a:uLnTx/>
                <a:uFillTx/>
                <a:latin typeface="Book Antiqua" panose="02040602050305030304" pitchFamily="18" charset="0"/>
                <a:ea typeface="等线" panose="02010600030101010101" pitchFamily="2" charset="-122"/>
              </a:defRPr>
            </a:lvl1pPr>
          </a:lstStyle>
          <a:p>
            <a:pPr marL="242994">
              <a:lnSpc>
                <a:spcPct val="100000"/>
              </a:lnSpc>
              <a:spcAft>
                <a:spcPts val="450"/>
              </a:spcAft>
            </a:pPr>
            <a:r>
              <a:rPr lang="en-US" altLang="zh-CN" sz="1600" dirty="0">
                <a:solidFill>
                  <a:srgbClr val="7030A0"/>
                </a:solidFill>
                <a:latin typeface="Abadi" panose="020B0604020104020204"/>
                <a:ea typeface="宋体" panose="02010600030101010101" pitchFamily="2" charset="-122"/>
              </a:rPr>
              <a:t>~1512 detector units </a:t>
            </a:r>
            <a:r>
              <a:rPr lang="en-US" altLang="zh-CN" sz="1600" b="0" dirty="0">
                <a:solidFill>
                  <a:srgbClr val="7030A0"/>
                </a:solidFill>
                <a:latin typeface="Abadi" panose="020B0604020104020204"/>
                <a:ea typeface="宋体" panose="02010600030101010101" pitchFamily="2" charset="-122"/>
              </a:rPr>
              <a:t>(~3024 in total) </a:t>
            </a:r>
          </a:p>
          <a:p>
            <a:pPr marL="242994">
              <a:lnSpc>
                <a:spcPct val="100000"/>
              </a:lnSpc>
              <a:spcAft>
                <a:spcPts val="450"/>
              </a:spcAft>
            </a:pPr>
            <a:r>
              <a:rPr lang="en-US" altLang="zh-CN" sz="1600" dirty="0">
                <a:solidFill>
                  <a:srgbClr val="7030A0"/>
                </a:solidFill>
                <a:latin typeface="Abadi" panose="020B0604020104020204"/>
                <a:ea typeface="宋体" panose="02010600030101010101" pitchFamily="2" charset="-122"/>
              </a:rPr>
              <a:t>R</a:t>
            </a:r>
            <a:r>
              <a:rPr lang="zh-CN" altLang="en-US" sz="1600" dirty="0">
                <a:solidFill>
                  <a:srgbClr val="7030A0"/>
                </a:solidFill>
                <a:latin typeface="Abadi" panose="020B0604020104020204"/>
                <a:ea typeface="宋体" panose="02010600030101010101" pitchFamily="2" charset="-122"/>
              </a:rPr>
              <a:t>：</a:t>
            </a:r>
            <a:r>
              <a:rPr lang="en-US" altLang="zh-CN" sz="1600" dirty="0">
                <a:solidFill>
                  <a:srgbClr val="7030A0"/>
                </a:solidFill>
                <a:latin typeface="Abadi" panose="020B0604020104020204"/>
                <a:ea typeface="宋体" panose="02010600030101010101" pitchFamily="2" charset="-122"/>
              </a:rPr>
              <a:t>~ 3.8</a:t>
            </a:r>
            <a:r>
              <a:rPr lang="en-US" altLang="zh-CN" sz="1600" dirty="0">
                <a:solidFill>
                  <a:srgbClr val="7030A0"/>
                </a:solidFill>
                <a:latin typeface="Abadi" panose="020B0604020104020204"/>
                <a:ea typeface="宋体" panose="02010600030101010101" pitchFamily="2" charset="-122"/>
                <a:sym typeface="Symbol" panose="05050102010706020507" pitchFamily="18" charset="2"/>
              </a:rPr>
              <a:t></a:t>
            </a:r>
            <a:r>
              <a:rPr lang="en-US" altLang="zh-CN" sz="1600" dirty="0">
                <a:solidFill>
                  <a:srgbClr val="7030A0"/>
                </a:solidFill>
                <a:latin typeface="Abadi" panose="020B0604020104020204"/>
                <a:ea typeface="宋体" panose="02010600030101010101" pitchFamily="2" charset="-122"/>
              </a:rPr>
              <a:t>10</a:t>
            </a:r>
            <a:r>
              <a:rPr lang="en-US" altLang="zh-CN" sz="1600" baseline="30000" dirty="0">
                <a:solidFill>
                  <a:srgbClr val="7030A0"/>
                </a:solidFill>
                <a:latin typeface="Abadi" panose="020B0604020104020204"/>
                <a:ea typeface="宋体" panose="02010600030101010101" pitchFamily="2" charset="-122"/>
              </a:rPr>
              <a:t>7 </a:t>
            </a:r>
            <a:r>
              <a:rPr lang="en-US" altLang="zh-CN" sz="1600" dirty="0">
                <a:solidFill>
                  <a:srgbClr val="7030A0"/>
                </a:solidFill>
                <a:latin typeface="Abadi" panose="020B0604020104020204"/>
                <a:ea typeface="宋体" panose="02010600030101010101" pitchFamily="2" charset="-122"/>
              </a:rPr>
              <a:t>e</a:t>
            </a:r>
            <a:r>
              <a:rPr lang="en-US" altLang="zh-CN" sz="1600" baseline="30000" dirty="0">
                <a:solidFill>
                  <a:srgbClr val="7030A0"/>
                </a:solidFill>
                <a:latin typeface="Abadi" panose="020B0604020104020204"/>
                <a:ea typeface="宋体" panose="02010600030101010101" pitchFamily="2" charset="-122"/>
              </a:rPr>
              <a:t>+</a:t>
            </a:r>
            <a:r>
              <a:rPr lang="en-US" altLang="zh-CN" sz="1600" dirty="0">
                <a:solidFill>
                  <a:srgbClr val="7030A0"/>
                </a:solidFill>
                <a:latin typeface="Abadi" panose="020B0604020104020204"/>
                <a:ea typeface="宋体" panose="02010600030101010101" pitchFamily="2" charset="-122"/>
              </a:rPr>
              <a:t>/hour @1 Hz </a:t>
            </a:r>
            <a:r>
              <a:rPr lang="en-US" altLang="zh-CN" sz="1600" b="0" dirty="0">
                <a:solidFill>
                  <a:srgbClr val="7030A0"/>
                </a:solidFill>
                <a:latin typeface="Abadi" panose="020B0604020104020204"/>
                <a:ea typeface="宋体" panose="02010600030101010101" pitchFamily="2" charset="-122"/>
              </a:rPr>
              <a:t>(~76 </a:t>
            </a:r>
            <a:r>
              <a:rPr lang="en-US" altLang="zh-CN" sz="1600" b="0" dirty="0" err="1">
                <a:solidFill>
                  <a:srgbClr val="7030A0"/>
                </a:solidFill>
                <a:latin typeface="Abadi" panose="020B0604020104020204"/>
                <a:ea typeface="宋体" panose="02010600030101010101" pitchFamily="2" charset="-122"/>
              </a:rPr>
              <a:t>MEvent</a:t>
            </a:r>
            <a:r>
              <a:rPr lang="en-US" altLang="zh-CN" sz="1600" b="0" dirty="0">
                <a:solidFill>
                  <a:srgbClr val="7030A0"/>
                </a:solidFill>
                <a:latin typeface="Abadi" panose="020B0604020104020204"/>
                <a:ea typeface="宋体" panose="02010600030101010101" pitchFamily="2" charset="-122"/>
              </a:rPr>
              <a:t>/hour in total)</a:t>
            </a:r>
          </a:p>
          <a:p>
            <a:pPr marL="242994">
              <a:lnSpc>
                <a:spcPct val="100000"/>
              </a:lnSpc>
              <a:spcAft>
                <a:spcPts val="450"/>
              </a:spcAft>
            </a:pPr>
            <a:r>
              <a:rPr lang="en-US" altLang="zh-CN" sz="1600" dirty="0">
                <a:solidFill>
                  <a:srgbClr val="7030A0"/>
                </a:solidFill>
                <a:latin typeface="Abadi" panose="020B0604020104020204"/>
                <a:ea typeface="宋体" panose="02010600030101010101" pitchFamily="2" charset="-122"/>
              </a:rPr>
              <a:t>Asymmetry</a:t>
            </a:r>
            <a:r>
              <a:rPr lang="zh-CN" altLang="en-US" sz="1600" dirty="0">
                <a:solidFill>
                  <a:srgbClr val="7030A0"/>
                </a:solidFill>
                <a:latin typeface="Abadi" panose="020B0604020104020204"/>
                <a:ea typeface="宋体" panose="02010600030101010101" pitchFamily="2" charset="-122"/>
              </a:rPr>
              <a:t>：</a:t>
            </a:r>
            <a:r>
              <a:rPr lang="en-US" altLang="zh-CN" sz="1600" dirty="0">
                <a:solidFill>
                  <a:srgbClr val="7030A0"/>
                </a:solidFill>
                <a:latin typeface="Abadi" panose="020B0604020104020204"/>
                <a:ea typeface="宋体" panose="02010600030101010101" pitchFamily="2" charset="-122"/>
              </a:rPr>
              <a:t>&gt; 0.3</a:t>
            </a:r>
          </a:p>
          <a:p>
            <a:pPr marL="242994">
              <a:lnSpc>
                <a:spcPct val="100000"/>
              </a:lnSpc>
              <a:spcAft>
                <a:spcPts val="450"/>
              </a:spcAft>
            </a:pPr>
            <a:r>
              <a:rPr lang="en-US" altLang="zh-CN" sz="1600" dirty="0">
                <a:solidFill>
                  <a:srgbClr val="C00000"/>
                </a:solidFill>
                <a:latin typeface="Abadi" panose="020B0604020104020204"/>
                <a:ea typeface="宋体" panose="02010600030101010101" pitchFamily="2" charset="-122"/>
              </a:rPr>
              <a:t>Pulse length</a:t>
            </a:r>
            <a:r>
              <a:rPr lang="zh-CN" altLang="en-US" sz="1600" dirty="0">
                <a:solidFill>
                  <a:srgbClr val="C00000"/>
                </a:solidFill>
                <a:latin typeface="Abadi" panose="020B0604020104020204"/>
                <a:ea typeface="宋体" panose="02010600030101010101" pitchFamily="2" charset="-122"/>
              </a:rPr>
              <a:t>：</a:t>
            </a:r>
            <a:r>
              <a:rPr lang="en-US" altLang="zh-CN" sz="1600" dirty="0">
                <a:solidFill>
                  <a:srgbClr val="C00000"/>
                </a:solidFill>
                <a:latin typeface="Abadi" panose="020B0604020104020204"/>
                <a:ea typeface="宋体" panose="02010600030101010101" pitchFamily="2" charset="-122"/>
              </a:rPr>
              <a:t>~130 ns </a:t>
            </a:r>
          </a:p>
          <a:p>
            <a:pPr marL="242994">
              <a:lnSpc>
                <a:spcPct val="100000"/>
              </a:lnSpc>
              <a:spcAft>
                <a:spcPts val="450"/>
              </a:spcAft>
            </a:pPr>
            <a:r>
              <a:rPr lang="en-US" altLang="zh-CN" sz="1600" dirty="0">
                <a:solidFill>
                  <a:srgbClr val="C00000"/>
                </a:solidFill>
                <a:latin typeface="Abadi" panose="020B0604020104020204"/>
                <a:ea typeface="宋体" panose="02010600030101010101" pitchFamily="2" charset="-122"/>
              </a:rPr>
              <a:t>Temperature: 2-300 K with cryostat </a:t>
            </a:r>
          </a:p>
          <a:p>
            <a:pPr marL="242994">
              <a:lnSpc>
                <a:spcPct val="100000"/>
              </a:lnSpc>
              <a:spcAft>
                <a:spcPts val="450"/>
              </a:spcAft>
            </a:pPr>
            <a:r>
              <a:rPr lang="en-US" altLang="zh-CN" sz="1600" dirty="0">
                <a:solidFill>
                  <a:srgbClr val="C00000"/>
                </a:solidFill>
                <a:latin typeface="Abadi" panose="020B0604020104020204"/>
                <a:ea typeface="宋体" panose="02010600030101010101" pitchFamily="2" charset="-122"/>
              </a:rPr>
              <a:t>LF: 0-5000 G</a:t>
            </a:r>
          </a:p>
          <a:p>
            <a:pPr marL="242994">
              <a:lnSpc>
                <a:spcPct val="100000"/>
              </a:lnSpc>
              <a:spcAft>
                <a:spcPts val="450"/>
              </a:spcAft>
            </a:pPr>
            <a:r>
              <a:rPr lang="en-US" altLang="zh-CN" sz="1600" dirty="0">
                <a:solidFill>
                  <a:srgbClr val="C00000"/>
                </a:solidFill>
                <a:latin typeface="Abadi" panose="020B0604020104020204"/>
                <a:ea typeface="宋体" panose="02010600030101010101" pitchFamily="2" charset="-122"/>
              </a:rPr>
              <a:t>TF: 0-400 G</a:t>
            </a:r>
          </a:p>
          <a:p>
            <a:pPr marL="242994">
              <a:lnSpc>
                <a:spcPct val="100000"/>
              </a:lnSpc>
              <a:spcAft>
                <a:spcPts val="450"/>
              </a:spcAft>
            </a:pPr>
            <a:r>
              <a:rPr lang="en-US" altLang="zh-CN" sz="1600" dirty="0">
                <a:solidFill>
                  <a:srgbClr val="C00000"/>
                </a:solidFill>
                <a:latin typeface="Abadi" panose="020B0604020104020204"/>
                <a:ea typeface="宋体" panose="02010600030101010101" pitchFamily="2" charset="-122"/>
              </a:rPr>
              <a:t>Beam spot: </a:t>
            </a:r>
            <a:r>
              <a:rPr lang="az-Cyrl-AZ" altLang="zh-CN" sz="1600" dirty="0">
                <a:solidFill>
                  <a:srgbClr val="C00000"/>
                </a:solidFill>
                <a:latin typeface="等线" panose="02010600030101010101" pitchFamily="2" charset="-122"/>
              </a:rPr>
              <a:t>Ф</a:t>
            </a:r>
            <a:r>
              <a:rPr lang="en-US" altLang="zh-CN" sz="1600" dirty="0">
                <a:solidFill>
                  <a:srgbClr val="C00000"/>
                </a:solidFill>
                <a:latin typeface="Abadi" panose="020B0604020104020204"/>
                <a:ea typeface="宋体" panose="02010600030101010101" pitchFamily="2" charset="-122"/>
              </a:rPr>
              <a:t>10-30 mm</a:t>
            </a:r>
          </a:p>
        </p:txBody>
      </p:sp>
      <p:pic>
        <p:nvPicPr>
          <p:cNvPr id="36" name="图片 35">
            <a:extLst>
              <a:ext uri="{FF2B5EF4-FFF2-40B4-BE49-F238E27FC236}">
                <a16:creationId xmlns:a16="http://schemas.microsoft.com/office/drawing/2014/main" id="{554BBA26-C97B-4447-9B53-3499A9D1C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59" y="821115"/>
            <a:ext cx="3082903" cy="2838352"/>
          </a:xfrm>
          <a:prstGeom prst="rect">
            <a:avLst/>
          </a:prstGeom>
        </p:spPr>
      </p:pic>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FBAC09C5-379C-4ED7-9D14-4879461CBA78}"/>
                  </a:ext>
                </a:extLst>
              </p:cNvPr>
              <p:cNvSpPr txBox="1"/>
              <p:nvPr/>
            </p:nvSpPr>
            <p:spPr>
              <a:xfrm>
                <a:off x="401014" y="3819816"/>
                <a:ext cx="11198682" cy="2416046"/>
              </a:xfrm>
              <a:prstGeom prst="rect">
                <a:avLst/>
              </a:prstGeom>
              <a:noFill/>
            </p:spPr>
            <p:txBody>
              <a:bodyPr wrap="square">
                <a:spAutoFit/>
              </a:bodyPr>
              <a:lstStyle/>
              <a:p>
                <a:pPr marL="300031" indent="-300031">
                  <a:spcAft>
                    <a:spcPts val="600"/>
                  </a:spcAft>
                  <a:buFont typeface="+mj-lt"/>
                  <a:buAutoNum type="arabicPeriod"/>
                </a:pPr>
                <a:r>
                  <a:rPr lang="en-US" altLang="zh-CN" dirty="0">
                    <a:solidFill>
                      <a:srgbClr val="002060"/>
                    </a:solidFill>
                    <a:latin typeface="Abadi" panose="020B0604020104020204" pitchFamily="34" charset="0"/>
                  </a:rPr>
                  <a:t>We completed the physical design of the μSR spectrometer on the MELODY.</a:t>
                </a:r>
              </a:p>
              <a:p>
                <a:pPr marL="300031" indent="-300031" algn="just">
                  <a:spcAft>
                    <a:spcPts val="600"/>
                  </a:spcAft>
                  <a:buFont typeface="+mj-lt"/>
                  <a:buAutoNum type="arabicPeriod"/>
                </a:pPr>
                <a:r>
                  <a:rPr lang="en-US" altLang="zh-CN" dirty="0">
                    <a:solidFill>
                      <a:srgbClr val="002060"/>
                    </a:solidFill>
                    <a:latin typeface="Abadi" panose="020B0604020104020204" pitchFamily="34" charset="0"/>
                  </a:rPr>
                  <a:t>Key parameters:</a:t>
                </a:r>
              </a:p>
              <a:p>
                <a:pPr marL="642922" lvl="1" indent="-300031" algn="just">
                  <a:spcAft>
                    <a:spcPts val="600"/>
                  </a:spcAft>
                  <a:buFont typeface="Arial" panose="020B0604020202020204" pitchFamily="34" charset="0"/>
                  <a:buChar char="•"/>
                </a:pPr>
                <a:r>
                  <a:rPr lang="en-US" altLang="zh-CN" dirty="0">
                    <a:solidFill>
                      <a:srgbClr val="002060"/>
                    </a:solidFill>
                    <a:latin typeface="Abadi" panose="020B0604020104020204" pitchFamily="34" charset="0"/>
                  </a:rPr>
                  <a:t>Event rate: R=38 </a:t>
                </a:r>
                <a:r>
                  <a:rPr lang="en-US" altLang="zh-CN" dirty="0" err="1">
                    <a:solidFill>
                      <a:srgbClr val="002060"/>
                    </a:solidFill>
                    <a:latin typeface="Abadi" panose="020B0604020104020204" pitchFamily="34" charset="0"/>
                  </a:rPr>
                  <a:t>MEvents</a:t>
                </a:r>
                <a:r>
                  <a:rPr lang="en-US" altLang="zh-CN" dirty="0">
                    <a:solidFill>
                      <a:srgbClr val="002060"/>
                    </a:solidFill>
                    <a:latin typeface="Abadi" panose="020B0604020104020204" pitchFamily="34" charset="0"/>
                  </a:rPr>
                  <a:t>/h and can be upgraded to 76 </a:t>
                </a:r>
                <a:r>
                  <a:rPr lang="en-US" altLang="zh-CN" dirty="0" err="1">
                    <a:solidFill>
                      <a:srgbClr val="002060"/>
                    </a:solidFill>
                    <a:latin typeface="Abadi" panose="020B0604020104020204" pitchFamily="34" charset="0"/>
                  </a:rPr>
                  <a:t>MEvents</a:t>
                </a:r>
                <a:r>
                  <a:rPr lang="en-US" altLang="zh-CN" dirty="0">
                    <a:solidFill>
                      <a:srgbClr val="002060"/>
                    </a:solidFill>
                    <a:latin typeface="Abadi" panose="020B0604020104020204" pitchFamily="34" charset="0"/>
                  </a:rPr>
                  <a:t>/h</a:t>
                </a:r>
              </a:p>
              <a:p>
                <a:pPr marL="642922" lvl="1" indent="-300031" algn="just">
                  <a:spcAft>
                    <a:spcPts val="600"/>
                  </a:spcAft>
                  <a:buFont typeface="Arial" panose="020B0604020202020204" pitchFamily="34" charset="0"/>
                  <a:buChar char="•"/>
                </a:pPr>
                <a:r>
                  <a:rPr lang="en-US" altLang="zh-CN" dirty="0">
                    <a:solidFill>
                      <a:srgbClr val="002060"/>
                    </a:solidFill>
                    <a:latin typeface="Abadi" panose="020B0604020104020204" pitchFamily="34" charset="0"/>
                  </a:rPr>
                  <a:t>Asymmetry: </a:t>
                </a:r>
                <a14:m>
                  <m:oMath xmlns:m="http://schemas.openxmlformats.org/officeDocument/2006/math">
                    <m:r>
                      <a:rPr lang="en-US" altLang="zh-CN" i="1" dirty="0">
                        <a:solidFill>
                          <a:srgbClr val="002060"/>
                        </a:solidFill>
                        <a:latin typeface="Cambria Math" panose="02040503050406030204" pitchFamily="18" charset="0"/>
                      </a:rPr>
                      <m:t>𝐴</m:t>
                    </m:r>
                  </m:oMath>
                </a14:m>
                <a:r>
                  <a:rPr lang="en-US" altLang="zh-CN" dirty="0">
                    <a:solidFill>
                      <a:srgbClr val="002060"/>
                    </a:solidFill>
                    <a:latin typeface="Abadi" panose="020B0604020104020204" pitchFamily="34" charset="0"/>
                  </a:rPr>
                  <a:t> &gt; 0.3</a:t>
                </a:r>
              </a:p>
              <a:p>
                <a:pPr marL="300031" indent="-300031" algn="just">
                  <a:spcAft>
                    <a:spcPts val="600"/>
                  </a:spcAft>
                  <a:buFont typeface="+mj-lt"/>
                  <a:buAutoNum type="arabicPeriod"/>
                </a:pPr>
                <a:r>
                  <a:rPr lang="en-US" altLang="zh-CN" dirty="0">
                    <a:solidFill>
                      <a:srgbClr val="002060"/>
                    </a:solidFill>
                    <a:latin typeface="Abadi" panose="020B0604020104020204" pitchFamily="34" charset="0"/>
                  </a:rPr>
                  <a:t>It is expected to be constructed and open to users in 2029.</a:t>
                </a:r>
              </a:p>
              <a:p>
                <a:pPr marL="300031" indent="-300031" algn="just">
                  <a:spcAft>
                    <a:spcPts val="600"/>
                  </a:spcAft>
                  <a:buFont typeface="+mj-lt"/>
                  <a:buAutoNum type="arabicPeriod"/>
                </a:pPr>
                <a:r>
                  <a:rPr lang="en-US" altLang="zh-CN" dirty="0">
                    <a:solidFill>
                      <a:srgbClr val="002060"/>
                    </a:solidFill>
                    <a:latin typeface="Abadi" panose="020B0604020104020204" pitchFamily="34" charset="0"/>
                  </a:rPr>
                  <a:t>It will provide support for researches in superconductivity, magnetism, magnetic functional materials, etc., together with other μSR facilities in the world. </a:t>
                </a:r>
              </a:p>
            </p:txBody>
          </p:sp>
        </mc:Choice>
        <mc:Fallback xmlns="">
          <p:sp>
            <p:nvSpPr>
              <p:cNvPr id="37" name="文本框 36">
                <a:extLst>
                  <a:ext uri="{FF2B5EF4-FFF2-40B4-BE49-F238E27FC236}">
                    <a16:creationId xmlns:a16="http://schemas.microsoft.com/office/drawing/2014/main" id="{FBAC09C5-379C-4ED7-9D14-4879461CBA78}"/>
                  </a:ext>
                </a:extLst>
              </p:cNvPr>
              <p:cNvSpPr txBox="1">
                <a:spLocks noRot="1" noChangeAspect="1" noMove="1" noResize="1" noEditPoints="1" noAdjustHandles="1" noChangeArrowheads="1" noChangeShapeType="1" noTextEdit="1"/>
              </p:cNvSpPr>
              <p:nvPr/>
            </p:nvSpPr>
            <p:spPr>
              <a:xfrm>
                <a:off x="401014" y="3819816"/>
                <a:ext cx="11198682" cy="2416046"/>
              </a:xfrm>
              <a:prstGeom prst="rect">
                <a:avLst/>
              </a:prstGeom>
              <a:blipFill>
                <a:blip r:embed="rId7"/>
                <a:stretch>
                  <a:fillRect l="-381" t="-1515" r="-435" b="-3283"/>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8D6BEBE7-9F79-446A-99EE-1FF02EC0E192}"/>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308265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5174485-EFAF-4E0A-82C0-CF7EA02F44F9}"/>
              </a:ext>
            </a:extLst>
          </p:cNvPr>
          <p:cNvSpPr txBox="1"/>
          <p:nvPr/>
        </p:nvSpPr>
        <p:spPr>
          <a:xfrm>
            <a:off x="0" y="2875002"/>
            <a:ext cx="12192000" cy="1107996"/>
          </a:xfrm>
          <a:prstGeom prst="rect">
            <a:avLst/>
          </a:prstGeom>
          <a:noFill/>
          <a:effectLst>
            <a:glow rad="101600">
              <a:schemeClr val="bg1">
                <a:alpha val="60000"/>
              </a:schemeClr>
            </a:glow>
          </a:effectLst>
        </p:spPr>
        <p:txBody>
          <a:bodyPr wrap="square" rtlCol="0">
            <a:spAutoFit/>
          </a:bodyPr>
          <a:lstStyle>
            <a:defPPr>
              <a:defRPr lang="en-US"/>
            </a:defPPr>
            <a:lvl1pPr algn="ctr">
              <a:defRPr sz="4000">
                <a:solidFill>
                  <a:srgbClr val="FF0000"/>
                </a:solidFill>
                <a:effectLst>
                  <a:glow rad="228600">
                    <a:schemeClr val="accent5">
                      <a:satMod val="175000"/>
                      <a:alpha val="40000"/>
                    </a:schemeClr>
                  </a:glow>
                  <a:outerShdw blurRad="63500" sx="102000" sy="102000" algn="ctr" rotWithShape="0">
                    <a:prstClr val="black">
                      <a:alpha val="40000"/>
                    </a:prstClr>
                  </a:outerShdw>
                </a:effectLst>
                <a:latin typeface="Segoe UI Black" panose="020B0A02040204020203" pitchFamily="34" charset="0"/>
                <a:ea typeface="Segoe UI Black" panose="020B0A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III. </a:t>
            </a:r>
            <a:r>
              <a:rPr kumimoji="0" lang="zh-CN" altLang="en-US"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缪</a:t>
            </a:r>
            <a:r>
              <a:rPr lang="zh-CN" altLang="en-US" sz="6600" b="1" dirty="0">
                <a:solidFill>
                  <a:prstClr val="white"/>
                </a:solidFill>
                <a:effectLst>
                  <a:glow rad="228600">
                    <a:srgbClr val="FF0000">
                      <a:alpha val="40000"/>
                    </a:srgbClr>
                  </a:glow>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致</a:t>
            </a:r>
            <a:r>
              <a:rPr kumimoji="0" lang="en-US" altLang="zh-CN"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X</a:t>
            </a:r>
            <a:r>
              <a:rPr kumimoji="0" lang="zh-CN" altLang="en-US"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射线元素分析</a:t>
            </a:r>
          </a:p>
        </p:txBody>
      </p:sp>
    </p:spTree>
    <p:extLst>
      <p:ext uri="{BB962C8B-B14F-4D97-AF65-F5344CB8AC3E}">
        <p14:creationId xmlns:p14="http://schemas.microsoft.com/office/powerpoint/2010/main" val="3343817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3.1</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Processes of muonic X-ray emission</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defTabSz="457200">
              <a:defRPr/>
            </a:pPr>
            <a:r>
              <a:rPr lang="en-US" altLang="zh-CN" sz="2400" b="1"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rPr>
              <a:t>Processes</a:t>
            </a:r>
            <a:endParaRPr lang="zh-CN" altLang="en-US" sz="2400"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9" name="image4.png">
            <a:extLst>
              <a:ext uri="{FF2B5EF4-FFF2-40B4-BE49-F238E27FC236}">
                <a16:creationId xmlns:a16="http://schemas.microsoft.com/office/drawing/2014/main" id="{8277C71F-1AEF-4515-9227-5D7D6F709EF7}"/>
              </a:ext>
            </a:extLst>
          </p:cNvPr>
          <p:cNvPicPr/>
          <p:nvPr/>
        </p:nvPicPr>
        <p:blipFill>
          <a:blip r:embed="rId6" cstate="print"/>
          <a:stretch>
            <a:fillRect/>
          </a:stretch>
        </p:blipFill>
        <p:spPr>
          <a:xfrm>
            <a:off x="1156330" y="1307593"/>
            <a:ext cx="4687570" cy="43414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0"/>
            <a:tileRect/>
          </a:gradFill>
        </p:spPr>
      </p:pic>
      <p:pic>
        <p:nvPicPr>
          <p:cNvPr id="10" name="图片 9">
            <a:extLst>
              <a:ext uri="{FF2B5EF4-FFF2-40B4-BE49-F238E27FC236}">
                <a16:creationId xmlns:a16="http://schemas.microsoft.com/office/drawing/2014/main" id="{D1333DE6-6881-4C0A-B92C-80BBB18C6C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10932" y="1513334"/>
            <a:ext cx="2684206" cy="1410209"/>
          </a:xfrm>
          <a:custGeom>
            <a:avLst/>
            <a:gdLst>
              <a:gd name="connsiteX0" fmla="*/ 0 w 2684206"/>
              <a:gd name="connsiteY0" fmla="*/ 0 h 1410209"/>
              <a:gd name="connsiteX1" fmla="*/ 456315 w 2684206"/>
              <a:gd name="connsiteY1" fmla="*/ 0 h 1410209"/>
              <a:gd name="connsiteX2" fmla="*/ 993156 w 2684206"/>
              <a:gd name="connsiteY2" fmla="*/ 0 h 1410209"/>
              <a:gd name="connsiteX3" fmla="*/ 1449471 w 2684206"/>
              <a:gd name="connsiteY3" fmla="*/ 0 h 1410209"/>
              <a:gd name="connsiteX4" fmla="*/ 2039997 w 2684206"/>
              <a:gd name="connsiteY4" fmla="*/ 0 h 1410209"/>
              <a:gd name="connsiteX5" fmla="*/ 2684206 w 2684206"/>
              <a:gd name="connsiteY5" fmla="*/ 0 h 1410209"/>
              <a:gd name="connsiteX6" fmla="*/ 2684206 w 2684206"/>
              <a:gd name="connsiteY6" fmla="*/ 427763 h 1410209"/>
              <a:gd name="connsiteX7" fmla="*/ 2684206 w 2684206"/>
              <a:gd name="connsiteY7" fmla="*/ 869629 h 1410209"/>
              <a:gd name="connsiteX8" fmla="*/ 2684206 w 2684206"/>
              <a:gd name="connsiteY8" fmla="*/ 1410209 h 1410209"/>
              <a:gd name="connsiteX9" fmla="*/ 2147365 w 2684206"/>
              <a:gd name="connsiteY9" fmla="*/ 1410209 h 1410209"/>
              <a:gd name="connsiteX10" fmla="*/ 1583682 w 2684206"/>
              <a:gd name="connsiteY10" fmla="*/ 1410209 h 1410209"/>
              <a:gd name="connsiteX11" fmla="*/ 993156 w 2684206"/>
              <a:gd name="connsiteY11" fmla="*/ 1410209 h 1410209"/>
              <a:gd name="connsiteX12" fmla="*/ 0 w 2684206"/>
              <a:gd name="connsiteY12" fmla="*/ 1410209 h 1410209"/>
              <a:gd name="connsiteX13" fmla="*/ 0 w 2684206"/>
              <a:gd name="connsiteY13" fmla="*/ 968344 h 1410209"/>
              <a:gd name="connsiteX14" fmla="*/ 0 w 2684206"/>
              <a:gd name="connsiteY14" fmla="*/ 470070 h 1410209"/>
              <a:gd name="connsiteX15" fmla="*/ 0 w 2684206"/>
              <a:gd name="connsiteY15" fmla="*/ 0 h 14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4206" h="1410209" fill="none" extrusionOk="0">
                <a:moveTo>
                  <a:pt x="0" y="0"/>
                </a:moveTo>
                <a:cubicBezTo>
                  <a:pt x="147005" y="-49890"/>
                  <a:pt x="265199" y="26744"/>
                  <a:pt x="456315" y="0"/>
                </a:cubicBezTo>
                <a:cubicBezTo>
                  <a:pt x="647431" y="-26744"/>
                  <a:pt x="782428" y="33851"/>
                  <a:pt x="993156" y="0"/>
                </a:cubicBezTo>
                <a:cubicBezTo>
                  <a:pt x="1203884" y="-33851"/>
                  <a:pt x="1346643" y="37399"/>
                  <a:pt x="1449471" y="0"/>
                </a:cubicBezTo>
                <a:cubicBezTo>
                  <a:pt x="1552300" y="-37399"/>
                  <a:pt x="1834477" y="62805"/>
                  <a:pt x="2039997" y="0"/>
                </a:cubicBezTo>
                <a:cubicBezTo>
                  <a:pt x="2245517" y="-62805"/>
                  <a:pt x="2433661" y="36734"/>
                  <a:pt x="2684206" y="0"/>
                </a:cubicBezTo>
                <a:cubicBezTo>
                  <a:pt x="2690632" y="171311"/>
                  <a:pt x="2676081" y="280742"/>
                  <a:pt x="2684206" y="427763"/>
                </a:cubicBezTo>
                <a:cubicBezTo>
                  <a:pt x="2692331" y="574784"/>
                  <a:pt x="2679398" y="744028"/>
                  <a:pt x="2684206" y="869629"/>
                </a:cubicBezTo>
                <a:cubicBezTo>
                  <a:pt x="2689014" y="995230"/>
                  <a:pt x="2657226" y="1165290"/>
                  <a:pt x="2684206" y="1410209"/>
                </a:cubicBezTo>
                <a:cubicBezTo>
                  <a:pt x="2427293" y="1453507"/>
                  <a:pt x="2342677" y="1378077"/>
                  <a:pt x="2147365" y="1410209"/>
                </a:cubicBezTo>
                <a:cubicBezTo>
                  <a:pt x="1952053" y="1442341"/>
                  <a:pt x="1764720" y="1355589"/>
                  <a:pt x="1583682" y="1410209"/>
                </a:cubicBezTo>
                <a:cubicBezTo>
                  <a:pt x="1402644" y="1464829"/>
                  <a:pt x="1286888" y="1355732"/>
                  <a:pt x="993156" y="1410209"/>
                </a:cubicBezTo>
                <a:cubicBezTo>
                  <a:pt x="699424" y="1464686"/>
                  <a:pt x="276745" y="1297680"/>
                  <a:pt x="0" y="1410209"/>
                </a:cubicBezTo>
                <a:cubicBezTo>
                  <a:pt x="-49320" y="1318537"/>
                  <a:pt x="11811" y="1125886"/>
                  <a:pt x="0" y="968344"/>
                </a:cubicBezTo>
                <a:cubicBezTo>
                  <a:pt x="-11811" y="810802"/>
                  <a:pt x="15527" y="630413"/>
                  <a:pt x="0" y="470070"/>
                </a:cubicBezTo>
                <a:cubicBezTo>
                  <a:pt x="-15527" y="309727"/>
                  <a:pt x="16664" y="210341"/>
                  <a:pt x="0" y="0"/>
                </a:cubicBezTo>
                <a:close/>
              </a:path>
              <a:path w="2684206" h="1410209" stroke="0" extrusionOk="0">
                <a:moveTo>
                  <a:pt x="0" y="0"/>
                </a:moveTo>
                <a:cubicBezTo>
                  <a:pt x="217670" y="-7546"/>
                  <a:pt x="354240" y="16447"/>
                  <a:pt x="536841" y="0"/>
                </a:cubicBezTo>
                <a:cubicBezTo>
                  <a:pt x="719442" y="-16447"/>
                  <a:pt x="889474" y="38276"/>
                  <a:pt x="1127367" y="0"/>
                </a:cubicBezTo>
                <a:cubicBezTo>
                  <a:pt x="1365260" y="-38276"/>
                  <a:pt x="1434697" y="46071"/>
                  <a:pt x="1691050" y="0"/>
                </a:cubicBezTo>
                <a:cubicBezTo>
                  <a:pt x="1947403" y="-46071"/>
                  <a:pt x="2381495" y="117099"/>
                  <a:pt x="2684206" y="0"/>
                </a:cubicBezTo>
                <a:cubicBezTo>
                  <a:pt x="2696399" y="151630"/>
                  <a:pt x="2680864" y="350142"/>
                  <a:pt x="2684206" y="455968"/>
                </a:cubicBezTo>
                <a:cubicBezTo>
                  <a:pt x="2687548" y="561794"/>
                  <a:pt x="2664211" y="798981"/>
                  <a:pt x="2684206" y="911935"/>
                </a:cubicBezTo>
                <a:cubicBezTo>
                  <a:pt x="2704201" y="1024889"/>
                  <a:pt x="2682099" y="1223875"/>
                  <a:pt x="2684206" y="1410209"/>
                </a:cubicBezTo>
                <a:cubicBezTo>
                  <a:pt x="2459626" y="1420052"/>
                  <a:pt x="2403808" y="1353096"/>
                  <a:pt x="2201049" y="1410209"/>
                </a:cubicBezTo>
                <a:cubicBezTo>
                  <a:pt x="1998290" y="1467322"/>
                  <a:pt x="1806258" y="1346929"/>
                  <a:pt x="1664208" y="1410209"/>
                </a:cubicBezTo>
                <a:cubicBezTo>
                  <a:pt x="1522158" y="1473489"/>
                  <a:pt x="1242375" y="1374793"/>
                  <a:pt x="1073682" y="1410209"/>
                </a:cubicBezTo>
                <a:cubicBezTo>
                  <a:pt x="904989" y="1445625"/>
                  <a:pt x="827149" y="1384132"/>
                  <a:pt x="590525" y="1410209"/>
                </a:cubicBezTo>
                <a:cubicBezTo>
                  <a:pt x="353901" y="1436286"/>
                  <a:pt x="156193" y="1384419"/>
                  <a:pt x="0" y="1410209"/>
                </a:cubicBezTo>
                <a:cubicBezTo>
                  <a:pt x="-12173" y="1191719"/>
                  <a:pt x="53115" y="1064654"/>
                  <a:pt x="0" y="940139"/>
                </a:cubicBezTo>
                <a:cubicBezTo>
                  <a:pt x="-53115" y="815624"/>
                  <a:pt x="7190" y="718830"/>
                  <a:pt x="0" y="498274"/>
                </a:cubicBezTo>
                <a:cubicBezTo>
                  <a:pt x="-7190" y="277719"/>
                  <a:pt x="3100" y="236070"/>
                  <a:pt x="0" y="0"/>
                </a:cubicBezTo>
                <a:close/>
              </a:path>
            </a:pathLst>
          </a:custGeom>
          <a:ln>
            <a:solidFill>
              <a:schemeClr val="bg1"/>
            </a:solidFill>
            <a:extLst>
              <a:ext uri="{C807C97D-BFC1-408E-A445-0C87EB9F89A2}">
                <ask:lineSketchStyleProps xmlns:ask="http://schemas.microsoft.com/office/drawing/2018/sketchyshapes" sd="2997462627">
                  <a:prstGeom prst="rect">
                    <a:avLst/>
                  </a:prstGeom>
                  <ask:type>
                    <ask:lineSketchScribble/>
                  </ask:type>
                </ask:lineSketchStyleProps>
              </a:ext>
            </a:extLst>
          </a:ln>
          <a:effectLst>
            <a:glow rad="127000">
              <a:srgbClr val="52CAB8">
                <a:alpha val="80000"/>
              </a:srgbClr>
            </a:glow>
            <a:outerShdw blurRad="63500" sx="102000" sy="102000" algn="ctr" rotWithShape="0">
              <a:prstClr val="black">
                <a:alpha val="40000"/>
              </a:prstClr>
            </a:outerShdw>
          </a:effectLst>
        </p:spPr>
      </p:pic>
      <p:sp>
        <p:nvSpPr>
          <p:cNvPr id="11" name="矩形 10">
            <a:extLst>
              <a:ext uri="{FF2B5EF4-FFF2-40B4-BE49-F238E27FC236}">
                <a16:creationId xmlns:a16="http://schemas.microsoft.com/office/drawing/2014/main" id="{34768928-E324-40AC-9823-3D3C100D23E6}"/>
              </a:ext>
            </a:extLst>
          </p:cNvPr>
          <p:cNvSpPr/>
          <p:nvPr/>
        </p:nvSpPr>
        <p:spPr>
          <a:xfrm>
            <a:off x="1508109" y="1587312"/>
            <a:ext cx="2279974" cy="1262252"/>
          </a:xfrm>
          <a:prstGeom prst="rect">
            <a:avLst/>
          </a:prstGeom>
          <a:ln w="57150" cap="rnd">
            <a:solidFill>
              <a:srgbClr val="52CAB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A87BD8BD-F729-4051-9468-968E0CCB604B}"/>
              </a:ext>
            </a:extLst>
          </p:cNvPr>
          <p:cNvCxnSpPr>
            <a:cxnSpLocks/>
          </p:cNvCxnSpPr>
          <p:nvPr/>
        </p:nvCxnSpPr>
        <p:spPr>
          <a:xfrm flipV="1">
            <a:off x="3788083" y="2203378"/>
            <a:ext cx="4122203" cy="0"/>
          </a:xfrm>
          <a:prstGeom prst="straightConnector1">
            <a:avLst/>
          </a:prstGeom>
          <a:ln w="57150" cap="rnd">
            <a:solidFill>
              <a:srgbClr val="52CAB8"/>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905E1A4-E964-4C31-91F0-D1B735880BE2}"/>
              </a:ext>
            </a:extLst>
          </p:cNvPr>
          <p:cNvSpPr txBox="1"/>
          <p:nvPr/>
        </p:nvSpPr>
        <p:spPr>
          <a:xfrm>
            <a:off x="4400659" y="1670395"/>
            <a:ext cx="2861275" cy="461665"/>
          </a:xfrm>
          <a:prstGeom prst="rect">
            <a:avLst/>
          </a:prstGeom>
          <a:noFill/>
        </p:spPr>
        <p:txBody>
          <a:bodyPr wrap="square" rtlCol="0">
            <a:spAutoFit/>
          </a:bodyPr>
          <a:lstStyle/>
          <a:p>
            <a:pPr algn="ctr"/>
            <a:r>
              <a:rPr lang="zh-CN" altLang="en-US" sz="2400" b="1" dirty="0">
                <a:solidFill>
                  <a:srgbClr val="002060"/>
                </a:solidFill>
                <a:effectLst>
                  <a:outerShdw blurRad="38100" dist="38100" dir="2700000" algn="tl">
                    <a:srgbClr val="000000">
                      <a:alpha val="43137"/>
                    </a:srgbClr>
                  </a:outerShdw>
                </a:effectLst>
                <a:latin typeface="Segoe UI Black" panose="020B0A02040204020203" pitchFamily="34" charset="0"/>
                <a:ea typeface="微软雅黑" panose="020B0503020204020204" pitchFamily="34" charset="-122"/>
              </a:rPr>
              <a:t>负缪俘获</a:t>
            </a:r>
          </a:p>
        </p:txBody>
      </p:sp>
      <p:sp>
        <p:nvSpPr>
          <p:cNvPr id="14" name="矩形 13">
            <a:extLst>
              <a:ext uri="{FF2B5EF4-FFF2-40B4-BE49-F238E27FC236}">
                <a16:creationId xmlns:a16="http://schemas.microsoft.com/office/drawing/2014/main" id="{54BC2E78-B8E1-499F-807C-4C04D708DE0B}"/>
              </a:ext>
            </a:extLst>
          </p:cNvPr>
          <p:cNvSpPr/>
          <p:nvPr/>
        </p:nvSpPr>
        <p:spPr>
          <a:xfrm>
            <a:off x="2008444" y="3567734"/>
            <a:ext cx="1976284" cy="1086883"/>
          </a:xfrm>
          <a:prstGeom prst="rect">
            <a:avLst/>
          </a:prstGeom>
          <a:ln w="57150">
            <a:solidFill>
              <a:srgbClr val="52CAB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1BA8E31F-ABC3-4BED-A81D-3079204BDCB2}"/>
              </a:ext>
            </a:extLst>
          </p:cNvPr>
          <p:cNvCxnSpPr>
            <a:cxnSpLocks/>
            <a:stCxn id="14" idx="3"/>
            <a:endCxn id="16" idx="1"/>
          </p:cNvCxnSpPr>
          <p:nvPr/>
        </p:nvCxnSpPr>
        <p:spPr>
          <a:xfrm flipV="1">
            <a:off x="3984728" y="3966907"/>
            <a:ext cx="4219130" cy="144269"/>
          </a:xfrm>
          <a:prstGeom prst="straightConnector1">
            <a:avLst/>
          </a:prstGeom>
          <a:ln w="57150" cap="rnd">
            <a:solidFill>
              <a:srgbClr val="52CAB8"/>
            </a:solidFill>
            <a:tailEnd type="arrow"/>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6FB7014F-021C-4924-A45E-E6646559BB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03858" y="3336907"/>
            <a:ext cx="2083115" cy="1260000"/>
          </a:xfrm>
          <a:custGeom>
            <a:avLst/>
            <a:gdLst>
              <a:gd name="connsiteX0" fmla="*/ 0 w 2083115"/>
              <a:gd name="connsiteY0" fmla="*/ 0 h 1260000"/>
              <a:gd name="connsiteX1" fmla="*/ 562441 w 2083115"/>
              <a:gd name="connsiteY1" fmla="*/ 0 h 1260000"/>
              <a:gd name="connsiteX2" fmla="*/ 1083220 w 2083115"/>
              <a:gd name="connsiteY2" fmla="*/ 0 h 1260000"/>
              <a:gd name="connsiteX3" fmla="*/ 1603999 w 2083115"/>
              <a:gd name="connsiteY3" fmla="*/ 0 h 1260000"/>
              <a:gd name="connsiteX4" fmla="*/ 2083115 w 2083115"/>
              <a:gd name="connsiteY4" fmla="*/ 0 h 1260000"/>
              <a:gd name="connsiteX5" fmla="*/ 2083115 w 2083115"/>
              <a:gd name="connsiteY5" fmla="*/ 445200 h 1260000"/>
              <a:gd name="connsiteX6" fmla="*/ 2083115 w 2083115"/>
              <a:gd name="connsiteY6" fmla="*/ 865200 h 1260000"/>
              <a:gd name="connsiteX7" fmla="*/ 2083115 w 2083115"/>
              <a:gd name="connsiteY7" fmla="*/ 1260000 h 1260000"/>
              <a:gd name="connsiteX8" fmla="*/ 1603999 w 2083115"/>
              <a:gd name="connsiteY8" fmla="*/ 1260000 h 1260000"/>
              <a:gd name="connsiteX9" fmla="*/ 1062389 w 2083115"/>
              <a:gd name="connsiteY9" fmla="*/ 1260000 h 1260000"/>
              <a:gd name="connsiteX10" fmla="*/ 583272 w 2083115"/>
              <a:gd name="connsiteY10" fmla="*/ 1260000 h 1260000"/>
              <a:gd name="connsiteX11" fmla="*/ 0 w 2083115"/>
              <a:gd name="connsiteY11" fmla="*/ 1260000 h 1260000"/>
              <a:gd name="connsiteX12" fmla="*/ 0 w 2083115"/>
              <a:gd name="connsiteY12" fmla="*/ 814800 h 1260000"/>
              <a:gd name="connsiteX13" fmla="*/ 0 w 2083115"/>
              <a:gd name="connsiteY13" fmla="*/ 407400 h 1260000"/>
              <a:gd name="connsiteX14" fmla="*/ 0 w 2083115"/>
              <a:gd name="connsiteY14" fmla="*/ 0 h 12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3115" h="1260000" fill="none" extrusionOk="0">
                <a:moveTo>
                  <a:pt x="0" y="0"/>
                </a:moveTo>
                <a:cubicBezTo>
                  <a:pt x="198285" y="-5366"/>
                  <a:pt x="423098" y="55900"/>
                  <a:pt x="562441" y="0"/>
                </a:cubicBezTo>
                <a:cubicBezTo>
                  <a:pt x="701784" y="-55900"/>
                  <a:pt x="858149" y="45922"/>
                  <a:pt x="1083220" y="0"/>
                </a:cubicBezTo>
                <a:cubicBezTo>
                  <a:pt x="1308291" y="-45922"/>
                  <a:pt x="1366564" y="61613"/>
                  <a:pt x="1603999" y="0"/>
                </a:cubicBezTo>
                <a:cubicBezTo>
                  <a:pt x="1841434" y="-61613"/>
                  <a:pt x="1966483" y="27025"/>
                  <a:pt x="2083115" y="0"/>
                </a:cubicBezTo>
                <a:cubicBezTo>
                  <a:pt x="2131699" y="180082"/>
                  <a:pt x="2073754" y="311547"/>
                  <a:pt x="2083115" y="445200"/>
                </a:cubicBezTo>
                <a:cubicBezTo>
                  <a:pt x="2092476" y="578853"/>
                  <a:pt x="2050077" y="662177"/>
                  <a:pt x="2083115" y="865200"/>
                </a:cubicBezTo>
                <a:cubicBezTo>
                  <a:pt x="2116153" y="1068223"/>
                  <a:pt x="2054982" y="1098693"/>
                  <a:pt x="2083115" y="1260000"/>
                </a:cubicBezTo>
                <a:cubicBezTo>
                  <a:pt x="1981617" y="1284347"/>
                  <a:pt x="1725508" y="1217760"/>
                  <a:pt x="1603999" y="1260000"/>
                </a:cubicBezTo>
                <a:cubicBezTo>
                  <a:pt x="1482490" y="1302240"/>
                  <a:pt x="1250397" y="1227077"/>
                  <a:pt x="1062389" y="1260000"/>
                </a:cubicBezTo>
                <a:cubicBezTo>
                  <a:pt x="874381" y="1292923"/>
                  <a:pt x="681568" y="1215727"/>
                  <a:pt x="583272" y="1260000"/>
                </a:cubicBezTo>
                <a:cubicBezTo>
                  <a:pt x="484976" y="1304273"/>
                  <a:pt x="189346" y="1258358"/>
                  <a:pt x="0" y="1260000"/>
                </a:cubicBezTo>
                <a:cubicBezTo>
                  <a:pt x="-23827" y="1052448"/>
                  <a:pt x="7831" y="933538"/>
                  <a:pt x="0" y="814800"/>
                </a:cubicBezTo>
                <a:cubicBezTo>
                  <a:pt x="-7831" y="696062"/>
                  <a:pt x="42705" y="566680"/>
                  <a:pt x="0" y="407400"/>
                </a:cubicBezTo>
                <a:cubicBezTo>
                  <a:pt x="-42705" y="248120"/>
                  <a:pt x="38560" y="104572"/>
                  <a:pt x="0" y="0"/>
                </a:cubicBezTo>
                <a:close/>
              </a:path>
              <a:path w="2083115" h="1260000" stroke="0" extrusionOk="0">
                <a:moveTo>
                  <a:pt x="0" y="0"/>
                </a:moveTo>
                <a:cubicBezTo>
                  <a:pt x="231401" y="-31618"/>
                  <a:pt x="322407" y="53271"/>
                  <a:pt x="520779" y="0"/>
                </a:cubicBezTo>
                <a:cubicBezTo>
                  <a:pt x="719151" y="-53271"/>
                  <a:pt x="869811" y="19079"/>
                  <a:pt x="1083220" y="0"/>
                </a:cubicBezTo>
                <a:cubicBezTo>
                  <a:pt x="1296629" y="-19079"/>
                  <a:pt x="1412923" y="46634"/>
                  <a:pt x="1624830" y="0"/>
                </a:cubicBezTo>
                <a:cubicBezTo>
                  <a:pt x="1836737" y="-46634"/>
                  <a:pt x="1956665" y="43619"/>
                  <a:pt x="2083115" y="0"/>
                </a:cubicBezTo>
                <a:cubicBezTo>
                  <a:pt x="2098951" y="174533"/>
                  <a:pt x="2043140" y="266480"/>
                  <a:pt x="2083115" y="407400"/>
                </a:cubicBezTo>
                <a:cubicBezTo>
                  <a:pt x="2123090" y="548320"/>
                  <a:pt x="2048962" y="655240"/>
                  <a:pt x="2083115" y="814800"/>
                </a:cubicBezTo>
                <a:cubicBezTo>
                  <a:pt x="2117268" y="974360"/>
                  <a:pt x="2066061" y="1043436"/>
                  <a:pt x="2083115" y="1260000"/>
                </a:cubicBezTo>
                <a:cubicBezTo>
                  <a:pt x="1858327" y="1271224"/>
                  <a:pt x="1819346" y="1206131"/>
                  <a:pt x="1603999" y="1260000"/>
                </a:cubicBezTo>
                <a:cubicBezTo>
                  <a:pt x="1388652" y="1313869"/>
                  <a:pt x="1235549" y="1235204"/>
                  <a:pt x="1083220" y="1260000"/>
                </a:cubicBezTo>
                <a:cubicBezTo>
                  <a:pt x="930891" y="1284796"/>
                  <a:pt x="690565" y="1195524"/>
                  <a:pt x="520779" y="1260000"/>
                </a:cubicBezTo>
                <a:cubicBezTo>
                  <a:pt x="350993" y="1324476"/>
                  <a:pt x="141782" y="1252395"/>
                  <a:pt x="0" y="1260000"/>
                </a:cubicBezTo>
                <a:cubicBezTo>
                  <a:pt x="-14752" y="1124734"/>
                  <a:pt x="43696" y="991240"/>
                  <a:pt x="0" y="865200"/>
                </a:cubicBezTo>
                <a:cubicBezTo>
                  <a:pt x="-43696" y="739160"/>
                  <a:pt x="37624" y="576921"/>
                  <a:pt x="0" y="445200"/>
                </a:cubicBezTo>
                <a:cubicBezTo>
                  <a:pt x="-37624" y="313479"/>
                  <a:pt x="39103" y="102025"/>
                  <a:pt x="0" y="0"/>
                </a:cubicBezTo>
                <a:close/>
              </a:path>
            </a:pathLst>
          </a:custGeom>
          <a:ln>
            <a:solidFill>
              <a:schemeClr val="bg1"/>
            </a:solidFill>
            <a:extLst>
              <a:ext uri="{C807C97D-BFC1-408E-A445-0C87EB9F89A2}">
                <ask:lineSketchStyleProps xmlns:ask="http://schemas.microsoft.com/office/drawing/2018/sketchyshapes" sd="2997462627">
                  <a:prstGeom prst="rect">
                    <a:avLst/>
                  </a:prstGeom>
                  <ask:type>
                    <ask:lineSketchScribble/>
                  </ask:type>
                </ask:lineSketchStyleProps>
              </a:ext>
            </a:extLst>
          </a:ln>
          <a:effectLst>
            <a:glow rad="127000">
              <a:srgbClr val="52CAB8">
                <a:alpha val="80000"/>
              </a:srgbClr>
            </a:glow>
            <a:outerShdw blurRad="63500" sx="102000" sy="102000" algn="ctr" rotWithShape="0">
              <a:prstClr val="black">
                <a:alpha val="40000"/>
              </a:prstClr>
            </a:outerShdw>
          </a:effectLst>
        </p:spPr>
      </p:pic>
      <p:sp>
        <p:nvSpPr>
          <p:cNvPr id="17" name="文本框 16">
            <a:extLst>
              <a:ext uri="{FF2B5EF4-FFF2-40B4-BE49-F238E27FC236}">
                <a16:creationId xmlns:a16="http://schemas.microsoft.com/office/drawing/2014/main" id="{57C3E3D2-689C-483F-9516-82EFEEE2A7C3}"/>
              </a:ext>
            </a:extLst>
          </p:cNvPr>
          <p:cNvSpPr txBox="1"/>
          <p:nvPr/>
        </p:nvSpPr>
        <p:spPr>
          <a:xfrm rot="21480000">
            <a:off x="4006431" y="3522889"/>
            <a:ext cx="3909162" cy="461665"/>
          </a:xfrm>
          <a:prstGeom prst="rect">
            <a:avLst/>
          </a:prstGeom>
          <a:noFill/>
        </p:spPr>
        <p:txBody>
          <a:bodyPr wrap="square" rtlCol="0">
            <a:spAutoFit/>
          </a:bodyPr>
          <a:lstStyle/>
          <a:p>
            <a:pPr algn="ctr"/>
            <a:r>
              <a:rPr lang="zh-CN" altLang="en-US" sz="24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级联退激</a:t>
            </a:r>
            <a:endParaRPr lang="zh-CN" altLang="en-US" sz="2400" b="1" dirty="0">
              <a:solidFill>
                <a:srgbClr val="002060"/>
              </a:solidFill>
              <a:effectLst>
                <a:outerShdw blurRad="38100" dist="38100" dir="2700000" algn="tl">
                  <a:srgbClr val="000000">
                    <a:alpha val="43137"/>
                  </a:srgbClr>
                </a:outerShdw>
              </a:effectLst>
              <a:latin typeface="Segoe UI Black" panose="020B0A02040204020203" pitchFamily="34" charset="0"/>
              <a:ea typeface="微软雅黑" panose="020B0503020204020204" pitchFamily="34" charset="-122"/>
            </a:endParaRPr>
          </a:p>
        </p:txBody>
      </p:sp>
      <p:sp>
        <p:nvSpPr>
          <p:cNvPr id="18" name="文本框 17">
            <a:extLst>
              <a:ext uri="{FF2B5EF4-FFF2-40B4-BE49-F238E27FC236}">
                <a16:creationId xmlns:a16="http://schemas.microsoft.com/office/drawing/2014/main" id="{DB82422D-8431-4F76-80D7-91BEE2432BC8}"/>
              </a:ext>
            </a:extLst>
          </p:cNvPr>
          <p:cNvSpPr txBox="1"/>
          <p:nvPr/>
        </p:nvSpPr>
        <p:spPr>
          <a:xfrm rot="21480000">
            <a:off x="4485063" y="4103489"/>
            <a:ext cx="2685600" cy="400110"/>
          </a:xfrm>
          <a:prstGeom prst="rect">
            <a:avLst/>
          </a:prstGeom>
          <a:noFill/>
        </p:spPr>
        <p:txBody>
          <a:bodyPr wrap="square" rtlCol="0">
            <a:spAutoFit/>
          </a:bodyPr>
          <a:lstStyle/>
          <a:p>
            <a:pPr algn="ctr"/>
            <a:r>
              <a:rPr lang="en-US" altLang="zh-CN" sz="2000" b="1" dirty="0">
                <a:solidFill>
                  <a:srgbClr val="002060"/>
                </a:solidFill>
                <a:effectLst>
                  <a:outerShdw blurRad="38100" dist="38100" dir="2700000" algn="tl">
                    <a:srgbClr val="000000">
                      <a:alpha val="43137"/>
                    </a:srgbClr>
                  </a:outerShdw>
                </a:effectLst>
                <a:latin typeface="Georgia" panose="02040502050405020303" pitchFamily="18" charset="0"/>
                <a:ea typeface="Segoe UI Black" panose="020B0A02040204020203" pitchFamily="34" charset="0"/>
              </a:rPr>
              <a:t>X-ray emission</a:t>
            </a:r>
            <a:endParaRPr lang="zh-CN" altLang="en-US" sz="2000" b="1" dirty="0">
              <a:solidFill>
                <a:srgbClr val="002060"/>
              </a:solidFill>
              <a:effectLst>
                <a:outerShdw blurRad="38100" dist="38100" dir="2700000" algn="tl">
                  <a:srgbClr val="000000">
                    <a:alpha val="43137"/>
                  </a:srgbClr>
                </a:outerShdw>
              </a:effectLst>
              <a:latin typeface="Georgia" panose="02040502050405020303" pitchFamily="18" charset="0"/>
              <a:ea typeface="微软雅黑" panose="020B0503020204020204" pitchFamily="34" charset="-122"/>
            </a:endParaRPr>
          </a:p>
        </p:txBody>
      </p:sp>
      <p:sp>
        <p:nvSpPr>
          <p:cNvPr id="19" name="矩形 18">
            <a:extLst>
              <a:ext uri="{FF2B5EF4-FFF2-40B4-BE49-F238E27FC236}">
                <a16:creationId xmlns:a16="http://schemas.microsoft.com/office/drawing/2014/main" id="{EB568479-8F58-4E9B-A8A7-15388EDCB013}"/>
              </a:ext>
            </a:extLst>
          </p:cNvPr>
          <p:cNvSpPr/>
          <p:nvPr/>
        </p:nvSpPr>
        <p:spPr>
          <a:xfrm>
            <a:off x="1997656" y="4758802"/>
            <a:ext cx="1976284" cy="867394"/>
          </a:xfrm>
          <a:prstGeom prst="rect">
            <a:avLst/>
          </a:prstGeom>
          <a:ln w="57150">
            <a:solidFill>
              <a:srgbClr val="52CAB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56F851B7-B46D-46B8-B8F5-91B1C6A8160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96879" y="5081396"/>
            <a:ext cx="2312312" cy="1156156"/>
          </a:xfrm>
          <a:custGeom>
            <a:avLst/>
            <a:gdLst>
              <a:gd name="connsiteX0" fmla="*/ 0 w 2312312"/>
              <a:gd name="connsiteY0" fmla="*/ 0 h 1156156"/>
              <a:gd name="connsiteX1" fmla="*/ 578078 w 2312312"/>
              <a:gd name="connsiteY1" fmla="*/ 0 h 1156156"/>
              <a:gd name="connsiteX2" fmla="*/ 1109910 w 2312312"/>
              <a:gd name="connsiteY2" fmla="*/ 0 h 1156156"/>
              <a:gd name="connsiteX3" fmla="*/ 1734234 w 2312312"/>
              <a:gd name="connsiteY3" fmla="*/ 0 h 1156156"/>
              <a:gd name="connsiteX4" fmla="*/ 2312312 w 2312312"/>
              <a:gd name="connsiteY4" fmla="*/ 0 h 1156156"/>
              <a:gd name="connsiteX5" fmla="*/ 2312312 w 2312312"/>
              <a:gd name="connsiteY5" fmla="*/ 578078 h 1156156"/>
              <a:gd name="connsiteX6" fmla="*/ 2312312 w 2312312"/>
              <a:gd name="connsiteY6" fmla="*/ 1156156 h 1156156"/>
              <a:gd name="connsiteX7" fmla="*/ 1711111 w 2312312"/>
              <a:gd name="connsiteY7" fmla="*/ 1156156 h 1156156"/>
              <a:gd name="connsiteX8" fmla="*/ 1156156 w 2312312"/>
              <a:gd name="connsiteY8" fmla="*/ 1156156 h 1156156"/>
              <a:gd name="connsiteX9" fmla="*/ 531832 w 2312312"/>
              <a:gd name="connsiteY9" fmla="*/ 1156156 h 1156156"/>
              <a:gd name="connsiteX10" fmla="*/ 0 w 2312312"/>
              <a:gd name="connsiteY10" fmla="*/ 1156156 h 1156156"/>
              <a:gd name="connsiteX11" fmla="*/ 0 w 2312312"/>
              <a:gd name="connsiteY11" fmla="*/ 566516 h 1156156"/>
              <a:gd name="connsiteX12" fmla="*/ 0 w 2312312"/>
              <a:gd name="connsiteY12" fmla="*/ 0 h 115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2312" h="1156156" fill="none" extrusionOk="0">
                <a:moveTo>
                  <a:pt x="0" y="0"/>
                </a:moveTo>
                <a:cubicBezTo>
                  <a:pt x="160973" y="-56838"/>
                  <a:pt x="442299" y="64402"/>
                  <a:pt x="578078" y="0"/>
                </a:cubicBezTo>
                <a:cubicBezTo>
                  <a:pt x="713857" y="-64402"/>
                  <a:pt x="955075" y="63421"/>
                  <a:pt x="1109910" y="0"/>
                </a:cubicBezTo>
                <a:cubicBezTo>
                  <a:pt x="1264745" y="-63421"/>
                  <a:pt x="1584986" y="57173"/>
                  <a:pt x="1734234" y="0"/>
                </a:cubicBezTo>
                <a:cubicBezTo>
                  <a:pt x="1883482" y="-57173"/>
                  <a:pt x="2101981" y="29820"/>
                  <a:pt x="2312312" y="0"/>
                </a:cubicBezTo>
                <a:cubicBezTo>
                  <a:pt x="2350340" y="263275"/>
                  <a:pt x="2310794" y="317025"/>
                  <a:pt x="2312312" y="578078"/>
                </a:cubicBezTo>
                <a:cubicBezTo>
                  <a:pt x="2313830" y="839131"/>
                  <a:pt x="2304287" y="1002896"/>
                  <a:pt x="2312312" y="1156156"/>
                </a:cubicBezTo>
                <a:cubicBezTo>
                  <a:pt x="2022579" y="1212638"/>
                  <a:pt x="1873384" y="1138674"/>
                  <a:pt x="1711111" y="1156156"/>
                </a:cubicBezTo>
                <a:cubicBezTo>
                  <a:pt x="1548838" y="1173638"/>
                  <a:pt x="1366979" y="1114820"/>
                  <a:pt x="1156156" y="1156156"/>
                </a:cubicBezTo>
                <a:cubicBezTo>
                  <a:pt x="945334" y="1197492"/>
                  <a:pt x="671306" y="1137219"/>
                  <a:pt x="531832" y="1156156"/>
                </a:cubicBezTo>
                <a:cubicBezTo>
                  <a:pt x="392358" y="1175093"/>
                  <a:pt x="138779" y="1117136"/>
                  <a:pt x="0" y="1156156"/>
                </a:cubicBezTo>
                <a:cubicBezTo>
                  <a:pt x="-10617" y="1029117"/>
                  <a:pt x="66522" y="770756"/>
                  <a:pt x="0" y="566516"/>
                </a:cubicBezTo>
                <a:cubicBezTo>
                  <a:pt x="-66522" y="362276"/>
                  <a:pt x="66788" y="152064"/>
                  <a:pt x="0" y="0"/>
                </a:cubicBezTo>
                <a:close/>
              </a:path>
              <a:path w="2312312" h="1156156" stroke="0" extrusionOk="0">
                <a:moveTo>
                  <a:pt x="0" y="0"/>
                </a:moveTo>
                <a:cubicBezTo>
                  <a:pt x="170402" y="-676"/>
                  <a:pt x="299696" y="34427"/>
                  <a:pt x="578078" y="0"/>
                </a:cubicBezTo>
                <a:cubicBezTo>
                  <a:pt x="856460" y="-34427"/>
                  <a:pt x="976213" y="71611"/>
                  <a:pt x="1202402" y="0"/>
                </a:cubicBezTo>
                <a:cubicBezTo>
                  <a:pt x="1428591" y="-71611"/>
                  <a:pt x="1528252" y="25149"/>
                  <a:pt x="1803603" y="0"/>
                </a:cubicBezTo>
                <a:cubicBezTo>
                  <a:pt x="2078954" y="-25149"/>
                  <a:pt x="2203782" y="10611"/>
                  <a:pt x="2312312" y="0"/>
                </a:cubicBezTo>
                <a:cubicBezTo>
                  <a:pt x="2376912" y="222102"/>
                  <a:pt x="2281205" y="306657"/>
                  <a:pt x="2312312" y="566516"/>
                </a:cubicBezTo>
                <a:cubicBezTo>
                  <a:pt x="2343419" y="826375"/>
                  <a:pt x="2309301" y="891409"/>
                  <a:pt x="2312312" y="1156156"/>
                </a:cubicBezTo>
                <a:cubicBezTo>
                  <a:pt x="2049469" y="1226890"/>
                  <a:pt x="1866617" y="1128826"/>
                  <a:pt x="1687988" y="1156156"/>
                </a:cubicBezTo>
                <a:cubicBezTo>
                  <a:pt x="1509359" y="1183486"/>
                  <a:pt x="1321683" y="1124469"/>
                  <a:pt x="1109910" y="1156156"/>
                </a:cubicBezTo>
                <a:cubicBezTo>
                  <a:pt x="898137" y="1187843"/>
                  <a:pt x="662741" y="1138229"/>
                  <a:pt x="531832" y="1156156"/>
                </a:cubicBezTo>
                <a:cubicBezTo>
                  <a:pt x="400923" y="1174083"/>
                  <a:pt x="140081" y="1138733"/>
                  <a:pt x="0" y="1156156"/>
                </a:cubicBezTo>
                <a:cubicBezTo>
                  <a:pt x="-48436" y="984904"/>
                  <a:pt x="12747" y="829410"/>
                  <a:pt x="0" y="601201"/>
                </a:cubicBezTo>
                <a:cubicBezTo>
                  <a:pt x="-12747" y="372992"/>
                  <a:pt x="36076" y="280166"/>
                  <a:pt x="0" y="0"/>
                </a:cubicBezTo>
                <a:close/>
              </a:path>
            </a:pathLst>
          </a:custGeom>
          <a:ln>
            <a:solidFill>
              <a:schemeClr val="bg1"/>
            </a:solidFill>
            <a:extLst>
              <a:ext uri="{C807C97D-BFC1-408E-A445-0C87EB9F89A2}">
                <ask:lineSketchStyleProps xmlns:ask="http://schemas.microsoft.com/office/drawing/2018/sketchyshapes" sd="2997462627">
                  <a:prstGeom prst="rect">
                    <a:avLst/>
                  </a:prstGeom>
                  <ask:type>
                    <ask:lineSketchScribble/>
                  </ask:type>
                </ask:lineSketchStyleProps>
              </a:ext>
            </a:extLst>
          </a:ln>
          <a:effectLst>
            <a:glow rad="127000">
              <a:srgbClr val="52CAB8">
                <a:alpha val="80000"/>
              </a:srgbClr>
            </a:glow>
            <a:outerShdw blurRad="63500" sx="102000" sy="102000" algn="ctr" rotWithShape="0">
              <a:prstClr val="black">
                <a:alpha val="40000"/>
              </a:prstClr>
            </a:outerShdw>
          </a:effectLst>
        </p:spPr>
      </p:pic>
      <p:cxnSp>
        <p:nvCxnSpPr>
          <p:cNvPr id="21" name="直接箭头连接符 20">
            <a:extLst>
              <a:ext uri="{FF2B5EF4-FFF2-40B4-BE49-F238E27FC236}">
                <a16:creationId xmlns:a16="http://schemas.microsoft.com/office/drawing/2014/main" id="{142EF199-84E6-4075-8D3C-8BC1E2759538}"/>
              </a:ext>
            </a:extLst>
          </p:cNvPr>
          <p:cNvCxnSpPr>
            <a:cxnSpLocks/>
            <a:stCxn id="19" idx="3"/>
            <a:endCxn id="20" idx="1"/>
          </p:cNvCxnSpPr>
          <p:nvPr/>
        </p:nvCxnSpPr>
        <p:spPr>
          <a:xfrm>
            <a:off x="3973940" y="5192499"/>
            <a:ext cx="4122939" cy="466975"/>
          </a:xfrm>
          <a:prstGeom prst="straightConnector1">
            <a:avLst/>
          </a:prstGeom>
          <a:ln w="57150" cap="rnd">
            <a:solidFill>
              <a:srgbClr val="52CAB8"/>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30FCE372-1EBF-4825-9B3B-8A9475AE0E6C}"/>
              </a:ext>
            </a:extLst>
          </p:cNvPr>
          <p:cNvSpPr txBox="1"/>
          <p:nvPr/>
        </p:nvSpPr>
        <p:spPr>
          <a:xfrm rot="405516">
            <a:off x="4851502" y="4899852"/>
            <a:ext cx="2197444" cy="461665"/>
          </a:xfrm>
          <a:prstGeom prst="rect">
            <a:avLst/>
          </a:prstGeom>
          <a:noFill/>
        </p:spPr>
        <p:txBody>
          <a:bodyPr wrap="square" rtlCol="0">
            <a:spAutoFit/>
          </a:bodyPr>
          <a:lstStyle>
            <a:defPPr>
              <a:defRPr lang="zh-CN"/>
            </a:defPPr>
            <a:lvl1pPr algn="ctr">
              <a:defRPr sz="2400" b="1">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defRPr>
            </a:lvl1pPr>
          </a:lstStyle>
          <a:p>
            <a:r>
              <a:rPr lang="zh-CN" altLang="en-US" dirty="0">
                <a:solidFill>
                  <a:srgbClr val="002060"/>
                </a:solidFill>
              </a:rPr>
              <a:t>负缪衰变</a:t>
            </a:r>
          </a:p>
        </p:txBody>
      </p:sp>
      <p:sp>
        <p:nvSpPr>
          <p:cNvPr id="23" name="文本框 22">
            <a:extLst>
              <a:ext uri="{FF2B5EF4-FFF2-40B4-BE49-F238E27FC236}">
                <a16:creationId xmlns:a16="http://schemas.microsoft.com/office/drawing/2014/main" id="{079597F1-3442-470B-8CE5-4DCD277B7554}"/>
              </a:ext>
            </a:extLst>
          </p:cNvPr>
          <p:cNvSpPr txBox="1"/>
          <p:nvPr/>
        </p:nvSpPr>
        <p:spPr>
          <a:xfrm>
            <a:off x="3973941" y="2264674"/>
            <a:ext cx="3316796" cy="400110"/>
          </a:xfrm>
          <a:prstGeom prst="rect">
            <a:avLst/>
          </a:prstGeom>
          <a:solidFill>
            <a:schemeClr val="bg1">
              <a:alpha val="20000"/>
            </a:schemeClr>
          </a:solidFill>
        </p:spPr>
        <p:txBody>
          <a:bodyPr wrap="square" rtlCol="0">
            <a:spAutoFit/>
          </a:bodyPr>
          <a:lstStyle>
            <a:defPPr>
              <a:defRPr lang="zh-CN"/>
            </a:defPPr>
            <a:lvl1pPr algn="ctr">
              <a:defRPr sz="2000" b="1">
                <a:effectLst>
                  <a:outerShdw blurRad="38100" dist="38100" dir="2700000" algn="tl">
                    <a:srgbClr val="000000">
                      <a:alpha val="43137"/>
                    </a:srgbClr>
                  </a:outerShdw>
                </a:effectLst>
                <a:latin typeface="Georgia" panose="02040502050405020303" pitchFamily="18" charset="0"/>
                <a:ea typeface="Segoe UI Black" panose="020B0A02040204020203" pitchFamily="34" charset="0"/>
              </a:defRPr>
            </a:lvl1pPr>
          </a:lstStyle>
          <a:p>
            <a:r>
              <a:rPr lang="en-US" altLang="zh-CN" dirty="0">
                <a:solidFill>
                  <a:srgbClr val="002060"/>
                </a:solidFill>
              </a:rPr>
              <a:t>Muonic atom formation</a:t>
            </a:r>
            <a:endParaRPr lang="zh-CN" altLang="en-US" dirty="0">
              <a:solidFill>
                <a:srgbClr val="002060"/>
              </a:solidFill>
            </a:endParaRPr>
          </a:p>
        </p:txBody>
      </p:sp>
      <p:cxnSp>
        <p:nvCxnSpPr>
          <p:cNvPr id="24" name="直接箭头连接符 23">
            <a:extLst>
              <a:ext uri="{FF2B5EF4-FFF2-40B4-BE49-F238E27FC236}">
                <a16:creationId xmlns:a16="http://schemas.microsoft.com/office/drawing/2014/main" id="{5D6852F9-0854-46DB-BDFE-1BDFA089D4A3}"/>
              </a:ext>
            </a:extLst>
          </p:cNvPr>
          <p:cNvCxnSpPr>
            <a:cxnSpLocks/>
          </p:cNvCxnSpPr>
          <p:nvPr/>
        </p:nvCxnSpPr>
        <p:spPr>
          <a:xfrm>
            <a:off x="9098280" y="5821680"/>
            <a:ext cx="1049020" cy="255270"/>
          </a:xfrm>
          <a:prstGeom prst="straightConnector1">
            <a:avLst/>
          </a:prstGeom>
          <a:ln w="28575" cap="rnd">
            <a:solidFill>
              <a:srgbClr val="52CAB8"/>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3CFCE07D-3157-4B3F-B0D6-8C869EE52E45}"/>
              </a:ext>
            </a:extLst>
          </p:cNvPr>
          <p:cNvSpPr/>
          <p:nvPr/>
        </p:nvSpPr>
        <p:spPr>
          <a:xfrm>
            <a:off x="10154579" y="6014798"/>
            <a:ext cx="126000" cy="126000"/>
          </a:xfrm>
          <a:prstGeom prst="ellipse">
            <a:avLst/>
          </a:prstGeom>
          <a:gradFill flip="none" rotWithShape="1">
            <a:gsLst>
              <a:gs pos="0">
                <a:srgbClr val="A6AB00">
                  <a:lumMod val="20000"/>
                  <a:lumOff val="80000"/>
                </a:srgbClr>
              </a:gs>
              <a:gs pos="46000">
                <a:srgbClr val="A6AB00">
                  <a:lumMod val="95000"/>
                  <a:lumOff val="5000"/>
                </a:srgbClr>
              </a:gs>
              <a:gs pos="100000">
                <a:srgbClr val="A6AB00">
                  <a:lumMod val="60000"/>
                </a:srgbClr>
              </a:gs>
            </a:gsLst>
            <a:path path="circle">
              <a:fillToRect l="100000" b="100000"/>
            </a:path>
            <a:tileRect t="-100000" r="-1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8DBAF990-EF90-4899-9F6B-7B25097E1224}"/>
              </a:ext>
            </a:extLst>
          </p:cNvPr>
          <p:cNvSpPr txBox="1"/>
          <p:nvPr/>
        </p:nvSpPr>
        <p:spPr>
          <a:xfrm>
            <a:off x="10167790" y="5742571"/>
            <a:ext cx="328936" cy="338554"/>
          </a:xfrm>
          <a:prstGeom prst="rect">
            <a:avLst/>
          </a:prstGeom>
          <a:noFill/>
        </p:spPr>
        <p:txBody>
          <a:bodyPr wrap="none" rtlCol="0">
            <a:spAutoFit/>
          </a:bodyPr>
          <a:lstStyle/>
          <a:p>
            <a:r>
              <a:rPr lang="en-US" altLang="zh-CN" sz="1600" b="1" dirty="0"/>
              <a:t>e</a:t>
            </a:r>
            <a:r>
              <a:rPr lang="en-US" altLang="zh-CN" sz="1600" b="1" baseline="30000" dirty="0"/>
              <a:t>-</a:t>
            </a:r>
            <a:endParaRPr lang="zh-CN" altLang="en-US" sz="1600" b="1" baseline="30000" dirty="0"/>
          </a:p>
        </p:txBody>
      </p:sp>
      <p:sp>
        <p:nvSpPr>
          <p:cNvPr id="27" name="文本框 26">
            <a:extLst>
              <a:ext uri="{FF2B5EF4-FFF2-40B4-BE49-F238E27FC236}">
                <a16:creationId xmlns:a16="http://schemas.microsoft.com/office/drawing/2014/main" id="{52C622FC-F6FB-4FAF-A4B5-0D0592C5AE99}"/>
              </a:ext>
            </a:extLst>
          </p:cNvPr>
          <p:cNvSpPr txBox="1"/>
          <p:nvPr/>
        </p:nvSpPr>
        <p:spPr>
          <a:xfrm rot="403650">
            <a:off x="4548676" y="5485041"/>
            <a:ext cx="2685600" cy="400110"/>
          </a:xfrm>
          <a:prstGeom prst="rect">
            <a:avLst/>
          </a:prstGeom>
          <a:noFill/>
        </p:spPr>
        <p:txBody>
          <a:bodyPr wrap="square" rtlCol="0">
            <a:spAutoFit/>
          </a:bodyPr>
          <a:lstStyle/>
          <a:p>
            <a:pPr algn="ctr"/>
            <a:r>
              <a:rPr lang="en-US" altLang="zh-CN" sz="2000" b="1" dirty="0">
                <a:solidFill>
                  <a:srgbClr val="002060"/>
                </a:solidFill>
                <a:effectLst>
                  <a:outerShdw blurRad="38100" dist="38100" dir="2700000" algn="tl">
                    <a:srgbClr val="000000">
                      <a:alpha val="43137"/>
                    </a:srgbClr>
                  </a:outerShdw>
                </a:effectLst>
                <a:latin typeface="Georgia" panose="02040502050405020303" pitchFamily="18" charset="0"/>
                <a:ea typeface="Segoe UI Black" panose="020B0A02040204020203" pitchFamily="34" charset="0"/>
              </a:rPr>
              <a:t>Electron emission</a:t>
            </a:r>
            <a:endParaRPr lang="zh-CN" altLang="en-US" sz="2000" b="1" dirty="0">
              <a:solidFill>
                <a:srgbClr val="002060"/>
              </a:solidFill>
              <a:effectLst>
                <a:outerShdw blurRad="38100" dist="38100" dir="2700000" algn="tl">
                  <a:srgbClr val="000000">
                    <a:alpha val="43137"/>
                  </a:srgbClr>
                </a:outerShdw>
              </a:effectLst>
              <a:latin typeface="Georgia" panose="02040502050405020303" pitchFamily="18" charset="0"/>
              <a:ea typeface="微软雅黑" panose="020B0503020204020204" pitchFamily="34" charset="-122"/>
            </a:endParaRPr>
          </a:p>
        </p:txBody>
      </p:sp>
      <p:sp>
        <p:nvSpPr>
          <p:cNvPr id="28" name="文本框 27">
            <a:extLst>
              <a:ext uri="{FF2B5EF4-FFF2-40B4-BE49-F238E27FC236}">
                <a16:creationId xmlns:a16="http://schemas.microsoft.com/office/drawing/2014/main" id="{03578129-C26E-4255-85F1-8E09793439D0}"/>
              </a:ext>
            </a:extLst>
          </p:cNvPr>
          <p:cNvSpPr txBox="1"/>
          <p:nvPr/>
        </p:nvSpPr>
        <p:spPr>
          <a:xfrm>
            <a:off x="982266" y="1939327"/>
            <a:ext cx="558401" cy="584775"/>
          </a:xfrm>
          <a:prstGeom prst="rect">
            <a:avLst/>
          </a:prstGeom>
          <a:noFill/>
        </p:spPr>
        <p:txBody>
          <a:bodyPr wrap="square" rtlCol="0">
            <a:spAutoFit/>
          </a:bodyPr>
          <a:lstStyle/>
          <a:p>
            <a:pPr algn="ctr"/>
            <a:r>
              <a:rPr lang="zh-CN" altLang="en-US" sz="3200" dirty="0">
                <a:solidFill>
                  <a:srgbClr val="52CAB8"/>
                </a:solidFill>
                <a:sym typeface="Wingdings 2" panose="05020102010507070707" pitchFamily="18" charset="2"/>
              </a:rPr>
              <a:t></a:t>
            </a:r>
            <a:endParaRPr lang="zh-CN" altLang="en-US" sz="3200" dirty="0">
              <a:solidFill>
                <a:srgbClr val="52CAB8"/>
              </a:solidFill>
            </a:endParaRPr>
          </a:p>
        </p:txBody>
      </p:sp>
      <p:sp>
        <p:nvSpPr>
          <p:cNvPr id="29" name="文本框 28">
            <a:extLst>
              <a:ext uri="{FF2B5EF4-FFF2-40B4-BE49-F238E27FC236}">
                <a16:creationId xmlns:a16="http://schemas.microsoft.com/office/drawing/2014/main" id="{9B768E6F-7CD6-481A-8251-794A2D1B0AD9}"/>
              </a:ext>
            </a:extLst>
          </p:cNvPr>
          <p:cNvSpPr txBox="1"/>
          <p:nvPr/>
        </p:nvSpPr>
        <p:spPr>
          <a:xfrm>
            <a:off x="1482760" y="3731109"/>
            <a:ext cx="558401" cy="584775"/>
          </a:xfrm>
          <a:prstGeom prst="rect">
            <a:avLst/>
          </a:prstGeom>
          <a:noFill/>
        </p:spPr>
        <p:txBody>
          <a:bodyPr wrap="square" rtlCol="0">
            <a:spAutoFit/>
          </a:bodyPr>
          <a:lstStyle/>
          <a:p>
            <a:pPr algn="ctr"/>
            <a:r>
              <a:rPr lang="zh-CN" altLang="en-US" sz="3200" dirty="0">
                <a:solidFill>
                  <a:srgbClr val="52CAB8"/>
                </a:solidFill>
                <a:sym typeface="Wingdings 2" panose="05020102010507070707" pitchFamily="18" charset="2"/>
              </a:rPr>
              <a:t></a:t>
            </a:r>
            <a:endParaRPr lang="zh-CN" altLang="en-US" sz="3200" dirty="0">
              <a:solidFill>
                <a:srgbClr val="52CAB8"/>
              </a:solidFill>
            </a:endParaRPr>
          </a:p>
        </p:txBody>
      </p:sp>
      <p:sp>
        <p:nvSpPr>
          <p:cNvPr id="30" name="文本框 29">
            <a:extLst>
              <a:ext uri="{FF2B5EF4-FFF2-40B4-BE49-F238E27FC236}">
                <a16:creationId xmlns:a16="http://schemas.microsoft.com/office/drawing/2014/main" id="{87E2D196-5264-491A-A547-6F48DE692DCC}"/>
              </a:ext>
            </a:extLst>
          </p:cNvPr>
          <p:cNvSpPr txBox="1"/>
          <p:nvPr/>
        </p:nvSpPr>
        <p:spPr>
          <a:xfrm>
            <a:off x="1466869" y="4993360"/>
            <a:ext cx="558401" cy="584775"/>
          </a:xfrm>
          <a:prstGeom prst="rect">
            <a:avLst/>
          </a:prstGeom>
          <a:noFill/>
        </p:spPr>
        <p:txBody>
          <a:bodyPr wrap="square" rtlCol="0">
            <a:spAutoFit/>
          </a:bodyPr>
          <a:lstStyle/>
          <a:p>
            <a:pPr algn="ctr"/>
            <a:r>
              <a:rPr lang="zh-CN" altLang="en-US" sz="3200" dirty="0">
                <a:solidFill>
                  <a:srgbClr val="52CAB8"/>
                </a:solidFill>
                <a:sym typeface="Wingdings 2" panose="05020102010507070707" pitchFamily="18" charset="2"/>
              </a:rPr>
              <a:t></a:t>
            </a:r>
            <a:endParaRPr lang="zh-CN" altLang="en-US" sz="3200" dirty="0">
              <a:solidFill>
                <a:srgbClr val="52CAB8"/>
              </a:solidFill>
            </a:endParaRPr>
          </a:p>
        </p:txBody>
      </p:sp>
      <p:sp>
        <p:nvSpPr>
          <p:cNvPr id="31" name="文本框 30">
            <a:extLst>
              <a:ext uri="{FF2B5EF4-FFF2-40B4-BE49-F238E27FC236}">
                <a16:creationId xmlns:a16="http://schemas.microsoft.com/office/drawing/2014/main" id="{5E38B444-55FE-431B-90BB-375730400C18}"/>
              </a:ext>
            </a:extLst>
          </p:cNvPr>
          <p:cNvSpPr txBox="1"/>
          <p:nvPr/>
        </p:nvSpPr>
        <p:spPr>
          <a:xfrm>
            <a:off x="0" y="830160"/>
            <a:ext cx="12209295" cy="584775"/>
          </a:xfrm>
          <a:prstGeom prst="rect">
            <a:avLst/>
          </a:prstGeom>
          <a:noFill/>
        </p:spPr>
        <p:txBody>
          <a:bodyPr wrap="square" rtlCol="0">
            <a:spAutoFit/>
          </a:bodyPr>
          <a:lstStyle/>
          <a:p>
            <a:pPr algn="ctr" defTabSz="457200">
              <a:defRPr/>
            </a:pPr>
            <a:r>
              <a:rPr lang="en-US" altLang="zh-CN" sz="32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M</a:t>
            </a:r>
            <a:r>
              <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u</a:t>
            </a:r>
            <a:r>
              <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on </a:t>
            </a:r>
            <a:r>
              <a:rPr lang="en-US" altLang="zh-CN" sz="32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I</a:t>
            </a:r>
            <a:r>
              <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nduced </a:t>
            </a:r>
            <a:r>
              <a:rPr lang="en-US" altLang="zh-CN" sz="32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X</a:t>
            </a:r>
            <a:r>
              <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-ray </a:t>
            </a:r>
            <a:r>
              <a:rPr lang="en-US" altLang="zh-CN" sz="32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E</a:t>
            </a:r>
            <a:r>
              <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mission </a:t>
            </a:r>
            <a:r>
              <a:rPr lang="zh-CN" altLang="en-US"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a:t>
            </a:r>
            <a:r>
              <a:rPr lang="en-US" altLang="zh-CN" sz="3200" b="1" dirty="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MIXE</a:t>
            </a:r>
            <a:r>
              <a:rPr lang="zh-CN" altLang="en-US"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rPr>
              <a:t>）</a:t>
            </a:r>
            <a:endParaRPr lang="en-US" altLang="zh-CN" sz="3200" b="1" dirty="0">
              <a:solidFill>
                <a:srgbClr val="00206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TIX Two Math" panose="02020603050405020304" pitchFamily="18" charset="0"/>
            </a:endParaRPr>
          </a:p>
        </p:txBody>
      </p:sp>
      <p:sp>
        <p:nvSpPr>
          <p:cNvPr id="32" name="文本框 31">
            <a:extLst>
              <a:ext uri="{FF2B5EF4-FFF2-40B4-BE49-F238E27FC236}">
                <a16:creationId xmlns:a16="http://schemas.microsoft.com/office/drawing/2014/main" id="{D7ADD1BA-6B0C-45C5-8113-636EE8C4936C}"/>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3" name="直接连接符 2">
            <a:extLst>
              <a:ext uri="{FF2B5EF4-FFF2-40B4-BE49-F238E27FC236}">
                <a16:creationId xmlns:a16="http://schemas.microsoft.com/office/drawing/2014/main" id="{A82F2824-48BA-4053-B9C8-B35600AD0CD4}"/>
              </a:ext>
            </a:extLst>
          </p:cNvPr>
          <p:cNvCxnSpPr/>
          <p:nvPr/>
        </p:nvCxnSpPr>
        <p:spPr>
          <a:xfrm>
            <a:off x="4978908" y="5081396"/>
            <a:ext cx="155448" cy="0"/>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15377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3.2</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Advantages of MIXE characterization</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Advantages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33" name="图片 32">
            <a:extLst>
              <a:ext uri="{FF2B5EF4-FFF2-40B4-BE49-F238E27FC236}">
                <a16:creationId xmlns:a16="http://schemas.microsoft.com/office/drawing/2014/main" id="{CF789170-322D-48CA-B6E1-E56C16C0BE1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7768090" y="880825"/>
            <a:ext cx="3971116" cy="3240000"/>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69A915A0-AFA4-41EF-A403-3BFDEA85879B}"/>
              </a:ext>
            </a:extLst>
          </p:cNvPr>
          <p:cNvSpPr txBox="1"/>
          <p:nvPr/>
        </p:nvSpPr>
        <p:spPr>
          <a:xfrm>
            <a:off x="77532" y="4107280"/>
            <a:ext cx="11269341" cy="2243050"/>
          </a:xfrm>
          <a:prstGeom prst="rect">
            <a:avLst/>
          </a:prstGeom>
          <a:noFill/>
        </p:spPr>
        <p:txBody>
          <a:bodyPr wrap="square" rtlCol="0">
            <a:spAutoFit/>
          </a:bodyPr>
          <a:lstStyle/>
          <a:p>
            <a:pPr>
              <a:lnSpc>
                <a:spcPct val="150000"/>
              </a:lnSpc>
              <a:buFont typeface="Wingdings" panose="05000000000000000000" pitchFamily="2" charset="2"/>
              <a:buChar char="l"/>
              <a:defRPr/>
            </a:pP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射线能量高，范围广，覆盖</a:t>
            </a: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2keV </a:t>
            </a: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6MeV</a:t>
            </a: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能区</a:t>
            </a:r>
            <a:r>
              <a:rPr lang="en-US" altLang="zh-CN"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约为电子</a:t>
            </a:r>
            <a:r>
              <a:rPr lang="en-US" altLang="zh-CN" dirty="0">
                <a:latin typeface="宋体" panose="02010600030101010101" pitchFamily="2" charset="-122"/>
                <a:ea typeface="宋体" panose="02010600030101010101" pitchFamily="2" charset="-122"/>
              </a:rPr>
              <a:t>X</a:t>
            </a:r>
            <a:r>
              <a:rPr lang="zh-CN" altLang="en-US" dirty="0">
                <a:latin typeface="宋体" panose="02010600030101010101" pitchFamily="2" charset="-122"/>
                <a:ea typeface="宋体" panose="02010600030101010101" pitchFamily="2" charset="-122"/>
              </a:rPr>
              <a:t>射线能量的</a:t>
            </a:r>
            <a:r>
              <a:rPr lang="en-US" altLang="zh-CN" dirty="0">
                <a:latin typeface="宋体" panose="02010600030101010101" pitchFamily="2" charset="-122"/>
                <a:ea typeface="宋体" panose="02010600030101010101" pitchFamily="2" charset="-122"/>
              </a:rPr>
              <a:t>200</a:t>
            </a:r>
            <a:r>
              <a:rPr lang="zh-CN" altLang="en-US" dirty="0">
                <a:latin typeface="宋体" panose="02010600030101010101" pitchFamily="2" charset="-122"/>
                <a:ea typeface="宋体" panose="02010600030101010101" pitchFamily="2" charset="-122"/>
              </a:rPr>
              <a:t>倍</a:t>
            </a:r>
            <a:r>
              <a:rPr lang="en-US" altLang="zh-CN"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pPr>
              <a:lnSpc>
                <a:spcPct val="150000"/>
              </a:lnSpc>
              <a:buFont typeface="Wingdings" panose="05000000000000000000" pitchFamily="2" charset="2"/>
              <a:buChar char="l"/>
              <a:defRPr/>
            </a:pP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不同元素特征</a:t>
            </a: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X</a:t>
            </a: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射线能量差异更大，可以多元素同时甄别</a:t>
            </a:r>
            <a:endPar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Font typeface="Wingdings" panose="05000000000000000000" pitchFamily="2" charset="2"/>
              <a:buChar char="l"/>
              <a:defRPr/>
            </a:pP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对低</a:t>
            </a: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Z</a:t>
            </a: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物质更灵敏</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能量高，可以被探测器响应</a:t>
            </a:r>
            <a:r>
              <a:rPr lang="en-US" altLang="zh-CN" dirty="0">
                <a:latin typeface="宋体" panose="02010600030101010101" pitchFamily="2" charset="-122"/>
                <a:ea typeface="宋体" panose="02010600030101010101" pitchFamily="2" charset="-122"/>
              </a:rPr>
              <a:t>)</a:t>
            </a:r>
          </a:p>
          <a:p>
            <a:pPr>
              <a:lnSpc>
                <a:spcPct val="150000"/>
              </a:lnSpc>
              <a:buFont typeface="Wingdings" panose="05000000000000000000" pitchFamily="2" charset="2"/>
              <a:buChar char="l"/>
              <a:defRPr/>
            </a:pPr>
            <a:r>
              <a:rPr lang="zh-CN" altLang="en-US"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动量可调，可以测量样品不同深度信息</a:t>
            </a:r>
            <a:r>
              <a:rPr lang="en-US" altLang="zh-CN" dirty="0">
                <a:latin typeface="宋体" panose="02010600030101010101" pitchFamily="2" charset="-122"/>
                <a:ea typeface="宋体" panose="02010600030101010101" pitchFamily="2" charset="-122"/>
                <a:cs typeface="Times New Roman" panose="02020603050405020304" pitchFamily="18" charset="0"/>
              </a:rPr>
              <a:t>(</a:t>
            </a:r>
            <a:r>
              <a:rPr lang="zh-CN" altLang="en-US" dirty="0">
                <a:latin typeface="宋体" panose="02010600030101010101" pitchFamily="2" charset="-122"/>
                <a:ea typeface="宋体" panose="02010600030101010101" pitchFamily="2" charset="-122"/>
                <a:cs typeface="Times New Roman" panose="02020603050405020304" pitchFamily="18" charset="0"/>
              </a:rPr>
              <a:t>具有获得元素</a:t>
            </a:r>
            <a:r>
              <a:rPr lang="en-US" altLang="zh-CN" dirty="0">
                <a:latin typeface="宋体" panose="02010600030101010101" pitchFamily="2" charset="-122"/>
                <a:ea typeface="宋体" panose="02010600030101010101" pitchFamily="2" charset="-122"/>
                <a:cs typeface="Times New Roman" panose="02020603050405020304" pitchFamily="18" charset="0"/>
              </a:rPr>
              <a:t>3D</a:t>
            </a:r>
            <a:r>
              <a:rPr lang="zh-CN" altLang="en-US" dirty="0">
                <a:latin typeface="宋体" panose="02010600030101010101" pitchFamily="2" charset="-122"/>
                <a:ea typeface="宋体" panose="02010600030101010101" pitchFamily="2" charset="-122"/>
                <a:cs typeface="Times New Roman" panose="02020603050405020304" pitchFamily="18" charset="0"/>
              </a:rPr>
              <a:t>分布的潜力</a:t>
            </a:r>
            <a:r>
              <a:rPr lang="en-US" altLang="zh-CN" dirty="0">
                <a:latin typeface="宋体" panose="02010600030101010101" pitchFamily="2" charset="-122"/>
                <a:ea typeface="宋体" panose="02010600030101010101" pitchFamily="2" charset="-122"/>
                <a:cs typeface="Times New Roman" panose="02020603050405020304" pitchFamily="18" charset="0"/>
              </a:rPr>
              <a:t>)</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1EE12F7-28A1-4442-A67A-804936B57D00}"/>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452794" y="880825"/>
            <a:ext cx="6777442" cy="3240000"/>
          </a:xfrm>
          <a:prstGeom prst="rect">
            <a:avLst/>
          </a:prstGeom>
          <a:effectLst>
            <a:outerShdw blurRad="63500" sx="102000" sy="102000" algn="ctr" rotWithShape="0">
              <a:prstClr val="black">
                <a:alpha val="40000"/>
              </a:prstClr>
            </a:outerShdw>
          </a:effectLst>
        </p:spPr>
      </p:pic>
      <p:sp>
        <p:nvSpPr>
          <p:cNvPr id="2" name="矩形 1">
            <a:extLst>
              <a:ext uri="{FF2B5EF4-FFF2-40B4-BE49-F238E27FC236}">
                <a16:creationId xmlns:a16="http://schemas.microsoft.com/office/drawing/2014/main" id="{E3FEBA61-95D7-48E2-8672-84CC5BFDFB27}"/>
              </a:ext>
            </a:extLst>
          </p:cNvPr>
          <p:cNvSpPr/>
          <p:nvPr/>
        </p:nvSpPr>
        <p:spPr>
          <a:xfrm>
            <a:off x="3512457" y="2717800"/>
            <a:ext cx="3053443" cy="368293"/>
          </a:xfrm>
          <a:prstGeom prst="rect">
            <a:avLst/>
          </a:prstGeom>
          <a:gradFill flip="none" rotWithShape="1">
            <a:gsLst>
              <a:gs pos="0">
                <a:srgbClr val="52CAB8">
                  <a:lumMod val="100000"/>
                </a:srgbClr>
              </a:gs>
              <a:gs pos="33000">
                <a:srgbClr val="52CAB8">
                  <a:lumMod val="90000"/>
                </a:srgbClr>
              </a:gs>
              <a:gs pos="100000">
                <a:srgbClr val="52CAB8">
                  <a:lumMod val="0"/>
                  <a:lumOff val="100000"/>
                </a:srgbClr>
              </a:gs>
            </a:gsLst>
            <a:lin ang="0" scaled="1"/>
            <a:tileRect/>
          </a:gradFill>
          <a:ln>
            <a:no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latin typeface="Segoe UI Black" panose="020B0A02040204020203" pitchFamily="34" charset="0"/>
                <a:ea typeface="Segoe UI Black" panose="020B0A02040204020203" pitchFamily="34" charset="0"/>
              </a:rPr>
              <a:t>Muonic X-rays</a:t>
            </a:r>
            <a:endParaRPr lang="zh-CN" altLang="en-US" sz="2000" b="1" dirty="0">
              <a:solidFill>
                <a:srgbClr val="FF0000"/>
              </a:solidFill>
              <a:latin typeface="Segoe UI Black" panose="020B0A02040204020203" pitchFamily="34" charset="0"/>
            </a:endParaRPr>
          </a:p>
        </p:txBody>
      </p:sp>
      <p:sp>
        <p:nvSpPr>
          <p:cNvPr id="15" name="文本框 14">
            <a:extLst>
              <a:ext uri="{FF2B5EF4-FFF2-40B4-BE49-F238E27FC236}">
                <a16:creationId xmlns:a16="http://schemas.microsoft.com/office/drawing/2014/main" id="{3012F598-CB28-4B98-B84E-BD85B2B3E8BA}"/>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3325962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3.3</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Major applications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Applications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51" name="文本框 50">
            <a:extLst>
              <a:ext uri="{FF2B5EF4-FFF2-40B4-BE49-F238E27FC236}">
                <a16:creationId xmlns:a16="http://schemas.microsoft.com/office/drawing/2014/main" id="{87D7E2E7-3F94-4490-83CB-75B7612FFB1B}"/>
              </a:ext>
            </a:extLst>
          </p:cNvPr>
          <p:cNvSpPr txBox="1"/>
          <p:nvPr/>
        </p:nvSpPr>
        <p:spPr>
          <a:xfrm>
            <a:off x="761479" y="802168"/>
            <a:ext cx="2069393" cy="584775"/>
          </a:xfrm>
          <a:prstGeom prst="rect">
            <a:avLst/>
          </a:prstGeom>
          <a:noFill/>
        </p:spPr>
        <p:txBody>
          <a:bodyPr wrap="square" rtlCol="0">
            <a:spAutoFit/>
          </a:bodyPr>
          <a:lstStyle/>
          <a:p>
            <a:pPr algn="ctr"/>
            <a:r>
              <a:rPr lang="zh-CN" altLang="en-US" sz="32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微软雅黑" panose="020B0503020204020204" pitchFamily="34" charset="-122"/>
              </a:rPr>
              <a:t>地外物质</a:t>
            </a:r>
          </a:p>
        </p:txBody>
      </p:sp>
      <p:sp>
        <p:nvSpPr>
          <p:cNvPr id="52" name="文本框 51">
            <a:extLst>
              <a:ext uri="{FF2B5EF4-FFF2-40B4-BE49-F238E27FC236}">
                <a16:creationId xmlns:a16="http://schemas.microsoft.com/office/drawing/2014/main" id="{708D8CEE-CDC8-48C0-B6DD-5E5855E67640}"/>
              </a:ext>
            </a:extLst>
          </p:cNvPr>
          <p:cNvSpPr txBox="1"/>
          <p:nvPr/>
        </p:nvSpPr>
        <p:spPr>
          <a:xfrm>
            <a:off x="8450008" y="802168"/>
            <a:ext cx="2861474" cy="584775"/>
          </a:xfrm>
          <a:prstGeom prst="rect">
            <a:avLst/>
          </a:prstGeom>
          <a:noFill/>
        </p:spPr>
        <p:txBody>
          <a:bodyPr wrap="square" rtlCol="0">
            <a:spAutoFit/>
          </a:bodyPr>
          <a:lstStyle/>
          <a:p>
            <a:pPr algn="ctr"/>
            <a:r>
              <a:rPr lang="zh-CN" altLang="en-US" sz="32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Segoe UI Black" panose="020B0A02040204020203" pitchFamily="34" charset="0"/>
              </a:rPr>
              <a:t>锂电池</a:t>
            </a:r>
            <a:endParaRPr lang="zh-CN" altLang="en-US" sz="32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微软雅黑" panose="020B0503020204020204" pitchFamily="34" charset="-122"/>
            </a:endParaRPr>
          </a:p>
        </p:txBody>
      </p:sp>
      <p:sp>
        <p:nvSpPr>
          <p:cNvPr id="53" name="文本框 52">
            <a:extLst>
              <a:ext uri="{FF2B5EF4-FFF2-40B4-BE49-F238E27FC236}">
                <a16:creationId xmlns:a16="http://schemas.microsoft.com/office/drawing/2014/main" id="{867E4864-7106-4391-AEA6-1099D526C199}"/>
              </a:ext>
            </a:extLst>
          </p:cNvPr>
          <p:cNvSpPr txBox="1"/>
          <p:nvPr/>
        </p:nvSpPr>
        <p:spPr>
          <a:xfrm>
            <a:off x="1194202" y="3631588"/>
            <a:ext cx="2613278" cy="584775"/>
          </a:xfrm>
          <a:prstGeom prst="rect">
            <a:avLst/>
          </a:prstGeom>
          <a:noFill/>
        </p:spPr>
        <p:txBody>
          <a:bodyPr wrap="square" rtlCol="0">
            <a:spAutoFit/>
          </a:bodyPr>
          <a:lstStyle>
            <a:defPPr>
              <a:defRPr lang="zh-CN"/>
            </a:defPPr>
            <a:lvl1pPr algn="ctr">
              <a:defRPr sz="2800" b="1">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defRPr>
            </a:lvl1pPr>
          </a:lstStyle>
          <a:p>
            <a:r>
              <a:rPr lang="zh-CN" altLang="en-US" sz="3200"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rPr>
              <a:t>生物材料</a:t>
            </a:r>
          </a:p>
        </p:txBody>
      </p:sp>
      <p:sp>
        <p:nvSpPr>
          <p:cNvPr id="55" name="文本框 54">
            <a:extLst>
              <a:ext uri="{FF2B5EF4-FFF2-40B4-BE49-F238E27FC236}">
                <a16:creationId xmlns:a16="http://schemas.microsoft.com/office/drawing/2014/main" id="{787D09C0-8D81-4891-B8F7-1CF6DF1831CF}"/>
              </a:ext>
            </a:extLst>
          </p:cNvPr>
          <p:cNvSpPr txBox="1"/>
          <p:nvPr/>
        </p:nvSpPr>
        <p:spPr>
          <a:xfrm>
            <a:off x="3691368" y="802168"/>
            <a:ext cx="3202919" cy="584775"/>
          </a:xfrm>
          <a:prstGeom prst="rect">
            <a:avLst/>
          </a:prstGeom>
          <a:noFill/>
        </p:spPr>
        <p:txBody>
          <a:bodyPr wrap="square" rtlCol="0">
            <a:spAutoFit/>
          </a:bodyPr>
          <a:lstStyle/>
          <a:p>
            <a:pPr algn="ctr"/>
            <a:r>
              <a:rPr lang="zh-CN" altLang="en-US" sz="32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Segoe UI Black" panose="020B0A02040204020203" pitchFamily="34" charset="0"/>
              </a:rPr>
              <a:t>历史遗存</a:t>
            </a:r>
            <a:endParaRPr lang="en-US" altLang="zh-CN" sz="32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Segoe UI Black" panose="020B0A02040204020203" pitchFamily="34" charset="0"/>
            </a:endParaRPr>
          </a:p>
        </p:txBody>
      </p:sp>
      <p:sp>
        <p:nvSpPr>
          <p:cNvPr id="57" name="文本框 56">
            <a:extLst>
              <a:ext uri="{FF2B5EF4-FFF2-40B4-BE49-F238E27FC236}">
                <a16:creationId xmlns:a16="http://schemas.microsoft.com/office/drawing/2014/main" id="{C8E0E4C1-58C6-44C8-B0D5-4281D74451D1}"/>
              </a:ext>
            </a:extLst>
          </p:cNvPr>
          <p:cNvSpPr txBox="1"/>
          <p:nvPr/>
        </p:nvSpPr>
        <p:spPr>
          <a:xfrm>
            <a:off x="5848124" y="3631588"/>
            <a:ext cx="3202918" cy="584775"/>
          </a:xfrm>
          <a:prstGeom prst="rect">
            <a:avLst/>
          </a:prstGeom>
          <a:noFill/>
        </p:spPr>
        <p:txBody>
          <a:bodyPr wrap="square" rtlCol="0">
            <a:spAutoFit/>
          </a:bodyPr>
          <a:lstStyle>
            <a:defPPr>
              <a:defRPr lang="zh-CN"/>
            </a:defPPr>
            <a:lvl1pPr algn="ctr">
              <a:defRPr sz="2800" b="1">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defRPr>
            </a:lvl1pPr>
          </a:lstStyle>
          <a:p>
            <a:r>
              <a:rPr lang="zh-CN" altLang="en-US" sz="3200"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rPr>
              <a:t>同位素分析</a:t>
            </a:r>
          </a:p>
        </p:txBody>
      </p:sp>
      <p:sp>
        <p:nvSpPr>
          <p:cNvPr id="61" name="文本框 60">
            <a:extLst>
              <a:ext uri="{FF2B5EF4-FFF2-40B4-BE49-F238E27FC236}">
                <a16:creationId xmlns:a16="http://schemas.microsoft.com/office/drawing/2014/main" id="{DB4C20EC-C651-47EB-996A-E9BA2B0D0163}"/>
              </a:ext>
            </a:extLst>
          </p:cNvPr>
          <p:cNvSpPr txBox="1"/>
          <p:nvPr/>
        </p:nvSpPr>
        <p:spPr>
          <a:xfrm>
            <a:off x="10297361" y="4708331"/>
            <a:ext cx="1088519" cy="523220"/>
          </a:xfrm>
          <a:prstGeom prst="rect">
            <a:avLst/>
          </a:prstGeom>
          <a:noFill/>
        </p:spPr>
        <p:txBody>
          <a:bodyPr wrap="square" rtlCol="0">
            <a:spAutoFit/>
          </a:bodyPr>
          <a:lstStyle>
            <a:defPPr>
              <a:defRPr lang="zh-CN"/>
            </a:defPPr>
            <a:lvl1pPr algn="ctr">
              <a:defRPr sz="28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lin ang="7800000" scaled="0"/>
                  <a:tileRect/>
                </a:gradFill>
                <a:effectLst>
                  <a:outerShdw blurRad="38100" dist="38100" dir="2700000" algn="tl">
                    <a:srgbClr val="000000">
                      <a:alpha val="43137"/>
                    </a:srgbClr>
                  </a:outerShdw>
                  <a:reflection blurRad="6350" stA="55000" endA="300" endPos="45500" dir="5400000" sy="-100000" algn="bl" rotWithShape="0"/>
                </a:effectLst>
                <a:latin typeface="Segoe UI Black" panose="020B0A02040204020203" pitchFamily="34" charset="0"/>
                <a:ea typeface="Segoe UI Black" panose="020B0A02040204020203" pitchFamily="34" charset="0"/>
              </a:defRPr>
            </a:lvl1pPr>
          </a:lstStyle>
          <a:p>
            <a:r>
              <a:rPr lang="en-US" altLang="zh-CN" dirty="0"/>
              <a:t>… …</a:t>
            </a:r>
            <a:endParaRPr lang="zh-CN" altLang="en-US" dirty="0"/>
          </a:p>
        </p:txBody>
      </p:sp>
      <p:sp>
        <p:nvSpPr>
          <p:cNvPr id="20" name="文本框 19">
            <a:extLst>
              <a:ext uri="{FF2B5EF4-FFF2-40B4-BE49-F238E27FC236}">
                <a16:creationId xmlns:a16="http://schemas.microsoft.com/office/drawing/2014/main" id="{4F17CF2A-9598-47EB-A335-DE7C9FE7BE52}"/>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15" name="Picture 4" descr="Osteoporosis Awareness and Prevention Month – MeetCaregivers">
            <a:extLst>
              <a:ext uri="{FF2B5EF4-FFF2-40B4-BE49-F238E27FC236}">
                <a16:creationId xmlns:a16="http://schemas.microsoft.com/office/drawing/2014/main" id="{83272C5E-493E-4EA1-A58C-DF0FA1B8A8E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7785" y="4232943"/>
            <a:ext cx="3026365" cy="2016000"/>
          </a:xfrm>
          <a:prstGeom prst="rect">
            <a:avLst/>
          </a:prstGeom>
          <a:noFill/>
          <a:effectLst>
            <a:outerShdw blurRad="203200" sx="102000" sy="102000" algn="ctr" rotWithShape="0">
              <a:srgbClr val="5F88B2"/>
            </a:outerShdw>
          </a:effectLst>
          <a:extLst>
            <a:ext uri="{909E8E84-426E-40DD-AFC4-6F175D3DCCD1}">
              <a14:hiddenFill xmlns:a14="http://schemas.microsoft.com/office/drawing/2010/main">
                <a:solidFill>
                  <a:srgbClr val="FFFFFF"/>
                </a:solidFill>
              </a14:hiddenFill>
            </a:ext>
          </a:extLst>
        </p:spPr>
      </p:pic>
      <p:pic>
        <p:nvPicPr>
          <p:cNvPr id="16" name="Picture 12" descr="Oxygen GIF - Find on GIFER">
            <a:extLst>
              <a:ext uri="{FF2B5EF4-FFF2-40B4-BE49-F238E27FC236}">
                <a16:creationId xmlns:a16="http://schemas.microsoft.com/office/drawing/2014/main" id="{6C8A1BB3-0D54-460F-9454-E845CA2D6B4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48294" y="4239152"/>
            <a:ext cx="4002577" cy="1623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a:extLst>
              <a:ext uri="{FF2B5EF4-FFF2-40B4-BE49-F238E27FC236}">
                <a16:creationId xmlns:a16="http://schemas.microsoft.com/office/drawing/2014/main" id="{E692908F-6A7C-48DE-91EC-9EFF4FE3FC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025" y="1533385"/>
            <a:ext cx="2400300" cy="1628775"/>
          </a:xfrm>
          <a:prstGeom prst="rect">
            <a:avLst/>
          </a:prstGeom>
          <a:effectLst>
            <a:outerShdw blurRad="63500" sx="102000" sy="102000" algn="ctr" rotWithShape="0">
              <a:prstClr val="black">
                <a:alpha val="40000"/>
              </a:prstClr>
            </a:outerShdw>
          </a:effectLst>
        </p:spPr>
      </p:pic>
      <p:pic>
        <p:nvPicPr>
          <p:cNvPr id="18" name="图片 17">
            <a:extLst>
              <a:ext uri="{FF2B5EF4-FFF2-40B4-BE49-F238E27FC236}">
                <a16:creationId xmlns:a16="http://schemas.microsoft.com/office/drawing/2014/main" id="{4DF4F213-698C-4487-8AD9-95240F34FC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4956" y="1191102"/>
            <a:ext cx="3515742" cy="2551893"/>
          </a:xfrm>
          <a:prstGeom prst="rect">
            <a:avLst/>
          </a:prstGeom>
          <a:ln>
            <a:noFill/>
          </a:ln>
          <a:effectLst>
            <a:softEdge rad="368300"/>
          </a:effectLst>
        </p:spPr>
      </p:pic>
      <p:pic>
        <p:nvPicPr>
          <p:cNvPr id="19" name="图片 18">
            <a:extLst>
              <a:ext uri="{FF2B5EF4-FFF2-40B4-BE49-F238E27FC236}">
                <a16:creationId xmlns:a16="http://schemas.microsoft.com/office/drawing/2014/main" id="{D8D9140F-A04A-4C08-9C24-A3A8B6CED1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4783" y="1121301"/>
            <a:ext cx="4162425" cy="218122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0591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3.4</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Major applications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Applications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20" name="矩形: 圆角 19">
            <a:extLst>
              <a:ext uri="{FF2B5EF4-FFF2-40B4-BE49-F238E27FC236}">
                <a16:creationId xmlns:a16="http://schemas.microsoft.com/office/drawing/2014/main" id="{3CE2E68C-C448-45F8-98A5-9685A946F2E7}"/>
              </a:ext>
            </a:extLst>
          </p:cNvPr>
          <p:cNvSpPr/>
          <p:nvPr/>
        </p:nvSpPr>
        <p:spPr>
          <a:xfrm>
            <a:off x="174170" y="1120624"/>
            <a:ext cx="7010398" cy="60959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a:outerShdw blurRad="50800" dist="762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ISIS</a:t>
            </a:r>
            <a:r>
              <a:rPr lang="zh-CN" altLang="en-US"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直接成像</a:t>
            </a: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zh-CN" altLang="en-US" sz="2400" b="1" dirty="0">
                <a:solidFill>
                  <a:schemeClr val="accent5">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高噪声</a:t>
            </a: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zh-CN" altLang="en-US" sz="2400" b="1" dirty="0">
                <a:solidFill>
                  <a:schemeClr val="accent6">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高探测效率</a:t>
            </a:r>
            <a:endParaRPr lang="en-US" altLang="zh-CN" sz="2400" b="1" dirty="0">
              <a:solidFill>
                <a:schemeClr val="accent6">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21" name="矩形: 圆角 20">
            <a:extLst>
              <a:ext uri="{FF2B5EF4-FFF2-40B4-BE49-F238E27FC236}">
                <a16:creationId xmlns:a16="http://schemas.microsoft.com/office/drawing/2014/main" id="{68E91ACD-D8CE-4829-9B47-586093064472}"/>
              </a:ext>
            </a:extLst>
          </p:cNvPr>
          <p:cNvSpPr/>
          <p:nvPr/>
        </p:nvSpPr>
        <p:spPr>
          <a:xfrm>
            <a:off x="174170" y="1940118"/>
            <a:ext cx="7010398" cy="60959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J-PARC</a:t>
            </a:r>
            <a:r>
              <a:rPr lang="zh-CN" altLang="en-US"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小孔成像</a:t>
            </a: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zh-CN" altLang="en-US" sz="2400" b="1" dirty="0">
                <a:solidFill>
                  <a:srgbClr val="0070C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低噪声 </a:t>
            </a:r>
            <a:r>
              <a:rPr lang="en-US" altLang="zh-CN"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zh-CN" altLang="en-US" sz="2400" b="1" dirty="0">
                <a:solidFill>
                  <a:schemeClr val="accent6">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低探测效率</a:t>
            </a:r>
            <a:endParaRPr lang="en-US" altLang="zh-CN" sz="2400" b="1" dirty="0">
              <a:solidFill>
                <a:schemeClr val="accent6">
                  <a:lumMod val="60000"/>
                  <a:lumOff val="40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22" name="矩形: 圆角 21">
            <a:extLst>
              <a:ext uri="{FF2B5EF4-FFF2-40B4-BE49-F238E27FC236}">
                <a16:creationId xmlns:a16="http://schemas.microsoft.com/office/drawing/2014/main" id="{24AA048B-9847-4FDB-BACB-0796C8DF6949}"/>
              </a:ext>
            </a:extLst>
          </p:cNvPr>
          <p:cNvSpPr/>
          <p:nvPr/>
        </p:nvSpPr>
        <p:spPr>
          <a:xfrm>
            <a:off x="9360668" y="1346543"/>
            <a:ext cx="2639791" cy="97724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编码孔径成像</a:t>
            </a:r>
            <a:endParaRPr lang="en-US" altLang="zh-CN" sz="2400"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cxnSp>
        <p:nvCxnSpPr>
          <p:cNvPr id="23" name="直接箭头连接符 22">
            <a:extLst>
              <a:ext uri="{FF2B5EF4-FFF2-40B4-BE49-F238E27FC236}">
                <a16:creationId xmlns:a16="http://schemas.microsoft.com/office/drawing/2014/main" id="{D93BA868-8893-48AC-AB93-D87BDC877E9A}"/>
              </a:ext>
            </a:extLst>
          </p:cNvPr>
          <p:cNvCxnSpPr>
            <a:cxnSpLocks/>
            <a:stCxn id="20" idx="3"/>
            <a:endCxn id="22" idx="1"/>
          </p:cNvCxnSpPr>
          <p:nvPr/>
        </p:nvCxnSpPr>
        <p:spPr>
          <a:xfrm>
            <a:off x="7184568" y="1425420"/>
            <a:ext cx="2176100" cy="409747"/>
          </a:xfrm>
          <a:prstGeom prst="straightConnector1">
            <a:avLst/>
          </a:prstGeom>
          <a:ln w="38100">
            <a:solidFill>
              <a:srgbClr val="00B0F0"/>
            </a:solidFill>
            <a:headEnd type="oval"/>
            <a:tailEnd type="stealth"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00E9DA19-47EA-4BF5-90B7-626239505A4C}"/>
              </a:ext>
            </a:extLst>
          </p:cNvPr>
          <p:cNvCxnSpPr>
            <a:cxnSpLocks/>
            <a:stCxn id="21" idx="3"/>
            <a:endCxn id="22" idx="1"/>
          </p:cNvCxnSpPr>
          <p:nvPr/>
        </p:nvCxnSpPr>
        <p:spPr>
          <a:xfrm flipV="1">
            <a:off x="7184568" y="1835167"/>
            <a:ext cx="2176100" cy="409747"/>
          </a:xfrm>
          <a:prstGeom prst="straightConnector1">
            <a:avLst/>
          </a:prstGeom>
          <a:ln w="38100">
            <a:solidFill>
              <a:srgbClr val="00B0F0"/>
            </a:solidFill>
            <a:headEnd type="oval"/>
            <a:tailEnd type="stealth"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82A670B8-7254-4BEE-A9F8-8082CE7ED907}"/>
              </a:ext>
            </a:extLst>
          </p:cNvPr>
          <p:cNvSpPr txBox="1"/>
          <p:nvPr/>
        </p:nvSpPr>
        <p:spPr>
          <a:xfrm rot="603999">
            <a:off x="7376661" y="1231976"/>
            <a:ext cx="1909762" cy="400110"/>
          </a:xfrm>
          <a:prstGeom prst="rect">
            <a:avLst/>
          </a:prstGeom>
          <a:noFill/>
        </p:spPr>
        <p:txBody>
          <a:bodyPr wrap="square">
            <a:spAutoFit/>
          </a:bodyPr>
          <a:lstStyle/>
          <a:p>
            <a:pPr algn="ctr"/>
            <a:r>
              <a:rPr lang="zh-CN" altLang="en-US" sz="2000" b="1" dirty="0">
                <a:solidFill>
                  <a:schemeClr val="accent6">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高探测效率</a:t>
            </a:r>
            <a:endParaRPr lang="zh-CN" altLang="en-US" sz="2000" dirty="0">
              <a:solidFill>
                <a:schemeClr val="accent6">
                  <a:lumMod val="75000"/>
                </a:schemeClr>
              </a:solidFill>
            </a:endParaRPr>
          </a:p>
        </p:txBody>
      </p:sp>
      <p:sp>
        <p:nvSpPr>
          <p:cNvPr id="26" name="文本框 25">
            <a:extLst>
              <a:ext uri="{FF2B5EF4-FFF2-40B4-BE49-F238E27FC236}">
                <a16:creationId xmlns:a16="http://schemas.microsoft.com/office/drawing/2014/main" id="{C3E138D6-A429-44AF-B9F5-D2CC270BB3C0}"/>
              </a:ext>
            </a:extLst>
          </p:cNvPr>
          <p:cNvSpPr txBox="1"/>
          <p:nvPr/>
        </p:nvSpPr>
        <p:spPr>
          <a:xfrm rot="20975768">
            <a:off x="7544066" y="2067717"/>
            <a:ext cx="1304925" cy="400110"/>
          </a:xfrm>
          <a:prstGeom prst="rect">
            <a:avLst/>
          </a:prstGeom>
          <a:noFill/>
        </p:spPr>
        <p:txBody>
          <a:bodyPr wrap="square">
            <a:spAutoFit/>
          </a:bodyPr>
          <a:lstStyle/>
          <a:p>
            <a:pPr algn="ctr"/>
            <a:r>
              <a:rPr lang="zh-CN" altLang="en-US" sz="2000" b="1" dirty="0">
                <a:solidFill>
                  <a:srgbClr val="0070C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低噪声</a:t>
            </a:r>
            <a:endParaRPr lang="zh-CN" altLang="en-US" sz="2000" dirty="0"/>
          </a:p>
        </p:txBody>
      </p:sp>
      <p:cxnSp>
        <p:nvCxnSpPr>
          <p:cNvPr id="27" name="直接箭头连接符 26">
            <a:extLst>
              <a:ext uri="{FF2B5EF4-FFF2-40B4-BE49-F238E27FC236}">
                <a16:creationId xmlns:a16="http://schemas.microsoft.com/office/drawing/2014/main" id="{5152967A-5D36-4242-AF5B-244708449E85}"/>
              </a:ext>
            </a:extLst>
          </p:cNvPr>
          <p:cNvCxnSpPr/>
          <p:nvPr/>
        </p:nvCxnSpPr>
        <p:spPr>
          <a:xfrm>
            <a:off x="5325760" y="3139005"/>
            <a:ext cx="900355" cy="63015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2AA4E9FD-4C0F-47FE-86A9-891995C2FDFF}"/>
              </a:ext>
            </a:extLst>
          </p:cNvPr>
          <p:cNvGrpSpPr/>
          <p:nvPr/>
        </p:nvGrpSpPr>
        <p:grpSpPr>
          <a:xfrm>
            <a:off x="1784257" y="3016241"/>
            <a:ext cx="9675739" cy="3104963"/>
            <a:chOff x="-520400" y="1540355"/>
            <a:chExt cx="13201732" cy="4495050"/>
          </a:xfrm>
        </p:grpSpPr>
        <p:sp>
          <p:nvSpPr>
            <p:cNvPr id="29" name="矩形 28">
              <a:extLst>
                <a:ext uri="{FF2B5EF4-FFF2-40B4-BE49-F238E27FC236}">
                  <a16:creationId xmlns:a16="http://schemas.microsoft.com/office/drawing/2014/main" id="{4935FE7A-9D88-4A50-82B2-76C41DB0C549}"/>
                </a:ext>
              </a:extLst>
            </p:cNvPr>
            <p:cNvSpPr/>
            <p:nvPr/>
          </p:nvSpPr>
          <p:spPr>
            <a:xfrm>
              <a:off x="6511025" y="1540355"/>
              <a:ext cx="2880000" cy="3600000"/>
            </a:xfrm>
            <a:prstGeom prst="rect">
              <a:avLst/>
            </a:prstGeom>
            <a:scene3d>
              <a:camera prst="orthographicFront">
                <a:rot lat="2700000" lon="2400000" rev="0"/>
              </a:camera>
              <a:lightRig rig="threePt" dir="t"/>
            </a:scene3d>
            <a:sp3d>
              <a:bevelT w="12700" h="12700"/>
              <a:bevelB w="254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0" name="直接连接符 29">
              <a:extLst>
                <a:ext uri="{FF2B5EF4-FFF2-40B4-BE49-F238E27FC236}">
                  <a16:creationId xmlns:a16="http://schemas.microsoft.com/office/drawing/2014/main" id="{58E13745-1F05-4090-9B1D-4B2CDFA1A90F}"/>
                </a:ext>
              </a:extLst>
            </p:cNvPr>
            <p:cNvCxnSpPr>
              <a:cxnSpLocks/>
            </p:cNvCxnSpPr>
            <p:nvPr/>
          </p:nvCxnSpPr>
          <p:spPr>
            <a:xfrm flipV="1">
              <a:off x="2362522" y="2338226"/>
              <a:ext cx="5126782" cy="29526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16B037D-CA64-49AA-B2FD-C525E4B82672}"/>
                </a:ext>
              </a:extLst>
            </p:cNvPr>
            <p:cNvCxnSpPr>
              <a:cxnSpLocks/>
            </p:cNvCxnSpPr>
            <p:nvPr/>
          </p:nvCxnSpPr>
          <p:spPr>
            <a:xfrm>
              <a:off x="1927547" y="3706712"/>
              <a:ext cx="6001921" cy="361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笑脸 31">
              <a:extLst>
                <a:ext uri="{FF2B5EF4-FFF2-40B4-BE49-F238E27FC236}">
                  <a16:creationId xmlns:a16="http://schemas.microsoft.com/office/drawing/2014/main" id="{66E2ECC0-4935-487B-BA86-F096BCE4EDCF}"/>
                </a:ext>
              </a:extLst>
            </p:cNvPr>
            <p:cNvSpPr/>
            <p:nvPr/>
          </p:nvSpPr>
          <p:spPr>
            <a:xfrm rot="10800000">
              <a:off x="7997808" y="3021484"/>
              <a:ext cx="590927" cy="800326"/>
            </a:xfrm>
            <a:prstGeom prst="smileyFace">
              <a:avLst/>
            </a:prstGeom>
            <a:solidFill>
              <a:srgbClr val="FFFF00"/>
            </a:solidFill>
            <a:ln w="57150">
              <a:solidFill>
                <a:schemeClr val="tx1"/>
              </a:solidFill>
            </a:ln>
            <a:scene3d>
              <a:camera prst="orthographicFront">
                <a:rot lat="2700000" lon="2700000" rev="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3" name="直接连接符 32">
              <a:extLst>
                <a:ext uri="{FF2B5EF4-FFF2-40B4-BE49-F238E27FC236}">
                  <a16:creationId xmlns:a16="http://schemas.microsoft.com/office/drawing/2014/main" id="{13496190-C2FD-4D94-8028-976D17A76C2C}"/>
                </a:ext>
              </a:extLst>
            </p:cNvPr>
            <p:cNvCxnSpPr>
              <a:cxnSpLocks/>
            </p:cNvCxnSpPr>
            <p:nvPr/>
          </p:nvCxnSpPr>
          <p:spPr>
            <a:xfrm flipV="1">
              <a:off x="2308547" y="3400977"/>
              <a:ext cx="5411381" cy="1889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笑脸 33">
              <a:extLst>
                <a:ext uri="{FF2B5EF4-FFF2-40B4-BE49-F238E27FC236}">
                  <a16:creationId xmlns:a16="http://schemas.microsoft.com/office/drawing/2014/main" id="{3B4F8752-99F4-495B-805B-0EC55FDA1A3B}"/>
                </a:ext>
              </a:extLst>
            </p:cNvPr>
            <p:cNvSpPr/>
            <p:nvPr/>
          </p:nvSpPr>
          <p:spPr>
            <a:xfrm rot="10800000">
              <a:off x="7557645" y="3340355"/>
              <a:ext cx="590927" cy="800326"/>
            </a:xfrm>
            <a:prstGeom prst="smileyFace">
              <a:avLst/>
            </a:prstGeom>
            <a:solidFill>
              <a:srgbClr val="FFFF00"/>
            </a:solidFill>
            <a:ln w="57150">
              <a:solidFill>
                <a:schemeClr val="tx1"/>
              </a:solidFill>
            </a:ln>
            <a:scene3d>
              <a:camera prst="orthographicFront">
                <a:rot lat="2700000" lon="2700000" rev="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笑脸 34">
              <a:extLst>
                <a:ext uri="{FF2B5EF4-FFF2-40B4-BE49-F238E27FC236}">
                  <a16:creationId xmlns:a16="http://schemas.microsoft.com/office/drawing/2014/main" id="{D551F4D4-19E4-41B5-97E6-561872A90451}"/>
                </a:ext>
              </a:extLst>
            </p:cNvPr>
            <p:cNvSpPr/>
            <p:nvPr/>
          </p:nvSpPr>
          <p:spPr>
            <a:xfrm rot="10800000">
              <a:off x="7338541" y="2279125"/>
              <a:ext cx="590927" cy="800326"/>
            </a:xfrm>
            <a:prstGeom prst="smileyFace">
              <a:avLst/>
            </a:prstGeom>
            <a:solidFill>
              <a:srgbClr val="FFFF00"/>
            </a:solidFill>
            <a:ln w="57150">
              <a:solidFill>
                <a:schemeClr val="tx1"/>
              </a:solidFill>
            </a:ln>
            <a:scene3d>
              <a:camera prst="orthographicFront">
                <a:rot lat="2700000" lon="2700000" rev="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6" name="直接连接符 35">
              <a:extLst>
                <a:ext uri="{FF2B5EF4-FFF2-40B4-BE49-F238E27FC236}">
                  <a16:creationId xmlns:a16="http://schemas.microsoft.com/office/drawing/2014/main" id="{04EFBE3F-0E9E-40A8-8459-950AD6F17300}"/>
                </a:ext>
              </a:extLst>
            </p:cNvPr>
            <p:cNvCxnSpPr>
              <a:cxnSpLocks/>
            </p:cNvCxnSpPr>
            <p:nvPr/>
          </p:nvCxnSpPr>
          <p:spPr>
            <a:xfrm flipV="1">
              <a:off x="1927547" y="3001346"/>
              <a:ext cx="5792381" cy="730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65DC10E6-73CD-4E78-A03F-B3F69C8B475E}"/>
                </a:ext>
              </a:extLst>
            </p:cNvPr>
            <p:cNvCxnSpPr>
              <a:cxnSpLocks/>
            </p:cNvCxnSpPr>
            <p:nvPr/>
          </p:nvCxnSpPr>
          <p:spPr>
            <a:xfrm flipV="1">
              <a:off x="2308547" y="3079451"/>
              <a:ext cx="5875840" cy="22114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486B1DB-24A4-48EA-A3DE-8E0E6D7487D9}"/>
                </a:ext>
              </a:extLst>
            </p:cNvPr>
            <p:cNvCxnSpPr>
              <a:cxnSpLocks/>
            </p:cNvCxnSpPr>
            <p:nvPr/>
          </p:nvCxnSpPr>
          <p:spPr>
            <a:xfrm>
              <a:off x="1982940" y="3717428"/>
              <a:ext cx="6411960" cy="532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60A1F83B-805B-4D35-9A09-1F223DB9BA35}"/>
                </a:ext>
              </a:extLst>
            </p:cNvPr>
            <p:cNvGrpSpPr/>
            <p:nvPr/>
          </p:nvGrpSpPr>
          <p:grpSpPr>
            <a:xfrm>
              <a:off x="5435222" y="2914037"/>
              <a:ext cx="1440000" cy="1800000"/>
              <a:chOff x="5347125" y="2873325"/>
              <a:chExt cx="1440000" cy="1800000"/>
            </a:xfrm>
          </p:grpSpPr>
          <p:sp>
            <p:nvSpPr>
              <p:cNvPr id="77" name="矩形 76">
                <a:extLst>
                  <a:ext uri="{FF2B5EF4-FFF2-40B4-BE49-F238E27FC236}">
                    <a16:creationId xmlns:a16="http://schemas.microsoft.com/office/drawing/2014/main" id="{B84ACCA9-BAB8-4531-9F81-9F17AC72C93B}"/>
                  </a:ext>
                </a:extLst>
              </p:cNvPr>
              <p:cNvSpPr/>
              <p:nvPr/>
            </p:nvSpPr>
            <p:spPr>
              <a:xfrm>
                <a:off x="5347125" y="2873325"/>
                <a:ext cx="1440000" cy="1800000"/>
              </a:xfrm>
              <a:prstGeom prst="rect">
                <a:avLst/>
              </a:prstGeom>
              <a:solidFill>
                <a:schemeClr val="tx1">
                  <a:lumMod val="85000"/>
                  <a:lumOff val="15000"/>
                </a:schemeClr>
              </a:solidFill>
              <a:ln>
                <a:solidFill>
                  <a:schemeClr val="tx1">
                    <a:lumMod val="85000"/>
                    <a:lumOff val="15000"/>
                  </a:schemeClr>
                </a:solidFill>
              </a:ln>
              <a:scene3d>
                <a:camera prst="orthographicFront">
                  <a:rot lat="2700000" lon="2700000" rev="0"/>
                </a:camera>
                <a:lightRig rig="threePt" dir="t"/>
              </a:scene3d>
              <a:sp3d>
                <a:bevelT w="12700"/>
                <a:bevelB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椭圆 77">
                <a:extLst>
                  <a:ext uri="{FF2B5EF4-FFF2-40B4-BE49-F238E27FC236}">
                    <a16:creationId xmlns:a16="http://schemas.microsoft.com/office/drawing/2014/main" id="{4DC54482-E741-4C63-8389-0C31AD98B7DD}"/>
                  </a:ext>
                </a:extLst>
              </p:cNvPr>
              <p:cNvSpPr/>
              <p:nvPr/>
            </p:nvSpPr>
            <p:spPr>
              <a:xfrm>
                <a:off x="5764995" y="3126565"/>
                <a:ext cx="180000" cy="180000"/>
              </a:xfrm>
              <a:prstGeom prst="ellipse">
                <a:avLst/>
              </a:prstGeom>
              <a:solidFill>
                <a:schemeClr val="bg1"/>
              </a:solidFill>
              <a:ln>
                <a:solidFill>
                  <a:schemeClr val="tx1">
                    <a:lumMod val="85000"/>
                    <a:lumOff val="15000"/>
                  </a:schemeClr>
                </a:solidFill>
              </a:ln>
              <a:scene3d>
                <a:camera prst="orthographicFront">
                  <a:rot lat="27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椭圆 78">
                <a:extLst>
                  <a:ext uri="{FF2B5EF4-FFF2-40B4-BE49-F238E27FC236}">
                    <a16:creationId xmlns:a16="http://schemas.microsoft.com/office/drawing/2014/main" id="{76A023C0-E96B-4CEF-AC55-EC9D2B27A7B6}"/>
                  </a:ext>
                </a:extLst>
              </p:cNvPr>
              <p:cNvSpPr/>
              <p:nvPr/>
            </p:nvSpPr>
            <p:spPr>
              <a:xfrm>
                <a:off x="5949428" y="3842818"/>
                <a:ext cx="180000" cy="180000"/>
              </a:xfrm>
              <a:prstGeom prst="ellipse">
                <a:avLst/>
              </a:prstGeom>
              <a:solidFill>
                <a:schemeClr val="bg1"/>
              </a:solidFill>
              <a:ln>
                <a:solidFill>
                  <a:schemeClr val="tx1">
                    <a:lumMod val="85000"/>
                    <a:lumOff val="15000"/>
                  </a:schemeClr>
                </a:solidFill>
              </a:ln>
              <a:scene3d>
                <a:camera prst="orthographicFront">
                  <a:rot lat="27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61B43B7-7FB1-4F54-A22A-48DD0C3EE96D}"/>
                  </a:ext>
                </a:extLst>
              </p:cNvPr>
              <p:cNvSpPr/>
              <p:nvPr/>
            </p:nvSpPr>
            <p:spPr>
              <a:xfrm>
                <a:off x="6220052" y="3635954"/>
                <a:ext cx="180000" cy="180000"/>
              </a:xfrm>
              <a:prstGeom prst="ellipse">
                <a:avLst/>
              </a:prstGeom>
              <a:solidFill>
                <a:schemeClr val="bg1"/>
              </a:solidFill>
              <a:ln>
                <a:solidFill>
                  <a:schemeClr val="tx1">
                    <a:lumMod val="85000"/>
                    <a:lumOff val="15000"/>
                  </a:schemeClr>
                </a:solidFill>
              </a:ln>
              <a:scene3d>
                <a:camera prst="orthographicFront">
                  <a:rot lat="27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44" name="直接连接符 43">
              <a:extLst>
                <a:ext uri="{FF2B5EF4-FFF2-40B4-BE49-F238E27FC236}">
                  <a16:creationId xmlns:a16="http://schemas.microsoft.com/office/drawing/2014/main" id="{001502D6-0428-40EE-8C70-F063F3E78F03}"/>
                </a:ext>
              </a:extLst>
            </p:cNvPr>
            <p:cNvCxnSpPr>
              <a:cxnSpLocks/>
            </p:cNvCxnSpPr>
            <p:nvPr/>
          </p:nvCxnSpPr>
          <p:spPr>
            <a:xfrm flipV="1">
              <a:off x="5050802" y="3222173"/>
              <a:ext cx="914681" cy="1150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4C0A7F9-7E72-4912-B0E2-37782ABBF7D6}"/>
                </a:ext>
              </a:extLst>
            </p:cNvPr>
            <p:cNvCxnSpPr>
              <a:cxnSpLocks/>
            </p:cNvCxnSpPr>
            <p:nvPr/>
          </p:nvCxnSpPr>
          <p:spPr>
            <a:xfrm flipV="1">
              <a:off x="5081682" y="3228523"/>
              <a:ext cx="848353" cy="496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5802C9A9-521C-482D-8331-475DA8AA6C1F}"/>
                </a:ext>
              </a:extLst>
            </p:cNvPr>
            <p:cNvCxnSpPr>
              <a:cxnSpLocks/>
            </p:cNvCxnSpPr>
            <p:nvPr/>
          </p:nvCxnSpPr>
          <p:spPr>
            <a:xfrm>
              <a:off x="5472595" y="3747312"/>
              <a:ext cx="970090" cy="84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B126113-9782-4B5D-8B40-CAF3BC9254A1}"/>
                </a:ext>
              </a:extLst>
            </p:cNvPr>
            <p:cNvCxnSpPr>
              <a:cxnSpLocks/>
            </p:cNvCxnSpPr>
            <p:nvPr/>
          </p:nvCxnSpPr>
          <p:spPr>
            <a:xfrm>
              <a:off x="5246467" y="3905950"/>
              <a:ext cx="911203" cy="49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5919F6DF-C08B-4C4E-89F0-A8F279B855C0}"/>
                </a:ext>
              </a:extLst>
            </p:cNvPr>
            <p:cNvCxnSpPr>
              <a:cxnSpLocks/>
            </p:cNvCxnSpPr>
            <p:nvPr/>
          </p:nvCxnSpPr>
          <p:spPr>
            <a:xfrm flipV="1">
              <a:off x="5178127" y="3949665"/>
              <a:ext cx="970810" cy="339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019D6B3-D6B7-4087-8373-72392783ED55}"/>
                </a:ext>
              </a:extLst>
            </p:cNvPr>
            <p:cNvCxnSpPr>
              <a:cxnSpLocks/>
            </p:cNvCxnSpPr>
            <p:nvPr/>
          </p:nvCxnSpPr>
          <p:spPr>
            <a:xfrm flipV="1">
              <a:off x="5360765" y="3749189"/>
              <a:ext cx="1037480" cy="3927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DCA629EF-B4E1-497D-A649-C88B431BDA3E}"/>
                </a:ext>
              </a:extLst>
            </p:cNvPr>
            <p:cNvSpPr txBox="1"/>
            <p:nvPr/>
          </p:nvSpPr>
          <p:spPr>
            <a:xfrm rot="1800000">
              <a:off x="5755182" y="4519018"/>
              <a:ext cx="930063" cy="461665"/>
            </a:xfrm>
            <a:prstGeom prst="rect">
              <a:avLst/>
            </a:prstGeom>
            <a:noFill/>
          </p:spPr>
          <p:txBody>
            <a:bodyPr wrap="none" rtlCol="0">
              <a:spAutoFit/>
            </a:bodyPr>
            <a:lstStyle/>
            <a:p>
              <a:r>
                <a:rPr lang="en-US" altLang="zh-CN" sz="2400" dirty="0">
                  <a:latin typeface="Comic Sans MS" panose="030F0702030302020204" pitchFamily="66" charset="0"/>
                  <a:cs typeface="Arial" panose="020B0604020202020204" pitchFamily="34" charset="0"/>
                </a:rPr>
                <a:t>Mask</a:t>
              </a:r>
              <a:endParaRPr lang="zh-CN" altLang="en-US" sz="2400" dirty="0">
                <a:latin typeface="Comic Sans MS" panose="030F0702030302020204" pitchFamily="66" charset="0"/>
                <a:cs typeface="Arial" panose="020B0604020202020204" pitchFamily="34" charset="0"/>
              </a:endParaRPr>
            </a:p>
          </p:txBody>
        </p:sp>
        <p:sp>
          <p:nvSpPr>
            <p:cNvPr id="62" name="文本框 61">
              <a:extLst>
                <a:ext uri="{FF2B5EF4-FFF2-40B4-BE49-F238E27FC236}">
                  <a16:creationId xmlns:a16="http://schemas.microsoft.com/office/drawing/2014/main" id="{AD7538AB-BE83-41C2-84F2-E341A0659110}"/>
                </a:ext>
              </a:extLst>
            </p:cNvPr>
            <p:cNvSpPr txBox="1"/>
            <p:nvPr/>
          </p:nvSpPr>
          <p:spPr>
            <a:xfrm rot="1964814">
              <a:off x="1832292" y="5573740"/>
              <a:ext cx="1207383" cy="461665"/>
            </a:xfrm>
            <a:prstGeom prst="rect">
              <a:avLst/>
            </a:prstGeom>
            <a:noFill/>
          </p:spPr>
          <p:txBody>
            <a:bodyPr wrap="none" rtlCol="0">
              <a:spAutoFit/>
            </a:bodyPr>
            <a:lstStyle/>
            <a:p>
              <a:r>
                <a:rPr lang="en-US" altLang="zh-CN" sz="2400" dirty="0">
                  <a:latin typeface="Comic Sans MS" panose="030F0702030302020204" pitchFamily="66" charset="0"/>
                  <a:cs typeface="Arial" panose="020B0604020202020204" pitchFamily="34" charset="0"/>
                </a:rPr>
                <a:t>Object</a:t>
              </a:r>
              <a:endParaRPr lang="zh-CN" altLang="en-US" sz="2400" dirty="0">
                <a:latin typeface="Comic Sans MS" panose="030F0702030302020204" pitchFamily="66" charset="0"/>
                <a:cs typeface="Arial" panose="020B0604020202020204" pitchFamily="34" charset="0"/>
              </a:endParaRPr>
            </a:p>
          </p:txBody>
        </p:sp>
        <p:sp>
          <p:nvSpPr>
            <p:cNvPr id="63" name="文本框 62">
              <a:extLst>
                <a:ext uri="{FF2B5EF4-FFF2-40B4-BE49-F238E27FC236}">
                  <a16:creationId xmlns:a16="http://schemas.microsoft.com/office/drawing/2014/main" id="{024EF832-9239-432F-A515-88F047CCC3E4}"/>
                </a:ext>
              </a:extLst>
            </p:cNvPr>
            <p:cNvSpPr txBox="1"/>
            <p:nvPr/>
          </p:nvSpPr>
          <p:spPr>
            <a:xfrm rot="1962971">
              <a:off x="7182763" y="4632595"/>
              <a:ext cx="2136956" cy="668352"/>
            </a:xfrm>
            <a:prstGeom prst="rect">
              <a:avLst/>
            </a:prstGeom>
            <a:noFill/>
          </p:spPr>
          <p:txBody>
            <a:bodyPr wrap="square">
              <a:spAutoFit/>
            </a:bodyPr>
            <a:lstStyle/>
            <a:p>
              <a:r>
                <a:rPr lang="en-US" altLang="zh-CN" sz="2400" dirty="0">
                  <a:latin typeface="Comic Sans MS" panose="030F0702030302020204" pitchFamily="66" charset="0"/>
                  <a:cs typeface="Arial" panose="020B0604020202020204" pitchFamily="34" charset="0"/>
                </a:rPr>
                <a:t>Detector</a:t>
              </a:r>
              <a:endParaRPr lang="zh-CN" altLang="en-US" sz="2400" dirty="0">
                <a:latin typeface="Comic Sans MS" panose="030F0702030302020204" pitchFamily="66" charset="0"/>
                <a:cs typeface="Arial" panose="020B0604020202020204" pitchFamily="34" charset="0"/>
              </a:endParaRPr>
            </a:p>
          </p:txBody>
        </p:sp>
        <p:sp>
          <p:nvSpPr>
            <p:cNvPr id="64" name="文本框 63">
              <a:extLst>
                <a:ext uri="{FF2B5EF4-FFF2-40B4-BE49-F238E27FC236}">
                  <a16:creationId xmlns:a16="http://schemas.microsoft.com/office/drawing/2014/main" id="{911620A1-587D-4A3A-9AAC-5CDBE368DCAC}"/>
                </a:ext>
              </a:extLst>
            </p:cNvPr>
            <p:cNvSpPr txBox="1"/>
            <p:nvPr/>
          </p:nvSpPr>
          <p:spPr>
            <a:xfrm>
              <a:off x="9260190" y="5037396"/>
              <a:ext cx="3421142" cy="668352"/>
            </a:xfrm>
            <a:prstGeom prst="rect">
              <a:avLst/>
            </a:prstGeom>
            <a:noFill/>
          </p:spPr>
          <p:txBody>
            <a:bodyPr wrap="square" rtlCol="0">
              <a:spAutoFit/>
            </a:bodyPr>
            <a:lstStyle/>
            <a:p>
              <a:pPr algn="ctr"/>
              <a:r>
                <a:rPr lang="en-US" altLang="zh-CN" sz="2400" dirty="0">
                  <a:latin typeface="Comic Sans MS" panose="030F0702030302020204" pitchFamily="66" charset="0"/>
                  <a:cs typeface="Times New Roman" panose="02020603050405020304" pitchFamily="18" charset="0"/>
                </a:rPr>
                <a:t>Reconstruction</a:t>
              </a:r>
            </a:p>
          </p:txBody>
        </p:sp>
        <p:grpSp>
          <p:nvGrpSpPr>
            <p:cNvPr id="65" name="组合 64">
              <a:extLst>
                <a:ext uri="{FF2B5EF4-FFF2-40B4-BE49-F238E27FC236}">
                  <a16:creationId xmlns:a16="http://schemas.microsoft.com/office/drawing/2014/main" id="{010DF762-E208-4CD8-A2B3-9DF89009A849}"/>
                </a:ext>
              </a:extLst>
            </p:cNvPr>
            <p:cNvGrpSpPr/>
            <p:nvPr/>
          </p:nvGrpSpPr>
          <p:grpSpPr>
            <a:xfrm>
              <a:off x="9897489" y="2889637"/>
              <a:ext cx="1962550" cy="1872883"/>
              <a:chOff x="9276819" y="2158447"/>
              <a:chExt cx="2520000" cy="2520000"/>
            </a:xfrm>
          </p:grpSpPr>
          <p:sp>
            <p:nvSpPr>
              <p:cNvPr id="75" name="矩形 74">
                <a:extLst>
                  <a:ext uri="{FF2B5EF4-FFF2-40B4-BE49-F238E27FC236}">
                    <a16:creationId xmlns:a16="http://schemas.microsoft.com/office/drawing/2014/main" id="{ED14E141-EC7C-4BB1-AF0F-5AB88839747F}"/>
                  </a:ext>
                </a:extLst>
              </p:cNvPr>
              <p:cNvSpPr/>
              <p:nvPr/>
            </p:nvSpPr>
            <p:spPr>
              <a:xfrm>
                <a:off x="9276819" y="2158447"/>
                <a:ext cx="2520000" cy="2520000"/>
              </a:xfrm>
              <a:prstGeom prst="rect">
                <a:avLst/>
              </a:prstGeom>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笑脸 75">
                <a:extLst>
                  <a:ext uri="{FF2B5EF4-FFF2-40B4-BE49-F238E27FC236}">
                    <a16:creationId xmlns:a16="http://schemas.microsoft.com/office/drawing/2014/main" id="{16D99167-45C8-4D77-BDBA-588C44B4B0A2}"/>
                  </a:ext>
                </a:extLst>
              </p:cNvPr>
              <p:cNvSpPr/>
              <p:nvPr/>
            </p:nvSpPr>
            <p:spPr>
              <a:xfrm>
                <a:off x="9630868" y="2543508"/>
                <a:ext cx="1800000" cy="1800000"/>
              </a:xfrm>
              <a:prstGeom prst="smileyFac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6" name="矩形 65">
              <a:extLst>
                <a:ext uri="{FF2B5EF4-FFF2-40B4-BE49-F238E27FC236}">
                  <a16:creationId xmlns:a16="http://schemas.microsoft.com/office/drawing/2014/main" id="{B7AA367D-F39F-4414-8BE7-A5C459A40F16}"/>
                </a:ext>
              </a:extLst>
            </p:cNvPr>
            <p:cNvSpPr/>
            <p:nvPr/>
          </p:nvSpPr>
          <p:spPr>
            <a:xfrm>
              <a:off x="1472394" y="3548932"/>
              <a:ext cx="1245600" cy="1965600"/>
            </a:xfrm>
            <a:prstGeom prst="rect">
              <a:avLst/>
            </a:prstGeom>
            <a:solidFill>
              <a:schemeClr val="tx1">
                <a:lumMod val="65000"/>
                <a:lumOff val="35000"/>
              </a:schemeClr>
            </a:solidFill>
            <a:ln>
              <a:noFill/>
            </a:ln>
            <a:scene3d>
              <a:camera prst="orthographicFront">
                <a:rot lat="2700000" lon="2700000" rev="0"/>
              </a:camera>
              <a:lightRig rig="threePt" dir="t"/>
            </a:scene3d>
            <a:sp3d>
              <a:bevelT w="0" h="25400"/>
              <a:bevelB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笑脸 66">
              <a:extLst>
                <a:ext uri="{FF2B5EF4-FFF2-40B4-BE49-F238E27FC236}">
                  <a16:creationId xmlns:a16="http://schemas.microsoft.com/office/drawing/2014/main" id="{F4FC2B03-3F69-4350-ACFB-EFF160E61FED}"/>
                </a:ext>
              </a:extLst>
            </p:cNvPr>
            <p:cNvSpPr/>
            <p:nvPr/>
          </p:nvSpPr>
          <p:spPr>
            <a:xfrm>
              <a:off x="1456860" y="3528953"/>
              <a:ext cx="1246515" cy="1969275"/>
            </a:xfrm>
            <a:prstGeom prst="smileyFace">
              <a:avLst/>
            </a:prstGeom>
            <a:solidFill>
              <a:srgbClr val="FFFF00"/>
            </a:solidFill>
            <a:ln w="57150">
              <a:solidFill>
                <a:schemeClr val="tx1"/>
              </a:solidFill>
            </a:ln>
            <a:scene3d>
              <a:camera prst="orthographicFront">
                <a:rot lat="2700000" lon="2700000" rev="0"/>
              </a:camera>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67">
              <a:extLst>
                <a:ext uri="{FF2B5EF4-FFF2-40B4-BE49-F238E27FC236}">
                  <a16:creationId xmlns:a16="http://schemas.microsoft.com/office/drawing/2014/main" id="{304D3E88-60F5-45A6-AF1F-BF92A07C22F9}"/>
                </a:ext>
              </a:extLst>
            </p:cNvPr>
            <p:cNvSpPr/>
            <p:nvPr/>
          </p:nvSpPr>
          <p:spPr>
            <a:xfrm>
              <a:off x="1439501" y="3569455"/>
              <a:ext cx="1245600" cy="1965600"/>
            </a:xfrm>
            <a:prstGeom prst="rect">
              <a:avLst/>
            </a:prstGeom>
            <a:solidFill>
              <a:schemeClr val="tx1">
                <a:lumMod val="65000"/>
                <a:lumOff val="35000"/>
                <a:alpha val="91000"/>
              </a:schemeClr>
            </a:solidFill>
            <a:ln>
              <a:noFill/>
            </a:ln>
            <a:scene3d>
              <a:camera prst="orthographicFront">
                <a:rot lat="2700000" lon="2700000" rev="0"/>
              </a:camera>
              <a:lightRig rig="threePt" dir="t"/>
            </a:scene3d>
            <a:sp3d>
              <a:bevelT w="0" h="25400"/>
              <a:bevelB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a:extLst>
                <a:ext uri="{FF2B5EF4-FFF2-40B4-BE49-F238E27FC236}">
                  <a16:creationId xmlns:a16="http://schemas.microsoft.com/office/drawing/2014/main" id="{4ABC52D9-6EF0-49EB-984F-BE55F54CEEC5}"/>
                </a:ext>
              </a:extLst>
            </p:cNvPr>
            <p:cNvGrpSpPr/>
            <p:nvPr/>
          </p:nvGrpSpPr>
          <p:grpSpPr>
            <a:xfrm rot="19650937">
              <a:off x="611931" y="4755229"/>
              <a:ext cx="1356597" cy="647743"/>
              <a:chOff x="303136" y="4715137"/>
              <a:chExt cx="1028707" cy="381000"/>
            </a:xfrm>
          </p:grpSpPr>
          <p:cxnSp>
            <p:nvCxnSpPr>
              <p:cNvPr id="71" name="直接连接符 70">
                <a:extLst>
                  <a:ext uri="{FF2B5EF4-FFF2-40B4-BE49-F238E27FC236}">
                    <a16:creationId xmlns:a16="http://schemas.microsoft.com/office/drawing/2014/main" id="{4C855EBE-2A36-4E16-B3BB-0F3AAA5B17A9}"/>
                  </a:ext>
                </a:extLst>
              </p:cNvPr>
              <p:cNvCxnSpPr/>
              <p:nvPr/>
            </p:nvCxnSpPr>
            <p:spPr>
              <a:xfrm>
                <a:off x="303136" y="4799353"/>
                <a:ext cx="914400"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72" name="直接连接符 71">
                <a:extLst>
                  <a:ext uri="{FF2B5EF4-FFF2-40B4-BE49-F238E27FC236}">
                    <a16:creationId xmlns:a16="http://schemas.microsoft.com/office/drawing/2014/main" id="{2614334B-3654-4601-989F-1C223E8B1CE8}"/>
                  </a:ext>
                </a:extLst>
              </p:cNvPr>
              <p:cNvCxnSpPr/>
              <p:nvPr/>
            </p:nvCxnSpPr>
            <p:spPr>
              <a:xfrm>
                <a:off x="303136" y="5031050"/>
                <a:ext cx="914400"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73" name="任意多边形: 形状 51">
                <a:extLst>
                  <a:ext uri="{FF2B5EF4-FFF2-40B4-BE49-F238E27FC236}">
                    <a16:creationId xmlns:a16="http://schemas.microsoft.com/office/drawing/2014/main" id="{375B35E6-47FB-4D00-8142-2D97A8C7544A}"/>
                  </a:ext>
                </a:extLst>
              </p:cNvPr>
              <p:cNvSpPr/>
              <p:nvPr/>
            </p:nvSpPr>
            <p:spPr>
              <a:xfrm>
                <a:off x="1090536" y="4715137"/>
                <a:ext cx="241307" cy="381000"/>
              </a:xfrm>
              <a:custGeom>
                <a:avLst/>
                <a:gdLst>
                  <a:gd name="connsiteX0" fmla="*/ 6350 w 241307"/>
                  <a:gd name="connsiteY0" fmla="*/ 0 h 381000"/>
                  <a:gd name="connsiteX1" fmla="*/ 241300 w 241307"/>
                  <a:gd name="connsiteY1" fmla="*/ 222250 h 381000"/>
                  <a:gd name="connsiteX2" fmla="*/ 0 w 241307"/>
                  <a:gd name="connsiteY2" fmla="*/ 381000 h 381000"/>
                  <a:gd name="connsiteX3" fmla="*/ 0 w 241307"/>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241307" h="381000">
                    <a:moveTo>
                      <a:pt x="6350" y="0"/>
                    </a:moveTo>
                    <a:cubicBezTo>
                      <a:pt x="124354" y="79375"/>
                      <a:pt x="242358" y="158750"/>
                      <a:pt x="241300" y="222250"/>
                    </a:cubicBezTo>
                    <a:cubicBezTo>
                      <a:pt x="240242" y="285750"/>
                      <a:pt x="0" y="381000"/>
                      <a:pt x="0" y="381000"/>
                    </a:cubicBezTo>
                    <a:lnTo>
                      <a:pt x="0" y="38100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任意多边形: 形状 52">
                <a:extLst>
                  <a:ext uri="{FF2B5EF4-FFF2-40B4-BE49-F238E27FC236}">
                    <a16:creationId xmlns:a16="http://schemas.microsoft.com/office/drawing/2014/main" id="{0F9FCE35-50E0-4DD3-9250-28A55C5EF953}"/>
                  </a:ext>
                </a:extLst>
              </p:cNvPr>
              <p:cNvSpPr/>
              <p:nvPr/>
            </p:nvSpPr>
            <p:spPr>
              <a:xfrm>
                <a:off x="315040" y="4794066"/>
                <a:ext cx="1012031" cy="239012"/>
              </a:xfrm>
              <a:custGeom>
                <a:avLst/>
                <a:gdLst>
                  <a:gd name="connsiteX0" fmla="*/ 0 w 1012031"/>
                  <a:gd name="connsiteY0" fmla="*/ 7143 h 200025"/>
                  <a:gd name="connsiteX1" fmla="*/ 907256 w 1012031"/>
                  <a:gd name="connsiteY1" fmla="*/ 0 h 200025"/>
                  <a:gd name="connsiteX2" fmla="*/ 983456 w 1012031"/>
                  <a:gd name="connsiteY2" fmla="*/ 73818 h 200025"/>
                  <a:gd name="connsiteX3" fmla="*/ 1012031 w 1012031"/>
                  <a:gd name="connsiteY3" fmla="*/ 126206 h 200025"/>
                  <a:gd name="connsiteX4" fmla="*/ 919162 w 1012031"/>
                  <a:gd name="connsiteY4" fmla="*/ 200025 h 200025"/>
                  <a:gd name="connsiteX5" fmla="*/ 0 w 1012031"/>
                  <a:gd name="connsiteY5" fmla="*/ 200025 h 200025"/>
                  <a:gd name="connsiteX6" fmla="*/ 0 w 1012031"/>
                  <a:gd name="connsiteY6" fmla="*/ 714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031" h="200025">
                    <a:moveTo>
                      <a:pt x="0" y="7143"/>
                    </a:moveTo>
                    <a:lnTo>
                      <a:pt x="907256" y="0"/>
                    </a:lnTo>
                    <a:lnTo>
                      <a:pt x="983456" y="73818"/>
                    </a:lnTo>
                    <a:lnTo>
                      <a:pt x="1012031" y="126206"/>
                    </a:lnTo>
                    <a:lnTo>
                      <a:pt x="919162" y="200025"/>
                    </a:lnTo>
                    <a:lnTo>
                      <a:pt x="0" y="200025"/>
                    </a:lnTo>
                    <a:lnTo>
                      <a:pt x="0" y="7143"/>
                    </a:lnTo>
                    <a:close/>
                  </a:path>
                </a:pathLst>
              </a:custGeom>
              <a:gradFill flip="none" rotWithShape="1">
                <a:gsLst>
                  <a:gs pos="5000">
                    <a:schemeClr val="accent2">
                      <a:lumMod val="75000"/>
                    </a:schemeClr>
                  </a:gs>
                  <a:gs pos="54000">
                    <a:schemeClr val="accent2">
                      <a:shade val="67500"/>
                      <a:satMod val="115000"/>
                    </a:schemeClr>
                  </a:gs>
                  <a:gs pos="100000">
                    <a:schemeClr val="accent2">
                      <a:lumMod val="60000"/>
                      <a:lumOff val="40000"/>
                    </a:schemeClr>
                  </a:gs>
                </a:gsLst>
                <a:lin ang="108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70" name="文本框 69">
              <a:extLst>
                <a:ext uri="{FF2B5EF4-FFF2-40B4-BE49-F238E27FC236}">
                  <a16:creationId xmlns:a16="http://schemas.microsoft.com/office/drawing/2014/main" id="{ED30CFAF-F23D-44BC-89BA-9826403EF6FA}"/>
                </a:ext>
              </a:extLst>
            </p:cNvPr>
            <p:cNvSpPr txBox="1"/>
            <p:nvPr/>
          </p:nvSpPr>
          <p:spPr>
            <a:xfrm rot="19651865">
              <a:off x="-520400" y="5331628"/>
              <a:ext cx="1745991" cy="461665"/>
            </a:xfrm>
            <a:prstGeom prst="rect">
              <a:avLst/>
            </a:prstGeom>
            <a:noFill/>
          </p:spPr>
          <p:txBody>
            <a:bodyPr wrap="none" rtlCol="0">
              <a:spAutoFit/>
            </a:bodyPr>
            <a:lstStyle/>
            <a:p>
              <a:r>
                <a:rPr lang="en-US" altLang="zh-CN" sz="2400" dirty="0">
                  <a:latin typeface="Comic Sans MS" panose="030F0702030302020204" pitchFamily="66" charset="0"/>
                  <a:cs typeface="Arial" panose="020B0604020202020204" pitchFamily="34" charset="0"/>
                </a:rPr>
                <a:t>muon beam</a:t>
              </a:r>
              <a:endParaRPr lang="zh-CN" altLang="en-US" sz="2400" dirty="0">
                <a:latin typeface="Comic Sans MS" panose="030F0702030302020204" pitchFamily="66" charset="0"/>
                <a:cs typeface="Arial" panose="020B0604020202020204" pitchFamily="34" charset="0"/>
              </a:endParaRPr>
            </a:p>
          </p:txBody>
        </p:sp>
      </p:grpSp>
      <p:sp>
        <p:nvSpPr>
          <p:cNvPr id="81" name="文本框 80">
            <a:extLst>
              <a:ext uri="{FF2B5EF4-FFF2-40B4-BE49-F238E27FC236}">
                <a16:creationId xmlns:a16="http://schemas.microsoft.com/office/drawing/2014/main" id="{A3C89ADC-CB1E-49E8-91F5-77992F2B3491}"/>
              </a:ext>
            </a:extLst>
          </p:cNvPr>
          <p:cNvSpPr txBox="1"/>
          <p:nvPr/>
        </p:nvSpPr>
        <p:spPr>
          <a:xfrm>
            <a:off x="194955" y="2769417"/>
            <a:ext cx="6203950" cy="369332"/>
          </a:xfrm>
          <a:prstGeom prst="rect">
            <a:avLst/>
          </a:prstGeom>
          <a:noFill/>
        </p:spPr>
        <p:txBody>
          <a:bodyPr wrap="square">
            <a:spAutoFit/>
          </a:bodyPr>
          <a:lstStyle/>
          <a:p>
            <a:r>
              <a:rPr lang="en-US" altLang="zh-CN" b="0" i="0" dirty="0">
                <a:effectLst/>
                <a:latin typeface="arial" panose="020B0604020202020204" pitchFamily="34" charset="0"/>
                <a:hlinkClick r:id="rId6">
                  <a:extLst>
                    <a:ext uri="{A12FA001-AC4F-418D-AE19-62706E023703}">
                      <ahyp:hlinkClr xmlns:ahyp="http://schemas.microsoft.com/office/drawing/2018/hyperlinkcolor" val="tx"/>
                    </a:ext>
                  </a:extLst>
                </a:hlinkClick>
              </a:rPr>
              <a:t>Modified Uniformly Redundant Array (</a:t>
            </a:r>
            <a:r>
              <a:rPr lang="en-US" altLang="zh-CN" b="1" i="0" dirty="0">
                <a:effectLst/>
                <a:latin typeface="arial" panose="020B0604020202020204" pitchFamily="34" charset="0"/>
                <a:hlinkClick r:id="rId6">
                  <a:extLst>
                    <a:ext uri="{A12FA001-AC4F-418D-AE19-62706E023703}">
                      <ahyp:hlinkClr xmlns:ahyp="http://schemas.microsoft.com/office/drawing/2018/hyperlinkcolor" val="tx"/>
                    </a:ext>
                  </a:extLst>
                </a:hlinkClick>
              </a:rPr>
              <a:t>MURA</a:t>
            </a:r>
            <a:r>
              <a:rPr lang="en-US" altLang="zh-CN" b="0" i="0" dirty="0">
                <a:effectLst/>
                <a:latin typeface="arial" panose="020B0604020202020204" pitchFamily="34" charset="0"/>
                <a:hlinkClick r:id="rId6">
                  <a:extLst>
                    <a:ext uri="{A12FA001-AC4F-418D-AE19-62706E023703}">
                      <ahyp:hlinkClr xmlns:ahyp="http://schemas.microsoft.com/office/drawing/2018/hyperlinkcolor" val="tx"/>
                    </a:ext>
                  </a:extLst>
                </a:hlinkClick>
              </a:rPr>
              <a:t>) coded mask </a:t>
            </a:r>
            <a:endParaRPr lang="zh-CN" altLang="en-US" dirty="0"/>
          </a:p>
        </p:txBody>
      </p:sp>
      <p:sp>
        <p:nvSpPr>
          <p:cNvPr id="82" name="文本框 81">
            <a:extLst>
              <a:ext uri="{FF2B5EF4-FFF2-40B4-BE49-F238E27FC236}">
                <a16:creationId xmlns:a16="http://schemas.microsoft.com/office/drawing/2014/main" id="{8E8437C9-FCD0-4B46-9109-F3359B235B41}"/>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15493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1843577-A80F-43D8-AED1-7283C692B5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57226" y="761495"/>
            <a:ext cx="7557870" cy="5525502"/>
          </a:xfrm>
          <a:prstGeom prst="rect">
            <a:avLst/>
          </a:prstGeom>
        </p:spPr>
      </p:pic>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3.4</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Major applications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Applications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10" name="文本框 9">
            <a:extLst>
              <a:ext uri="{FF2B5EF4-FFF2-40B4-BE49-F238E27FC236}">
                <a16:creationId xmlns:a16="http://schemas.microsoft.com/office/drawing/2014/main" id="{FC5AC5BF-6728-42E3-BE28-363218B2C21F}"/>
              </a:ext>
            </a:extLst>
          </p:cNvPr>
          <p:cNvSpPr txBox="1"/>
          <p:nvPr/>
        </p:nvSpPr>
        <p:spPr>
          <a:xfrm>
            <a:off x="7460342" y="862139"/>
            <a:ext cx="4873761" cy="369332"/>
          </a:xfrm>
          <a:prstGeom prst="rect">
            <a:avLst/>
          </a:prstGeom>
          <a:noFill/>
        </p:spPr>
        <p:txBody>
          <a:bodyPr wrap="square" rtlCol="0">
            <a:spAutoFit/>
          </a:bodyPr>
          <a:lstStyle/>
          <a:p>
            <a:r>
              <a:rPr lang="en-US" altLang="zh-CN" i="1" dirty="0">
                <a:hlinkClick r:id="rId7">
                  <a:extLst>
                    <a:ext uri="{A12FA001-AC4F-418D-AE19-62706E023703}">
                      <ahyp:hlinkClr xmlns:ahyp="http://schemas.microsoft.com/office/drawing/2018/hyperlinkcolor" val="tx"/>
                    </a:ext>
                  </a:extLst>
                </a:hlinkClick>
              </a:rPr>
              <a:t>Z. Lin, </a:t>
            </a:r>
            <a:r>
              <a:rPr lang="en-US" altLang="zh-CN" b="1" i="1" dirty="0">
                <a:solidFill>
                  <a:srgbClr val="FF0000"/>
                </a:solidFill>
                <a:hlinkClick r:id="rId7">
                  <a:extLst>
                    <a:ext uri="{A12FA001-AC4F-418D-AE19-62706E023703}">
                      <ahyp:hlinkClr xmlns:ahyp="http://schemas.microsoft.com/office/drawing/2018/hyperlinkcolor" val="tx"/>
                    </a:ext>
                  </a:extLst>
                </a:hlinkClick>
              </a:rPr>
              <a:t>Z. Pan* </a:t>
            </a:r>
            <a:r>
              <a:rPr lang="en-US" altLang="zh-CN" i="1" dirty="0">
                <a:hlinkClick r:id="rId7">
                  <a:extLst>
                    <a:ext uri="{A12FA001-AC4F-418D-AE19-62706E023703}">
                      <ahyp:hlinkClr xmlns:ahyp="http://schemas.microsoft.com/office/drawing/2018/hyperlinkcolor" val="tx"/>
                    </a:ext>
                  </a:extLst>
                </a:hlinkClick>
              </a:rPr>
              <a:t>et al., NIMA (2022) 1034: 166783</a:t>
            </a:r>
            <a:endParaRPr lang="zh-CN" altLang="en-US" i="1" dirty="0"/>
          </a:p>
        </p:txBody>
      </p:sp>
      <p:sp>
        <p:nvSpPr>
          <p:cNvPr id="11" name="文本框 10">
            <a:extLst>
              <a:ext uri="{FF2B5EF4-FFF2-40B4-BE49-F238E27FC236}">
                <a16:creationId xmlns:a16="http://schemas.microsoft.com/office/drawing/2014/main" id="{A8A80978-6903-4390-A695-2FCA4041B229}"/>
              </a:ext>
            </a:extLst>
          </p:cNvPr>
          <p:cNvSpPr txBox="1"/>
          <p:nvPr/>
        </p:nvSpPr>
        <p:spPr>
          <a:xfrm>
            <a:off x="192899" y="2810604"/>
            <a:ext cx="1981200" cy="584775"/>
          </a:xfrm>
          <a:prstGeom prst="rect">
            <a:avLst/>
          </a:prstGeom>
          <a:noFill/>
        </p:spPr>
        <p:txBody>
          <a:bodyPr wrap="square" rtlCol="0">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28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微软雅黑" panose="020B0503020204020204" pitchFamily="34" charset="-122"/>
                <a:ea typeface="微软雅黑" panose="020B0503020204020204" pitchFamily="34" charset="-122"/>
              </a:defRPr>
            </a:lvl1pPr>
          </a:lstStyle>
          <a:p>
            <a:r>
              <a:rPr lang="zh-CN" altLang="en-US" sz="3200" dirty="0"/>
              <a:t>探测方案</a:t>
            </a:r>
          </a:p>
        </p:txBody>
      </p:sp>
      <p:sp>
        <p:nvSpPr>
          <p:cNvPr id="12" name="文本框 11">
            <a:extLst>
              <a:ext uri="{FF2B5EF4-FFF2-40B4-BE49-F238E27FC236}">
                <a16:creationId xmlns:a16="http://schemas.microsoft.com/office/drawing/2014/main" id="{686239EF-38AE-48A6-BD9A-59C2D2C8284D}"/>
              </a:ext>
            </a:extLst>
          </p:cNvPr>
          <p:cNvSpPr txBox="1"/>
          <p:nvPr/>
        </p:nvSpPr>
        <p:spPr>
          <a:xfrm>
            <a:off x="7460342" y="1278088"/>
            <a:ext cx="4645211" cy="369332"/>
          </a:xfrm>
          <a:prstGeom prst="rect">
            <a:avLst/>
          </a:prstGeom>
          <a:noFill/>
        </p:spPr>
        <p:txBody>
          <a:bodyPr wrap="square" rtlCol="0">
            <a:spAutoFit/>
          </a:bodyPr>
          <a:lstStyle/>
          <a:p>
            <a:r>
              <a:rPr lang="en-US" altLang="zh-CN" i="1" dirty="0">
                <a:hlinkClick r:id="rId8">
                  <a:extLst>
                    <a:ext uri="{A12FA001-AC4F-418D-AE19-62706E023703}">
                      <ahyp:hlinkClr xmlns:ahyp="http://schemas.microsoft.com/office/drawing/2018/hyperlinkcolor" val="tx"/>
                    </a:ext>
                  </a:extLst>
                </a:hlinkClick>
              </a:rPr>
              <a:t>Z. Lin, </a:t>
            </a:r>
            <a:r>
              <a:rPr lang="en-US" altLang="zh-CN" b="1" i="1" dirty="0">
                <a:solidFill>
                  <a:srgbClr val="FF0000"/>
                </a:solidFill>
                <a:hlinkClick r:id="rId8">
                  <a:extLst>
                    <a:ext uri="{A12FA001-AC4F-418D-AE19-62706E023703}">
                      <ahyp:hlinkClr xmlns:ahyp="http://schemas.microsoft.com/office/drawing/2018/hyperlinkcolor" val="tx"/>
                    </a:ext>
                  </a:extLst>
                </a:hlinkClick>
              </a:rPr>
              <a:t>Z. Pan* </a:t>
            </a:r>
            <a:r>
              <a:rPr lang="en-US" altLang="zh-CN" i="1" dirty="0">
                <a:hlinkClick r:id="rId8">
                  <a:extLst>
                    <a:ext uri="{A12FA001-AC4F-418D-AE19-62706E023703}">
                      <ahyp:hlinkClr xmlns:ahyp="http://schemas.microsoft.com/office/drawing/2018/hyperlinkcolor" val="tx"/>
                    </a:ext>
                  </a:extLst>
                </a:hlinkClick>
              </a:rPr>
              <a:t>et al., JINST </a:t>
            </a:r>
            <a:r>
              <a:rPr lang="en-US" altLang="zh-CN" i="1" dirty="0">
                <a:hlinkClick r:id="rId7">
                  <a:extLst>
                    <a:ext uri="{A12FA001-AC4F-418D-AE19-62706E023703}">
                      <ahyp:hlinkClr xmlns:ahyp="http://schemas.microsoft.com/office/drawing/2018/hyperlinkcolor" val="tx"/>
                    </a:ext>
                  </a:extLst>
                </a:hlinkClick>
              </a:rPr>
              <a:t>(2023) </a:t>
            </a:r>
            <a:r>
              <a:rPr lang="en-US" altLang="zh-CN" i="1" dirty="0">
                <a:hlinkClick r:id="rId8">
                  <a:extLst>
                    <a:ext uri="{A12FA001-AC4F-418D-AE19-62706E023703}">
                      <ahyp:hlinkClr xmlns:ahyp="http://schemas.microsoft.com/office/drawing/2018/hyperlinkcolor" val="tx"/>
                    </a:ext>
                  </a:extLst>
                </a:hlinkClick>
              </a:rPr>
              <a:t>18: T12007</a:t>
            </a:r>
            <a:endParaRPr lang="zh-CN" altLang="en-US" i="1" dirty="0"/>
          </a:p>
        </p:txBody>
      </p:sp>
      <p:sp>
        <p:nvSpPr>
          <p:cNvPr id="13" name="文本框 12">
            <a:extLst>
              <a:ext uri="{FF2B5EF4-FFF2-40B4-BE49-F238E27FC236}">
                <a16:creationId xmlns:a16="http://schemas.microsoft.com/office/drawing/2014/main" id="{0BFF82F6-64A9-452C-AF23-F08299AD0069}"/>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32590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52CAB8">
                  <a:lumMod val="50000"/>
                </a:srgbClr>
              </a:gs>
              <a:gs pos="60000">
                <a:srgbClr val="52CAB8">
                  <a:lumMod val="80000"/>
                </a:srgbClr>
              </a:gs>
              <a:gs pos="100000">
                <a:srgbClr val="52CAB8">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3.4</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Major applications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2CAB8"/>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Applications</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9" name="图片 8">
            <a:extLst>
              <a:ext uri="{FF2B5EF4-FFF2-40B4-BE49-F238E27FC236}">
                <a16:creationId xmlns:a16="http://schemas.microsoft.com/office/drawing/2014/main" id="{9672CF44-ED21-484E-8FFE-09F579A010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23038" y="2181146"/>
            <a:ext cx="2634771" cy="2520000"/>
          </a:xfrm>
          <a:prstGeom prst="rect">
            <a:avLst/>
          </a:prstGeom>
          <a:ln w="19050">
            <a:solidFill>
              <a:srgbClr val="0070C0"/>
            </a:solidFill>
          </a:ln>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E9216607-9833-4C72-82DD-643A34C982B7}"/>
              </a:ext>
            </a:extLst>
          </p:cNvPr>
          <p:cNvPicPr>
            <a:picLocks noChangeAspect="1"/>
          </p:cNvPicPr>
          <p:nvPr/>
        </p:nvPicPr>
        <p:blipFill>
          <a:blip r:embed="rId7"/>
          <a:stretch>
            <a:fillRect/>
          </a:stretch>
        </p:blipFill>
        <p:spPr>
          <a:xfrm>
            <a:off x="125169" y="2181146"/>
            <a:ext cx="2880099" cy="2520000"/>
          </a:xfrm>
          <a:prstGeom prst="rect">
            <a:avLst/>
          </a:prstGeom>
          <a:ln w="19050">
            <a:solidFill>
              <a:srgbClr val="92D050"/>
            </a:solidFill>
          </a:ln>
          <a:effectLst>
            <a:outerShdw blurRad="63500" sx="102000" sy="102000" algn="ctr" rotWithShape="0">
              <a:prstClr val="black">
                <a:alpha val="40000"/>
              </a:prstClr>
            </a:outerShdw>
          </a:effectLst>
        </p:spPr>
      </p:pic>
      <p:pic>
        <p:nvPicPr>
          <p:cNvPr id="11" name="图片 10">
            <a:extLst>
              <a:ext uri="{FF2B5EF4-FFF2-40B4-BE49-F238E27FC236}">
                <a16:creationId xmlns:a16="http://schemas.microsoft.com/office/drawing/2014/main" id="{277368CA-E094-4C4C-9292-3D533D42B74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60234" y="2181146"/>
            <a:ext cx="2568996" cy="2520000"/>
          </a:xfrm>
          <a:prstGeom prst="rect">
            <a:avLst/>
          </a:prstGeom>
          <a:ln w="19050">
            <a:solidFill>
              <a:srgbClr val="92D050"/>
            </a:solidFill>
          </a:ln>
          <a:effectLst>
            <a:outerShdw blurRad="63500" sx="102000" sy="102000" algn="ctr" rotWithShape="0">
              <a:prstClr val="black">
                <a:alpha val="40000"/>
              </a:prstClr>
            </a:outerShdw>
          </a:effectLst>
        </p:spPr>
      </p:pic>
      <p:pic>
        <p:nvPicPr>
          <p:cNvPr id="12" name="图片 11">
            <a:extLst>
              <a:ext uri="{FF2B5EF4-FFF2-40B4-BE49-F238E27FC236}">
                <a16:creationId xmlns:a16="http://schemas.microsoft.com/office/drawing/2014/main" id="{75D8601B-ADD5-420A-94C4-021B32AC0385}"/>
              </a:ext>
            </a:extLst>
          </p:cNvPr>
          <p:cNvPicPr>
            <a:picLocks noChangeAspect="1"/>
          </p:cNvPicPr>
          <p:nvPr/>
        </p:nvPicPr>
        <p:blipFill rotWithShape="1">
          <a:blip r:embed="rId9"/>
          <a:srcRect t="-1636"/>
          <a:stretch/>
        </p:blipFill>
        <p:spPr>
          <a:xfrm rot="5400000">
            <a:off x="6316134" y="1949209"/>
            <a:ext cx="2520000" cy="2983875"/>
          </a:xfrm>
          <a:prstGeom prst="rect">
            <a:avLst/>
          </a:prstGeom>
          <a:ln w="19050">
            <a:solidFill>
              <a:srgbClr val="0070C0"/>
            </a:solidFill>
          </a:ln>
          <a:effectLst>
            <a:outerShdw blurRad="63500" sx="102000" sy="102000" algn="ctr" rotWithShape="0">
              <a:prstClr val="black">
                <a:alpha val="40000"/>
              </a:prstClr>
            </a:outerShdw>
          </a:effectLst>
        </p:spPr>
      </p:pic>
      <p:sp>
        <p:nvSpPr>
          <p:cNvPr id="13" name="箭头: 右 12">
            <a:extLst>
              <a:ext uri="{FF2B5EF4-FFF2-40B4-BE49-F238E27FC236}">
                <a16:creationId xmlns:a16="http://schemas.microsoft.com/office/drawing/2014/main" id="{B18C5E91-3679-4332-844A-D0DCD93AEBCD}"/>
              </a:ext>
            </a:extLst>
          </p:cNvPr>
          <p:cNvSpPr/>
          <p:nvPr/>
        </p:nvSpPr>
        <p:spPr>
          <a:xfrm>
            <a:off x="587794" y="1307021"/>
            <a:ext cx="11271646" cy="675347"/>
          </a:xfrm>
          <a:prstGeom prst="rightArrow">
            <a:avLst>
              <a:gd name="adj1" fmla="val 50000"/>
              <a:gd name="adj2" fmla="val 68340"/>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0800000" scaled="0"/>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六边形 13">
            <a:extLst>
              <a:ext uri="{FF2B5EF4-FFF2-40B4-BE49-F238E27FC236}">
                <a16:creationId xmlns:a16="http://schemas.microsoft.com/office/drawing/2014/main" id="{934FE3CD-2EE0-4F11-BF4E-EDB5210C033F}"/>
              </a:ext>
            </a:extLst>
          </p:cNvPr>
          <p:cNvSpPr/>
          <p:nvPr/>
        </p:nvSpPr>
        <p:spPr>
          <a:xfrm>
            <a:off x="2482536" y="1284694"/>
            <a:ext cx="900000" cy="720000"/>
          </a:xfrm>
          <a:prstGeom prst="hexagon">
            <a:avLst/>
          </a:prstGeom>
          <a:solidFill>
            <a:schemeClr val="bg1"/>
          </a:solidFill>
          <a:ln>
            <a:noFill/>
          </a:ln>
          <a:effectLst>
            <a:glow rad="63500">
              <a:schemeClr val="accent6">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AF2011F9-99E2-4A54-AC0C-73F69671C37D}"/>
              </a:ext>
            </a:extLst>
          </p:cNvPr>
          <p:cNvSpPr/>
          <p:nvPr/>
        </p:nvSpPr>
        <p:spPr>
          <a:xfrm>
            <a:off x="2544216" y="1413862"/>
            <a:ext cx="800220" cy="461665"/>
          </a:xfrm>
          <a:prstGeom prst="rect">
            <a:avLst/>
          </a:prstGeom>
        </p:spPr>
        <p:txBody>
          <a:bodyPr wrap="none">
            <a:spAutoFit/>
          </a:bodyPr>
          <a:lstStyle/>
          <a:p>
            <a:pPr algn="ctr"/>
            <a:r>
              <a:rPr lang="zh-CN" altLang="en-US" sz="2400" b="1" dirty="0">
                <a:solidFill>
                  <a:srgbClr val="1004AC"/>
                </a:solidFill>
                <a:latin typeface="微软雅黑" panose="020B0503020204020204" pitchFamily="34" charset="-122"/>
                <a:ea typeface="微软雅黑" panose="020B0503020204020204" pitchFamily="34" charset="-122"/>
              </a:rPr>
              <a:t>仿真</a:t>
            </a:r>
            <a:endParaRPr lang="zh-CN" altLang="en-US" sz="2400" dirty="0">
              <a:solidFill>
                <a:srgbClr val="1004AC"/>
              </a:solidFill>
              <a:latin typeface="微软雅黑" panose="020B0503020204020204" pitchFamily="34" charset="-122"/>
              <a:ea typeface="微软雅黑" panose="020B0503020204020204" pitchFamily="34" charset="-122"/>
            </a:endParaRPr>
          </a:p>
        </p:txBody>
      </p:sp>
      <p:sp>
        <p:nvSpPr>
          <p:cNvPr id="16" name="六边形 15">
            <a:extLst>
              <a:ext uri="{FF2B5EF4-FFF2-40B4-BE49-F238E27FC236}">
                <a16:creationId xmlns:a16="http://schemas.microsoft.com/office/drawing/2014/main" id="{CF776AF5-3AE2-4BAB-B3DA-46BEF9B5AD7A}"/>
              </a:ext>
            </a:extLst>
          </p:cNvPr>
          <p:cNvSpPr/>
          <p:nvPr/>
        </p:nvSpPr>
        <p:spPr>
          <a:xfrm>
            <a:off x="6896676" y="1284694"/>
            <a:ext cx="900000" cy="720000"/>
          </a:xfrm>
          <a:prstGeom prst="hexagon">
            <a:avLst/>
          </a:prstGeom>
          <a:solidFill>
            <a:schemeClr val="bg1"/>
          </a:solidFill>
          <a:ln>
            <a:noFill/>
          </a:ln>
          <a:effectLst>
            <a:glow rad="635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六边形 16">
            <a:extLst>
              <a:ext uri="{FF2B5EF4-FFF2-40B4-BE49-F238E27FC236}">
                <a16:creationId xmlns:a16="http://schemas.microsoft.com/office/drawing/2014/main" id="{A7AC0176-96C4-4E58-BD21-58C66FE99A59}"/>
              </a:ext>
            </a:extLst>
          </p:cNvPr>
          <p:cNvSpPr/>
          <p:nvPr/>
        </p:nvSpPr>
        <p:spPr>
          <a:xfrm>
            <a:off x="9888153" y="1284694"/>
            <a:ext cx="900000" cy="720000"/>
          </a:xfrm>
          <a:prstGeom prst="hexagon">
            <a:avLst/>
          </a:prstGeom>
          <a:solidFill>
            <a:schemeClr val="bg1"/>
          </a:solidFill>
          <a:ln>
            <a:noFill/>
          </a:ln>
          <a:effectLst>
            <a:glow rad="63500">
              <a:srgbClr val="C00000">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9AD3F826-D300-423C-989A-360CF793759D}"/>
              </a:ext>
            </a:extLst>
          </p:cNvPr>
          <p:cNvSpPr/>
          <p:nvPr/>
        </p:nvSpPr>
        <p:spPr>
          <a:xfrm>
            <a:off x="6874432" y="1413862"/>
            <a:ext cx="944489" cy="461665"/>
          </a:xfrm>
          <a:prstGeom prst="rect">
            <a:avLst/>
          </a:prstGeom>
        </p:spPr>
        <p:txBody>
          <a:bodyPr wrap="none">
            <a:spAutoFit/>
          </a:bodyPr>
          <a:lstStyle/>
          <a:p>
            <a:pPr algn="ctr"/>
            <a:r>
              <a:rPr lang="el-GR" altLang="zh-CN" sz="2400" b="1" dirty="0">
                <a:solidFill>
                  <a:srgbClr val="1004AC"/>
                </a:solidFill>
                <a:latin typeface="Times New Roman" panose="02020603050405020304" pitchFamily="18" charset="0"/>
                <a:ea typeface="微软雅黑" panose="020B0503020204020204" pitchFamily="34" charset="-122"/>
                <a:cs typeface="Times New Roman" panose="02020603050405020304" pitchFamily="18" charset="0"/>
              </a:rPr>
              <a:t>γ</a:t>
            </a:r>
            <a:r>
              <a:rPr lang="zh-CN" altLang="en-US" sz="2400" b="1" dirty="0">
                <a:solidFill>
                  <a:srgbClr val="1004AC"/>
                </a:solidFill>
                <a:latin typeface="微软雅黑" panose="020B0503020204020204" pitchFamily="34" charset="-122"/>
                <a:ea typeface="微软雅黑" panose="020B0503020204020204" pitchFamily="34" charset="-122"/>
              </a:rPr>
              <a:t>实验</a:t>
            </a:r>
            <a:endParaRPr lang="zh-CN" altLang="en-US" sz="2400" dirty="0">
              <a:solidFill>
                <a:srgbClr val="1004AC"/>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C1A68DDD-946C-486E-8B66-13BE920E0BEA}"/>
              </a:ext>
            </a:extLst>
          </p:cNvPr>
          <p:cNvSpPr/>
          <p:nvPr/>
        </p:nvSpPr>
        <p:spPr>
          <a:xfrm>
            <a:off x="9859578" y="1413862"/>
            <a:ext cx="974947" cy="461665"/>
          </a:xfrm>
          <a:prstGeom prst="rect">
            <a:avLst/>
          </a:prstGeom>
        </p:spPr>
        <p:txBody>
          <a:bodyPr wrap="none">
            <a:spAutoFit/>
          </a:bodyPr>
          <a:lstStyle/>
          <a:p>
            <a:pPr algn="ctr"/>
            <a:r>
              <a:rPr lang="el-GR" altLang="zh-CN" sz="2400" b="1" dirty="0">
                <a:solidFill>
                  <a:srgbClr val="1004AC"/>
                </a:solidFill>
                <a:latin typeface="Times New Roman" panose="02020603050405020304" pitchFamily="18" charset="0"/>
                <a:ea typeface="微软雅黑" panose="020B0503020204020204" pitchFamily="34" charset="-122"/>
                <a:cs typeface="Times New Roman" panose="02020603050405020304" pitchFamily="18" charset="0"/>
              </a:rPr>
              <a:t>μ</a:t>
            </a:r>
            <a:r>
              <a:rPr lang="zh-CN" altLang="en-US" sz="2400" b="1" dirty="0">
                <a:solidFill>
                  <a:srgbClr val="1004AC"/>
                </a:solidFill>
                <a:latin typeface="微软雅黑" panose="020B0503020204020204" pitchFamily="34" charset="-122"/>
                <a:ea typeface="微软雅黑" panose="020B0503020204020204" pitchFamily="34" charset="-122"/>
              </a:rPr>
              <a:t>实验</a:t>
            </a:r>
            <a:endParaRPr lang="zh-CN" altLang="en-US" sz="2400" dirty="0">
              <a:solidFill>
                <a:srgbClr val="1004AC"/>
              </a:solidFill>
              <a:latin typeface="微软雅黑" panose="020B0503020204020204" pitchFamily="34" charset="-122"/>
              <a:ea typeface="微软雅黑" panose="020B0503020204020204" pitchFamily="34" charset="-122"/>
            </a:endParaRPr>
          </a:p>
        </p:txBody>
      </p:sp>
      <p:cxnSp>
        <p:nvCxnSpPr>
          <p:cNvPr id="20" name="连接符: 肘形 19">
            <a:extLst>
              <a:ext uri="{FF2B5EF4-FFF2-40B4-BE49-F238E27FC236}">
                <a16:creationId xmlns:a16="http://schemas.microsoft.com/office/drawing/2014/main" id="{38BC499B-BED2-4C88-8474-0CB745FCBC2A}"/>
              </a:ext>
            </a:extLst>
          </p:cNvPr>
          <p:cNvCxnSpPr>
            <a:cxnSpLocks/>
          </p:cNvCxnSpPr>
          <p:nvPr/>
        </p:nvCxnSpPr>
        <p:spPr bwMode="auto">
          <a:xfrm rot="10800000" flipV="1">
            <a:off x="1565220" y="1644693"/>
            <a:ext cx="917317" cy="532799"/>
          </a:xfrm>
          <a:prstGeom prst="bentConnector2">
            <a:avLst/>
          </a:prstGeom>
          <a:solidFill>
            <a:schemeClr val="accent1"/>
          </a:solidFill>
          <a:ln w="28575" cap="flat" cmpd="sng" algn="ctr">
            <a:solidFill>
              <a:srgbClr val="C00000"/>
            </a:solidFill>
            <a:prstDash val="solid"/>
            <a:round/>
            <a:headEnd type="oval" w="med" len="med"/>
            <a:tailEnd type="arrow" w="med" len="med"/>
          </a:ln>
          <a:effectLst/>
        </p:spPr>
      </p:cxnSp>
      <p:cxnSp>
        <p:nvCxnSpPr>
          <p:cNvPr id="21" name="连接符: 肘形 20">
            <a:extLst>
              <a:ext uri="{FF2B5EF4-FFF2-40B4-BE49-F238E27FC236}">
                <a16:creationId xmlns:a16="http://schemas.microsoft.com/office/drawing/2014/main" id="{1FA1D9B9-BB6E-4247-9956-DBF106288275}"/>
              </a:ext>
            </a:extLst>
          </p:cNvPr>
          <p:cNvCxnSpPr>
            <a:cxnSpLocks/>
          </p:cNvCxnSpPr>
          <p:nvPr/>
        </p:nvCxnSpPr>
        <p:spPr bwMode="auto">
          <a:xfrm>
            <a:off x="3358950" y="1644693"/>
            <a:ext cx="1194205" cy="510822"/>
          </a:xfrm>
          <a:prstGeom prst="bentConnector2">
            <a:avLst/>
          </a:prstGeom>
          <a:solidFill>
            <a:schemeClr val="accent1"/>
          </a:solidFill>
          <a:ln w="28575" cap="flat" cmpd="sng" algn="ctr">
            <a:solidFill>
              <a:srgbClr val="C00000"/>
            </a:solidFill>
            <a:prstDash val="solid"/>
            <a:round/>
            <a:headEnd type="oval" w="med" len="med"/>
            <a:tailEnd type="arrow" w="med" len="med"/>
          </a:ln>
          <a:effectLst/>
        </p:spPr>
      </p:cxnSp>
      <p:cxnSp>
        <p:nvCxnSpPr>
          <p:cNvPr id="22" name="连接符: 肘形 21">
            <a:extLst>
              <a:ext uri="{FF2B5EF4-FFF2-40B4-BE49-F238E27FC236}">
                <a16:creationId xmlns:a16="http://schemas.microsoft.com/office/drawing/2014/main" id="{1BAF3369-FCA8-47AD-A58A-40DAA60467B5}"/>
              </a:ext>
            </a:extLst>
          </p:cNvPr>
          <p:cNvCxnSpPr>
            <a:cxnSpLocks/>
            <a:stCxn id="16" idx="0"/>
          </p:cNvCxnSpPr>
          <p:nvPr/>
        </p:nvCxnSpPr>
        <p:spPr bwMode="auto">
          <a:xfrm>
            <a:off x="7796676" y="1644694"/>
            <a:ext cx="1648314" cy="532798"/>
          </a:xfrm>
          <a:prstGeom prst="bentConnector3">
            <a:avLst>
              <a:gd name="adj1" fmla="val 100036"/>
            </a:avLst>
          </a:prstGeom>
          <a:solidFill>
            <a:schemeClr val="accent1"/>
          </a:solidFill>
          <a:ln w="28575" cap="flat" cmpd="sng" algn="ctr">
            <a:solidFill>
              <a:srgbClr val="FF0000"/>
            </a:solidFill>
            <a:prstDash val="solid"/>
            <a:round/>
            <a:headEnd type="oval" w="med" len="med"/>
            <a:tailEnd type="arrow" w="med" len="med"/>
          </a:ln>
          <a:effectLst/>
        </p:spPr>
      </p:cxnSp>
      <p:cxnSp>
        <p:nvCxnSpPr>
          <p:cNvPr id="23" name="连接符: 肘形 22">
            <a:extLst>
              <a:ext uri="{FF2B5EF4-FFF2-40B4-BE49-F238E27FC236}">
                <a16:creationId xmlns:a16="http://schemas.microsoft.com/office/drawing/2014/main" id="{0E0C8F3B-F056-4C1E-9621-8D4737A7D44B}"/>
              </a:ext>
            </a:extLst>
          </p:cNvPr>
          <p:cNvCxnSpPr>
            <a:cxnSpLocks/>
          </p:cNvCxnSpPr>
          <p:nvPr/>
        </p:nvCxnSpPr>
        <p:spPr bwMode="auto">
          <a:xfrm rot="10800000" flipV="1">
            <a:off x="6332909" y="1659909"/>
            <a:ext cx="572076" cy="517583"/>
          </a:xfrm>
          <a:prstGeom prst="bentConnector3">
            <a:avLst>
              <a:gd name="adj1" fmla="val 99784"/>
            </a:avLst>
          </a:prstGeom>
          <a:solidFill>
            <a:schemeClr val="accent1"/>
          </a:solidFill>
          <a:ln w="28575" cap="flat" cmpd="sng" algn="ctr">
            <a:solidFill>
              <a:srgbClr val="FF0000"/>
            </a:solidFill>
            <a:prstDash val="solid"/>
            <a:round/>
            <a:headEnd type="oval" w="med" len="med"/>
            <a:tailEnd type="arrow" w="med" len="med"/>
          </a:ln>
          <a:effectLst/>
        </p:spPr>
      </p:cxnSp>
      <p:sp>
        <p:nvSpPr>
          <p:cNvPr id="24" name="文本框 23">
            <a:extLst>
              <a:ext uri="{FF2B5EF4-FFF2-40B4-BE49-F238E27FC236}">
                <a16:creationId xmlns:a16="http://schemas.microsoft.com/office/drawing/2014/main" id="{7CE0B58F-B3F8-4259-999B-840219E9DD36}"/>
              </a:ext>
            </a:extLst>
          </p:cNvPr>
          <p:cNvSpPr txBox="1"/>
          <p:nvPr/>
        </p:nvSpPr>
        <p:spPr>
          <a:xfrm>
            <a:off x="6617800" y="3381798"/>
            <a:ext cx="808525" cy="400110"/>
          </a:xfrm>
          <a:prstGeom prst="rect">
            <a:avLst/>
          </a:prstGeom>
          <a:noFill/>
        </p:spPr>
        <p:txBody>
          <a:bodyPr wrap="square" rtlCol="0">
            <a:spAutoFit/>
          </a:bodyPr>
          <a:lstStyle/>
          <a:p>
            <a:r>
              <a:rPr lang="en-US" altLang="zh-CN" sz="2000" b="1" baseline="30000"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22</a:t>
            </a:r>
            <a:r>
              <a:rPr lang="en-US" altLang="zh-CN" sz="2000" b="1"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Na</a:t>
            </a:r>
            <a:endParaRPr lang="zh-CN" altLang="en-US" sz="2000" b="1"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Segoe UI Black" panose="020B0A02040204020203" pitchFamily="34" charset="0"/>
            </a:endParaRPr>
          </a:p>
        </p:txBody>
      </p:sp>
      <p:sp>
        <p:nvSpPr>
          <p:cNvPr id="25" name="文本框 24">
            <a:extLst>
              <a:ext uri="{FF2B5EF4-FFF2-40B4-BE49-F238E27FC236}">
                <a16:creationId xmlns:a16="http://schemas.microsoft.com/office/drawing/2014/main" id="{A4DC5740-94C8-4A09-AFB9-ADA8E0A20839}"/>
              </a:ext>
            </a:extLst>
          </p:cNvPr>
          <p:cNvSpPr txBox="1"/>
          <p:nvPr/>
        </p:nvSpPr>
        <p:spPr>
          <a:xfrm>
            <a:off x="7074119" y="2581879"/>
            <a:ext cx="1648314" cy="707886"/>
          </a:xfrm>
          <a:prstGeom prst="rect">
            <a:avLst/>
          </a:prstGeom>
          <a:noFill/>
        </p:spPr>
        <p:txBody>
          <a:bodyPr wrap="square" rtlCol="0">
            <a:spAutoFit/>
          </a:bodyPr>
          <a:lstStyle>
            <a:defPPr>
              <a:defRPr lang="zh-CN"/>
            </a:defPPr>
            <a:lvl1pPr>
              <a:defRPr sz="2000" b="1" baseline="30000">
                <a:solidFill>
                  <a:schemeClr val="bg1"/>
                </a:solidFill>
                <a:effectLst>
                  <a:glow rad="101600">
                    <a:schemeClr val="accent6">
                      <a:satMod val="175000"/>
                      <a:alpha val="40000"/>
                    </a:scheme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defRPr>
            </a:lvl1pPr>
          </a:lstStyle>
          <a:p>
            <a:pPr algn="ctr"/>
            <a:r>
              <a:rPr lang="en-US" altLang="zh-CN" baseline="0" dirty="0">
                <a:effectLst>
                  <a:glow rad="101600">
                    <a:schemeClr val="accent1">
                      <a:satMod val="175000"/>
                      <a:alpha val="40000"/>
                    </a:schemeClr>
                  </a:glow>
                  <a:outerShdw blurRad="38100" dist="38100" dir="2700000" algn="tl">
                    <a:srgbClr val="000000">
                      <a:alpha val="43137"/>
                    </a:srgbClr>
                  </a:outerShdw>
                </a:effectLst>
              </a:rPr>
              <a:t>Coded aperture</a:t>
            </a:r>
            <a:endParaRPr lang="zh-CN" altLang="en-US" baseline="0" dirty="0">
              <a:effectLst>
                <a:glow rad="101600">
                  <a:schemeClr val="accent1">
                    <a:satMod val="175000"/>
                    <a:alpha val="40000"/>
                  </a:schemeClr>
                </a:glow>
                <a:outerShdw blurRad="38100" dist="38100" dir="2700000" algn="tl">
                  <a:srgbClr val="000000">
                    <a:alpha val="43137"/>
                  </a:srgbClr>
                </a:outerShdw>
              </a:effectLst>
            </a:endParaRPr>
          </a:p>
        </p:txBody>
      </p:sp>
      <p:sp>
        <p:nvSpPr>
          <p:cNvPr id="26" name="文本框 25">
            <a:extLst>
              <a:ext uri="{FF2B5EF4-FFF2-40B4-BE49-F238E27FC236}">
                <a16:creationId xmlns:a16="http://schemas.microsoft.com/office/drawing/2014/main" id="{D5DDC57A-EDC6-4B6A-B53F-7BED35325594}"/>
              </a:ext>
            </a:extLst>
          </p:cNvPr>
          <p:cNvSpPr txBox="1"/>
          <p:nvPr/>
        </p:nvSpPr>
        <p:spPr>
          <a:xfrm>
            <a:off x="7620428" y="4030765"/>
            <a:ext cx="1648314" cy="400110"/>
          </a:xfrm>
          <a:prstGeom prst="rect">
            <a:avLst/>
          </a:prstGeom>
          <a:noFill/>
        </p:spPr>
        <p:txBody>
          <a:bodyPr wrap="square" rtlCol="0">
            <a:spAutoFit/>
          </a:bodyPr>
          <a:lstStyle>
            <a:defPPr>
              <a:defRPr lang="zh-CN"/>
            </a:defPPr>
            <a:lvl1pPr algn="ctr">
              <a:defRPr sz="2000" b="1" baseline="0">
                <a:solidFill>
                  <a:schemeClr val="bg1"/>
                </a:solidFill>
                <a:effectLst>
                  <a:glow rad="101600">
                    <a:schemeClr val="accent1">
                      <a:satMod val="175000"/>
                      <a:alpha val="40000"/>
                    </a:schemeClr>
                  </a:glow>
                  <a:outerShdw blurRad="38100" dist="38100" dir="2700000" algn="tl">
                    <a:srgbClr val="000000">
                      <a:alpha val="43137"/>
                    </a:srgbClr>
                  </a:outerShdw>
                </a:effectLst>
                <a:latin typeface="Segoe UI Black" panose="020B0A02040204020203" pitchFamily="34" charset="0"/>
                <a:ea typeface="Segoe UI Black" panose="020B0A02040204020203" pitchFamily="34" charset="0"/>
              </a:defRPr>
            </a:lvl1pPr>
          </a:lstStyle>
          <a:p>
            <a:r>
              <a:rPr lang="en-US" altLang="zh-CN" dirty="0"/>
              <a:t>Detector</a:t>
            </a:r>
            <a:endParaRPr lang="zh-CN" altLang="en-US" dirty="0"/>
          </a:p>
        </p:txBody>
      </p:sp>
      <p:sp>
        <p:nvSpPr>
          <p:cNvPr id="27" name="文本框 26">
            <a:extLst>
              <a:ext uri="{FF2B5EF4-FFF2-40B4-BE49-F238E27FC236}">
                <a16:creationId xmlns:a16="http://schemas.microsoft.com/office/drawing/2014/main" id="{A91847B8-19FD-4D35-BFCD-B8D5D026215A}"/>
              </a:ext>
            </a:extLst>
          </p:cNvPr>
          <p:cNvSpPr txBox="1"/>
          <p:nvPr/>
        </p:nvSpPr>
        <p:spPr>
          <a:xfrm>
            <a:off x="9323037" y="3787198"/>
            <a:ext cx="2566381" cy="461665"/>
          </a:xfrm>
          <a:prstGeom prst="rect">
            <a:avLst/>
          </a:prstGeom>
          <a:noFill/>
        </p:spPr>
        <p:txBody>
          <a:bodyPr wrap="square" rtlCol="0">
            <a:spAutoFit/>
          </a:bodyPr>
          <a:lstStyle/>
          <a:p>
            <a:pPr algn="ctr"/>
            <a:r>
              <a:rPr lang="zh-CN" altLang="en-US" sz="2400" b="1" baseline="0" dirty="0">
                <a:solidFill>
                  <a:srgbClr val="002060"/>
                </a:solidFill>
                <a:effectLst>
                  <a:glow rad="101600">
                    <a:schemeClr val="bg1">
                      <a:alpha val="60000"/>
                    </a:schemeClr>
                  </a:glow>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多</a:t>
            </a:r>
            <a:r>
              <a:rPr lang="el-GR" altLang="zh-CN" sz="2400" b="1" baseline="0" dirty="0">
                <a:solidFill>
                  <a:srgbClr val="002060"/>
                </a:solidFill>
                <a:effectLst>
                  <a:glow rad="101600">
                    <a:schemeClr val="bg1">
                      <a:alpha val="60000"/>
                    </a:schemeClr>
                  </a:glow>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γ</a:t>
            </a:r>
            <a:r>
              <a:rPr lang="zh-CN" altLang="en-US" sz="2400" b="1" baseline="0" dirty="0">
                <a:solidFill>
                  <a:srgbClr val="002060"/>
                </a:solidFill>
                <a:effectLst>
                  <a:glow rad="101600">
                    <a:schemeClr val="bg1">
                      <a:alpha val="60000"/>
                    </a:schemeClr>
                  </a:glow>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源成像</a:t>
            </a:r>
          </a:p>
        </p:txBody>
      </p:sp>
      <p:sp>
        <p:nvSpPr>
          <p:cNvPr id="28" name="矩形 27">
            <a:extLst>
              <a:ext uri="{FF2B5EF4-FFF2-40B4-BE49-F238E27FC236}">
                <a16:creationId xmlns:a16="http://schemas.microsoft.com/office/drawing/2014/main" id="{C88F621F-56E6-4EF7-AD2A-15F8FBCB2DA7}"/>
              </a:ext>
            </a:extLst>
          </p:cNvPr>
          <p:cNvSpPr/>
          <p:nvPr/>
        </p:nvSpPr>
        <p:spPr>
          <a:xfrm>
            <a:off x="1829612" y="4783396"/>
            <a:ext cx="8851088" cy="1538230"/>
          </a:xfrm>
          <a:prstGeom prst="rect">
            <a:avLst/>
          </a:prstGeom>
          <a:solidFill>
            <a:schemeClr val="accent5">
              <a:lumMod val="75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342900" lvl="0" indent="-342900">
              <a:lnSpc>
                <a:spcPts val="3100"/>
              </a:lnSpc>
              <a:spcAft>
                <a:spcPts val="600"/>
              </a:spcAft>
              <a:buFont typeface="Wingdings" panose="05000000000000000000" pitchFamily="2" charset="2"/>
              <a:buChar char="u"/>
              <a:defRPr/>
            </a:pPr>
            <a:r>
              <a:rPr lang="zh-CN" altLang="en-US" sz="2400" b="1" kern="0" dirty="0">
                <a:solidFill>
                  <a:srgbClr val="FF0000"/>
                </a:solidFill>
                <a:latin typeface="Microsoft YaHei" panose="020B0503020204020204" pitchFamily="34" charset="-122"/>
                <a:ea typeface="Microsoft YaHei" panose="020B0503020204020204" pitchFamily="34" charset="-122"/>
              </a:rPr>
              <a:t>首次提出</a:t>
            </a:r>
            <a:r>
              <a:rPr lang="zh-CN" altLang="en-US" sz="2400" b="1" kern="0" dirty="0">
                <a:solidFill>
                  <a:schemeClr val="bg1"/>
                </a:solidFill>
                <a:latin typeface="Microsoft YaHei" panose="020B0503020204020204" pitchFamily="34" charset="-122"/>
                <a:ea typeface="Microsoft YaHei" panose="020B0503020204020204" pitchFamily="34" charset="-122"/>
              </a:rPr>
              <a:t>基于编码孔径的缪致</a:t>
            </a:r>
            <a:r>
              <a:rPr lang="en-US" altLang="zh-CN" sz="2400" b="1" kern="0" dirty="0">
                <a:solidFill>
                  <a:schemeClr val="bg1"/>
                </a:solidFill>
                <a:latin typeface="Microsoft YaHei" panose="020B0503020204020204" pitchFamily="34" charset="-122"/>
                <a:ea typeface="Microsoft YaHei" panose="020B0503020204020204" pitchFamily="34" charset="-122"/>
              </a:rPr>
              <a:t>X</a:t>
            </a:r>
            <a:r>
              <a:rPr lang="zh-CN" altLang="en-US" sz="2400" b="1" kern="0" dirty="0">
                <a:solidFill>
                  <a:schemeClr val="bg1"/>
                </a:solidFill>
                <a:latin typeface="Microsoft YaHei" panose="020B0503020204020204" pitchFamily="34" charset="-122"/>
                <a:ea typeface="Microsoft YaHei" panose="020B0503020204020204" pitchFamily="34" charset="-122"/>
              </a:rPr>
              <a:t>射线成像新方法</a:t>
            </a:r>
            <a:endParaRPr lang="en-US" altLang="zh-CN" sz="2400" b="1" kern="0" dirty="0">
              <a:solidFill>
                <a:schemeClr val="bg1"/>
              </a:solidFill>
              <a:latin typeface="Microsoft YaHei" panose="020B0503020204020204" pitchFamily="34" charset="-122"/>
              <a:ea typeface="Microsoft YaHei" panose="020B0503020204020204" pitchFamily="34" charset="-122"/>
            </a:endParaRPr>
          </a:p>
          <a:p>
            <a:pPr marL="342900" lvl="0" indent="-342900">
              <a:lnSpc>
                <a:spcPts val="3100"/>
              </a:lnSpc>
              <a:spcAft>
                <a:spcPts val="600"/>
              </a:spcAft>
              <a:buFont typeface="Wingdings" panose="05000000000000000000" pitchFamily="2" charset="2"/>
              <a:buChar char="u"/>
              <a:defRPr/>
            </a:pPr>
            <a:r>
              <a:rPr lang="zh-CN" altLang="en-US" sz="2400" b="1" kern="0" dirty="0">
                <a:solidFill>
                  <a:schemeClr val="bg1"/>
                </a:solidFill>
                <a:latin typeface="Microsoft YaHei" panose="020B0503020204020204" pitchFamily="34" charset="-122"/>
                <a:ea typeface="Microsoft YaHei" panose="020B0503020204020204" pitchFamily="34" charset="-122"/>
              </a:rPr>
              <a:t>探测效率提升</a:t>
            </a:r>
            <a:r>
              <a:rPr lang="en-US" altLang="zh-CN" sz="2400" b="1" kern="0" dirty="0">
                <a:solidFill>
                  <a:srgbClr val="FF0000"/>
                </a:solidFill>
                <a:latin typeface="Microsoft YaHei" panose="020B0503020204020204" pitchFamily="34" charset="-122"/>
                <a:ea typeface="Microsoft YaHei" panose="020B0503020204020204" pitchFamily="34" charset="-122"/>
              </a:rPr>
              <a:t>2</a:t>
            </a:r>
            <a:r>
              <a:rPr lang="zh-CN" altLang="en-US" sz="2400" b="1" kern="0" dirty="0">
                <a:solidFill>
                  <a:srgbClr val="FF0000"/>
                </a:solidFill>
                <a:latin typeface="Microsoft YaHei" panose="020B0503020204020204" pitchFamily="34" charset="-122"/>
                <a:ea typeface="Microsoft YaHei" panose="020B0503020204020204" pitchFamily="34" charset="-122"/>
              </a:rPr>
              <a:t>个量级</a:t>
            </a:r>
            <a:r>
              <a:rPr lang="zh-CN" altLang="en-US" sz="2400" b="1" kern="0" dirty="0">
                <a:solidFill>
                  <a:schemeClr val="bg1"/>
                </a:solidFill>
                <a:latin typeface="Microsoft YaHei" panose="020B0503020204020204" pitchFamily="34" charset="-122"/>
                <a:ea typeface="Microsoft YaHei" panose="020B0503020204020204" pitchFamily="34" charset="-122"/>
              </a:rPr>
              <a:t>以上，重建</a:t>
            </a:r>
            <a:r>
              <a:rPr lang="zh-CN" altLang="en-US" sz="2400" b="1" kern="0" dirty="0">
                <a:solidFill>
                  <a:srgbClr val="FF0000"/>
                </a:solidFill>
                <a:latin typeface="Microsoft YaHei" panose="020B0503020204020204" pitchFamily="34" charset="-122"/>
                <a:ea typeface="Microsoft YaHei" panose="020B0503020204020204" pitchFamily="34" charset="-122"/>
              </a:rPr>
              <a:t>图像质量更好</a:t>
            </a:r>
          </a:p>
          <a:p>
            <a:pPr marL="342900" lvl="0" indent="-342900">
              <a:lnSpc>
                <a:spcPts val="3100"/>
              </a:lnSpc>
              <a:spcAft>
                <a:spcPts val="600"/>
              </a:spcAft>
              <a:buFont typeface="Wingdings" panose="05000000000000000000" pitchFamily="2" charset="2"/>
              <a:buChar char="u"/>
              <a:defRPr/>
            </a:pPr>
            <a:r>
              <a:rPr lang="zh-CN" altLang="en-US" sz="2400" b="1" kern="0" dirty="0">
                <a:solidFill>
                  <a:schemeClr val="bg1"/>
                </a:solidFill>
                <a:latin typeface="Microsoft YaHei" panose="020B0503020204020204" pitchFamily="34" charset="-122"/>
                <a:ea typeface="Microsoft YaHei" panose="020B0503020204020204" pitchFamily="34" charset="-122"/>
              </a:rPr>
              <a:t>搭建</a:t>
            </a:r>
            <a:r>
              <a:rPr lang="en-US" altLang="zh-CN" sz="2400" b="1" kern="0" dirty="0" err="1">
                <a:solidFill>
                  <a:schemeClr val="bg1"/>
                </a:solidFill>
                <a:latin typeface="Microsoft YaHei" panose="020B0503020204020204" pitchFamily="34" charset="-122"/>
                <a:ea typeface="Microsoft YaHei" panose="020B0503020204020204" pitchFamily="34" charset="-122"/>
              </a:rPr>
              <a:t>SiPM</a:t>
            </a:r>
            <a:r>
              <a:rPr lang="zh-CN" altLang="en-US" sz="2400" b="1" kern="0" dirty="0">
                <a:solidFill>
                  <a:schemeClr val="bg1"/>
                </a:solidFill>
                <a:latin typeface="Microsoft YaHei" panose="020B0503020204020204" pitchFamily="34" charset="-122"/>
                <a:ea typeface="Microsoft YaHei" panose="020B0503020204020204" pitchFamily="34" charset="-122"/>
              </a:rPr>
              <a:t>阵列探测器并</a:t>
            </a:r>
            <a:r>
              <a:rPr lang="zh-CN" altLang="en-US" sz="2400" b="1" kern="0" dirty="0">
                <a:solidFill>
                  <a:srgbClr val="FF0000"/>
                </a:solidFill>
                <a:latin typeface="Microsoft YaHei" panose="020B0503020204020204" pitchFamily="34" charset="-122"/>
                <a:ea typeface="Microsoft YaHei" panose="020B0503020204020204" pitchFamily="34" charset="-122"/>
              </a:rPr>
              <a:t>开展多放射源成像实验</a:t>
            </a:r>
            <a:r>
              <a:rPr lang="zh-CN" altLang="en-US" sz="2400" b="1" kern="0" dirty="0">
                <a:solidFill>
                  <a:schemeClr val="bg1"/>
                </a:solidFill>
                <a:latin typeface="Microsoft YaHei" panose="020B0503020204020204" pitchFamily="34" charset="-122"/>
                <a:ea typeface="Microsoft YaHei" panose="020B0503020204020204" pitchFamily="34" charset="-122"/>
              </a:rPr>
              <a:t>验证所提方案</a:t>
            </a:r>
            <a:endParaRPr lang="en-US" altLang="zh-CN" sz="2400" b="1" kern="0" dirty="0">
              <a:solidFill>
                <a:srgbClr val="FF0000"/>
              </a:solidFill>
              <a:latin typeface="Microsoft YaHei" panose="020B0503020204020204" pitchFamily="34" charset="-122"/>
              <a:ea typeface="Microsoft YaHei" panose="020B0503020204020204" pitchFamily="34" charset="-122"/>
            </a:endParaRPr>
          </a:p>
        </p:txBody>
      </p:sp>
      <p:sp>
        <p:nvSpPr>
          <p:cNvPr id="29" name="文本框 28">
            <a:extLst>
              <a:ext uri="{FF2B5EF4-FFF2-40B4-BE49-F238E27FC236}">
                <a16:creationId xmlns:a16="http://schemas.microsoft.com/office/drawing/2014/main" id="{D8665621-92F7-490D-99CA-4324C4C13039}"/>
              </a:ext>
            </a:extLst>
          </p:cNvPr>
          <p:cNvSpPr txBox="1"/>
          <p:nvPr/>
        </p:nvSpPr>
        <p:spPr>
          <a:xfrm>
            <a:off x="0" y="829405"/>
            <a:ext cx="12192000" cy="584775"/>
          </a:xfrm>
          <a:prstGeom prst="rect">
            <a:avLst/>
          </a:prstGeom>
          <a:noFill/>
        </p:spPr>
        <p:txBody>
          <a:bodyPr wrap="square" rtlCol="0">
            <a:spAutoFit/>
          </a:bodyPr>
          <a:lstStyle>
            <a:defPPr>
              <a:defRPr lang="zh-CN"/>
            </a:defPPr>
            <a:lvl1pPr marR="0" lvl="0" indent="0" algn="ctr" defTabSz="457200" fontAlgn="auto">
              <a:lnSpc>
                <a:spcPct val="100000"/>
              </a:lnSpc>
              <a:spcBef>
                <a:spcPts val="0"/>
              </a:spcBef>
              <a:spcAft>
                <a:spcPts val="0"/>
              </a:spcAft>
              <a:buClrTx/>
              <a:buSzTx/>
              <a:buFontTx/>
              <a:buNone/>
              <a:tabLst/>
              <a:defRPr kumimoji="0" sz="2800" b="1" i="0" u="none" strike="noStrike" cap="none" spc="0" normalizeH="0" baseline="0">
                <a:ln>
                  <a:noFill/>
                </a:ln>
                <a:solidFill>
                  <a:srgbClr val="FF0000"/>
                </a:solidFill>
                <a:effectLst>
                  <a:outerShdw blurRad="38100" dist="38100" dir="2700000" algn="tl">
                    <a:srgbClr val="000000">
                      <a:alpha val="43137"/>
                    </a:srgbClr>
                  </a:outerShdw>
                  <a:reflection blurRad="6350" stA="55000" endA="300" endPos="45500" dir="5400000" sy="-100000" algn="bl" rotWithShape="0"/>
                </a:effectLst>
                <a:uLnTx/>
                <a:uFillTx/>
                <a:latin typeface="微软雅黑" panose="020B0503020204020204" pitchFamily="34" charset="-122"/>
                <a:ea typeface="微软雅黑" panose="020B0503020204020204" pitchFamily="34" charset="-122"/>
              </a:defRPr>
            </a:lvl1pPr>
          </a:lstStyle>
          <a:p>
            <a:r>
              <a:rPr lang="zh-CN" altLang="en-US" sz="3200" dirty="0"/>
              <a:t>研究路线</a:t>
            </a:r>
          </a:p>
        </p:txBody>
      </p:sp>
      <p:sp>
        <p:nvSpPr>
          <p:cNvPr id="30" name="文本框 29">
            <a:extLst>
              <a:ext uri="{FF2B5EF4-FFF2-40B4-BE49-F238E27FC236}">
                <a16:creationId xmlns:a16="http://schemas.microsoft.com/office/drawing/2014/main" id="{996CED44-E985-46D9-8022-4CFF288BA4D6}"/>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3198428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9AAFA1F-EA97-4241-9F10-EEB311FA6974}"/>
              </a:ext>
            </a:extLst>
          </p:cNvPr>
          <p:cNvPicPr>
            <a:picLocks noChangeAspect="1"/>
          </p:cNvPicPr>
          <p:nvPr/>
        </p:nvPicPr>
        <p:blipFill rotWithShape="1">
          <a:blip r:embed="rId2">
            <a:extLst>
              <a:ext uri="{28A0092B-C50C-407E-A947-70E740481C1C}">
                <a14:useLocalDpi xmlns:a14="http://schemas.microsoft.com/office/drawing/2010/main" val="0"/>
              </a:ext>
            </a:extLst>
          </a:blip>
          <a:srcRect l="20368" r="6702"/>
          <a:stretch/>
        </p:blipFill>
        <p:spPr>
          <a:xfrm>
            <a:off x="-8997" y="0"/>
            <a:ext cx="12209994" cy="6858000"/>
          </a:xfrm>
          <a:prstGeom prst="rect">
            <a:avLst/>
          </a:prstGeom>
        </p:spPr>
      </p:pic>
      <p:sp>
        <p:nvSpPr>
          <p:cNvPr id="8" name="矩形 7">
            <a:extLst>
              <a:ext uri="{FF2B5EF4-FFF2-40B4-BE49-F238E27FC236}">
                <a16:creationId xmlns:a16="http://schemas.microsoft.com/office/drawing/2014/main" id="{F1F23EAD-87CD-406C-9319-C7B8F2AA09BE}"/>
              </a:ext>
            </a:extLst>
          </p:cNvPr>
          <p:cNvSpPr/>
          <p:nvPr/>
        </p:nvSpPr>
        <p:spPr>
          <a:xfrm>
            <a:off x="166933" y="954287"/>
            <a:ext cx="12034064"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Garamond" panose="02020404030301010803" pitchFamily="18" charset="0"/>
                <a:ea typeface="等线" panose="02010600030101010101" pitchFamily="2" charset="-122"/>
                <a:cs typeface="+mn-cs"/>
              </a:rPr>
              <a:t>谢谢！敬请各位专家批评指正！</a:t>
            </a:r>
            <a:endParaRPr kumimoji="0" lang="en-US" altLang="zh-CN" sz="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Garamond" panose="02020404030301010803" pitchFamily="18" charset="0"/>
              <a:ea typeface="等线" panose="02010600030101010101" pitchFamily="2" charset="-122"/>
              <a:cs typeface="+mn-cs"/>
            </a:endParaRPr>
          </a:p>
        </p:txBody>
      </p:sp>
    </p:spTree>
    <p:extLst>
      <p:ext uri="{BB962C8B-B14F-4D97-AF65-F5344CB8AC3E}">
        <p14:creationId xmlns:p14="http://schemas.microsoft.com/office/powerpoint/2010/main" val="342153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4E7C1AA-5C22-4069-B4FE-475EEFB431F9}"/>
              </a:ext>
            </a:extLst>
          </p:cNvPr>
          <p:cNvSpPr txBox="1"/>
          <p:nvPr/>
        </p:nvSpPr>
        <p:spPr>
          <a:xfrm>
            <a:off x="0" y="2875002"/>
            <a:ext cx="12192000" cy="1107996"/>
          </a:xfrm>
          <a:prstGeom prst="rect">
            <a:avLst/>
          </a:prstGeom>
          <a:noFill/>
          <a:effectLst>
            <a:glow rad="101600">
              <a:schemeClr val="bg1">
                <a:alpha val="60000"/>
              </a:schemeClr>
            </a:glow>
          </a:effectLst>
        </p:spPr>
        <p:txBody>
          <a:bodyPr wrap="square" rtlCol="0">
            <a:spAutoFit/>
          </a:bodyPr>
          <a:lstStyle>
            <a:defPPr>
              <a:defRPr lang="en-US"/>
            </a:defPPr>
            <a:lvl1pPr algn="ctr">
              <a:defRPr sz="4000">
                <a:solidFill>
                  <a:srgbClr val="FF0000"/>
                </a:solidFill>
                <a:effectLst>
                  <a:glow rad="228600">
                    <a:schemeClr val="accent5">
                      <a:satMod val="175000"/>
                      <a:alpha val="40000"/>
                    </a:schemeClr>
                  </a:glow>
                  <a:outerShdw blurRad="63500" sx="102000" sy="102000" algn="ctr" rotWithShape="0">
                    <a:prstClr val="black">
                      <a:alpha val="40000"/>
                    </a:prstClr>
                  </a:outerShdw>
                </a:effectLst>
                <a:latin typeface="Segoe UI Black" panose="020B0A02040204020203" pitchFamily="34" charset="0"/>
                <a:ea typeface="Segoe UI Black" panose="020B0A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I. </a:t>
            </a:r>
            <a:r>
              <a:rPr kumimoji="0" lang="zh-CN" altLang="en-US"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缪子属性及来源</a:t>
            </a:r>
            <a:endParaRPr kumimoji="0" lang="en-US" altLang="zh-CN"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1031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49BF64">
                  <a:lumMod val="50000"/>
                </a:srgbClr>
              </a:gs>
              <a:gs pos="60000">
                <a:srgbClr val="49BF64">
                  <a:lumMod val="80000"/>
                </a:srgbClr>
              </a:gs>
              <a:gs pos="100000">
                <a:srgbClr val="49BF64">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1.1</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Physical nature of muons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49BF64"/>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defTabSz="457200">
              <a:defRPr/>
            </a:pPr>
            <a:r>
              <a:rPr lang="en-US" altLang="zh-CN" sz="2400" b="1"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rPr>
              <a:t>properties</a:t>
            </a:r>
            <a:endParaRPr lang="zh-CN" altLang="en-US" sz="2400"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endParaRP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41" name="文本框 40">
            <a:extLst>
              <a:ext uri="{FF2B5EF4-FFF2-40B4-BE49-F238E27FC236}">
                <a16:creationId xmlns:a16="http://schemas.microsoft.com/office/drawing/2014/main" id="{029A883D-B83F-4140-9203-B5858665D807}"/>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10" name="Picture 5">
            <a:extLst>
              <a:ext uri="{FF2B5EF4-FFF2-40B4-BE49-F238E27FC236}">
                <a16:creationId xmlns:a16="http://schemas.microsoft.com/office/drawing/2014/main" id="{527833C5-4AA1-445F-845A-5C7BED596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147" y="4183077"/>
            <a:ext cx="4406849" cy="196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rl David Anderson.jpg">
            <a:extLst>
              <a:ext uri="{FF2B5EF4-FFF2-40B4-BE49-F238E27FC236}">
                <a16:creationId xmlns:a16="http://schemas.microsoft.com/office/drawing/2014/main" id="{D2AC52B0-B14E-4C07-92FF-FA537F46D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977" y="950608"/>
            <a:ext cx="2104983" cy="28800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244D3A4A-ECE5-47E4-9CD6-49419F850D93}"/>
              </a:ext>
            </a:extLst>
          </p:cNvPr>
          <p:cNvSpPr/>
          <p:nvPr/>
        </p:nvSpPr>
        <p:spPr>
          <a:xfrm>
            <a:off x="9601199" y="3777610"/>
            <a:ext cx="25146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zh-CN" sz="1600" b="1" i="0" u="none" strike="noStrike" kern="1200" cap="none" spc="0" normalizeH="0" baseline="0" noProof="0" dirty="0">
                <a:ln>
                  <a:noFill/>
                </a:ln>
                <a:solidFill>
                  <a:srgbClr val="202122"/>
                </a:solidFill>
                <a:effectLst/>
                <a:uLnTx/>
                <a:uFillTx/>
                <a:latin typeface="Arial" panose="020B0604020202020204" pitchFamily="34" charset="0"/>
                <a:ea typeface="等线" panose="02010600030101010101" pitchFamily="2" charset="-122"/>
                <a:cs typeface="+mn-cs"/>
              </a:rPr>
              <a:t>Carl David Anderson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zh-CN" sz="1600" b="0" i="0" u="none" strike="noStrike" kern="1200" cap="none" spc="0" normalizeH="0" baseline="0" noProof="0" dirty="0">
                <a:ln>
                  <a:noFill/>
                </a:ln>
                <a:solidFill>
                  <a:srgbClr val="202122"/>
                </a:solidFill>
                <a:effectLst/>
                <a:uLnTx/>
                <a:uFillTx/>
                <a:latin typeface="Arial" panose="020B0604020202020204" pitchFamily="34" charset="0"/>
                <a:ea typeface="等线" panose="02010600030101010101" pitchFamily="2" charset="-122"/>
                <a:cs typeface="+mn-cs"/>
              </a:rPr>
              <a:t> (1905-1991)</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59080E5E-F904-4D8F-8A5A-A8C73F96A346}"/>
              </a:ext>
            </a:extLst>
          </p:cNvPr>
          <p:cNvSpPr/>
          <p:nvPr/>
        </p:nvSpPr>
        <p:spPr>
          <a:xfrm>
            <a:off x="5834743" y="5104742"/>
            <a:ext cx="4731657" cy="51424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26937819-202B-4B1C-B6F7-262628635DCE}"/>
              </a:ext>
            </a:extLst>
          </p:cNvPr>
          <p:cNvPicPr>
            <a:picLocks noChangeAspect="1"/>
          </p:cNvPicPr>
          <p:nvPr/>
        </p:nvPicPr>
        <p:blipFill>
          <a:blip r:embed="rId6">
            <a:duotone>
              <a:prstClr val="black"/>
              <a:schemeClr val="bg1">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pic>
        <p:nvPicPr>
          <p:cNvPr id="19" name="Picture 2">
            <a:extLst>
              <a:ext uri="{FF2B5EF4-FFF2-40B4-BE49-F238E27FC236}">
                <a16:creationId xmlns:a16="http://schemas.microsoft.com/office/drawing/2014/main" id="{E3B718A6-D904-46E1-86AD-429C048E26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436494" y="950608"/>
            <a:ext cx="4214505" cy="28800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任意多边形: 形状 19">
            <a:extLst>
              <a:ext uri="{FF2B5EF4-FFF2-40B4-BE49-F238E27FC236}">
                <a16:creationId xmlns:a16="http://schemas.microsoft.com/office/drawing/2014/main" id="{6C8F143D-F289-4BF4-A7A9-B5A93E2912FF}"/>
              </a:ext>
            </a:extLst>
          </p:cNvPr>
          <p:cNvSpPr/>
          <p:nvPr/>
        </p:nvSpPr>
        <p:spPr bwMode="auto">
          <a:xfrm>
            <a:off x="6150992" y="2860583"/>
            <a:ext cx="692459" cy="131989"/>
          </a:xfrm>
          <a:custGeom>
            <a:avLst/>
            <a:gdLst>
              <a:gd name="connsiteX0" fmla="*/ 0 w 621437"/>
              <a:gd name="connsiteY0" fmla="*/ 0 h 159798"/>
              <a:gd name="connsiteX1" fmla="*/ 44389 w 621437"/>
              <a:gd name="connsiteY1" fmla="*/ 26633 h 159798"/>
              <a:gd name="connsiteX2" fmla="*/ 53266 w 621437"/>
              <a:gd name="connsiteY2" fmla="*/ 53266 h 159798"/>
              <a:gd name="connsiteX3" fmla="*/ 186431 w 621437"/>
              <a:gd name="connsiteY3" fmla="*/ 79899 h 159798"/>
              <a:gd name="connsiteX4" fmla="*/ 248575 w 621437"/>
              <a:gd name="connsiteY4" fmla="*/ 115409 h 159798"/>
              <a:gd name="connsiteX5" fmla="*/ 372862 w 621437"/>
              <a:gd name="connsiteY5" fmla="*/ 150920 h 159798"/>
              <a:gd name="connsiteX6" fmla="*/ 470517 w 621437"/>
              <a:gd name="connsiteY6" fmla="*/ 159798 h 159798"/>
              <a:gd name="connsiteX7" fmla="*/ 514905 w 621437"/>
              <a:gd name="connsiteY7" fmla="*/ 150920 h 159798"/>
              <a:gd name="connsiteX8" fmla="*/ 621437 w 621437"/>
              <a:gd name="connsiteY8" fmla="*/ 124287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37" h="159798">
                <a:moveTo>
                  <a:pt x="0" y="0"/>
                </a:moveTo>
                <a:cubicBezTo>
                  <a:pt x="14796" y="8878"/>
                  <a:pt x="32188" y="14432"/>
                  <a:pt x="44389" y="26633"/>
                </a:cubicBezTo>
                <a:cubicBezTo>
                  <a:pt x="51006" y="33250"/>
                  <a:pt x="44504" y="49980"/>
                  <a:pt x="53266" y="53266"/>
                </a:cubicBezTo>
                <a:cubicBezTo>
                  <a:pt x="95651" y="69161"/>
                  <a:pt x="186431" y="79899"/>
                  <a:pt x="186431" y="79899"/>
                </a:cubicBezTo>
                <a:cubicBezTo>
                  <a:pt x="213890" y="107357"/>
                  <a:pt x="199396" y="97525"/>
                  <a:pt x="248575" y="115409"/>
                </a:cubicBezTo>
                <a:cubicBezTo>
                  <a:pt x="283121" y="127971"/>
                  <a:pt x="338275" y="145459"/>
                  <a:pt x="372862" y="150920"/>
                </a:cubicBezTo>
                <a:cubicBezTo>
                  <a:pt x="405148" y="156018"/>
                  <a:pt x="437965" y="156839"/>
                  <a:pt x="470517" y="159798"/>
                </a:cubicBezTo>
                <a:cubicBezTo>
                  <a:pt x="485313" y="156839"/>
                  <a:pt x="500397" y="155065"/>
                  <a:pt x="514905" y="150920"/>
                </a:cubicBezTo>
                <a:cubicBezTo>
                  <a:pt x="617945" y="121480"/>
                  <a:pt x="562076" y="124287"/>
                  <a:pt x="621437" y="124287"/>
                </a:cubicBezTo>
              </a:path>
            </a:pathLst>
          </a:custGeom>
          <a:noFill/>
          <a:ln w="57150"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Arial" pitchFamily="34" charset="0"/>
              <a:ea typeface="宋体" pitchFamily="2" charset="-122"/>
            </a:endParaRPr>
          </a:p>
        </p:txBody>
      </p:sp>
      <p:sp>
        <p:nvSpPr>
          <p:cNvPr id="21" name="任意多边形: 形状 20">
            <a:extLst>
              <a:ext uri="{FF2B5EF4-FFF2-40B4-BE49-F238E27FC236}">
                <a16:creationId xmlns:a16="http://schemas.microsoft.com/office/drawing/2014/main" id="{1A9BEAF3-E3C8-40B4-A16E-65C4BC36F70E}"/>
              </a:ext>
            </a:extLst>
          </p:cNvPr>
          <p:cNvSpPr/>
          <p:nvPr/>
        </p:nvSpPr>
        <p:spPr bwMode="auto">
          <a:xfrm>
            <a:off x="8126890" y="2861984"/>
            <a:ext cx="692459" cy="150946"/>
          </a:xfrm>
          <a:custGeom>
            <a:avLst/>
            <a:gdLst>
              <a:gd name="connsiteX0" fmla="*/ 0 w 692459"/>
              <a:gd name="connsiteY0" fmla="*/ 106558 h 150946"/>
              <a:gd name="connsiteX1" fmla="*/ 71022 w 692459"/>
              <a:gd name="connsiteY1" fmla="*/ 115436 h 150946"/>
              <a:gd name="connsiteX2" fmla="*/ 97655 w 692459"/>
              <a:gd name="connsiteY2" fmla="*/ 133191 h 150946"/>
              <a:gd name="connsiteX3" fmla="*/ 133165 w 692459"/>
              <a:gd name="connsiteY3" fmla="*/ 142069 h 150946"/>
              <a:gd name="connsiteX4" fmla="*/ 159798 w 692459"/>
              <a:gd name="connsiteY4" fmla="*/ 150946 h 150946"/>
              <a:gd name="connsiteX5" fmla="*/ 355107 w 692459"/>
              <a:gd name="connsiteY5" fmla="*/ 142069 h 150946"/>
              <a:gd name="connsiteX6" fmla="*/ 417251 w 692459"/>
              <a:gd name="connsiteY6" fmla="*/ 115436 h 150946"/>
              <a:gd name="connsiteX7" fmla="*/ 514905 w 692459"/>
              <a:gd name="connsiteY7" fmla="*/ 88803 h 150946"/>
              <a:gd name="connsiteX8" fmla="*/ 541538 w 692459"/>
              <a:gd name="connsiteY8" fmla="*/ 71047 h 150946"/>
              <a:gd name="connsiteX9" fmla="*/ 577049 w 692459"/>
              <a:gd name="connsiteY9" fmla="*/ 62170 h 150946"/>
              <a:gd name="connsiteX10" fmla="*/ 603682 w 692459"/>
              <a:gd name="connsiteY10" fmla="*/ 35537 h 150946"/>
              <a:gd name="connsiteX11" fmla="*/ 621437 w 692459"/>
              <a:gd name="connsiteY11" fmla="*/ 8904 h 150946"/>
              <a:gd name="connsiteX12" fmla="*/ 692459 w 692459"/>
              <a:gd name="connsiteY12" fmla="*/ 26 h 1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459" h="150946">
                <a:moveTo>
                  <a:pt x="0" y="106558"/>
                </a:moveTo>
                <a:cubicBezTo>
                  <a:pt x="23674" y="109517"/>
                  <a:pt x="48004" y="109159"/>
                  <a:pt x="71022" y="115436"/>
                </a:cubicBezTo>
                <a:cubicBezTo>
                  <a:pt x="81316" y="118243"/>
                  <a:pt x="87848" y="128988"/>
                  <a:pt x="97655" y="133191"/>
                </a:cubicBezTo>
                <a:cubicBezTo>
                  <a:pt x="108869" y="137997"/>
                  <a:pt x="121433" y="138717"/>
                  <a:pt x="133165" y="142069"/>
                </a:cubicBezTo>
                <a:cubicBezTo>
                  <a:pt x="142163" y="144640"/>
                  <a:pt x="150920" y="147987"/>
                  <a:pt x="159798" y="150946"/>
                </a:cubicBezTo>
                <a:cubicBezTo>
                  <a:pt x="224901" y="147987"/>
                  <a:pt x="290144" y="147266"/>
                  <a:pt x="355107" y="142069"/>
                </a:cubicBezTo>
                <a:cubicBezTo>
                  <a:pt x="372965" y="140640"/>
                  <a:pt x="403536" y="120922"/>
                  <a:pt x="417251" y="115436"/>
                </a:cubicBezTo>
                <a:cubicBezTo>
                  <a:pt x="462310" y="97412"/>
                  <a:pt x="470322" y="97719"/>
                  <a:pt x="514905" y="88803"/>
                </a:cubicBezTo>
                <a:cubicBezTo>
                  <a:pt x="523783" y="82884"/>
                  <a:pt x="531731" y="75250"/>
                  <a:pt x="541538" y="71047"/>
                </a:cubicBezTo>
                <a:cubicBezTo>
                  <a:pt x="552753" y="66241"/>
                  <a:pt x="566455" y="68223"/>
                  <a:pt x="577049" y="62170"/>
                </a:cubicBezTo>
                <a:cubicBezTo>
                  <a:pt x="587950" y="55941"/>
                  <a:pt x="595645" y="45182"/>
                  <a:pt x="603682" y="35537"/>
                </a:cubicBezTo>
                <a:cubicBezTo>
                  <a:pt x="610512" y="27340"/>
                  <a:pt x="611894" y="13676"/>
                  <a:pt x="621437" y="8904"/>
                </a:cubicBezTo>
                <a:cubicBezTo>
                  <a:pt x="641139" y="-947"/>
                  <a:pt x="669659" y="26"/>
                  <a:pt x="692459" y="26"/>
                </a:cubicBezTo>
              </a:path>
            </a:pathLst>
          </a:custGeom>
          <a:noFill/>
          <a:ln w="57150"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aseline="-25000">
              <a:latin typeface="Arial" pitchFamily="34" charset="0"/>
              <a:ea typeface="宋体" pitchFamily="2" charset="-122"/>
            </a:endParaRPr>
          </a:p>
        </p:txBody>
      </p:sp>
      <p:sp>
        <p:nvSpPr>
          <p:cNvPr id="22" name="文本框 21">
            <a:extLst>
              <a:ext uri="{FF2B5EF4-FFF2-40B4-BE49-F238E27FC236}">
                <a16:creationId xmlns:a16="http://schemas.microsoft.com/office/drawing/2014/main" id="{CA6FA7D1-62E2-475B-BD18-869D0B2C1DEB}"/>
              </a:ext>
            </a:extLst>
          </p:cNvPr>
          <p:cNvSpPr txBox="1"/>
          <p:nvPr/>
        </p:nvSpPr>
        <p:spPr>
          <a:xfrm>
            <a:off x="6350000" y="3041958"/>
            <a:ext cx="2146300" cy="461665"/>
          </a:xfrm>
          <a:prstGeom prst="rect">
            <a:avLst/>
          </a:prstGeom>
          <a:noFill/>
          <a:effectLst>
            <a:glow rad="101600">
              <a:schemeClr val="accent2">
                <a:satMod val="175000"/>
                <a:alpha val="40000"/>
              </a:schemeClr>
            </a:glow>
          </a:effectLst>
        </p:spPr>
        <p:txBody>
          <a:bodyPr wrap="square" rtlCol="0">
            <a:spAutoFit/>
          </a:bodyPr>
          <a:lstStyle/>
          <a:p>
            <a:pPr algn="ctr"/>
            <a:r>
              <a:rPr lang="en-US" altLang="zh-CN" sz="2400" b="1" dirty="0">
                <a:solidFill>
                  <a:srgbClr val="FF0000"/>
                </a:solidFill>
                <a:effectLst>
                  <a:glow rad="101600">
                    <a:schemeClr val="accent5">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Muon track</a:t>
            </a:r>
            <a:endParaRPr lang="zh-CN" altLang="en-US" sz="2400" b="1" dirty="0">
              <a:solidFill>
                <a:srgbClr val="FF0000"/>
              </a:solidFill>
              <a:effectLst>
                <a:glow rad="101600">
                  <a:schemeClr val="accent5">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弧形 22">
            <a:extLst>
              <a:ext uri="{FF2B5EF4-FFF2-40B4-BE49-F238E27FC236}">
                <a16:creationId xmlns:a16="http://schemas.microsoft.com/office/drawing/2014/main" id="{CA48FC86-2246-4FD3-B636-5D631CB9BB7D}"/>
              </a:ext>
            </a:extLst>
          </p:cNvPr>
          <p:cNvSpPr/>
          <p:nvPr/>
        </p:nvSpPr>
        <p:spPr bwMode="auto">
          <a:xfrm rot="10605170">
            <a:off x="5782880" y="-333932"/>
            <a:ext cx="784091" cy="3036085"/>
          </a:xfrm>
          <a:prstGeom prst="arc">
            <a:avLst>
              <a:gd name="adj1" fmla="val 16677605"/>
              <a:gd name="adj2" fmla="val 0"/>
            </a:avLst>
          </a:prstGeom>
          <a:noFill/>
          <a:ln w="2857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Arial" pitchFamily="34" charset="0"/>
              <a:ea typeface="宋体" pitchFamily="2" charset="-122"/>
            </a:endParaRPr>
          </a:p>
        </p:txBody>
      </p:sp>
      <p:sp>
        <p:nvSpPr>
          <p:cNvPr id="24" name="弧形 23">
            <a:extLst>
              <a:ext uri="{FF2B5EF4-FFF2-40B4-BE49-F238E27FC236}">
                <a16:creationId xmlns:a16="http://schemas.microsoft.com/office/drawing/2014/main" id="{E0781897-5A29-47AA-BCF2-E6020E5B516F}"/>
              </a:ext>
            </a:extLst>
          </p:cNvPr>
          <p:cNvSpPr/>
          <p:nvPr/>
        </p:nvSpPr>
        <p:spPr bwMode="auto">
          <a:xfrm rot="10800000">
            <a:off x="8467319" y="-155739"/>
            <a:ext cx="784091" cy="3036085"/>
          </a:xfrm>
          <a:prstGeom prst="arc">
            <a:avLst>
              <a:gd name="adj1" fmla="val 8841461"/>
              <a:gd name="adj2" fmla="val 15368822"/>
            </a:avLst>
          </a:prstGeom>
          <a:noFill/>
          <a:ln w="2857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Arial" pitchFamily="34" charset="0"/>
              <a:ea typeface="宋体" pitchFamily="2" charset="-122"/>
            </a:endParaRPr>
          </a:p>
        </p:txBody>
      </p:sp>
      <p:pic>
        <p:nvPicPr>
          <p:cNvPr id="27" name="图片 26">
            <a:extLst>
              <a:ext uri="{FF2B5EF4-FFF2-40B4-BE49-F238E27FC236}">
                <a16:creationId xmlns:a16="http://schemas.microsoft.com/office/drawing/2014/main" id="{8B5DEA46-CB04-4B53-A46B-C2F397278B8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53080" y="947073"/>
            <a:ext cx="4889953" cy="2880000"/>
          </a:xfrm>
          <a:prstGeom prst="rect">
            <a:avLst/>
          </a:prstGeom>
          <a:noFill/>
          <a:effectLst>
            <a:outerShdw blurRad="63500" sx="102000" sy="102000" algn="ctr" rotWithShape="0">
              <a:prstClr val="black">
                <a:alpha val="40000"/>
              </a:prstClr>
            </a:outerShdw>
          </a:effectLst>
        </p:spPr>
      </p:pic>
      <p:pic>
        <p:nvPicPr>
          <p:cNvPr id="25" name="Picture 4">
            <a:extLst>
              <a:ext uri="{FF2B5EF4-FFF2-40B4-BE49-F238E27FC236}">
                <a16:creationId xmlns:a16="http://schemas.microsoft.com/office/drawing/2014/main" id="{189939CE-D4DC-4E2F-86FB-8F8EC6DF2D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186" y="4097942"/>
            <a:ext cx="463600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26" name="矩形 25">
            <a:extLst>
              <a:ext uri="{FF2B5EF4-FFF2-40B4-BE49-F238E27FC236}">
                <a16:creationId xmlns:a16="http://schemas.microsoft.com/office/drawing/2014/main" id="{9F165078-BCA6-48E1-8747-6B59AEE3CB51}"/>
              </a:ext>
            </a:extLst>
          </p:cNvPr>
          <p:cNvSpPr/>
          <p:nvPr/>
        </p:nvSpPr>
        <p:spPr>
          <a:xfrm>
            <a:off x="684730" y="5006933"/>
            <a:ext cx="2103120" cy="45011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1"/>
    </p:custDataLst>
    <p:extLst>
      <p:ext uri="{BB962C8B-B14F-4D97-AF65-F5344CB8AC3E}">
        <p14:creationId xmlns:p14="http://schemas.microsoft.com/office/powerpoint/2010/main" val="371473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5E10DA5-752A-425C-99DB-912EE0450D45}"/>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8859600" y="696153"/>
            <a:ext cx="2464817" cy="2464817"/>
          </a:xfrm>
          <a:prstGeom prst="rect">
            <a:avLst/>
          </a:prstGeom>
        </p:spPr>
      </p:pic>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49BF64">
                  <a:lumMod val="50000"/>
                </a:srgbClr>
              </a:gs>
              <a:gs pos="60000">
                <a:srgbClr val="49BF64">
                  <a:lumMod val="80000"/>
                </a:srgbClr>
              </a:gs>
              <a:gs pos="100000">
                <a:srgbClr val="49BF64">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1.2</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A</a:t>
            </a:r>
            <a:r>
              <a:rPr lang="en-US" altLang="zh-CN" sz="2800" b="1" dirty="0" err="1">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ccelerator</a:t>
            </a:r>
            <a:r>
              <a:rPr lang="en-US" altLang="zh-CN" sz="28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 muon </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49BF64"/>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defTabSz="457200">
              <a:defRPr/>
            </a:pPr>
            <a:r>
              <a:rPr lang="en-US" altLang="zh-CN" sz="2400" b="1"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rPr>
              <a:t>Accelerator</a:t>
            </a: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17" name="图片 16">
            <a:extLst>
              <a:ext uri="{FF2B5EF4-FFF2-40B4-BE49-F238E27FC236}">
                <a16:creationId xmlns:a16="http://schemas.microsoft.com/office/drawing/2014/main" id="{26937819-202B-4B1C-B6F7-262628635DCE}"/>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pic>
        <p:nvPicPr>
          <p:cNvPr id="15" name="图片 14">
            <a:extLst>
              <a:ext uri="{FF2B5EF4-FFF2-40B4-BE49-F238E27FC236}">
                <a16:creationId xmlns:a16="http://schemas.microsoft.com/office/drawing/2014/main" id="{CEEFF86B-37A8-4AC9-862F-BA363000121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0361" y="4276293"/>
            <a:ext cx="3514792" cy="1936721"/>
          </a:xfrm>
          <a:prstGeom prst="rect">
            <a:avLst/>
          </a:prstGeom>
          <a:effectLst>
            <a:outerShdw blurRad="63500" sx="102000" sy="102000" algn="ctr" rotWithShape="0">
              <a:prstClr val="black">
                <a:alpha val="40000"/>
              </a:prstClr>
            </a:outerShdw>
          </a:effectLst>
        </p:spPr>
      </p:pic>
      <p:sp>
        <p:nvSpPr>
          <p:cNvPr id="18" name="文本框 17">
            <a:extLst>
              <a:ext uri="{FF2B5EF4-FFF2-40B4-BE49-F238E27FC236}">
                <a16:creationId xmlns:a16="http://schemas.microsoft.com/office/drawing/2014/main" id="{108A11D6-0AE6-4FB8-A38E-6AD18159FEF6}"/>
              </a:ext>
            </a:extLst>
          </p:cNvPr>
          <p:cNvSpPr txBox="1"/>
          <p:nvPr/>
        </p:nvSpPr>
        <p:spPr>
          <a:xfrm>
            <a:off x="1334454" y="5837977"/>
            <a:ext cx="1491528" cy="369332"/>
          </a:xfrm>
          <a:prstGeom prst="rect">
            <a:avLst/>
          </a:prstGeom>
          <a:noFill/>
        </p:spPr>
        <p:txBody>
          <a:bodyPr wrap="square" rtlCol="0">
            <a:spAutoFit/>
          </a:bodyPr>
          <a:lstStyle/>
          <a:p>
            <a:pPr algn="ctr"/>
            <a:r>
              <a:rPr lang="en-US" altLang="zh-CN" b="1" i="1" dirty="0">
                <a:solidFill>
                  <a:srgbClr val="FF0000"/>
                </a:solidFill>
                <a:effectLst>
                  <a:reflection blurRad="6350" stA="55000" endA="50" endPos="85000" dir="5400000" sy="-100000" algn="bl" rotWithShape="0"/>
                </a:effectLst>
              </a:rPr>
              <a:t>ISIS Facility</a:t>
            </a:r>
            <a:endParaRPr lang="zh-CN" altLang="en-US" b="1" i="1" dirty="0">
              <a:solidFill>
                <a:srgbClr val="FF0000"/>
              </a:solidFill>
              <a:effectLst>
                <a:reflection blurRad="6350" stA="55000" endA="50" endPos="85000" dir="5400000" sy="-100000" algn="bl" rotWithShape="0"/>
              </a:effectLst>
            </a:endParaRPr>
          </a:p>
        </p:txBody>
      </p:sp>
      <p:pic>
        <p:nvPicPr>
          <p:cNvPr id="19" name="Picture 2">
            <a:extLst>
              <a:ext uri="{FF2B5EF4-FFF2-40B4-BE49-F238E27FC236}">
                <a16:creationId xmlns:a16="http://schemas.microsoft.com/office/drawing/2014/main" id="{08DD6576-1254-41EE-9405-A10B0AA10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897" y="1683420"/>
            <a:ext cx="4301284" cy="1008000"/>
          </a:xfrm>
          <a:prstGeom prst="rect">
            <a:avLst/>
          </a:prstGeom>
          <a:solidFill>
            <a:schemeClr val="bg1"/>
          </a:solidFill>
          <a:effectLst>
            <a:outerShdw blurRad="63500" sx="102000" sy="102000" algn="ctr" rotWithShape="0">
              <a:prstClr val="black">
                <a:alpha val="40000"/>
              </a:prstClr>
            </a:outerShdw>
          </a:effectLst>
        </p:spPr>
      </p:pic>
      <p:pic>
        <p:nvPicPr>
          <p:cNvPr id="28" name="图片 27">
            <a:extLst>
              <a:ext uri="{FF2B5EF4-FFF2-40B4-BE49-F238E27FC236}">
                <a16:creationId xmlns:a16="http://schemas.microsoft.com/office/drawing/2014/main" id="{197DFD01-4BD3-414A-822B-6ABD29B12E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499" y="1065975"/>
            <a:ext cx="2942754" cy="2242891"/>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a:ln w="28575">
            <a:noFill/>
            <a:prstDash val="solid"/>
          </a:ln>
          <a:effectLst>
            <a:outerShdw blurRad="63500" sx="102000" sy="102000" algn="ctr" rotWithShape="0">
              <a:prstClr val="black">
                <a:alpha val="40000"/>
              </a:prstClr>
            </a:outerShdw>
          </a:effectLst>
        </p:spPr>
      </p:pic>
      <p:pic>
        <p:nvPicPr>
          <p:cNvPr id="30" name="Picture 2">
            <a:extLst>
              <a:ext uri="{FF2B5EF4-FFF2-40B4-BE49-F238E27FC236}">
                <a16:creationId xmlns:a16="http://schemas.microsoft.com/office/drawing/2014/main" id="{B70D0241-21D5-498B-8063-8142533622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191897" y="4635724"/>
            <a:ext cx="4301284" cy="1217860"/>
          </a:xfrm>
          <a:prstGeom prst="rect">
            <a:avLst/>
          </a:prstGeom>
          <a:solidFill>
            <a:schemeClr val="bg1"/>
          </a:solidFill>
          <a:effectLst>
            <a:outerShdw blurRad="63500" sx="102000" sy="102000" algn="ctr" rotWithShape="0">
              <a:prstClr val="black">
                <a:alpha val="40000"/>
              </a:prstClr>
            </a:outerShdw>
          </a:effectLst>
        </p:spPr>
      </p:pic>
      <p:pic>
        <p:nvPicPr>
          <p:cNvPr id="31" name="图片 30">
            <a:extLst>
              <a:ext uri="{FF2B5EF4-FFF2-40B4-BE49-F238E27FC236}">
                <a16:creationId xmlns:a16="http://schemas.microsoft.com/office/drawing/2014/main" id="{65CAADAC-E739-4061-A4B5-42906AF13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1125" y="4254654"/>
            <a:ext cx="2648571" cy="1980000"/>
          </a:xfrm>
          <a:prstGeom prst="rect">
            <a:avLst/>
          </a:prstGeom>
          <a:effectLst/>
        </p:spPr>
      </p:pic>
      <p:sp>
        <p:nvSpPr>
          <p:cNvPr id="2" name="文本框 1">
            <a:extLst>
              <a:ext uri="{FF2B5EF4-FFF2-40B4-BE49-F238E27FC236}">
                <a16:creationId xmlns:a16="http://schemas.microsoft.com/office/drawing/2014/main" id="{ECB6E3A7-098C-448C-9E03-E1E949F3D24E}"/>
              </a:ext>
            </a:extLst>
          </p:cNvPr>
          <p:cNvSpPr txBox="1"/>
          <p:nvPr/>
        </p:nvSpPr>
        <p:spPr>
          <a:xfrm>
            <a:off x="10946823" y="4066508"/>
            <a:ext cx="1181100" cy="707886"/>
          </a:xfrm>
          <a:prstGeom prst="rect">
            <a:avLst/>
          </a:prstGeom>
          <a:solidFill>
            <a:schemeClr val="bg1"/>
          </a:solid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Muonic X-ray</a:t>
            </a:r>
            <a:endParaRPr lang="zh-CN" altLang="en-US" sz="2000" b="1" dirty="0"/>
          </a:p>
        </p:txBody>
      </p:sp>
      <p:sp>
        <p:nvSpPr>
          <p:cNvPr id="32" name="文本框 31">
            <a:extLst>
              <a:ext uri="{FF2B5EF4-FFF2-40B4-BE49-F238E27FC236}">
                <a16:creationId xmlns:a16="http://schemas.microsoft.com/office/drawing/2014/main" id="{84262E1A-CFB0-463B-9E3A-A5138438F34B}"/>
              </a:ext>
            </a:extLst>
          </p:cNvPr>
          <p:cNvSpPr txBox="1"/>
          <p:nvPr/>
        </p:nvSpPr>
        <p:spPr>
          <a:xfrm>
            <a:off x="10824855" y="829997"/>
            <a:ext cx="1356189" cy="707886"/>
          </a:xfrm>
          <a:prstGeom prst="rect">
            <a:avLst/>
          </a:prstGeom>
          <a:solidFill>
            <a:schemeClr val="bg1">
              <a:alpha val="0"/>
            </a:schemeClr>
          </a:solid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Larmor</a:t>
            </a:r>
          </a:p>
          <a:p>
            <a:pPr algn="ctr"/>
            <a:r>
              <a:rPr lang="en-US" altLang="zh-CN" sz="2000" b="1" dirty="0">
                <a:latin typeface="Times New Roman" panose="02020603050405020304" pitchFamily="18" charset="0"/>
                <a:cs typeface="Times New Roman" panose="02020603050405020304" pitchFamily="18" charset="0"/>
              </a:rPr>
              <a:t>precession</a:t>
            </a:r>
            <a:endParaRPr lang="zh-CN" altLang="en-US" sz="2000" b="1" dirty="0"/>
          </a:p>
        </p:txBody>
      </p:sp>
      <p:sp>
        <p:nvSpPr>
          <p:cNvPr id="21" name="箭头: 右 20">
            <a:extLst>
              <a:ext uri="{FF2B5EF4-FFF2-40B4-BE49-F238E27FC236}">
                <a16:creationId xmlns:a16="http://schemas.microsoft.com/office/drawing/2014/main" id="{C8FF5A92-3F51-44C4-AA3A-FFA72B572447}"/>
              </a:ext>
            </a:extLst>
          </p:cNvPr>
          <p:cNvSpPr/>
          <p:nvPr/>
        </p:nvSpPr>
        <p:spPr>
          <a:xfrm>
            <a:off x="44054" y="3430643"/>
            <a:ext cx="12103892" cy="675347"/>
          </a:xfrm>
          <a:prstGeom prst="rightArrow">
            <a:avLst>
              <a:gd name="adj1" fmla="val 50000"/>
              <a:gd name="adj2" fmla="val 68340"/>
            </a:avLst>
          </a:prstGeom>
          <a:gradFill flip="none" rotWithShape="1">
            <a:gsLst>
              <a:gs pos="0">
                <a:srgbClr val="49BF64">
                  <a:lumMod val="67000"/>
                </a:srgbClr>
              </a:gs>
              <a:gs pos="48000">
                <a:srgbClr val="49BF64">
                  <a:lumMod val="97000"/>
                  <a:lumOff val="3000"/>
                </a:srgbClr>
              </a:gs>
              <a:gs pos="100000">
                <a:srgbClr val="49BF64">
                  <a:lumMod val="60000"/>
                  <a:lumOff val="40000"/>
                </a:srgbClr>
              </a:gs>
            </a:gsLst>
            <a:lin ang="108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B887A9B3-A766-44B4-890A-2C495A44B9FA}"/>
              </a:ext>
            </a:extLst>
          </p:cNvPr>
          <p:cNvSpPr/>
          <p:nvPr/>
        </p:nvSpPr>
        <p:spPr>
          <a:xfrm>
            <a:off x="1363754" y="3408316"/>
            <a:ext cx="720000" cy="720000"/>
          </a:xfrm>
          <a:prstGeom prst="ellipse">
            <a:avLst/>
          </a:prstGeom>
          <a:solidFill>
            <a:schemeClr val="bg1"/>
          </a:solidFill>
          <a:ln>
            <a:noFill/>
          </a:ln>
          <a:effectLst>
            <a:glow rad="101600">
              <a:schemeClr val="accent6">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50000"/>
                </a:schemeClr>
              </a:solidFill>
            </a:endParaRPr>
          </a:p>
        </p:txBody>
      </p:sp>
      <p:sp>
        <p:nvSpPr>
          <p:cNvPr id="23" name="椭圆 22">
            <a:extLst>
              <a:ext uri="{FF2B5EF4-FFF2-40B4-BE49-F238E27FC236}">
                <a16:creationId xmlns:a16="http://schemas.microsoft.com/office/drawing/2014/main" id="{84D91D53-E8D9-49A0-887E-9AB2B596B5EE}"/>
              </a:ext>
            </a:extLst>
          </p:cNvPr>
          <p:cNvSpPr/>
          <p:nvPr/>
        </p:nvSpPr>
        <p:spPr>
          <a:xfrm>
            <a:off x="5982539" y="3408316"/>
            <a:ext cx="720000" cy="720000"/>
          </a:xfrm>
          <a:prstGeom prst="ellipse">
            <a:avLst/>
          </a:prstGeom>
          <a:solidFill>
            <a:schemeClr val="bg1"/>
          </a:solidFill>
          <a:ln>
            <a:noFill/>
          </a:ln>
          <a:effectLst>
            <a:glow rad="63500">
              <a:schemeClr val="accent6">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50000"/>
                </a:schemeClr>
              </a:solidFill>
            </a:endParaRPr>
          </a:p>
        </p:txBody>
      </p:sp>
      <p:sp>
        <p:nvSpPr>
          <p:cNvPr id="24" name="椭圆 23">
            <a:extLst>
              <a:ext uri="{FF2B5EF4-FFF2-40B4-BE49-F238E27FC236}">
                <a16:creationId xmlns:a16="http://schemas.microsoft.com/office/drawing/2014/main" id="{EB50C716-5E6C-4A24-82BC-4B1698D1E86B}"/>
              </a:ext>
            </a:extLst>
          </p:cNvPr>
          <p:cNvSpPr/>
          <p:nvPr/>
        </p:nvSpPr>
        <p:spPr>
          <a:xfrm>
            <a:off x="9732009" y="3408316"/>
            <a:ext cx="720000" cy="720000"/>
          </a:xfrm>
          <a:prstGeom prst="ellipse">
            <a:avLst/>
          </a:prstGeom>
          <a:solidFill>
            <a:schemeClr val="bg1"/>
          </a:solidFill>
          <a:ln>
            <a:noFill/>
          </a:ln>
          <a:effectLst>
            <a:glow rad="101600">
              <a:schemeClr val="accent6">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50000"/>
                </a:schemeClr>
              </a:solidFill>
            </a:endParaRPr>
          </a:p>
        </p:txBody>
      </p:sp>
      <p:sp>
        <p:nvSpPr>
          <p:cNvPr id="25" name="矩形 24">
            <a:extLst>
              <a:ext uri="{FF2B5EF4-FFF2-40B4-BE49-F238E27FC236}">
                <a16:creationId xmlns:a16="http://schemas.microsoft.com/office/drawing/2014/main" id="{3896A9DD-387D-4FF6-A543-99C4BD040DEB}"/>
              </a:ext>
            </a:extLst>
          </p:cNvPr>
          <p:cNvSpPr/>
          <p:nvPr/>
        </p:nvSpPr>
        <p:spPr>
          <a:xfrm>
            <a:off x="1451886" y="3506706"/>
            <a:ext cx="543739" cy="523220"/>
          </a:xfrm>
          <a:prstGeom prst="rect">
            <a:avLst/>
          </a:prstGeom>
        </p:spPr>
        <p:txBody>
          <a:bodyPr wrap="none">
            <a:spAutoFit/>
          </a:bodyPr>
          <a:lstStyle/>
          <a:p>
            <a:pPr algn="ctr"/>
            <a:r>
              <a:rPr lang="zh-CN" altLang="en-US" sz="2800" b="1" dirty="0">
                <a:solidFill>
                  <a:schemeClr val="accent6">
                    <a:lumMod val="50000"/>
                  </a:schemeClr>
                </a:solidFill>
                <a:latin typeface="微软雅黑" panose="020B0503020204020204" pitchFamily="34" charset="-122"/>
                <a:ea typeface="微软雅黑" panose="020B0503020204020204" pitchFamily="34" charset="-122"/>
              </a:rPr>
              <a:t>靶</a:t>
            </a:r>
            <a:endParaRPr lang="zh-CN" altLang="en-US" sz="28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278924A7-DDBB-4A35-A42E-2369470FF42F}"/>
              </a:ext>
            </a:extLst>
          </p:cNvPr>
          <p:cNvSpPr/>
          <p:nvPr/>
        </p:nvSpPr>
        <p:spPr>
          <a:xfrm>
            <a:off x="9815331" y="3506706"/>
            <a:ext cx="553357" cy="523220"/>
          </a:xfrm>
          <a:prstGeom prst="rect">
            <a:avLst/>
          </a:prstGeom>
        </p:spPr>
        <p:txBody>
          <a:bodyPr wrap="none">
            <a:spAutoFit/>
          </a:bodyPr>
          <a:lstStyle/>
          <a:p>
            <a:pPr algn="ctr"/>
            <a:r>
              <a:rPr lang="el-GR" altLang="zh-CN" sz="2800" b="1" dirty="0">
                <a:solidFill>
                  <a:schemeClr val="accent6">
                    <a:lumMod val="50000"/>
                  </a:schemeClr>
                </a:solidFill>
                <a:cs typeface="Times New Roman" panose="02020603050405020304" pitchFamily="18" charset="0"/>
              </a:rPr>
              <a:t>μ</a:t>
            </a:r>
            <a:r>
              <a:rPr lang="en-US" altLang="zh-CN" sz="2800" b="1" baseline="30000" dirty="0">
                <a:solidFill>
                  <a:schemeClr val="accent6">
                    <a:lumMod val="50000"/>
                  </a:schemeClr>
                </a:solidFill>
                <a:latin typeface="Times New Roman" panose="02020603050405020304" pitchFamily="18" charset="0"/>
                <a:cs typeface="Times New Roman" panose="02020603050405020304" pitchFamily="18" charset="0"/>
              </a:rPr>
              <a:t>±</a:t>
            </a:r>
            <a:endParaRPr lang="zh-CN" altLang="en-US" sz="2800" b="1" baseline="30000" dirty="0">
              <a:solidFill>
                <a:schemeClr val="accent6">
                  <a:lumMod val="50000"/>
                </a:schemeClr>
              </a:solidFill>
            </a:endParaRPr>
          </a:p>
        </p:txBody>
      </p:sp>
      <p:sp>
        <p:nvSpPr>
          <p:cNvPr id="27" name="矩形 26">
            <a:extLst>
              <a:ext uri="{FF2B5EF4-FFF2-40B4-BE49-F238E27FC236}">
                <a16:creationId xmlns:a16="http://schemas.microsoft.com/office/drawing/2014/main" id="{E12DF8B4-EC04-45F7-A034-2F43ADECC501}"/>
              </a:ext>
            </a:extLst>
          </p:cNvPr>
          <p:cNvSpPr/>
          <p:nvPr/>
        </p:nvSpPr>
        <p:spPr>
          <a:xfrm>
            <a:off x="6062655" y="3506706"/>
            <a:ext cx="559769" cy="523220"/>
          </a:xfrm>
          <a:prstGeom prst="rect">
            <a:avLst/>
          </a:prstGeom>
        </p:spPr>
        <p:txBody>
          <a:bodyPr wrap="none">
            <a:spAutoFit/>
          </a:bodyPr>
          <a:lstStyle/>
          <a:p>
            <a:pPr algn="ctr"/>
            <a:r>
              <a:rPr lang="el-GR" altLang="zh-CN" sz="2800" b="1" dirty="0">
                <a:solidFill>
                  <a:schemeClr val="accent6">
                    <a:lumMod val="50000"/>
                  </a:schemeClr>
                </a:solidFill>
                <a:cs typeface="Times New Roman" panose="02020603050405020304" pitchFamily="18" charset="0"/>
              </a:rPr>
              <a:t>π</a:t>
            </a:r>
            <a:r>
              <a:rPr lang="en-US" altLang="zh-CN" sz="2800" b="1" baseline="30000" dirty="0">
                <a:solidFill>
                  <a:schemeClr val="accent6">
                    <a:lumMod val="50000"/>
                  </a:schemeClr>
                </a:solidFill>
                <a:latin typeface="Times New Roman" panose="02020603050405020304" pitchFamily="18" charset="0"/>
                <a:cs typeface="Times New Roman" panose="02020603050405020304" pitchFamily="18" charset="0"/>
              </a:rPr>
              <a:t>±</a:t>
            </a:r>
            <a:endParaRPr lang="zh-CN" altLang="en-US" sz="2800" b="1" baseline="30000" dirty="0">
              <a:solidFill>
                <a:schemeClr val="accent6">
                  <a:lumMod val="50000"/>
                </a:schemeClr>
              </a:solidFill>
            </a:endParaRPr>
          </a:p>
        </p:txBody>
      </p:sp>
      <p:sp>
        <p:nvSpPr>
          <p:cNvPr id="29" name="文本框 28">
            <a:extLst>
              <a:ext uri="{FF2B5EF4-FFF2-40B4-BE49-F238E27FC236}">
                <a16:creationId xmlns:a16="http://schemas.microsoft.com/office/drawing/2014/main" id="{BFE2B999-E13E-4A51-A322-ACDE97C0E7BF}"/>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6795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32" grpId="0" animBg="1"/>
      <p:bldP spid="22" grpId="0" animBg="1"/>
      <p:bldP spid="23" grpId="0" animBg="1"/>
      <p:bldP spid="24" grpId="0" animBg="1"/>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1" descr="blank-world-map.jpg">
            <a:extLst>
              <a:ext uri="{FF2B5EF4-FFF2-40B4-BE49-F238E27FC236}">
                <a16:creationId xmlns:a16="http://schemas.microsoft.com/office/drawing/2014/main" id="{12BA9D84-77E0-43D8-B5B2-696F4B9495A2}"/>
              </a:ext>
            </a:extLst>
          </p:cNvPr>
          <p:cNvPicPr>
            <a:picLocks noChangeAspect="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4426" t="18316" r="3924" b="14119"/>
          <a:stretch/>
        </p:blipFill>
        <p:spPr>
          <a:xfrm>
            <a:off x="-1" y="-1650"/>
            <a:ext cx="12192000" cy="6857999"/>
          </a:xfrm>
          <a:prstGeom prst="rect">
            <a:avLst/>
          </a:prstGeom>
        </p:spPr>
      </p:pic>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49BF64">
                  <a:lumMod val="50000"/>
                </a:srgbClr>
              </a:gs>
              <a:gs pos="60000">
                <a:srgbClr val="49BF64">
                  <a:lumMod val="80000"/>
                </a:srgbClr>
              </a:gs>
              <a:gs pos="100000">
                <a:srgbClr val="49BF64">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1.3</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Worldwide </a:t>
            </a:r>
            <a:r>
              <a:rPr lang="en-US" altLang="zh-CN" sz="2800" b="1" dirty="0">
                <a:solidFill>
                  <a:schemeClr val="bg1"/>
                </a:solidFill>
                <a:latin typeface="Segoe UI Black" panose="020B0A02040204020203" pitchFamily="34" charset="0"/>
                <a:ea typeface="Segoe UI Black" panose="020B0A02040204020203" pitchFamily="34" charset="0"/>
                <a:cs typeface="Times New Roman" panose="02020603050405020304" pitchFamily="18" charset="0"/>
              </a:rPr>
              <a:t>muon sources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49BF64"/>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defTabSz="457200">
              <a:defRPr/>
            </a:pPr>
            <a:r>
              <a:rPr lang="en-US" altLang="zh-CN" sz="2400" b="1"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rPr>
              <a:t>Facilities</a:t>
            </a: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17" name="图片 16">
            <a:extLst>
              <a:ext uri="{FF2B5EF4-FFF2-40B4-BE49-F238E27FC236}">
                <a16:creationId xmlns:a16="http://schemas.microsoft.com/office/drawing/2014/main" id="{26937819-202B-4B1C-B6F7-262628635DCE}"/>
              </a:ext>
            </a:extLst>
          </p:cNvPr>
          <p:cNvPicPr>
            <a:picLocks noChangeAspect="1"/>
          </p:cNvPicPr>
          <p:nvPr/>
        </p:nvPicPr>
        <p:blipFill>
          <a:blip r:embed="rId6">
            <a:duotone>
              <a:prstClr val="black"/>
              <a:schemeClr val="bg1">
                <a:tint val="45000"/>
                <a:satMod val="400000"/>
              </a:schemeClr>
            </a:duoton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102" name="文本框 101">
            <a:extLst>
              <a:ext uri="{FF2B5EF4-FFF2-40B4-BE49-F238E27FC236}">
                <a16:creationId xmlns:a16="http://schemas.microsoft.com/office/drawing/2014/main" id="{0BB235ED-3952-4032-9CDC-86E228D99F9A}"/>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177" name="椭圆 176">
            <a:extLst>
              <a:ext uri="{FF2B5EF4-FFF2-40B4-BE49-F238E27FC236}">
                <a16:creationId xmlns:a16="http://schemas.microsoft.com/office/drawing/2014/main" id="{01AB5516-4F74-4EDB-890D-F37D0494C50E}"/>
              </a:ext>
            </a:extLst>
          </p:cNvPr>
          <p:cNvSpPr/>
          <p:nvPr/>
        </p:nvSpPr>
        <p:spPr>
          <a:xfrm flipH="1">
            <a:off x="1599955" y="1988083"/>
            <a:ext cx="180000" cy="180000"/>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cxnSp>
        <p:nvCxnSpPr>
          <p:cNvPr id="178" name="直接连接符 7">
            <a:extLst>
              <a:ext uri="{FF2B5EF4-FFF2-40B4-BE49-F238E27FC236}">
                <a16:creationId xmlns:a16="http://schemas.microsoft.com/office/drawing/2014/main" id="{72F7EA3F-1E71-4E83-A2AC-F3431A6CF47A}"/>
              </a:ext>
            </a:extLst>
          </p:cNvPr>
          <p:cNvCxnSpPr>
            <a:cxnSpLocks/>
            <a:stCxn id="177" idx="7"/>
          </p:cNvCxnSpPr>
          <p:nvPr/>
        </p:nvCxnSpPr>
        <p:spPr>
          <a:xfrm flipH="1" flipV="1">
            <a:off x="1324185" y="1596186"/>
            <a:ext cx="302130" cy="4182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9" name="矩形 178">
            <a:extLst>
              <a:ext uri="{FF2B5EF4-FFF2-40B4-BE49-F238E27FC236}">
                <a16:creationId xmlns:a16="http://schemas.microsoft.com/office/drawing/2014/main" id="{788A277F-B1BB-4457-9EFD-FBCC1E9E8B9F}"/>
              </a:ext>
            </a:extLst>
          </p:cNvPr>
          <p:cNvSpPr/>
          <p:nvPr/>
        </p:nvSpPr>
        <p:spPr>
          <a:xfrm>
            <a:off x="158365" y="956202"/>
            <a:ext cx="1817872" cy="676241"/>
          </a:xfrm>
          <a:prstGeom prst="rect">
            <a:avLst/>
          </a:prstGeom>
          <a:solidFill>
            <a:schemeClr val="accent3">
              <a:lumMod val="20000"/>
              <a:lumOff val="80000"/>
            </a:schemeClr>
          </a:solidFill>
          <a:ln w="38100">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0" name="文本框 179">
            <a:extLst>
              <a:ext uri="{FF2B5EF4-FFF2-40B4-BE49-F238E27FC236}">
                <a16:creationId xmlns:a16="http://schemas.microsoft.com/office/drawing/2014/main" id="{67E09A5C-BC43-4916-81A9-8202B91E77C7}"/>
              </a:ext>
            </a:extLst>
          </p:cNvPr>
          <p:cNvSpPr txBox="1"/>
          <p:nvPr/>
        </p:nvSpPr>
        <p:spPr>
          <a:xfrm>
            <a:off x="841779" y="1109656"/>
            <a:ext cx="1124094"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TRIUMF</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81" name="Picture 2" descr="https://timgsa.baidu.com/timg?image&amp;quality=80&amp;size=b9999_10000&amp;sec=1605614581867&amp;di=9d57e2c05dff79e95bee1f71118a2242&amp;imgtype=0&amp;src=http%3A%2F%2Fb.hiphotos.baidu.com%2Fzhidao%2Fpic%2Fitem%2Fb151f8198618367ac3abb8142c738bd4b21ce5dd.jpg">
            <a:extLst>
              <a:ext uri="{FF2B5EF4-FFF2-40B4-BE49-F238E27FC236}">
                <a16:creationId xmlns:a16="http://schemas.microsoft.com/office/drawing/2014/main" id="{4FA5B43D-2B70-4F64-BA1D-B21E3DD6EE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073" y="1039833"/>
            <a:ext cx="825273" cy="508979"/>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2" name="椭圆 181">
            <a:extLst>
              <a:ext uri="{FF2B5EF4-FFF2-40B4-BE49-F238E27FC236}">
                <a16:creationId xmlns:a16="http://schemas.microsoft.com/office/drawing/2014/main" id="{F21C42E9-F5F9-4BF8-AFE2-C670A9746EB7}"/>
              </a:ext>
            </a:extLst>
          </p:cNvPr>
          <p:cNvSpPr/>
          <p:nvPr/>
        </p:nvSpPr>
        <p:spPr>
          <a:xfrm>
            <a:off x="5535685" y="1834777"/>
            <a:ext cx="180000" cy="180000"/>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83" name="直接连接符 12">
            <a:extLst>
              <a:ext uri="{FF2B5EF4-FFF2-40B4-BE49-F238E27FC236}">
                <a16:creationId xmlns:a16="http://schemas.microsoft.com/office/drawing/2014/main" id="{5297E91D-7C2A-48E5-B3A1-46CD22A653A6}"/>
              </a:ext>
            </a:extLst>
          </p:cNvPr>
          <p:cNvCxnSpPr>
            <a:cxnSpLocks/>
            <a:stCxn id="182" idx="1"/>
          </p:cNvCxnSpPr>
          <p:nvPr/>
        </p:nvCxnSpPr>
        <p:spPr>
          <a:xfrm flipH="1" flipV="1">
            <a:off x="5305975" y="1568309"/>
            <a:ext cx="256070" cy="29282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84" name="矩形 183">
            <a:extLst>
              <a:ext uri="{FF2B5EF4-FFF2-40B4-BE49-F238E27FC236}">
                <a16:creationId xmlns:a16="http://schemas.microsoft.com/office/drawing/2014/main" id="{75363169-4051-4951-898B-8F6B3443F396}"/>
              </a:ext>
            </a:extLst>
          </p:cNvPr>
          <p:cNvSpPr/>
          <p:nvPr/>
        </p:nvSpPr>
        <p:spPr>
          <a:xfrm>
            <a:off x="4765023" y="956102"/>
            <a:ext cx="1613170" cy="615491"/>
          </a:xfrm>
          <a:prstGeom prst="rect">
            <a:avLst/>
          </a:prstGeom>
          <a:solidFill>
            <a:schemeClr val="accent3">
              <a:lumMod val="20000"/>
              <a:lumOff val="80000"/>
            </a:schemeClr>
          </a:solidFill>
          <a:ln w="38100">
            <a:solidFill>
              <a:srgbClr val="00206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5" name="文本框 184">
            <a:extLst>
              <a:ext uri="{FF2B5EF4-FFF2-40B4-BE49-F238E27FC236}">
                <a16:creationId xmlns:a16="http://schemas.microsoft.com/office/drawing/2014/main" id="{8A3B1096-214D-4DE8-819E-04DB418315FA}"/>
              </a:ext>
            </a:extLst>
          </p:cNvPr>
          <p:cNvSpPr txBox="1"/>
          <p:nvPr/>
        </p:nvSpPr>
        <p:spPr>
          <a:xfrm>
            <a:off x="5642885" y="1063792"/>
            <a:ext cx="723983"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ISIS</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86" name="Picture 4" descr="https://ss3.bdstatic.com/70cFv8Sh_Q1YnxGkpoWK1HF6hhy/it/u=3101918221,2000267634&amp;fm=26&amp;gp=0.jpg">
            <a:extLst>
              <a:ext uri="{FF2B5EF4-FFF2-40B4-BE49-F238E27FC236}">
                <a16:creationId xmlns:a16="http://schemas.microsoft.com/office/drawing/2014/main" id="{F10D948D-E77F-4D72-8D18-53BF0691B4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081" y="1020165"/>
            <a:ext cx="974727" cy="487364"/>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7" name="直接连接符 17">
            <a:extLst>
              <a:ext uri="{FF2B5EF4-FFF2-40B4-BE49-F238E27FC236}">
                <a16:creationId xmlns:a16="http://schemas.microsoft.com/office/drawing/2014/main" id="{08147F4D-B0BC-4143-8439-63B1728CC90C}"/>
              </a:ext>
            </a:extLst>
          </p:cNvPr>
          <p:cNvCxnSpPr>
            <a:cxnSpLocks/>
            <a:stCxn id="228" idx="3"/>
          </p:cNvCxnSpPr>
          <p:nvPr/>
        </p:nvCxnSpPr>
        <p:spPr>
          <a:xfrm flipH="1">
            <a:off x="5434242" y="2308828"/>
            <a:ext cx="768984" cy="861396"/>
          </a:xfrm>
          <a:prstGeom prst="line">
            <a:avLst/>
          </a:prstGeom>
          <a:solidFill>
            <a:schemeClr val="bg1">
              <a:lumMod val="85000"/>
            </a:schemeClr>
          </a:solidFill>
          <a:ln w="38100">
            <a:gradFill flip="none" rotWithShape="1">
              <a:gsLst>
                <a:gs pos="0">
                  <a:srgbClr val="002060"/>
                </a:gs>
                <a:gs pos="45000">
                  <a:srgbClr val="002060"/>
                </a:gs>
                <a:gs pos="68000">
                  <a:srgbClr val="FFC000"/>
                </a:gs>
                <a:gs pos="100000">
                  <a:srgbClr val="FFC00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188" name="矩形 187">
            <a:extLst>
              <a:ext uri="{FF2B5EF4-FFF2-40B4-BE49-F238E27FC236}">
                <a16:creationId xmlns:a16="http://schemas.microsoft.com/office/drawing/2014/main" id="{43A11767-F1E3-4456-B1C4-7F75AA94AECA}"/>
              </a:ext>
            </a:extLst>
          </p:cNvPr>
          <p:cNvSpPr/>
          <p:nvPr/>
        </p:nvSpPr>
        <p:spPr>
          <a:xfrm rot="10800000">
            <a:off x="3990585" y="3156111"/>
            <a:ext cx="1459287" cy="676241"/>
          </a:xfrm>
          <a:prstGeom prst="rect">
            <a:avLst/>
          </a:prstGeom>
          <a:solidFill>
            <a:schemeClr val="bg1">
              <a:lumMod val="85000"/>
            </a:schemeClr>
          </a:solidFill>
          <a:ln w="38100">
            <a:gradFill flip="none" rotWithShape="1">
              <a:gsLst>
                <a:gs pos="0">
                  <a:srgbClr val="FFC000"/>
                </a:gs>
                <a:gs pos="45000">
                  <a:srgbClr val="FFC000"/>
                </a:gs>
                <a:gs pos="68000">
                  <a:srgbClr val="002060"/>
                </a:gs>
                <a:gs pos="100000">
                  <a:srgbClr val="00206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9" name="文本框 188">
            <a:extLst>
              <a:ext uri="{FF2B5EF4-FFF2-40B4-BE49-F238E27FC236}">
                <a16:creationId xmlns:a16="http://schemas.microsoft.com/office/drawing/2014/main" id="{AF3F89B1-7197-488D-9C28-CE66EEEB1E64}"/>
              </a:ext>
            </a:extLst>
          </p:cNvPr>
          <p:cNvSpPr txBox="1"/>
          <p:nvPr/>
        </p:nvSpPr>
        <p:spPr>
          <a:xfrm>
            <a:off x="4723414" y="3294177"/>
            <a:ext cx="723983"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PSI</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90" name="Picture 6" descr="https://timgsa.baidu.com/timg?image&amp;quality=80&amp;size=b9999_10000&amp;sec=1605615065547&amp;di=16b53f3f51eb33f5e4c162da89a0c847&amp;imgtype=0&amp;src=http%3A%2F%2Fmedia1.rrl360.com%2Fproduct%2F0001%2F21%2Fthumb_20823_default.jpg">
            <a:extLst>
              <a:ext uri="{FF2B5EF4-FFF2-40B4-BE49-F238E27FC236}">
                <a16:creationId xmlns:a16="http://schemas.microsoft.com/office/drawing/2014/main" id="{F1649965-6175-4014-A616-A2FC32936F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43648" y="3204899"/>
            <a:ext cx="867999" cy="578666"/>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1" name="矩形 190">
            <a:extLst>
              <a:ext uri="{FF2B5EF4-FFF2-40B4-BE49-F238E27FC236}">
                <a16:creationId xmlns:a16="http://schemas.microsoft.com/office/drawing/2014/main" id="{35CF9F22-06FE-4C01-A3D5-3FD58DAE10E0}"/>
              </a:ext>
            </a:extLst>
          </p:cNvPr>
          <p:cNvSpPr/>
          <p:nvPr/>
        </p:nvSpPr>
        <p:spPr>
          <a:xfrm>
            <a:off x="10570673" y="1401737"/>
            <a:ext cx="1553880" cy="588114"/>
          </a:xfrm>
          <a:prstGeom prst="rect">
            <a:avLst/>
          </a:prstGeom>
          <a:solidFill>
            <a:schemeClr val="bg1">
              <a:lumMod val="85000"/>
            </a:schemeClr>
          </a:solidFill>
          <a:ln w="38100">
            <a:gradFill flip="none" rotWithShape="1">
              <a:gsLst>
                <a:gs pos="0">
                  <a:srgbClr val="FFC000"/>
                </a:gs>
                <a:gs pos="45000">
                  <a:srgbClr val="FFC000"/>
                </a:gs>
                <a:gs pos="68000">
                  <a:srgbClr val="002060"/>
                </a:gs>
                <a:gs pos="100000">
                  <a:srgbClr val="002060"/>
                </a:gs>
              </a:gsLst>
              <a:lin ang="10800000" scaled="1"/>
              <a:tileRect/>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pic>
        <p:nvPicPr>
          <p:cNvPr id="192" name="图片 191">
            <a:extLst>
              <a:ext uri="{FF2B5EF4-FFF2-40B4-BE49-F238E27FC236}">
                <a16:creationId xmlns:a16="http://schemas.microsoft.com/office/drawing/2014/main" id="{FB0A61AF-B43E-40BD-94C3-3F7234E649B8}"/>
              </a:ext>
            </a:extLst>
          </p:cNvPr>
          <p:cNvPicPr>
            <a:picLocks noChangeAspect="1"/>
          </p:cNvPicPr>
          <p:nvPr/>
        </p:nvPicPr>
        <p:blipFill>
          <a:blip r:embed="rId11"/>
          <a:stretch>
            <a:fillRect/>
          </a:stretch>
        </p:blipFill>
        <p:spPr>
          <a:xfrm>
            <a:off x="10619454" y="1464048"/>
            <a:ext cx="693142" cy="463493"/>
          </a:xfrm>
          <a:prstGeom prst="rect">
            <a:avLst/>
          </a:prstGeom>
          <a:ln w="12700">
            <a:noFill/>
          </a:ln>
        </p:spPr>
      </p:pic>
      <p:cxnSp>
        <p:nvCxnSpPr>
          <p:cNvPr id="193" name="直接连接符 26">
            <a:extLst>
              <a:ext uri="{FF2B5EF4-FFF2-40B4-BE49-F238E27FC236}">
                <a16:creationId xmlns:a16="http://schemas.microsoft.com/office/drawing/2014/main" id="{96DB01D7-4F32-423C-863B-F2949268A737}"/>
              </a:ext>
            </a:extLst>
          </p:cNvPr>
          <p:cNvCxnSpPr>
            <a:cxnSpLocks/>
            <a:endCxn id="226" idx="3"/>
          </p:cNvCxnSpPr>
          <p:nvPr/>
        </p:nvCxnSpPr>
        <p:spPr>
          <a:xfrm flipV="1">
            <a:off x="8061977" y="3431423"/>
            <a:ext cx="1334636" cy="175577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94" name="矩形 193">
            <a:extLst>
              <a:ext uri="{FF2B5EF4-FFF2-40B4-BE49-F238E27FC236}">
                <a16:creationId xmlns:a16="http://schemas.microsoft.com/office/drawing/2014/main" id="{3A88FDC1-70FB-4B0C-BB59-EB9FD00F9ACF}"/>
              </a:ext>
            </a:extLst>
          </p:cNvPr>
          <p:cNvSpPr/>
          <p:nvPr/>
        </p:nvSpPr>
        <p:spPr>
          <a:xfrm>
            <a:off x="7360667" y="4650656"/>
            <a:ext cx="1561634" cy="676241"/>
          </a:xfrm>
          <a:prstGeom prst="rect">
            <a:avLst/>
          </a:prstGeom>
          <a:solidFill>
            <a:schemeClr val="accent3">
              <a:lumMod val="20000"/>
              <a:lumOff val="80000"/>
            </a:schemeClr>
          </a:solidFill>
          <a:ln w="38100">
            <a:solidFill>
              <a:srgbClr val="00206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5" name="文本框 194">
            <a:extLst>
              <a:ext uri="{FF2B5EF4-FFF2-40B4-BE49-F238E27FC236}">
                <a16:creationId xmlns:a16="http://schemas.microsoft.com/office/drawing/2014/main" id="{F11513E6-F74A-465C-98C5-6FAC8C0B3C88}"/>
              </a:ext>
            </a:extLst>
          </p:cNvPr>
          <p:cNvSpPr txBox="1"/>
          <p:nvPr/>
        </p:nvSpPr>
        <p:spPr>
          <a:xfrm>
            <a:off x="8101215" y="4783632"/>
            <a:ext cx="872183"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CSNS</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96" name="Picture 8" descr="http://img.sj33.cn/uploads/allimg/201401/chinese-flag.png">
            <a:extLst>
              <a:ext uri="{FF2B5EF4-FFF2-40B4-BE49-F238E27FC236}">
                <a16:creationId xmlns:a16="http://schemas.microsoft.com/office/drawing/2014/main" id="{C09DE1CF-9A26-4C8B-A896-96BD3E9C222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702" t="9053" r="5541" b="9684"/>
          <a:stretch/>
        </p:blipFill>
        <p:spPr bwMode="auto">
          <a:xfrm>
            <a:off x="7396018" y="4677343"/>
            <a:ext cx="906450" cy="624803"/>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7" name="文本框 196">
            <a:extLst>
              <a:ext uri="{FF2B5EF4-FFF2-40B4-BE49-F238E27FC236}">
                <a16:creationId xmlns:a16="http://schemas.microsoft.com/office/drawing/2014/main" id="{98AE8970-BF15-47BA-B235-FB2872EF0A0E}"/>
              </a:ext>
            </a:extLst>
          </p:cNvPr>
          <p:cNvSpPr txBox="1"/>
          <p:nvPr/>
        </p:nvSpPr>
        <p:spPr>
          <a:xfrm rot="18416308">
            <a:off x="8382471" y="3824275"/>
            <a:ext cx="16145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在建</a:t>
            </a:r>
          </a:p>
        </p:txBody>
      </p:sp>
      <p:cxnSp>
        <p:nvCxnSpPr>
          <p:cNvPr id="198" name="直接连接符 31">
            <a:extLst>
              <a:ext uri="{FF2B5EF4-FFF2-40B4-BE49-F238E27FC236}">
                <a16:creationId xmlns:a16="http://schemas.microsoft.com/office/drawing/2014/main" id="{3342AE2C-900C-4063-9724-F98F64A6256B}"/>
              </a:ext>
            </a:extLst>
          </p:cNvPr>
          <p:cNvCxnSpPr>
            <a:cxnSpLocks/>
            <a:stCxn id="225" idx="0"/>
            <a:endCxn id="199" idx="2"/>
          </p:cNvCxnSpPr>
          <p:nvPr/>
        </p:nvCxnSpPr>
        <p:spPr>
          <a:xfrm flipH="1" flipV="1">
            <a:off x="9431613" y="1500378"/>
            <a:ext cx="549367" cy="12329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9" name="矩形 198">
            <a:extLst>
              <a:ext uri="{FF2B5EF4-FFF2-40B4-BE49-F238E27FC236}">
                <a16:creationId xmlns:a16="http://schemas.microsoft.com/office/drawing/2014/main" id="{9AA6616F-2906-40D7-81C8-4BDAF81E3994}"/>
              </a:ext>
            </a:extLst>
          </p:cNvPr>
          <p:cNvSpPr/>
          <p:nvPr/>
        </p:nvSpPr>
        <p:spPr>
          <a:xfrm>
            <a:off x="8547952" y="884887"/>
            <a:ext cx="1767321" cy="615491"/>
          </a:xfrm>
          <a:prstGeom prst="rect">
            <a:avLst/>
          </a:prstGeom>
          <a:solidFill>
            <a:schemeClr val="accent3">
              <a:lumMod val="20000"/>
              <a:lumOff val="80000"/>
            </a:schemeClr>
          </a:solidFill>
          <a:ln w="38100">
            <a:solidFill>
              <a:srgbClr val="00206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0" name="文本框 199">
            <a:extLst>
              <a:ext uri="{FF2B5EF4-FFF2-40B4-BE49-F238E27FC236}">
                <a16:creationId xmlns:a16="http://schemas.microsoft.com/office/drawing/2014/main" id="{08E2684F-3441-4ABA-B91F-FCFB5EA40386}"/>
              </a:ext>
            </a:extLst>
          </p:cNvPr>
          <p:cNvSpPr txBox="1"/>
          <p:nvPr/>
        </p:nvSpPr>
        <p:spPr>
          <a:xfrm>
            <a:off x="9359375" y="992577"/>
            <a:ext cx="933411"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RAON</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 descr="flag of Korea, South | Britannica">
            <a:extLst>
              <a:ext uri="{FF2B5EF4-FFF2-40B4-BE49-F238E27FC236}">
                <a16:creationId xmlns:a16="http://schemas.microsoft.com/office/drawing/2014/main" id="{26626CEE-D103-4EEA-B843-8CD9CDEEE22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96126" y="912153"/>
            <a:ext cx="840389" cy="560959"/>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2" name="文本框 201">
            <a:extLst>
              <a:ext uri="{FF2B5EF4-FFF2-40B4-BE49-F238E27FC236}">
                <a16:creationId xmlns:a16="http://schemas.microsoft.com/office/drawing/2014/main" id="{6B2211F0-675F-4121-9A9A-2FC5FC124B3F}"/>
              </a:ext>
            </a:extLst>
          </p:cNvPr>
          <p:cNvSpPr txBox="1"/>
          <p:nvPr/>
        </p:nvSpPr>
        <p:spPr>
          <a:xfrm>
            <a:off x="11101753" y="1495739"/>
            <a:ext cx="1069018"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J-PARC</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03" name="文本框 202">
            <a:extLst>
              <a:ext uri="{FF2B5EF4-FFF2-40B4-BE49-F238E27FC236}">
                <a16:creationId xmlns:a16="http://schemas.microsoft.com/office/drawing/2014/main" id="{B9D334C1-DEF2-424E-A15B-A6644A769B5A}"/>
              </a:ext>
            </a:extLst>
          </p:cNvPr>
          <p:cNvSpPr txBox="1"/>
          <p:nvPr/>
        </p:nvSpPr>
        <p:spPr>
          <a:xfrm rot="3900552">
            <a:off x="9160758" y="1792940"/>
            <a:ext cx="149654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在建</a:t>
            </a:r>
          </a:p>
        </p:txBody>
      </p:sp>
      <p:sp>
        <p:nvSpPr>
          <p:cNvPr id="204" name="椭圆 203">
            <a:extLst>
              <a:ext uri="{FF2B5EF4-FFF2-40B4-BE49-F238E27FC236}">
                <a16:creationId xmlns:a16="http://schemas.microsoft.com/office/drawing/2014/main" id="{F0038174-8843-4948-A62B-A16A5C68094F}"/>
              </a:ext>
            </a:extLst>
          </p:cNvPr>
          <p:cNvSpPr/>
          <p:nvPr/>
        </p:nvSpPr>
        <p:spPr>
          <a:xfrm>
            <a:off x="2569184" y="2717196"/>
            <a:ext cx="168315" cy="166165"/>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5" name="矩形 204">
            <a:extLst>
              <a:ext uri="{FF2B5EF4-FFF2-40B4-BE49-F238E27FC236}">
                <a16:creationId xmlns:a16="http://schemas.microsoft.com/office/drawing/2014/main" id="{A0452F7E-4073-47D2-879C-A51869B69063}"/>
              </a:ext>
            </a:extLst>
          </p:cNvPr>
          <p:cNvSpPr/>
          <p:nvPr/>
        </p:nvSpPr>
        <p:spPr>
          <a:xfrm>
            <a:off x="87310" y="2820403"/>
            <a:ext cx="1817872" cy="676241"/>
          </a:xfrm>
          <a:prstGeom prst="rect">
            <a:avLst/>
          </a:prstGeom>
          <a:solidFill>
            <a:schemeClr val="accent3">
              <a:lumMod val="20000"/>
              <a:lumOff val="80000"/>
            </a:schemeClr>
          </a:solidFill>
          <a:ln w="38100">
            <a:solidFill>
              <a:srgbClr val="FFC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6" name="文本框 205">
            <a:extLst>
              <a:ext uri="{FF2B5EF4-FFF2-40B4-BE49-F238E27FC236}">
                <a16:creationId xmlns:a16="http://schemas.microsoft.com/office/drawing/2014/main" id="{C4FF0A95-6CBB-4B31-AD5D-A40E2779C706}"/>
              </a:ext>
            </a:extLst>
          </p:cNvPr>
          <p:cNvSpPr txBox="1"/>
          <p:nvPr/>
        </p:nvSpPr>
        <p:spPr>
          <a:xfrm>
            <a:off x="616026" y="2958468"/>
            <a:ext cx="1284708"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Fermilab</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207" name="Picture 2" descr="https://gimg2.baidu.com/image_search/src=http%3A%2F%2Fimage9.huangye88.com%2F2015%2F04%2F02%2Ff6fa302cfed48aff.jpg&amp;refer=http%3A%2F%2Fimage9.huangye88.com&amp;app=2002&amp;size=f9999,10000&amp;q=a80&amp;n=0&amp;g=0n&amp;fmt=auto?sec=1650102960&amp;t=934f7d35e4be9faa511f28d0f3185447">
            <a:extLst>
              <a:ext uri="{FF2B5EF4-FFF2-40B4-BE49-F238E27FC236}">
                <a16:creationId xmlns:a16="http://schemas.microsoft.com/office/drawing/2014/main" id="{AEA27CFA-66FE-4A30-A09B-08A36C9030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262" y="2888306"/>
            <a:ext cx="720579" cy="540434"/>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8" name="椭圆 207">
            <a:extLst>
              <a:ext uri="{FF2B5EF4-FFF2-40B4-BE49-F238E27FC236}">
                <a16:creationId xmlns:a16="http://schemas.microsoft.com/office/drawing/2014/main" id="{06105BEB-90E3-4EF0-B69B-706235E30E22}"/>
              </a:ext>
            </a:extLst>
          </p:cNvPr>
          <p:cNvSpPr/>
          <p:nvPr/>
        </p:nvSpPr>
        <p:spPr>
          <a:xfrm>
            <a:off x="2716445" y="2928153"/>
            <a:ext cx="183600" cy="183600"/>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cxnSp>
        <p:nvCxnSpPr>
          <p:cNvPr id="209" name="直接连接符 44">
            <a:extLst>
              <a:ext uri="{FF2B5EF4-FFF2-40B4-BE49-F238E27FC236}">
                <a16:creationId xmlns:a16="http://schemas.microsoft.com/office/drawing/2014/main" id="{A3F80984-7696-410F-BADD-A7FD56476D77}"/>
              </a:ext>
            </a:extLst>
          </p:cNvPr>
          <p:cNvCxnSpPr>
            <a:cxnSpLocks/>
            <a:stCxn id="208" idx="3"/>
          </p:cNvCxnSpPr>
          <p:nvPr/>
        </p:nvCxnSpPr>
        <p:spPr>
          <a:xfrm flipH="1">
            <a:off x="2033424" y="3084865"/>
            <a:ext cx="709909" cy="123915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10" name="矩形 209">
            <a:extLst>
              <a:ext uri="{FF2B5EF4-FFF2-40B4-BE49-F238E27FC236}">
                <a16:creationId xmlns:a16="http://schemas.microsoft.com/office/drawing/2014/main" id="{1792ACBC-4125-420A-945A-55A3198743D0}"/>
              </a:ext>
            </a:extLst>
          </p:cNvPr>
          <p:cNvSpPr/>
          <p:nvPr/>
        </p:nvSpPr>
        <p:spPr>
          <a:xfrm>
            <a:off x="68226" y="4285682"/>
            <a:ext cx="1986653" cy="676241"/>
          </a:xfrm>
          <a:prstGeom prst="rect">
            <a:avLst/>
          </a:prstGeom>
          <a:solidFill>
            <a:schemeClr val="accent3">
              <a:lumMod val="20000"/>
              <a:lumOff val="80000"/>
            </a:schemeClr>
          </a:solidFill>
          <a:ln w="38100">
            <a:solidFill>
              <a:srgbClr val="00206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1" name="Picture 2" descr="https://gimg2.baidu.com/image_search/src=http%3A%2F%2Fimage9.huangye88.com%2F2015%2F04%2F02%2Ff6fa302cfed48aff.jpg&amp;refer=http%3A%2F%2Fimage9.huangye88.com&amp;app=2002&amp;size=f9999,10000&amp;q=a80&amp;n=0&amp;g=0n&amp;fmt=auto?sec=1650102960&amp;t=934f7d35e4be9faa511f28d0f3185447">
            <a:extLst>
              <a:ext uri="{FF2B5EF4-FFF2-40B4-BE49-F238E27FC236}">
                <a16:creationId xmlns:a16="http://schemas.microsoft.com/office/drawing/2014/main" id="{3FF3F8CF-E40C-4431-8059-CD9C721875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528" y="4353585"/>
            <a:ext cx="720579" cy="540434"/>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2" name="文本框 211">
            <a:extLst>
              <a:ext uri="{FF2B5EF4-FFF2-40B4-BE49-F238E27FC236}">
                <a16:creationId xmlns:a16="http://schemas.microsoft.com/office/drawing/2014/main" id="{AFDDFF42-06D0-4959-845A-C0013A8F4C2D}"/>
              </a:ext>
            </a:extLst>
          </p:cNvPr>
          <p:cNvSpPr txBox="1"/>
          <p:nvPr/>
        </p:nvSpPr>
        <p:spPr>
          <a:xfrm rot="17887111">
            <a:off x="1632641" y="3597286"/>
            <a:ext cx="194711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规划</a:t>
            </a:r>
          </a:p>
        </p:txBody>
      </p:sp>
      <p:sp>
        <p:nvSpPr>
          <p:cNvPr id="213" name="文本框 212">
            <a:extLst>
              <a:ext uri="{FF2B5EF4-FFF2-40B4-BE49-F238E27FC236}">
                <a16:creationId xmlns:a16="http://schemas.microsoft.com/office/drawing/2014/main" id="{7A1B16E1-AADE-4F4A-86A0-D2D41DC33702}"/>
              </a:ext>
            </a:extLst>
          </p:cNvPr>
          <p:cNvSpPr txBox="1"/>
          <p:nvPr/>
        </p:nvSpPr>
        <p:spPr>
          <a:xfrm>
            <a:off x="678862" y="4423747"/>
            <a:ext cx="1412781"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SNS/ORNL</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14" name="矩形 213">
            <a:extLst>
              <a:ext uri="{FF2B5EF4-FFF2-40B4-BE49-F238E27FC236}">
                <a16:creationId xmlns:a16="http://schemas.microsoft.com/office/drawing/2014/main" id="{93C86F54-93FA-4540-B8EF-F969D616D686}"/>
              </a:ext>
            </a:extLst>
          </p:cNvPr>
          <p:cNvSpPr/>
          <p:nvPr/>
        </p:nvSpPr>
        <p:spPr>
          <a:xfrm>
            <a:off x="10697949" y="3290818"/>
            <a:ext cx="1453022" cy="588114"/>
          </a:xfrm>
          <a:prstGeom prst="rect">
            <a:avLst/>
          </a:prstGeom>
          <a:solidFill>
            <a:schemeClr val="bg1">
              <a:lumMod val="85000"/>
            </a:schemeClr>
          </a:solidFill>
          <a:ln w="38100">
            <a:gradFill flip="none" rotWithShape="1">
              <a:gsLst>
                <a:gs pos="0">
                  <a:srgbClr val="FFC000"/>
                </a:gs>
                <a:gs pos="45000">
                  <a:srgbClr val="FFC000"/>
                </a:gs>
                <a:gs pos="68000">
                  <a:srgbClr val="002060"/>
                </a:gs>
                <a:gs pos="100000">
                  <a:srgbClr val="00206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pic>
        <p:nvPicPr>
          <p:cNvPr id="215" name="图片 214">
            <a:extLst>
              <a:ext uri="{FF2B5EF4-FFF2-40B4-BE49-F238E27FC236}">
                <a16:creationId xmlns:a16="http://schemas.microsoft.com/office/drawing/2014/main" id="{0373C1E4-DC95-4E00-B243-4D9289F35E05}"/>
              </a:ext>
            </a:extLst>
          </p:cNvPr>
          <p:cNvPicPr>
            <a:picLocks noChangeAspect="1"/>
          </p:cNvPicPr>
          <p:nvPr/>
        </p:nvPicPr>
        <p:blipFill>
          <a:blip r:embed="rId11"/>
          <a:stretch>
            <a:fillRect/>
          </a:stretch>
        </p:blipFill>
        <p:spPr>
          <a:xfrm>
            <a:off x="10746730" y="3353129"/>
            <a:ext cx="693142" cy="463493"/>
          </a:xfrm>
          <a:prstGeom prst="rect">
            <a:avLst/>
          </a:prstGeom>
          <a:ln w="12700">
            <a:noFill/>
          </a:ln>
          <a:effectLst>
            <a:outerShdw blurRad="63500" sx="102000" sy="102000" algn="ctr" rotWithShape="0">
              <a:prstClr val="black">
                <a:alpha val="40000"/>
              </a:prstClr>
            </a:outerShdw>
          </a:effectLst>
        </p:spPr>
      </p:pic>
      <p:sp>
        <p:nvSpPr>
          <p:cNvPr id="216" name="文本框 215">
            <a:extLst>
              <a:ext uri="{FF2B5EF4-FFF2-40B4-BE49-F238E27FC236}">
                <a16:creationId xmlns:a16="http://schemas.microsoft.com/office/drawing/2014/main" id="{71E7A139-939B-4DCD-922D-11911BD46FCD}"/>
              </a:ext>
            </a:extLst>
          </p:cNvPr>
          <p:cNvSpPr txBox="1"/>
          <p:nvPr/>
        </p:nvSpPr>
        <p:spPr>
          <a:xfrm>
            <a:off x="11280386" y="3384820"/>
            <a:ext cx="865008"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RCNP</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17" name="文本框 216">
            <a:extLst>
              <a:ext uri="{FF2B5EF4-FFF2-40B4-BE49-F238E27FC236}">
                <a16:creationId xmlns:a16="http://schemas.microsoft.com/office/drawing/2014/main" id="{05F2F477-35E3-4A87-927C-13B952CF34BE}"/>
              </a:ext>
            </a:extLst>
          </p:cNvPr>
          <p:cNvSpPr txBox="1"/>
          <p:nvPr/>
        </p:nvSpPr>
        <p:spPr>
          <a:xfrm rot="3895453">
            <a:off x="9433800" y="3862469"/>
            <a:ext cx="1783337" cy="461665"/>
          </a:xfrm>
          <a:prstGeom prst="rect">
            <a:avLst/>
          </a:prstGeom>
          <a:noFill/>
        </p:spPr>
        <p:txBody>
          <a:bodyPr wrap="square" rtlCol="0">
            <a:spAutoFit/>
          </a:bodyPr>
          <a:lstStyle>
            <a:defPPr>
              <a:defRPr lang="en-US"/>
            </a:defPPr>
            <a:lvl1pPr>
              <a:defRPr sz="2400" b="1">
                <a:solidFill>
                  <a:schemeClr val="accent6">
                    <a:lumMod val="75000"/>
                  </a:schemeClr>
                </a:solidFill>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规划</a:t>
            </a:r>
          </a:p>
        </p:txBody>
      </p:sp>
      <p:sp>
        <p:nvSpPr>
          <p:cNvPr id="218" name="矩形 217">
            <a:extLst>
              <a:ext uri="{FF2B5EF4-FFF2-40B4-BE49-F238E27FC236}">
                <a16:creationId xmlns:a16="http://schemas.microsoft.com/office/drawing/2014/main" id="{EB8AD8E3-34B4-488F-8B94-B24FB86C2AC3}"/>
              </a:ext>
            </a:extLst>
          </p:cNvPr>
          <p:cNvSpPr/>
          <p:nvPr/>
        </p:nvSpPr>
        <p:spPr>
          <a:xfrm>
            <a:off x="9627553" y="4994539"/>
            <a:ext cx="1728725" cy="676241"/>
          </a:xfrm>
          <a:prstGeom prst="rect">
            <a:avLst/>
          </a:prstGeom>
          <a:solidFill>
            <a:schemeClr val="bg1">
              <a:lumMod val="85000"/>
            </a:schemeClr>
          </a:solidFill>
          <a:ln w="38100">
            <a:gradFill flip="none" rotWithShape="1">
              <a:gsLst>
                <a:gs pos="0">
                  <a:srgbClr val="002060"/>
                </a:gs>
                <a:gs pos="45000">
                  <a:srgbClr val="002060"/>
                </a:gs>
                <a:gs pos="68000">
                  <a:srgbClr val="FFC000"/>
                </a:gs>
                <a:gs pos="100000">
                  <a:srgbClr val="FFC000"/>
                </a:gs>
              </a:gsLst>
              <a:lin ang="108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9" name="Picture 8" descr="http://img.sj33.cn/uploads/allimg/201401/chinese-flag.png">
            <a:extLst>
              <a:ext uri="{FF2B5EF4-FFF2-40B4-BE49-F238E27FC236}">
                <a16:creationId xmlns:a16="http://schemas.microsoft.com/office/drawing/2014/main" id="{FC337816-0FA4-456A-B185-62AC223F093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702" t="9053" r="5541" b="9684"/>
          <a:stretch/>
        </p:blipFill>
        <p:spPr bwMode="auto">
          <a:xfrm>
            <a:off x="9662905" y="5020258"/>
            <a:ext cx="906450" cy="624803"/>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0" name="文本框 219">
            <a:extLst>
              <a:ext uri="{FF2B5EF4-FFF2-40B4-BE49-F238E27FC236}">
                <a16:creationId xmlns:a16="http://schemas.microsoft.com/office/drawing/2014/main" id="{4F5DF509-0DB4-4A43-8987-A67AF7B7A1C4}"/>
              </a:ext>
            </a:extLst>
          </p:cNvPr>
          <p:cNvSpPr txBox="1"/>
          <p:nvPr/>
        </p:nvSpPr>
        <p:spPr>
          <a:xfrm>
            <a:off x="10376766" y="5103576"/>
            <a:ext cx="872183"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latin typeface="Calibri" panose="020F0502020204030204"/>
                <a:ea typeface="等线" panose="02010600030101010101" pitchFamily="2" charset="-122"/>
                <a:cs typeface="+mn-cs"/>
              </a:rPr>
              <a:t>IMP</a:t>
            </a:r>
            <a:endParaRPr kumimoji="0" lang="zh-CN" altLang="en-US" sz="2000" b="1" i="0" u="none" strike="noStrike" kern="1200" cap="none" spc="0" normalizeH="0" baseline="0" noProof="0" dirty="0">
              <a:ln>
                <a:noFill/>
              </a:ln>
              <a:effectLst/>
              <a:uLnTx/>
              <a:uFillTx/>
              <a:latin typeface="Calibri" panose="020F0502020204030204"/>
              <a:ea typeface="等线" panose="02010600030101010101" pitchFamily="2" charset="-122"/>
              <a:cs typeface="+mn-cs"/>
            </a:endParaRPr>
          </a:p>
        </p:txBody>
      </p:sp>
      <p:sp>
        <p:nvSpPr>
          <p:cNvPr id="221" name="椭圆 220">
            <a:extLst>
              <a:ext uri="{FF2B5EF4-FFF2-40B4-BE49-F238E27FC236}">
                <a16:creationId xmlns:a16="http://schemas.microsoft.com/office/drawing/2014/main" id="{407FD452-B8E1-43B2-833E-6D723CC5BC5C}"/>
              </a:ext>
            </a:extLst>
          </p:cNvPr>
          <p:cNvSpPr/>
          <p:nvPr/>
        </p:nvSpPr>
        <p:spPr>
          <a:xfrm>
            <a:off x="118279" y="5432055"/>
            <a:ext cx="210393" cy="206187"/>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Calibri" panose="020F0502020204030204"/>
              <a:ea typeface="等线" panose="02010600030101010101" pitchFamily="2" charset="-122"/>
            </a:endParaRPr>
          </a:p>
        </p:txBody>
      </p:sp>
      <p:sp>
        <p:nvSpPr>
          <p:cNvPr id="222" name="文本框 221">
            <a:extLst>
              <a:ext uri="{FF2B5EF4-FFF2-40B4-BE49-F238E27FC236}">
                <a16:creationId xmlns:a16="http://schemas.microsoft.com/office/drawing/2014/main" id="{7A8681E8-6C57-439B-A488-C2FEE0252B7E}"/>
              </a:ext>
            </a:extLst>
          </p:cNvPr>
          <p:cNvSpPr txBox="1"/>
          <p:nvPr/>
        </p:nvSpPr>
        <p:spPr>
          <a:xfrm>
            <a:off x="332654" y="5340836"/>
            <a:ext cx="33828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物质科学</a:t>
            </a:r>
            <a:endPar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3" name="椭圆 222">
            <a:extLst>
              <a:ext uri="{FF2B5EF4-FFF2-40B4-BE49-F238E27FC236}">
                <a16:creationId xmlns:a16="http://schemas.microsoft.com/office/drawing/2014/main" id="{D58074B1-1F99-4F0C-958E-C3F138787A96}"/>
              </a:ext>
            </a:extLst>
          </p:cNvPr>
          <p:cNvSpPr/>
          <p:nvPr/>
        </p:nvSpPr>
        <p:spPr>
          <a:xfrm>
            <a:off x="118279" y="5745555"/>
            <a:ext cx="210393" cy="206187"/>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4" name="文本框 223">
            <a:extLst>
              <a:ext uri="{FF2B5EF4-FFF2-40B4-BE49-F238E27FC236}">
                <a16:creationId xmlns:a16="http://schemas.microsoft.com/office/drawing/2014/main" id="{BBA7389C-3D02-4890-AAFB-0B9C453F2CC2}"/>
              </a:ext>
            </a:extLst>
          </p:cNvPr>
          <p:cNvSpPr txBox="1"/>
          <p:nvPr/>
        </p:nvSpPr>
        <p:spPr>
          <a:xfrm>
            <a:off x="315357" y="5654415"/>
            <a:ext cx="29804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粒子物理</a:t>
            </a:r>
            <a:endPar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5" name="椭圆 224">
            <a:extLst>
              <a:ext uri="{FF2B5EF4-FFF2-40B4-BE49-F238E27FC236}">
                <a16:creationId xmlns:a16="http://schemas.microsoft.com/office/drawing/2014/main" id="{BF70E60D-A5D9-4659-89EA-723EF1D85C97}"/>
              </a:ext>
            </a:extLst>
          </p:cNvPr>
          <p:cNvSpPr/>
          <p:nvPr/>
        </p:nvSpPr>
        <p:spPr>
          <a:xfrm>
            <a:off x="9896822" y="2733328"/>
            <a:ext cx="168315" cy="166165"/>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Calibri" panose="020F0502020204030204"/>
              <a:ea typeface="等线" panose="02010600030101010101" pitchFamily="2" charset="-122"/>
            </a:endParaRPr>
          </a:p>
        </p:txBody>
      </p:sp>
      <p:sp>
        <p:nvSpPr>
          <p:cNvPr id="226" name="椭圆 225">
            <a:extLst>
              <a:ext uri="{FF2B5EF4-FFF2-40B4-BE49-F238E27FC236}">
                <a16:creationId xmlns:a16="http://schemas.microsoft.com/office/drawing/2014/main" id="{87363FC1-397E-4EAC-A661-BE4A9DF57305}"/>
              </a:ext>
            </a:extLst>
          </p:cNvPr>
          <p:cNvSpPr/>
          <p:nvPr/>
        </p:nvSpPr>
        <p:spPr>
          <a:xfrm>
            <a:off x="9370253" y="3277783"/>
            <a:ext cx="180000" cy="180000"/>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7" name="椭圆 226">
            <a:extLst>
              <a:ext uri="{FF2B5EF4-FFF2-40B4-BE49-F238E27FC236}">
                <a16:creationId xmlns:a16="http://schemas.microsoft.com/office/drawing/2014/main" id="{73380E15-C7A9-403D-972A-F9420EDF50F9}"/>
              </a:ext>
            </a:extLst>
          </p:cNvPr>
          <p:cNvSpPr/>
          <p:nvPr/>
        </p:nvSpPr>
        <p:spPr>
          <a:xfrm>
            <a:off x="9555246" y="3194699"/>
            <a:ext cx="180000" cy="180000"/>
          </a:xfrm>
          <a:prstGeom prst="ellipse">
            <a:avLst/>
          </a:prstGeom>
          <a:gradFill flip="none" rotWithShape="1">
            <a:gsLst>
              <a:gs pos="63000">
                <a:srgbClr val="FFC000"/>
              </a:gs>
              <a:gs pos="43000">
                <a:srgbClr val="002060"/>
              </a:gs>
              <a:gs pos="0">
                <a:srgbClr val="002060"/>
              </a:gs>
              <a:gs pos="100000">
                <a:srgbClr val="FFC000"/>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sp>
        <p:nvSpPr>
          <p:cNvPr id="228" name="椭圆 227">
            <a:extLst>
              <a:ext uri="{FF2B5EF4-FFF2-40B4-BE49-F238E27FC236}">
                <a16:creationId xmlns:a16="http://schemas.microsoft.com/office/drawing/2014/main" id="{6E8B6A49-9F9C-456F-8032-B3BD1CABD456}"/>
              </a:ext>
            </a:extLst>
          </p:cNvPr>
          <p:cNvSpPr/>
          <p:nvPr/>
        </p:nvSpPr>
        <p:spPr>
          <a:xfrm rot="10884812">
            <a:off x="6048035" y="2280879"/>
            <a:ext cx="180000" cy="180000"/>
          </a:xfrm>
          <a:prstGeom prst="ellipse">
            <a:avLst/>
          </a:prstGeom>
          <a:gradFill flip="none" rotWithShape="1">
            <a:gsLst>
              <a:gs pos="63000">
                <a:srgbClr val="FFC000"/>
              </a:gs>
              <a:gs pos="43000">
                <a:srgbClr val="002060"/>
              </a:gs>
              <a:gs pos="0">
                <a:srgbClr val="002060"/>
              </a:gs>
              <a:gs pos="100000">
                <a:srgbClr val="FFC000"/>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1"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9" name="椭圆 228">
            <a:extLst>
              <a:ext uri="{FF2B5EF4-FFF2-40B4-BE49-F238E27FC236}">
                <a16:creationId xmlns:a16="http://schemas.microsoft.com/office/drawing/2014/main" id="{A6123744-9528-4615-813B-D9BAB254337F}"/>
              </a:ext>
            </a:extLst>
          </p:cNvPr>
          <p:cNvSpPr/>
          <p:nvPr/>
        </p:nvSpPr>
        <p:spPr>
          <a:xfrm>
            <a:off x="10290792" y="2625909"/>
            <a:ext cx="168315" cy="166165"/>
          </a:xfrm>
          <a:prstGeom prst="ellipse">
            <a:avLst/>
          </a:prstGeom>
          <a:gradFill flip="none" rotWithShape="1">
            <a:gsLst>
              <a:gs pos="63000">
                <a:srgbClr val="FFC000"/>
              </a:gs>
              <a:gs pos="43000">
                <a:srgbClr val="002060"/>
              </a:gs>
              <a:gs pos="0">
                <a:srgbClr val="002060"/>
              </a:gs>
              <a:gs pos="100000">
                <a:srgbClr val="FFC000"/>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sp>
        <p:nvSpPr>
          <p:cNvPr id="230" name="椭圆 229">
            <a:extLst>
              <a:ext uri="{FF2B5EF4-FFF2-40B4-BE49-F238E27FC236}">
                <a16:creationId xmlns:a16="http://schemas.microsoft.com/office/drawing/2014/main" id="{2CBFB3D6-45F6-4827-A3FC-13D09E72C949}"/>
              </a:ext>
            </a:extLst>
          </p:cNvPr>
          <p:cNvSpPr/>
          <p:nvPr/>
        </p:nvSpPr>
        <p:spPr>
          <a:xfrm>
            <a:off x="10166337" y="2776481"/>
            <a:ext cx="168315" cy="166165"/>
          </a:xfrm>
          <a:prstGeom prst="ellipse">
            <a:avLst/>
          </a:prstGeom>
          <a:gradFill flip="none" rotWithShape="1">
            <a:gsLst>
              <a:gs pos="63000">
                <a:srgbClr val="FFC000"/>
              </a:gs>
              <a:gs pos="43000">
                <a:srgbClr val="002060"/>
              </a:gs>
              <a:gs pos="0">
                <a:srgbClr val="002060"/>
              </a:gs>
              <a:gs pos="100000">
                <a:srgbClr val="FFC000"/>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sp>
        <p:nvSpPr>
          <p:cNvPr id="231" name="文本框 230">
            <a:extLst>
              <a:ext uri="{FF2B5EF4-FFF2-40B4-BE49-F238E27FC236}">
                <a16:creationId xmlns:a16="http://schemas.microsoft.com/office/drawing/2014/main" id="{85793B5C-E585-47E0-96AD-E6BE0461CFF3}"/>
              </a:ext>
            </a:extLst>
          </p:cNvPr>
          <p:cNvSpPr txBox="1"/>
          <p:nvPr/>
        </p:nvSpPr>
        <p:spPr>
          <a:xfrm>
            <a:off x="277856" y="5979839"/>
            <a:ext cx="50281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物质</a:t>
            </a:r>
            <a:r>
              <a:rPr kumimoji="0" lang="en-US" altLang="zh-CN"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粒子</a:t>
            </a:r>
            <a:endPar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2" name="椭圆 231">
            <a:extLst>
              <a:ext uri="{FF2B5EF4-FFF2-40B4-BE49-F238E27FC236}">
                <a16:creationId xmlns:a16="http://schemas.microsoft.com/office/drawing/2014/main" id="{711EA5E2-4C91-44E8-8B68-893AAA43D4C7}"/>
              </a:ext>
            </a:extLst>
          </p:cNvPr>
          <p:cNvSpPr/>
          <p:nvPr/>
        </p:nvSpPr>
        <p:spPr>
          <a:xfrm>
            <a:off x="118279" y="6059055"/>
            <a:ext cx="210393" cy="206187"/>
          </a:xfrm>
          <a:prstGeom prst="ellipse">
            <a:avLst/>
          </a:prstGeom>
          <a:gradFill flip="none" rotWithShape="1">
            <a:gsLst>
              <a:gs pos="63000">
                <a:srgbClr val="FFC000"/>
              </a:gs>
              <a:gs pos="43000">
                <a:srgbClr val="002060"/>
              </a:gs>
              <a:gs pos="0">
                <a:srgbClr val="002060"/>
              </a:gs>
              <a:gs pos="100000">
                <a:srgbClr val="FFC000"/>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i="1">
              <a:solidFill>
                <a:prstClr val="white"/>
              </a:solidFill>
              <a:latin typeface="Calibri" panose="020F0502020204030204"/>
              <a:ea typeface="等线" panose="02010600030101010101" pitchFamily="2" charset="-122"/>
            </a:endParaRPr>
          </a:p>
        </p:txBody>
      </p:sp>
      <p:sp>
        <p:nvSpPr>
          <p:cNvPr id="233" name="椭圆 232">
            <a:extLst>
              <a:ext uri="{FF2B5EF4-FFF2-40B4-BE49-F238E27FC236}">
                <a16:creationId xmlns:a16="http://schemas.microsoft.com/office/drawing/2014/main" id="{79732388-D870-4EBB-B99B-807788B896F7}"/>
              </a:ext>
            </a:extLst>
          </p:cNvPr>
          <p:cNvSpPr/>
          <p:nvPr/>
        </p:nvSpPr>
        <p:spPr>
          <a:xfrm>
            <a:off x="9628285" y="2984936"/>
            <a:ext cx="170340" cy="166165"/>
          </a:xfrm>
          <a:prstGeom prst="ellipse">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234" name="直接连接符 86">
            <a:extLst>
              <a:ext uri="{FF2B5EF4-FFF2-40B4-BE49-F238E27FC236}">
                <a16:creationId xmlns:a16="http://schemas.microsoft.com/office/drawing/2014/main" id="{02CC23B6-2A91-4AE1-A09A-D8658CB60818}"/>
              </a:ext>
            </a:extLst>
          </p:cNvPr>
          <p:cNvCxnSpPr>
            <a:cxnSpLocks/>
            <a:stCxn id="239" idx="3"/>
            <a:endCxn id="233" idx="1"/>
          </p:cNvCxnSpPr>
          <p:nvPr/>
        </p:nvCxnSpPr>
        <p:spPr>
          <a:xfrm>
            <a:off x="8764679" y="2314453"/>
            <a:ext cx="888552" cy="694817"/>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35" name="文本框 234">
            <a:extLst>
              <a:ext uri="{FF2B5EF4-FFF2-40B4-BE49-F238E27FC236}">
                <a16:creationId xmlns:a16="http://schemas.microsoft.com/office/drawing/2014/main" id="{476C93A7-4722-47F1-B513-143D322F34CE}"/>
              </a:ext>
            </a:extLst>
          </p:cNvPr>
          <p:cNvSpPr txBox="1"/>
          <p:nvPr/>
        </p:nvSpPr>
        <p:spPr>
          <a:xfrm rot="2324514">
            <a:off x="8094099" y="2626162"/>
            <a:ext cx="2012868" cy="461665"/>
          </a:xfrm>
          <a:prstGeom prst="rect">
            <a:avLst/>
          </a:prstGeom>
          <a:noFill/>
          <a:ln>
            <a:noFill/>
          </a:ln>
        </p:spPr>
        <p:txBody>
          <a:bodyPr wrap="square" rtlCol="0">
            <a:spAutoFit/>
          </a:bodyPr>
          <a:lstStyle>
            <a:defPPr>
              <a:defRPr lang="en-US"/>
            </a:defPPr>
            <a:lvl1pPr>
              <a:defRPr sz="2400" b="1">
                <a:solidFill>
                  <a:schemeClr val="accent6">
                    <a:lumMod val="75000"/>
                  </a:schemeClr>
                </a:solidFill>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规划</a:t>
            </a:r>
          </a:p>
        </p:txBody>
      </p:sp>
      <p:cxnSp>
        <p:nvCxnSpPr>
          <p:cNvPr id="236" name="直接连接符 39">
            <a:extLst>
              <a:ext uri="{FF2B5EF4-FFF2-40B4-BE49-F238E27FC236}">
                <a16:creationId xmlns:a16="http://schemas.microsoft.com/office/drawing/2014/main" id="{0108EA40-25E5-412D-A2F1-6542B18A55A7}"/>
              </a:ext>
            </a:extLst>
          </p:cNvPr>
          <p:cNvCxnSpPr>
            <a:cxnSpLocks/>
            <a:stCxn id="204" idx="3"/>
            <a:endCxn id="205" idx="3"/>
          </p:cNvCxnSpPr>
          <p:nvPr/>
        </p:nvCxnSpPr>
        <p:spPr>
          <a:xfrm flipH="1">
            <a:off x="1905182" y="2859027"/>
            <a:ext cx="688651" cy="299497"/>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37" name="直接连接符 25">
            <a:extLst>
              <a:ext uri="{FF2B5EF4-FFF2-40B4-BE49-F238E27FC236}">
                <a16:creationId xmlns:a16="http://schemas.microsoft.com/office/drawing/2014/main" id="{4D189B29-D4DF-4E15-9243-F471F69634E7}"/>
              </a:ext>
            </a:extLst>
          </p:cNvPr>
          <p:cNvCxnSpPr/>
          <p:nvPr/>
        </p:nvCxnSpPr>
        <p:spPr>
          <a:xfrm>
            <a:off x="1630445" y="5612244"/>
            <a:ext cx="96338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8" name="文本框 237">
            <a:extLst>
              <a:ext uri="{FF2B5EF4-FFF2-40B4-BE49-F238E27FC236}">
                <a16:creationId xmlns:a16="http://schemas.microsoft.com/office/drawing/2014/main" id="{E8179DB3-D09E-4B28-8975-F1D9F13304EC}"/>
              </a:ext>
            </a:extLst>
          </p:cNvPr>
          <p:cNvSpPr txBox="1"/>
          <p:nvPr/>
        </p:nvSpPr>
        <p:spPr>
          <a:xfrm>
            <a:off x="2615964" y="5418458"/>
            <a:ext cx="19866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连续束</a:t>
            </a:r>
          </a:p>
        </p:txBody>
      </p:sp>
      <p:sp>
        <p:nvSpPr>
          <p:cNvPr id="239" name="矩形 238">
            <a:extLst>
              <a:ext uri="{FF2B5EF4-FFF2-40B4-BE49-F238E27FC236}">
                <a16:creationId xmlns:a16="http://schemas.microsoft.com/office/drawing/2014/main" id="{E9033DF3-2DCA-42BE-BAFC-233B41B28E5D}"/>
              </a:ext>
            </a:extLst>
          </p:cNvPr>
          <p:cNvSpPr/>
          <p:nvPr/>
        </p:nvSpPr>
        <p:spPr>
          <a:xfrm>
            <a:off x="7035954" y="1976332"/>
            <a:ext cx="1728725" cy="676241"/>
          </a:xfrm>
          <a:prstGeom prst="rect">
            <a:avLst/>
          </a:prstGeom>
          <a:solidFill>
            <a:schemeClr val="accent3">
              <a:lumMod val="20000"/>
              <a:lumOff val="80000"/>
            </a:schemeClr>
          </a:solidFill>
          <a:ln w="38100">
            <a:solidFill>
              <a:srgbClr val="00206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40" name="Picture 8" descr="http://img.sj33.cn/uploads/allimg/201401/chinese-flag.png">
            <a:extLst>
              <a:ext uri="{FF2B5EF4-FFF2-40B4-BE49-F238E27FC236}">
                <a16:creationId xmlns:a16="http://schemas.microsoft.com/office/drawing/2014/main" id="{15B40EA2-1733-4C5D-BEDC-18F2878F926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702" t="9053" r="5541" b="9684"/>
          <a:stretch/>
        </p:blipFill>
        <p:spPr bwMode="auto">
          <a:xfrm>
            <a:off x="7071306" y="2002051"/>
            <a:ext cx="906450" cy="624803"/>
          </a:xfrm>
          <a:prstGeom prst="rect">
            <a:avLst/>
          </a:prstGeom>
          <a:ln w="127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1" name="文本框 240">
            <a:extLst>
              <a:ext uri="{FF2B5EF4-FFF2-40B4-BE49-F238E27FC236}">
                <a16:creationId xmlns:a16="http://schemas.microsoft.com/office/drawing/2014/main" id="{CAC6DF63-55D5-4661-BB97-7BEA9F995B70}"/>
              </a:ext>
            </a:extLst>
          </p:cNvPr>
          <p:cNvSpPr txBox="1"/>
          <p:nvPr/>
        </p:nvSpPr>
        <p:spPr>
          <a:xfrm>
            <a:off x="7843523" y="2129786"/>
            <a:ext cx="91309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SHINE</a:t>
            </a:r>
            <a:endParaRPr kumimoji="0" lang="zh-CN" altLang="en-US"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242" name="直接连接符 92">
            <a:extLst>
              <a:ext uri="{FF2B5EF4-FFF2-40B4-BE49-F238E27FC236}">
                <a16:creationId xmlns:a16="http://schemas.microsoft.com/office/drawing/2014/main" id="{81013654-4F53-40FC-A2BD-3E38DAB41735}"/>
              </a:ext>
            </a:extLst>
          </p:cNvPr>
          <p:cNvCxnSpPr/>
          <p:nvPr/>
        </p:nvCxnSpPr>
        <p:spPr>
          <a:xfrm>
            <a:off x="1630445" y="6162148"/>
            <a:ext cx="963388" cy="0"/>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3" name="直接连接符 17">
            <a:extLst>
              <a:ext uri="{FF2B5EF4-FFF2-40B4-BE49-F238E27FC236}">
                <a16:creationId xmlns:a16="http://schemas.microsoft.com/office/drawing/2014/main" id="{0C7EE46D-BFD1-4A59-90E5-7DA53DD9C9EC}"/>
              </a:ext>
            </a:extLst>
          </p:cNvPr>
          <p:cNvCxnSpPr>
            <a:cxnSpLocks/>
            <a:stCxn id="227" idx="5"/>
            <a:endCxn id="218" idx="0"/>
          </p:cNvCxnSpPr>
          <p:nvPr/>
        </p:nvCxnSpPr>
        <p:spPr>
          <a:xfrm>
            <a:off x="9708886" y="3348339"/>
            <a:ext cx="783030" cy="1646200"/>
          </a:xfrm>
          <a:prstGeom prst="line">
            <a:avLst/>
          </a:prstGeom>
          <a:solidFill>
            <a:schemeClr val="bg1">
              <a:lumMod val="85000"/>
            </a:schemeClr>
          </a:solidFill>
          <a:ln w="38100" cap="rnd">
            <a:gradFill flip="none" rotWithShape="1">
              <a:gsLst>
                <a:gs pos="0">
                  <a:srgbClr val="002060"/>
                </a:gs>
                <a:gs pos="45000">
                  <a:srgbClr val="002060"/>
                </a:gs>
                <a:gs pos="68000">
                  <a:srgbClr val="FFC000"/>
                </a:gs>
                <a:gs pos="100000">
                  <a:srgbClr val="FFC000"/>
                </a:gs>
              </a:gsLst>
              <a:lin ang="108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44" name="直接连接符 17">
            <a:extLst>
              <a:ext uri="{FF2B5EF4-FFF2-40B4-BE49-F238E27FC236}">
                <a16:creationId xmlns:a16="http://schemas.microsoft.com/office/drawing/2014/main" id="{A771886C-73B9-4B8C-BD20-AC93363A3C50}"/>
              </a:ext>
            </a:extLst>
          </p:cNvPr>
          <p:cNvCxnSpPr>
            <a:cxnSpLocks/>
            <a:endCxn id="214" idx="1"/>
          </p:cNvCxnSpPr>
          <p:nvPr/>
        </p:nvCxnSpPr>
        <p:spPr>
          <a:xfrm>
            <a:off x="10272906" y="2928887"/>
            <a:ext cx="425043" cy="655988"/>
          </a:xfrm>
          <a:prstGeom prst="line">
            <a:avLst/>
          </a:prstGeom>
          <a:solidFill>
            <a:schemeClr val="bg1">
              <a:lumMod val="85000"/>
            </a:schemeClr>
          </a:solidFill>
          <a:ln w="38100">
            <a:gradFill flip="none" rotWithShape="1">
              <a:gsLst>
                <a:gs pos="0">
                  <a:srgbClr val="002060"/>
                </a:gs>
                <a:gs pos="45000">
                  <a:srgbClr val="002060"/>
                </a:gs>
                <a:gs pos="68000">
                  <a:srgbClr val="FFC000"/>
                </a:gs>
                <a:gs pos="100000">
                  <a:srgbClr val="FFC00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245" name="文本框 244">
            <a:extLst>
              <a:ext uri="{FF2B5EF4-FFF2-40B4-BE49-F238E27FC236}">
                <a16:creationId xmlns:a16="http://schemas.microsoft.com/office/drawing/2014/main" id="{97EFEB67-295A-467B-9538-2BE07861BB12}"/>
              </a:ext>
            </a:extLst>
          </p:cNvPr>
          <p:cNvSpPr txBox="1"/>
          <p:nvPr/>
        </p:nvSpPr>
        <p:spPr>
          <a:xfrm>
            <a:off x="2628090" y="5955939"/>
            <a:ext cx="16996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脉冲束</a:t>
            </a:r>
            <a:endParaRPr kumimoji="0" lang="zh-CN" altLang="en-US"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246" name="直接连接符 17">
            <a:extLst>
              <a:ext uri="{FF2B5EF4-FFF2-40B4-BE49-F238E27FC236}">
                <a16:creationId xmlns:a16="http://schemas.microsoft.com/office/drawing/2014/main" id="{7412D5D2-A73F-463C-8412-7A66A3431CC3}"/>
              </a:ext>
            </a:extLst>
          </p:cNvPr>
          <p:cNvCxnSpPr>
            <a:cxnSpLocks/>
          </p:cNvCxnSpPr>
          <p:nvPr/>
        </p:nvCxnSpPr>
        <p:spPr>
          <a:xfrm flipV="1">
            <a:off x="10414480" y="1993537"/>
            <a:ext cx="636473" cy="704113"/>
          </a:xfrm>
          <a:prstGeom prst="line">
            <a:avLst/>
          </a:prstGeom>
          <a:solidFill>
            <a:schemeClr val="bg1">
              <a:lumMod val="85000"/>
            </a:schemeClr>
          </a:solidFill>
          <a:ln w="38100">
            <a:gradFill flip="none" rotWithShape="1">
              <a:gsLst>
                <a:gs pos="0">
                  <a:srgbClr val="002060"/>
                </a:gs>
                <a:gs pos="45000">
                  <a:srgbClr val="002060"/>
                </a:gs>
                <a:gs pos="68000">
                  <a:srgbClr val="FFC000"/>
                </a:gs>
                <a:gs pos="100000">
                  <a:srgbClr val="FFC000"/>
                </a:gs>
              </a:gsLst>
              <a:lin ang="10800000" scaled="1"/>
              <a:tileRect/>
            </a:gra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47" name="文本框 246">
            <a:extLst>
              <a:ext uri="{FF2B5EF4-FFF2-40B4-BE49-F238E27FC236}">
                <a16:creationId xmlns:a16="http://schemas.microsoft.com/office/drawing/2014/main" id="{7290FF42-2738-41D2-8BDB-2D70AACA881A}"/>
              </a:ext>
            </a:extLst>
          </p:cNvPr>
          <p:cNvSpPr txBox="1"/>
          <p:nvPr/>
        </p:nvSpPr>
        <p:spPr>
          <a:xfrm>
            <a:off x="9561307" y="5685611"/>
            <a:ext cx="198665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CiADS</a:t>
            </a:r>
            <a:r>
              <a:rPr kumimoji="0" lang="en-US" altLang="zh-CN" b="1"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r>
              <a:rPr lang="en-US" altLang="zh-CN" b="1" dirty="0">
                <a:latin typeface="微软雅黑" panose="020B0503020204020204" pitchFamily="34" charset="-122"/>
                <a:ea typeface="微软雅黑" panose="020B0503020204020204" pitchFamily="34" charset="-122"/>
              </a:rPr>
              <a:t>/ HIAF</a:t>
            </a:r>
            <a:endParaRPr kumimoji="0" lang="zh-CN" altLang="en-US" b="1"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3708980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9715846C-7A77-4C91-9C13-C2658B9077F1}"/>
              </a:ext>
            </a:extLst>
          </p:cNvPr>
          <p:cNvSpPr/>
          <p:nvPr/>
        </p:nvSpPr>
        <p:spPr>
          <a:xfrm>
            <a:off x="-17295" y="-29781"/>
            <a:ext cx="12226591" cy="850896"/>
          </a:xfrm>
          <a:prstGeom prst="rect">
            <a:avLst/>
          </a:prstGeom>
          <a:gradFill flip="none" rotWithShape="1">
            <a:gsLst>
              <a:gs pos="0">
                <a:srgbClr val="49BF64">
                  <a:lumMod val="50000"/>
                </a:srgbClr>
              </a:gs>
              <a:gs pos="60000">
                <a:srgbClr val="49BF64">
                  <a:lumMod val="80000"/>
                </a:srgbClr>
              </a:gs>
              <a:gs pos="100000">
                <a:srgbClr val="49BF64">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1.4</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Muon beam based applications</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49BF64"/>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73334EE6-B408-47CD-8968-3C8C255654AB}"/>
              </a:ext>
            </a:extLst>
          </p:cNvPr>
          <p:cNvSpPr txBox="1"/>
          <p:nvPr/>
        </p:nvSpPr>
        <p:spPr>
          <a:xfrm>
            <a:off x="-17295" y="6396359"/>
            <a:ext cx="3924278" cy="461665"/>
          </a:xfrm>
          <a:prstGeom prst="rect">
            <a:avLst/>
          </a:prstGeom>
          <a:noFill/>
        </p:spPr>
        <p:txBody>
          <a:bodyPr wrap="square" rtlCol="0">
            <a:spAutoFit/>
          </a:bodyPr>
          <a:lstStyle/>
          <a:p>
            <a:pPr defTabSz="457200">
              <a:defRPr/>
            </a:pPr>
            <a:r>
              <a:rPr lang="en-US" altLang="zh-CN" sz="2400" b="1" dirty="0">
                <a:solidFill>
                  <a:srgbClr val="E7E6E6">
                    <a:lumMod val="50000"/>
                  </a:srgbClr>
                </a:solidFill>
                <a:latin typeface="Showcard Gothic" panose="04020904020102020604" pitchFamily="82" charset="0"/>
                <a:ea typeface="等线" panose="02010600030101010101" pitchFamily="2" charset="-122"/>
                <a:cs typeface="Mongolian Baiti" panose="03000500000000000000" pitchFamily="66" charset="0"/>
              </a:rPr>
              <a:t>Applications</a:t>
            </a:r>
          </a:p>
        </p:txBody>
      </p:sp>
      <p:sp>
        <p:nvSpPr>
          <p:cNvPr id="40" name="灯片编号占位符 38">
            <a:extLst>
              <a:ext uri="{FF2B5EF4-FFF2-40B4-BE49-F238E27FC236}">
                <a16:creationId xmlns:a16="http://schemas.microsoft.com/office/drawing/2014/main" id="{BCC2DE69-A406-40F2-91C5-3A0C622151CA}"/>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pic>
        <p:nvPicPr>
          <p:cNvPr id="17" name="图片 16">
            <a:extLst>
              <a:ext uri="{FF2B5EF4-FFF2-40B4-BE49-F238E27FC236}">
                <a16:creationId xmlns:a16="http://schemas.microsoft.com/office/drawing/2014/main" id="{26937819-202B-4B1C-B6F7-262628635DCE}"/>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112" name="文本框 111">
            <a:extLst>
              <a:ext uri="{FF2B5EF4-FFF2-40B4-BE49-F238E27FC236}">
                <a16:creationId xmlns:a16="http://schemas.microsoft.com/office/drawing/2014/main" id="{71E688C2-7768-43F9-9DE8-5AF9C3B5D045}"/>
              </a:ext>
            </a:extLst>
          </p:cNvPr>
          <p:cNvSpPr txBox="1"/>
          <p:nvPr/>
        </p:nvSpPr>
        <p:spPr>
          <a:xfrm>
            <a:off x="148940" y="2033166"/>
            <a:ext cx="1071395" cy="2246769"/>
          </a:xfrm>
          <a:prstGeom prst="rect">
            <a:avLst/>
          </a:prstGeom>
          <a:noFill/>
        </p:spPr>
        <p:txBody>
          <a:bodyPr wrap="square" rtlCol="0">
            <a:spAutoFit/>
          </a:bodyPr>
          <a:lstStyle/>
          <a:p>
            <a:pPr algn="ctr"/>
            <a:r>
              <a:rPr lang="zh-CN" altLang="en-US" sz="2800" b="1" dirty="0">
                <a:solidFill>
                  <a:srgbClr val="FF0000"/>
                </a:solidFill>
                <a:effectLst>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缪子自旋谱学磁性表征</a:t>
            </a:r>
          </a:p>
        </p:txBody>
      </p:sp>
      <p:sp>
        <p:nvSpPr>
          <p:cNvPr id="113" name="文本框 112">
            <a:extLst>
              <a:ext uri="{FF2B5EF4-FFF2-40B4-BE49-F238E27FC236}">
                <a16:creationId xmlns:a16="http://schemas.microsoft.com/office/drawing/2014/main" id="{123A02F7-BC07-4A2A-9025-A2B13B94CC3A}"/>
              </a:ext>
            </a:extLst>
          </p:cNvPr>
          <p:cNvSpPr txBox="1"/>
          <p:nvPr/>
        </p:nvSpPr>
        <p:spPr>
          <a:xfrm>
            <a:off x="5852591" y="1857645"/>
            <a:ext cx="1175364" cy="1815882"/>
          </a:xfrm>
          <a:prstGeom prst="rect">
            <a:avLst/>
          </a:prstGeom>
          <a:noFill/>
        </p:spPr>
        <p:txBody>
          <a:bodyPr wrap="square" rtlCol="0">
            <a:spAutoFit/>
          </a:bodyPr>
          <a:lstStyle/>
          <a:p>
            <a:pPr algn="ctr"/>
            <a:r>
              <a:rPr lang="zh-CN" altLang="en-US" sz="2800" b="1" dirty="0">
                <a:solidFill>
                  <a:srgbClr val="FF0000"/>
                </a:solidFill>
                <a:effectLst>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缪致</a:t>
            </a:r>
            <a:r>
              <a:rPr lang="en-US" altLang="zh-CN" sz="2800" b="1" dirty="0">
                <a:solidFill>
                  <a:srgbClr val="FF0000"/>
                </a:solidFill>
                <a:effectLst>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X-ray</a:t>
            </a:r>
            <a:r>
              <a:rPr lang="zh-CN" altLang="en-US" sz="2800" b="1" dirty="0">
                <a:solidFill>
                  <a:srgbClr val="FF0000"/>
                </a:solidFill>
                <a:effectLst>
                  <a:outerShdw blurRad="63500" sx="102000" sy="102000" algn="ctr" rotWithShape="0">
                    <a:prstClr val="black">
                      <a:alpha val="40000"/>
                    </a:prstClr>
                  </a:outerShdw>
                </a:effectLst>
                <a:latin typeface="微软雅黑" panose="020B0503020204020204" pitchFamily="34" charset="-122"/>
                <a:ea typeface="微软雅黑" panose="020B0503020204020204" pitchFamily="34" charset="-122"/>
              </a:rPr>
              <a:t>元素分析</a:t>
            </a:r>
          </a:p>
        </p:txBody>
      </p:sp>
      <p:sp>
        <p:nvSpPr>
          <p:cNvPr id="119" name="椭圆 118">
            <a:extLst>
              <a:ext uri="{FF2B5EF4-FFF2-40B4-BE49-F238E27FC236}">
                <a16:creationId xmlns:a16="http://schemas.microsoft.com/office/drawing/2014/main" id="{60C3CC30-BE51-4562-9DEF-1B8C3F7AC794}"/>
              </a:ext>
            </a:extLst>
          </p:cNvPr>
          <p:cNvSpPr/>
          <p:nvPr/>
        </p:nvSpPr>
        <p:spPr>
          <a:xfrm>
            <a:off x="403207" y="4400476"/>
            <a:ext cx="569685" cy="587710"/>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aseline="30000" dirty="0"/>
          </a:p>
        </p:txBody>
      </p:sp>
      <p:sp>
        <p:nvSpPr>
          <p:cNvPr id="120" name="文本框 119">
            <a:extLst>
              <a:ext uri="{FF2B5EF4-FFF2-40B4-BE49-F238E27FC236}">
                <a16:creationId xmlns:a16="http://schemas.microsoft.com/office/drawing/2014/main" id="{B55A0DB9-3BF8-4743-95A1-1544DD3A9BD8}"/>
              </a:ext>
            </a:extLst>
          </p:cNvPr>
          <p:cNvSpPr txBox="1"/>
          <p:nvPr/>
        </p:nvSpPr>
        <p:spPr>
          <a:xfrm>
            <a:off x="357486" y="4432721"/>
            <a:ext cx="661126" cy="523220"/>
          </a:xfrm>
          <a:prstGeom prst="rect">
            <a:avLst/>
          </a:prstGeom>
          <a:noFill/>
        </p:spPr>
        <p:txBody>
          <a:bodyPr wrap="square" rtlCol="0">
            <a:spAutoFit/>
          </a:bodyPr>
          <a:lstStyle/>
          <a:p>
            <a:pPr algn="ctr"/>
            <a:r>
              <a:rPr lang="el-GR" altLang="zh-CN" sz="2800" i="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μ</a:t>
            </a:r>
            <a:r>
              <a:rPr lang="en-US" altLang="zh-CN" sz="2800" i="1"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i="1" baseline="30000" dirty="0">
              <a:solidFill>
                <a:schemeClr val="bg1"/>
              </a:solidFill>
              <a:latin typeface="微软雅黑" panose="020B0503020204020204" pitchFamily="34" charset="-122"/>
              <a:ea typeface="微软雅黑" panose="020B0503020204020204" pitchFamily="34" charset="-122"/>
            </a:endParaRPr>
          </a:p>
        </p:txBody>
      </p:sp>
      <p:sp>
        <p:nvSpPr>
          <p:cNvPr id="123" name="椭圆 122">
            <a:extLst>
              <a:ext uri="{FF2B5EF4-FFF2-40B4-BE49-F238E27FC236}">
                <a16:creationId xmlns:a16="http://schemas.microsoft.com/office/drawing/2014/main" id="{08802CA4-5C7A-4F6C-930E-5DC3CD9BE7CA}"/>
              </a:ext>
            </a:extLst>
          </p:cNvPr>
          <p:cNvSpPr/>
          <p:nvPr/>
        </p:nvSpPr>
        <p:spPr>
          <a:xfrm>
            <a:off x="6207761" y="4062629"/>
            <a:ext cx="569685" cy="587710"/>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i="1" baseline="30000" dirty="0">
              <a:latin typeface="微软雅黑" panose="020B0503020204020204" pitchFamily="34" charset="-122"/>
              <a:ea typeface="微软雅黑" panose="020B0503020204020204" pitchFamily="34" charset="-122"/>
            </a:endParaRPr>
          </a:p>
        </p:txBody>
      </p:sp>
      <p:sp>
        <p:nvSpPr>
          <p:cNvPr id="124" name="文本框 123">
            <a:extLst>
              <a:ext uri="{FF2B5EF4-FFF2-40B4-BE49-F238E27FC236}">
                <a16:creationId xmlns:a16="http://schemas.microsoft.com/office/drawing/2014/main" id="{E301628A-A8AA-4B3A-B949-EFA112A26285}"/>
              </a:ext>
            </a:extLst>
          </p:cNvPr>
          <p:cNvSpPr txBox="1"/>
          <p:nvPr/>
        </p:nvSpPr>
        <p:spPr>
          <a:xfrm>
            <a:off x="6178550" y="4069746"/>
            <a:ext cx="661126" cy="523220"/>
          </a:xfrm>
          <a:prstGeom prst="rect">
            <a:avLst/>
          </a:prstGeom>
          <a:noFill/>
        </p:spPr>
        <p:txBody>
          <a:bodyPr wrap="square" rtlCol="0">
            <a:spAutoFit/>
          </a:bodyPr>
          <a:lstStyle/>
          <a:p>
            <a:pPr algn="ctr"/>
            <a:r>
              <a:rPr lang="el-GR" altLang="zh-CN" sz="2800" i="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μ</a:t>
            </a:r>
            <a:r>
              <a:rPr lang="en-US" altLang="zh-CN" sz="2800" i="1" baseline="30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i="1" baseline="30000" dirty="0">
              <a:solidFill>
                <a:schemeClr val="bg1"/>
              </a:solidFill>
              <a:latin typeface="微软雅黑" panose="020B0503020204020204" pitchFamily="34" charset="-122"/>
              <a:ea typeface="微软雅黑" panose="020B0503020204020204" pitchFamily="34" charset="-122"/>
            </a:endParaRPr>
          </a:p>
        </p:txBody>
      </p:sp>
      <p:pic>
        <p:nvPicPr>
          <p:cNvPr id="27" name="Picture 4" descr="muon4">
            <a:extLst>
              <a:ext uri="{FF2B5EF4-FFF2-40B4-BE49-F238E27FC236}">
                <a16:creationId xmlns:a16="http://schemas.microsoft.com/office/drawing/2014/main" id="{5A78DE62-726E-451F-98E9-4DEBEB2CA79C}"/>
              </a:ext>
            </a:extLst>
          </p:cNvPr>
          <p:cNvPicPr>
            <a:picLocks noChangeAspect="1" noChangeArrowheads="1"/>
          </p:cNvPicPr>
          <p:nvPr/>
        </p:nvPicPr>
        <p:blipFill>
          <a:blip r:embed="rId6" cstate="print"/>
          <a:srcRect/>
          <a:stretch>
            <a:fillRect/>
          </a:stretch>
        </p:blipFill>
        <p:spPr bwMode="auto">
          <a:xfrm>
            <a:off x="1496642" y="1277906"/>
            <a:ext cx="4099239" cy="4440843"/>
          </a:xfrm>
          <a:prstGeom prst="rect">
            <a:avLst/>
          </a:prstGeom>
          <a:noFill/>
          <a:ln>
            <a:miter lim="800000"/>
            <a:headEnd/>
            <a:tailEnd/>
          </a:ln>
        </p:spPr>
      </p:pic>
      <p:pic>
        <p:nvPicPr>
          <p:cNvPr id="1026" name="Picture 2">
            <a:extLst>
              <a:ext uri="{FF2B5EF4-FFF2-40B4-BE49-F238E27FC236}">
                <a16:creationId xmlns:a16="http://schemas.microsoft.com/office/drawing/2014/main" id="{27148916-BF97-40D8-B22E-148819A91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3754" y="2126709"/>
            <a:ext cx="4527785" cy="2692174"/>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28E33934-74DE-4AF2-A320-FCD8966E7654}"/>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1793135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AFB5CCC-01CB-4E9D-9D1D-9BD0D1182421}"/>
              </a:ext>
            </a:extLst>
          </p:cNvPr>
          <p:cNvSpPr txBox="1"/>
          <p:nvPr/>
        </p:nvSpPr>
        <p:spPr>
          <a:xfrm>
            <a:off x="0" y="2875002"/>
            <a:ext cx="12192000" cy="1107996"/>
          </a:xfrm>
          <a:prstGeom prst="rect">
            <a:avLst/>
          </a:prstGeom>
          <a:noFill/>
          <a:effectLst>
            <a:glow rad="101600">
              <a:schemeClr val="bg1">
                <a:alpha val="60000"/>
              </a:schemeClr>
            </a:glow>
          </a:effectLst>
        </p:spPr>
        <p:txBody>
          <a:bodyPr wrap="square" rtlCol="0">
            <a:spAutoFit/>
          </a:bodyPr>
          <a:lstStyle>
            <a:defPPr>
              <a:defRPr lang="en-US"/>
            </a:defPPr>
            <a:lvl1pPr algn="ctr">
              <a:defRPr sz="4000">
                <a:solidFill>
                  <a:srgbClr val="FF0000"/>
                </a:solidFill>
                <a:effectLst>
                  <a:glow rad="228600">
                    <a:schemeClr val="accent5">
                      <a:satMod val="175000"/>
                      <a:alpha val="40000"/>
                    </a:schemeClr>
                  </a:glow>
                  <a:outerShdw blurRad="63500" sx="102000" sy="102000" algn="ctr" rotWithShape="0">
                    <a:prstClr val="black">
                      <a:alpha val="40000"/>
                    </a:prstClr>
                  </a:outerShdw>
                </a:effectLst>
                <a:latin typeface="Segoe UI Black" panose="020B0A02040204020203" pitchFamily="34" charset="0"/>
                <a:ea typeface="Segoe UI Black" panose="020B0A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II. </a:t>
            </a:r>
            <a:r>
              <a:rPr kumimoji="0" lang="zh-CN" altLang="en-US" sz="6600" b="1" i="0" u="none" strike="noStrike" kern="1200" cap="none" spc="0" normalizeH="0" baseline="0" noProof="0" dirty="0">
                <a:ln>
                  <a:noFill/>
                </a:ln>
                <a:solidFill>
                  <a:prstClr val="white"/>
                </a:solidFill>
                <a:effectLst>
                  <a:glow rad="228600">
                    <a:srgbClr val="FF0000">
                      <a:alpha val="40000"/>
                    </a:srgbClr>
                  </a:glow>
                  <a:outerShdw blurRad="63500" sx="102000" sy="1020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缪子自旋谱学磁性表征</a:t>
            </a:r>
          </a:p>
        </p:txBody>
      </p:sp>
    </p:spTree>
    <p:extLst>
      <p:ext uri="{BB962C8B-B14F-4D97-AF65-F5344CB8AC3E}">
        <p14:creationId xmlns:p14="http://schemas.microsoft.com/office/powerpoint/2010/main" val="46415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63D9B7D-B62F-4354-8DB2-A6C11B86E584}"/>
              </a:ext>
            </a:extLst>
          </p:cNvPr>
          <p:cNvSpPr/>
          <p:nvPr/>
        </p:nvSpPr>
        <p:spPr>
          <a:xfrm>
            <a:off x="-17295" y="-29781"/>
            <a:ext cx="12226591" cy="850896"/>
          </a:xfrm>
          <a:prstGeom prst="rect">
            <a:avLst/>
          </a:prstGeom>
          <a:gradFill flip="none" rotWithShape="1">
            <a:gsLst>
              <a:gs pos="0">
                <a:srgbClr val="5B9BD5">
                  <a:lumMod val="50000"/>
                </a:srgbClr>
              </a:gs>
              <a:gs pos="60000">
                <a:srgbClr val="5B9BD5">
                  <a:lumMod val="80000"/>
                </a:srgbClr>
              </a:gs>
              <a:gs pos="100000">
                <a:srgbClr val="5B9BD5">
                  <a:lumMod val="80000"/>
                  <a:lumOff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2CBC2E42-7D8F-4E73-8F02-211AA20A8BFF}"/>
              </a:ext>
            </a:extLst>
          </p:cNvPr>
          <p:cNvSpPr txBox="1"/>
          <p:nvPr/>
        </p:nvSpPr>
        <p:spPr>
          <a:xfrm>
            <a:off x="-17295" y="142523"/>
            <a:ext cx="109710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2.1</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Principles of </a:t>
            </a:r>
            <a:r>
              <a:rPr kumimoji="0" lang="el-GR"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μ</a:t>
            </a:r>
            <a:r>
              <a:rPr kumimoji="0" lang="en-US" altLang="zh-CN" sz="28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SR spectroscopy</a:t>
            </a:r>
            <a:endParaRPr kumimoji="0" lang="zh-CN" altLang="en-US" sz="2800" b="1" i="0" u="none" strike="noStrike" kern="1200" cap="none" spc="0" normalizeH="0" baseline="0" noProof="0" dirty="0">
              <a:ln>
                <a:noFill/>
              </a:ln>
              <a:solidFill>
                <a:prstClr val="white"/>
              </a:solidFill>
              <a:effectLst/>
              <a:uLnTx/>
              <a:uFillTx/>
              <a:latin typeface="Segoe UI Black" panose="020B0A02040204020203" pitchFamily="34" charset="0"/>
              <a:ea typeface="微软雅黑" panose="020B0503020204020204" pitchFamily="34" charset="-122"/>
              <a:cs typeface="+mn-cs"/>
            </a:endParaRPr>
          </a:p>
        </p:txBody>
      </p:sp>
      <p:pic>
        <p:nvPicPr>
          <p:cNvPr id="100" name="图片 99">
            <a:extLst>
              <a:ext uri="{FF2B5EF4-FFF2-40B4-BE49-F238E27FC236}">
                <a16:creationId xmlns:a16="http://schemas.microsoft.com/office/drawing/2014/main" id="{84C886FA-5967-40BA-ADB3-0BC631680074}"/>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tretch>
            <a:fillRect/>
          </a:stretch>
        </p:blipFill>
        <p:spPr>
          <a:xfrm>
            <a:off x="11346873" y="-333"/>
            <a:ext cx="784666" cy="792000"/>
          </a:xfrm>
          <a:prstGeom prst="rect">
            <a:avLst/>
          </a:prstGeom>
        </p:spPr>
      </p:pic>
      <p:sp>
        <p:nvSpPr>
          <p:cNvPr id="88" name="文本框 87">
            <a:extLst>
              <a:ext uri="{FF2B5EF4-FFF2-40B4-BE49-F238E27FC236}">
                <a16:creationId xmlns:a16="http://schemas.microsoft.com/office/drawing/2014/main" id="{229DB583-5C6C-4966-A079-075ED3E546C6}"/>
              </a:ext>
            </a:extLst>
          </p:cNvPr>
          <p:cNvSpPr txBox="1"/>
          <p:nvPr/>
        </p:nvSpPr>
        <p:spPr>
          <a:xfrm>
            <a:off x="-17295" y="6396359"/>
            <a:ext cx="3924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acronym</a:t>
            </a:r>
            <a:endParaRPr kumimoji="0" lang="zh-CN" altLang="en-US" sz="2400" b="0" i="0" u="none" strike="noStrike" kern="1200" cap="none" spc="0" normalizeH="0" baseline="0" noProof="0" dirty="0">
              <a:ln>
                <a:noFill/>
              </a:ln>
              <a:solidFill>
                <a:srgbClr val="E7E6E6">
                  <a:lumMod val="50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
        <p:nvSpPr>
          <p:cNvPr id="89" name="灯片编号占位符 38">
            <a:extLst>
              <a:ext uri="{FF2B5EF4-FFF2-40B4-BE49-F238E27FC236}">
                <a16:creationId xmlns:a16="http://schemas.microsoft.com/office/drawing/2014/main" id="{4E300288-3160-403E-913F-369F559CEDB8}"/>
              </a:ext>
            </a:extLst>
          </p:cNvPr>
          <p:cNvSpPr>
            <a:spLocks noGrp="1"/>
          </p:cNvSpPr>
          <p:nvPr>
            <p:ph type="sldNum" sz="quarter" idx="12"/>
          </p:nvPr>
        </p:nvSpPr>
        <p:spPr>
          <a:xfrm>
            <a:off x="11599696" y="6396359"/>
            <a:ext cx="609600" cy="461665"/>
          </a:xfr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DE3C96-6CB4-4823-9CFF-EA94F78F22AD}" type="slidenum">
              <a:rPr kumimoji="0" lang="zh-CN" altLang="en-US" sz="2400" b="0" i="0" u="none" strike="noStrike" kern="1200" cap="none" spc="0" normalizeH="0" baseline="0" noProof="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cxnSp>
        <p:nvCxnSpPr>
          <p:cNvPr id="92" name="直接连接符 91">
            <a:extLst>
              <a:ext uri="{FF2B5EF4-FFF2-40B4-BE49-F238E27FC236}">
                <a16:creationId xmlns:a16="http://schemas.microsoft.com/office/drawing/2014/main" id="{E00FC61C-14E2-41A4-9804-53433A48C2CF}"/>
              </a:ext>
            </a:extLst>
          </p:cNvPr>
          <p:cNvCxnSpPr>
            <a:cxnSpLocks/>
          </p:cNvCxnSpPr>
          <p:nvPr/>
        </p:nvCxnSpPr>
        <p:spPr>
          <a:xfrm>
            <a:off x="0" y="6379778"/>
            <a:ext cx="12192000" cy="0"/>
          </a:xfrm>
          <a:prstGeom prst="line">
            <a:avLst/>
          </a:prstGeom>
          <a:ln w="28575">
            <a:solidFill>
              <a:srgbClr val="5B9BD5"/>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6B856084-774D-4C94-B110-CA7C2590C0B9}"/>
              </a:ext>
            </a:extLst>
          </p:cNvPr>
          <p:cNvSpPr/>
          <p:nvPr/>
        </p:nvSpPr>
        <p:spPr>
          <a:xfrm>
            <a:off x="237778" y="819247"/>
            <a:ext cx="11971517" cy="707886"/>
          </a:xfrm>
          <a:prstGeom prst="rect">
            <a:avLst/>
          </a:prstGeom>
        </p:spPr>
        <p:txBody>
          <a:bodyPr wrap="square">
            <a:spAutoFit/>
          </a:bodyPr>
          <a:lstStyle/>
          <a:p>
            <a:pPr algn="just"/>
            <a:r>
              <a:rPr lang="en-US" altLang="zh-CN" sz="2000" b="1" dirty="0">
                <a:solidFill>
                  <a:srgbClr val="FF0000"/>
                </a:solidFill>
                <a:latin typeface="Abadi" panose="020B0604020104020204"/>
              </a:rPr>
              <a:t>  </a:t>
            </a:r>
            <a:r>
              <a:rPr lang="el-GR" altLang="zh-CN" sz="2000" b="1" dirty="0">
                <a:solidFill>
                  <a:srgbClr val="FF0000"/>
                </a:solidFill>
              </a:rPr>
              <a:t>μ</a:t>
            </a:r>
            <a:r>
              <a:rPr lang="en-US" altLang="zh-CN" sz="2000" b="1" dirty="0">
                <a:solidFill>
                  <a:srgbClr val="FF0000"/>
                </a:solidFill>
                <a:latin typeface="Abadi" panose="020B0604020104020204"/>
              </a:rPr>
              <a:t>SR </a:t>
            </a:r>
            <a:r>
              <a:rPr lang="en-US" altLang="zh-CN" sz="2000" b="1" dirty="0">
                <a:latin typeface="Abadi" panose="020B0604020104020204"/>
              </a:rPr>
              <a:t>(</a:t>
            </a:r>
            <a:r>
              <a:rPr lang="en-US" altLang="zh-CN" sz="2000" b="1" dirty="0">
                <a:solidFill>
                  <a:srgbClr val="FF0000"/>
                </a:solidFill>
                <a:latin typeface="Abadi" panose="020B0604020104020204"/>
              </a:rPr>
              <a:t>mu</a:t>
            </a:r>
            <a:r>
              <a:rPr lang="en-US" altLang="zh-CN" sz="2000" b="1" dirty="0">
                <a:latin typeface="Abadi" panose="020B0604020104020204"/>
              </a:rPr>
              <a:t>on </a:t>
            </a:r>
            <a:r>
              <a:rPr lang="en-US" altLang="zh-CN" sz="2000" b="1" dirty="0">
                <a:solidFill>
                  <a:srgbClr val="FF0000"/>
                </a:solidFill>
                <a:latin typeface="Abadi" panose="020B0604020104020204"/>
              </a:rPr>
              <a:t>s</a:t>
            </a:r>
            <a:r>
              <a:rPr lang="en-US" altLang="zh-CN" sz="2000" b="1" dirty="0">
                <a:latin typeface="Abadi" panose="020B0604020104020204"/>
              </a:rPr>
              <a:t>pin </a:t>
            </a:r>
            <a:r>
              <a:rPr lang="en-US" altLang="zh-CN" sz="2000" b="1" dirty="0">
                <a:solidFill>
                  <a:srgbClr val="FF0000"/>
                </a:solidFill>
                <a:latin typeface="Abadi" panose="020B0604020104020204"/>
              </a:rPr>
              <a:t>r</a:t>
            </a:r>
            <a:r>
              <a:rPr lang="en-US" altLang="zh-CN" sz="2000" b="1" dirty="0">
                <a:latin typeface="Abadi" panose="020B0604020104020204"/>
              </a:rPr>
              <a:t>otation, </a:t>
            </a:r>
            <a:r>
              <a:rPr lang="en-US" altLang="zh-CN" sz="2000" b="1" dirty="0">
                <a:solidFill>
                  <a:srgbClr val="FF0000"/>
                </a:solidFill>
                <a:latin typeface="Abadi" panose="020B0604020104020204"/>
              </a:rPr>
              <a:t>r</a:t>
            </a:r>
            <a:r>
              <a:rPr lang="en-US" altLang="zh-CN" sz="2000" b="1" dirty="0">
                <a:latin typeface="Abadi" panose="020B0604020104020204"/>
              </a:rPr>
              <a:t>elaxation and </a:t>
            </a:r>
            <a:r>
              <a:rPr lang="en-US" altLang="zh-CN" sz="2000" b="1" dirty="0">
                <a:solidFill>
                  <a:srgbClr val="FF0000"/>
                </a:solidFill>
                <a:latin typeface="Abadi" panose="020B0604020104020204"/>
              </a:rPr>
              <a:t>r</a:t>
            </a:r>
            <a:r>
              <a:rPr lang="en-US" altLang="zh-CN" sz="2000" b="1" dirty="0">
                <a:latin typeface="Abadi" panose="020B0604020104020204"/>
              </a:rPr>
              <a:t>esonance),  is a technique that uses the spatial asymmetry of positrons generated by polarized μ decay to study the magnetic properties of materials.</a:t>
            </a:r>
            <a:endParaRPr lang="zh-CN" altLang="en-US" sz="2000" b="1" dirty="0">
              <a:latin typeface="Abadi" panose="020B0604020104020204"/>
            </a:endParaRPr>
          </a:p>
        </p:txBody>
      </p:sp>
      <p:pic>
        <p:nvPicPr>
          <p:cNvPr id="28" name="Picture 2" descr="uSR_animation">
            <a:extLst>
              <a:ext uri="{FF2B5EF4-FFF2-40B4-BE49-F238E27FC236}">
                <a16:creationId xmlns:a16="http://schemas.microsoft.com/office/drawing/2014/main" id="{83E2220D-84EE-41EE-B47F-D5AE3FA09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20" y="2584474"/>
            <a:ext cx="3254428" cy="32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uSR2">
            <a:extLst>
              <a:ext uri="{FF2B5EF4-FFF2-40B4-BE49-F238E27FC236}">
                <a16:creationId xmlns:a16="http://schemas.microsoft.com/office/drawing/2014/main" id="{9717F65A-DEFA-49C4-A6BB-619FC4ADF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187" y="2725267"/>
            <a:ext cx="2267849" cy="30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6A55B8FA-4393-4BBF-9468-FFDFB1DBE2F8}"/>
                  </a:ext>
                </a:extLst>
              </p:cNvPr>
              <p:cNvSpPr txBox="1"/>
              <p:nvPr/>
            </p:nvSpPr>
            <p:spPr>
              <a:xfrm>
                <a:off x="6709606" y="5678280"/>
                <a:ext cx="2338782" cy="5866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𝐹</m:t>
                              </m:r>
                            </m:sub>
                          </m:sSub>
                          <m:d>
                            <m:d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e>
                          </m:d>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𝐹</m:t>
                              </m:r>
                            </m:sub>
                          </m:sSub>
                          <m:d>
                            <m:d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𝑡</m:t>
                              </m:r>
                            </m:e>
                          </m:d>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𝐵</m:t>
                              </m:r>
                            </m:sub>
                          </m:s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𝑡</m:t>
                          </m:r>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zh-CN" sz="18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𝑷</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mc:Choice>
        <mc:Fallback xmlns="">
          <p:sp>
            <p:nvSpPr>
              <p:cNvPr id="30" name="文本框 29">
                <a:extLst>
                  <a:ext uri="{FF2B5EF4-FFF2-40B4-BE49-F238E27FC236}">
                    <a16:creationId xmlns:a16="http://schemas.microsoft.com/office/drawing/2014/main" id="{6A55B8FA-4393-4BBF-9468-FFDFB1DBE2F8}"/>
                  </a:ext>
                </a:extLst>
              </p:cNvPr>
              <p:cNvSpPr txBox="1">
                <a:spLocks noRot="1" noChangeAspect="1" noMove="1" noResize="1" noEditPoints="1" noAdjustHandles="1" noChangeArrowheads="1" noChangeShapeType="1" noTextEdit="1"/>
              </p:cNvSpPr>
              <p:nvPr/>
            </p:nvSpPr>
            <p:spPr>
              <a:xfrm>
                <a:off x="6709606" y="5678280"/>
                <a:ext cx="2338782" cy="586699"/>
              </a:xfrm>
              <a:prstGeom prst="rect">
                <a:avLst/>
              </a:prstGeom>
              <a:blipFill>
                <a:blip r:embed="rId8"/>
                <a:stretch>
                  <a:fillRect/>
                </a:stretch>
              </a:blipFill>
            </p:spPr>
            <p:txBody>
              <a:bodyPr/>
              <a:lstStyle/>
              <a:p>
                <a:r>
                  <a:rPr lang="zh-CN" altLang="en-US">
                    <a:noFill/>
                  </a:rPr>
                  <a:t> </a:t>
                </a:r>
              </a:p>
            </p:txBody>
          </p:sp>
        </mc:Fallback>
      </mc:AlternateContent>
      <p:pic>
        <p:nvPicPr>
          <p:cNvPr id="44" name="Picture 5">
            <a:extLst>
              <a:ext uri="{FF2B5EF4-FFF2-40B4-BE49-F238E27FC236}">
                <a16:creationId xmlns:a16="http://schemas.microsoft.com/office/drawing/2014/main" id="{8C7EB84F-D840-4F03-A73F-CD25A23659E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874401" y="3235485"/>
            <a:ext cx="390298" cy="39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D5F7F3D8-5AC0-4B72-90DE-1C9015489D5C}"/>
                  </a:ext>
                </a:extLst>
              </p:cNvPr>
              <p:cNvSpPr txBox="1"/>
              <p:nvPr/>
            </p:nvSpPr>
            <p:spPr>
              <a:xfrm>
                <a:off x="274051" y="5628761"/>
                <a:ext cx="2728632" cy="53559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d</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1" i="1" u="none" strike="noStrike" kern="1200" cap="none" spc="0" normalizeH="0" baseline="0" noProof="0" smtClean="0">
                                  <a:ln>
                                    <a:noFill/>
                                  </a:ln>
                                  <a:solidFill>
                                    <a:srgbClr val="0070C0"/>
                                  </a:solidFill>
                                  <a:effectLst/>
                                  <a:uLnTx/>
                                  <a:uFillTx/>
                                  <a:latin typeface="Cambria Math" panose="02040503050406030204" pitchFamily="18" charset="0"/>
                                  <a:cs typeface="+mn-cs"/>
                                </a:rPr>
                                <m:t>𝑺</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d</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𝛾</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sub>
                      </m:sSub>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𝑺</m:t>
                          </m:r>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𝑩</m:t>
                          </m:r>
                        </m:e>
                        <m:sub>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loc</m:t>
                          </m:r>
                        </m:sub>
                      </m:sSub>
                      <m: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m:t>
                      </m:r>
                      <m: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mc:Choice>
        <mc:Fallback xmlns="">
          <p:sp>
            <p:nvSpPr>
              <p:cNvPr id="45" name="文本框 44">
                <a:extLst>
                  <a:ext uri="{FF2B5EF4-FFF2-40B4-BE49-F238E27FC236}">
                    <a16:creationId xmlns:a16="http://schemas.microsoft.com/office/drawing/2014/main" id="{D5F7F3D8-5AC0-4B72-90DE-1C9015489D5C}"/>
                  </a:ext>
                </a:extLst>
              </p:cNvPr>
              <p:cNvSpPr txBox="1">
                <a:spLocks noRot="1" noChangeAspect="1" noMove="1" noResize="1" noEditPoints="1" noAdjustHandles="1" noChangeArrowheads="1" noChangeShapeType="1" noTextEdit="1"/>
              </p:cNvSpPr>
              <p:nvPr/>
            </p:nvSpPr>
            <p:spPr>
              <a:xfrm>
                <a:off x="274051" y="5628761"/>
                <a:ext cx="2728632" cy="53559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3E80A27B-350B-40C8-BD51-F117C25183F3}"/>
                  </a:ext>
                </a:extLst>
              </p:cNvPr>
              <p:cNvSpPr txBox="1"/>
              <p:nvPr/>
            </p:nvSpPr>
            <p:spPr>
              <a:xfrm>
                <a:off x="3495121" y="5865576"/>
                <a:ext cx="1914229" cy="29931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altLang="zh-CN"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𝒆</m:t>
                          </m:r>
                        </m:e>
                        <m:sup>
                          <m:r>
                            <a:rPr kumimoji="0" lang="en-US" altLang="zh-CN"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up>
                      </m:s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e>
                          </m:acc>
                        </m:e>
                        <m:sub>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b>
                      </m:sSub>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mc:Choice>
        <mc:Fallback xmlns="">
          <p:sp>
            <p:nvSpPr>
              <p:cNvPr id="46" name="文本框 45">
                <a:extLst>
                  <a:ext uri="{FF2B5EF4-FFF2-40B4-BE49-F238E27FC236}">
                    <a16:creationId xmlns:a16="http://schemas.microsoft.com/office/drawing/2014/main" id="{3E80A27B-350B-40C8-BD51-F117C25183F3}"/>
                  </a:ext>
                </a:extLst>
              </p:cNvPr>
              <p:cNvSpPr txBox="1">
                <a:spLocks noRot="1" noChangeAspect="1" noMove="1" noResize="1" noEditPoints="1" noAdjustHandles="1" noChangeArrowheads="1" noChangeShapeType="1" noTextEdit="1"/>
              </p:cNvSpPr>
              <p:nvPr/>
            </p:nvSpPr>
            <p:spPr>
              <a:xfrm>
                <a:off x="3495121" y="5865576"/>
                <a:ext cx="1914229" cy="299313"/>
              </a:xfrm>
              <a:prstGeom prst="rect">
                <a:avLst/>
              </a:prstGeom>
              <a:blipFill>
                <a:blip r:embed="rId11"/>
                <a:stretch>
                  <a:fillRect l="-1592" r="-11465" b="-20408"/>
                </a:stretch>
              </a:blipFill>
            </p:spPr>
            <p:txBody>
              <a:bodyPr/>
              <a:lstStyle/>
              <a:p>
                <a:r>
                  <a:rPr lang="zh-CN" altLang="en-US">
                    <a:noFill/>
                  </a:rPr>
                  <a:t> </a:t>
                </a:r>
              </a:p>
            </p:txBody>
          </p:sp>
        </mc:Fallback>
      </mc:AlternateContent>
      <p:sp>
        <p:nvSpPr>
          <p:cNvPr id="47" name="矩形: 圆角 42">
            <a:extLst>
              <a:ext uri="{FF2B5EF4-FFF2-40B4-BE49-F238E27FC236}">
                <a16:creationId xmlns:a16="http://schemas.microsoft.com/office/drawing/2014/main" id="{D428532E-711C-41F7-A8E0-EC5634F35E07}"/>
              </a:ext>
            </a:extLst>
          </p:cNvPr>
          <p:cNvSpPr/>
          <p:nvPr/>
        </p:nvSpPr>
        <p:spPr>
          <a:xfrm>
            <a:off x="167710" y="1616789"/>
            <a:ext cx="2272645" cy="817245"/>
          </a:xfrm>
          <a:prstGeom prst="roundRect">
            <a:avLst/>
          </a:prstGeom>
          <a:noFill/>
          <a:ln w="57150">
            <a:solidFill>
              <a:srgbClr val="0070C0"/>
            </a:solidFill>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0070C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Times New Roman" panose="02020603050405020304" pitchFamily="18" charset="0"/>
              </a:rPr>
              <a:t>拉莫进动</a:t>
            </a:r>
            <a:endParaRPr kumimoji="0" lang="en-US"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uLnTx/>
                <a:uFillTx/>
                <a:latin typeface="Segoe UI Historic" panose="020B0502040204020203" pitchFamily="34" charset="0"/>
                <a:ea typeface="Segoe UI Historic" panose="020B0502040204020203" pitchFamily="34" charset="0"/>
                <a:cs typeface="Segoe UI Historic" panose="020B0502040204020203" pitchFamily="34" charset="0"/>
              </a:rPr>
              <a:t>(spin interaction)</a:t>
            </a:r>
            <a:endParaRPr kumimoji="0" lang="zh-CN" altLang="en-US" b="0" i="0" u="none" strike="noStrike" kern="1200" cap="none" spc="0" normalizeH="0" baseline="0" noProof="0" dirty="0">
              <a:ln>
                <a:noFill/>
              </a:ln>
              <a:solidFill>
                <a:prstClr val="black"/>
              </a:solidFill>
              <a:uLnTx/>
              <a:uFillTx/>
              <a:latin typeface="Segoe UI Historic" panose="020B0502040204020203" pitchFamily="34" charset="0"/>
              <a:ea typeface="微软雅黑" panose="020B0503020204020204" pitchFamily="34" charset="-122"/>
              <a:cs typeface="Segoe UI Historic" panose="020B0502040204020203" pitchFamily="34" charset="0"/>
            </a:endParaRPr>
          </a:p>
        </p:txBody>
      </p:sp>
      <p:sp>
        <p:nvSpPr>
          <p:cNvPr id="48" name="矩形: 圆角 43">
            <a:extLst>
              <a:ext uri="{FF2B5EF4-FFF2-40B4-BE49-F238E27FC236}">
                <a16:creationId xmlns:a16="http://schemas.microsoft.com/office/drawing/2014/main" id="{DC5A4F51-5292-4DE3-932E-ACEBEF6F7CCA}"/>
              </a:ext>
            </a:extLst>
          </p:cNvPr>
          <p:cNvSpPr/>
          <p:nvPr/>
        </p:nvSpPr>
        <p:spPr>
          <a:xfrm>
            <a:off x="3495121" y="1616789"/>
            <a:ext cx="2520732" cy="817245"/>
          </a:xfrm>
          <a:prstGeom prst="roundRect">
            <a:avLst/>
          </a:prstGeom>
          <a:noFill/>
          <a:ln w="57150">
            <a:solidFill>
              <a:srgbClr val="0070C0"/>
            </a:solidFill>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rPr>
              <a:t>非对称衰变</a:t>
            </a:r>
            <a:endParaRPr kumimoji="0" lang="en-US"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uLnTx/>
                <a:uFillTx/>
                <a:latin typeface="Segoe UI Historic" panose="020B0502040204020203" pitchFamily="34" charset="0"/>
                <a:ea typeface="Segoe UI Historic" panose="020B0502040204020203" pitchFamily="34" charset="0"/>
                <a:cs typeface="Segoe UI Historic" panose="020B0502040204020203" pitchFamily="34" charset="0"/>
              </a:rPr>
              <a:t>(positron</a:t>
            </a:r>
            <a:r>
              <a:rPr lang="en-US" altLang="zh-CN" dirty="0">
                <a:solidFill>
                  <a:prstClr val="black"/>
                </a:solidFill>
                <a:latin typeface="Segoe UI Historic" panose="020B0502040204020203" pitchFamily="34" charset="0"/>
                <a:ea typeface="Segoe UI Historic" panose="020B0502040204020203" pitchFamily="34" charset="0"/>
                <a:cs typeface="Segoe UI Historic" panose="020B0502040204020203" pitchFamily="34" charset="0"/>
              </a:rPr>
              <a:t> </a:t>
            </a:r>
            <a:r>
              <a:rPr kumimoji="0" lang="en-US" altLang="zh-CN" b="0" i="0" u="none" strike="noStrike" kern="1200" cap="none" spc="0" normalizeH="0" baseline="0" noProof="0" dirty="0">
                <a:ln>
                  <a:noFill/>
                </a:ln>
                <a:solidFill>
                  <a:prstClr val="black"/>
                </a:solidFill>
                <a:uLnTx/>
                <a:uFillTx/>
                <a:latin typeface="Segoe UI Historic" panose="020B0502040204020203" pitchFamily="34" charset="0"/>
                <a:ea typeface="Segoe UI Historic" panose="020B0502040204020203" pitchFamily="34" charset="0"/>
                <a:cs typeface="Segoe UI Historic" panose="020B0502040204020203" pitchFamily="34" charset="0"/>
              </a:rPr>
              <a:t>detection)</a:t>
            </a:r>
            <a:endParaRPr kumimoji="0" lang="zh-CN" altLang="en-US" b="0" i="0" u="none" strike="noStrike" kern="1200" cap="none" spc="0" normalizeH="0" baseline="0" noProof="0" dirty="0">
              <a:ln>
                <a:noFill/>
              </a:ln>
              <a:solidFill>
                <a:prstClr val="black"/>
              </a:solidFill>
              <a:uLnTx/>
              <a:uFillTx/>
              <a:latin typeface="Segoe UI Historic" panose="020B0502040204020203" pitchFamily="34" charset="0"/>
              <a:ea typeface="微软雅黑" panose="020B0503020204020204" pitchFamily="34" charset="-122"/>
              <a:cs typeface="Segoe UI Historic" panose="020B0502040204020203" pitchFamily="34" charset="0"/>
            </a:endParaRPr>
          </a:p>
        </p:txBody>
      </p:sp>
      <p:sp>
        <p:nvSpPr>
          <p:cNvPr id="49" name="矩形: 圆角 44">
            <a:extLst>
              <a:ext uri="{FF2B5EF4-FFF2-40B4-BE49-F238E27FC236}">
                <a16:creationId xmlns:a16="http://schemas.microsoft.com/office/drawing/2014/main" id="{52D6CD9A-B0E9-4F38-9DFD-1F6B44F396E9}"/>
              </a:ext>
            </a:extLst>
          </p:cNvPr>
          <p:cNvSpPr/>
          <p:nvPr/>
        </p:nvSpPr>
        <p:spPr>
          <a:xfrm>
            <a:off x="7070619" y="1616789"/>
            <a:ext cx="2116472" cy="817245"/>
          </a:xfrm>
          <a:prstGeom prst="roundRect">
            <a:avLst/>
          </a:prstGeom>
          <a:noFill/>
          <a:ln w="57150">
            <a:solidFill>
              <a:srgbClr val="0070C0"/>
            </a:solidFill>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rPr>
              <a:t>μ</a:t>
            </a:r>
            <a:r>
              <a:rPr kumimoji="0" lang="en-US"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rPr>
              <a:t>SR</a:t>
            </a: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rPr>
              <a:t>谱分析</a:t>
            </a:r>
            <a:endParaRPr kumimoji="0" lang="en-US" altLang="zh-C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uLnTx/>
                <a:uFillTx/>
                <a:latin typeface="Segoe UI Historic" panose="020B0502040204020203" pitchFamily="34" charset="0"/>
                <a:ea typeface="Segoe UI Historic" panose="020B0502040204020203" pitchFamily="34" charset="0"/>
                <a:cs typeface="Segoe UI Historic" panose="020B0502040204020203" pitchFamily="34" charset="0"/>
              </a:rPr>
              <a:t>(analysis)</a:t>
            </a:r>
            <a:endParaRPr kumimoji="0" lang="zh-CN" altLang="en-US" b="0" i="0" u="none" strike="noStrike" kern="1200" cap="none" spc="0" normalizeH="0" baseline="0" noProof="0" dirty="0">
              <a:ln>
                <a:noFill/>
              </a:ln>
              <a:solidFill>
                <a:prstClr val="black"/>
              </a:solidFill>
              <a:uLnTx/>
              <a:uFillTx/>
              <a:latin typeface="Segoe UI Historic" panose="020B0502040204020203" pitchFamily="34" charset="0"/>
              <a:ea typeface="微软雅黑" panose="020B0503020204020204" pitchFamily="34" charset="-122"/>
              <a:cs typeface="Segoe UI Historic" panose="020B0502040204020203" pitchFamily="34" charset="0"/>
            </a:endParaRPr>
          </a:p>
        </p:txBody>
      </p:sp>
      <p:sp>
        <p:nvSpPr>
          <p:cNvPr id="50" name="右箭头 14">
            <a:extLst>
              <a:ext uri="{FF2B5EF4-FFF2-40B4-BE49-F238E27FC236}">
                <a16:creationId xmlns:a16="http://schemas.microsoft.com/office/drawing/2014/main" id="{BDC84A1D-3978-4100-B5EF-603E2C6FC40A}"/>
              </a:ext>
            </a:extLst>
          </p:cNvPr>
          <p:cNvSpPr/>
          <p:nvPr/>
        </p:nvSpPr>
        <p:spPr>
          <a:xfrm>
            <a:off x="2590844" y="1825887"/>
            <a:ext cx="753788" cy="481805"/>
          </a:xfrm>
          <a:prstGeom prst="rightArrow">
            <a:avLst/>
          </a:prstGeom>
          <a:solidFill>
            <a:srgbClr val="0070C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1" name="Picture 5">
            <a:extLst>
              <a:ext uri="{FF2B5EF4-FFF2-40B4-BE49-F238E27FC236}">
                <a16:creationId xmlns:a16="http://schemas.microsoft.com/office/drawing/2014/main" id="{E929C8C1-E74A-4931-A294-79429B68BE2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86088" y="2716018"/>
            <a:ext cx="549438" cy="5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圆角矩形 4">
            <a:extLst>
              <a:ext uri="{FF2B5EF4-FFF2-40B4-BE49-F238E27FC236}">
                <a16:creationId xmlns:a16="http://schemas.microsoft.com/office/drawing/2014/main" id="{9423F605-946E-4A21-9EDA-243131CADBAF}"/>
              </a:ext>
            </a:extLst>
          </p:cNvPr>
          <p:cNvSpPr/>
          <p:nvPr/>
        </p:nvSpPr>
        <p:spPr>
          <a:xfrm>
            <a:off x="10241857" y="1616789"/>
            <a:ext cx="1745279" cy="900000"/>
          </a:xfrm>
          <a:prstGeom prst="roundRect">
            <a:avLst/>
          </a:prstGeom>
          <a:noFill/>
          <a:ln w="57150">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Times New Roman" panose="02020603050405020304" pitchFamily="18" charset="0"/>
              </a:rPr>
              <a:t>物质表征</a:t>
            </a:r>
            <a:r>
              <a:rPr kumimoji="0" lang="en-US" altLang="zh-CN" b="0" i="0" u="none" strike="noStrike" kern="1200" cap="none" spc="0" normalizeH="0" baseline="0" noProof="0" dirty="0">
                <a:ln>
                  <a:noFill/>
                </a:ln>
                <a:solidFill>
                  <a:prstClr val="black"/>
                </a:solidFill>
                <a:uLnTx/>
                <a:uFillTx/>
                <a:latin typeface="Segoe UI Historic" panose="020B0502040204020203" pitchFamily="34" charset="0"/>
                <a:ea typeface="Segoe UI Historic" panose="020B0502040204020203" pitchFamily="34" charset="0"/>
                <a:cs typeface="Segoe UI Historic" panose="020B0502040204020203" pitchFamily="34" charset="0"/>
              </a:rPr>
              <a:t>(properties)</a:t>
            </a:r>
            <a:endParaRPr kumimoji="0" lang="zh-CN" altLang="en-US" b="0" i="0" u="none" strike="noStrike" kern="1200" cap="none" spc="0" normalizeH="0" baseline="0" noProof="0" dirty="0">
              <a:ln>
                <a:noFill/>
              </a:ln>
              <a:solidFill>
                <a:prstClr val="black"/>
              </a:solidFill>
              <a:uLnTx/>
              <a:uFillTx/>
              <a:latin typeface="Segoe UI Historic" panose="020B0502040204020203" pitchFamily="34" charset="0"/>
              <a:ea typeface="微软雅黑" panose="020B0503020204020204" pitchFamily="34" charset="-122"/>
              <a:cs typeface="Segoe UI Historic" panose="020B0502040204020203" pitchFamily="34" charset="0"/>
            </a:endParaRPr>
          </a:p>
        </p:txBody>
      </p:sp>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4424F3CE-E4BC-42D2-8023-DDA6DFCC1D7D}"/>
                  </a:ext>
                </a:extLst>
              </p:cNvPr>
              <p:cNvSpPr txBox="1"/>
              <p:nvPr/>
            </p:nvSpPr>
            <p:spPr>
              <a:xfrm>
                <a:off x="9379346" y="5784021"/>
                <a:ext cx="2800045" cy="393121"/>
              </a:xfrm>
              <a:prstGeom prst="rect">
                <a:avLst/>
              </a:prstGeom>
              <a:noFill/>
            </p:spPr>
            <p:txBody>
              <a:bodyPr wrap="square" lIns="0" tIns="0" rIns="0" bIns="0" rtlCol="0">
                <a:spAutoFit/>
              </a:bodyPr>
              <a:lstStyle/>
              <a:p>
                <a:pPr algn="ctr"/>
                <a14:m>
                  <m:oMath xmlns:m="http://schemas.openxmlformats.org/officeDocument/2006/math">
                    <m:r>
                      <a:rPr kumimoji="1" lang="en-US" altLang="zh-CN" b="1" i="1" smtClean="0">
                        <a:solidFill>
                          <a:srgbClr val="0070C0"/>
                        </a:solidFill>
                        <a:latin typeface="Cambria Math" panose="02040503050406030204" pitchFamily="18" charset="0"/>
                      </a:rPr>
                      <m:t>𝑷</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oMath>
                </a14:m>
                <a:r>
                  <a:rPr kumimoji="1" lang="en-US" altLang="zh-CN" b="0" i="1" dirty="0">
                    <a:latin typeface="Cambria Math" panose="02040503050406030204" pitchFamily="18" charset="0"/>
                  </a:rPr>
                  <a:t> </a:t>
                </a:r>
                <a14:m>
                  <m:oMath xmlns:m="http://schemas.openxmlformats.org/officeDocument/2006/math">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
                          <a:rPr kumimoji="1" lang="en-US" altLang="zh-CN" b="0" i="1" smtClean="0">
                            <a:latin typeface="Cambria Math" panose="02040503050406030204" pitchFamily="18" charset="0"/>
                          </a:rPr>
                          <m:t>3</m:t>
                        </m:r>
                      </m:den>
                    </m:f>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2</m:t>
                        </m:r>
                      </m:num>
                      <m:den>
                        <m:r>
                          <a:rPr kumimoji="1" lang="en-US" altLang="zh-CN" b="0" i="1" smtClean="0">
                            <a:latin typeface="Cambria Math" panose="02040503050406030204" pitchFamily="18" charset="0"/>
                          </a:rPr>
                          <m:t>3</m:t>
                        </m:r>
                      </m:den>
                    </m:f>
                    <m:func>
                      <m:funcPr>
                        <m:ctrlPr>
                          <a:rPr kumimoji="1" lang="en-US" altLang="zh-CN" b="0" i="1" smtClean="0">
                            <a:latin typeface="Cambria Math" panose="02040503050406030204" pitchFamily="18" charset="0"/>
                          </a:rPr>
                        </m:ctrlPr>
                      </m:funcPr>
                      <m:fName>
                        <m:r>
                          <m:rPr>
                            <m:sty m:val="p"/>
                          </m:rPr>
                          <a:rPr kumimoji="1" lang="en-US" altLang="zh-CN" b="0" i="0" smtClean="0">
                            <a:latin typeface="Cambria Math" panose="02040503050406030204" pitchFamily="18" charset="0"/>
                          </a:rPr>
                          <m:t>cos</m:t>
                        </m:r>
                      </m:fName>
                      <m:e>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zh-CN" altLang="en-US" b="0" i="1" smtClean="0">
                                    <a:latin typeface="Cambria Math" panose="02040503050406030204" pitchFamily="18" charset="0"/>
                                  </a:rPr>
                                  <m:t>𝛾</m:t>
                                </m:r>
                              </m:e>
                              <m:sub>
                                <m:r>
                                  <a:rPr kumimoji="1" lang="zh-CN" altLang="en-US" b="0" i="1" smtClean="0">
                                    <a:latin typeface="Cambria Math" panose="02040503050406030204" pitchFamily="18" charset="0"/>
                                  </a:rPr>
                                  <m:t>𝜇</m:t>
                                </m:r>
                              </m:sub>
                            </m:sSub>
                            <m:r>
                              <a:rPr kumimoji="1" lang="en-US" altLang="zh-CN" b="1" i="1" smtClean="0">
                                <a:solidFill>
                                  <a:srgbClr val="0070C0"/>
                                </a:solidFill>
                                <a:latin typeface="Cambria Math" panose="02040503050406030204" pitchFamily="18" charset="0"/>
                              </a:rPr>
                              <m:t>𝑩</m:t>
                            </m:r>
                            <m:r>
                              <a:rPr kumimoji="1" lang="en-US" altLang="zh-CN" b="0" i="1" smtClean="0">
                                <a:latin typeface="Cambria Math" panose="02040503050406030204" pitchFamily="18" charset="0"/>
                              </a:rPr>
                              <m:t>𝑡</m:t>
                            </m:r>
                          </m:e>
                        </m:d>
                      </m:e>
                    </m:func>
                  </m:oMath>
                </a14:m>
                <a:endParaRPr kumimoji="1" lang="zh-CN" altLang="en-US" dirty="0"/>
              </a:p>
            </p:txBody>
          </p:sp>
        </mc:Choice>
        <mc:Fallback xmlns="">
          <p:sp>
            <p:nvSpPr>
              <p:cNvPr id="54" name="文本框 53">
                <a:extLst>
                  <a:ext uri="{FF2B5EF4-FFF2-40B4-BE49-F238E27FC236}">
                    <a16:creationId xmlns:a16="http://schemas.microsoft.com/office/drawing/2014/main" id="{4424F3CE-E4BC-42D2-8023-DDA6DFCC1D7D}"/>
                  </a:ext>
                </a:extLst>
              </p:cNvPr>
              <p:cNvSpPr txBox="1">
                <a:spLocks noRot="1" noChangeAspect="1" noMove="1" noResize="1" noEditPoints="1" noAdjustHandles="1" noChangeArrowheads="1" noChangeShapeType="1" noTextEdit="1"/>
              </p:cNvSpPr>
              <p:nvPr/>
            </p:nvSpPr>
            <p:spPr>
              <a:xfrm>
                <a:off x="9379346" y="5784021"/>
                <a:ext cx="2800045" cy="393121"/>
              </a:xfrm>
              <a:prstGeom prst="rect">
                <a:avLst/>
              </a:prstGeom>
              <a:blipFill>
                <a:blip r:embed="rId12"/>
                <a:stretch>
                  <a:fillRect b="-14063"/>
                </a:stretch>
              </a:blipFill>
            </p:spPr>
            <p:txBody>
              <a:bodyPr/>
              <a:lstStyle/>
              <a:p>
                <a:r>
                  <a:rPr lang="zh-CN" altLang="en-US">
                    <a:noFill/>
                  </a:rPr>
                  <a:t> </a:t>
                </a:r>
              </a:p>
            </p:txBody>
          </p:sp>
        </mc:Fallback>
      </mc:AlternateContent>
      <p:sp>
        <p:nvSpPr>
          <p:cNvPr id="55" name="右箭头 14">
            <a:extLst>
              <a:ext uri="{FF2B5EF4-FFF2-40B4-BE49-F238E27FC236}">
                <a16:creationId xmlns:a16="http://schemas.microsoft.com/office/drawing/2014/main" id="{3C336F41-E385-44CA-847C-A1DBB574DDFF}"/>
              </a:ext>
            </a:extLst>
          </p:cNvPr>
          <p:cNvSpPr/>
          <p:nvPr/>
        </p:nvSpPr>
        <p:spPr>
          <a:xfrm>
            <a:off x="6166342" y="1825887"/>
            <a:ext cx="753788" cy="481805"/>
          </a:xfrm>
          <a:prstGeom prst="rightArrow">
            <a:avLst/>
          </a:prstGeom>
          <a:solidFill>
            <a:srgbClr val="0070C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6" name="右箭头 14">
            <a:extLst>
              <a:ext uri="{FF2B5EF4-FFF2-40B4-BE49-F238E27FC236}">
                <a16:creationId xmlns:a16="http://schemas.microsoft.com/office/drawing/2014/main" id="{339D1EBB-E9C2-428B-B4CE-263764555E35}"/>
              </a:ext>
            </a:extLst>
          </p:cNvPr>
          <p:cNvSpPr/>
          <p:nvPr/>
        </p:nvSpPr>
        <p:spPr>
          <a:xfrm>
            <a:off x="9337580" y="1825887"/>
            <a:ext cx="753788" cy="481805"/>
          </a:xfrm>
          <a:prstGeom prst="rightArrow">
            <a:avLst/>
          </a:prstGeom>
          <a:solidFill>
            <a:srgbClr val="0070C0"/>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57" name="组合 56">
            <a:extLst>
              <a:ext uri="{FF2B5EF4-FFF2-40B4-BE49-F238E27FC236}">
                <a16:creationId xmlns:a16="http://schemas.microsoft.com/office/drawing/2014/main" id="{E1DD93D6-4816-4F86-9CEF-3EF3D4007FDC}"/>
              </a:ext>
            </a:extLst>
          </p:cNvPr>
          <p:cNvGrpSpPr/>
          <p:nvPr/>
        </p:nvGrpSpPr>
        <p:grpSpPr>
          <a:xfrm>
            <a:off x="444191" y="3063935"/>
            <a:ext cx="1776495" cy="1794371"/>
            <a:chOff x="1660468" y="3111380"/>
            <a:chExt cx="1969308" cy="2144652"/>
          </a:xfrm>
        </p:grpSpPr>
        <p:sp>
          <p:nvSpPr>
            <p:cNvPr id="58" name="矩形 57">
              <a:extLst>
                <a:ext uri="{FF2B5EF4-FFF2-40B4-BE49-F238E27FC236}">
                  <a16:creationId xmlns:a16="http://schemas.microsoft.com/office/drawing/2014/main" id="{AE2F341C-BD29-4DF3-B866-908AF176330F}"/>
                </a:ext>
              </a:extLst>
            </p:cNvPr>
            <p:cNvSpPr/>
            <p:nvPr/>
          </p:nvSpPr>
          <p:spPr>
            <a:xfrm>
              <a:off x="1660468" y="3111380"/>
              <a:ext cx="1969308" cy="2144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9" name="Group 15">
              <a:extLst>
                <a:ext uri="{FF2B5EF4-FFF2-40B4-BE49-F238E27FC236}">
                  <a16:creationId xmlns:a16="http://schemas.microsoft.com/office/drawing/2014/main" id="{141A43FA-053C-4627-BAFA-9E3DEC9B2645}"/>
                </a:ext>
              </a:extLst>
            </p:cNvPr>
            <p:cNvGrpSpPr>
              <a:grpSpLocks/>
            </p:cNvGrpSpPr>
            <p:nvPr/>
          </p:nvGrpSpPr>
          <p:grpSpPr bwMode="auto">
            <a:xfrm>
              <a:off x="1813476" y="3253036"/>
              <a:ext cx="1636926" cy="1861340"/>
              <a:chOff x="4464" y="1104"/>
              <a:chExt cx="816" cy="822"/>
            </a:xfrm>
          </p:grpSpPr>
          <p:pic>
            <p:nvPicPr>
              <p:cNvPr id="60" name="Picture 24" descr="Muon_precession_fast">
                <a:extLst>
                  <a:ext uri="{FF2B5EF4-FFF2-40B4-BE49-F238E27FC236}">
                    <a16:creationId xmlns:a16="http://schemas.microsoft.com/office/drawing/2014/main" id="{E364CD67-BCE4-41CF-A580-C8A247B101F7}"/>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52" y="1104"/>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4" descr="Muon_precession_fast">
                <a:extLst>
                  <a:ext uri="{FF2B5EF4-FFF2-40B4-BE49-F238E27FC236}">
                    <a16:creationId xmlns:a16="http://schemas.microsoft.com/office/drawing/2014/main" id="{43A94E0A-C581-493D-BB14-3303CEF3C63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464" y="1104"/>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4" descr="Muon_precession_fast">
                <a:extLst>
                  <a:ext uri="{FF2B5EF4-FFF2-40B4-BE49-F238E27FC236}">
                    <a16:creationId xmlns:a16="http://schemas.microsoft.com/office/drawing/2014/main" id="{88315296-CCBC-4E5F-900E-279905E9D1B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40" y="1344"/>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4" descr="Muon_precession_fast">
                <a:extLst>
                  <a:ext uri="{FF2B5EF4-FFF2-40B4-BE49-F238E27FC236}">
                    <a16:creationId xmlns:a16="http://schemas.microsoft.com/office/drawing/2014/main" id="{FE29A518-089C-4DFD-8756-C286371C8179}"/>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52" y="1626"/>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4" descr="Muon_precession_fast">
                <a:extLst>
                  <a:ext uri="{FF2B5EF4-FFF2-40B4-BE49-F238E27FC236}">
                    <a16:creationId xmlns:a16="http://schemas.microsoft.com/office/drawing/2014/main" id="{E57AE52F-9C5D-4C07-8B96-E17C2E10583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464" y="1338"/>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4" descr="Muon_precession_fast">
                <a:extLst>
                  <a:ext uri="{FF2B5EF4-FFF2-40B4-BE49-F238E27FC236}">
                    <a16:creationId xmlns:a16="http://schemas.microsoft.com/office/drawing/2014/main" id="{77BB7C96-C8D9-485F-8303-6D4BABDC8F5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52" y="1344"/>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4" descr="Muon_precession_fast">
                <a:extLst>
                  <a:ext uri="{FF2B5EF4-FFF2-40B4-BE49-F238E27FC236}">
                    <a16:creationId xmlns:a16="http://schemas.microsoft.com/office/drawing/2014/main" id="{BCFB93B8-408B-4E15-9207-E3C89BD7AC7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40" y="1626"/>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4" descr="Muon_precession_fast">
                <a:extLst>
                  <a:ext uri="{FF2B5EF4-FFF2-40B4-BE49-F238E27FC236}">
                    <a16:creationId xmlns:a16="http://schemas.microsoft.com/office/drawing/2014/main" id="{172140E2-C373-4BAF-A990-C4D4C9AB0CF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464" y="1632"/>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4" descr="Muon_precession_fast">
                <a:extLst>
                  <a:ext uri="{FF2B5EF4-FFF2-40B4-BE49-F238E27FC236}">
                    <a16:creationId xmlns:a16="http://schemas.microsoft.com/office/drawing/2014/main" id="{31E5CCF6-1F65-4D94-8A55-865D546AD87C}"/>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040" y="1104"/>
                <a:ext cx="24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9" name="图片 68">
            <a:extLst>
              <a:ext uri="{FF2B5EF4-FFF2-40B4-BE49-F238E27FC236}">
                <a16:creationId xmlns:a16="http://schemas.microsoft.com/office/drawing/2014/main" id="{2EAC7E93-FD62-44EF-9366-A8588BCFEAF2}"/>
              </a:ext>
            </a:extLst>
          </p:cNvPr>
          <p:cNvPicPr>
            <a:picLocks noChangeAspect="1"/>
          </p:cNvPicPr>
          <p:nvPr/>
        </p:nvPicPr>
        <p:blipFill>
          <a:blip r:embed="rId14"/>
          <a:stretch>
            <a:fillRect/>
          </a:stretch>
        </p:blipFill>
        <p:spPr>
          <a:xfrm>
            <a:off x="9048388" y="3055266"/>
            <a:ext cx="3051427" cy="2320151"/>
          </a:xfrm>
          <a:prstGeom prst="rect">
            <a:avLst/>
          </a:prstGeom>
        </p:spPr>
      </p:pic>
      <p:sp>
        <p:nvSpPr>
          <p:cNvPr id="70" name="文本框 69">
            <a:extLst>
              <a:ext uri="{FF2B5EF4-FFF2-40B4-BE49-F238E27FC236}">
                <a16:creationId xmlns:a16="http://schemas.microsoft.com/office/drawing/2014/main" id="{8E01404D-C65B-47A1-96E6-43A6394BB00B}"/>
              </a:ext>
            </a:extLst>
          </p:cNvPr>
          <p:cNvSpPr txBox="1"/>
          <p:nvPr/>
        </p:nvSpPr>
        <p:spPr>
          <a:xfrm>
            <a:off x="3994150" y="6396359"/>
            <a:ext cx="42037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lumMod val="65000"/>
                    <a:lumOff val="35000"/>
                  </a:schemeClr>
                </a:solidFill>
                <a:effectLst/>
                <a:uLnTx/>
                <a:uFillTx/>
                <a:latin typeface="Showcard Gothic" panose="04020904020102020604" pitchFamily="82" charset="0"/>
                <a:ea typeface="等线" panose="02010600030101010101" pitchFamily="2" charset="-122"/>
                <a:cs typeface="Mongolian Baiti" panose="03000500000000000000" pitchFamily="6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rPr>
              <a:t>NED&amp;CAGD 2024</a:t>
            </a:r>
            <a:endParaRPr kumimoji="0" lang="zh-CN" altLang="en-US" sz="2400" b="0" i="0" u="none" strike="noStrike" kern="1200" cap="none" spc="0" normalizeH="0" baseline="0" noProof="0" dirty="0">
              <a:ln>
                <a:noFill/>
              </a:ln>
              <a:solidFill>
                <a:srgbClr val="E7E6E6">
                  <a:lumMod val="75000"/>
                </a:srgbClr>
              </a:solidFill>
              <a:effectLst/>
              <a:uLnTx/>
              <a:uFillTx/>
              <a:latin typeface="Showcard Gothic" panose="04020904020102020604" pitchFamily="82" charset="0"/>
              <a:ea typeface="等线" panose="02010600030101010101" pitchFamily="2" charset="-122"/>
              <a:cs typeface="Mongolian Baiti" panose="03000500000000000000" pitchFamily="66" charset="0"/>
            </a:endParaRPr>
          </a:p>
        </p:txBody>
      </p:sp>
    </p:spTree>
    <p:custDataLst>
      <p:tags r:id="rId1"/>
    </p:custDataLst>
    <p:extLst>
      <p:ext uri="{BB962C8B-B14F-4D97-AF65-F5344CB8AC3E}">
        <p14:creationId xmlns:p14="http://schemas.microsoft.com/office/powerpoint/2010/main" val="2521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45" grpId="0"/>
      <p:bldP spid="46" grpId="0"/>
      <p:bldP spid="47" grpId="0" animBg="1"/>
      <p:bldP spid="48" grpId="0" animBg="1"/>
      <p:bldP spid="49" grpId="0" animBg="1"/>
      <p:bldP spid="50" grpId="0" animBg="1"/>
      <p:bldP spid="52" grpId="0" animBg="1"/>
      <p:bldP spid="54" grpId="0"/>
      <p:bldP spid="55" grpId="0" animBg="1"/>
      <p:bldP spid="5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0.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1.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2.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3.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4.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5.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6.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7.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8.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19.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2.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20.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21.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22.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3.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4.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5.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6.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7.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8.xml><?xml version="1.0" encoding="utf-8"?>
<p:tagLst xmlns:a="http://schemas.openxmlformats.org/drawingml/2006/main" xmlns:r="http://schemas.openxmlformats.org/officeDocument/2006/relationships" xmlns:p="http://schemas.openxmlformats.org/presentationml/2006/main">
  <p:tag name="TIMING" val="|1.2|9.2|12|8.5|4.4|11.1|3.1"/>
</p:tagLst>
</file>

<file path=ppt/tags/tag9.xml><?xml version="1.0" encoding="utf-8"?>
<p:tagLst xmlns:a="http://schemas.openxmlformats.org/drawingml/2006/main" xmlns:r="http://schemas.openxmlformats.org/officeDocument/2006/relationships" xmlns:p="http://schemas.openxmlformats.org/presentationml/2006/main">
  <p:tag name="TIMING" val="|1.2|9.2|12|8.5|4.4|11.1|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18068</TotalTime>
  <Words>2898</Words>
  <Application>Microsoft Office PowerPoint</Application>
  <PresentationFormat>宽屏</PresentationFormat>
  <Paragraphs>390</Paragraphs>
  <Slides>28</Slides>
  <Notes>26</Notes>
  <HiddenSlides>0</HiddenSlides>
  <MMClips>0</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28</vt:i4>
      </vt:variant>
    </vt:vector>
  </HeadingPairs>
  <TitlesOfParts>
    <vt:vector size="52" baseType="lpstr">
      <vt:lpstr>Gulliver</vt:lpstr>
      <vt:lpstr>等线</vt:lpstr>
      <vt:lpstr>等线 Light</vt:lpstr>
      <vt:lpstr>华光行书_CNKI</vt:lpstr>
      <vt:lpstr>宋体</vt:lpstr>
      <vt:lpstr>微软雅黑</vt:lpstr>
      <vt:lpstr>微软雅黑</vt:lpstr>
      <vt:lpstr>Abadi</vt:lpstr>
      <vt:lpstr>Arial</vt:lpstr>
      <vt:lpstr>Arial</vt:lpstr>
      <vt:lpstr>Calibri</vt:lpstr>
      <vt:lpstr>Calibri Light</vt:lpstr>
      <vt:lpstr>Cambria Math</vt:lpstr>
      <vt:lpstr>Comic Sans MS</vt:lpstr>
      <vt:lpstr>Garamond</vt:lpstr>
      <vt:lpstr>Georgia</vt:lpstr>
      <vt:lpstr>Segoe Print</vt:lpstr>
      <vt:lpstr>Segoe UI Black</vt:lpstr>
      <vt:lpstr>Segoe UI Historic</vt:lpstr>
      <vt:lpstr>Showcard Gothic</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1540545183@qq.com</dc:creator>
  <cp:lastModifiedBy>天艺 杨</cp:lastModifiedBy>
  <cp:revision>587</cp:revision>
  <dcterms:created xsi:type="dcterms:W3CDTF">2023-09-18T08:46:24Z</dcterms:created>
  <dcterms:modified xsi:type="dcterms:W3CDTF">2024-07-13T11:12:07Z</dcterms:modified>
</cp:coreProperties>
</file>