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B45DC4-4F41-4603-BE0C-777589C60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AD4652-CC7D-481D-A661-3377D2625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A246AD-A247-42DA-8543-D26E432F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AD9B4E-EC6E-40CB-83C3-89CBB10F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DF949E-6C7B-4547-BF2A-3AE1B258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2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6301C-9343-4703-8FB4-602433EC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A76D7-A494-4E29-95BC-504B5B298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12A6A6-27B0-46A9-8E11-11E322FE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567726-F9CD-434E-A50F-21D3B367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391A1-80D6-4087-A703-8ADE8EF8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57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A433F7-7580-4B83-83E5-C463074B4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A08A9C-CCEF-46A8-8C80-12E92CB5D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1A872B-57DA-4348-8FEB-6D98544A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EC7BC-F3A9-49C2-BCB7-C4831D03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768C6E-5ABE-403F-A5E2-6D2B38CF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42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A7848-5CEF-4F60-B35C-6BF32060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BCFC79-0AA5-4D9E-97D4-9B7B2175E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7BEC48-CE5F-4D09-9268-CCB3D68F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C551B3-393B-4FB5-BA07-BAC80FF4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5D08CD-04F0-444E-958B-61F4A086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85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758CF3-1B1A-410E-890E-6CDA6B25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E967A5-8703-434D-9D92-B20AE6A2A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1C76DA-E088-4BCC-B03E-132C1C18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EDE875-D277-4178-8903-EA148317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E3B587-CEDA-4F34-B834-0A55AB16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81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02B8B-2CA1-4387-86E6-32AD620F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380AC3-8B08-4604-B8FA-785CD58C9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403D52-06C3-4805-9FE2-06DA5F56C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DB8749-AB8B-424D-95FA-8E924BE7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4C150C-DB4D-4BF3-A3C4-E785D75A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CAF813-4845-4756-9D22-E5305FFC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0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FFF5E-3A1B-41CF-9D37-9809A1D1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D886EE-E22F-4B6B-9BC0-7C685DBE0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55F6CD-E86C-418F-A470-B9BB3F2EF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3EE979-E3F3-43BC-80C1-27FBE13DE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CF83C45-0CFA-4A8A-AA81-625956C43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2773E1-5EA1-4F71-B64C-277EAB07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F7F932-3E2D-4D79-BBFC-1E9499CA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458B91-1856-4B40-A3C2-5A41EC62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17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1351D-8175-423B-8A95-45821D74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2EE240-6AAB-450E-AF23-F75D1574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3E3EC4-45A3-495D-BBF9-8927BACC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7758F8-AD2F-45CC-BC3C-6C622052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97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249743-F7AC-4435-A17F-88C36C88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6C8F2A-1C06-496A-8238-E4A1B229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76764B-1EA6-47E8-B73B-302A1503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95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D43F5-2AC6-492D-8851-6A84A365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D8C47A-33D0-4564-B879-6B564569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63B234-E337-4C7E-B2FF-CD5F12507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8D9C96-2352-4485-B0F1-C09E3046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E03B-0D2F-41B3-BC0F-F083EC0B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571965-48B2-4B67-BCDD-7A19F487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88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8870E-9742-4842-82BA-609C827F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1B8F6B2-5785-4450-8BE1-A46ACAF96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D12CD8-DFDF-4A4F-BC07-84896D767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D6EAEA-CA6A-4B89-A410-18A1BF40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4B35-7EDB-442A-9E22-BCB6161070D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42CFE9-D2A7-4763-8A3C-041DD684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20176C-AC6E-40F5-A3AC-B7D78482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70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C3F3662-008E-4552-B861-A88E2B4E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D06CE6-7313-4EB4-8289-B7F19564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BFC9DE-F744-4F78-9B49-335121992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4B35-7EDB-442A-9E22-BCB6161070D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E1BCDE-E6D3-455B-AEC1-07A8E6864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47DE14-D246-4DA4-8732-482800252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52FE-3E28-4637-B455-D60654304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91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A2FA9-D51E-4AD4-B119-0EB659A6F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2024/03/18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D18B7C-B53F-4300-A50C-AE1AA3E0E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组会</a:t>
            </a:r>
          </a:p>
        </p:txBody>
      </p:sp>
    </p:spTree>
    <p:extLst>
      <p:ext uri="{BB962C8B-B14F-4D97-AF65-F5344CB8AC3E}">
        <p14:creationId xmlns:p14="http://schemas.microsoft.com/office/powerpoint/2010/main" val="128101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1E136-DC70-4CFF-94DC-9CB386F5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Beam-driven plasma </a:t>
            </a:r>
            <a:r>
              <a:rPr lang="en-US" altLang="zh-CN" dirty="0" err="1"/>
              <a:t>dechirper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E8E547-735A-4E4C-BC7B-5F57AA5D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driver</a:t>
            </a:r>
            <a:r>
              <a:rPr lang="zh-CN" altLang="en-US" sz="2000" dirty="0"/>
              <a:t>和</a:t>
            </a:r>
            <a:r>
              <a:rPr lang="en-US" altLang="zh-CN" sz="2000" dirty="0"/>
              <a:t>witness</a:t>
            </a:r>
            <a:r>
              <a:rPr lang="zh-CN" altLang="en-US" sz="2000" dirty="0"/>
              <a:t>的参数如何选取能令方案更有意义？</a:t>
            </a:r>
            <a:r>
              <a:rPr lang="en-US" altLang="zh-CN" sz="2000" dirty="0"/>
              <a:t>Driver</a:t>
            </a:r>
            <a:r>
              <a:rPr lang="zh-CN" altLang="en-US" sz="2000" dirty="0"/>
              <a:t>至少有一个参数比</a:t>
            </a:r>
            <a:r>
              <a:rPr lang="en-US" altLang="zh-CN" sz="2000" dirty="0"/>
              <a:t>witness</a:t>
            </a:r>
            <a:r>
              <a:rPr lang="zh-CN" altLang="en-US" sz="2000" dirty="0"/>
              <a:t>差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8C138732-9FFC-4A54-A009-0D0D4B8C5E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041541"/>
                  </p:ext>
                </p:extLst>
              </p:nvPr>
            </p:nvGraphicFramePr>
            <p:xfrm>
              <a:off x="1180084" y="2197227"/>
              <a:ext cx="9831832" cy="3962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164">
                      <a:extLst>
                        <a:ext uri="{9D8B030D-6E8A-4147-A177-3AD203B41FA5}">
                          <a16:colId xmlns:a16="http://schemas.microsoft.com/office/drawing/2014/main" val="3491626470"/>
                        </a:ext>
                      </a:extLst>
                    </a:gridCol>
                    <a:gridCol w="7122668">
                      <a:extLst>
                        <a:ext uri="{9D8B030D-6E8A-4147-A177-3AD203B41FA5}">
                          <a16:colId xmlns:a16="http://schemas.microsoft.com/office/drawing/2014/main" val="18689054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Parameter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Relationship between driver and witness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4194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/>
                            <a:t>Peak current at plasma entrance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, witness</a:t>
                          </a:r>
                          <a:r>
                            <a:rPr lang="zh-CN" altLang="en-US" sz="1600" dirty="0"/>
                            <a:t>的空间电荷力不能强于</a:t>
                          </a:r>
                          <a:r>
                            <a:rPr lang="en-US" altLang="zh-CN" sz="1600" dirty="0"/>
                            <a:t>driver, </a:t>
                          </a:r>
                          <a:r>
                            <a:rPr lang="zh-CN" altLang="en-US" sz="1600" dirty="0"/>
                            <a:t>否则</a:t>
                          </a:r>
                          <a:r>
                            <a:rPr lang="en-US" altLang="zh-CN" sz="1600" dirty="0"/>
                            <a:t>beam loading</a:t>
                          </a:r>
                          <a:r>
                            <a:rPr lang="zh-CN" altLang="en-US" sz="1600" dirty="0"/>
                            <a:t>显著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0239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b="0" dirty="0"/>
                            <a:t>Bunch length after chicane</a:t>
                          </a:r>
                          <a:endParaRPr lang="zh-CN" alt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latin typeface="Cambria Math" panose="02040503050406030204" pitchFamily="18" charset="0"/>
                                  </a:rPr>
                                  <m:t>不定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2291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Charge 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0" dirty="0"/>
                            <a:t>不定</a:t>
                          </a:r>
                          <a:endParaRPr lang="en-US" altLang="zh-CN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732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/>
                            <a:t>Energy</a:t>
                          </a:r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，避免</a:t>
                          </a:r>
                          <a:r>
                            <a:rPr lang="en-US" altLang="zh-CN" sz="1600" dirty="0"/>
                            <a:t>driver</a:t>
                          </a:r>
                          <a:r>
                            <a:rPr lang="zh-CN" altLang="en-US" sz="1600" dirty="0"/>
                            <a:t>被</a:t>
                          </a:r>
                          <a:r>
                            <a:rPr lang="en-US" altLang="zh-CN" sz="1600" dirty="0"/>
                            <a:t>chicane</a:t>
                          </a:r>
                          <a:r>
                            <a:rPr lang="zh-CN" altLang="en-US" sz="1600" dirty="0"/>
                            <a:t>调制；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，</m:t>
                              </m:r>
                            </m:oMath>
                          </a14:m>
                          <a:r>
                            <a:rPr lang="zh-CN" altLang="en-US" sz="1600" dirty="0"/>
                            <a:t>需调整两束团初始</a:t>
                          </a:r>
                          <a:r>
                            <a:rPr lang="en-US" altLang="zh-CN" sz="1600" dirty="0"/>
                            <a:t>chirp</a:t>
                          </a:r>
                          <a:r>
                            <a:rPr lang="zh-CN" altLang="en-US" sz="1600" dirty="0"/>
                            <a:t>令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3999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/>
                            <a:t>Energy spread</a:t>
                          </a:r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0" dirty="0"/>
                            <a:t>要求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, </a:t>
                          </a:r>
                          <a:r>
                            <a:rPr lang="zh-CN" altLang="en-US" sz="1600" dirty="0"/>
                            <a:t>否则该工作没有意义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2903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Beam spot size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不定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986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Norm. emittance 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不定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51474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Energy jitter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如果</a:t>
                          </a:r>
                          <a:r>
                            <a:rPr lang="en-US" altLang="zh-CN" sz="1600" dirty="0"/>
                            <a:t>driver</a:t>
                          </a:r>
                          <a:r>
                            <a:rPr lang="zh-CN" altLang="en-US" sz="1600" dirty="0"/>
                            <a:t>能量抖动大，会影响和</a:t>
                          </a:r>
                          <a:r>
                            <a:rPr lang="en-US" altLang="zh-CN" sz="1600" dirty="0"/>
                            <a:t>witness</a:t>
                          </a:r>
                          <a:r>
                            <a:rPr lang="zh-CN" altLang="en-US" sz="1600" dirty="0"/>
                            <a:t>之间的距离，从而影响</a:t>
                          </a:r>
                          <a:r>
                            <a:rPr lang="en-US" altLang="zh-CN" sz="1600" dirty="0"/>
                            <a:t>witness</a:t>
                          </a:r>
                          <a:r>
                            <a:rPr lang="zh-CN" altLang="en-US" sz="1600" dirty="0"/>
                            <a:t>中心能量抖动的校正；如果</a:t>
                          </a:r>
                          <a:r>
                            <a:rPr lang="en-US" altLang="zh-CN" sz="1600" dirty="0"/>
                            <a:t>driver</a:t>
                          </a:r>
                          <a:r>
                            <a:rPr lang="zh-CN" altLang="en-US" sz="1600" dirty="0"/>
                            <a:t>能量抖动小，该工作失去意义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8383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8C138732-9FFC-4A54-A009-0D0D4B8C5E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041541"/>
                  </p:ext>
                </p:extLst>
              </p:nvPr>
            </p:nvGraphicFramePr>
            <p:xfrm>
              <a:off x="1180084" y="2197227"/>
              <a:ext cx="9831832" cy="3962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164">
                      <a:extLst>
                        <a:ext uri="{9D8B030D-6E8A-4147-A177-3AD203B41FA5}">
                          <a16:colId xmlns:a16="http://schemas.microsoft.com/office/drawing/2014/main" val="3491626470"/>
                        </a:ext>
                      </a:extLst>
                    </a:gridCol>
                    <a:gridCol w="7122668">
                      <a:extLst>
                        <a:ext uri="{9D8B030D-6E8A-4147-A177-3AD203B41FA5}">
                          <a16:colId xmlns:a16="http://schemas.microsoft.com/office/drawing/2014/main" val="18689054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Parameter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Relationship between driver and witness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419448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/>
                            <a:t>Peak current at plasma entrance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152" t="-67368" r="-342" b="-5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60239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b="0" dirty="0"/>
                            <a:t>Bunch length after chicane</a:t>
                          </a:r>
                          <a:endParaRPr lang="zh-CN" alt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152" t="-260656" r="-342" b="-7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2291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Charge 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0" dirty="0"/>
                            <a:t>不定</a:t>
                          </a:r>
                          <a:endParaRPr lang="en-US" altLang="zh-CN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732654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/>
                            <a:t>Energy</a:t>
                          </a:r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152" t="-295789" r="-342" b="-3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999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/>
                            <a:t>Energy spread</a:t>
                          </a:r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152" t="-616393" r="-342" b="-3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2903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Beam spot size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不定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986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Norm. emittance 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不定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514740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Energy jitter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如果</a:t>
                          </a:r>
                          <a:r>
                            <a:rPr lang="en-US" altLang="zh-CN" sz="1600" dirty="0"/>
                            <a:t>driver</a:t>
                          </a:r>
                          <a:r>
                            <a:rPr lang="zh-CN" altLang="en-US" sz="1600" dirty="0"/>
                            <a:t>能量抖动大，会影响和</a:t>
                          </a:r>
                          <a:r>
                            <a:rPr lang="en-US" altLang="zh-CN" sz="1600" dirty="0"/>
                            <a:t>witness</a:t>
                          </a:r>
                          <a:r>
                            <a:rPr lang="zh-CN" altLang="en-US" sz="1600" dirty="0"/>
                            <a:t>之间的距离，从而影响</a:t>
                          </a:r>
                          <a:r>
                            <a:rPr lang="en-US" altLang="zh-CN" sz="1600" dirty="0"/>
                            <a:t>witness</a:t>
                          </a:r>
                          <a:r>
                            <a:rPr lang="zh-CN" altLang="en-US" sz="1600" dirty="0"/>
                            <a:t>中心能量抖动的校正；如果</a:t>
                          </a:r>
                          <a:r>
                            <a:rPr lang="en-US" altLang="zh-CN" sz="1600" dirty="0"/>
                            <a:t>driver</a:t>
                          </a:r>
                          <a:r>
                            <a:rPr lang="zh-CN" altLang="en-US" sz="1600" dirty="0"/>
                            <a:t>能量抖动小，该工作失去意义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838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960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1E136-DC70-4CFF-94DC-9CB386F5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Beam-driven plasma </a:t>
            </a:r>
            <a:r>
              <a:rPr lang="en-US" altLang="zh-CN" dirty="0" err="1"/>
              <a:t>dechirper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E8E547-735A-4E4C-BC7B-5F57AA5D9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driver</a:t>
                </a:r>
                <a:r>
                  <a:rPr lang="zh-CN" altLang="en-US" sz="2000" dirty="0"/>
                  <a:t>和</a:t>
                </a:r>
                <a:r>
                  <a:rPr lang="en-US" altLang="zh-CN" sz="2000" dirty="0"/>
                  <a:t>witness</a:t>
                </a:r>
                <a:r>
                  <a:rPr lang="zh-CN" altLang="en-US" sz="2000" dirty="0"/>
                  <a:t>的参数如何选取能令方案更有意义？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20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0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>
                    <a:highlight>
                      <a:srgbClr val="FFFF00"/>
                    </a:highlight>
                  </a:rPr>
                  <a:t>用能量低，电荷量大的</a:t>
                </a:r>
                <a:r>
                  <a:rPr lang="en-US" altLang="zh-CN" sz="2000" dirty="0">
                    <a:highlight>
                      <a:srgbClr val="FFFF00"/>
                    </a:highlight>
                  </a:rPr>
                  <a:t>driver</a:t>
                </a:r>
                <a:r>
                  <a:rPr lang="zh-CN" altLang="en-US" sz="2000" dirty="0">
                    <a:highlight>
                      <a:srgbClr val="FFFF00"/>
                    </a:highlight>
                  </a:rPr>
                  <a:t>去</a:t>
                </a:r>
                <a:r>
                  <a:rPr lang="en-US" altLang="zh-CN" sz="2000" dirty="0" err="1">
                    <a:highlight>
                      <a:srgbClr val="FFFF00"/>
                    </a:highlight>
                  </a:rPr>
                  <a:t>dechirp</a:t>
                </a:r>
                <a:r>
                  <a:rPr lang="zh-CN" altLang="en-US" sz="2000" dirty="0">
                    <a:highlight>
                      <a:srgbClr val="FFFF00"/>
                    </a:highlight>
                  </a:rPr>
                  <a:t>能量高、电荷量</a:t>
                </a:r>
                <a:r>
                  <a:rPr lang="en-US" altLang="zh-CN" sz="2000" dirty="0">
                    <a:highlight>
                      <a:srgbClr val="FFFF00"/>
                    </a:highlight>
                  </a:rPr>
                  <a:t>~</a:t>
                </a:r>
                <a:r>
                  <a:rPr lang="en-US" altLang="zh-CN" sz="2000" dirty="0" err="1">
                    <a:highlight>
                      <a:srgbClr val="FFFF00"/>
                    </a:highlight>
                  </a:rPr>
                  <a:t>nC</a:t>
                </a:r>
                <a:r>
                  <a:rPr lang="zh-CN" altLang="en-US" sz="2000" dirty="0">
                    <a:highlight>
                      <a:srgbClr val="FFFF00"/>
                    </a:highlight>
                  </a:rPr>
                  <a:t>，束长长的</a:t>
                </a:r>
                <a:r>
                  <a:rPr lang="en-US" altLang="zh-CN" sz="2000">
                    <a:highlight>
                      <a:srgbClr val="FFFF00"/>
                    </a:highlight>
                  </a:rPr>
                  <a:t>witness</a:t>
                </a:r>
                <a:endParaRPr lang="zh-CN" altLang="en-US" sz="2000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E8E547-735A-4E4C-BC7B-5F57AA5D9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2"/>
                <a:stretch>
                  <a:fillRect l="-522" t="-1401" r="-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8C138732-9FFC-4A54-A009-0D0D4B8C5E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9226846"/>
                  </p:ext>
                </p:extLst>
              </p:nvPr>
            </p:nvGraphicFramePr>
            <p:xfrm>
              <a:off x="1180084" y="2431023"/>
              <a:ext cx="9831832" cy="3962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164">
                      <a:extLst>
                        <a:ext uri="{9D8B030D-6E8A-4147-A177-3AD203B41FA5}">
                          <a16:colId xmlns:a16="http://schemas.microsoft.com/office/drawing/2014/main" val="3491626470"/>
                        </a:ext>
                      </a:extLst>
                    </a:gridCol>
                    <a:gridCol w="7122668">
                      <a:extLst>
                        <a:ext uri="{9D8B030D-6E8A-4147-A177-3AD203B41FA5}">
                          <a16:colId xmlns:a16="http://schemas.microsoft.com/office/drawing/2014/main" val="18689054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Parameter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Relationship between driver and witness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4194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/>
                            <a:t>Peak current at plasma entrance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, witness</a:t>
                          </a:r>
                          <a:r>
                            <a:rPr lang="zh-CN" altLang="en-US" sz="1600" dirty="0"/>
                            <a:t>的空间电荷力不能强于</a:t>
                          </a:r>
                          <a:r>
                            <a:rPr lang="en-US" altLang="zh-CN" sz="1600" dirty="0"/>
                            <a:t>driver, </a:t>
                          </a:r>
                          <a:r>
                            <a:rPr lang="zh-CN" altLang="en-US" sz="1600" dirty="0"/>
                            <a:t>否则</a:t>
                          </a:r>
                          <a:r>
                            <a:rPr lang="en-US" altLang="zh-CN" sz="1600" dirty="0"/>
                            <a:t>beam loading</a:t>
                          </a:r>
                          <a:r>
                            <a:rPr lang="zh-CN" altLang="en-US" sz="1600" dirty="0"/>
                            <a:t>显著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0239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b="0" dirty="0"/>
                            <a:t>Bunch length after chicane</a:t>
                          </a:r>
                          <a:endParaRPr lang="zh-CN" alt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latin typeface="Cambria Math" panose="02040503050406030204" pitchFamily="18" charset="0"/>
                                  </a:rPr>
                                  <m:t>不定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2291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Charge 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0" dirty="0"/>
                            <a:t>不定</a:t>
                          </a:r>
                          <a:endParaRPr lang="en-US" altLang="zh-CN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732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/>
                            <a:t>Energy</a:t>
                          </a:r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，避免</a:t>
                          </a:r>
                          <a:r>
                            <a:rPr lang="en-US" altLang="zh-CN" sz="1600" dirty="0"/>
                            <a:t>driver</a:t>
                          </a:r>
                          <a:r>
                            <a:rPr lang="zh-CN" altLang="en-US" sz="1600" dirty="0"/>
                            <a:t>被</a:t>
                          </a:r>
                          <a:r>
                            <a:rPr lang="en-US" altLang="zh-CN" sz="1600" dirty="0"/>
                            <a:t>chicane</a:t>
                          </a:r>
                          <a:r>
                            <a:rPr lang="zh-CN" altLang="en-US" sz="1600" dirty="0"/>
                            <a:t>调制；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，</m:t>
                              </m:r>
                            </m:oMath>
                          </a14:m>
                          <a:r>
                            <a:rPr lang="zh-CN" altLang="en-US" sz="1600" dirty="0"/>
                            <a:t>需调整两束团初始</a:t>
                          </a:r>
                          <a:r>
                            <a:rPr lang="en-US" altLang="zh-CN" sz="1600" dirty="0"/>
                            <a:t>chirp</a:t>
                          </a:r>
                          <a:r>
                            <a:rPr lang="zh-CN" altLang="en-US" sz="1600" dirty="0"/>
                            <a:t>令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3999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/>
                            <a:t>Energy spread</a:t>
                          </a:r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0" dirty="0"/>
                            <a:t>要求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, </a:t>
                          </a:r>
                          <a:r>
                            <a:rPr lang="zh-CN" altLang="en-US" sz="1600" dirty="0"/>
                            <a:t>否则该工作没有意义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2903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Beam spot size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不定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986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Norm. emittance 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不定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51474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Energy jitter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如果</a:t>
                          </a:r>
                          <a:r>
                            <a:rPr lang="en-US" altLang="zh-CN" sz="1600" dirty="0"/>
                            <a:t>driver</a:t>
                          </a:r>
                          <a:r>
                            <a:rPr lang="zh-CN" altLang="en-US" sz="1600" dirty="0"/>
                            <a:t>能量抖动大，会影响和</a:t>
                          </a:r>
                          <a:r>
                            <a:rPr lang="en-US" altLang="zh-CN" sz="1600" dirty="0"/>
                            <a:t>witness</a:t>
                          </a:r>
                          <a:r>
                            <a:rPr lang="zh-CN" altLang="en-US" sz="1600" dirty="0"/>
                            <a:t>之间的距离，从而影响</a:t>
                          </a:r>
                          <a:r>
                            <a:rPr lang="en-US" altLang="zh-CN" sz="1600" dirty="0"/>
                            <a:t>witness</a:t>
                          </a:r>
                          <a:r>
                            <a:rPr lang="zh-CN" altLang="en-US" sz="1600" dirty="0"/>
                            <a:t>中心能量抖动的校正；如果</a:t>
                          </a:r>
                          <a:r>
                            <a:rPr lang="en-US" altLang="zh-CN" sz="1600" dirty="0"/>
                            <a:t>driver</a:t>
                          </a:r>
                          <a:r>
                            <a:rPr lang="zh-CN" altLang="en-US" sz="1600" dirty="0"/>
                            <a:t>能量抖动小，该工作失去意义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8383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8C138732-9FFC-4A54-A009-0D0D4B8C5E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9226846"/>
                  </p:ext>
                </p:extLst>
              </p:nvPr>
            </p:nvGraphicFramePr>
            <p:xfrm>
              <a:off x="1180084" y="2431023"/>
              <a:ext cx="9831832" cy="3962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164">
                      <a:extLst>
                        <a:ext uri="{9D8B030D-6E8A-4147-A177-3AD203B41FA5}">
                          <a16:colId xmlns:a16="http://schemas.microsoft.com/office/drawing/2014/main" val="3491626470"/>
                        </a:ext>
                      </a:extLst>
                    </a:gridCol>
                    <a:gridCol w="7122668">
                      <a:extLst>
                        <a:ext uri="{9D8B030D-6E8A-4147-A177-3AD203B41FA5}">
                          <a16:colId xmlns:a16="http://schemas.microsoft.com/office/drawing/2014/main" val="18689054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Parameter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Relationship between driver and witness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419448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/>
                            <a:t>Peak current at plasma entrance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8152" t="-66316" r="-342" b="-5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60239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b="0" dirty="0"/>
                            <a:t>Bunch length after chicane</a:t>
                          </a:r>
                          <a:endParaRPr lang="zh-CN" alt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8152" t="-259016" r="-342" b="-7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2291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Charge 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0" dirty="0"/>
                            <a:t>不定</a:t>
                          </a:r>
                          <a:endParaRPr lang="en-US" altLang="zh-CN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732654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/>
                            <a:t>Energy</a:t>
                          </a:r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8152" t="-294737" r="-342" b="-30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3999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/>
                            <a:t>Energy spread</a:t>
                          </a:r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8152" t="-614754" r="-342" b="-3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2903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Beam spot size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不定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986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Norm. emittance 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不定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514740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Energy jitter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如果</a:t>
                          </a:r>
                          <a:r>
                            <a:rPr lang="en-US" altLang="zh-CN" sz="1600" dirty="0"/>
                            <a:t>driver</a:t>
                          </a:r>
                          <a:r>
                            <a:rPr lang="zh-CN" altLang="en-US" sz="1600" dirty="0"/>
                            <a:t>能量抖动大，会影响和</a:t>
                          </a:r>
                          <a:r>
                            <a:rPr lang="en-US" altLang="zh-CN" sz="1600" dirty="0"/>
                            <a:t>witness</a:t>
                          </a:r>
                          <a:r>
                            <a:rPr lang="zh-CN" altLang="en-US" sz="1600" dirty="0"/>
                            <a:t>之间的距离，从而影响</a:t>
                          </a:r>
                          <a:r>
                            <a:rPr lang="en-US" altLang="zh-CN" sz="1600" dirty="0"/>
                            <a:t>witness</a:t>
                          </a:r>
                          <a:r>
                            <a:rPr lang="zh-CN" altLang="en-US" sz="1600" dirty="0"/>
                            <a:t>中心能量抖动的校正；如果</a:t>
                          </a:r>
                          <a:r>
                            <a:rPr lang="en-US" altLang="zh-CN" sz="1600" dirty="0"/>
                            <a:t>driver</a:t>
                          </a:r>
                          <a:r>
                            <a:rPr lang="zh-CN" altLang="en-US" sz="1600" dirty="0"/>
                            <a:t>能量抖动小，该工作失去意义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838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52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F77F747-3C90-49BD-9B52-4AFC5F04DA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Case 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F77F747-3C90-49BD-9B52-4AFC5F04D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6E35B5F-4533-4B9C-85EC-B5BE3842B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42" y="4024947"/>
            <a:ext cx="2786640" cy="26184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F3C81EF-A562-4FD8-9DC1-0B0453FF8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674" y="4024947"/>
            <a:ext cx="3126622" cy="27584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38E908-AB54-4791-ABFB-AF8047955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934" y="4024947"/>
            <a:ext cx="3128188" cy="275844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5297BBF-3687-47F9-9A41-A115FAE12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964147"/>
              </p:ext>
            </p:extLst>
          </p:nvPr>
        </p:nvGraphicFramePr>
        <p:xfrm>
          <a:off x="944880" y="1613027"/>
          <a:ext cx="545591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499">
                  <a:extLst>
                    <a:ext uri="{9D8B030D-6E8A-4147-A177-3AD203B41FA5}">
                      <a16:colId xmlns:a16="http://schemas.microsoft.com/office/drawing/2014/main" val="722692068"/>
                    </a:ext>
                  </a:extLst>
                </a:gridCol>
                <a:gridCol w="1643210">
                  <a:extLst>
                    <a:ext uri="{9D8B030D-6E8A-4147-A177-3AD203B41FA5}">
                      <a16:colId xmlns:a16="http://schemas.microsoft.com/office/drawing/2014/main" val="3901886177"/>
                    </a:ext>
                  </a:extLst>
                </a:gridCol>
                <a:gridCol w="1643210">
                  <a:extLst>
                    <a:ext uri="{9D8B030D-6E8A-4147-A177-3AD203B41FA5}">
                      <a16:colId xmlns:a16="http://schemas.microsoft.com/office/drawing/2014/main" val="1680304714"/>
                    </a:ext>
                  </a:extLst>
                </a:gridCol>
              </a:tblGrid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Parameter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Driver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Witness 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00984"/>
                  </a:ext>
                </a:extLst>
              </a:tr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Energy [MeV]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500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04489"/>
                  </a:ext>
                </a:extLst>
              </a:tr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Charge [</a:t>
                      </a:r>
                      <a:r>
                        <a:rPr lang="en-US" altLang="zh-CN" sz="1600" dirty="0" err="1"/>
                        <a:t>pC</a:t>
                      </a:r>
                      <a:r>
                        <a:rPr lang="en-US" altLang="zh-CN" sz="1600" dirty="0"/>
                        <a:t>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500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266007"/>
                  </a:ext>
                </a:extLst>
              </a:tr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Bunch length [um]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057285"/>
                  </a:ext>
                </a:extLst>
              </a:tr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Energy spread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07240"/>
                  </a:ext>
                </a:extLst>
              </a:tr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Norm. emit. [</a:t>
                      </a:r>
                      <a:r>
                        <a:rPr lang="en-US" altLang="zh-CN" sz="1600" dirty="0" err="1"/>
                        <a:t>umrad</a:t>
                      </a:r>
                      <a:r>
                        <a:rPr lang="en-US" altLang="zh-CN" sz="1600" dirty="0"/>
                        <a:t>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9970"/>
                  </a:ext>
                </a:extLst>
              </a:tr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Energy chirp [1/m]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-5300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5300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3244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C08DED80-746C-44C5-9AC7-A33D0E5B2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4368" y="1690688"/>
                <a:ext cx="4599432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sz="2000" b="0" i="1" kern="1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kern="1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0.2 </m:t>
                    </m:r>
                    <m:r>
                      <a:rPr lang="en-US" altLang="zh-CN" sz="2000" b="0" i="1" kern="1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endParaRPr lang="en-US" altLang="zh-CN" sz="2000" b="0" i="1" kern="1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1" kern="1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=4×</m:t>
                    </m:r>
                    <m:sSup>
                      <m:sSupPr>
                        <m:ctrlP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sz="2000" b="0" i="1" kern="1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Witness beam loading</a:t>
                </a:r>
                <a:r>
                  <a:rPr lang="zh-CN" altLang="en-US" sz="2000" dirty="0"/>
                  <a:t>过强</a:t>
                </a:r>
              </a:p>
            </p:txBody>
          </p:sp>
        </mc:Choice>
        <mc:Fallback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C08DED80-746C-44C5-9AC7-A33D0E5B2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4368" y="1690688"/>
                <a:ext cx="4599432" cy="1325563"/>
              </a:xfrm>
              <a:blipFill>
                <a:blip r:embed="rId6"/>
                <a:stretch>
                  <a:fillRect l="-1192" t="-2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BC53C248-4174-4EFD-AD7C-BD24B5328CA3}"/>
              </a:ext>
            </a:extLst>
          </p:cNvPr>
          <p:cNvSpPr/>
          <p:nvPr/>
        </p:nvSpPr>
        <p:spPr>
          <a:xfrm>
            <a:off x="2650956" y="529259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Initial 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B57BF53-C685-4AD8-990F-CB4872469B63}"/>
              </a:ext>
            </a:extLst>
          </p:cNvPr>
          <p:cNvSpPr/>
          <p:nvPr/>
        </p:nvSpPr>
        <p:spPr>
          <a:xfrm>
            <a:off x="5360004" y="5264523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After chicane 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8E19DE-76BA-446D-881E-F7CF1BE623DB}"/>
              </a:ext>
            </a:extLst>
          </p:cNvPr>
          <p:cNvSpPr/>
          <p:nvPr/>
        </p:nvSpPr>
        <p:spPr>
          <a:xfrm>
            <a:off x="8559575" y="5709531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APD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104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F77F747-3C90-49BD-9B52-4AFC5F04DA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Case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F77F747-3C90-49BD-9B52-4AFC5F04D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5297BBF-3687-47F9-9A41-A115FAE12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39476"/>
              </p:ext>
            </p:extLst>
          </p:nvPr>
        </p:nvGraphicFramePr>
        <p:xfrm>
          <a:off x="944880" y="1613027"/>
          <a:ext cx="545591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499">
                  <a:extLst>
                    <a:ext uri="{9D8B030D-6E8A-4147-A177-3AD203B41FA5}">
                      <a16:colId xmlns:a16="http://schemas.microsoft.com/office/drawing/2014/main" val="722692068"/>
                    </a:ext>
                  </a:extLst>
                </a:gridCol>
                <a:gridCol w="1643210">
                  <a:extLst>
                    <a:ext uri="{9D8B030D-6E8A-4147-A177-3AD203B41FA5}">
                      <a16:colId xmlns:a16="http://schemas.microsoft.com/office/drawing/2014/main" val="3901886177"/>
                    </a:ext>
                  </a:extLst>
                </a:gridCol>
                <a:gridCol w="1643210">
                  <a:extLst>
                    <a:ext uri="{9D8B030D-6E8A-4147-A177-3AD203B41FA5}">
                      <a16:colId xmlns:a16="http://schemas.microsoft.com/office/drawing/2014/main" val="1680304714"/>
                    </a:ext>
                  </a:extLst>
                </a:gridCol>
              </a:tblGrid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Parameter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Driver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Witness 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00984"/>
                  </a:ext>
                </a:extLst>
              </a:tr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Energy [MeV]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500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04489"/>
                  </a:ext>
                </a:extLst>
              </a:tr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Charge [</a:t>
                      </a:r>
                      <a:r>
                        <a:rPr lang="en-US" altLang="zh-CN" sz="1600" dirty="0" err="1"/>
                        <a:t>pC</a:t>
                      </a:r>
                      <a:r>
                        <a:rPr lang="en-US" altLang="zh-CN" sz="1600" dirty="0"/>
                        <a:t>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500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266007"/>
                  </a:ext>
                </a:extLst>
              </a:tr>
              <a:tr h="276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Bunch length [um]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561302"/>
                  </a:ext>
                </a:extLst>
              </a:tr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Energy spread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07240"/>
                  </a:ext>
                </a:extLst>
              </a:tr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Norm. emit. [</a:t>
                      </a:r>
                      <a:r>
                        <a:rPr lang="en-US" altLang="zh-CN" sz="1600" dirty="0" err="1"/>
                        <a:t>umrad</a:t>
                      </a:r>
                      <a:r>
                        <a:rPr lang="en-US" altLang="zh-CN" sz="1600" dirty="0"/>
                        <a:t>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9970"/>
                  </a:ext>
                </a:extLst>
              </a:tr>
              <a:tr h="276754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Energy chirp [1/m]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-5300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5300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3244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C08DED80-746C-44C5-9AC7-A33D0E5B2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4368" y="1690688"/>
                <a:ext cx="4599432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kern="1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sz="2000" b="0" i="1" kern="1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kern="1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2.8 </m:t>
                    </m:r>
                    <m:r>
                      <a:rPr lang="en-US" altLang="zh-CN" sz="2000" b="0" i="1" kern="1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endParaRPr lang="en-US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C08DED80-746C-44C5-9AC7-A33D0E5B2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4368" y="1690688"/>
                <a:ext cx="4599432" cy="1325563"/>
              </a:xfrm>
              <a:blipFill>
                <a:blip r:embed="rId3"/>
                <a:stretch>
                  <a:fillRect l="-1192" t="-3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C1CE01EB-67E8-4442-97B4-287251C02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271" y="4024946"/>
            <a:ext cx="3098521" cy="27584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5DADB4F-2CA3-4A89-94F0-BC677BC5E12B}"/>
              </a:ext>
            </a:extLst>
          </p:cNvPr>
          <p:cNvSpPr/>
          <p:nvPr/>
        </p:nvSpPr>
        <p:spPr>
          <a:xfrm>
            <a:off x="2650956" y="529259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Initial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9358E38-790A-4E07-BD0D-7CC42BAE4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549" y="2786507"/>
            <a:ext cx="2544251" cy="24391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AA96E3E-91DB-4D54-953D-767152460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212" y="4024946"/>
            <a:ext cx="3121573" cy="277261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D855737-B46C-49BC-9B82-9930434B9CEB}"/>
              </a:ext>
            </a:extLst>
          </p:cNvPr>
          <p:cNvSpPr/>
          <p:nvPr/>
        </p:nvSpPr>
        <p:spPr>
          <a:xfrm>
            <a:off x="5360004" y="5264523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After chicane 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8AECAC8-3A62-4EB8-B293-6BC96B29C3E4}"/>
              </a:ext>
            </a:extLst>
          </p:cNvPr>
          <p:cNvSpPr/>
          <p:nvPr/>
        </p:nvSpPr>
        <p:spPr>
          <a:xfrm>
            <a:off x="9237747" y="3014982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After APL1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109B2E0-4023-4267-873A-80B1B8F0F123}"/>
              </a:ext>
            </a:extLst>
          </p:cNvPr>
          <p:cNvSpPr/>
          <p:nvPr/>
        </p:nvSpPr>
        <p:spPr>
          <a:xfrm>
            <a:off x="8698992" y="5301795"/>
            <a:ext cx="301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Driver</a:t>
            </a:r>
            <a:r>
              <a:rPr lang="zh-CN" altLang="en-US" sz="1600" dirty="0"/>
              <a:t>和</a:t>
            </a:r>
            <a:r>
              <a:rPr lang="en-US" altLang="zh-CN" sz="1600" dirty="0"/>
              <a:t>witness</a:t>
            </a:r>
            <a:r>
              <a:rPr lang="zh-CN" altLang="en-US" sz="1600" dirty="0"/>
              <a:t>能量不同，经过同一个</a:t>
            </a:r>
            <a:r>
              <a:rPr lang="en-US" altLang="zh-CN" sz="1600" dirty="0"/>
              <a:t>APL</a:t>
            </a:r>
            <a:r>
              <a:rPr lang="zh-CN" altLang="en-US" sz="1600" dirty="0"/>
              <a:t>时受到的聚焦力不同</a:t>
            </a:r>
          </a:p>
        </p:txBody>
      </p:sp>
    </p:spTree>
    <p:extLst>
      <p:ext uri="{BB962C8B-B14F-4D97-AF65-F5344CB8AC3E}">
        <p14:creationId xmlns:p14="http://schemas.microsoft.com/office/powerpoint/2010/main" val="391382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F13CE02-2D65-436F-8448-48F7F8D8E2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Case 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F13CE02-2D65-436F-8448-48F7F8D8E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4321ADB-CAA0-4675-AB42-6DFF2B135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99" y="3981501"/>
            <a:ext cx="3119945" cy="2801951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7423CDB-E641-41F3-A79F-550C74CBD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62881" y="1390142"/>
            <a:ext cx="3478983" cy="25913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0011587D-A5C7-4328-A745-E3D800C1AE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2015022"/>
                  </p:ext>
                </p:extLst>
              </p:nvPr>
            </p:nvGraphicFramePr>
            <p:xfrm>
              <a:off x="1108913" y="1690688"/>
              <a:ext cx="3993101" cy="1990267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2207898">
                      <a:extLst>
                        <a:ext uri="{9D8B030D-6E8A-4147-A177-3AD203B41FA5}">
                          <a16:colId xmlns:a16="http://schemas.microsoft.com/office/drawing/2014/main" val="2038647235"/>
                        </a:ext>
                      </a:extLst>
                    </a:gridCol>
                    <a:gridCol w="1785203">
                      <a:extLst>
                        <a:ext uri="{9D8B030D-6E8A-4147-A177-3AD203B41FA5}">
                          <a16:colId xmlns:a16="http://schemas.microsoft.com/office/drawing/2014/main" val="820310156"/>
                        </a:ext>
                      </a:extLst>
                    </a:gridCol>
                  </a:tblGrid>
                  <a:tr h="24636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PWF-APD</a:t>
                          </a:r>
                          <a:r>
                            <a:rPr lang="zh-CN" altLang="en-US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：</a:t>
                          </a:r>
                          <a:r>
                            <a:rPr lang="en-US" altLang="zh-CN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driver</a:t>
                          </a:r>
                          <a:r>
                            <a:rPr lang="zh-CN" altLang="en-US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参数</a:t>
                          </a:r>
                          <a:endParaRPr lang="zh-CN" altLang="en-US" sz="16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数值 </a:t>
                          </a:r>
                          <a:r>
                            <a:rPr lang="en-US" altLang="zh-CN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[</a:t>
                          </a:r>
                          <a:r>
                            <a:rPr lang="zh-CN" altLang="en-US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单位</a:t>
                          </a:r>
                          <a:r>
                            <a:rPr lang="en-US" altLang="zh-CN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]</a:t>
                          </a:r>
                          <a:endParaRPr lang="zh-CN" altLang="en-US" sz="16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02600932"/>
                      </a:ext>
                    </a:extLst>
                  </a:tr>
                  <a:tr h="2463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altLang="en-US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能量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 GeV</a:t>
                          </a:r>
                          <a:endParaRPr lang="zh-CN" altLang="en-US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03113273"/>
                      </a:ext>
                    </a:extLst>
                  </a:tr>
                  <a:tr h="2463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altLang="en-US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电荷量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1.75 </a:t>
                          </a:r>
                          <a:r>
                            <a:rPr lang="en-US" altLang="zh-CN" sz="1600" b="0" kern="1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zh-CN" altLang="en-US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29042175"/>
                      </a:ext>
                    </a:extLst>
                  </a:tr>
                  <a:tr h="2463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altLang="en-US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归一化发射度 </a:t>
                          </a:r>
                          <a:r>
                            <a:rPr lang="en-US" altLang="zh-CN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x/y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17.3/17.4 </a:t>
                          </a:r>
                          <a:r>
                            <a:rPr lang="en-US" altLang="zh-CN" sz="1600" b="0" kern="1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mm·mrad</a:t>
                          </a:r>
                          <a:endParaRPr lang="zh-CN" altLang="en-US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18891104"/>
                      </a:ext>
                    </a:extLst>
                  </a:tr>
                  <a:tr h="2463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altLang="en-US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横向尺寸 </a:t>
                          </a:r>
                          <a:r>
                            <a:rPr lang="en-US" altLang="zh-CN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x/y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8.6/8.7 um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9616005"/>
                      </a:ext>
                    </a:extLst>
                  </a:tr>
                  <a:tr h="2463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altLang="en-US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束长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340 um</a:t>
                          </a:r>
                          <a:endParaRPr lang="zh-CN" altLang="en-US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777388"/>
                      </a:ext>
                    </a:extLst>
                  </a:tr>
                  <a:tr h="2463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altLang="en-US" sz="16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能散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69680136"/>
                      </a:ext>
                    </a:extLst>
                  </a:tr>
                  <a:tr h="14235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sz="1600" b="1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3.8×</m:t>
                                </m:r>
                                <m:sSup>
                                  <m:sSupPr>
                                    <m:ctrlPr>
                                      <a:rPr lang="en-US" altLang="zh-CN" sz="1600" b="0" i="1" kern="1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kern="1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kern="1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altLang="zh-CN" sz="1600" b="0" i="1" kern="1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600" b="0" i="1" kern="1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kern="1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cm</m:t>
                                    </m:r>
                                  </m:e>
                                  <m:sup>
                                    <m:r>
                                      <a:rPr lang="en-US" altLang="zh-CN" sz="1600" b="0" i="1" kern="1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58052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0011587D-A5C7-4328-A745-E3D800C1AE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2015022"/>
                  </p:ext>
                </p:extLst>
              </p:nvPr>
            </p:nvGraphicFramePr>
            <p:xfrm>
              <a:off x="1108913" y="1690688"/>
              <a:ext cx="3993101" cy="1990267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2207898">
                      <a:extLst>
                        <a:ext uri="{9D8B030D-6E8A-4147-A177-3AD203B41FA5}">
                          <a16:colId xmlns:a16="http://schemas.microsoft.com/office/drawing/2014/main" val="2038647235"/>
                        </a:ext>
                      </a:extLst>
                    </a:gridCol>
                    <a:gridCol w="1785203">
                      <a:extLst>
                        <a:ext uri="{9D8B030D-6E8A-4147-A177-3AD203B41FA5}">
                          <a16:colId xmlns:a16="http://schemas.microsoft.com/office/drawing/2014/main" val="820310156"/>
                        </a:ext>
                      </a:extLst>
                    </a:gridCol>
                  </a:tblGrid>
                  <a:tr h="24636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PWF-APD</a:t>
                          </a:r>
                          <a:r>
                            <a:rPr lang="zh-CN" altLang="en-US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：</a:t>
                          </a:r>
                          <a:r>
                            <a:rPr lang="en-US" altLang="zh-CN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driver</a:t>
                          </a:r>
                          <a:r>
                            <a:rPr lang="zh-CN" altLang="en-US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参数</a:t>
                          </a:r>
                          <a:endParaRPr lang="zh-CN" altLang="en-US" sz="16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数值 </a:t>
                          </a:r>
                          <a:r>
                            <a:rPr lang="en-US" altLang="zh-CN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[</a:t>
                          </a:r>
                          <a:r>
                            <a:rPr lang="zh-CN" altLang="en-US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单位</a:t>
                          </a:r>
                          <a:r>
                            <a:rPr lang="en-US" altLang="zh-CN" sz="16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]</a:t>
                          </a:r>
                          <a:endParaRPr lang="zh-CN" altLang="en-US" sz="1600" b="1" kern="1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02600932"/>
                      </a:ext>
                    </a:extLst>
                  </a:tr>
                  <a:tr h="2463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altLang="en-US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能量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 GeV</a:t>
                          </a:r>
                          <a:endParaRPr lang="zh-CN" altLang="en-US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03113273"/>
                      </a:ext>
                    </a:extLst>
                  </a:tr>
                  <a:tr h="2463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altLang="en-US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电荷量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1.75 </a:t>
                          </a:r>
                          <a:r>
                            <a:rPr lang="en-US" altLang="zh-CN" sz="1600" b="0" kern="1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nC</a:t>
                          </a:r>
                          <a:endParaRPr lang="zh-CN" altLang="en-US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29042175"/>
                      </a:ext>
                    </a:extLst>
                  </a:tr>
                  <a:tr h="2463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altLang="en-US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归一化发射度 </a:t>
                          </a:r>
                          <a:r>
                            <a:rPr lang="en-US" altLang="zh-CN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x/y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17.3/17.4 </a:t>
                          </a:r>
                          <a:r>
                            <a:rPr lang="en-US" altLang="zh-CN" sz="1600" b="0" kern="1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mm·mrad</a:t>
                          </a:r>
                          <a:endParaRPr lang="zh-CN" altLang="en-US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18891104"/>
                      </a:ext>
                    </a:extLst>
                  </a:tr>
                  <a:tr h="2463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altLang="en-US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横向尺寸 </a:t>
                          </a:r>
                          <a:r>
                            <a:rPr lang="en-US" altLang="zh-CN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x/y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8.6/8.7 um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39616005"/>
                      </a:ext>
                    </a:extLst>
                  </a:tr>
                  <a:tr h="2463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altLang="en-US" sz="16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束长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340 um</a:t>
                          </a:r>
                          <a:endParaRPr lang="zh-CN" altLang="en-US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777388"/>
                      </a:ext>
                    </a:extLst>
                  </a:tr>
                  <a:tr h="24636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altLang="en-US" sz="16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能散</a:t>
                          </a:r>
                          <a:endParaRPr lang="zh-CN" altLang="en-US" sz="16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US" altLang="zh-CN" sz="1600" b="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69680136"/>
                      </a:ext>
                    </a:extLst>
                  </a:tr>
                  <a:tr h="265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t="-665909" r="-80992" b="-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23891" t="-665909" r="-341" b="-20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5805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1C7A04D-F731-467F-A128-64DFCDDE8DC4}"/>
                  </a:ext>
                </a:extLst>
              </p:cNvPr>
              <p:cNvSpPr txBox="1"/>
              <p:nvPr/>
            </p:nvSpPr>
            <p:spPr>
              <a:xfrm>
                <a:off x="1011936" y="4096512"/>
                <a:ext cx="4931664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Witness</a:t>
                </a:r>
                <a:r>
                  <a:rPr lang="zh-CN" altLang="en-US" dirty="0"/>
                  <a:t>经过</a:t>
                </a:r>
                <a:r>
                  <a:rPr lang="en-US" altLang="zh-CN" dirty="0"/>
                  <a:t>chicane</a:t>
                </a:r>
                <a:r>
                  <a:rPr lang="zh-CN" altLang="en-US" dirty="0"/>
                  <a:t>拉伸后全长约</a:t>
                </a:r>
                <a:r>
                  <a:rPr lang="en-US" altLang="zh-CN" dirty="0"/>
                  <a:t>200um</a:t>
                </a:r>
                <a:r>
                  <a:rPr lang="zh-CN" altLang="en-US" dirty="0"/>
                  <a:t>，与</a:t>
                </a:r>
                <a:r>
                  <a:rPr lang="en-US" altLang="zh-CN" dirty="0"/>
                  <a:t>driver</a:t>
                </a:r>
                <a:r>
                  <a:rPr lang="zh-CN" altLang="en-US" dirty="0"/>
                  <a:t>尾部粒子相距至少</a:t>
                </a:r>
                <a:r>
                  <a:rPr lang="en-US" altLang="zh-CN" dirty="0"/>
                  <a:t>100um</a:t>
                </a:r>
                <a:r>
                  <a:rPr lang="zh-CN" altLang="en-US" dirty="0"/>
                  <a:t>，根据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对于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=500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eV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&gt;517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1C7A04D-F731-467F-A128-64DFCDDE8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36" y="4096512"/>
                <a:ext cx="4931664" cy="1470980"/>
              </a:xfrm>
              <a:prstGeom prst="rect">
                <a:avLst/>
              </a:prstGeom>
              <a:blipFill>
                <a:blip r:embed="rId6"/>
                <a:stretch>
                  <a:fillRect l="-742" t="-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97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7216F8-BD51-40DF-979C-FCE652C0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02C8339-4324-4292-9548-9771F065B7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2000" dirty="0"/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sz="2000" dirty="0"/>
                  <a:t>时，需要给两个束流合适的初始</a:t>
                </a:r>
                <a:r>
                  <a:rPr lang="en-US" altLang="zh-CN" sz="2000" dirty="0"/>
                  <a:t>chirp</a:t>
                </a:r>
                <a:r>
                  <a:rPr lang="zh-CN" altLang="en-US" sz="2000" dirty="0"/>
                  <a:t>，使得：</a:t>
                </a:r>
                <a:r>
                  <a:rPr lang="en-US" altLang="zh-CN" sz="2000" dirty="0"/>
                  <a:t>driver</a:t>
                </a:r>
                <a:r>
                  <a:rPr lang="zh-CN" altLang="en-US" sz="2000" dirty="0"/>
                  <a:t>被压缩，</a:t>
                </a:r>
                <a:r>
                  <a:rPr lang="en-US" altLang="zh-CN" sz="2000" dirty="0"/>
                  <a:t>witness</a:t>
                </a:r>
                <a:r>
                  <a:rPr lang="zh-CN" altLang="en-US" sz="2000" dirty="0"/>
                  <a:t>被拉伸；</a:t>
                </a:r>
                <a:endParaRPr lang="en-US" altLang="zh-CN" sz="2000" dirty="0"/>
              </a:p>
              <a:p>
                <a:r>
                  <a:rPr lang="zh-CN" altLang="en-US" sz="2000" dirty="0"/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</a:rPr>
                      <m:t>时</m:t>
                    </m:r>
                  </m:oMath>
                </a14:m>
                <a:r>
                  <a:rPr lang="zh-CN" altLang="en-US" sz="2000" dirty="0"/>
                  <a:t>，如果两束流走同一条束线，会面临</a:t>
                </a:r>
                <a:r>
                  <a:rPr lang="en-US" altLang="zh-CN" sz="2000" dirty="0"/>
                  <a:t>APL</a:t>
                </a:r>
                <a:r>
                  <a:rPr lang="zh-CN" altLang="en-US" sz="2000" dirty="0"/>
                  <a:t>聚焦力不同的问题，以及两束流间距不能太大的问题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02C8339-4324-4292-9548-9771F065B7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19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8F304-98A4-4518-BC9E-6C2093F1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SPARC_LAB 2021 PWFA experiment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7FC6BB-BE0A-4AB4-8325-93BCF858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Driver &amp; witness</a:t>
            </a:r>
            <a:r>
              <a:rPr lang="zh-CN" altLang="en-US" sz="2000" dirty="0"/>
              <a:t>由传统加速器产生</a:t>
            </a:r>
            <a:endParaRPr lang="en-US" altLang="zh-CN" sz="2000" dirty="0"/>
          </a:p>
          <a:p>
            <a:r>
              <a:rPr lang="en-US" altLang="zh-CN" sz="2000" dirty="0"/>
              <a:t>Driver</a:t>
            </a:r>
            <a:r>
              <a:rPr lang="zh-CN" altLang="en-US" sz="2000" dirty="0"/>
              <a:t>具有初始正啁啾</a:t>
            </a:r>
            <a:r>
              <a:rPr lang="en-US" altLang="zh-CN" sz="2000" dirty="0"/>
              <a:t>; witness</a:t>
            </a:r>
            <a:r>
              <a:rPr lang="zh-CN" altLang="en-US" sz="2000" dirty="0"/>
              <a:t>具有负啁啾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FAB6C5-E827-4D9D-A247-DC4A2EAA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453" y="1426877"/>
            <a:ext cx="4727050" cy="2749296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AEAD4BD-6E5D-4940-8F32-20E2BE7D5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440820"/>
              </p:ext>
            </p:extLst>
          </p:nvPr>
        </p:nvGraphicFramePr>
        <p:xfrm>
          <a:off x="892974" y="2861914"/>
          <a:ext cx="612784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667">
                  <a:extLst>
                    <a:ext uri="{9D8B030D-6E8A-4147-A177-3AD203B41FA5}">
                      <a16:colId xmlns:a16="http://schemas.microsoft.com/office/drawing/2014/main" val="1525584050"/>
                    </a:ext>
                  </a:extLst>
                </a:gridCol>
                <a:gridCol w="982045">
                  <a:extLst>
                    <a:ext uri="{9D8B030D-6E8A-4147-A177-3AD203B41FA5}">
                      <a16:colId xmlns:a16="http://schemas.microsoft.com/office/drawing/2014/main" val="1997989058"/>
                    </a:ext>
                  </a:extLst>
                </a:gridCol>
                <a:gridCol w="982045">
                  <a:extLst>
                    <a:ext uri="{9D8B030D-6E8A-4147-A177-3AD203B41FA5}">
                      <a16:colId xmlns:a16="http://schemas.microsoft.com/office/drawing/2014/main" val="2790511618"/>
                    </a:ext>
                  </a:extLst>
                </a:gridCol>
                <a:gridCol w="982045">
                  <a:extLst>
                    <a:ext uri="{9D8B030D-6E8A-4147-A177-3AD203B41FA5}">
                      <a16:colId xmlns:a16="http://schemas.microsoft.com/office/drawing/2014/main" val="2304414980"/>
                    </a:ext>
                  </a:extLst>
                </a:gridCol>
                <a:gridCol w="982045">
                  <a:extLst>
                    <a:ext uri="{9D8B030D-6E8A-4147-A177-3AD203B41FA5}">
                      <a16:colId xmlns:a16="http://schemas.microsoft.com/office/drawing/2014/main" val="255218819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Parameter 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Driver 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Witness 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74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initial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final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initial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final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17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Energy [MeV]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89.5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89.1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93.1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01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Charge [</a:t>
                      </a:r>
                      <a:r>
                        <a:rPr lang="en-US" altLang="zh-CN" dirty="0" err="1"/>
                        <a:t>pC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037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Bunch length [um]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70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7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Energy spread [%]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0.2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0.1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7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Energy stability [%]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64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Norm. emit. [</a:t>
                      </a:r>
                      <a:r>
                        <a:rPr lang="en-US" altLang="zh-CN" dirty="0" err="1"/>
                        <a:t>umrad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932840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59079C0D-1374-44AC-AFB9-619A5EDC7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356" y="4243641"/>
            <a:ext cx="3607356" cy="237326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C5942A2-E4B2-4200-AFF0-49B35DD4DB2D}"/>
              </a:ext>
            </a:extLst>
          </p:cNvPr>
          <p:cNvSpPr/>
          <p:nvPr/>
        </p:nvSpPr>
        <p:spPr>
          <a:xfrm>
            <a:off x="103632" y="6517894"/>
            <a:ext cx="3191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Whitney-Semibold"/>
              </a:rPr>
              <a:t>R. </a:t>
            </a:r>
            <a:r>
              <a:rPr lang="en-US" altLang="zh-CN" sz="1200" dirty="0" err="1">
                <a:latin typeface="Whitney-Semibold"/>
              </a:rPr>
              <a:t>Pompili</a:t>
            </a:r>
            <a:r>
              <a:rPr lang="en-US" altLang="zh-CN" sz="1200" dirty="0">
                <a:latin typeface="Whitney-Semibold"/>
              </a:rPr>
              <a:t>, </a:t>
            </a:r>
            <a:r>
              <a:rPr lang="en-US" altLang="zh-CN" sz="1200" dirty="0" err="1">
                <a:latin typeface="Whitney-Semibold"/>
              </a:rPr>
              <a:t>etal</a:t>
            </a:r>
            <a:r>
              <a:rPr lang="en-US" altLang="zh-CN" sz="1200" dirty="0">
                <a:latin typeface="Whitney-Semibold"/>
              </a:rPr>
              <a:t>. </a:t>
            </a:r>
            <a:r>
              <a:rPr lang="fr-FR" altLang="zh-CN" sz="1200" i="1" dirty="0"/>
              <a:t>Nat. Phys.</a:t>
            </a:r>
            <a:r>
              <a:rPr lang="fr-FR" altLang="zh-CN" sz="1200" dirty="0"/>
              <a:t> </a:t>
            </a:r>
            <a:r>
              <a:rPr lang="fr-FR" altLang="zh-CN" sz="1200" b="1" dirty="0"/>
              <a:t>17</a:t>
            </a:r>
            <a:r>
              <a:rPr lang="fr-FR" altLang="zh-CN" sz="1200" dirty="0"/>
              <a:t>, 499–503 (2021).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5840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687</Words>
  <Application>Microsoft Office PowerPoint</Application>
  <PresentationFormat>宽屏</PresentationFormat>
  <Paragraphs>148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Whitney-Semibold</vt:lpstr>
      <vt:lpstr>等线</vt:lpstr>
      <vt:lpstr>等线 Light</vt:lpstr>
      <vt:lpstr>Arial</vt:lpstr>
      <vt:lpstr>Cambria Math</vt:lpstr>
      <vt:lpstr>Times New Roman</vt:lpstr>
      <vt:lpstr>Office 主题​​</vt:lpstr>
      <vt:lpstr>2024/03/18</vt:lpstr>
      <vt:lpstr>Beam-driven plasma dechirper</vt:lpstr>
      <vt:lpstr>Beam-driven plasma dechirper</vt:lpstr>
      <vt:lpstr>Case 1 E_d≈E_w </vt:lpstr>
      <vt:lpstr>Case 2 E_d&gt;E_w </vt:lpstr>
      <vt:lpstr>Case 3 E_d&gt;E_w Q_d&gt;Q_w</vt:lpstr>
      <vt:lpstr>PowerPoint 演示文稿</vt:lpstr>
      <vt:lpstr>SPARC_LAB 2021 PWFA 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2024/03/18</dc:title>
  <dc:creator>shixueyan</dc:creator>
  <cp:lastModifiedBy>shixueyan</cp:lastModifiedBy>
  <cp:revision>97</cp:revision>
  <dcterms:created xsi:type="dcterms:W3CDTF">2024-03-16T06:34:47Z</dcterms:created>
  <dcterms:modified xsi:type="dcterms:W3CDTF">2024-03-20T00:55:43Z</dcterms:modified>
</cp:coreProperties>
</file>