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6" r:id="rId11"/>
    <p:sldId id="265" r:id="rId12"/>
    <p:sldId id="268" r:id="rId13"/>
    <p:sldId id="269" r:id="rId14"/>
    <p:sldId id="267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525" autoAdjust="0"/>
  </p:normalViewPr>
  <p:slideViewPr>
    <p:cSldViewPr snapToGrid="0">
      <p:cViewPr varScale="1">
        <p:scale>
          <a:sx n="115" d="100"/>
          <a:sy n="115" d="100"/>
        </p:scale>
        <p:origin x="3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C05CD-01F8-4378-9DE6-6F3091C6046F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F91F2-7548-4780-A608-B7CC288813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09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1F91F2-7548-4780-A608-B7CC288813C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770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1F91F2-7548-4780-A608-B7CC288813C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854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28C139-2451-5B69-617A-37D9FC1B4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6FF601D-553D-FE42-BF57-021403432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7FEE1B-1E74-197B-A272-C29C0E61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AD09E8-2FDE-6CB4-53F9-4A71B6EF1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12EE53-2B77-E697-17C7-F89499512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954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33D2F8-7B21-FDD2-BF81-771B3283B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84014E0-6AC0-F83A-8EC3-41D914181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792A9C-0E03-3B4D-9694-1067356C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0237CF-C74E-7F84-B985-A5756E3A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5DDC4F-2A5E-9FC6-39CF-C7332ADE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95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D55AACE-A73E-A9D4-C741-CD55E3A58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D13C49D-039B-C3F4-0EA5-EBC97D520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262249-A80B-AF94-34AA-D4E5E30D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EACB8A-6C40-95B8-DB60-B709AA26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D5666D-9D8D-4AE9-9A9A-59B077000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37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B2BC8E-620C-B3EB-E34B-614B4E55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73AA03-BB4E-1621-AC97-FD4C03BAE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8F4318-3E8A-2C4D-E557-D875C7AB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FF05D5-A4BD-B4C3-7A3E-9F24D2F0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39F561-3270-4E26-A8AB-E8E1B898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85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189EE8-369A-B0BA-B3ED-5626701D3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1B3C09-AF37-2D63-4521-C36488261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41020E-F77A-BA41-47B0-471AA40B3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E8363E-92B5-2166-B377-DC0F06C84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016DC0-FA09-A63F-282D-2F76D6B0E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456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4E01A3-FC91-F4DA-BF4A-ECA661327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5C6B4D-07DC-CE9F-87E4-2F44658F3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5BB8F53-01E4-8088-CBDF-83BFC1BCE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0C4A43E-51D9-6208-6AC2-68FB5D630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55181B-5948-9D0A-38C8-987085D06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0471E31-54C9-54DD-C873-729203DD3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52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9F8470-0839-8752-BFA9-3469134B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AD18420-7543-1519-64F4-31652ABA5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615115-DD1F-B187-D962-AA8D4C310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D027177-E2E6-5FE8-CB86-CFAEC8DE1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93B5CD-BC34-DCCA-E3AD-F25F00B55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70E2C0-FF42-5419-B71C-D7E77A9B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EFA980E-BD46-6890-66A7-D9B00FC3D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7F57FB2-1102-31FC-AB24-66DED7ED4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83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44F5EE-8F9A-874D-90BA-1D201717F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1199152-1664-A95B-1FC6-0073A704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675F084-6B86-1F89-2A72-92736AEA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86EC9E8-CAC6-455A-B57E-2F6BBF8A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623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7A13AD9-206D-7505-C633-3C8A520D6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517347E-619F-EC14-C225-51ECDC29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B18C13F-D296-5626-30BC-E5C92B129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327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18B846-28C4-37A8-3569-0B35270A4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9164AE-7F90-AABA-A3CC-AC91A64A1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C5B9CA9-2F45-A96E-7E16-88BA5E7EF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E26B005-B8D7-3EE4-4FB0-74A8895AB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2D100C-F29D-C553-3481-8CC888A42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ED31E4-4586-230D-E75C-C9DD36C58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02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8C8FA-3C18-7993-0628-56714F8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B6BED15-2F83-30AE-8E02-909280B92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FFDFED0-35A5-BFAD-0709-100FEB55A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739BDAB-D378-7E11-E326-7CC0742A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712B2EE-C4F3-1EE7-3EAC-4208820F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3E12AA-7E16-D739-6148-957BF3585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65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31AE340-8A91-046B-93D6-D8A18416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304865-6FED-870F-DBAB-3F60F8A49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F0105D-DDDD-9607-C075-7386BC70A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D6119-46A0-4A33-BC64-FDD2EC8AFAF1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07617C-AA02-66CF-0F78-BA8DB5A7B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BD8A94-08C4-9DE5-1B44-1FE32A514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563F-1037-4FD7-A31E-8EE5DD317C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12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6.png"/><Relationship Id="rId5" Type="http://schemas.openxmlformats.org/officeDocument/2006/relationships/image" Target="../media/image29.png"/><Relationship Id="rId10" Type="http://schemas.openxmlformats.org/officeDocument/2006/relationships/image" Target="../media/image5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B75B56-1B58-2C2F-5F02-25512D223F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2024.3.18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6376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CCA01F1-DC47-6720-32B6-5BA27D845436}"/>
                  </a:ext>
                </a:extLst>
              </p:cNvPr>
              <p:cNvSpPr txBox="1"/>
              <p:nvPr/>
            </p:nvSpPr>
            <p:spPr>
              <a:xfrm>
                <a:off x="6217589" y="1591474"/>
                <a:ext cx="5831287" cy="958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这里</a:t>
                </a:r>
                <a14:m>
                  <m:oMath xmlns:m="http://schemas.openxmlformats.org/officeDocument/2006/math">
                    <m:r>
                      <a:rPr lang="zh-CN" altLang="en-US" sz="14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sz="14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40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400" i="1" kern="100">
                            <a:latin typeface="Cambria Math" panose="02040503050406030204" pitchFamily="18" charset="0"/>
                          </a:rPr>
                          <m:t>[(4</m:t>
                        </m:r>
                        <m:r>
                          <a:rPr lang="en-US" altLang="zh-CN" sz="1400" b="0" i="1" kern="1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sz="1400" i="1" kern="100">
                            <a:latin typeface="Cambria Math" panose="02040503050406030204" pitchFamily="18" charset="0"/>
                          </a:rPr>
                          <m:t>−2)</m:t>
                        </m:r>
                        <m:r>
                          <a:rPr lang="zh-CN" altLang="zh-CN" sz="1400" i="1" kern="10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sz="1400" b="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zh-CN" altLang="zh-CN" sz="14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400" b="0" i="1" kern="10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sz="140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𝛾𝜆</m:t>
                            </m:r>
                          </m:e>
                        </m:d>
                      </m:e>
                      <m:sup>
                        <m:r>
                          <a:rPr lang="en-US" altLang="zh-CN" sz="14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1400" dirty="0"/>
                  <a:t>，上式为：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[(4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−2)</m:t>
                          </m:r>
                          <m: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p>
                                <m:sSupPr>
                                  <m:ctrlPr>
                                    <a:rPr lang="zh-CN" altLang="en-US" sz="14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4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rad>
                                </m:e>
                              </m:acc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sup>
                          </m:sSubSup>
                        </m:num>
                        <m:den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[(4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−2)</m:t>
                          </m:r>
                          <m: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400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[(4</m:t>
                              </m:r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  <m:r>
                                <a:rPr lang="zh-CN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zh-CN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{</m:t>
                              </m:r>
                              <m:sSup>
                                <m:sSupPr>
                                  <m:ctrlPr>
                                    <a:rPr lang="zh-CN" altLang="zh-CN" sz="140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[(4</m:t>
                                  </m:r>
                                  <m:r>
                                    <a:rPr lang="en-US" altLang="zh-CN" sz="1400" b="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−2)</m:t>
                                  </m:r>
                                  <m: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altLang="zh-CN" sz="1400" b="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e>
                                <m:sup>
                                  <m: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CN" sz="140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𝛾𝜆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e>
                            <m: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sup>
                          </m:sSup>
                          <m:r>
                            <a:rPr lang="en-US" altLang="zh-CN" sz="1400" b="0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CCA01F1-DC47-6720-32B6-5BA27D845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589" y="1591474"/>
                <a:ext cx="5831287" cy="958468"/>
              </a:xfrm>
              <a:prstGeom prst="rect">
                <a:avLst/>
              </a:prstGeom>
              <a:blipFill>
                <a:blip r:embed="rId2"/>
                <a:stretch>
                  <a:fillRect l="-313" t="-12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652F1CD2-6102-21C0-3CDD-7F3167DBFF00}"/>
              </a:ext>
            </a:extLst>
          </p:cNvPr>
          <p:cNvCxnSpPr>
            <a:cxnSpLocks/>
          </p:cNvCxnSpPr>
          <p:nvPr/>
        </p:nvCxnSpPr>
        <p:spPr>
          <a:xfrm flipV="1">
            <a:off x="3212327" y="1799993"/>
            <a:ext cx="3005262" cy="270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69F0F7C7-C833-BDE1-7B67-E5CD6D498300}"/>
                  </a:ext>
                </a:extLst>
              </p:cNvPr>
              <p:cNvSpPr txBox="1"/>
              <p:nvPr/>
            </p:nvSpPr>
            <p:spPr>
              <a:xfrm>
                <a:off x="6360713" y="3080415"/>
                <a:ext cx="4969565" cy="955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这里</a:t>
                </a:r>
                <a14:m>
                  <m:oMath xmlns:m="http://schemas.openxmlformats.org/officeDocument/2006/math">
                    <m:r>
                      <a:rPr lang="zh-CN" altLang="en-US" sz="14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sz="14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40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400" i="1" kern="100">
                            <a:latin typeface="Cambria Math" panose="02040503050406030204" pitchFamily="18" charset="0"/>
                          </a:rPr>
                          <m:t>[(4</m:t>
                        </m:r>
                        <m:r>
                          <a:rPr lang="en-US" altLang="zh-CN" sz="1400" b="0" i="1" kern="1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sz="1400" i="1" kern="100">
                            <a:latin typeface="Cambria Math" panose="02040503050406030204" pitchFamily="18" charset="0"/>
                          </a:rPr>
                          <m:t>−2)</m:t>
                        </m:r>
                        <m:r>
                          <a:rPr lang="zh-CN" altLang="zh-CN" sz="1400" i="1" kern="10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sz="1400" b="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zh-CN" altLang="zh-CN" sz="14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400" b="0" i="1" kern="10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sz="140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𝛾𝜆</m:t>
                            </m:r>
                          </m:e>
                        </m:d>
                      </m:e>
                      <m:sup>
                        <m:r>
                          <a:rPr lang="en-US" altLang="zh-CN" sz="14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1400" dirty="0"/>
                  <a:t>，上式为：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rad>
                                </m:e>
                              </m:acc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sup>
                          </m:sSubSup>
                        </m:num>
                        <m:den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p>
                                <m:sSupPr>
                                  <m:ctrlPr>
                                    <a:rPr lang="zh-CN" altLang="zh-CN" sz="140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[(4</m:t>
                                  </m:r>
                                  <m:r>
                                    <a:rPr lang="en-US" altLang="zh-CN" sz="1400" b="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−2)</m:t>
                                  </m:r>
                                  <m: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altLang="zh-CN" sz="1400" b="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e>
                                <m:sup>
                                  <m: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CN" sz="140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𝛾𝜆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  <m:r>
                            <a:rPr lang="en-US" altLang="zh-CN" sz="1400" b="0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69F0F7C7-C833-BDE1-7B67-E5CD6D498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713" y="3080415"/>
                <a:ext cx="4969565" cy="955390"/>
              </a:xfrm>
              <a:prstGeom prst="rect">
                <a:avLst/>
              </a:prstGeom>
              <a:blipFill>
                <a:blip r:embed="rId3"/>
                <a:stretch>
                  <a:fillRect l="-368" t="-6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C8066001-DCD2-6546-4D8A-714E99B93210}"/>
              </a:ext>
            </a:extLst>
          </p:cNvPr>
          <p:cNvCxnSpPr>
            <a:cxnSpLocks/>
          </p:cNvCxnSpPr>
          <p:nvPr/>
        </p:nvCxnSpPr>
        <p:spPr>
          <a:xfrm>
            <a:off x="3984929" y="3004033"/>
            <a:ext cx="2375784" cy="29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3FE9DF21-FD3E-18AA-E66F-C405DF185B8A}"/>
                  </a:ext>
                </a:extLst>
              </p:cNvPr>
              <p:cNvSpPr txBox="1"/>
              <p:nvPr/>
            </p:nvSpPr>
            <p:spPr>
              <a:xfrm>
                <a:off x="87133" y="4065851"/>
                <a:ext cx="11839493" cy="10030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200" dirty="0">
                          <a:solidFill>
                            <a:schemeClr val="tx1"/>
                          </a:solidFill>
                        </a:rPr>
                        <m:t> 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2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2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2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2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2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2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2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zh-CN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[(4</m:t>
                                          </m:r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−2)</m:t>
                                          </m:r>
                                          <m:r>
                                            <a:rPr lang="zh-CN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zh-CN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2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2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{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zh-CN" altLang="zh-CN" sz="120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[(4</m:t>
                                              </m:r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−2)</m:t>
                                              </m:r>
                                              <m: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]</m:t>
                                              </m:r>
                                            </m:e>
                                            <m:sup>
                                              <m: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altLang="zh-CN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20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𝛾𝜆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altLang="zh-CN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}</m:t>
                                          </m:r>
                                        </m:e>
                                        <m:sup>
                                          <m:r>
                                            <a:rPr lang="en-US" altLang="zh-CN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5/2</m:t>
                                          </m:r>
                                        </m:sup>
                                      </m:sSup>
                                      <m:r>
                                        <a:rPr lang="en-US" altLang="zh-CN" sz="12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den>
                                  </m:f>
                                  <m:r>
                                    <a:rPr lang="en-US" altLang="zh-CN" sz="12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2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2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2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[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zh-CN" altLang="zh-CN" sz="120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[(4</m:t>
                                              </m:r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−2)</m:t>
                                              </m:r>
                                              <m: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]</m:t>
                                              </m:r>
                                            </m:e>
                                            <m:sup>
                                              <m: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altLang="zh-CN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20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𝛾𝜆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altLang="zh-CN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en-US" altLang="zh-CN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3/2</m:t>
                                          </m:r>
                                        </m:sup>
                                      </m:sSup>
                                      <m:r>
                                        <a:rPr lang="en-US" altLang="zh-CN" sz="12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3FE9DF21-FD3E-18AA-E66F-C405DF185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33" y="4065851"/>
                <a:ext cx="11839493" cy="10030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37D9D2C-19DB-12F6-CEE8-AF6B15F90FC1}"/>
                  </a:ext>
                </a:extLst>
              </p:cNvPr>
              <p:cNvSpPr txBox="1"/>
              <p:nvPr/>
            </p:nvSpPr>
            <p:spPr>
              <a:xfrm>
                <a:off x="508552" y="5181994"/>
                <a:ext cx="11418074" cy="1402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若令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i="1" kern="10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[(4</m:t>
                        </m:r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−2)</m:t>
                        </m:r>
                        <m:r>
                          <a:rPr lang="zh-CN" altLang="zh-CN" i="1" kern="10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zh-CN" altLang="zh-CN" i="1" kern="1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i="1" kern="10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i="1" kern="10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 kern="10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 kern="10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i="1" kern="100">
                                <a:latin typeface="Cambria Math" panose="02040503050406030204" pitchFamily="18" charset="0"/>
                              </a:rPr>
                              <m:t>𝛾𝜆</m:t>
                            </m:r>
                          </m:e>
                        </m:d>
                      </m:e>
                      <m:sup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/>
                  <a:t>，最终有：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zh-CN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[(4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−2)</m:t>
                                          </m:r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4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37D9D2C-19DB-12F6-CEE8-AF6B15F90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52" y="5181994"/>
                <a:ext cx="11418074" cy="1402050"/>
              </a:xfrm>
              <a:prstGeom prst="rect">
                <a:avLst/>
              </a:prstGeom>
              <a:blipFill>
                <a:blip r:embed="rId5"/>
                <a:stretch>
                  <a:fillRect l="-427" t="-21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95DF83F1-5A0F-2E7C-6504-69D564C40179}"/>
                  </a:ext>
                </a:extLst>
              </p:cNvPr>
              <p:cNvSpPr txBox="1"/>
              <p:nvPr/>
            </p:nvSpPr>
            <p:spPr>
              <a:xfrm>
                <a:off x="2014751" y="476055"/>
                <a:ext cx="6953681" cy="829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[(4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−2)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]</m:t>
                                                      </m:r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[(4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−2)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]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zh-CN" sz="10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zh-CN" altLang="en-US" sz="10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95DF83F1-5A0F-2E7C-6504-69D564C40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751" y="476055"/>
                <a:ext cx="6953681" cy="8299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56F58A70-140E-EAAA-7486-05DDE418D337}"/>
                  </a:ext>
                </a:extLst>
              </p:cNvPr>
              <p:cNvSpPr txBox="1"/>
              <p:nvPr/>
            </p:nvSpPr>
            <p:spPr>
              <a:xfrm>
                <a:off x="143124" y="1836499"/>
                <a:ext cx="6575728" cy="1499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积分号内可以分为两部分，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[(4</m:t>
                                  </m:r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−2)</m:t>
                                  </m:r>
                                  <m:r>
                                    <a:rPr lang="zh-CN" altLang="zh-CN" sz="1400" i="1" kern="1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e>
                                <m:sup>
                                  <m:r>
                                    <a:rPr lang="zh-CN" altLang="zh-CN" sz="1400" i="1" kern="1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b="0" i="1" kern="100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[(4</m:t>
                                          </m:r>
                                          <m:r>
                                            <a:rPr lang="en-US" altLang="zh-CN" sz="1400" b="0" i="1" kern="100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−2)</m:t>
                                          </m:r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altLang="zh-CN" sz="14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altLang="zh-CN" sz="14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𝛾𝜆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altLang="zh-CN" sz="1400" dirty="0"/>
              </a:p>
              <a:p>
                <a:r>
                  <a:rPr lang="zh-CN" altLang="en-US" sz="1400" dirty="0"/>
                  <a:t>和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kern="1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b="0" i="1" kern="100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[(4</m:t>
                                          </m:r>
                                          <m:r>
                                            <a:rPr lang="en-US" altLang="zh-CN" sz="1400" b="0" i="1" kern="100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−2)</m:t>
                                          </m:r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altLang="zh-CN" sz="14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altLang="zh-CN" sz="14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𝛾𝜆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56F58A70-140E-EAAA-7486-05DDE418D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24" y="1836499"/>
                <a:ext cx="6575728" cy="1499898"/>
              </a:xfrm>
              <a:prstGeom prst="rect">
                <a:avLst/>
              </a:prstGeom>
              <a:blipFill>
                <a:blip r:embed="rId7"/>
                <a:stretch>
                  <a:fillRect l="-278" t="-4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583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3495B35-7842-547E-09C4-52962954355D}"/>
                  </a:ext>
                </a:extLst>
              </p:cNvPr>
              <p:cNvSpPr txBox="1"/>
              <p:nvPr/>
            </p:nvSpPr>
            <p:spPr>
              <a:xfrm>
                <a:off x="328359" y="671983"/>
                <a:ext cx="5433356" cy="14291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3495B35-7842-547E-09C4-529629543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59" y="671983"/>
                <a:ext cx="5433356" cy="14291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5D5D875B-A3C8-8052-96D6-233F7EBCE80F}"/>
                  </a:ext>
                </a:extLst>
              </p:cNvPr>
              <p:cNvSpPr txBox="1"/>
              <p:nvPr/>
            </p:nvSpPr>
            <p:spPr>
              <a:xfrm>
                <a:off x="4606877" y="971584"/>
                <a:ext cx="6953681" cy="829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[(4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−2)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]</m:t>
                                                      </m:r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[(4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−2)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]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zh-CN" sz="10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zh-CN" altLang="en-US" sz="10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5D5D875B-A3C8-8052-96D6-233F7EBCE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877" y="971584"/>
                <a:ext cx="6953681" cy="8299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箭头: 下 5">
            <a:extLst>
              <a:ext uri="{FF2B5EF4-FFF2-40B4-BE49-F238E27FC236}">
                <a16:creationId xmlns:a16="http://schemas.microsoft.com/office/drawing/2014/main" id="{78D94B70-4F5F-AE3A-99D5-B6B21B7B6C5A}"/>
              </a:ext>
            </a:extLst>
          </p:cNvPr>
          <p:cNvSpPr/>
          <p:nvPr/>
        </p:nvSpPr>
        <p:spPr>
          <a:xfrm>
            <a:off x="4990438" y="2299184"/>
            <a:ext cx="771277" cy="108336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DB58373-CFCF-5B59-67EF-C1E91022DD11}"/>
                  </a:ext>
                </a:extLst>
              </p:cNvPr>
              <p:cNvSpPr txBox="1"/>
              <p:nvPr/>
            </p:nvSpPr>
            <p:spPr>
              <a:xfrm>
                <a:off x="5610311" y="2645237"/>
                <a:ext cx="238340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DB58373-CFCF-5B59-67EF-C1E91022D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311" y="2645237"/>
                <a:ext cx="2383403" cy="391261"/>
              </a:xfrm>
              <a:prstGeom prst="rect">
                <a:avLst/>
              </a:prstGeom>
              <a:blipFill>
                <a:blip r:embed="rId4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506491A6-F770-FE87-9621-576459D36C6D}"/>
                  </a:ext>
                </a:extLst>
              </p:cNvPr>
              <p:cNvSpPr txBox="1"/>
              <p:nvPr/>
            </p:nvSpPr>
            <p:spPr>
              <a:xfrm>
                <a:off x="2714378" y="3728602"/>
                <a:ext cx="6094674" cy="11250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zh-CN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[(4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−2)</m:t>
                                          </m:r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4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506491A6-F770-FE87-9621-576459D36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378" y="3728602"/>
                <a:ext cx="6094674" cy="11250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A191183B-EBCB-E13C-E713-43DF78DFFDE2}"/>
                  </a:ext>
                </a:extLst>
              </p:cNvPr>
              <p:cNvSpPr txBox="1"/>
              <p:nvPr/>
            </p:nvSpPr>
            <p:spPr>
              <a:xfrm>
                <a:off x="2633870" y="4963545"/>
                <a:ext cx="609467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[(4</m:t>
                          </m:r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−2)</m:t>
                          </m:r>
                          <m:r>
                            <a:rPr lang="zh-CN" altLang="zh-CN" i="1" kern="10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zh-CN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 kern="1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𝛾𝜆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A191183B-EBCB-E13C-E713-43DF78DFF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870" y="4963545"/>
                <a:ext cx="6094674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7292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83F95C71-7434-0CC8-56BC-0A6D6B7D8FB3}"/>
              </a:ext>
            </a:extLst>
          </p:cNvPr>
          <p:cNvSpPr txBox="1"/>
          <p:nvPr/>
        </p:nvSpPr>
        <p:spPr>
          <a:xfrm>
            <a:off x="453225" y="214685"/>
            <a:ext cx="3697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单束团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33D9730-31AB-D3BC-0A38-1CEA2042CE21}"/>
                  </a:ext>
                </a:extLst>
              </p:cNvPr>
              <p:cNvSpPr txBox="1"/>
              <p:nvPr/>
            </p:nvSpPr>
            <p:spPr>
              <a:xfrm>
                <a:off x="0" y="1142054"/>
                <a:ext cx="7107923" cy="2173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0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0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0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en-US" sz="1000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0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0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en-US" sz="1000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0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0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𝑛𝑔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CN" sz="1000" b="0" i="1" kern="10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𝑔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33D9730-31AB-D3BC-0A38-1CEA2042C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42054"/>
                <a:ext cx="7107923" cy="2173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箭头: 下 5">
            <a:extLst>
              <a:ext uri="{FF2B5EF4-FFF2-40B4-BE49-F238E27FC236}">
                <a16:creationId xmlns:a16="http://schemas.microsoft.com/office/drawing/2014/main" id="{57C40F20-07BD-27E8-E77B-08357DBA2D7B}"/>
              </a:ext>
            </a:extLst>
          </p:cNvPr>
          <p:cNvSpPr/>
          <p:nvPr/>
        </p:nvSpPr>
        <p:spPr>
          <a:xfrm rot="16200000">
            <a:off x="7471261" y="1475431"/>
            <a:ext cx="636104" cy="164390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209E2CB-4546-42C1-BFCA-6FE4FC970CBD}"/>
                  </a:ext>
                </a:extLst>
              </p:cNvPr>
              <p:cNvSpPr txBox="1"/>
              <p:nvPr/>
            </p:nvSpPr>
            <p:spPr>
              <a:xfrm>
                <a:off x="8020855" y="1607644"/>
                <a:ext cx="3779286" cy="13794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/>
                        <m:t> 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altLang="zh-CN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zh-CN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1400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400" i="1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sz="1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altLang="zh-CN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sz="1400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zh-CN" alt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altLang="zh-CN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altLang="zh-CN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𝜁</m:t>
                      </m:r>
                      <m:d>
                        <m:d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209E2CB-4546-42C1-BFCA-6FE4FC970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0855" y="1607644"/>
                <a:ext cx="3779286" cy="13794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43765BD-43E0-CC1C-2DE0-0F10B9431453}"/>
                  </a:ext>
                </a:extLst>
              </p:cNvPr>
              <p:cNvSpPr txBox="1"/>
              <p:nvPr/>
            </p:nvSpPr>
            <p:spPr>
              <a:xfrm>
                <a:off x="6597611" y="2615437"/>
                <a:ext cx="238340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43765BD-43E0-CC1C-2DE0-0F10B94314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611" y="2615437"/>
                <a:ext cx="2383403" cy="391261"/>
              </a:xfrm>
              <a:prstGeom prst="rect">
                <a:avLst/>
              </a:prstGeom>
              <a:blipFill>
                <a:blip r:embed="rId4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D3BEF97-0C94-2E9C-B38E-95F40574D6FE}"/>
                  </a:ext>
                </a:extLst>
              </p:cNvPr>
              <p:cNvSpPr txBox="1"/>
              <p:nvPr/>
            </p:nvSpPr>
            <p:spPr>
              <a:xfrm>
                <a:off x="1501490" y="3908164"/>
                <a:ext cx="3595297" cy="14291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D3BEF97-0C94-2E9C-B38E-95F40574D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490" y="3908164"/>
                <a:ext cx="3595297" cy="14291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D71410EC-E58F-AE0A-9D04-3AB4E2BE958C}"/>
                  </a:ext>
                </a:extLst>
              </p:cNvPr>
              <p:cNvSpPr txBox="1"/>
              <p:nvPr/>
            </p:nvSpPr>
            <p:spPr>
              <a:xfrm>
                <a:off x="154242" y="5584730"/>
                <a:ext cx="6953681" cy="829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[(4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−2)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]</m:t>
                                                      </m:r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[(4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−2)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]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zh-CN" sz="10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zh-CN" altLang="en-US" sz="1000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D71410EC-E58F-AE0A-9D04-3AB4E2BE9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42" y="5584730"/>
                <a:ext cx="6953681" cy="8299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箭头: 下 11">
            <a:extLst>
              <a:ext uri="{FF2B5EF4-FFF2-40B4-BE49-F238E27FC236}">
                <a16:creationId xmlns:a16="http://schemas.microsoft.com/office/drawing/2014/main" id="{5B50867E-F54E-1457-838D-27A04377822F}"/>
              </a:ext>
            </a:extLst>
          </p:cNvPr>
          <p:cNvSpPr/>
          <p:nvPr/>
        </p:nvSpPr>
        <p:spPr>
          <a:xfrm rot="16200000">
            <a:off x="7471260" y="5108206"/>
            <a:ext cx="636104" cy="164390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A8412222-1145-0FA3-E42D-1B92FD31F9C6}"/>
                  </a:ext>
                </a:extLst>
              </p:cNvPr>
              <p:cNvSpPr txBox="1"/>
              <p:nvPr/>
            </p:nvSpPr>
            <p:spPr>
              <a:xfrm>
                <a:off x="8647632" y="5584730"/>
                <a:ext cx="3270952" cy="651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zh-CN" altLang="en-US" sz="18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 smtClean="0">
                              <a:latin typeface="Cambria Math" panose="02040503050406030204" pitchFamily="18" charset="0"/>
                            </a:rPr>
                            <m:t>𝜂</m:t>
                          </m:r>
                          <m:d>
                            <m:dPr>
                              <m:ctrlP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altLang="zh-CN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zh-CN" altLang="en-US" i="1" dirty="0">
                              <a:latin typeface="Cambria Math" panose="02040503050406030204" pitchFamily="18" charset="0"/>
                            </a:rPr>
                            <m:t>𝜁</m:t>
                          </m:r>
                          <m:d>
                            <m:dPr>
                              <m:ctrlP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A8412222-1145-0FA3-E42D-1B92FD31F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7632" y="5584730"/>
                <a:ext cx="3270952" cy="6510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C7F49784-95A2-705B-FA88-EC48460A21C1}"/>
                  </a:ext>
                </a:extLst>
              </p:cNvPr>
              <p:cNvSpPr txBox="1"/>
              <p:nvPr/>
            </p:nvSpPr>
            <p:spPr>
              <a:xfrm>
                <a:off x="6597610" y="5173895"/>
                <a:ext cx="238340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C7F49784-95A2-705B-FA88-EC48460A2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610" y="5173895"/>
                <a:ext cx="2383403" cy="391261"/>
              </a:xfrm>
              <a:prstGeom prst="rect">
                <a:avLst/>
              </a:prstGeom>
              <a:blipFill>
                <a:blip r:embed="rId8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4759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18EE9D-E82C-487C-7973-B5AFE7793E3A}"/>
              </a:ext>
            </a:extLst>
          </p:cNvPr>
          <p:cNvSpPr txBox="1"/>
          <p:nvPr/>
        </p:nvSpPr>
        <p:spPr>
          <a:xfrm>
            <a:off x="453225" y="214685"/>
            <a:ext cx="3697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多束团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27EAFD4-2293-7185-4FC1-EE353F7CC76F}"/>
                  </a:ext>
                </a:extLst>
              </p:cNvPr>
              <p:cNvSpPr txBox="1"/>
              <p:nvPr/>
            </p:nvSpPr>
            <p:spPr>
              <a:xfrm>
                <a:off x="0" y="915210"/>
                <a:ext cx="7107923" cy="2305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0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en-US" sz="10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en-US" sz="1000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𝑛h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en-US" sz="10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en-US" sz="1000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𝑛h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𝑛𝑔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𝑔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27EAFD4-2293-7185-4FC1-EE353F7CC7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15210"/>
                <a:ext cx="7107923" cy="2305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91F232D-D5FE-A6ED-48C9-5403A499DB39}"/>
                  </a:ext>
                </a:extLst>
              </p:cNvPr>
              <p:cNvSpPr txBox="1"/>
              <p:nvPr/>
            </p:nvSpPr>
            <p:spPr>
              <a:xfrm>
                <a:off x="8160689" y="914805"/>
                <a:ext cx="4031311" cy="2305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0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0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0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0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altLang="zh-CN" sz="10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0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0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0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altLang="zh-CN" sz="10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0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0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0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0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91F232D-D5FE-A6ED-48C9-5403A499D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0689" y="914805"/>
                <a:ext cx="4031311" cy="2305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箭头: 下 6">
            <a:extLst>
              <a:ext uri="{FF2B5EF4-FFF2-40B4-BE49-F238E27FC236}">
                <a16:creationId xmlns:a16="http://schemas.microsoft.com/office/drawing/2014/main" id="{353A706B-1633-EB71-D659-6A761383B96D}"/>
              </a:ext>
            </a:extLst>
          </p:cNvPr>
          <p:cNvSpPr/>
          <p:nvPr/>
        </p:nvSpPr>
        <p:spPr>
          <a:xfrm rot="16200000">
            <a:off x="7295716" y="1562909"/>
            <a:ext cx="890546" cy="100903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1123E2ED-7AE5-1C28-F98A-63D64E4D7AD3}"/>
                  </a:ext>
                </a:extLst>
              </p:cNvPr>
              <p:cNvSpPr txBox="1"/>
              <p:nvPr/>
            </p:nvSpPr>
            <p:spPr>
              <a:xfrm>
                <a:off x="8160689" y="290804"/>
                <a:ext cx="354826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𝑛h</m:t>
                              </m:r>
                            </m:e>
                          </m:d>
                        </m:e>
                        <m:sup>
                          <m:r>
                            <a:rPr lang="zh-CN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 kern="1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𝛾𝜆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𝑛𝑔</m:t>
                              </m:r>
                            </m:e>
                          </m:d>
                        </m:e>
                        <m:sup>
                          <m:r>
                            <a:rPr lang="zh-CN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 kern="1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𝛾𝜆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1123E2ED-7AE5-1C28-F98A-63D64E4D7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0689" y="290804"/>
                <a:ext cx="3548269" cy="646331"/>
              </a:xfrm>
              <a:prstGeom prst="rect">
                <a:avLst/>
              </a:prstGeom>
              <a:blipFill>
                <a:blip r:embed="rId4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95C643B-B80B-3BEE-497C-BBBDB85E8781}"/>
                  </a:ext>
                </a:extLst>
              </p:cNvPr>
              <p:cNvSpPr txBox="1"/>
              <p:nvPr/>
            </p:nvSpPr>
            <p:spPr>
              <a:xfrm>
                <a:off x="154243" y="5741782"/>
                <a:ext cx="6365828" cy="829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[(4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−2)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]</m:t>
                                                      </m:r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[(4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−2)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]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zh-CN" sz="10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zh-CN" altLang="en-US" sz="10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95C643B-B80B-3BEE-497C-BBBDB85E87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43" y="5741782"/>
                <a:ext cx="6365828" cy="8299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8C360747-B10E-1782-959A-E76BEA0E156F}"/>
                  </a:ext>
                </a:extLst>
              </p:cNvPr>
              <p:cNvSpPr txBox="1"/>
              <p:nvPr/>
            </p:nvSpPr>
            <p:spPr>
              <a:xfrm>
                <a:off x="1557149" y="4210314"/>
                <a:ext cx="3595297" cy="14291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8C360747-B10E-1782-959A-E76BEA0E1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149" y="4210314"/>
                <a:ext cx="3595297" cy="14291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箭头: 下 10">
            <a:extLst>
              <a:ext uri="{FF2B5EF4-FFF2-40B4-BE49-F238E27FC236}">
                <a16:creationId xmlns:a16="http://schemas.microsoft.com/office/drawing/2014/main" id="{B11DE0A7-36EA-931D-FC02-ED8F50FD7671}"/>
              </a:ext>
            </a:extLst>
          </p:cNvPr>
          <p:cNvSpPr/>
          <p:nvPr/>
        </p:nvSpPr>
        <p:spPr>
          <a:xfrm rot="16200000">
            <a:off x="6791197" y="5547944"/>
            <a:ext cx="890546" cy="115707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C90A45C6-4E67-C495-B0E1-FB65F41D366F}"/>
                  </a:ext>
                </a:extLst>
              </p:cNvPr>
              <p:cNvSpPr txBox="1"/>
              <p:nvPr/>
            </p:nvSpPr>
            <p:spPr>
              <a:xfrm>
                <a:off x="7919167" y="5522234"/>
                <a:ext cx="4031311" cy="11250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zh-CN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[(4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−2)</m:t>
                                          </m:r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4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C90A45C6-4E67-C495-B0E1-FB65F41D36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167" y="5522234"/>
                <a:ext cx="4031311" cy="11250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9F9C19D9-FBC1-1FFF-0FE0-E97A36919D37}"/>
                  </a:ext>
                </a:extLst>
              </p:cNvPr>
              <p:cNvSpPr txBox="1"/>
              <p:nvPr/>
            </p:nvSpPr>
            <p:spPr>
              <a:xfrm>
                <a:off x="7919167" y="5051180"/>
                <a:ext cx="41088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[(4</m:t>
                          </m:r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−2)</m:t>
                          </m:r>
                          <m:r>
                            <a:rPr lang="zh-CN" altLang="zh-CN" i="1" kern="10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zh-CN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 kern="1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𝛾𝜆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9F9C19D9-FBC1-1FFF-0FE0-E97A36919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167" y="5051180"/>
                <a:ext cx="4108836" cy="369332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646BA888-D81D-FE9E-31F9-E2F1808884C7}"/>
                  </a:ext>
                </a:extLst>
              </p:cNvPr>
              <p:cNvSpPr txBox="1"/>
              <p:nvPr/>
            </p:nvSpPr>
            <p:spPr>
              <a:xfrm>
                <a:off x="6721265" y="2572633"/>
                <a:ext cx="182608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646BA888-D81D-FE9E-31F9-E2F180888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1265" y="2572633"/>
                <a:ext cx="1826083" cy="391261"/>
              </a:xfrm>
              <a:prstGeom prst="rect">
                <a:avLst/>
              </a:prstGeom>
              <a:blipFill>
                <a:blip r:embed="rId9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ADFFA849-75DC-4EFF-7FE6-9A51A740308F}"/>
                  </a:ext>
                </a:extLst>
              </p:cNvPr>
              <p:cNvSpPr txBox="1"/>
              <p:nvPr/>
            </p:nvSpPr>
            <p:spPr>
              <a:xfrm>
                <a:off x="6090163" y="5257052"/>
                <a:ext cx="1898785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ADFFA849-75DC-4EFF-7FE6-9A51A7403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163" y="5257052"/>
                <a:ext cx="1898785" cy="391261"/>
              </a:xfrm>
              <a:prstGeom prst="rect">
                <a:avLst/>
              </a:prstGeom>
              <a:blipFill>
                <a:blip r:embed="rId10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0589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D5BCE5B6-D1BD-7EF2-4992-1A61B560A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92" y="0"/>
            <a:ext cx="5200716" cy="6858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CD0BC43-AB46-DC8F-173A-ED49A3FBB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155" y="0"/>
            <a:ext cx="5442358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F923518-6BF5-E24F-DF2C-1A4A7F054F79}"/>
              </a:ext>
            </a:extLst>
          </p:cNvPr>
          <p:cNvSpPr txBox="1"/>
          <p:nvPr/>
        </p:nvSpPr>
        <p:spPr>
          <a:xfrm>
            <a:off x="7343954" y="4977719"/>
            <a:ext cx="154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coherent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AA2B6EC-B094-D975-AC0A-88C8093CF1F9}"/>
              </a:ext>
            </a:extLst>
          </p:cNvPr>
          <p:cNvSpPr txBox="1"/>
          <p:nvPr/>
        </p:nvSpPr>
        <p:spPr>
          <a:xfrm>
            <a:off x="1256870" y="4446800"/>
            <a:ext cx="227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Indirect incoherent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387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BA741698-18B2-4708-A497-A9DBB5BA5E1F}"/>
                  </a:ext>
                </a:extLst>
              </p:cNvPr>
              <p:cNvSpPr txBox="1"/>
              <p:nvPr/>
            </p:nvSpPr>
            <p:spPr>
              <a:xfrm>
                <a:off x="1736428" y="303531"/>
                <a:ext cx="8478253" cy="924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12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zh-CN" altLang="en-US" sz="12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zh-CN" altLang="en-US" sz="12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zh-CN" altLang="en-US" sz="1200" i="0" dirty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altLang="zh-CN" sz="12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sz="12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sz="12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sz="12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12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sz="12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2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zh-CN" sz="12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200" b="0" i="1" kern="10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20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2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200" i="1" kern="100" dirty="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2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2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2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2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2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200" i="1" kern="1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2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200" i="1" kern="1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2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200" i="1" kern="1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200" i="1" kern="10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200" b="0" i="1" kern="100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2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2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2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zh-CN" altLang="en-US" sz="12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en-US" sz="12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en-US" sz="1200" i="0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zh-CN" altLang="en-US" sz="12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12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zh-CN" altLang="zh-CN" sz="120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2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20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20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200" i="1" kern="10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CN" altLang="zh-CN" sz="12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zh-CN" altLang="zh-CN" sz="12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altLang="zh-CN" sz="1200" b="0" i="1" kern="100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zh-CN" altLang="zh-CN" sz="12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200" i="1" kern="10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200" i="1" kern="100" smtClean="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BA741698-18B2-4708-A497-A9DBB5BA5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428" y="303531"/>
                <a:ext cx="8478253" cy="924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BE6205D-3062-4D7F-666C-9B445704C2D3}"/>
                  </a:ext>
                </a:extLst>
              </p:cNvPr>
              <p:cNvSpPr txBox="1"/>
              <p:nvPr/>
            </p:nvSpPr>
            <p:spPr>
              <a:xfrm>
                <a:off x="675968" y="1324107"/>
                <a:ext cx="10840064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CN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CN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zh-CN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zh-CN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</m:acc>
                      </m:e>
                      <m:sub>
                        <m:r>
                          <a:rPr lang="zh-CN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zh-CN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altLang="zh-CN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zh-CN" altLang="en-US" dirty="0"/>
                  <a:t>，上式可以变为：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zh-CN" altLang="en-US" sz="14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zh-CN" altLang="en-US" sz="1400" i="0" dirty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altLang="zh-CN" sz="14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zh-CN" altLang="en-US" sz="14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sz="14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zh-CN" altLang="en-US" sz="1400" dirty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zh-CN" altLang="en-US" sz="1400" dirty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zh-CN" alt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CN" alt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sz="1400" dirty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zh-CN" altLang="en-US" sz="14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400" i="1" dirty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nary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5/2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</m:den>
                              </m:f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zh-CN" altLang="en-US" sz="1400" i="1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BE6205D-3062-4D7F-666C-9B445704C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68" y="1324107"/>
                <a:ext cx="10840064" cy="978729"/>
              </a:xfrm>
              <a:prstGeom prst="rect">
                <a:avLst/>
              </a:prstGeom>
              <a:blipFill>
                <a:blip r:embed="rId4"/>
                <a:stretch>
                  <a:fillRect l="-506" t="-248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8C8DBDDF-FFB8-1312-BD6C-C25C889169EC}"/>
                  </a:ext>
                </a:extLst>
              </p:cNvPr>
              <p:cNvSpPr txBox="1"/>
              <p:nvPr/>
            </p:nvSpPr>
            <p:spPr>
              <a:xfrm>
                <a:off x="739578" y="2338444"/>
                <a:ext cx="10599174" cy="190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积分号内可以分为两部分，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8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8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8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8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8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 kern="1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altLang="zh-CN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zh-CN" i="1" kern="1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zh-CN" i="1" kern="1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i="1" kern="1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zh-CN" i="1" kern="10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b="0" i="1" kern="100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altLang="zh-CN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i="1" kern="10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i="1" kern="100"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altLang="zh-CN" dirty="0"/>
              </a:p>
              <a:p>
                <a:r>
                  <a:rPr lang="zh-CN" altLang="en-US" dirty="0"/>
                  <a:t>和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8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8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8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8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8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kern="1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b="0" i="1" kern="100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altLang="zh-CN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i="1" kern="10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i="1" kern="100"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8C8DBDDF-FFB8-1312-BD6C-C25C88916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578" y="2338444"/>
                <a:ext cx="10599174" cy="1902316"/>
              </a:xfrm>
              <a:prstGeom prst="rect">
                <a:avLst/>
              </a:prstGeom>
              <a:blipFill>
                <a:blip r:embed="rId5"/>
                <a:stretch>
                  <a:fillRect l="-460" t="-19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584638AE-C54D-1264-CE5A-D35464912283}"/>
                  </a:ext>
                </a:extLst>
              </p:cNvPr>
              <p:cNvSpPr txBox="1"/>
              <p:nvPr/>
            </p:nvSpPr>
            <p:spPr>
              <a:xfrm>
                <a:off x="739578" y="4230188"/>
                <a:ext cx="11266999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kern="1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b="0" i="1" kern="100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altLang="zh-CN" sz="1400" b="0" i="1" kern="100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=−</m:t>
                      </m:r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altLang="zh-CN" sz="1400" b="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f>
                            <m:fPr>
                              <m:ctrlPr>
                                <a:rPr lang="en-US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CN" sz="140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rad>
                            </m:den>
                          </m:f>
                          <m:r>
                            <a:rPr lang="en-US" altLang="zh-CN" sz="1400" b="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CN" sz="1400" b="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400" b="0" i="1" kern="100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altLang="zh-CN" sz="14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f>
                            <m:fPr>
                              <m:ctrlPr>
                                <a:rPr lang="en-US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CN" sz="140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zh-CN" altLang="zh-CN" sz="140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4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𝑞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584638AE-C54D-1264-CE5A-D35464912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578" y="4230188"/>
                <a:ext cx="11266999" cy="7675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3B43E9E3-F770-6078-2D16-FBD0CF71FD8D}"/>
              </a:ext>
            </a:extLst>
          </p:cNvPr>
          <p:cNvSpPr txBox="1"/>
          <p:nvPr/>
        </p:nvSpPr>
        <p:spPr>
          <a:xfrm>
            <a:off x="612357" y="5068987"/>
            <a:ext cx="11394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类比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473EEDA1-743B-342E-B240-2AAFB9AB85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8228" y="4997770"/>
            <a:ext cx="4116854" cy="511764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A951FEB8-718C-7624-B118-855A6922F1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34356" y="5489741"/>
            <a:ext cx="1861321" cy="440549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51528AE2-16BF-6A16-1241-AA11B8000B9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54944" y="6056841"/>
            <a:ext cx="697536" cy="4405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B8119992-91DC-FDBB-5401-3E1B008271F5}"/>
                  </a:ext>
                </a:extLst>
              </p:cNvPr>
              <p:cNvSpPr txBox="1"/>
              <p:nvPr/>
            </p:nvSpPr>
            <p:spPr>
              <a:xfrm>
                <a:off x="5868063" y="5176299"/>
                <a:ext cx="4969565" cy="1201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这里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𝑛h</m:t>
                            </m:r>
                          </m:e>
                        </m:d>
                      </m:e>
                      <m:sup>
                        <m:r>
                          <a:rPr lang="zh-CN" altLang="en-US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/>
                  <a:t>，上式为：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zh-CN" altLang="en-US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zh-CN" alt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zh-CN" alt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rad>
                                </m:e>
                              </m:acc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sup>
                          </m:sSubSup>
                        </m:num>
                        <m:den>
                          <m:r>
                            <a:rPr lang="zh-CN" altLang="en-US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zh-CN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B8119992-91DC-FDBB-5401-3E1B00827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063" y="5176299"/>
                <a:ext cx="4969565" cy="1201996"/>
              </a:xfrm>
              <a:prstGeom prst="rect">
                <a:avLst/>
              </a:prstGeom>
              <a:blipFill>
                <a:blip r:embed="rId10"/>
                <a:stretch>
                  <a:fillRect l="-1104" t="-25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5964747B-D733-E880-C441-47B1CB13C4B3}"/>
              </a:ext>
            </a:extLst>
          </p:cNvPr>
          <p:cNvCxnSpPr>
            <a:cxnSpLocks/>
          </p:cNvCxnSpPr>
          <p:nvPr/>
        </p:nvCxnSpPr>
        <p:spPr>
          <a:xfrm>
            <a:off x="6535972" y="4015409"/>
            <a:ext cx="2441051" cy="1810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80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DA2CD3F-C0F3-E699-1D28-58CA5AA74CE2}"/>
                  </a:ext>
                </a:extLst>
              </p:cNvPr>
              <p:cNvSpPr txBox="1"/>
              <p:nvPr/>
            </p:nvSpPr>
            <p:spPr>
              <a:xfrm>
                <a:off x="606288" y="705313"/>
                <a:ext cx="10660710" cy="7812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kern="1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b="0" i="1" kern="100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altLang="zh-CN" sz="1400" b="0" i="1" kern="100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altLang="zh-CN" sz="1400" i="1" kern="100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altLang="zh-CN" sz="1400" b="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f>
                            <m:fPr>
                              <m:ctrlPr>
                                <a:rPr lang="en-US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CN" sz="140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rad>
                            </m:den>
                          </m:f>
                          <m:r>
                            <a:rPr lang="en-US" altLang="zh-CN" sz="1400" b="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CN" sz="1400" b="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400" b="0" i="1" kern="100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num>
                                    <m:den>
                                      <m:r>
                                        <a:rPr lang="en-US" altLang="zh-CN" sz="14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f>
                            <m:fPr>
                              <m:ctrlPr>
                                <a:rPr lang="en-US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CN" sz="140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zh-CN" sz="14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func>
                            <m:funcPr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zh-CN" altLang="zh-CN" sz="140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4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𝑞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DA2CD3F-C0F3-E699-1D28-58CA5AA74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88" y="705313"/>
                <a:ext cx="10660710" cy="7812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E11907DF-0C9B-4821-27A4-633CF8ADB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712" y="1817248"/>
            <a:ext cx="4116854" cy="5117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8AB3032-972C-2789-F596-7D7C21A7FA7C}"/>
                  </a:ext>
                </a:extLst>
              </p:cNvPr>
              <p:cNvSpPr txBox="1"/>
              <p:nvPr/>
            </p:nvSpPr>
            <p:spPr>
              <a:xfrm>
                <a:off x="5936643" y="1908313"/>
                <a:ext cx="5831287" cy="12059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这里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𝑛h</m:t>
                            </m:r>
                          </m:e>
                        </m:d>
                      </m:e>
                      <m:sup>
                        <m:r>
                          <a:rPr lang="zh-CN" altLang="en-US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/>
                  <a:t>，上式为：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kern="10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altLang="zh-CN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p>
                                <m:sSupPr>
                                  <m:ctrlPr>
                                    <a:rPr lang="zh-CN" altLang="en-US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zh-CN" altLang="en-US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zh-CN" altLang="en-US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zh-CN" alt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zh-CN" alt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rad>
                                </m:e>
                              </m:acc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sup>
                          </m:sSubSup>
                        </m:num>
                        <m:den>
                          <m:r>
                            <a:rPr lang="zh-CN" altLang="en-US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 kern="100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altLang="zh-CN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altLang="zh-CN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8AB3032-972C-2789-F596-7D7C21A7F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643" y="1908313"/>
                <a:ext cx="5831287" cy="1205908"/>
              </a:xfrm>
              <a:prstGeom prst="rect">
                <a:avLst/>
              </a:prstGeom>
              <a:blipFill>
                <a:blip r:embed="rId4"/>
                <a:stretch>
                  <a:fillRect l="-941" t="-25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2787617C-E67E-2982-66D7-F5C230D6BD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0478" y="2329012"/>
            <a:ext cx="1861321" cy="44054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A77AF25-FBAE-0567-5AAE-3A58D94188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0116" y="2890034"/>
            <a:ext cx="697536" cy="440549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2FA42B86-674A-215C-A872-CE79FEB44BC5}"/>
              </a:ext>
            </a:extLst>
          </p:cNvPr>
          <p:cNvSpPr txBox="1"/>
          <p:nvPr/>
        </p:nvSpPr>
        <p:spPr>
          <a:xfrm>
            <a:off x="606288" y="3429000"/>
            <a:ext cx="110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原式为：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4E149ED-09B7-8EE5-A966-250E7030E942}"/>
                  </a:ext>
                </a:extLst>
              </p:cNvPr>
              <p:cNvSpPr txBox="1"/>
              <p:nvPr/>
            </p:nvSpPr>
            <p:spPr>
              <a:xfrm>
                <a:off x="1980478" y="3773660"/>
                <a:ext cx="7887091" cy="2483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zh-CN" altLang="en-US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zh-CN" altLang="en-US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zh-CN" altLang="en-US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altLang="zh-CN" sz="18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sz="1800" i="1" kern="1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zh-CN" alt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zh-CN" altLang="en-US" sz="18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zh-CN" altLang="en-US" sz="18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CN" altLang="en-US" sz="18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sz="18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nary>
                      <m:nary>
                        <m:naryPr>
                          <m:limLoc m:val="subSup"/>
                          <m:grow m:val="on"/>
                          <m:ctrlPr>
                            <a:rPr lang="zh-CN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8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8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altLang="zh-CN" sz="18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8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altLang="zh-CN" sz="18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800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8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8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8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8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8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8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8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8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sz="18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8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altLang="zh-CN" sz="18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zh-CN" sz="18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zh-CN" sz="18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altLang="zh-CN" sz="18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zh-CN" altLang="zh-CN" sz="18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zh-CN" sz="18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altLang="zh-CN" sz="18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</m:den>
                              </m:f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  <m:r>
                        <a:rPr lang="en-US" altLang="zh-CN" sz="18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i="1" kern="1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i="1" kern="1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zh-CN" alt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zh-CN" alt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zh-CN" altLang="zh-CN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zh-CN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zh-CN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zh-CN" altLang="en-US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zh-CN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128</m:t>
                              </m:r>
                              <m:sSup>
                                <m:sSupPr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altLang="zh-CN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altLang="zh-CN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  <m:r>
                            <a:rPr lang="en-US" altLang="zh-CN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zh-CN" altLang="en-US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zh-CN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altLang="zh-CN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altLang="zh-CN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altLang="zh-CN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i="1" kern="1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i="1" kern="1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i="1" kern="1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zh-CN" altLang="en-US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zh-CN" altLang="en-US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CN" altLang="en-US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nary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altLang="zh-CN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altLang="zh-CN" i="1" kern="1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i="1" kern="1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i="1" kern="1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zh-CN" alt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4E149ED-09B7-8EE5-A966-250E7030E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478" y="3773660"/>
                <a:ext cx="7887091" cy="24832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413DFA6-392A-03D5-B98B-E3822105437E}"/>
                  </a:ext>
                </a:extLst>
              </p:cNvPr>
              <p:cNvSpPr txBox="1"/>
              <p:nvPr/>
            </p:nvSpPr>
            <p:spPr>
              <a:xfrm>
                <a:off x="8428383" y="5740779"/>
                <a:ext cx="28783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𝜂</m:t>
                    </m:r>
                    <m:d>
                      <m:dPr>
                        <m:ctrlP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是​狄利克雷</a:t>
                </a:r>
                <a:r>
                  <a:rPr lang="en-US" altLang="zh-CN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Eta</a:t>
                </a:r>
                <a:r>
                  <a:rPr lang="zh-CN" altLang="en-US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函数</a:t>
                </a: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413DFA6-392A-03D5-B98B-E38221054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8383" y="5740779"/>
                <a:ext cx="2878372" cy="369332"/>
              </a:xfrm>
              <a:prstGeom prst="rect">
                <a:avLst/>
              </a:prstGeom>
              <a:blipFill>
                <a:blip r:embed="rId8"/>
                <a:stretch>
                  <a:fillRect t="-1333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39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AB7D4A69-6E23-D4F5-0D74-96876722DC3A}"/>
                  </a:ext>
                </a:extLst>
              </p:cNvPr>
              <p:cNvSpPr txBox="1"/>
              <p:nvPr/>
            </p:nvSpPr>
            <p:spPr>
              <a:xfrm>
                <a:off x="2431112" y="2455464"/>
                <a:ext cx="6094674" cy="7029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zh-CN" altLang="en-US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zh-CN" altLang="en-US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zh-CN" altLang="en-US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altLang="zh-CN" sz="18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sz="1800" i="1" kern="1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zh-CN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kern="10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AB7D4A69-6E23-D4F5-0D74-96876722D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112" y="2455464"/>
                <a:ext cx="6094674" cy="7029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52A54E6-11DA-BEAD-3AC1-9C6F0A52CB80}"/>
                  </a:ext>
                </a:extLst>
              </p:cNvPr>
              <p:cNvSpPr txBox="1"/>
              <p:nvPr/>
            </p:nvSpPr>
            <p:spPr>
              <a:xfrm>
                <a:off x="1664717" y="454606"/>
                <a:ext cx="8478253" cy="924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12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zh-CN" altLang="en-US" sz="12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zh-CN" altLang="en-US" sz="12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zh-CN" altLang="en-US" sz="1200" i="0" dirty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altLang="zh-CN" sz="12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sz="12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sz="12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sz="12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12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sz="12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200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zh-CN" sz="12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2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200" b="0" i="1" kern="10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20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2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200" i="1" kern="100" dirty="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2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2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2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2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2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200" i="1" kern="1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2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200" i="1" kern="1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2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2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200" i="1" kern="1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200" i="1" kern="10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200" b="0" i="1" kern="100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2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2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2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zh-CN" altLang="en-US" sz="12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en-US" sz="12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en-US" sz="1200" i="0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zh-CN" altLang="en-US" sz="12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12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zh-CN" altLang="zh-CN" sz="120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2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20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20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200" i="1" kern="10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CN" altLang="zh-CN" sz="12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zh-CN" altLang="zh-CN" sz="12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altLang="zh-CN" sz="1200" b="0" i="1" kern="100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zh-CN" altLang="zh-CN" sz="12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200" i="1" kern="100"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200" i="1" kern="10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200" i="1" kern="100"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200" i="1" kern="100" smtClean="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52A54E6-11DA-BEAD-3AC1-9C6F0A52C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717" y="454606"/>
                <a:ext cx="8478253" cy="924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箭头: 下 6">
            <a:extLst>
              <a:ext uri="{FF2B5EF4-FFF2-40B4-BE49-F238E27FC236}">
                <a16:creationId xmlns:a16="http://schemas.microsoft.com/office/drawing/2014/main" id="{21BAB6F9-6CB9-BE55-11FE-B160A508750F}"/>
              </a:ext>
            </a:extLst>
          </p:cNvPr>
          <p:cNvSpPr/>
          <p:nvPr/>
        </p:nvSpPr>
        <p:spPr>
          <a:xfrm>
            <a:off x="4842345" y="1386066"/>
            <a:ext cx="636104" cy="106144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8CE90449-EA66-B527-8D66-DC3713105C19}"/>
                  </a:ext>
                </a:extLst>
              </p:cNvPr>
              <p:cNvSpPr txBox="1"/>
              <p:nvPr/>
            </p:nvSpPr>
            <p:spPr>
              <a:xfrm>
                <a:off x="4987456" y="1714696"/>
                <a:ext cx="238340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8CE90449-EA66-B527-8D66-DC3713105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456" y="1714696"/>
                <a:ext cx="2383403" cy="391261"/>
              </a:xfrm>
              <a:prstGeom prst="rect">
                <a:avLst/>
              </a:prstGeom>
              <a:blipFill>
                <a:blip r:embed="rId5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73C16107-F707-BE3A-716D-ABA0F3C14847}"/>
                  </a:ext>
                </a:extLst>
              </p:cNvPr>
              <p:cNvSpPr txBox="1"/>
              <p:nvPr/>
            </p:nvSpPr>
            <p:spPr>
              <a:xfrm>
                <a:off x="734170" y="3339547"/>
                <a:ext cx="10893287" cy="1402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对于</a:t>
                </a:r>
                <a:r>
                  <a:rPr lang="en-US" altLang="zh-CN" dirty="0"/>
                  <a:t>DC</a:t>
                </a:r>
                <a:r>
                  <a:rPr lang="zh-CN" altLang="en-US" dirty="0"/>
                  <a:t>的镜像磁场：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4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4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func>
                                        <m:func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𝑛𝑔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en-US" altLang="zh-CN" sz="1400" b="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𝑔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73C16107-F707-BE3A-716D-ABA0F3C14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70" y="3339547"/>
                <a:ext cx="10893287" cy="1402050"/>
              </a:xfrm>
              <a:prstGeom prst="rect">
                <a:avLst/>
              </a:prstGeom>
              <a:blipFill>
                <a:blip r:embed="rId6"/>
                <a:stretch>
                  <a:fillRect l="-448" t="-26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F27CE486-E41D-3C83-DEE0-AA9075A296FF}"/>
                  </a:ext>
                </a:extLst>
              </p:cNvPr>
              <p:cNvSpPr txBox="1"/>
              <p:nvPr/>
            </p:nvSpPr>
            <p:spPr>
              <a:xfrm>
                <a:off x="2113060" y="5607121"/>
                <a:ext cx="6094674" cy="10730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sz="1800" i="1" kern="1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8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zh-CN" alt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zh-CN" altLang="en-US" sz="18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zh-CN" altLang="en-US" sz="18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zh-CN" altLang="en-US" sz="18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zh-CN" altLang="en-US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sz="18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zh-CN" sz="1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sSup>
                                <m:sSupPr>
                                  <m:ctrlPr>
                                    <a:rPr lang="zh-CN" altLang="en-US" sz="18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8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altLang="zh-CN" sz="1800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zh-CN" altLang="en-US" sz="18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p>
                                  <m:r>
                                    <a:rPr lang="en-US" altLang="zh-CN" sz="1800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altLang="zh-CN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zh-CN" altLang="zh-CN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altLang="zh-CN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𝜁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zh-CN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kern="100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𝜁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F27CE486-E41D-3C83-DEE0-AA9075A29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060" y="5607121"/>
                <a:ext cx="6094674" cy="10730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箭头: 下 12">
            <a:extLst>
              <a:ext uri="{FF2B5EF4-FFF2-40B4-BE49-F238E27FC236}">
                <a16:creationId xmlns:a16="http://schemas.microsoft.com/office/drawing/2014/main" id="{757BB9CC-87B1-6540-E0B7-6B5E1A16A35E}"/>
              </a:ext>
            </a:extLst>
          </p:cNvPr>
          <p:cNvSpPr/>
          <p:nvPr/>
        </p:nvSpPr>
        <p:spPr>
          <a:xfrm>
            <a:off x="4524293" y="4781959"/>
            <a:ext cx="636104" cy="106144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48C93E3B-68E8-36E2-FFFF-9BF389DE40F0}"/>
                  </a:ext>
                </a:extLst>
              </p:cNvPr>
              <p:cNvSpPr txBox="1"/>
              <p:nvPr/>
            </p:nvSpPr>
            <p:spPr>
              <a:xfrm>
                <a:off x="4782047" y="4998910"/>
                <a:ext cx="238340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48C93E3B-68E8-36E2-FFFF-9BF389DE40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047" y="4998910"/>
                <a:ext cx="2383403" cy="391261"/>
              </a:xfrm>
              <a:prstGeom prst="rect">
                <a:avLst/>
              </a:prstGeom>
              <a:blipFill>
                <a:blip r:embed="rId8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4CAFD7D3-8D72-0B54-B439-3A8A7F88F689}"/>
                  </a:ext>
                </a:extLst>
              </p:cNvPr>
              <p:cNvSpPr txBox="1"/>
              <p:nvPr/>
            </p:nvSpPr>
            <p:spPr>
              <a:xfrm>
                <a:off x="8873656" y="5658740"/>
                <a:ext cx="28783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𝜁</m:t>
                    </m:r>
                    <m:d>
                      <m:dPr>
                        <m:ctrlP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是​</a:t>
                </a:r>
                <a:r>
                  <a:rPr lang="zh-CN" altLang="en-US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黎曼</a:t>
                </a:r>
                <a:r>
                  <a:rPr lang="en-US" altLang="zh-CN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Ze</a:t>
                </a:r>
                <a:r>
                  <a:rPr lang="en-US" altLang="zh-CN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ta</a:t>
                </a:r>
                <a:r>
                  <a:rPr lang="zh-CN" altLang="en-US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函数</a:t>
                </a: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4CAFD7D3-8D72-0B54-B439-3A8A7F88F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3656" y="5658740"/>
                <a:ext cx="2878372" cy="369332"/>
              </a:xfrm>
              <a:prstGeom prst="rect">
                <a:avLst/>
              </a:prstGeom>
              <a:blipFill>
                <a:blip r:embed="rId9"/>
                <a:stretch>
                  <a:fillRect l="-636" t="-11475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338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AACD72B-461B-74CD-0E1D-CD1DC6D1C3CC}"/>
                  </a:ext>
                </a:extLst>
              </p:cNvPr>
              <p:cNvSpPr txBox="1"/>
              <p:nvPr/>
            </p:nvSpPr>
            <p:spPr>
              <a:xfrm>
                <a:off x="2114890" y="434388"/>
                <a:ext cx="7107923" cy="2173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0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0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0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en-US" sz="1000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0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0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en-US" sz="1000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0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0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𝑛𝑔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CN" sz="1000" b="0" i="1" kern="10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𝑔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AACD72B-461B-74CD-0E1D-CD1DC6D1C3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890" y="434388"/>
                <a:ext cx="7107923" cy="2173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箭头: 下 4">
            <a:extLst>
              <a:ext uri="{FF2B5EF4-FFF2-40B4-BE49-F238E27FC236}">
                <a16:creationId xmlns:a16="http://schemas.microsoft.com/office/drawing/2014/main" id="{D92F4255-69A0-3087-0851-4123B7DBEF44}"/>
              </a:ext>
            </a:extLst>
          </p:cNvPr>
          <p:cNvSpPr/>
          <p:nvPr/>
        </p:nvSpPr>
        <p:spPr>
          <a:xfrm>
            <a:off x="5271715" y="2776477"/>
            <a:ext cx="636104" cy="106144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8C1D21A5-FDE6-A591-16A8-9AE77E667FCB}"/>
                  </a:ext>
                </a:extLst>
              </p:cNvPr>
              <p:cNvSpPr txBox="1"/>
              <p:nvPr/>
            </p:nvSpPr>
            <p:spPr>
              <a:xfrm>
                <a:off x="5589767" y="2916433"/>
                <a:ext cx="238340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8C1D21A5-FDE6-A591-16A8-9AE77E667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767" y="2916433"/>
                <a:ext cx="2383403" cy="391261"/>
              </a:xfrm>
              <a:prstGeom prst="rect">
                <a:avLst/>
              </a:prstGeom>
              <a:blipFill>
                <a:blip r:embed="rId3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98C5B08B-46ED-7691-7365-24C321EDA58E}"/>
                  </a:ext>
                </a:extLst>
              </p:cNvPr>
              <p:cNvSpPr txBox="1"/>
              <p:nvPr/>
            </p:nvSpPr>
            <p:spPr>
              <a:xfrm>
                <a:off x="2621514" y="3821613"/>
                <a:ext cx="6094674" cy="19348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i="1" smtClean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dirty="0"/>
                        <m:t> </m:t>
                      </m:r>
                      <m:f>
                        <m:fPr>
                          <m:ctrlPr>
                            <a:rPr lang="zh-CN" alt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dirty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zh-CN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zh-CN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i="1" smtClean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dirty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(1−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zh-CN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altLang="zh-CN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𝜁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zh-CN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sSub>
                            <m:sSubPr>
                              <m:ctrlPr>
                                <a:rPr lang="zh-CN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altLang="zh-CN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zh-CN" alt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𝜁</m:t>
                      </m:r>
                      <m:d>
                        <m:dPr>
                          <m:ctrlPr>
                            <a:rPr lang="zh-CN" alt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98C5B08B-46ED-7691-7365-24C321EDA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514" y="3821613"/>
                <a:ext cx="6094674" cy="19348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833FDA7E-E914-3598-4841-3A84E4CAA4D6}"/>
                  </a:ext>
                </a:extLst>
              </p:cNvPr>
              <p:cNvSpPr txBox="1"/>
              <p:nvPr/>
            </p:nvSpPr>
            <p:spPr>
              <a:xfrm>
                <a:off x="1650461" y="5844407"/>
                <a:ext cx="8179904" cy="8519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800" dirty="0" smtClean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sz="1800" i="1" dirty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zh-CN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zh-CN" altLang="zh-CN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zh-CN" altLang="zh-CN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b="0" i="1" smtClean="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18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zh-CN" altLang="zh-CN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altLang="zh-CN" sz="1800" b="0" i="1" smtClean="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zh-CN" altLang="zh-CN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  <m:r>
                                    <a:rPr lang="en-US" altLang="zh-CN" sz="1800" b="0" i="1" smtClean="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8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zh-CN" altLang="zh-CN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altLang="zh-CN" sz="1800" b="0" i="1" smtClean="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zh-CN" altLang="zh-CN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800" i="1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</m:nary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grow m:val="on"/>
                              <m:supHide m:val="on"/>
                              <m:ctrlPr>
                                <a:rPr lang="zh-CN" altLang="zh-CN" sz="1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zh-CN" sz="1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  <m:t>𝑎𝑔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zh-CN" altLang="zh-CN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zh-CN" altLang="zh-CN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a:rPr lang="en-US" altLang="zh-CN" sz="18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sSub>
                                <m:sSubPr>
                                  <m:ctrlPr>
                                    <a:rPr lang="zh-CN" altLang="zh-CN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zh-CN" altLang="zh-CN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zh-CN" altLang="zh-CN" sz="1800" i="1" smtClean="0">
                                  <a:latin typeface="Cambria Math" panose="02040503050406030204" pitchFamily="18" charset="0"/>
                                </a:rPr>
                                <m:t>ⅆ</m:t>
                              </m:r>
                              <m:r>
                                <a:rPr lang="zh-CN" altLang="zh-CN" sz="18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US" altLang="zh-CN" sz="18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833FDA7E-E914-3598-4841-3A84E4CAA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461" y="5844407"/>
                <a:ext cx="8179904" cy="8519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B42329E2-67E8-2DA5-288C-E6FD020B100D}"/>
                  </a:ext>
                </a:extLst>
              </p:cNvPr>
              <p:cNvSpPr txBox="1"/>
              <p:nvPr/>
            </p:nvSpPr>
            <p:spPr>
              <a:xfrm>
                <a:off x="8817997" y="4269788"/>
                <a:ext cx="28783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𝜂</m:t>
                    </m:r>
                    <m:d>
                      <m:dPr>
                        <m:ctrlP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是​狄利克雷</a:t>
                </a:r>
                <a:r>
                  <a:rPr lang="en-US" altLang="zh-CN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Eta</a:t>
                </a:r>
                <a:r>
                  <a:rPr lang="zh-CN" altLang="en-US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函数</a:t>
                </a: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B42329E2-67E8-2DA5-288C-E6FD020B1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7997" y="4269788"/>
                <a:ext cx="2878372" cy="369332"/>
              </a:xfrm>
              <a:prstGeom prst="rect">
                <a:avLst/>
              </a:prstGeom>
              <a:blipFill>
                <a:blip r:embed="rId6"/>
                <a:stretch>
                  <a:fillRect t="-11475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0BD93FAB-61DC-6C2F-075B-36D17B76C9ED}"/>
                  </a:ext>
                </a:extLst>
              </p:cNvPr>
              <p:cNvSpPr txBox="1"/>
              <p:nvPr/>
            </p:nvSpPr>
            <p:spPr>
              <a:xfrm>
                <a:off x="9016779" y="4928233"/>
                <a:ext cx="28783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𝜁</m:t>
                    </m:r>
                    <m:d>
                      <m:dPr>
                        <m:ctrlPr>
                          <a:rPr lang="zh-CN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是​</a:t>
                </a:r>
                <a:r>
                  <a:rPr lang="zh-CN" altLang="en-US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黎曼</a:t>
                </a:r>
                <a:r>
                  <a:rPr lang="en-US" altLang="zh-CN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Ze</a:t>
                </a:r>
                <a:r>
                  <a:rPr lang="en-US" altLang="zh-CN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ta</a:t>
                </a:r>
                <a:r>
                  <a:rPr lang="zh-CN" altLang="en-US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函数</a:t>
                </a: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0BD93FAB-61DC-6C2F-075B-36D17B76C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6779" y="4928233"/>
                <a:ext cx="2878372" cy="369332"/>
              </a:xfrm>
              <a:prstGeom prst="rect">
                <a:avLst/>
              </a:prstGeom>
              <a:blipFill>
                <a:blip r:embed="rId7"/>
                <a:stretch>
                  <a:fillRect l="-424" t="-11475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177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E081231-2D64-6AD1-7177-06C4A93FC411}"/>
                  </a:ext>
                </a:extLst>
              </p:cNvPr>
              <p:cNvSpPr txBox="1"/>
              <p:nvPr/>
            </p:nvSpPr>
            <p:spPr>
              <a:xfrm>
                <a:off x="4251827" y="460818"/>
                <a:ext cx="6953681" cy="7859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grow m:val="on"/>
                          <m:ctrlPr>
                            <a:rPr lang="zh-CN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0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0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[(4</m:t>
                                                  </m:r>
                                                  <m:r>
                                                    <a:rPr lang="en-US" altLang="zh-CN" sz="1000" b="0" i="1" kern="100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−2)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  <m:r>
                                                    <a:rPr lang="en-US" altLang="zh-CN" sz="1000" b="0" i="1" kern="10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]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0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zh-CN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[(4</m:t>
                                              </m:r>
                                              <m:r>
                                                <a:rPr lang="en-US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en-US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−2)</m:t>
                                              </m:r>
                                              <m:r>
                                                <a:rPr lang="zh-CN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  <m:r>
                                                <a:rPr lang="en-US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]</m:t>
                                              </m:r>
                                            </m:e>
                                            <m:sup>
                                              <m:r>
                                                <a:rPr lang="zh-CN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CN" sz="10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zh-CN" altLang="en-US" sz="10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E081231-2D64-6AD1-7177-06C4A93FC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827" y="460818"/>
                <a:ext cx="6953681" cy="785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0B10FF6-7D7B-30AE-4653-F4DD2D3ED7B3}"/>
                  </a:ext>
                </a:extLst>
              </p:cNvPr>
              <p:cNvSpPr txBox="1"/>
              <p:nvPr/>
            </p:nvSpPr>
            <p:spPr>
              <a:xfrm>
                <a:off x="169332" y="347001"/>
                <a:ext cx="5433356" cy="14291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0B10FF6-7D7B-30AE-4653-F4DD2D3ED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32" y="347001"/>
                <a:ext cx="5433356" cy="14291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904DD06-5B50-C9DE-2BFC-A5D09213E822}"/>
                  </a:ext>
                </a:extLst>
              </p:cNvPr>
              <p:cNvSpPr txBox="1"/>
              <p:nvPr/>
            </p:nvSpPr>
            <p:spPr>
              <a:xfrm>
                <a:off x="763325" y="2019631"/>
                <a:ext cx="101690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与之前一样，这里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i="1" kern="10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[(4</m:t>
                        </m:r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−2)</m:t>
                        </m:r>
                        <m:r>
                          <a:rPr lang="zh-CN" altLang="zh-CN" i="1" kern="10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zh-CN" altLang="zh-CN" i="1" kern="1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904DD06-5B50-C9DE-2BFC-A5D09213E8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25" y="2019631"/>
                <a:ext cx="10169079" cy="369332"/>
              </a:xfrm>
              <a:prstGeom prst="rect">
                <a:avLst/>
              </a:prstGeom>
              <a:blipFill>
                <a:blip r:embed="rId4"/>
                <a:stretch>
                  <a:fillRect l="-480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1BBF2EB-38B6-CF62-FD44-8311EF7686C5}"/>
                  </a:ext>
                </a:extLst>
              </p:cNvPr>
              <p:cNvSpPr txBox="1"/>
              <p:nvPr/>
            </p:nvSpPr>
            <p:spPr>
              <a:xfrm>
                <a:off x="1028284" y="2562618"/>
                <a:ext cx="10599174" cy="1499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积分号内可以分为两部分，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[(4</m:t>
                                  </m:r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−2)</m:t>
                                  </m:r>
                                  <m:r>
                                    <a:rPr lang="zh-CN" altLang="zh-CN" sz="1400" i="1" kern="1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e>
                                <m:sup>
                                  <m:r>
                                    <a:rPr lang="zh-CN" altLang="zh-CN" sz="1400" i="1" kern="1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b="0" i="1" kern="100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[(4</m:t>
                                          </m:r>
                                          <m:r>
                                            <a:rPr lang="en-US" altLang="zh-CN" sz="1400" b="0" i="1" kern="100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−2)</m:t>
                                          </m:r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altLang="zh-CN" sz="14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altLang="zh-CN" sz="1400" dirty="0"/>
              </a:p>
              <a:p>
                <a:r>
                  <a:rPr lang="zh-CN" altLang="en-US" sz="1400" dirty="0"/>
                  <a:t>和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kern="1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b="0" i="1" kern="100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[(4</m:t>
                                          </m:r>
                                          <m:r>
                                            <a:rPr lang="en-US" altLang="zh-CN" sz="1400" b="0" i="1" kern="100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−2)</m:t>
                                          </m:r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  <m:r>
                                            <a:rPr lang="en-US" altLang="zh-CN" sz="14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]</m:t>
                                          </m:r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1BBF2EB-38B6-CF62-FD44-8311EF768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284" y="2562618"/>
                <a:ext cx="10599174" cy="1499898"/>
              </a:xfrm>
              <a:prstGeom prst="rect">
                <a:avLst/>
              </a:prstGeom>
              <a:blipFill>
                <a:blip r:embed="rId5"/>
                <a:stretch>
                  <a:fillRect l="-173" t="-4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5C11D210-C3C6-DE4A-B725-6DD87DD6E219}"/>
              </a:ext>
            </a:extLst>
          </p:cNvPr>
          <p:cNvCxnSpPr>
            <a:cxnSpLocks/>
          </p:cNvCxnSpPr>
          <p:nvPr/>
        </p:nvCxnSpPr>
        <p:spPr>
          <a:xfrm flipH="1">
            <a:off x="3681454" y="3108960"/>
            <a:ext cx="1001864" cy="953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D5044B8-13C4-D428-1F9A-422E0B88CDDE}"/>
                  </a:ext>
                </a:extLst>
              </p:cNvPr>
              <p:cNvSpPr txBox="1"/>
              <p:nvPr/>
            </p:nvSpPr>
            <p:spPr>
              <a:xfrm>
                <a:off x="765810" y="4047803"/>
                <a:ext cx="5831287" cy="958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这里</a:t>
                </a:r>
                <a14:m>
                  <m:oMath xmlns:m="http://schemas.openxmlformats.org/officeDocument/2006/math">
                    <m:r>
                      <a:rPr lang="zh-CN" altLang="en-US" sz="14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sz="14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400" i="1" kern="10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400" i="1" kern="100">
                            <a:latin typeface="Cambria Math" panose="02040503050406030204" pitchFamily="18" charset="0"/>
                          </a:rPr>
                          <m:t>[(4</m:t>
                        </m:r>
                        <m:r>
                          <a:rPr lang="en-US" altLang="zh-CN" sz="1400" i="1" kern="10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sz="1400" i="1" kern="100">
                            <a:latin typeface="Cambria Math" panose="02040503050406030204" pitchFamily="18" charset="0"/>
                          </a:rPr>
                          <m:t>−2)</m:t>
                        </m:r>
                        <m:r>
                          <a:rPr lang="zh-CN" altLang="zh-CN" sz="1400" i="1" kern="10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sz="1400" i="1" kern="10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zh-CN" altLang="zh-CN" sz="1400" i="1" kern="1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1400" dirty="0"/>
                  <a:t>，上式为：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[(4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−2)</m:t>
                          </m:r>
                          <m: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p>
                                <m:sSupPr>
                                  <m:ctrlPr>
                                    <a:rPr lang="zh-CN" altLang="en-US" sz="14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4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rad>
                                </m:e>
                              </m:acc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sup>
                          </m:sSubSup>
                        </m:num>
                        <m:den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[(4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−2)</m:t>
                          </m:r>
                          <m: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zh-CN" altLang="zh-CN" sz="1400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400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[(4</m:t>
                              </m:r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  <m:r>
                                <a:rPr lang="zh-CN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D5044B8-13C4-D428-1F9A-422E0B88C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10" y="4047803"/>
                <a:ext cx="5831287" cy="958468"/>
              </a:xfrm>
              <a:prstGeom prst="rect">
                <a:avLst/>
              </a:prstGeom>
              <a:blipFill>
                <a:blip r:embed="rId6"/>
                <a:stretch>
                  <a:fillRect l="-314" t="-12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445EB2C8-78B9-1CDE-2EF9-1391132DCB8E}"/>
              </a:ext>
            </a:extLst>
          </p:cNvPr>
          <p:cNvCxnSpPr>
            <a:cxnSpLocks/>
          </p:cNvCxnSpPr>
          <p:nvPr/>
        </p:nvCxnSpPr>
        <p:spPr>
          <a:xfrm>
            <a:off x="6567777" y="3904090"/>
            <a:ext cx="1160891" cy="38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EBE0BA7D-3F76-492B-98DB-A8E53929DEA7}"/>
                  </a:ext>
                </a:extLst>
              </p:cNvPr>
              <p:cNvSpPr txBox="1"/>
              <p:nvPr/>
            </p:nvSpPr>
            <p:spPr>
              <a:xfrm>
                <a:off x="7036904" y="4293704"/>
                <a:ext cx="4969565" cy="955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这里</a:t>
                </a:r>
                <a14:m>
                  <m:oMath xmlns:m="http://schemas.openxmlformats.org/officeDocument/2006/math">
                    <m:r>
                      <a:rPr lang="zh-CN" altLang="en-US" sz="14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sz="14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𝑛h</m:t>
                            </m:r>
                          </m:e>
                        </m:d>
                      </m:e>
                      <m:sup>
                        <m:r>
                          <a:rPr lang="zh-CN" altLang="en-US" sz="1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1400" dirty="0"/>
                  <a:t>，上式为：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rad>
                                </m:e>
                              </m:acc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sup>
                          </m:sSubSup>
                        </m:num>
                        <m:den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[(4</m:t>
                              </m:r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  <m:r>
                                <a:rPr lang="zh-CN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EBE0BA7D-3F76-492B-98DB-A8E53929D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904" y="4293704"/>
                <a:ext cx="4969565" cy="955390"/>
              </a:xfrm>
              <a:prstGeom prst="rect">
                <a:avLst/>
              </a:prstGeom>
              <a:blipFill>
                <a:blip r:embed="rId7"/>
                <a:stretch>
                  <a:fillRect l="-368" t="-6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E136EDA4-1EAE-AC4E-6931-5B84E9841C43}"/>
                  </a:ext>
                </a:extLst>
              </p:cNvPr>
              <p:cNvSpPr txBox="1"/>
              <p:nvPr/>
            </p:nvSpPr>
            <p:spPr>
              <a:xfrm>
                <a:off x="133933" y="5438522"/>
                <a:ext cx="5217295" cy="5656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[(4</m:t>
                              </m:r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  <m: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altLang="zh-CN" sz="14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  <m: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  <m: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zh-CN" altLang="en-US" sz="14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zh-CN" altLang="en-US" sz="14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E136EDA4-1EAE-AC4E-6931-5B84E9841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33" y="5438522"/>
                <a:ext cx="5217295" cy="5656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箭头: 右 20">
            <a:extLst>
              <a:ext uri="{FF2B5EF4-FFF2-40B4-BE49-F238E27FC236}">
                <a16:creationId xmlns:a16="http://schemas.microsoft.com/office/drawing/2014/main" id="{DE1E7EA0-38CB-5D59-188C-CB07EF1E18E5}"/>
              </a:ext>
            </a:extLst>
          </p:cNvPr>
          <p:cNvSpPr/>
          <p:nvPr/>
        </p:nvSpPr>
        <p:spPr>
          <a:xfrm>
            <a:off x="5120640" y="5613621"/>
            <a:ext cx="461176" cy="2067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5B5B69AF-EF01-9953-2E10-C946A0028FCF}"/>
                  </a:ext>
                </a:extLst>
              </p:cNvPr>
              <p:cNvSpPr txBox="1"/>
              <p:nvPr/>
            </p:nvSpPr>
            <p:spPr>
              <a:xfrm>
                <a:off x="4271839" y="5313873"/>
                <a:ext cx="6094674" cy="855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en-US" sz="14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altLang="zh-CN" sz="14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zh-CN" altLang="en-US" sz="14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zh-CN" altLang="en-US" sz="1400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altLang="zh-CN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1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sz="1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  <m:d>
                                <m:dPr>
                                  <m:ctrlPr>
                                    <a:rPr lang="zh-CN" altLang="en-US" sz="1400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sz="1400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  <m:r>
                                <a:rPr lang="en-US" altLang="zh-CN" sz="1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zh-CN" altLang="en-US" sz="1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𝜁</m:t>
                              </m:r>
                              <m:d>
                                <m:dPr>
                                  <m:ctrlPr>
                                    <a:rPr lang="zh-CN" altLang="en-US" sz="1400" i="1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sz="1400" i="0" dirty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altLang="zh-CN" sz="1400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5B5B69AF-EF01-9953-2E10-C946A0028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839" y="5313873"/>
                <a:ext cx="6094674" cy="8551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图片 24">
            <a:extLst>
              <a:ext uri="{FF2B5EF4-FFF2-40B4-BE49-F238E27FC236}">
                <a16:creationId xmlns:a16="http://schemas.microsoft.com/office/drawing/2014/main" id="{97B7BBC7-10E7-9931-49B8-6319C66D521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37609" y="1490258"/>
            <a:ext cx="4116854" cy="511764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E591F694-8D36-1C9D-B9BA-20203502BEF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700916" y="2089349"/>
            <a:ext cx="1861321" cy="440549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ACED8E26-0285-8777-493F-61FD232E30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08968" y="2703553"/>
            <a:ext cx="697536" cy="44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512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5FC55D5-F4A6-51CA-172B-FD7A0B9A0663}"/>
                  </a:ext>
                </a:extLst>
              </p:cNvPr>
              <p:cNvSpPr txBox="1"/>
              <p:nvPr/>
            </p:nvSpPr>
            <p:spPr>
              <a:xfrm>
                <a:off x="169332" y="347001"/>
                <a:ext cx="5433356" cy="14291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3,</m:t>
                          </m:r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𝑐𝑜h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r>
                        <a:rPr lang="en-US" altLang="zh-CN" sz="14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5FC55D5-F4A6-51CA-172B-FD7A0B9A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32" y="347001"/>
                <a:ext cx="5433356" cy="14291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11E849D-8FF6-0D8D-0AC0-60E0641447FD}"/>
                  </a:ext>
                </a:extLst>
              </p:cNvPr>
              <p:cNvSpPr txBox="1"/>
              <p:nvPr/>
            </p:nvSpPr>
            <p:spPr>
              <a:xfrm>
                <a:off x="3734993" y="595990"/>
                <a:ext cx="6953681" cy="7859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10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grow m:val="on"/>
                          <m:ctrlPr>
                            <a:rPr lang="zh-CN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{"/>
                          <m:endChr m:val="}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0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altLang="zh-CN" sz="1000" i="1" kern="1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  <m: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  <m:sSubSup>
                                    <m:sSubSup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  <m:rad>
                                <m:radPr>
                                  <m:degHide m:val="on"/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d>
                                    <m:d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undOvr"/>
                                  <m:grow m:val="on"/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CN" altLang="en-US" sz="10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[(4</m:t>
                                                  </m:r>
                                                  <m:r>
                                                    <a:rPr lang="en-US" altLang="zh-CN" sz="1000" b="0" i="1" kern="100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−2)</m:t>
                                                  </m:r>
                                                  <m:r>
                                                    <a:rPr lang="zh-CN" altLang="zh-CN" sz="1000" i="1" kern="100"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  <m:r>
                                                    <a:rPr lang="en-US" altLang="zh-CN" sz="1000" b="0" i="1" kern="10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]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altLang="zh-CN" sz="10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zh-CN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[(4</m:t>
                                              </m:r>
                                              <m:r>
                                                <a:rPr lang="en-US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en-US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−2)</m:t>
                                              </m:r>
                                              <m:r>
                                                <a:rPr lang="zh-CN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  <m:r>
                                                <a:rPr lang="en-US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]</m:t>
                                              </m:r>
                                            </m:e>
                                            <m:sup>
                                              <m:r>
                                                <a:rPr lang="zh-CN" altLang="zh-CN" sz="1000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CN" sz="10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</m:oMath>
                  </m:oMathPara>
                </a14:m>
                <a:endParaRPr lang="zh-CN" altLang="en-US" sz="10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11E849D-8FF6-0D8D-0AC0-60E064144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993" y="595990"/>
                <a:ext cx="6953681" cy="785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箭头: 下 5">
            <a:extLst>
              <a:ext uri="{FF2B5EF4-FFF2-40B4-BE49-F238E27FC236}">
                <a16:creationId xmlns:a16="http://schemas.microsoft.com/office/drawing/2014/main" id="{C3386291-D80E-B98C-0F7B-752ED99BDAC6}"/>
              </a:ext>
            </a:extLst>
          </p:cNvPr>
          <p:cNvSpPr/>
          <p:nvPr/>
        </p:nvSpPr>
        <p:spPr>
          <a:xfrm>
            <a:off x="4047214" y="1381974"/>
            <a:ext cx="890546" cy="84439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780B2ED4-EA4A-539C-BBF6-F967070987F2}"/>
                  </a:ext>
                </a:extLst>
              </p:cNvPr>
              <p:cNvSpPr txBox="1"/>
              <p:nvPr/>
            </p:nvSpPr>
            <p:spPr>
              <a:xfrm>
                <a:off x="4675367" y="1633903"/>
                <a:ext cx="238340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780B2ED4-EA4A-539C-BBF6-F967070987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367" y="1633903"/>
                <a:ext cx="2383403" cy="391261"/>
              </a:xfrm>
              <a:prstGeom prst="rect">
                <a:avLst/>
              </a:prstGeom>
              <a:blipFill>
                <a:blip r:embed="rId4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616B272-F16B-CA77-FA1C-68A61698FBE5}"/>
                  </a:ext>
                </a:extLst>
              </p:cNvPr>
              <p:cNvSpPr txBox="1"/>
              <p:nvPr/>
            </p:nvSpPr>
            <p:spPr>
              <a:xfrm>
                <a:off x="2463910" y="2184337"/>
                <a:ext cx="4295692" cy="651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zh-CN" altLang="en-US" sz="18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 smtClean="0">
                              <a:latin typeface="Cambria Math" panose="02040503050406030204" pitchFamily="18" charset="0"/>
                            </a:rPr>
                            <m:t>𝜂</m:t>
                          </m:r>
                          <m:d>
                            <m:dPr>
                              <m:ctrlP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  <m:r>
                            <a:rPr lang="en-US" altLang="zh-CN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zh-CN" altLang="en-US" i="1" dirty="0">
                              <a:latin typeface="Cambria Math" panose="02040503050406030204" pitchFamily="18" charset="0"/>
                            </a:rPr>
                            <m:t>𝜁</m:t>
                          </m:r>
                          <m:d>
                            <m:dPr>
                              <m:ctrlPr>
                                <a:rPr lang="zh-CN" alt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616B272-F16B-CA77-FA1C-68A61698F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910" y="2184337"/>
                <a:ext cx="4295692" cy="6510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EDBE4F02-5621-2E4E-C191-BD3E013364B4}"/>
                  </a:ext>
                </a:extLst>
              </p:cNvPr>
              <p:cNvSpPr txBox="1"/>
              <p:nvPr/>
            </p:nvSpPr>
            <p:spPr>
              <a:xfrm>
                <a:off x="5875380" y="2175369"/>
                <a:ext cx="6101632" cy="6830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dirty="0" smtClean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dirty="0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lang="zh-CN" altLang="en-US" sz="1400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sz="1400" i="1" dirty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CN" altLang="zh-CN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n-US" altLang="zh-CN" sz="14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zh-CN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zh-CN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b="0" i="1" smtClean="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14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zh-CN" altLang="zh-CN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altLang="zh-CN" sz="1400" b="0" i="1" smtClean="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zh-CN" altLang="zh-CN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4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zh-CN" altLang="zh-CN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altLang="zh-CN" sz="1400" b="0" i="1" smtClean="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zh-CN" altLang="zh-CN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</m:nary>
                          <m:r>
                            <a:rPr lang="en-US" altLang="zh-CN" sz="14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grow m:val="on"/>
                              <m:supHide m:val="on"/>
                              <m:ctrlPr>
                                <a:rPr lang="zh-CN" altLang="zh-CN" sz="1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zh-CN" sz="1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𝑎𝑔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zh-CN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zh-CN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a:rPr lang="en-US" altLang="zh-CN" sz="14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sSub>
                                <m:sSubPr>
                                  <m:ctrlPr>
                                    <a:rPr lang="zh-CN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zh-CN" altLang="zh-CN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zh-CN" altLang="zh-CN" sz="1400" i="1" smtClean="0">
                                  <a:latin typeface="Cambria Math" panose="02040503050406030204" pitchFamily="18" charset="0"/>
                                </a:rPr>
                                <m:t>ⅆ</m:t>
                              </m:r>
                              <m:r>
                                <a:rPr lang="zh-CN" altLang="zh-CN" sz="14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US" altLang="zh-CN" sz="1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EDBE4F02-5621-2E4E-C191-BD3E01336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5380" y="2175369"/>
                <a:ext cx="6101632" cy="6830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图片 13">
            <a:extLst>
              <a:ext uri="{FF2B5EF4-FFF2-40B4-BE49-F238E27FC236}">
                <a16:creationId xmlns:a16="http://schemas.microsoft.com/office/drawing/2014/main" id="{ADFE28F1-D953-BB53-F82A-594077D929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3912" y="2835413"/>
            <a:ext cx="9605176" cy="373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33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77650BF-0526-7933-CEEC-C544F089E239}"/>
                  </a:ext>
                </a:extLst>
              </p:cNvPr>
              <p:cNvSpPr txBox="1"/>
              <p:nvPr/>
            </p:nvSpPr>
            <p:spPr>
              <a:xfrm>
                <a:off x="882595" y="195707"/>
                <a:ext cx="10122009" cy="1125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4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4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en-US" sz="14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en-US" sz="1400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𝑛h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US" altLang="zh-CN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77650BF-0526-7933-CEEC-C544F089E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595" y="195707"/>
                <a:ext cx="10122009" cy="11250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BF6FFFC5-ACC1-7F12-4FA5-5A19A37B4324}"/>
                  </a:ext>
                </a:extLst>
              </p:cNvPr>
              <p:cNvSpPr txBox="1"/>
              <p:nvPr/>
            </p:nvSpPr>
            <p:spPr>
              <a:xfrm>
                <a:off x="266039" y="1799993"/>
                <a:ext cx="6094674" cy="14998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1400" dirty="0"/>
                  <a:t>积分号内可以分为两部分，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i="1" kern="1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b="0" i="1" kern="100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altLang="zh-CN" sz="1400" b="0" i="1" kern="100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𝛾𝜆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altLang="zh-CN" sz="1400" dirty="0"/>
              </a:p>
              <a:p>
                <a:r>
                  <a:rPr lang="zh-CN" altLang="en-US" sz="1400" dirty="0"/>
                  <a:t>和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zh-CN" altLang="zh-CN" sz="140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ⅆ</m:t>
                          </m:r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kern="1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sz="1400" i="1" kern="100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altLang="zh-CN" sz="1400" b="0" i="1" kern="100" dirty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altLang="zh-CN" sz="1400" i="1" kern="100" dirty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sup>
                              </m:sSup>
                            </m:den>
                          </m:f>
                          <m:func>
                            <m:func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1400" kern="10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400" i="1" kern="100"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zh-CN" sz="1400" i="1" kern="1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400" i="1" kern="100"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400" i="1" kern="1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altLang="zh-CN" sz="1400" b="0" i="1" kern="100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𝛾𝜆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altLang="zh-CN" sz="1400" i="1" kern="100"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BF6FFFC5-ACC1-7F12-4FA5-5A19A37B4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39" y="1799993"/>
                <a:ext cx="6094674" cy="1499898"/>
              </a:xfrm>
              <a:prstGeom prst="rect">
                <a:avLst/>
              </a:prstGeom>
              <a:blipFill>
                <a:blip r:embed="rId3"/>
                <a:stretch>
                  <a:fillRect l="-300" t="-4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CCA01F1-DC47-6720-32B6-5BA27D845436}"/>
                  </a:ext>
                </a:extLst>
              </p:cNvPr>
              <p:cNvSpPr txBox="1"/>
              <p:nvPr/>
            </p:nvSpPr>
            <p:spPr>
              <a:xfrm>
                <a:off x="6217589" y="1591474"/>
                <a:ext cx="5831287" cy="958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这里</a:t>
                </a:r>
                <a14:m>
                  <m:oMath xmlns:m="http://schemas.openxmlformats.org/officeDocument/2006/math">
                    <m:r>
                      <a:rPr lang="zh-CN" altLang="en-US" sz="14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sz="14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400" i="1" kern="10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zh-CN" sz="1400" i="1" kern="10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zh-CN" sz="1400" i="1" kern="1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zh-CN" sz="1400" i="1" kern="100">
                                <a:latin typeface="Cambria Math" panose="02040503050406030204" pitchFamily="18" charset="0"/>
                              </a:rPr>
                              <m:t>𝑛h</m:t>
                            </m:r>
                          </m:e>
                        </m:d>
                      </m:e>
                      <m:sup>
                        <m:r>
                          <a:rPr lang="zh-CN" altLang="zh-CN" sz="1400" i="1" kern="1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400" b="0" i="1" kern="10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sz="140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𝛾𝜆</m:t>
                            </m:r>
                          </m:e>
                        </m:d>
                      </m:e>
                      <m:sup>
                        <m:r>
                          <a:rPr lang="en-US" altLang="zh-CN" sz="14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1400" dirty="0"/>
                  <a:t>，上式为：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kern="100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p>
                                <m:sSupPr>
                                  <m:ctrlPr>
                                    <a:rPr lang="zh-CN" altLang="en-US" sz="14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40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rad>
                                </m:e>
                              </m:acc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sup>
                          </m:sSubSup>
                        </m:num>
                        <m:den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kern="100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400" i="1" kern="1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zh-CN" sz="1400" i="1" kern="1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altLang="zh-CN" sz="14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400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p>
                                <m:sSupPr>
                                  <m:ctrlPr>
                                    <a:rPr lang="zh-CN" altLang="zh-CN" sz="140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zh-CN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CN" sz="140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𝛾𝜆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sup>
                          </m:sSup>
                          <m:r>
                            <a:rPr lang="en-US" altLang="zh-CN" sz="1400" b="0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CCA01F1-DC47-6720-32B6-5BA27D845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589" y="1591474"/>
                <a:ext cx="5831287" cy="958468"/>
              </a:xfrm>
              <a:prstGeom prst="rect">
                <a:avLst/>
              </a:prstGeom>
              <a:blipFill>
                <a:blip r:embed="rId4"/>
                <a:stretch>
                  <a:fillRect l="-313" t="-12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652F1CD2-6102-21C0-3CDD-7F3167DBFF00}"/>
              </a:ext>
            </a:extLst>
          </p:cNvPr>
          <p:cNvCxnSpPr>
            <a:cxnSpLocks/>
          </p:cNvCxnSpPr>
          <p:nvPr/>
        </p:nvCxnSpPr>
        <p:spPr>
          <a:xfrm flipV="1">
            <a:off x="3212327" y="1799993"/>
            <a:ext cx="3005262" cy="270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69F0F7C7-C833-BDE1-7B67-E5CD6D498300}"/>
                  </a:ext>
                </a:extLst>
              </p:cNvPr>
              <p:cNvSpPr txBox="1"/>
              <p:nvPr/>
            </p:nvSpPr>
            <p:spPr>
              <a:xfrm>
                <a:off x="6360713" y="3080415"/>
                <a:ext cx="4969565" cy="955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这里</a:t>
                </a:r>
                <a14:m>
                  <m:oMath xmlns:m="http://schemas.openxmlformats.org/officeDocument/2006/math">
                    <m:r>
                      <a:rPr lang="zh-CN" altLang="en-US" sz="14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sz="14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400" i="1" kern="10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zh-CN" sz="1400" i="1" kern="10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zh-CN" sz="1400" i="1" kern="1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zh-CN" sz="1400" i="1" kern="100">
                                <a:latin typeface="Cambria Math" panose="02040503050406030204" pitchFamily="18" charset="0"/>
                              </a:rPr>
                              <m:t>𝑛h</m:t>
                            </m:r>
                          </m:e>
                        </m:d>
                      </m:e>
                      <m:sup>
                        <m:r>
                          <a:rPr lang="zh-CN" altLang="zh-CN" sz="1400" i="1" kern="1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400" b="0" i="1" kern="10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sz="1400" i="1" kern="1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14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𝛾𝜆</m:t>
                            </m:r>
                          </m:e>
                        </m:d>
                      </m:e>
                      <m:sup>
                        <m:r>
                          <a:rPr lang="en-US" altLang="zh-CN" sz="14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1400" dirty="0"/>
                  <a:t>，上式为：</a:t>
                </a:r>
                <a:endParaRPr lang="en-US" altLang="zh-CN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rad>
                                </m:e>
                              </m:acc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rad>
                            </m:sup>
                          </m:sSubSup>
                        </m:num>
                        <m:den>
                          <m:r>
                            <a:rPr lang="zh-CN" alt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sz="1400" i="0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zh-CN" altLang="en-US" sz="140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400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zh-CN" altLang="zh-CN" sz="140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 kern="1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p>
                                <m:sSupPr>
                                  <m:ctrlPr>
                                    <a:rPr lang="zh-CN" altLang="zh-CN" sz="140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zh-CN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CN" sz="1400" i="1" kern="10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𝛾𝜆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1400" i="1" kern="1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altLang="zh-CN" sz="1400" b="0" i="1" kern="1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  <m:r>
                            <a:rPr lang="en-US" altLang="zh-CN" sz="1400" b="0" i="1" kern="1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69F0F7C7-C833-BDE1-7B67-E5CD6D498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713" y="3080415"/>
                <a:ext cx="4969565" cy="955390"/>
              </a:xfrm>
              <a:prstGeom prst="rect">
                <a:avLst/>
              </a:prstGeom>
              <a:blipFill>
                <a:blip r:embed="rId5"/>
                <a:stretch>
                  <a:fillRect l="-368" t="-6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C8066001-DCD2-6546-4D8A-714E99B93210}"/>
              </a:ext>
            </a:extLst>
          </p:cNvPr>
          <p:cNvCxnSpPr>
            <a:cxnSpLocks/>
          </p:cNvCxnSpPr>
          <p:nvPr/>
        </p:nvCxnSpPr>
        <p:spPr>
          <a:xfrm>
            <a:off x="3984929" y="3004033"/>
            <a:ext cx="2375784" cy="29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3FE9DF21-FD3E-18AA-E66F-C405DF185B8A}"/>
                  </a:ext>
                </a:extLst>
              </p:cNvPr>
              <p:cNvSpPr txBox="1"/>
              <p:nvPr/>
            </p:nvSpPr>
            <p:spPr>
              <a:xfrm>
                <a:off x="23854" y="4193768"/>
                <a:ext cx="11839493" cy="9775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2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2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2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2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2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zh-CN" altLang="en-US" sz="1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en-US" sz="12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en-US" sz="12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en-US" sz="1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2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2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2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2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2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zh-CN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d>
                                            <m:dPr>
                                              <m:begChr m:val="["/>
                                              <m:endChr m:val="]"/>
                                              <m:ctrlPr>
                                                <a:rPr lang="en-US" altLang="zh-CN" sz="1200" b="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zh-CN" altLang="zh-CN" sz="1200" i="1" kern="10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200" i="1" kern="10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r>
                                        <a:rPr lang="en-US" altLang="zh-CN" sz="12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den>
                                  </m:f>
                                  <m:r>
                                    <a:rPr lang="en-US" altLang="zh-CN" sz="12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2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2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2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200" b="0" i="0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["/>
                                              <m:endChr m:val="]"/>
                                              <m:ctrlP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zh-CN" altLang="zh-CN" sz="1200" i="1" kern="10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zh-CN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zh-CN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200" i="1" kern="10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2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2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altLang="zh-CN" sz="1200" b="0" i="1" kern="10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r>
                                        <a:rPr lang="en-US" altLang="zh-CN" sz="12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  <m:r>
                        <a:rPr lang="en-US" altLang="zh-CN" sz="1200" b="0" i="1" kern="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sz="12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2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2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2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2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2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2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2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2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zh-CN" altLang="en-US" sz="1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en-US" sz="12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en-US" sz="12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en-US" sz="1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zh-CN" altLang="en-US" sz="12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2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altLang="zh-CN" sz="120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zh-CN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zh-CN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zh-CN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zh-CN" altLang="zh-CN" sz="120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[</m:t>
                                      </m:r>
                                      <m:sSup>
                                        <m:sSupPr>
                                          <m:ctrlPr>
                                            <a:rPr lang="zh-CN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zh-CN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altLang="zh-CN" sz="12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altLang="zh-CN" sz="12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𝛾𝜆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2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]</m:t>
                                      </m:r>
                                    </m:e>
                                    <m:sup>
                                      <m:r>
                                        <a:rPr lang="en-US" altLang="zh-CN" sz="1200" b="0" i="1" kern="10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5/2</m:t>
                                      </m:r>
                                    </m:sup>
                                  </m:sSup>
                                  <m:r>
                                    <a:rPr lang="en-US" altLang="zh-CN" sz="12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  <m:r>
                                <a:rPr lang="en-US" altLang="zh-CN" sz="12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e>
                          </m:nary>
                        </m:e>
                      </m:nary>
                      <m:f>
                        <m:fPr>
                          <m:ctrlPr>
                            <a:rPr lang="zh-CN" altLang="en-US" sz="12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20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2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p>
                                <m:sSupPr>
                                  <m:ctrlPr>
                                    <a:rPr lang="zh-CN" altLang="zh-CN" sz="120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zh-CN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zh-CN" sz="12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2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CN" sz="120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en-US" altLang="zh-CN" sz="12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𝛾𝜆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CN" sz="12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12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altLang="zh-CN" sz="1200" b="0" i="1" kern="1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  <m:r>
                            <a:rPr lang="en-US" altLang="zh-CN" sz="1200" b="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3FE9DF21-FD3E-18AA-E66F-C405DF185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4" y="4193768"/>
                <a:ext cx="11839493" cy="9775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37D9D2C-19DB-12F6-CEE8-AF6B15F90FC1}"/>
                  </a:ext>
                </a:extLst>
              </p:cNvPr>
              <p:cNvSpPr txBox="1"/>
              <p:nvPr/>
            </p:nvSpPr>
            <p:spPr>
              <a:xfrm>
                <a:off x="445273" y="5260243"/>
                <a:ext cx="11418074" cy="1402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若令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i="1" kern="10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zh-CN" altLang="zh-CN" i="1" kern="10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zh-CN" i="1" kern="1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zh-CN" i="1" kern="100">
                                <a:latin typeface="Cambria Math" panose="02040503050406030204" pitchFamily="18" charset="0"/>
                              </a:rPr>
                              <m:t>𝑛h</m:t>
                            </m:r>
                          </m:e>
                        </m:d>
                      </m:e>
                      <m:sup>
                        <m:r>
                          <a:rPr lang="zh-CN" altLang="zh-CN" i="1" kern="1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i="1" kern="10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i="1" kern="10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 kern="10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 kern="10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i="1" kern="100">
                                <a:latin typeface="Cambria Math" panose="02040503050406030204" pitchFamily="18" charset="0"/>
                              </a:rPr>
                              <m:t>𝛾𝜆</m:t>
                            </m:r>
                          </m:e>
                        </m:d>
                      </m:e>
                      <m:sup>
                        <m:r>
                          <a:rPr lang="en-US" altLang="zh-CN" i="1" kern="1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/>
                  <a:t>，最终有：</a:t>
                </a:r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4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4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A37D9D2C-19DB-12F6-CEE8-AF6B15F90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73" y="5260243"/>
                <a:ext cx="11418074" cy="1402050"/>
              </a:xfrm>
              <a:prstGeom prst="rect">
                <a:avLst/>
              </a:prstGeom>
              <a:blipFill>
                <a:blip r:embed="rId7"/>
                <a:stretch>
                  <a:fillRect l="-427" t="-26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5564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500161F-9AF9-A969-58EE-77B243D1ED75}"/>
                  </a:ext>
                </a:extLst>
              </p:cNvPr>
              <p:cNvSpPr txBox="1"/>
              <p:nvPr/>
            </p:nvSpPr>
            <p:spPr>
              <a:xfrm>
                <a:off x="1590261" y="422618"/>
                <a:ext cx="8839862" cy="11250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4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4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4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4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4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4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func>
                                        <m:funcPr>
                                          <m:ctrlPr>
                                            <a:rPr lang="zh-CN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4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𝑛𝑔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4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en-US" altLang="zh-CN" sz="1400" b="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𝑔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4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500161F-9AF9-A969-58EE-77B243D1E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261" y="422618"/>
                <a:ext cx="8839862" cy="11250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2AF4108F-CB52-38A4-6D17-59CCCDF0E247}"/>
                  </a:ext>
                </a:extLst>
              </p:cNvPr>
              <p:cNvSpPr txBox="1"/>
              <p:nvPr/>
            </p:nvSpPr>
            <p:spPr>
              <a:xfrm>
                <a:off x="580446" y="2399737"/>
                <a:ext cx="9650895" cy="11250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4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4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4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4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4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4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4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4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4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4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4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4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4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4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4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4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2AF4108F-CB52-38A4-6D17-59CCCDF0E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446" y="2399737"/>
                <a:ext cx="9650895" cy="11250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箭头: 下 7">
            <a:extLst>
              <a:ext uri="{FF2B5EF4-FFF2-40B4-BE49-F238E27FC236}">
                <a16:creationId xmlns:a16="http://schemas.microsoft.com/office/drawing/2014/main" id="{14C43BAA-02DC-FE89-6B8F-A7AC1439B3AB}"/>
              </a:ext>
            </a:extLst>
          </p:cNvPr>
          <p:cNvSpPr/>
          <p:nvPr/>
        </p:nvSpPr>
        <p:spPr>
          <a:xfrm>
            <a:off x="4023360" y="1503614"/>
            <a:ext cx="890546" cy="84439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CD4BF88-85E8-0614-57A7-2A4BC9554FDC}"/>
                  </a:ext>
                </a:extLst>
              </p:cNvPr>
              <p:cNvSpPr txBox="1"/>
              <p:nvPr/>
            </p:nvSpPr>
            <p:spPr>
              <a:xfrm>
                <a:off x="4894693" y="1633903"/>
                <a:ext cx="2383403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zh-CN" alt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CN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zh-CN" alt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</m:t>
                      </m:r>
                      <m:r>
                        <a:rPr lang="en-US" altLang="zh-CN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CD4BF88-85E8-0614-57A7-2A4BC9554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693" y="1633903"/>
                <a:ext cx="2383403" cy="391261"/>
              </a:xfrm>
              <a:prstGeom prst="rect">
                <a:avLst/>
              </a:prstGeom>
              <a:blipFill>
                <a:blip r:embed="rId4"/>
                <a:stretch>
                  <a:fillRect b="-4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0AC705AE-2F04-AEE0-DD36-E52BD31B015A}"/>
                  </a:ext>
                </a:extLst>
              </p:cNvPr>
              <p:cNvSpPr txBox="1"/>
              <p:nvPr/>
            </p:nvSpPr>
            <p:spPr>
              <a:xfrm>
                <a:off x="87464" y="4071472"/>
                <a:ext cx="7107923" cy="2305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0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en-US" sz="10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en-US" sz="1000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𝑛h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en-US" sz="10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en-US" sz="1000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p>
                                      </m:sSup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𝑛h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h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subSup"/>
                              <m:grow m:val="on"/>
                              <m:ctrlPr>
                                <a:rPr lang="zh-CN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ⅆ</m:t>
                              </m:r>
                              <m: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</m:nary>
                          <m:d>
                            <m:dPr>
                              <m:begChr m:val="{"/>
                              <m:endChr m:val="}"/>
                              <m:ctrlPr>
                                <a:rPr lang="en-US" altLang="zh-CN" sz="10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1000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𝑝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𝛾𝜆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𝑧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1000" i="1" kern="1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𝑞</m:t>
                                      </m:r>
                                      <m:r>
                                        <a:rPr lang="en-US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宋体" panose="02010600030101010101" pitchFamily="2" charset="-122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  <m:sSubSup>
                                        <m:sSubSup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zh-CN" altLang="zh-CN" sz="1000" i="1" kern="1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𝑧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rad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i="1" kern="1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grow m:val="on"/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func>
                                        <m:funcPr>
                                          <m:ctrlPr>
                                            <a:rPr lang="zh-CN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000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−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p>
                                                    <m:s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d>
                                                        <m:dPr>
                                                          <m:ctrlP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  <m:r>
                                                            <a:rPr lang="zh-CN" altLang="zh-CN" sz="1000" i="1" kern="10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𝑛𝑔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  <m:sup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p>
                                                </m:num>
                                                <m:den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𝑞</m:t>
                                                  </m:r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+2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𝜎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𝑦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宋体" panose="02010600030101010101" pitchFamily="2" charset="-122"/>
                                                          <a:cs typeface="Times New Roman" panose="020206030504050203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</m:func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zh-CN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altLang="zh-CN" sz="1000" i="1" kern="10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𝑛</m:t>
                                                      </m:r>
                                                      <m:r>
                                                        <a:rPr lang="en-US" altLang="zh-CN" sz="1000" b="0" i="1" kern="100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𝑔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𝑞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宋体" panose="02010600030101010101" pitchFamily="2" charset="-122"/>
                                                  <a:cs typeface="Times New Roman" panose="02020603050405020304" pitchFamily="18" charset="0"/>
                                                </a:rPr>
                                                <m:t>+2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zh-CN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𝑦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CN" sz="1000" i="1" kern="10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宋体" panose="02010600030101010101" pitchFamily="2" charset="-122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den>
                                          </m:f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宋体" panose="02010600030101010101" pitchFamily="2" charset="-122"/>
                                              <a:cs typeface="Times New Roman" panose="020206030504050203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0AC705AE-2F04-AEE0-DD36-E52BD31B0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" y="4071472"/>
                <a:ext cx="7107923" cy="2305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箭头: 下 12">
            <a:extLst>
              <a:ext uri="{FF2B5EF4-FFF2-40B4-BE49-F238E27FC236}">
                <a16:creationId xmlns:a16="http://schemas.microsoft.com/office/drawing/2014/main" id="{F388D7D1-A952-80AA-F862-B1809029E6C1}"/>
              </a:ext>
            </a:extLst>
          </p:cNvPr>
          <p:cNvSpPr/>
          <p:nvPr/>
        </p:nvSpPr>
        <p:spPr>
          <a:xfrm rot="16200000">
            <a:off x="7076390" y="4884922"/>
            <a:ext cx="890546" cy="79567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D304DA7-6CAA-59E6-D9F8-B4E381D39692}"/>
                  </a:ext>
                </a:extLst>
              </p:cNvPr>
              <p:cNvSpPr txBox="1"/>
              <p:nvPr/>
            </p:nvSpPr>
            <p:spPr>
              <a:xfrm>
                <a:off x="7848602" y="4130136"/>
                <a:ext cx="4031311" cy="2305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zh-CN" altLang="en-US" sz="1000" dirty="0">
                          <a:solidFill>
                            <a:schemeClr val="tx1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0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0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0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altLang="zh-CN" sz="10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0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CN" altLang="en-US" sz="1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zh-CN" altLang="en-US" sz="1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zh-CN" altLang="en-US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0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0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altLang="zh-CN" sz="10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1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zh-CN" altLang="en-US" sz="1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zh-CN" altLang="en-US" sz="10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altLang="zh-CN" sz="1000" i="1" kern="1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altLang="zh-CN" sz="1000" i="1" kern="1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zh-CN" altLang="en-US" sz="10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zh-CN" altLang="en-US" sz="10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zh-CN" altLang="en-US" sz="1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sSup>
                                        <m:sSupPr>
                                          <m:ctrlPr>
                                            <a:rPr lang="en-US" altLang="zh-CN" sz="1000" i="1" kern="10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zh-CN" altLang="zh-CN" sz="1000" i="1" kern="10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CN" sz="1000" i="1" kern="10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  <m:r>
                                    <a:rPr lang="en-US" altLang="zh-CN" sz="1000" b="0" i="1" kern="1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CN" altLang="en-US" sz="1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zh-CN" altLang="en-US" sz="1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zh-CN" sz="1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zh-CN" altLang="en-US" sz="100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zh-CN" sz="1000" b="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zh-CN" altLang="en-US" sz="1000" i="1" dirty="0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altLang="zh-CN" sz="10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sz="1000" dirty="0"/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D304DA7-6CAA-59E6-D9F8-B4E381D39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2" y="4130136"/>
                <a:ext cx="4031311" cy="23052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D36FA958-3612-13B1-20E5-7FB5E3B67726}"/>
                  </a:ext>
                </a:extLst>
              </p:cNvPr>
              <p:cNvSpPr txBox="1"/>
              <p:nvPr/>
            </p:nvSpPr>
            <p:spPr>
              <a:xfrm>
                <a:off x="8500276" y="3222640"/>
                <a:ext cx="354826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𝑛h</m:t>
                              </m:r>
                            </m:e>
                          </m:d>
                        </m:e>
                        <m:sup>
                          <m:r>
                            <a:rPr lang="zh-CN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 kern="1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𝛾𝜆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zh-CN" i="1" kern="100">
                                  <a:latin typeface="Cambria Math" panose="02040503050406030204" pitchFamily="18" charset="0"/>
                                </a:rPr>
                                <m:t>𝑛𝑔</m:t>
                              </m:r>
                            </m:e>
                          </m:d>
                        </m:e>
                        <m:sup>
                          <m:r>
                            <a:rPr lang="zh-CN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 kern="1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 kern="10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i="1" kern="100">
                                  <a:latin typeface="Cambria Math" panose="02040503050406030204" pitchFamily="18" charset="0"/>
                                </a:rPr>
                                <m:t>𝛾𝜆</m:t>
                              </m:r>
                            </m:e>
                          </m:d>
                        </m:e>
                        <m:sup>
                          <m:r>
                            <a:rPr lang="en-US" altLang="zh-CN" i="1" kern="1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D36FA958-3612-13B1-20E5-7FB5E3B67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0276" y="3222640"/>
                <a:ext cx="3548269" cy="646331"/>
              </a:xfrm>
              <a:prstGeom prst="rect">
                <a:avLst/>
              </a:prstGeom>
              <a:blipFill>
                <a:blip r:embed="rId7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2738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1067</Words>
  <Application>Microsoft Office PowerPoint</Application>
  <PresentationFormat>宽屏</PresentationFormat>
  <Paragraphs>135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宋体</vt:lpstr>
      <vt:lpstr>Arial</vt:lpstr>
      <vt:lpstr>Cambria Math</vt:lpstr>
      <vt:lpstr>等线</vt:lpstr>
      <vt:lpstr>等线 Light</vt:lpstr>
      <vt:lpstr>Office 主题​​</vt:lpstr>
      <vt:lpstr>2024.3.18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子航 赵</dc:creator>
  <cp:lastModifiedBy>子航 赵</cp:lastModifiedBy>
  <cp:revision>35</cp:revision>
  <dcterms:created xsi:type="dcterms:W3CDTF">2024-03-14T10:44:55Z</dcterms:created>
  <dcterms:modified xsi:type="dcterms:W3CDTF">2024-03-18T10:45:56Z</dcterms:modified>
</cp:coreProperties>
</file>