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7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34DAC9-BBC6-84C9-482F-2A68B6CC0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D3FB2A9-7BF7-7155-D684-017238BE7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4C1E3A-FCFF-F0F1-F43A-DFEE268EA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1F59-E89C-4C33-B0E3-18101CFC53A5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9B6361D-FF2C-0580-82CB-81177F61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D2D1B31-A010-CE4A-EA4C-3C0D50B0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0853-7197-4193-87FA-000F12E8D5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467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4764C3-7E69-71C6-A3E6-142848655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C3FC7CD-665F-9725-AE20-14C72AAD9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3F80E1-E3D1-3A8F-9B34-1A0A5CB77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1F59-E89C-4C33-B0E3-18101CFC53A5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D366E8-D295-1628-CB7F-1BEBF3A46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E8C4F9-6093-519B-96D7-4A138C439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0853-7197-4193-87FA-000F12E8D5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152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CBEFBA5-150E-A9F4-6EF3-DEF831FF8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3293CCE-B328-27DB-DA72-95FBFBF25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572BC9-E53C-342C-FF74-9ABE7B22F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1F59-E89C-4C33-B0E3-18101CFC53A5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9B46FE-4A3F-BFCE-205E-5ABA916A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B3679B-25F2-FE14-6A4F-930C953B2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0853-7197-4193-87FA-000F12E8D5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763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34D4D8-4F9F-E4F2-2ECF-E301BD728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A55FFF-8A66-D92E-EB47-9C10E2FBC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3DFD70-268A-C7AD-9C0B-7AFA8EC52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1F59-E89C-4C33-B0E3-18101CFC53A5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2B7662-13E9-D648-CDFB-A829A94FA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E34F13-BA87-23C0-81C0-BFC4937DA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0853-7197-4193-87FA-000F12E8D5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7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07FD29-DF7F-735E-E817-B186F8369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7B7D953-32E4-243A-7D31-C7839FE87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5898DE7-7975-9D1A-20E2-4AF767B7F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1F59-E89C-4C33-B0E3-18101CFC53A5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A55417-8DB1-7682-B063-45491702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1F96A0-9CC7-A3D3-CBEA-2AF31E4D9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0853-7197-4193-87FA-000F12E8D5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449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487681-9531-E002-EE39-E31E98E19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A8C543-C9B0-70EF-AA32-60857EB5FB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6F9B952-E3A2-E00E-4CA0-7DBBC4B3D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E073D4-76A0-7850-1B53-2A23D2C4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1F59-E89C-4C33-B0E3-18101CFC53A5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37E1B2-92F8-4FBF-F37D-C5BE5032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516F857-F982-88DA-55AB-FAA678A61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0853-7197-4193-87FA-000F12E8D5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899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09F185-E69A-688C-2CD6-6094C6B36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73EF0AB-CA55-E278-DA97-DA23554EE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82890D2-8BCB-C507-E239-2BAAB1442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20F2B53-E059-F611-6E3E-DCCC351A1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5D44F1-7B3A-E4D7-E64C-EC1EBD3AE2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8EFE135-7A96-9CDD-AF9D-695581F12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1F59-E89C-4C33-B0E3-18101CFC53A5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1BAA42E-2B24-DF2C-8B8C-C08976D44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BFF81F8-DEE7-C2AA-871C-F92191CF7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0853-7197-4193-87FA-000F12E8D5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31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D6536C-ACF9-36E3-6013-CDE12A4F8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9FA4A1B-F0F8-00DD-D5CE-CEEB83221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1F59-E89C-4C33-B0E3-18101CFC53A5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F791960-7DEE-1ED3-C000-A1EC5477F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75A2DDC-43DE-E50A-5CA6-787D268C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0853-7197-4193-87FA-000F12E8D5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9231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704ADB3-C934-F090-51D9-D67C473ED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1F59-E89C-4C33-B0E3-18101CFC53A5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FD83B13-623F-88D3-B106-EC43F24FA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964BCD-11B3-F776-66CB-0EA406B4A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0853-7197-4193-87FA-000F12E8D5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6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C7F5F4-350A-8E70-5631-6B3FEA688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ECAD03-C8B8-8717-5DE8-206FDD5AF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6FE2FBF-1ECC-6233-0ED0-D9A37E417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BB7D77-59D4-B119-4569-81F2BFFAA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1F59-E89C-4C33-B0E3-18101CFC53A5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B6C571A-80F1-9BB4-DF0C-A8E9CA793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C732E09-7E7D-E25C-2D6C-577E5E48A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0853-7197-4193-87FA-000F12E8D5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9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86FB32-0E60-25A9-4A03-F8F3274FA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6C1D0D2-98E5-862E-5401-5DAA0B564C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16412FE-B239-768A-79D9-47782319B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A92E870-CFBC-3AE0-8F54-1C1F405DE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1F59-E89C-4C33-B0E3-18101CFC53A5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6DAE5A-C5E3-55CA-4DC0-FE62BE01A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5FE9816-F323-8F0A-3967-662FD3827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10853-7197-4193-87FA-000F12E8D5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589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445C083-A60B-01D7-3EE6-C67894EED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5F166C1-6559-B048-184C-0C9583BCC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BFDF1D-8FD7-711B-8084-C136001EB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E1F59-E89C-4C33-B0E3-18101CFC53A5}" type="datetimeFigureOut">
              <a:rPr lang="zh-CN" altLang="en-US" smtClean="0"/>
              <a:t>2024/3/18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AF118D-ED75-71B5-2A7D-E7E34DA6EC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BF92E7-0ADE-89AF-F74E-552FAE894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10853-7197-4193-87FA-000F12E8D5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37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7AC0E3-EB34-49EE-DCCC-BAFFE108C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2024-3-18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29A5F59-C8EC-20C5-5C43-9507A51A16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19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E94471-C48A-65F5-16E7-40FDA6525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231F20"/>
                </a:solidFill>
                <a:effectLst/>
                <a:latin typeface="AdvOT19ee2aa8.B"/>
              </a:rPr>
              <a:t>Terahertz scale microbunching instability driven by high resistivity nonevaporable getter coating resistive-wall impedance </a:t>
            </a:r>
            <a:br>
              <a:rPr lang="en-US" altLang="zh-CN" sz="2400" dirty="0"/>
            </a:br>
            <a:r>
              <a:rPr lang="en-US" altLang="zh-CN" sz="2400" dirty="0">
                <a:solidFill>
                  <a:srgbClr val="231F20"/>
                </a:solidFill>
                <a:effectLst/>
                <a:latin typeface="AdvOT483a8203"/>
              </a:rPr>
              <a:t>Weiwei Li, Tianlong He,</a:t>
            </a:r>
            <a:r>
              <a:rPr lang="en-US" altLang="zh-CN" sz="2400" dirty="0">
                <a:solidFill>
                  <a:srgbClr val="2E3092"/>
                </a:solidFill>
                <a:effectLst/>
                <a:latin typeface="AdvOT483a8203"/>
              </a:rPr>
              <a:t> </a:t>
            </a:r>
            <a:r>
              <a:rPr lang="en-US" altLang="zh-CN" sz="2400" dirty="0">
                <a:solidFill>
                  <a:srgbClr val="231F20"/>
                </a:solidFill>
                <a:effectLst/>
                <a:latin typeface="AdvOT483a8203"/>
              </a:rPr>
              <a:t>and </a:t>
            </a:r>
            <a:r>
              <a:rPr lang="en-US" altLang="zh-CN" sz="2400" dirty="0" err="1">
                <a:solidFill>
                  <a:srgbClr val="231F20"/>
                </a:solidFill>
                <a:effectLst/>
                <a:latin typeface="AdvOT483a8203"/>
              </a:rPr>
              <a:t>Zhenghe</a:t>
            </a:r>
            <a:r>
              <a:rPr lang="en-US" altLang="zh-CN" sz="2400" dirty="0">
                <a:solidFill>
                  <a:srgbClr val="231F20"/>
                </a:solidFill>
                <a:effectLst/>
                <a:latin typeface="AdvOT483a8203"/>
              </a:rPr>
              <a:t> Bai</a:t>
            </a:r>
            <a:endParaRPr lang="zh-CN" altLang="en-US" sz="2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2FF3A3-BE79-6A94-4827-9A2CBE678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NEG</a:t>
            </a:r>
            <a:r>
              <a:rPr lang="zh-CN" altLang="en-US" dirty="0"/>
              <a:t>镀膜会导致高频的电阻壁阻抗，这种阻抗有类似谐振子的峰出现在</a:t>
            </a:r>
            <a:r>
              <a:rPr lang="en-US" altLang="zh-CN" dirty="0"/>
              <a:t>THz</a:t>
            </a:r>
            <a:r>
              <a:rPr lang="zh-CN" altLang="en-US" dirty="0"/>
              <a:t>波段。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这种阻抗会导致</a:t>
            </a:r>
            <a:r>
              <a:rPr lang="en-US" altLang="zh-CN" dirty="0"/>
              <a:t>THz</a:t>
            </a:r>
            <a:r>
              <a:rPr lang="zh-CN" altLang="en-US" dirty="0"/>
              <a:t>尺度的微聚束不稳定性，大幅降低微波不稳定性阈值。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针对阻抗窄带的峰的特点，讨论了模拟参数的设置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给出了缓解不稳定性的方法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1499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F297A4-845E-25A7-FA04-05DE1E6BA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9389"/>
            <a:ext cx="10515600" cy="5647574"/>
          </a:xfrm>
        </p:spPr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给出了</a:t>
            </a:r>
            <a:r>
              <a:rPr lang="en-US" altLang="zh-CN" dirty="0"/>
              <a:t>NEG</a:t>
            </a:r>
            <a:r>
              <a:rPr lang="zh-CN" altLang="en-US" dirty="0"/>
              <a:t>参数，使用</a:t>
            </a:r>
            <a:r>
              <a:rPr lang="en-US" altLang="zh-CN" dirty="0"/>
              <a:t>IW2D</a:t>
            </a:r>
            <a:r>
              <a:rPr lang="zh-CN" altLang="en-US" dirty="0"/>
              <a:t>计算了阻抗：</a:t>
            </a:r>
            <a:endParaRPr lang="en-US" altLang="zh-CN" dirty="0"/>
          </a:p>
          <a:p>
            <a:pPr lvl="1"/>
            <a:r>
              <a:rPr lang="en-US" altLang="zh-CN" dirty="0"/>
              <a:t>3</a:t>
            </a:r>
            <a:r>
              <a:rPr lang="zh-CN" altLang="en-US" dirty="0"/>
              <a:t>种电阻率</a:t>
            </a:r>
            <a:r>
              <a:rPr lang="en-US" altLang="zh-CN" dirty="0"/>
              <a:t>1e-5,5e-6,1e-6 </a:t>
            </a:r>
            <a:r>
              <a:rPr lang="en-US" altLang="zh-CN" dirty="0" err="1"/>
              <a:t>ohm·m</a:t>
            </a:r>
            <a:endParaRPr lang="en-US" altLang="zh-CN" sz="1400" dirty="0">
              <a:solidFill>
                <a:srgbClr val="231F20"/>
              </a:solidFill>
              <a:latin typeface="AdvTTbdb21c9e"/>
            </a:endParaRPr>
          </a:p>
          <a:p>
            <a:pPr lvl="1"/>
            <a:r>
              <a:rPr lang="en-US" altLang="zh-CN" dirty="0"/>
              <a:t>2</a:t>
            </a:r>
            <a:r>
              <a:rPr lang="zh-CN" altLang="en-US" dirty="0"/>
              <a:t>种厚度</a:t>
            </a:r>
            <a:r>
              <a:rPr lang="en-US" altLang="zh-CN" dirty="0"/>
              <a:t>0.5,1μm</a:t>
            </a:r>
          </a:p>
          <a:p>
            <a:pPr lvl="1"/>
            <a:r>
              <a:rPr lang="zh-CN" altLang="en-US" dirty="0"/>
              <a:t>相同厚度下，电阻率越低，阻抗实部和虚部的峰越平缓</a:t>
            </a:r>
            <a:endParaRPr lang="en-US" altLang="zh-CN" dirty="0"/>
          </a:p>
          <a:p>
            <a:pPr lvl="1"/>
            <a:r>
              <a:rPr lang="zh-CN" altLang="en-US" dirty="0"/>
              <a:t>相同电阻率，厚度越小，阻抗实部和虚部的峰所在的频率越高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介绍了模拟参数的设置</a:t>
            </a:r>
            <a:endParaRPr lang="en-US" altLang="zh-CN" dirty="0"/>
          </a:p>
          <a:p>
            <a:pPr lvl="1"/>
            <a:r>
              <a:rPr lang="zh-CN" altLang="en-US" dirty="0"/>
              <a:t>高斯短束团束长需要足够小，以体现阻抗在</a:t>
            </a:r>
            <a:r>
              <a:rPr lang="en-US" altLang="zh-CN" dirty="0"/>
              <a:t>THz</a:t>
            </a:r>
            <a:r>
              <a:rPr lang="zh-CN" altLang="en-US" dirty="0"/>
              <a:t>波段的峰的影响，过长的短束团会滤掉这种峰</a:t>
            </a:r>
            <a:endParaRPr lang="en-US" altLang="zh-CN" dirty="0"/>
          </a:p>
          <a:p>
            <a:pPr lvl="1"/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062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B56715-29E5-5AD3-DDAF-5B23990FA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803" y="556137"/>
            <a:ext cx="10515600" cy="5982091"/>
          </a:xfrm>
        </p:spPr>
        <p:txBody>
          <a:bodyPr/>
          <a:lstStyle/>
          <a:p>
            <a:r>
              <a:rPr lang="zh-CN" altLang="en-US" dirty="0"/>
              <a:t>测试了收敛性，确定</a:t>
            </a:r>
            <a:r>
              <a:rPr lang="en-US" altLang="zh-CN" dirty="0"/>
              <a:t>bin size</a:t>
            </a:r>
            <a:r>
              <a:rPr lang="zh-CN" altLang="en-US" dirty="0"/>
              <a:t>和宏粒子数</a:t>
            </a:r>
            <a:r>
              <a:rPr lang="en-US" altLang="zh-CN" dirty="0" err="1"/>
              <a:t>N_p</a:t>
            </a:r>
            <a:endParaRPr lang="en-US" altLang="zh-CN" dirty="0"/>
          </a:p>
          <a:p>
            <a:pPr lvl="1"/>
            <a:r>
              <a:rPr lang="en-US" altLang="zh-CN" dirty="0"/>
              <a:t> </a:t>
            </a:r>
            <a:r>
              <a:rPr lang="zh-CN" altLang="en-US" dirty="0"/>
              <a:t>对比</a:t>
            </a:r>
            <a:r>
              <a:rPr lang="en-US" altLang="zh-CN" dirty="0"/>
              <a:t>STABLE</a:t>
            </a:r>
            <a:r>
              <a:rPr lang="zh-CN" altLang="en-US" dirty="0"/>
              <a:t>和</a:t>
            </a:r>
            <a:r>
              <a:rPr lang="en-US" altLang="zh-CN" dirty="0"/>
              <a:t>PELEGANT</a:t>
            </a:r>
            <a:r>
              <a:rPr lang="zh-CN" altLang="en-US" dirty="0"/>
              <a:t>，两者在</a:t>
            </a:r>
            <a:r>
              <a:rPr lang="en-US" altLang="zh-CN" dirty="0"/>
              <a:t>1e-5 ohm·m,1 </a:t>
            </a:r>
            <a:r>
              <a:rPr lang="en-US" altLang="zh-CN" dirty="0" err="1"/>
              <a:t>μm</a:t>
            </a:r>
            <a:r>
              <a:rPr lang="zh-CN" altLang="en-US" dirty="0"/>
              <a:t>的阻抗的粒子中结果吻合较好，因为</a:t>
            </a:r>
            <a:r>
              <a:rPr lang="en-US" altLang="zh-CN" dirty="0"/>
              <a:t>STABLE</a:t>
            </a:r>
            <a:r>
              <a:rPr lang="zh-CN" altLang="en-US" dirty="0"/>
              <a:t>速度更快，之后的例子只使用了</a:t>
            </a:r>
            <a:r>
              <a:rPr lang="en-US" altLang="zh-CN" dirty="0"/>
              <a:t>STABLE</a:t>
            </a:r>
            <a:r>
              <a:rPr lang="zh-CN" altLang="en-US" dirty="0"/>
              <a:t>计算</a:t>
            </a:r>
            <a:endParaRPr lang="en-US" altLang="zh-CN" dirty="0"/>
          </a:p>
          <a:p>
            <a:pPr lvl="1"/>
            <a:r>
              <a:rPr lang="en-US" altLang="zh-CN" dirty="0"/>
              <a:t>bin size</a:t>
            </a:r>
            <a:r>
              <a:rPr lang="zh-CN" altLang="en-US" dirty="0"/>
              <a:t>需要足够小，</a:t>
            </a:r>
            <a:r>
              <a:rPr lang="en-US" altLang="zh-CN" dirty="0" err="1"/>
              <a:t>N_p</a:t>
            </a:r>
            <a:r>
              <a:rPr lang="zh-CN" altLang="en-US" dirty="0"/>
              <a:t>足够大，以体现出短束团尾场势的细微结构。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微聚束</a:t>
            </a:r>
            <a:endParaRPr lang="en-US" altLang="zh-CN" dirty="0"/>
          </a:p>
          <a:p>
            <a:pPr lvl="1"/>
            <a:r>
              <a:rPr lang="zh-CN" altLang="en-US" dirty="0"/>
              <a:t>在</a:t>
            </a:r>
            <a:r>
              <a:rPr lang="en-US" altLang="zh-CN" dirty="0"/>
              <a:t>1e-5 ohm·m,1 </a:t>
            </a:r>
            <a:r>
              <a:rPr lang="en-US" altLang="zh-CN" dirty="0" err="1"/>
              <a:t>μm</a:t>
            </a:r>
            <a:r>
              <a:rPr lang="zh-CN" altLang="en-US" dirty="0"/>
              <a:t>例子中观察到微聚束出现在阻抗峰附近：</a:t>
            </a:r>
            <a:r>
              <a:rPr lang="en-US" altLang="zh-CN" dirty="0"/>
              <a:t>0.58THz</a:t>
            </a:r>
          </a:p>
          <a:p>
            <a:pPr lvl="1"/>
            <a:endParaRPr lang="en-US" altLang="zh-CN" dirty="0"/>
          </a:p>
          <a:p>
            <a:r>
              <a:rPr lang="zh-CN" altLang="en-US" dirty="0"/>
              <a:t>阻抗参数的影响</a:t>
            </a:r>
            <a:endParaRPr lang="en-US" altLang="zh-CN" dirty="0"/>
          </a:p>
          <a:p>
            <a:pPr lvl="1"/>
            <a:r>
              <a:rPr lang="zh-CN" altLang="en-US" dirty="0"/>
              <a:t>相同厚度，低电阻率有助于提高不稳定性阈值</a:t>
            </a:r>
            <a:endParaRPr lang="en-US" altLang="zh-CN" dirty="0"/>
          </a:p>
          <a:p>
            <a:pPr lvl="1"/>
            <a:r>
              <a:rPr lang="zh-CN" altLang="en-US" dirty="0"/>
              <a:t>厚度小，可以使峰向高频移动，有助于缓解</a:t>
            </a:r>
            <a:r>
              <a:rPr lang="en-US" altLang="zh-CN" dirty="0"/>
              <a:t>MBI</a:t>
            </a:r>
            <a:r>
              <a:rPr lang="zh-CN" altLang="en-US" dirty="0"/>
              <a:t>？</a:t>
            </a:r>
            <a:endParaRPr lang="en-US" altLang="zh-CN" dirty="0"/>
          </a:p>
          <a:p>
            <a:pPr lvl="1"/>
            <a:r>
              <a:rPr lang="en-US" altLang="zh-CN" dirty="0"/>
              <a:t>1e-6 ohm·m,1 </a:t>
            </a:r>
            <a:r>
              <a:rPr lang="en-US" altLang="zh-CN" dirty="0" err="1"/>
              <a:t>μm</a:t>
            </a:r>
            <a:r>
              <a:rPr lang="en-US" altLang="zh-CN" dirty="0"/>
              <a:t>(</a:t>
            </a:r>
            <a:r>
              <a:rPr lang="zh-CN" altLang="en-US" dirty="0"/>
              <a:t>宽带</a:t>
            </a:r>
            <a:r>
              <a:rPr lang="en-US" altLang="zh-CN" dirty="0"/>
              <a:t>)</a:t>
            </a:r>
            <a:r>
              <a:rPr lang="zh-CN" altLang="en-US" dirty="0"/>
              <a:t>不会出现微聚束不稳定性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8C1B2CE-9BEC-9E5D-55B2-4DCB250461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223" y="3428999"/>
            <a:ext cx="4564777" cy="310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347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05CC86-4736-51C4-78A5-09BAA97DE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HHC</a:t>
            </a:r>
            <a:r>
              <a:rPr lang="zh-CN" altLang="en-US" dirty="0"/>
              <a:t>的影响</a:t>
            </a:r>
            <a:endParaRPr lang="en-US" altLang="zh-CN" dirty="0"/>
          </a:p>
          <a:p>
            <a:pPr lvl="1"/>
            <a:r>
              <a:rPr lang="en-US" altLang="zh-CN" dirty="0"/>
              <a:t>HHC</a:t>
            </a:r>
            <a:r>
              <a:rPr lang="zh-CN" altLang="en-US" dirty="0"/>
              <a:t>束长拉伸有助于缓解这种阻抗的微波不稳定性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给出了</a:t>
            </a:r>
            <a:r>
              <a:rPr lang="en-US" altLang="zh-CN" dirty="0"/>
              <a:t>NEG</a:t>
            </a:r>
            <a:r>
              <a:rPr lang="zh-CN" altLang="en-US" dirty="0"/>
              <a:t>镀膜的阻抗，通过模拟得到了这种阻抗对微波不稳定性的影响（</a:t>
            </a:r>
            <a:r>
              <a:rPr lang="en-US" altLang="zh-CN" dirty="0"/>
              <a:t>MBI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/>
              <a:t>论述了具有尖峰的阻抗的模拟参数设置</a:t>
            </a:r>
            <a:endParaRPr lang="en-US" altLang="zh-CN" dirty="0"/>
          </a:p>
          <a:p>
            <a:pPr lvl="1"/>
            <a:r>
              <a:rPr lang="zh-CN" altLang="en-US" dirty="0"/>
              <a:t>在不稳定性上没有新的东西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0221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377</Words>
  <Application>Microsoft Office PowerPoint</Application>
  <PresentationFormat>宽屏</PresentationFormat>
  <Paragraphs>36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AdvOT19ee2aa8.B</vt:lpstr>
      <vt:lpstr>AdvOT483a8203</vt:lpstr>
      <vt:lpstr>AdvTTbdb21c9e</vt:lpstr>
      <vt:lpstr>等线</vt:lpstr>
      <vt:lpstr>等线 Light</vt:lpstr>
      <vt:lpstr>Arial</vt:lpstr>
      <vt:lpstr>Office 主题​​</vt:lpstr>
      <vt:lpstr>2024-3-18</vt:lpstr>
      <vt:lpstr>Terahertz scale microbunching instability driven by high resistivity nonevaporable getter coating resistive-wall impedance  Weiwei Li, Tianlong He, and Zhenghe Bai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2024-3-18</dc:title>
  <dc:creator>立言 覃</dc:creator>
  <cp:lastModifiedBy>立言 覃</cp:lastModifiedBy>
  <cp:revision>12</cp:revision>
  <dcterms:created xsi:type="dcterms:W3CDTF">2024-03-18T09:25:14Z</dcterms:created>
  <dcterms:modified xsi:type="dcterms:W3CDTF">2024-03-18T10:55:30Z</dcterms:modified>
</cp:coreProperties>
</file>