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5" r:id="rId5"/>
    <p:sldId id="266" r:id="rId6"/>
    <p:sldId id="269" r:id="rId7"/>
    <p:sldId id="268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125" d="100"/>
          <a:sy n="125" d="100"/>
        </p:scale>
        <p:origin x="29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B45DC4-4F41-4603-BE0C-777589C60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EAD4652-CC7D-481D-A661-3377D2625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A246AD-A247-42DA-8543-D26E432F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AD9B4E-EC6E-40CB-83C3-89CBB10F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DF949E-6C7B-4547-BF2A-3AE1B258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2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6301C-9343-4703-8FB4-602433EC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0A76D7-A494-4E29-95BC-504B5B298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12A6A6-27B0-46A9-8E11-11E322FE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567726-F9CD-434E-A50F-21D3B367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F391A1-80D6-4087-A703-8ADE8EF8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57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DA433F7-7580-4B83-83E5-C463074B4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A08A9C-CCEF-46A8-8C80-12E92CB5D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1A872B-57DA-4348-8FEB-6D98544A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4EC7BC-F3A9-49C2-BCB7-C4831D03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768C6E-5ABE-403F-A5E2-6D2B38CF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42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4A7848-5CEF-4F60-B35C-6BF32060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BCFC79-0AA5-4D9E-97D4-9B7B2175E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7BEC48-CE5F-4D09-9268-CCB3D68F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C551B3-393B-4FB5-BA07-BAC80FF4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5D08CD-04F0-444E-958B-61F4A086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8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758CF3-1B1A-410E-890E-6CDA6B25C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DE967A5-8703-434D-9D92-B20AE6A2A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1C76DA-E088-4BCC-B03E-132C1C18F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EDE875-D277-4178-8903-EA148317C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E3B587-CEDA-4F34-B834-0A55AB167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81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E02B8B-2CA1-4387-86E6-32AD620F6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380AC3-8B08-4604-B8FA-785CD58C9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3403D52-06C3-4805-9FE2-06DA5F56C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4DB8749-AB8B-424D-95FA-8E924BE7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4C150C-DB4D-4BF3-A3C4-E785D75A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CAF813-4845-4756-9D22-E5305FFC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0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7FFF5E-3A1B-41CF-9D37-9809A1D1E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D886EE-E22F-4B6B-9BC0-7C685DBE0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55F6CD-E86C-418F-A470-B9BB3F2EF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B3EE979-E3F3-43BC-80C1-27FBE13DE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CF83C45-0CFA-4A8A-AA81-625956C43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C2773E1-5EA1-4F71-B64C-277EAB07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BF7F932-3E2D-4D79-BBFC-1E9499CA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8458B91-1856-4B40-A3C2-5A41EC62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17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41351D-8175-423B-8A95-45821D74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A2EE240-6AAB-450E-AF23-F75D1574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3E3EC4-45A3-495D-BBF9-8927BACC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7758F8-AD2F-45CC-BC3C-6C622052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97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8249743-F7AC-4435-A17F-88C36C88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76C8F2A-1C06-496A-8238-E4A1B229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76764B-1EA6-47E8-B73B-302A1503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95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D43F5-2AC6-492D-8851-6A84A365A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D8C47A-33D0-4564-B879-6B564569D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63B234-E337-4C7E-B2FF-CD5F12507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8D9C96-2352-4485-B0F1-C09E3046B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41E03B-0D2F-41B3-BC0F-F083EC0B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571965-48B2-4B67-BCDD-7A19F487E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88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78870E-9742-4842-82BA-609C827FF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1B8F6B2-5785-4450-8BE1-A46ACAF96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D12CD8-DFDF-4A4F-BC07-84896D767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D6EAEA-CA6A-4B89-A410-18A1BF40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442CFE9-D2A7-4763-8A3C-041DD684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20176C-AC6E-40F5-A3AC-B7D78482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7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C3F3662-008E-4552-B861-A88E2B4E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D06CE6-7313-4EB4-8289-B7F195647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BFC9DE-F744-4F78-9B49-335121992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34B35-7EDB-442A-9E22-BCB6161070D2}" type="datetimeFigureOut">
              <a:rPr lang="zh-CN" altLang="en-US" smtClean="0"/>
              <a:t>2024/3/16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E1BCDE-E6D3-455B-AEC1-07A8E6864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47DE14-D246-4DA4-8732-482800252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52FE-3E28-4637-B455-D60654304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791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4A2FA9-D51E-4AD4-B119-0EB659A6F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2024/03/25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D18B7C-B53F-4300-A50C-AE1AA3E0E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128101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11E136-DC70-4CFF-94DC-9CB386F5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Beam-driven APD driver</a:t>
            </a:r>
            <a:r>
              <a:rPr lang="zh-CN" altLang="en-US" dirty="0"/>
              <a:t>参数调研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E8E547-735A-4E4C-BC7B-5F57AA5D9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driver</a:t>
            </a:r>
            <a:r>
              <a:rPr lang="zh-CN" altLang="en-US" sz="2000" dirty="0"/>
              <a:t>和</a:t>
            </a:r>
            <a:r>
              <a:rPr lang="en-US" altLang="zh-CN" sz="2000" dirty="0"/>
              <a:t>witness</a:t>
            </a:r>
            <a:r>
              <a:rPr lang="zh-CN" altLang="en-US" sz="2000" dirty="0"/>
              <a:t>的参数如何选取能令方案更有意义？</a:t>
            </a:r>
            <a:r>
              <a:rPr lang="zh-CN" altLang="en-US" sz="2000" dirty="0">
                <a:highlight>
                  <a:srgbClr val="FFFF00"/>
                </a:highlight>
              </a:rPr>
              <a:t>用能量低</a:t>
            </a:r>
            <a:r>
              <a:rPr lang="en-US" altLang="zh-CN" sz="2000" dirty="0">
                <a:highlight>
                  <a:srgbClr val="FFFF00"/>
                </a:highlight>
              </a:rPr>
              <a:t>(~MeV)</a:t>
            </a:r>
            <a:r>
              <a:rPr lang="zh-CN" altLang="en-US" sz="2000" dirty="0">
                <a:highlight>
                  <a:srgbClr val="FFFF00"/>
                </a:highlight>
              </a:rPr>
              <a:t>，电量大</a:t>
            </a:r>
            <a:r>
              <a:rPr lang="en-US" altLang="zh-CN" sz="2000" dirty="0">
                <a:highlight>
                  <a:srgbClr val="FFFF00"/>
                </a:highlight>
              </a:rPr>
              <a:t>(~</a:t>
            </a:r>
            <a:r>
              <a:rPr lang="en-US" altLang="zh-CN" sz="2000" dirty="0" err="1">
                <a:highlight>
                  <a:srgbClr val="FFFF00"/>
                </a:highlight>
              </a:rPr>
              <a:t>nC</a:t>
            </a:r>
            <a:r>
              <a:rPr lang="en-US" altLang="zh-CN" sz="2000" dirty="0">
                <a:highlight>
                  <a:srgbClr val="FFFF00"/>
                </a:highlight>
              </a:rPr>
              <a:t>)</a:t>
            </a:r>
            <a:r>
              <a:rPr lang="zh-CN" altLang="en-US" sz="2000" dirty="0">
                <a:highlight>
                  <a:srgbClr val="FFFF00"/>
                </a:highlight>
              </a:rPr>
              <a:t>的</a:t>
            </a:r>
            <a:r>
              <a:rPr lang="en-US" altLang="zh-CN" sz="2000" dirty="0">
                <a:highlight>
                  <a:srgbClr val="FFFF00"/>
                </a:highlight>
              </a:rPr>
              <a:t>driver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 err="1">
                <a:highlight>
                  <a:srgbClr val="FFFF00"/>
                </a:highlight>
              </a:rPr>
              <a:t>dechirp</a:t>
            </a:r>
            <a:r>
              <a:rPr lang="zh-CN" altLang="en-US" sz="2000" dirty="0">
                <a:highlight>
                  <a:srgbClr val="FFFF00"/>
                </a:highlight>
              </a:rPr>
              <a:t>能量高</a:t>
            </a:r>
            <a:r>
              <a:rPr lang="en-US" altLang="zh-CN" sz="2000" dirty="0">
                <a:highlight>
                  <a:srgbClr val="FFFF00"/>
                </a:highlight>
              </a:rPr>
              <a:t>(GeV)</a:t>
            </a:r>
            <a:r>
              <a:rPr lang="zh-CN" altLang="en-US" sz="2000" dirty="0">
                <a:highlight>
                  <a:srgbClr val="FFFF00"/>
                </a:highlight>
              </a:rPr>
              <a:t>、电量较大</a:t>
            </a:r>
            <a:r>
              <a:rPr lang="en-US" altLang="zh-CN" sz="2000" dirty="0">
                <a:highlight>
                  <a:srgbClr val="FFFF00"/>
                </a:highlight>
              </a:rPr>
              <a:t>(~</a:t>
            </a:r>
            <a:r>
              <a:rPr lang="en-US" altLang="zh-CN" sz="2000" dirty="0" err="1">
                <a:highlight>
                  <a:srgbClr val="FFFF00"/>
                </a:highlight>
              </a:rPr>
              <a:t>nC</a:t>
            </a:r>
            <a:r>
              <a:rPr lang="en-US" altLang="zh-CN" sz="2000" dirty="0">
                <a:highlight>
                  <a:srgbClr val="FFFF00"/>
                </a:highlight>
              </a:rPr>
              <a:t>)</a:t>
            </a:r>
            <a:r>
              <a:rPr lang="zh-CN" altLang="en-US" sz="2000" dirty="0">
                <a:highlight>
                  <a:srgbClr val="FFFF00"/>
                </a:highlight>
              </a:rPr>
              <a:t>，束长长的</a:t>
            </a:r>
            <a:r>
              <a:rPr lang="en-US" altLang="zh-CN" sz="2000" dirty="0">
                <a:highlight>
                  <a:srgbClr val="FFFF00"/>
                </a:highlight>
              </a:rPr>
              <a:t>witness</a:t>
            </a:r>
            <a:endParaRPr lang="zh-CN" altLang="en-US" sz="20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8C138732-9FFC-4A54-A009-0D0D4B8C5E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065187"/>
                  </p:ext>
                </p:extLst>
              </p:nvPr>
            </p:nvGraphicFramePr>
            <p:xfrm>
              <a:off x="1178052" y="2723631"/>
              <a:ext cx="9835896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44496">
                      <a:extLst>
                        <a:ext uri="{9D8B030D-6E8A-4147-A177-3AD203B41FA5}">
                          <a16:colId xmlns:a16="http://schemas.microsoft.com/office/drawing/2014/main" val="3491626470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1868905489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3359886213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2569759618"/>
                        </a:ext>
                      </a:extLst>
                    </a:gridCol>
                    <a:gridCol w="2506980">
                      <a:extLst>
                        <a:ext uri="{9D8B030D-6E8A-4147-A177-3AD203B41FA5}">
                          <a16:colId xmlns:a16="http://schemas.microsoft.com/office/drawing/2014/main" val="196697794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Parameters of driver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CEPC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FACET-II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err="1"/>
                            <a:t>FLASHForward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err="1"/>
                            <a:t>EuPRAXIA@SPARC_LAB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41944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Energy [GeV]</a:t>
                          </a:r>
                          <a:endParaRPr lang="zh-CN" alt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1.25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89.5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0239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Charge [</a:t>
                          </a:r>
                          <a:r>
                            <a:rPr lang="en-US" altLang="zh-CN" sz="1600" dirty="0" err="1"/>
                            <a:t>nC</a:t>
                          </a:r>
                          <a:r>
                            <a:rPr lang="en-US" altLang="zh-CN" sz="1600" dirty="0"/>
                            <a:t>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0.1-3.0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822918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600" b="0" dirty="0"/>
                            <a:t> [um]</a:t>
                          </a:r>
                          <a:endParaRPr lang="zh-CN" alt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350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15-1500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~70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73265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b="0" dirty="0"/>
                            <a:t>Energy spread [%]</a:t>
                          </a:r>
                          <a:endParaRPr lang="zh-CN" alt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0.15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0.28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2903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600" b="0" dirty="0"/>
                            <a:t> </a:t>
                          </a:r>
                          <a:r>
                            <a:rPr lang="en-US" altLang="zh-CN" sz="1600" dirty="0"/>
                            <a:t>[um]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3.89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9863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Norm. emittance [</a:t>
                          </a:r>
                          <a:r>
                            <a:rPr lang="en-US" altLang="zh-CN" sz="1600" dirty="0" err="1"/>
                            <a:t>umrad</a:t>
                          </a:r>
                          <a:r>
                            <a:rPr lang="en-US" altLang="zh-CN" sz="1600" dirty="0"/>
                            <a:t>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&lt;21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2.5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5147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Energy jitter [%]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83835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8C138732-9FFC-4A54-A009-0D0D4B8C5E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065187"/>
                  </p:ext>
                </p:extLst>
              </p:nvPr>
            </p:nvGraphicFramePr>
            <p:xfrm>
              <a:off x="1178052" y="2723631"/>
              <a:ext cx="9835896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44496">
                      <a:extLst>
                        <a:ext uri="{9D8B030D-6E8A-4147-A177-3AD203B41FA5}">
                          <a16:colId xmlns:a16="http://schemas.microsoft.com/office/drawing/2014/main" val="3491626470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1868905489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3359886213"/>
                        </a:ext>
                      </a:extLst>
                    </a:gridCol>
                    <a:gridCol w="1628140">
                      <a:extLst>
                        <a:ext uri="{9D8B030D-6E8A-4147-A177-3AD203B41FA5}">
                          <a16:colId xmlns:a16="http://schemas.microsoft.com/office/drawing/2014/main" val="2569759618"/>
                        </a:ext>
                      </a:extLst>
                    </a:gridCol>
                    <a:gridCol w="2506980">
                      <a:extLst>
                        <a:ext uri="{9D8B030D-6E8A-4147-A177-3AD203B41FA5}">
                          <a16:colId xmlns:a16="http://schemas.microsoft.com/office/drawing/2014/main" val="196697794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Parameters of driver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CEPC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FACET-II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err="1"/>
                            <a:t>FLASHForward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err="1"/>
                            <a:t>EuPRAXIA@SPARC_LAB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41944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Energy [GeV]</a:t>
                          </a:r>
                          <a:endParaRPr lang="zh-CN" alt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1.25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89.5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0239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Charge [</a:t>
                          </a:r>
                          <a:r>
                            <a:rPr lang="en-US" altLang="zh-CN" sz="1600" dirty="0" err="1"/>
                            <a:t>nC</a:t>
                          </a:r>
                          <a:r>
                            <a:rPr lang="en-US" altLang="zh-CN" sz="1600" dirty="0"/>
                            <a:t>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0.1-3.0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822918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49" t="-303279" r="-303491" b="-4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350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15-1500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b="0" dirty="0"/>
                            <a:t>~70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73265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b="0" dirty="0"/>
                            <a:t>Energy spread [%]</a:t>
                          </a:r>
                          <a:endParaRPr lang="zh-CN" altLang="en-US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0.15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600" dirty="0"/>
                            <a:t>0.28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29034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49" t="-503279" r="-303491" b="-2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3.89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9863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Norm. emittance [</a:t>
                          </a:r>
                          <a:r>
                            <a:rPr lang="en-US" altLang="zh-CN" sz="1600" dirty="0" err="1"/>
                            <a:t>umrad</a:t>
                          </a:r>
                          <a:r>
                            <a:rPr lang="en-US" altLang="zh-CN" sz="1600" dirty="0"/>
                            <a:t>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&lt;21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2.5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51474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Energy jitter [%]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-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8383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52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F77F747-3C90-49BD-9B52-4AFC5F04DA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1104" y="19427"/>
                <a:ext cx="10515600" cy="553096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altLang="zh-CN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200" b="0" i="0" smtClean="0">
                        <a:latin typeface="Cambria Math" panose="02040503050406030204" pitchFamily="18" charset="0"/>
                      </a:rPr>
                      <m:t>GeV</m:t>
                    </m:r>
                    <m:r>
                      <a:rPr lang="zh-CN" altLang="en-US" sz="3200" i="1" smtClean="0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56</m:t>
                        </m:r>
                      </m:sub>
                    </m:sSub>
                    <m:r>
                      <a:rPr lang="en-US" altLang="zh-CN" sz="32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=3.6 </m:t>
                    </m:r>
                    <m:r>
                      <m:rPr>
                        <m:sty m:val="p"/>
                      </m:rPr>
                      <a:rPr lang="en-US" altLang="zh-CN" sz="3200" i="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mm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1~2</m:t>
                    </m:r>
                    <m:r>
                      <m:rPr>
                        <m:sty m:val="p"/>
                      </m:rP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nC</m:t>
                    </m:r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3F77F747-3C90-49BD-9B52-4AFC5F04DA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1104" y="19427"/>
                <a:ext cx="10515600" cy="55309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35297BBF-3687-47F9-9A41-A115FAE128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3067968"/>
                  </p:ext>
                </p:extLst>
              </p:nvPr>
            </p:nvGraphicFramePr>
            <p:xfrm>
              <a:off x="169165" y="911987"/>
              <a:ext cx="4334255" cy="2440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3479">
                      <a:extLst>
                        <a:ext uri="{9D8B030D-6E8A-4147-A177-3AD203B41FA5}">
                          <a16:colId xmlns:a16="http://schemas.microsoft.com/office/drawing/2014/main" val="722692068"/>
                        </a:ext>
                      </a:extLst>
                    </a:gridCol>
                    <a:gridCol w="1305388">
                      <a:extLst>
                        <a:ext uri="{9D8B030D-6E8A-4147-A177-3AD203B41FA5}">
                          <a16:colId xmlns:a16="http://schemas.microsoft.com/office/drawing/2014/main" val="3901886177"/>
                        </a:ext>
                      </a:extLst>
                    </a:gridCol>
                    <a:gridCol w="1305388">
                      <a:extLst>
                        <a:ext uri="{9D8B030D-6E8A-4147-A177-3AD203B41FA5}">
                          <a16:colId xmlns:a16="http://schemas.microsoft.com/office/drawing/2014/main" val="1680304714"/>
                        </a:ext>
                      </a:extLst>
                    </a:gridCol>
                  </a:tblGrid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Parameter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Driver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Witness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100984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[GeV]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0.5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/>
                            <a:t>5±2%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3204489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Charge [</a:t>
                          </a:r>
                          <a:r>
                            <a:rPr lang="en-US" altLang="zh-CN" sz="1400" dirty="0" err="1"/>
                            <a:t>nC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/>
                            <a:t>1,</a:t>
                          </a:r>
                          <a:r>
                            <a:rPr lang="zh-CN" altLang="en-US" sz="1400" b="1" dirty="0"/>
                            <a:t> </a:t>
                          </a:r>
                          <a:r>
                            <a:rPr lang="en-US" altLang="zh-CN" sz="1400" b="1" dirty="0"/>
                            <a:t>2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1266007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Bunch length [um]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~70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561302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spread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0.2%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1%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5107240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Norm. emit. [</a:t>
                          </a:r>
                          <a:r>
                            <a:rPr lang="en-US" altLang="zh-CN" sz="1400" dirty="0" err="1"/>
                            <a:t>umrad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099970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chirp [1/m]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-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5300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1632442"/>
                      </a:ext>
                    </a:extLst>
                  </a:tr>
                  <a:tr h="252893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Plasma density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3.8×</m:t>
                                </m:r>
                                <m:sSup>
                                  <m:sSup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cm</m:t>
                                    </m:r>
                                  </m:e>
                                  <m:sup>
                                    <m: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altLang="zh-CN" sz="14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251786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35297BBF-3687-47F9-9A41-A115FAE128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3067968"/>
                  </p:ext>
                </p:extLst>
              </p:nvPr>
            </p:nvGraphicFramePr>
            <p:xfrm>
              <a:off x="169165" y="911987"/>
              <a:ext cx="4334255" cy="24407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3479">
                      <a:extLst>
                        <a:ext uri="{9D8B030D-6E8A-4147-A177-3AD203B41FA5}">
                          <a16:colId xmlns:a16="http://schemas.microsoft.com/office/drawing/2014/main" val="722692068"/>
                        </a:ext>
                      </a:extLst>
                    </a:gridCol>
                    <a:gridCol w="1305388">
                      <a:extLst>
                        <a:ext uri="{9D8B030D-6E8A-4147-A177-3AD203B41FA5}">
                          <a16:colId xmlns:a16="http://schemas.microsoft.com/office/drawing/2014/main" val="3901886177"/>
                        </a:ext>
                      </a:extLst>
                    </a:gridCol>
                    <a:gridCol w="1305388">
                      <a:extLst>
                        <a:ext uri="{9D8B030D-6E8A-4147-A177-3AD203B41FA5}">
                          <a16:colId xmlns:a16="http://schemas.microsoft.com/office/drawing/2014/main" val="168030471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Parameter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Driver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Witness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100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[GeV]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0.5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/>
                            <a:t>5±2%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320448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Charge [</a:t>
                          </a:r>
                          <a:r>
                            <a:rPr lang="en-US" altLang="zh-CN" sz="1400" dirty="0" err="1"/>
                            <a:t>nC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/>
                            <a:t>1,</a:t>
                          </a:r>
                          <a:r>
                            <a:rPr lang="zh-CN" altLang="en-US" sz="1400" b="1" dirty="0"/>
                            <a:t> </a:t>
                          </a:r>
                          <a:r>
                            <a:rPr lang="en-US" altLang="zh-CN" sz="1400" b="1" dirty="0"/>
                            <a:t>2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126600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Bunch length [um]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~70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65613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spread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0.2%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1%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510724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Norm. emit. [</a:t>
                          </a:r>
                          <a:r>
                            <a:rPr lang="en-US" altLang="zh-CN" sz="1400" dirty="0" err="1"/>
                            <a:t>umrad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09997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Energy chirp [1/m]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-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5300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1632442"/>
                      </a:ext>
                    </a:extLst>
                  </a:tr>
                  <a:tr h="307150">
                    <a:tc>
                      <a:txBody>
                        <a:bodyPr/>
                        <a:lstStyle/>
                        <a:p>
                          <a:r>
                            <a:rPr lang="en-US" altLang="zh-CN" sz="1400" dirty="0"/>
                            <a:t>Plasma density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6200" t="-704000" r="-932" b="-2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251786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矩形 18">
            <a:extLst>
              <a:ext uri="{FF2B5EF4-FFF2-40B4-BE49-F238E27FC236}">
                <a16:creationId xmlns:a16="http://schemas.microsoft.com/office/drawing/2014/main" id="{5109B2E0-4023-4267-873A-80B1B8F0F123}"/>
              </a:ext>
            </a:extLst>
          </p:cNvPr>
          <p:cNvSpPr/>
          <p:nvPr/>
        </p:nvSpPr>
        <p:spPr>
          <a:xfrm>
            <a:off x="371856" y="5821979"/>
            <a:ext cx="112897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现象：</a:t>
            </a:r>
            <a:r>
              <a:rPr lang="en-US" altLang="zh-CN" sz="1600" dirty="0"/>
              <a:t>energy spread</a:t>
            </a:r>
            <a:r>
              <a:rPr lang="zh-CN" altLang="en-US" sz="1600" dirty="0"/>
              <a:t>和</a:t>
            </a:r>
            <a:r>
              <a:rPr lang="en-US" altLang="zh-CN" sz="1600" dirty="0"/>
              <a:t>jitter</a:t>
            </a:r>
            <a:r>
              <a:rPr lang="zh-CN" altLang="en-US" sz="1600" dirty="0"/>
              <a:t>达到最小值时对应的</a:t>
            </a:r>
            <a:r>
              <a:rPr lang="en-US" altLang="zh-CN" sz="1600" dirty="0"/>
              <a:t>APD</a:t>
            </a:r>
            <a:r>
              <a:rPr lang="zh-CN" altLang="en-US" sz="1600" dirty="0"/>
              <a:t>长度不相等。即能量补偿速率快于啁啾补偿速率。且束流初始能量越低，啁啾补偿速率越快。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推测原因</a:t>
            </a:r>
            <a:r>
              <a:rPr lang="en-US" altLang="zh-CN" sz="1600" dirty="0"/>
              <a:t>1</a:t>
            </a:r>
            <a:r>
              <a:rPr lang="zh-CN" altLang="en-US" sz="1600" dirty="0"/>
              <a:t>：</a:t>
            </a:r>
            <a:r>
              <a:rPr lang="en-US" altLang="zh-CN" sz="1600" dirty="0"/>
              <a:t>beam loading</a:t>
            </a:r>
            <a:r>
              <a:rPr lang="zh-CN" altLang="en-US" sz="1600" dirty="0"/>
              <a:t>影响。保持其他参数不变，降低</a:t>
            </a:r>
            <a:r>
              <a:rPr lang="en-US" altLang="zh-CN" sz="1600" dirty="0"/>
              <a:t>witness</a:t>
            </a:r>
            <a:r>
              <a:rPr lang="zh-CN" altLang="en-US" sz="1600" dirty="0"/>
              <a:t>电量（</a:t>
            </a:r>
            <a:r>
              <a:rPr lang="en-US" altLang="zh-CN" sz="1600" dirty="0"/>
              <a:t>2nC</a:t>
            </a:r>
            <a:r>
              <a:rPr lang="zh-CN" altLang="en-US" sz="1600" dirty="0"/>
              <a:t>→</a:t>
            </a:r>
            <a:r>
              <a:rPr lang="en-US" altLang="zh-CN" sz="1600" dirty="0"/>
              <a:t>1nC</a:t>
            </a:r>
            <a:r>
              <a:rPr lang="zh-CN" altLang="en-US" sz="1600" dirty="0"/>
              <a:t>→</a:t>
            </a:r>
            <a:r>
              <a:rPr lang="en-US" altLang="zh-CN" sz="1600" dirty="0"/>
              <a:t>0.5nC</a:t>
            </a:r>
            <a:r>
              <a:rPr lang="zh-CN" altLang="en-US" sz="1600" dirty="0"/>
              <a:t>）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推测原因</a:t>
            </a:r>
            <a:r>
              <a:rPr lang="en-US" altLang="zh-CN" sz="1600" dirty="0"/>
              <a:t>2</a:t>
            </a:r>
            <a:r>
              <a:rPr lang="zh-CN" altLang="en-US" sz="1600" dirty="0"/>
              <a:t>：</a:t>
            </a:r>
            <a:r>
              <a:rPr lang="en-US" altLang="zh-CN" sz="1600" dirty="0"/>
              <a:t>witness</a:t>
            </a:r>
            <a:r>
              <a:rPr lang="zh-CN" altLang="en-US" sz="1600" dirty="0"/>
              <a:t>能量。保持其他参数不变，降低</a:t>
            </a:r>
            <a:r>
              <a:rPr lang="en-US" altLang="zh-CN" sz="1600" dirty="0"/>
              <a:t>witness</a:t>
            </a:r>
            <a:r>
              <a:rPr lang="zh-CN" altLang="en-US" sz="1600" dirty="0"/>
              <a:t>能量（</a:t>
            </a:r>
            <a:r>
              <a:rPr lang="en-US" altLang="zh-CN" sz="1600" dirty="0"/>
              <a:t>5GeV</a:t>
            </a:r>
            <a:r>
              <a:rPr lang="zh-CN" altLang="en-US" sz="1600" dirty="0"/>
              <a:t>→</a:t>
            </a:r>
            <a:r>
              <a:rPr lang="en-US" altLang="zh-CN" sz="1600" dirty="0"/>
              <a:t>1GeV</a:t>
            </a:r>
            <a:r>
              <a:rPr lang="zh-CN" altLang="en-US" sz="1600" dirty="0"/>
              <a:t>→</a:t>
            </a:r>
            <a:r>
              <a:rPr lang="en-US" altLang="zh-CN" sz="1600" dirty="0"/>
              <a:t>0.5GeV</a:t>
            </a:r>
            <a:r>
              <a:rPr lang="zh-CN" altLang="en-US" sz="1600" dirty="0"/>
              <a:t>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pic>
        <p:nvPicPr>
          <p:cNvPr id="46" name="图片 45">
            <a:extLst>
              <a:ext uri="{FF2B5EF4-FFF2-40B4-BE49-F238E27FC236}">
                <a16:creationId xmlns:a16="http://schemas.microsoft.com/office/drawing/2014/main" id="{CFDAEBF8-C009-4DD6-B30D-90B552EF7C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7" y="3588401"/>
            <a:ext cx="2809897" cy="2107423"/>
          </a:xfrm>
          <a:prstGeom prst="rect">
            <a:avLst/>
          </a:prstGeom>
        </p:spPr>
      </p:pic>
      <p:pic>
        <p:nvPicPr>
          <p:cNvPr id="48" name="图片 47">
            <a:extLst>
              <a:ext uri="{FF2B5EF4-FFF2-40B4-BE49-F238E27FC236}">
                <a16:creationId xmlns:a16="http://schemas.microsoft.com/office/drawing/2014/main" id="{508D2420-B34D-4D08-88EE-1623C616C6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7386" y="3588400"/>
            <a:ext cx="2809897" cy="2107423"/>
          </a:xfrm>
          <a:prstGeom prst="rect">
            <a:avLst/>
          </a:prstGeom>
        </p:spPr>
      </p:pic>
      <p:pic>
        <p:nvPicPr>
          <p:cNvPr id="54" name="图片 53">
            <a:extLst>
              <a:ext uri="{FF2B5EF4-FFF2-40B4-BE49-F238E27FC236}">
                <a16:creationId xmlns:a16="http://schemas.microsoft.com/office/drawing/2014/main" id="{8B415700-7D8B-412B-BE45-F077834B7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1577" y="3495752"/>
            <a:ext cx="3069014" cy="2297376"/>
          </a:xfrm>
          <a:prstGeom prst="rect">
            <a:avLst/>
          </a:prstGeom>
        </p:spPr>
      </p:pic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6F51D685-8049-4C81-9E01-3FD7FA4A804A}"/>
              </a:ext>
            </a:extLst>
          </p:cNvPr>
          <p:cNvCxnSpPr>
            <a:cxnSpLocks/>
          </p:cNvCxnSpPr>
          <p:nvPr/>
        </p:nvCxnSpPr>
        <p:spPr>
          <a:xfrm flipH="1">
            <a:off x="6766560" y="3133851"/>
            <a:ext cx="113920" cy="6578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图片 56">
            <a:extLst>
              <a:ext uri="{FF2B5EF4-FFF2-40B4-BE49-F238E27FC236}">
                <a16:creationId xmlns:a16="http://schemas.microsoft.com/office/drawing/2014/main" id="{5C5BB9BD-8E0E-4EEB-A762-19913A701E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4683" y="3491095"/>
            <a:ext cx="3069375" cy="2302031"/>
          </a:xfrm>
          <a:prstGeom prst="rect">
            <a:avLst/>
          </a:prstGeom>
        </p:spPr>
      </p:pic>
      <p:pic>
        <p:nvPicPr>
          <p:cNvPr id="62" name="图片 61">
            <a:extLst>
              <a:ext uri="{FF2B5EF4-FFF2-40B4-BE49-F238E27FC236}">
                <a16:creationId xmlns:a16="http://schemas.microsoft.com/office/drawing/2014/main" id="{954A4A90-E1B6-4708-A93C-EFF7271540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59952" y="686525"/>
            <a:ext cx="3752088" cy="2814066"/>
          </a:xfrm>
          <a:prstGeom prst="rect">
            <a:avLst/>
          </a:prstGeom>
        </p:spPr>
      </p:pic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69ADD000-30F5-4A31-849D-D97F991A71A9}"/>
              </a:ext>
            </a:extLst>
          </p:cNvPr>
          <p:cNvCxnSpPr/>
          <p:nvPr/>
        </p:nvCxnSpPr>
        <p:spPr>
          <a:xfrm>
            <a:off x="6880480" y="1831217"/>
            <a:ext cx="0" cy="130263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7EC393D3-1AC0-489A-AE86-DFA724A55AF1}"/>
              </a:ext>
            </a:extLst>
          </p:cNvPr>
          <p:cNvCxnSpPr/>
          <p:nvPr/>
        </p:nvCxnSpPr>
        <p:spPr>
          <a:xfrm>
            <a:off x="7556373" y="1831217"/>
            <a:ext cx="0" cy="130263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8458D976-B0C3-4235-9B3D-A054FB4AC9E9}"/>
              </a:ext>
            </a:extLst>
          </p:cNvPr>
          <p:cNvCxnSpPr>
            <a:cxnSpLocks/>
          </p:cNvCxnSpPr>
          <p:nvPr/>
        </p:nvCxnSpPr>
        <p:spPr>
          <a:xfrm>
            <a:off x="6890461" y="2482534"/>
            <a:ext cx="66591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>
            <a:extLst>
              <a:ext uri="{FF2B5EF4-FFF2-40B4-BE49-F238E27FC236}">
                <a16:creationId xmlns:a16="http://schemas.microsoft.com/office/drawing/2014/main" id="{37314719-EE23-43BF-9EDE-BDC99ED0A294}"/>
              </a:ext>
            </a:extLst>
          </p:cNvPr>
          <p:cNvSpPr/>
          <p:nvPr/>
        </p:nvSpPr>
        <p:spPr>
          <a:xfrm>
            <a:off x="6890460" y="2237279"/>
            <a:ext cx="6848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</a:rPr>
              <a:t>1.88cm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pic>
        <p:nvPicPr>
          <p:cNvPr id="69" name="图片 68">
            <a:extLst>
              <a:ext uri="{FF2B5EF4-FFF2-40B4-BE49-F238E27FC236}">
                <a16:creationId xmlns:a16="http://schemas.microsoft.com/office/drawing/2014/main" id="{0662C2BD-A41A-46D0-9547-4DF6A9681E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56531" y="684106"/>
            <a:ext cx="3752088" cy="2814066"/>
          </a:xfrm>
          <a:prstGeom prst="rect">
            <a:avLst/>
          </a:prstGeom>
        </p:spPr>
      </p:pic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937AEB84-A6C9-41F2-85AA-FDC7D1244142}"/>
              </a:ext>
            </a:extLst>
          </p:cNvPr>
          <p:cNvCxnSpPr/>
          <p:nvPr/>
        </p:nvCxnSpPr>
        <p:spPr>
          <a:xfrm>
            <a:off x="10966704" y="1813437"/>
            <a:ext cx="0" cy="130263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A9332D54-AC9C-407C-A372-950B7426CE40}"/>
              </a:ext>
            </a:extLst>
          </p:cNvPr>
          <p:cNvCxnSpPr/>
          <p:nvPr/>
        </p:nvCxnSpPr>
        <p:spPr>
          <a:xfrm>
            <a:off x="10587228" y="1813437"/>
            <a:ext cx="0" cy="130263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D561060B-0C4C-4F09-BDEB-BC199EE5EC18}"/>
              </a:ext>
            </a:extLst>
          </p:cNvPr>
          <p:cNvCxnSpPr>
            <a:cxnSpLocks/>
          </p:cNvCxnSpPr>
          <p:nvPr/>
        </p:nvCxnSpPr>
        <p:spPr>
          <a:xfrm>
            <a:off x="10587228" y="2514278"/>
            <a:ext cx="379476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>
            <a:extLst>
              <a:ext uri="{FF2B5EF4-FFF2-40B4-BE49-F238E27FC236}">
                <a16:creationId xmlns:a16="http://schemas.microsoft.com/office/drawing/2014/main" id="{8A2E221B-9DF5-43E1-BAD2-B01CA1EE2791}"/>
              </a:ext>
            </a:extLst>
          </p:cNvPr>
          <p:cNvSpPr/>
          <p:nvPr/>
        </p:nvSpPr>
        <p:spPr>
          <a:xfrm>
            <a:off x="10434564" y="1554218"/>
            <a:ext cx="6848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</a:rPr>
              <a:t>1.08cm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76" name="直接箭头连接符 75">
            <a:extLst>
              <a:ext uri="{FF2B5EF4-FFF2-40B4-BE49-F238E27FC236}">
                <a16:creationId xmlns:a16="http://schemas.microsoft.com/office/drawing/2014/main" id="{C1A09B13-9269-4C62-83CE-4A00A6433C05}"/>
              </a:ext>
            </a:extLst>
          </p:cNvPr>
          <p:cNvCxnSpPr>
            <a:cxnSpLocks/>
          </p:cNvCxnSpPr>
          <p:nvPr/>
        </p:nvCxnSpPr>
        <p:spPr>
          <a:xfrm>
            <a:off x="7729728" y="3045587"/>
            <a:ext cx="1609344" cy="9351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82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5297BBF-3687-47F9-9A41-A115FAE12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63108"/>
              </p:ext>
            </p:extLst>
          </p:nvPr>
        </p:nvGraphicFramePr>
        <p:xfrm>
          <a:off x="206696" y="674243"/>
          <a:ext cx="433425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479">
                  <a:extLst>
                    <a:ext uri="{9D8B030D-6E8A-4147-A177-3AD203B41FA5}">
                      <a16:colId xmlns:a16="http://schemas.microsoft.com/office/drawing/2014/main" val="722692068"/>
                    </a:ext>
                  </a:extLst>
                </a:gridCol>
                <a:gridCol w="1305388">
                  <a:extLst>
                    <a:ext uri="{9D8B030D-6E8A-4147-A177-3AD203B41FA5}">
                      <a16:colId xmlns:a16="http://schemas.microsoft.com/office/drawing/2014/main" val="3901886177"/>
                    </a:ext>
                  </a:extLst>
                </a:gridCol>
                <a:gridCol w="1305388">
                  <a:extLst>
                    <a:ext uri="{9D8B030D-6E8A-4147-A177-3AD203B41FA5}">
                      <a16:colId xmlns:a16="http://schemas.microsoft.com/office/drawing/2014/main" val="1680304714"/>
                    </a:ext>
                  </a:extLst>
                </a:gridCol>
              </a:tblGrid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Parameter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Driver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Witness 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100984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Energy [GeV]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5±2%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204489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Charge [</a:t>
                      </a:r>
                      <a:r>
                        <a:rPr lang="en-US" altLang="zh-CN" sz="1400" dirty="0" err="1"/>
                        <a:t>nC</a:t>
                      </a:r>
                      <a:r>
                        <a:rPr lang="en-US" altLang="zh-CN" sz="1400" dirty="0"/>
                        <a:t>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rgbClr val="FF0000"/>
                          </a:solidFill>
                        </a:rPr>
                        <a:t>0.5</a:t>
                      </a:r>
                      <a:endParaRPr lang="zh-CN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266007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Bunch length [um]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~70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561302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Energy spread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0.2%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1%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107240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Norm. emit. [</a:t>
                      </a:r>
                      <a:r>
                        <a:rPr lang="en-US" altLang="zh-CN" sz="1400" dirty="0" err="1"/>
                        <a:t>umrad</a:t>
                      </a:r>
                      <a:r>
                        <a:rPr lang="en-US" altLang="zh-CN" sz="1400" dirty="0"/>
                        <a:t>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9970"/>
                  </a:ext>
                </a:extLst>
              </a:tr>
              <a:tr h="25289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Energy chirp [1/m]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-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5300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632442"/>
                  </a:ext>
                </a:extLst>
              </a:tr>
            </a:tbl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5109B2E0-4023-4267-873A-80B1B8F0F123}"/>
              </a:ext>
            </a:extLst>
          </p:cNvPr>
          <p:cNvSpPr/>
          <p:nvPr/>
        </p:nvSpPr>
        <p:spPr>
          <a:xfrm>
            <a:off x="6096000" y="4974617"/>
            <a:ext cx="4902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补充</a:t>
            </a:r>
            <a:r>
              <a:rPr lang="en-US" altLang="zh-CN" sz="1600" dirty="0"/>
              <a:t>0.5nC</a:t>
            </a:r>
            <a:r>
              <a:rPr lang="zh-CN" altLang="en-US" sz="1600" dirty="0"/>
              <a:t>的情况。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推论</a:t>
            </a:r>
            <a:r>
              <a:rPr lang="en-US" altLang="zh-CN" sz="1600" dirty="0"/>
              <a:t>1</a:t>
            </a:r>
            <a:r>
              <a:rPr lang="zh-CN" altLang="en-US" sz="1600" dirty="0"/>
              <a:t>：电荷量越低，能散和能量抖动最小时对应的</a:t>
            </a:r>
            <a:r>
              <a:rPr lang="en-US" altLang="zh-CN" sz="1600" dirty="0"/>
              <a:t>APD</a:t>
            </a:r>
            <a:r>
              <a:rPr lang="zh-CN" altLang="en-US" sz="1600" dirty="0"/>
              <a:t>长度越接近。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解释：由于</a:t>
            </a:r>
            <a:r>
              <a:rPr lang="en-US" altLang="zh-CN" sz="1600" dirty="0"/>
              <a:t>beam loading</a:t>
            </a:r>
            <a:r>
              <a:rPr lang="zh-CN" altLang="en-US" sz="1600" dirty="0"/>
              <a:t>，束流尾部粒子受到的</a:t>
            </a:r>
            <a:r>
              <a:rPr lang="en-US" altLang="zh-CN" sz="1600" dirty="0" err="1"/>
              <a:t>Ez</a:t>
            </a:r>
            <a:r>
              <a:rPr lang="zh-CN" altLang="en-US" sz="1600" dirty="0"/>
              <a:t>降低，尾部啁啾补偿速率降低（</a:t>
            </a:r>
            <a:r>
              <a:rPr lang="en-US" altLang="zh-CN" sz="1600" dirty="0"/>
              <a:t>P3</a:t>
            </a:r>
            <a:r>
              <a:rPr lang="zh-CN" altLang="en-US" sz="1600" dirty="0"/>
              <a:t>，</a:t>
            </a:r>
            <a:r>
              <a:rPr lang="en-US" altLang="zh-CN" sz="1600" dirty="0"/>
              <a:t>z=4.8cm LPS</a:t>
            </a:r>
            <a:r>
              <a:rPr lang="zh-CN" altLang="en-US" sz="1600" dirty="0"/>
              <a:t>）。</a:t>
            </a:r>
            <a:endParaRPr lang="en-US" altLang="zh-CN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标题 1">
                <a:extLst>
                  <a:ext uri="{FF2B5EF4-FFF2-40B4-BE49-F238E27FC236}">
                    <a16:creationId xmlns:a16="http://schemas.microsoft.com/office/drawing/2014/main" id="{869B745A-8772-475C-91E2-A505AC58E0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1104" y="19427"/>
                <a:ext cx="10515600" cy="55309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altLang="zh-CN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200">
                        <a:latin typeface="Cambria Math" panose="02040503050406030204" pitchFamily="18" charset="0"/>
                      </a:rPr>
                      <m:t>GeV</m:t>
                    </m:r>
                    <m:r>
                      <a:rPr lang="zh-CN" altLang="en-US" sz="3200" i="1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56</m:t>
                        </m:r>
                      </m:sub>
                    </m:sSub>
                    <m:r>
                      <a:rPr lang="en-US" altLang="zh-CN" sz="32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=3.6 </m:t>
                    </m:r>
                    <m:r>
                      <m:rPr>
                        <m:sty m:val="p"/>
                      </m:rP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mm</m:t>
                    </m:r>
                    <m: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0.5</m:t>
                    </m:r>
                    <m:r>
                      <m:rPr>
                        <m:sty m:val="p"/>
                      </m:rP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nC</m:t>
                    </m:r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>
          <p:sp>
            <p:nvSpPr>
              <p:cNvPr id="27" name="标题 1">
                <a:extLst>
                  <a:ext uri="{FF2B5EF4-FFF2-40B4-BE49-F238E27FC236}">
                    <a16:creationId xmlns:a16="http://schemas.microsoft.com/office/drawing/2014/main" id="{869B745A-8772-475C-91E2-A505AC58E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" y="19427"/>
                <a:ext cx="10515600" cy="553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图片 33">
            <a:extLst>
              <a:ext uri="{FF2B5EF4-FFF2-40B4-BE49-F238E27FC236}">
                <a16:creationId xmlns:a16="http://schemas.microsoft.com/office/drawing/2014/main" id="{1439CF70-439C-4A4D-BBB8-DF902BBD0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56" y="2909563"/>
            <a:ext cx="4676817" cy="35076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C48D25D3-861F-4B4B-A8C0-6D2FACC2A20C}"/>
                  </a:ext>
                </a:extLst>
              </p:cNvPr>
              <p:cNvSpPr/>
              <p:nvPr/>
            </p:nvSpPr>
            <p:spPr>
              <a:xfrm>
                <a:off x="950408" y="3190545"/>
                <a:ext cx="8092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C48D25D3-861F-4B4B-A8C0-6D2FACC2A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08" y="3190545"/>
                <a:ext cx="80926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图片 36">
            <a:extLst>
              <a:ext uri="{FF2B5EF4-FFF2-40B4-BE49-F238E27FC236}">
                <a16:creationId xmlns:a16="http://schemas.microsoft.com/office/drawing/2014/main" id="{80A7CC28-0053-43AC-BF74-8D73AFC385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92" y="775963"/>
            <a:ext cx="5334000" cy="4000500"/>
          </a:xfrm>
          <a:prstGeom prst="rect">
            <a:avLst/>
          </a:prstGeom>
        </p:spPr>
      </p:pic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DC45F813-3C66-4E8C-B889-387BA084C575}"/>
              </a:ext>
            </a:extLst>
          </p:cNvPr>
          <p:cNvCxnSpPr>
            <a:cxnSpLocks/>
          </p:cNvCxnSpPr>
          <p:nvPr/>
        </p:nvCxnSpPr>
        <p:spPr>
          <a:xfrm>
            <a:off x="9077512" y="2400806"/>
            <a:ext cx="0" cy="183591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082F6C4-3189-44B0-B97C-84D6B31C5E11}"/>
              </a:ext>
            </a:extLst>
          </p:cNvPr>
          <p:cNvCxnSpPr>
            <a:cxnSpLocks/>
          </p:cNvCxnSpPr>
          <p:nvPr/>
        </p:nvCxnSpPr>
        <p:spPr>
          <a:xfrm>
            <a:off x="9443272" y="2400806"/>
            <a:ext cx="0" cy="183591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75D097C3-52B3-497F-9F26-FE63058985A6}"/>
              </a:ext>
            </a:extLst>
          </p:cNvPr>
          <p:cNvCxnSpPr>
            <a:cxnSpLocks/>
          </p:cNvCxnSpPr>
          <p:nvPr/>
        </p:nvCxnSpPr>
        <p:spPr>
          <a:xfrm>
            <a:off x="9077512" y="3381307"/>
            <a:ext cx="36576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BC204BAB-8538-4A9E-AEA0-E8B378947980}"/>
              </a:ext>
            </a:extLst>
          </p:cNvPr>
          <p:cNvSpPr/>
          <p:nvPr/>
        </p:nvSpPr>
        <p:spPr>
          <a:xfrm>
            <a:off x="8951280" y="2136000"/>
            <a:ext cx="5998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</a:rPr>
              <a:t>0.7cm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9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标题 1">
                <a:extLst>
                  <a:ext uri="{FF2B5EF4-FFF2-40B4-BE49-F238E27FC236}">
                    <a16:creationId xmlns:a16="http://schemas.microsoft.com/office/drawing/2014/main" id="{AEF88573-DDFF-4654-BD0C-D196495928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1104" y="19427"/>
                <a:ext cx="10515600" cy="55309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0.5~1</m:t>
                    </m:r>
                    <m:r>
                      <a:rPr lang="en-US" altLang="zh-CN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200">
                        <a:latin typeface="Cambria Math" panose="02040503050406030204" pitchFamily="18" charset="0"/>
                      </a:rPr>
                      <m:t>GeV</m:t>
                    </m:r>
                    <m:r>
                      <a:rPr lang="zh-CN" altLang="en-US" sz="3200" i="1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56</m:t>
                        </m:r>
                      </m:sub>
                    </m:sSub>
                    <m:r>
                      <a:rPr lang="en-US" altLang="zh-CN" sz="32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=3.6 </m:t>
                    </m:r>
                    <m:r>
                      <m:rPr>
                        <m:sty m:val="p"/>
                      </m:rP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mm</m:t>
                    </m:r>
                    <m: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0.5</m:t>
                    </m:r>
                    <m:r>
                      <m:rPr>
                        <m:sty m:val="p"/>
                      </m:rPr>
                      <a:rPr lang="en-US" altLang="zh-CN" sz="320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nC</m:t>
                    </m:r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>
          <p:sp>
            <p:nvSpPr>
              <p:cNvPr id="16" name="标题 1">
                <a:extLst>
                  <a:ext uri="{FF2B5EF4-FFF2-40B4-BE49-F238E27FC236}">
                    <a16:creationId xmlns:a16="http://schemas.microsoft.com/office/drawing/2014/main" id="{AEF88573-DDFF-4654-BD0C-D1964959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" y="19427"/>
                <a:ext cx="10515600" cy="553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图片 20">
            <a:extLst>
              <a:ext uri="{FF2B5EF4-FFF2-40B4-BE49-F238E27FC236}">
                <a16:creationId xmlns:a16="http://schemas.microsoft.com/office/drawing/2014/main" id="{00FBD8F6-F321-4336-ACF5-7E0F58A06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33" y="1054484"/>
            <a:ext cx="5334000" cy="4000500"/>
          </a:xfrm>
          <a:prstGeom prst="rect">
            <a:avLst/>
          </a:prstGeom>
        </p:spPr>
      </p:pic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F5E7EDB5-8DBC-47DE-9EFB-A92CB5D71AE3}"/>
              </a:ext>
            </a:extLst>
          </p:cNvPr>
          <p:cNvCxnSpPr>
            <a:cxnSpLocks/>
          </p:cNvCxnSpPr>
          <p:nvPr/>
        </p:nvCxnSpPr>
        <p:spPr>
          <a:xfrm>
            <a:off x="3523489" y="2605555"/>
            <a:ext cx="0" cy="190436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A2DEE048-FA03-4275-95A4-9749FDA29844}"/>
              </a:ext>
            </a:extLst>
          </p:cNvPr>
          <p:cNvCxnSpPr>
            <a:cxnSpLocks/>
          </p:cNvCxnSpPr>
          <p:nvPr/>
        </p:nvCxnSpPr>
        <p:spPr>
          <a:xfrm>
            <a:off x="3834385" y="2605555"/>
            <a:ext cx="0" cy="194881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6F277273-EA54-4A8F-846C-7E48CAFBEA2D}"/>
              </a:ext>
            </a:extLst>
          </p:cNvPr>
          <p:cNvCxnSpPr>
            <a:cxnSpLocks/>
          </p:cNvCxnSpPr>
          <p:nvPr/>
        </p:nvCxnSpPr>
        <p:spPr>
          <a:xfrm>
            <a:off x="3523489" y="3586056"/>
            <a:ext cx="310896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765FF53C-F50B-4AE2-8A4A-EA8B2ACA697F}"/>
              </a:ext>
            </a:extLst>
          </p:cNvPr>
          <p:cNvSpPr/>
          <p:nvPr/>
        </p:nvSpPr>
        <p:spPr>
          <a:xfrm>
            <a:off x="3294055" y="2297778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0.18cm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433876E-B955-4ED4-8D7F-29358F13388A}"/>
              </a:ext>
            </a:extLst>
          </p:cNvPr>
          <p:cNvSpPr/>
          <p:nvPr/>
        </p:nvSpPr>
        <p:spPr>
          <a:xfrm>
            <a:off x="467035" y="5315050"/>
            <a:ext cx="103106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/>
              <a:t>推论</a:t>
            </a:r>
            <a:r>
              <a:rPr lang="en-US" altLang="zh-CN" sz="1600" dirty="0"/>
              <a:t>2</a:t>
            </a:r>
            <a:r>
              <a:rPr lang="zh-CN" altLang="en-US" sz="1600" dirty="0"/>
              <a:t>：</a:t>
            </a:r>
            <a:r>
              <a:rPr lang="en-US" altLang="zh-CN" sz="1600" dirty="0"/>
              <a:t>witness</a:t>
            </a:r>
            <a:r>
              <a:rPr lang="zh-CN" altLang="en-US" sz="1600" dirty="0"/>
              <a:t>能量越低，</a:t>
            </a:r>
            <a:r>
              <a:rPr lang="en-US" altLang="zh-CN" sz="1600" dirty="0"/>
              <a:t> energy spread</a:t>
            </a:r>
            <a:r>
              <a:rPr lang="zh-CN" altLang="en-US" sz="1600" dirty="0"/>
              <a:t>和</a:t>
            </a:r>
            <a:r>
              <a:rPr lang="en-US" altLang="zh-CN" sz="1600" dirty="0"/>
              <a:t>jitter</a:t>
            </a:r>
            <a:r>
              <a:rPr lang="zh-CN" altLang="en-US" sz="1600" dirty="0"/>
              <a:t>最小时对应的</a:t>
            </a:r>
            <a:r>
              <a:rPr lang="en-US" altLang="zh-CN" sz="1600" dirty="0"/>
              <a:t>APD</a:t>
            </a:r>
            <a:r>
              <a:rPr lang="zh-CN" altLang="en-US" sz="1600" dirty="0"/>
              <a:t>长度越接近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AF3A6DB0-56BD-4B3A-9928-F07B568EDE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136" y="1054484"/>
            <a:ext cx="5334000" cy="4000500"/>
          </a:xfrm>
          <a:prstGeom prst="rect">
            <a:avLst/>
          </a:prstGeom>
        </p:spPr>
      </p:pic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DD801B0-E3F3-40BC-8764-80D7C17F8353}"/>
              </a:ext>
            </a:extLst>
          </p:cNvPr>
          <p:cNvCxnSpPr>
            <a:cxnSpLocks/>
          </p:cNvCxnSpPr>
          <p:nvPr/>
        </p:nvCxnSpPr>
        <p:spPr>
          <a:xfrm>
            <a:off x="9589008" y="2642428"/>
            <a:ext cx="0" cy="1904367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2436AEF-2FEC-4B1C-9BB0-45A5E0C3C7D4}"/>
              </a:ext>
            </a:extLst>
          </p:cNvPr>
          <p:cNvCxnSpPr>
            <a:cxnSpLocks/>
          </p:cNvCxnSpPr>
          <p:nvPr/>
        </p:nvCxnSpPr>
        <p:spPr>
          <a:xfrm>
            <a:off x="9954768" y="2648524"/>
            <a:ext cx="0" cy="194881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BCE8BA28-DF8C-45C9-9C6E-AA2341463A8E}"/>
              </a:ext>
            </a:extLst>
          </p:cNvPr>
          <p:cNvCxnSpPr>
            <a:cxnSpLocks/>
          </p:cNvCxnSpPr>
          <p:nvPr/>
        </p:nvCxnSpPr>
        <p:spPr>
          <a:xfrm>
            <a:off x="9589008" y="3622929"/>
            <a:ext cx="36576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A349CF26-BF31-4FFE-8416-4D0DA18BB0B6}"/>
              </a:ext>
            </a:extLst>
          </p:cNvPr>
          <p:cNvSpPr/>
          <p:nvPr/>
        </p:nvSpPr>
        <p:spPr>
          <a:xfrm>
            <a:off x="9430604" y="2334651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0.07cm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2B501F9C-B68B-489E-81D6-821E487B8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6277" y="5035015"/>
            <a:ext cx="2346769" cy="176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5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E3027-6B6A-4232-A7DD-79BC8D1E2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/>
              <a:t>4.9GeV</a:t>
            </a:r>
            <a:r>
              <a:rPr lang="zh-CN" altLang="en-US" sz="1800" dirty="0"/>
              <a:t>的第</a:t>
            </a:r>
            <a:r>
              <a:rPr lang="en-US" altLang="zh-CN" sz="1800" dirty="0"/>
              <a:t>18</a:t>
            </a:r>
            <a:r>
              <a:rPr lang="zh-CN" altLang="en-US" sz="1800" dirty="0"/>
              <a:t>个数据有点问题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9624CE8-6794-4319-BECC-D386885BF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592" y="2001044"/>
            <a:ext cx="5334000" cy="40005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标题 1">
                <a:extLst>
                  <a:ext uri="{FF2B5EF4-FFF2-40B4-BE49-F238E27FC236}">
                    <a16:creationId xmlns:a16="http://schemas.microsoft.com/office/drawing/2014/main" id="{6DAEABC3-C250-4A6D-BC58-BF6972E70AD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1104" y="19427"/>
                <a:ext cx="10515600" cy="553096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0.3</m:t>
                    </m:r>
                    <m:r>
                      <a:rPr lang="en-US" altLang="zh-CN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200" b="0" i="0" smtClean="0">
                        <a:latin typeface="Cambria Math" panose="02040503050406030204" pitchFamily="18" charset="0"/>
                      </a:rPr>
                      <m:t>GeV</m:t>
                    </m:r>
                    <m:r>
                      <a:rPr lang="zh-CN" altLang="en-US" sz="3200" i="1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32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altLang="zh-CN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3200" b="0" i="0" smtClean="0">
                        <a:latin typeface="Cambria Math" panose="02040503050406030204" pitchFamily="18" charset="0"/>
                      </a:rPr>
                      <m:t>GeV</m:t>
                    </m:r>
                    <m:r>
                      <a:rPr lang="zh-CN" altLang="en-US" sz="3200" i="1" smtClean="0"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3200" i="1" kern="1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56</m:t>
                        </m:r>
                      </m:sub>
                    </m:sSub>
                    <m:r>
                      <a:rPr lang="en-US" altLang="zh-CN" sz="3200" i="1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=3.6 </m:t>
                    </m:r>
                    <m:r>
                      <m:rPr>
                        <m:sty m:val="p"/>
                      </m:rPr>
                      <a:rPr lang="en-US" altLang="zh-CN" sz="3200" i="0" kern="1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mm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sz="3200" b="0" i="1" kern="1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1~2</m:t>
                    </m:r>
                    <m:r>
                      <m:rPr>
                        <m:sty m:val="p"/>
                      </m:rPr>
                      <a:rPr lang="en-US" altLang="zh-CN" sz="3200" b="0" i="0" kern="1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nC</m:t>
                    </m:r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>
          <p:sp>
            <p:nvSpPr>
              <p:cNvPr id="6" name="标题 1">
                <a:extLst>
                  <a:ext uri="{FF2B5EF4-FFF2-40B4-BE49-F238E27FC236}">
                    <a16:creationId xmlns:a16="http://schemas.microsoft.com/office/drawing/2014/main" id="{6DAEABC3-C250-4A6D-BC58-BF6972E70A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1104" y="19427"/>
                <a:ext cx="10515600" cy="553096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62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8C6427-A2D6-43C5-AC9D-4E6E82BA2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小结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9F828C6-95A6-4FE9-83C5-B9031B2EA4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468618" cy="4351338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zh-CN" altLang="en-US" sz="2000" dirty="0"/>
                  <a:t>为</a:t>
                </a:r>
                <a:r>
                  <a:rPr lang="en-US" altLang="zh-CN" sz="2000" dirty="0"/>
                  <a:t>spread</a:t>
                </a:r>
                <a:r>
                  <a:rPr lang="zh-CN" altLang="en-US" sz="2000" dirty="0"/>
                  <a:t>和</a:t>
                </a:r>
                <a:r>
                  <a:rPr lang="en-US" altLang="zh-CN" sz="2000" dirty="0"/>
                  <a:t>jitter</a:t>
                </a:r>
                <a:r>
                  <a:rPr lang="zh-CN" altLang="en-US" sz="2000" dirty="0"/>
                  <a:t>最小值对应的</a:t>
                </a:r>
                <a:r>
                  <a:rPr lang="en-US" altLang="zh-CN" sz="2000" dirty="0"/>
                  <a:t>APD</a:t>
                </a:r>
                <a:r>
                  <a:rPr lang="zh-CN" altLang="en-US" sz="2000" dirty="0"/>
                  <a:t>长度的差值；</a:t>
                </a:r>
                <a:endParaRPr lang="en-US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zh-CN" altLang="en-US" sz="2000" dirty="0"/>
                  <a:t>受</a:t>
                </a:r>
                <a:r>
                  <a:rPr lang="en-US" altLang="zh-CN" sz="2000" dirty="0"/>
                  <a:t>witness</a:t>
                </a:r>
                <a:r>
                  <a:rPr lang="zh-CN" altLang="en-US" sz="2000" dirty="0"/>
                  <a:t>电荷量（</a:t>
                </a:r>
                <a:r>
                  <a:rPr lang="en-US" altLang="zh-CN" sz="2000" dirty="0"/>
                  <a:t>beam loading</a:t>
                </a:r>
                <a:r>
                  <a:rPr lang="zh-CN" altLang="en-US" sz="2000" dirty="0"/>
                  <a:t>）的影响较大；</a:t>
                </a:r>
                <a:endParaRPr lang="en-US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zh-CN" altLang="en-US" sz="2000" dirty="0"/>
                  <a:t>对于电子束驱动</a:t>
                </a:r>
                <a:r>
                  <a:rPr lang="en-US" altLang="zh-CN" sz="2000" dirty="0"/>
                  <a:t>APD</a:t>
                </a:r>
                <a:r>
                  <a:rPr lang="zh-CN" altLang="en-US" sz="2000" dirty="0"/>
                  <a:t>，一个</a:t>
                </a:r>
                <a:r>
                  <a:rPr lang="en-US" altLang="zh-CN" sz="2000" b="1" dirty="0"/>
                  <a:t>0.5GeV, 2nC</a:t>
                </a:r>
                <a:r>
                  <a:rPr lang="zh-CN" altLang="en-US" sz="2000" dirty="0"/>
                  <a:t>的</a:t>
                </a:r>
                <a:r>
                  <a:rPr lang="en-US" altLang="zh-CN" sz="2000" dirty="0"/>
                  <a:t>driver</a:t>
                </a:r>
                <a:r>
                  <a:rPr lang="zh-CN" altLang="en-US" sz="2000" dirty="0"/>
                  <a:t>能将：</a:t>
                </a:r>
                <a:endParaRPr lang="en-US" altLang="zh-CN" sz="2000" dirty="0"/>
              </a:p>
              <a:p>
                <a:pPr lvl="1"/>
                <a:r>
                  <a:rPr lang="en-US" altLang="zh-CN" sz="1800" b="1" dirty="0"/>
                  <a:t>5GeV, 2nC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witness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energy spread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jitter</a:t>
                </a:r>
                <a:r>
                  <a:rPr lang="zh-CN" altLang="en-US" sz="1800" dirty="0"/>
                  <a:t>分别从</a:t>
                </a:r>
                <a:r>
                  <a:rPr lang="en-US" altLang="zh-CN" sz="1800" dirty="0"/>
                  <a:t>1%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±2%</a:t>
                </a:r>
                <a:r>
                  <a:rPr lang="zh-CN" altLang="en-US" sz="1800" dirty="0"/>
                  <a:t>降至</a:t>
                </a:r>
                <a:r>
                  <a:rPr lang="en-US" altLang="zh-CN" sz="1800" b="1" dirty="0"/>
                  <a:t>0.35%</a:t>
                </a:r>
                <a:r>
                  <a:rPr lang="zh-CN" altLang="en-US" sz="1800" b="1" dirty="0"/>
                  <a:t>和</a:t>
                </a:r>
                <a:r>
                  <a:rPr lang="en-US" altLang="zh-CN" sz="1800" b="1" dirty="0"/>
                  <a:t>0.09%</a:t>
                </a:r>
                <a:r>
                  <a:rPr lang="zh-CN" altLang="en-US" sz="1800" dirty="0"/>
                  <a:t>以下；</a:t>
                </a:r>
                <a:endParaRPr lang="en-US" altLang="zh-CN" sz="1800" dirty="0"/>
              </a:p>
              <a:p>
                <a:pPr lvl="1"/>
                <a:r>
                  <a:rPr lang="en-US" altLang="zh-CN" sz="1800" b="1" dirty="0"/>
                  <a:t>5GeV, 1nC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witness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energy spread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jitter</a:t>
                </a:r>
                <a:r>
                  <a:rPr lang="zh-CN" altLang="en-US" sz="1800" dirty="0"/>
                  <a:t>分别从</a:t>
                </a:r>
                <a:r>
                  <a:rPr lang="en-US" altLang="zh-CN" sz="1800" dirty="0"/>
                  <a:t>1%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±2%</a:t>
                </a:r>
                <a:r>
                  <a:rPr lang="zh-CN" altLang="en-US" sz="1800" dirty="0"/>
                  <a:t>降至</a:t>
                </a:r>
                <a:r>
                  <a:rPr lang="en-US" altLang="zh-CN" sz="1800" b="1" dirty="0"/>
                  <a:t>0.23%</a:t>
                </a:r>
                <a:r>
                  <a:rPr lang="zh-CN" altLang="en-US" sz="1800" b="1" dirty="0"/>
                  <a:t>和</a:t>
                </a:r>
                <a:r>
                  <a:rPr lang="en-US" altLang="zh-CN" sz="1800" b="1" dirty="0"/>
                  <a:t>0.08%</a:t>
                </a:r>
                <a:r>
                  <a:rPr lang="zh-CN" altLang="en-US" sz="1800" dirty="0"/>
                  <a:t>以下；</a:t>
                </a:r>
                <a:endParaRPr lang="en-US" altLang="zh-CN" sz="1800" dirty="0"/>
              </a:p>
              <a:p>
                <a:pPr lvl="1"/>
                <a:r>
                  <a:rPr lang="en-US" altLang="zh-CN" sz="1800" b="1" dirty="0"/>
                  <a:t>5GeV, 0.5nC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witness</a:t>
                </a:r>
                <a:r>
                  <a:rPr lang="zh-CN" altLang="en-US" sz="1800" dirty="0"/>
                  <a:t>的</a:t>
                </a:r>
                <a:r>
                  <a:rPr lang="en-US" altLang="zh-CN" sz="1800" dirty="0"/>
                  <a:t>energy spread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jitter</a:t>
                </a:r>
                <a:r>
                  <a:rPr lang="zh-CN" altLang="en-US" sz="1800" dirty="0"/>
                  <a:t>分别从</a:t>
                </a:r>
                <a:r>
                  <a:rPr lang="en-US" altLang="zh-CN" sz="1800" dirty="0"/>
                  <a:t>1%</a:t>
                </a:r>
                <a:r>
                  <a:rPr lang="zh-CN" altLang="en-US" sz="1800" dirty="0"/>
                  <a:t>和</a:t>
                </a:r>
                <a:r>
                  <a:rPr lang="en-US" altLang="zh-CN" sz="1800" dirty="0"/>
                  <a:t>±2%</a:t>
                </a:r>
                <a:r>
                  <a:rPr lang="zh-CN" altLang="en-US" sz="1800" dirty="0"/>
                  <a:t>降至</a:t>
                </a:r>
                <a:r>
                  <a:rPr lang="en-US" altLang="zh-CN" sz="1800" b="1" dirty="0"/>
                  <a:t>0.2%</a:t>
                </a:r>
                <a:r>
                  <a:rPr lang="zh-CN" altLang="en-US" sz="1800" b="1" dirty="0"/>
                  <a:t>和</a:t>
                </a:r>
                <a:r>
                  <a:rPr lang="en-US" altLang="zh-CN" sz="1800" b="1" dirty="0"/>
                  <a:t>0.09%</a:t>
                </a:r>
                <a:r>
                  <a:rPr lang="zh-CN" altLang="en-US" sz="1800" dirty="0"/>
                  <a:t>以下</a:t>
                </a:r>
                <a:r>
                  <a:rPr lang="en-US" altLang="zh-CN" sz="1800" dirty="0"/>
                  <a:t>.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9F828C6-95A6-4FE9-83C5-B9031B2EA4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468618" cy="4351338"/>
              </a:xfrm>
              <a:blipFill>
                <a:blip r:embed="rId2"/>
                <a:stretch>
                  <a:fillRect l="-943" t="-1541" r="-4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2A4CCE15-B20B-43D8-AE7E-5E2B69D26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358" y="2026158"/>
            <a:ext cx="4000500" cy="363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04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13208</TotalTime>
  <Words>582</Words>
  <Application>Microsoft Office PowerPoint</Application>
  <PresentationFormat>宽屏</PresentationFormat>
  <Paragraphs>113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Times New Roman</vt:lpstr>
      <vt:lpstr>Office 主题​​</vt:lpstr>
      <vt:lpstr>2024/03/25</vt:lpstr>
      <vt:lpstr>Beam-driven APD driver参数调研</vt:lpstr>
      <vt:lpstr>E_w=5 GeV，R_56=3.6 mm, Q_w=1~2nC </vt:lpstr>
      <vt:lpstr>PowerPoint 演示文稿</vt:lpstr>
      <vt:lpstr>PowerPoint 演示文稿</vt:lpstr>
      <vt:lpstr>E_d=0.3 GeV，E_w=5 GeV，R_56=3.6 mm, Q_w=1~2nC </vt:lpstr>
      <vt:lpstr>小结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2024/03/18</dc:title>
  <dc:creator>shixueyan</dc:creator>
  <cp:lastModifiedBy>shixueyan</cp:lastModifiedBy>
  <cp:revision>243</cp:revision>
  <dcterms:created xsi:type="dcterms:W3CDTF">2024-03-16T06:34:47Z</dcterms:created>
  <dcterms:modified xsi:type="dcterms:W3CDTF">2024-03-25T10:43:45Z</dcterms:modified>
</cp:coreProperties>
</file>