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57" r:id="rId10"/>
    <p:sldId id="258" r:id="rId11"/>
    <p:sldId id="259" r:id="rId12"/>
    <p:sldId id="261" r:id="rId13"/>
    <p:sldId id="260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39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0198D08-9288-6D3F-AA0F-B25FB9BF3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2CB0FB4-6508-C727-896C-85D440FAA4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33763A0-2354-5ECF-164F-61AE9A4AF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9683-8D36-4967-A111-DFE8D391230C}" type="datetimeFigureOut">
              <a:rPr lang="zh-CN" altLang="en-US" smtClean="0"/>
              <a:t>2024/3/25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7BC82CB-C21F-7F96-B64C-AA4AC2E0C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E4AE03D-6815-4AF0-E311-FDEBC4E26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F2BC0-F21D-4757-80CF-BB603F6465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2252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F966497-23BE-37ED-374F-0097E3C8C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A54F1B2-E324-CA27-1D84-0D91566339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C869932-3C84-F8C7-85F8-8B1576C53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9683-8D36-4967-A111-DFE8D391230C}" type="datetimeFigureOut">
              <a:rPr lang="zh-CN" altLang="en-US" smtClean="0"/>
              <a:t>2024/3/25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C2AFFD7-3452-6437-061C-661009093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AF3252E-B8DF-61A1-FD21-C0D0EDAF0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F2BC0-F21D-4757-80CF-BB603F6465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0710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1D626AE9-A338-41F1-B17D-DEE37F0D61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36A09B9-AA2A-D9A0-DD0B-3DA80FD5CE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4692C0B-A122-ECA7-DA92-9B894765A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9683-8D36-4967-A111-DFE8D391230C}" type="datetimeFigureOut">
              <a:rPr lang="zh-CN" altLang="en-US" smtClean="0"/>
              <a:t>2024/3/25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C2C1D3C-8C1B-DD36-D357-70A6D5A78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1C4867E-9F5E-C2FE-B93C-E9D3B2436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F2BC0-F21D-4757-80CF-BB603F6465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7542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2CE48C-3538-808B-34FE-2F7E5F3CE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22BFDED-4095-000C-FBDE-C3E78C88B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77C4023-8DFB-7273-1E0A-1946261B2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9683-8D36-4967-A111-DFE8D391230C}" type="datetimeFigureOut">
              <a:rPr lang="zh-CN" altLang="en-US" smtClean="0"/>
              <a:t>2024/3/25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05B8E9B-7C77-AD98-73C9-E49B14867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3C9E35D-A132-A9E4-B19D-296B6C9A1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F2BC0-F21D-4757-80CF-BB603F6465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5701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E4CD584-5521-B5B6-7B13-51D691648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3FB6240-BC4B-59D0-7D63-865381E06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2D646FC-F4EC-EF5E-6743-700498EB1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9683-8D36-4967-A111-DFE8D391230C}" type="datetimeFigureOut">
              <a:rPr lang="zh-CN" altLang="en-US" smtClean="0"/>
              <a:t>2024/3/25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628B5EC-F943-3F87-F13D-F8351E0FF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ECF4BC1-AFF3-5BA2-3DFC-73D655F79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F2BC0-F21D-4757-80CF-BB603F6465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467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A1B0564-FAE2-9634-FA8D-C9F2C6BC0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4EDA684-130B-808D-B571-0B4C3E2240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341E9DF-F52F-B8D4-2DF9-A019FEAAB9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050494F-2753-A400-D3B1-D82053003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9683-8D36-4967-A111-DFE8D391230C}" type="datetimeFigureOut">
              <a:rPr lang="zh-CN" altLang="en-US" smtClean="0"/>
              <a:t>2024/3/25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7A34BD0-D89D-3163-3CF8-C647A4D6C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1EFAA36-7F1C-2304-FBC6-55BD79808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F2BC0-F21D-4757-80CF-BB603F6465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5120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4FE42D-12E8-4F49-DABD-A275C2C97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1505F83-A453-68DA-FC16-E096832A89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F4FC49B-588C-4B02-60A9-B4C0B47A4D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A1B4AB4-7A1D-A85E-9902-0E819B81F8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40872302-9F2F-2134-88D3-832DF9DB5F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DA78BB74-664C-252C-2373-86168D289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9683-8D36-4967-A111-DFE8D391230C}" type="datetimeFigureOut">
              <a:rPr lang="zh-CN" altLang="en-US" smtClean="0"/>
              <a:t>2024/3/25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FE9192F-1BBD-CC3C-3ADF-48A81BD6A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8C5220C3-2352-9ACF-B51F-7D5506D0B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F2BC0-F21D-4757-80CF-BB603F6465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4401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A523711-959C-BC0F-914C-BC0CB67C5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24A538D-E905-A281-2417-092990B4E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9683-8D36-4967-A111-DFE8D391230C}" type="datetimeFigureOut">
              <a:rPr lang="zh-CN" altLang="en-US" smtClean="0"/>
              <a:t>2024/3/25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761024F-6115-E345-2CAA-C82D3FEDD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D44AFF9-6648-83EF-CC9A-86AC3A7CC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F2BC0-F21D-4757-80CF-BB603F6465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4897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90D602E7-CF8A-FA58-0D2D-6260DE261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9683-8D36-4967-A111-DFE8D391230C}" type="datetimeFigureOut">
              <a:rPr lang="zh-CN" altLang="en-US" smtClean="0"/>
              <a:t>2024/3/25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3642BBDB-3092-BCEB-AFCD-8319A9639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EE71916-6B54-111C-3C9B-080E0F5B1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F2BC0-F21D-4757-80CF-BB603F6465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8527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23469A-13D0-E0AB-0578-022F57EE8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F5937E2-D956-25B9-DDDA-A703C9E64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684B850-7C22-60BE-57DA-93E446019E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FC0ACDF-D04D-F31A-64B6-F0ECF7A6C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9683-8D36-4967-A111-DFE8D391230C}" type="datetimeFigureOut">
              <a:rPr lang="zh-CN" altLang="en-US" smtClean="0"/>
              <a:t>2024/3/25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33FF760-61A7-2029-FAED-13213C9CF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B0C9E3D-9E69-3916-A768-46A8E0756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F2BC0-F21D-4757-80CF-BB603F6465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1629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DBD0DD-B82B-1B32-3EAF-391A46577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530B856-ACFB-ADEB-838E-18B56BB9F0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929F278-384D-DEBC-20B3-DD953E52F2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2F7B603-67AD-42FE-6862-D931F8778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9683-8D36-4967-A111-DFE8D391230C}" type="datetimeFigureOut">
              <a:rPr lang="zh-CN" altLang="en-US" smtClean="0"/>
              <a:t>2024/3/25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6C1B11B-53FC-BD05-EB1A-CB875C474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E7A4F2A-828F-12F0-35A4-EF38B3FC5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F2BC0-F21D-4757-80CF-BB603F6465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5337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8D1A4AB-AAE0-8FFD-65CB-0CC77FA22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2AE528E-2D2A-3EB8-3854-C4B074C2C9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3141D7C-993A-E8E2-9F50-60829AF86C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F9683-8D36-4967-A111-DFE8D391230C}" type="datetimeFigureOut">
              <a:rPr lang="zh-CN" altLang="en-US" smtClean="0"/>
              <a:t>2024/3/25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21A25C8-A475-D476-9473-78C30BE423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25412F2-A3E1-6EB5-1070-7F192D6541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F2BC0-F21D-4757-80CF-BB603F6465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5487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765EB5-0416-97D5-2F45-7ED0895CFE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2024-3-25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F43C0D2-4F52-437C-C750-C2BA761002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7131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845852FB-9D91-6554-5274-01C3C0E7BD6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453" y="92242"/>
            <a:ext cx="4379495" cy="3336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4626FBA-0DDD-C34B-FA47-B67933BB32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5538" y="92241"/>
            <a:ext cx="4379496" cy="3336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E6657113-7D3C-C698-471D-C042DB4F87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453" y="3521242"/>
            <a:ext cx="4379495" cy="3336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E7F521FD-0C51-E225-00C2-1997D8C207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3875" y="3521242"/>
            <a:ext cx="4379496" cy="3336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5363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3768823B-0506-7C00-3ADA-E3861DEE44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20" y="0"/>
            <a:ext cx="4817895" cy="3670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711FD310-5E4E-A86A-A7A0-9AABCC19B3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1368" y="0"/>
            <a:ext cx="4439904" cy="3382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713AE2F9-BC27-1CF4-C599-7901896381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958" y="3382784"/>
            <a:ext cx="4561221" cy="347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>
            <a:extLst>
              <a:ext uri="{FF2B5EF4-FFF2-40B4-BE49-F238E27FC236}">
                <a16:creationId xmlns:a16="http://schemas.microsoft.com/office/drawing/2014/main" id="{D00CA958-F255-597E-639B-C97FAA928B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709" y="3475217"/>
            <a:ext cx="4561222" cy="3475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6853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66E24A2A-36FC-7287-6DDF-F9D0E74C273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22" y="1115453"/>
            <a:ext cx="5933819" cy="4627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ADB70AD5-E0F2-9012-96B4-7F5D8410DB8D}"/>
              </a:ext>
            </a:extLst>
          </p:cNvPr>
          <p:cNvSpPr txBox="1"/>
          <p:nvPr/>
        </p:nvSpPr>
        <p:spPr>
          <a:xfrm>
            <a:off x="7956884" y="1115453"/>
            <a:ext cx="3609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阈值在</a:t>
            </a:r>
            <a:r>
              <a:rPr lang="en-US" altLang="zh-CN" sz="2400" dirty="0"/>
              <a:t>5nC</a:t>
            </a:r>
            <a:r>
              <a:rPr lang="zh-CN" altLang="en-US" sz="2400" dirty="0"/>
              <a:t>附近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98E2C973-92E4-672B-D10B-CA6FE6FB9D8B}"/>
              </a:ext>
            </a:extLst>
          </p:cNvPr>
          <p:cNvSpPr txBox="1"/>
          <p:nvPr/>
        </p:nvSpPr>
        <p:spPr>
          <a:xfrm>
            <a:off x="7956884" y="2828835"/>
            <a:ext cx="231006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dirty="0"/>
              <a:t>增长率</a:t>
            </a:r>
            <a:endParaRPr lang="en-US" altLang="zh-CN" sz="2400" dirty="0"/>
          </a:p>
          <a:p>
            <a:r>
              <a:rPr lang="en-US" altLang="zh-CN" sz="2400" dirty="0"/>
              <a:t>5nC  0.099</a:t>
            </a:r>
          </a:p>
          <a:p>
            <a:r>
              <a:rPr lang="en-US" altLang="zh-CN" sz="2400" dirty="0"/>
              <a:t>6nC  0.213</a:t>
            </a:r>
          </a:p>
          <a:p>
            <a:r>
              <a:rPr lang="en-US" altLang="zh-CN" sz="2400" dirty="0"/>
              <a:t>7nC  0.321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953891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1B09DF7-7363-BE00-CEB8-F49D19525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5nC PWD</a:t>
            </a:r>
            <a:r>
              <a:rPr lang="zh-CN" altLang="en-US" dirty="0"/>
              <a:t>频移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D03D6A38-5162-1E99-2255-94A8CE204A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6926" y="1943894"/>
            <a:ext cx="5400675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0982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280A1C-91FF-9DA3-5ACF-5727E95AE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1991"/>
          </a:xfrm>
        </p:spPr>
        <p:txBody>
          <a:bodyPr>
            <a:normAutofit/>
          </a:bodyPr>
          <a:lstStyle/>
          <a:p>
            <a:r>
              <a:rPr lang="en-US" altLang="zh-CN" sz="2400" dirty="0"/>
              <a:t>Coherent-radiation-induced longitudinal single-pass beam breakup instability of a steady-state </a:t>
            </a:r>
            <a:r>
              <a:rPr lang="en-US" altLang="zh-CN" sz="2400" dirty="0" err="1"/>
              <a:t>microbunch</a:t>
            </a:r>
            <a:r>
              <a:rPr lang="en-US" altLang="zh-CN" sz="2400" dirty="0"/>
              <a:t> train in an undulator</a:t>
            </a:r>
            <a:endParaRPr lang="zh-CN" altLang="en-US" sz="24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9778A27-3B9B-15C8-979D-335E400815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7957"/>
            <a:ext cx="10515600" cy="5903495"/>
          </a:xfrm>
        </p:spPr>
        <p:txBody>
          <a:bodyPr>
            <a:normAutofit/>
          </a:bodyPr>
          <a:lstStyle/>
          <a:p>
            <a:r>
              <a:rPr lang="zh-CN" altLang="en-US" dirty="0"/>
              <a:t>一种潜在的</a:t>
            </a:r>
            <a:r>
              <a:rPr lang="en-US" altLang="zh-CN" dirty="0"/>
              <a:t>single-pass</a:t>
            </a:r>
            <a:r>
              <a:rPr lang="zh-CN" altLang="en-US" dirty="0"/>
              <a:t>不稳定性机制：</a:t>
            </a:r>
            <a:r>
              <a:rPr lang="en-US" altLang="zh-CN" dirty="0"/>
              <a:t>CSR</a:t>
            </a:r>
            <a:r>
              <a:rPr lang="zh-CN" altLang="en-US" dirty="0"/>
              <a:t>导致波荡器中接近的微聚束串发生</a:t>
            </a:r>
            <a:r>
              <a:rPr lang="en-US" altLang="zh-CN" dirty="0"/>
              <a:t>BBU</a:t>
            </a:r>
            <a:r>
              <a:rPr lang="zh-CN" altLang="en-US" dirty="0"/>
              <a:t>不稳定性，尤其是当微聚束兼具接近波荡器谐振波长时。使用宏粒子模型和对束波相互作用的</a:t>
            </a:r>
            <a:r>
              <a:rPr lang="en-US" altLang="zh-CN" dirty="0"/>
              <a:t>slippage constraint</a:t>
            </a:r>
            <a:r>
              <a:rPr lang="zh-CN" altLang="en-US" dirty="0"/>
              <a:t>提出了问题。当微聚束间隔接近基模谐振波长，相干辐射可以提供额外的纵向聚焦，导致更稳定的多束团振荡。说明了平均流强为</a:t>
            </a:r>
            <a:r>
              <a:rPr lang="en-US" altLang="zh-CN" dirty="0"/>
              <a:t>1~A</a:t>
            </a:r>
            <a:r>
              <a:rPr lang="zh-CN" altLang="en-US" dirty="0"/>
              <a:t>的</a:t>
            </a:r>
            <a:r>
              <a:rPr lang="en-US" altLang="zh-CN" dirty="0"/>
              <a:t>SSMB</a:t>
            </a:r>
            <a:r>
              <a:rPr lang="zh-CN" altLang="en-US" dirty="0"/>
              <a:t>，单通</a:t>
            </a:r>
            <a:r>
              <a:rPr lang="en-US" altLang="zh-CN" dirty="0"/>
              <a:t>BBU</a:t>
            </a:r>
            <a:r>
              <a:rPr lang="zh-CN" altLang="en-US" dirty="0"/>
              <a:t>不稳定性不是严重的问题。</a:t>
            </a:r>
            <a:endParaRPr lang="en-US" altLang="zh-CN" dirty="0"/>
          </a:p>
          <a:p>
            <a:r>
              <a:rPr lang="zh-CN" altLang="en-US" dirty="0"/>
              <a:t>先前对</a:t>
            </a:r>
            <a:r>
              <a:rPr lang="en-US" altLang="zh-CN" dirty="0"/>
              <a:t>MBI</a:t>
            </a:r>
            <a:r>
              <a:rPr lang="zh-CN" altLang="en-US" dirty="0"/>
              <a:t>的讨论往往在</a:t>
            </a:r>
            <a:r>
              <a:rPr lang="en-US" altLang="zh-CN" dirty="0"/>
              <a:t>coasting beam</a:t>
            </a:r>
            <a:r>
              <a:rPr lang="zh-CN" altLang="en-US" dirty="0"/>
              <a:t>近似的条件下进行（</a:t>
            </a:r>
            <a:r>
              <a:rPr lang="en-US" altLang="zh-CN" dirty="0"/>
              <a:t>CSR</a:t>
            </a:r>
            <a:r>
              <a:rPr lang="zh-CN" altLang="en-US" dirty="0"/>
              <a:t>波长比单束团束长短），调制程度被认为是光滑背景的微扰。这篇文章探讨了</a:t>
            </a:r>
            <a:r>
              <a:rPr lang="en-US" altLang="zh-CN" dirty="0"/>
              <a:t>CSR</a:t>
            </a:r>
            <a:r>
              <a:rPr lang="zh-CN" altLang="en-US" dirty="0"/>
              <a:t>对微聚束链纵向动力学的影响，这些微聚束的间距与波荡器谐振波长接近，背景并不是光滑的。对于这种小间距的微聚束链，时域的</a:t>
            </a:r>
            <a:r>
              <a:rPr lang="en-US" altLang="zh-CN" dirty="0"/>
              <a:t>CSR</a:t>
            </a:r>
            <a:r>
              <a:rPr lang="zh-CN" altLang="en-US" dirty="0"/>
              <a:t>尾场相对来说是长程尾场。</a:t>
            </a:r>
          </a:p>
        </p:txBody>
      </p:sp>
    </p:spTree>
    <p:extLst>
      <p:ext uri="{BB962C8B-B14F-4D97-AF65-F5344CB8AC3E}">
        <p14:creationId xmlns:p14="http://schemas.microsoft.com/office/powerpoint/2010/main" val="917983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5DF48FC-0090-990D-9E62-495FB251D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CSR</a:t>
            </a:r>
            <a:r>
              <a:rPr lang="zh-CN" altLang="en-US" dirty="0"/>
              <a:t>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E2BAB68-91AD-824B-2D0B-5D27D8EAA1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给出了</a:t>
            </a:r>
            <a:r>
              <a:rPr lang="en-US" altLang="zh-CN" dirty="0"/>
              <a:t>free-space</a:t>
            </a:r>
            <a:r>
              <a:rPr lang="zh-CN" altLang="en-US" dirty="0"/>
              <a:t>平面波荡器的能量角分布频谱，计算了辐射的阻抗和尾场函数。奇数谐波分量具有尖峰，说明频谱角分布在谐振波数的整数倍处聚集。</a:t>
            </a:r>
            <a:endParaRPr lang="en-US" altLang="zh-CN" dirty="0"/>
          </a:p>
          <a:p>
            <a:r>
              <a:rPr lang="zh-CN" altLang="en-US" dirty="0"/>
              <a:t>在微聚束链间距接近波荡器谐振波长时，</a:t>
            </a:r>
            <a:r>
              <a:rPr lang="en-US" altLang="zh-CN" dirty="0"/>
              <a:t>CSR</a:t>
            </a:r>
            <a:r>
              <a:rPr lang="zh-CN" altLang="en-US" dirty="0"/>
              <a:t>尾场不再是短程尾场，会扰动前方的束团。</a:t>
            </a:r>
            <a:r>
              <a:rPr lang="en-US" altLang="zh-CN" dirty="0"/>
              <a:t>CSR</a:t>
            </a:r>
            <a:r>
              <a:rPr lang="zh-CN" altLang="en-US" dirty="0"/>
              <a:t>尾场是一种等效尾场，因为他是横波，波荡器中能量交换发生在横向，而不是通常情况的纵向。</a:t>
            </a:r>
          </a:p>
        </p:txBody>
      </p:sp>
    </p:spTree>
    <p:extLst>
      <p:ext uri="{BB962C8B-B14F-4D97-AF65-F5344CB8AC3E}">
        <p14:creationId xmlns:p14="http://schemas.microsoft.com/office/powerpoint/2010/main" val="3163787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D8201D7-77D3-EE73-7C2D-97065D456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电子动力学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BF98A3B-EB0D-1153-7E2B-96E184A09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7958"/>
            <a:ext cx="10515600" cy="4669005"/>
          </a:xfrm>
        </p:spPr>
        <p:txBody>
          <a:bodyPr>
            <a:normAutofit/>
          </a:bodyPr>
          <a:lstStyle/>
          <a:p>
            <a:r>
              <a:rPr lang="zh-CN" altLang="en-US" dirty="0"/>
              <a:t>先写出来不考虑集体效应的运动方程</a:t>
            </a:r>
            <a:r>
              <a:rPr lang="en-US" altLang="zh-CN" dirty="0"/>
              <a:t>(</a:t>
            </a:r>
            <a:r>
              <a:rPr lang="zh-CN" altLang="en-US" dirty="0"/>
              <a:t>波荡器中的激光调制</a:t>
            </a:r>
            <a:r>
              <a:rPr lang="en-US" altLang="zh-CN" dirty="0"/>
              <a:t>)</a:t>
            </a:r>
            <a:r>
              <a:rPr lang="zh-CN" altLang="en-US" dirty="0"/>
              <a:t>，再给出了</a:t>
            </a:r>
            <a:r>
              <a:rPr lang="en-US" altLang="zh-CN" dirty="0"/>
              <a:t>CSR</a:t>
            </a:r>
            <a:r>
              <a:rPr lang="zh-CN" altLang="en-US" dirty="0"/>
              <a:t>尾场造成的能量变化的微分方程。综合得到描述</a:t>
            </a:r>
            <a:r>
              <a:rPr lang="en-US" altLang="zh-CN" dirty="0"/>
              <a:t>CSR</a:t>
            </a:r>
            <a:r>
              <a:rPr lang="zh-CN" altLang="en-US" dirty="0"/>
              <a:t>尾场存在时，宏粒子运动的二阶微分方程。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先考虑束团间距远大于质心偏移的情况，对尾场作一阶泰勒展开，忽略</a:t>
            </a:r>
            <a:r>
              <a:rPr lang="en-US" altLang="zh-CN" dirty="0"/>
              <a:t>0</a:t>
            </a:r>
            <a:r>
              <a:rPr lang="zh-CN" altLang="en-US" dirty="0"/>
              <a:t>阶项只保留</a:t>
            </a:r>
            <a:r>
              <a:rPr lang="en-US" altLang="zh-CN" dirty="0"/>
              <a:t>1</a:t>
            </a:r>
            <a:r>
              <a:rPr lang="zh-CN" altLang="en-US" dirty="0"/>
              <a:t>阶项</a:t>
            </a:r>
            <a:r>
              <a:rPr lang="en-US" altLang="zh-CN" dirty="0"/>
              <a:t>(?)</a:t>
            </a:r>
            <a:r>
              <a:rPr lang="zh-CN" altLang="en-US" dirty="0"/>
              <a:t>，化简二阶微分方程。质心偏移项代表了</a:t>
            </a:r>
            <a:r>
              <a:rPr lang="en-US" altLang="zh-CN" dirty="0" err="1"/>
              <a:t>dz</a:t>
            </a:r>
            <a:r>
              <a:rPr lang="en-US" altLang="zh-CN" dirty="0"/>
              <a:t>/ds</a:t>
            </a:r>
            <a:r>
              <a:rPr lang="zh-CN" altLang="en-US" dirty="0"/>
              <a:t>，在方程中是阻尼或共振，可能导致不稳定性。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480828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1948B2A-0906-76DD-37ED-DF6742B06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6484"/>
            <a:ext cx="10515600" cy="5230479"/>
          </a:xfrm>
        </p:spPr>
        <p:txBody>
          <a:bodyPr/>
          <a:lstStyle/>
          <a:p>
            <a:r>
              <a:rPr lang="zh-CN" altLang="en-US" dirty="0"/>
              <a:t>由于辐射场以光速传播，在每个波荡器的周期的每个辐射波长中，辐射场会与电子束有滑移。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滑移约束为</a:t>
            </a:r>
            <a:r>
              <a:rPr lang="en-US" altLang="zh-CN" dirty="0"/>
              <a:t>                              </a:t>
            </a:r>
            <a:r>
              <a:rPr lang="zh-CN" altLang="en-US" dirty="0"/>
              <a:t>其中</a:t>
            </a:r>
            <a:r>
              <a:rPr lang="en-US" altLang="zh-CN" dirty="0"/>
              <a:t>\Delta L</a:t>
            </a:r>
            <a:r>
              <a:rPr lang="zh-CN" altLang="en-US" dirty="0"/>
              <a:t>是相邻微束团的间距，</a:t>
            </a:r>
            <a:r>
              <a:rPr lang="en-US" altLang="zh-CN" dirty="0"/>
              <a:t>N_{k}=-L_{k,k-1}/\lambda_{r}</a:t>
            </a:r>
            <a:r>
              <a:rPr lang="zh-CN" altLang="en-US" dirty="0"/>
              <a:t>是第</a:t>
            </a:r>
            <a:r>
              <a:rPr lang="en-US" altLang="zh-CN" dirty="0"/>
              <a:t>k</a:t>
            </a:r>
            <a:r>
              <a:rPr lang="zh-CN" altLang="en-US" dirty="0"/>
              <a:t>和第</a:t>
            </a:r>
            <a:r>
              <a:rPr lang="en-US" altLang="zh-CN" dirty="0"/>
              <a:t>k-1</a:t>
            </a:r>
            <a:r>
              <a:rPr lang="zh-CN" altLang="en-US" dirty="0"/>
              <a:t>个微束团的距离与谐振波长之比。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使用滑移约束改写二阶微分方程。在</a:t>
            </a:r>
            <a:r>
              <a:rPr lang="en-US" altLang="zh-CN" dirty="0"/>
              <a:t>SSMB</a:t>
            </a:r>
            <a:r>
              <a:rPr lang="zh-CN" altLang="en-US" dirty="0"/>
              <a:t>中，束团间距远大于质心偏移的假设不再适用。与传统</a:t>
            </a:r>
            <a:r>
              <a:rPr lang="en-US" altLang="zh-CN" dirty="0"/>
              <a:t>BBU</a:t>
            </a:r>
            <a:r>
              <a:rPr lang="zh-CN" altLang="en-US" dirty="0"/>
              <a:t>不同的是，与电子束共同传播的辐射场需要加入滑移约束。</a:t>
            </a:r>
          </a:p>
          <a:p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CFCE6B55-7279-2B78-0832-3F48AAC4D7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7863" y="2252901"/>
            <a:ext cx="2190200" cy="485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392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8AD56F-B3B1-F313-C6FA-27C3383A1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数值解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0B9F7B1-4895-2684-8168-618F3C464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只讨论了基模的辐射场。在束团间距远大于质心偏移的假设下，线性解与非线性解符合的较好。</a:t>
            </a:r>
            <a:r>
              <a:rPr lang="en-US" altLang="zh-CN" dirty="0"/>
              <a:t>PWD</a:t>
            </a:r>
            <a:r>
              <a:rPr lang="zh-CN" altLang="en-US" dirty="0"/>
              <a:t>会提供额外的纵向聚焦，使得振幅增长更加缓慢。非线性解会高估</a:t>
            </a:r>
            <a:r>
              <a:rPr lang="en-US" altLang="zh-CN" dirty="0"/>
              <a:t>PWD</a:t>
            </a:r>
            <a:r>
              <a:rPr lang="zh-CN" altLang="en-US" dirty="0"/>
              <a:t>聚焦效应。忽略滑移限制会高估能量</a:t>
            </a:r>
            <a:r>
              <a:rPr lang="en-US" altLang="zh-CN" dirty="0"/>
              <a:t>kick</a:t>
            </a:r>
            <a:r>
              <a:rPr lang="zh-CN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048861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3253D4-279B-9BE0-357A-9F0DE14D0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例子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213B511-C89C-E7AB-8211-5A7BB2EBF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167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/>
              <a:t>EUV</a:t>
            </a:r>
          </a:p>
          <a:p>
            <a:r>
              <a:rPr lang="zh-CN" altLang="en-US" dirty="0"/>
              <a:t>用振幅</a:t>
            </a:r>
            <a:r>
              <a:rPr lang="en-US" altLang="zh-CN" dirty="0"/>
              <a:t>z</a:t>
            </a:r>
            <a:r>
              <a:rPr lang="zh-CN" altLang="en-US" dirty="0"/>
              <a:t>沿</a:t>
            </a:r>
            <a:r>
              <a:rPr lang="en-US" altLang="zh-CN" dirty="0"/>
              <a:t>s</a:t>
            </a:r>
            <a:r>
              <a:rPr lang="zh-CN" altLang="en-US" dirty="0"/>
              <a:t>的变化，相空间图，不同位置</a:t>
            </a:r>
            <a:r>
              <a:rPr lang="en-US" altLang="zh-CN" dirty="0"/>
              <a:t>s</a:t>
            </a:r>
            <a:r>
              <a:rPr lang="zh-CN" altLang="en-US" dirty="0"/>
              <a:t>的束团频谱，</a:t>
            </a:r>
            <a:r>
              <a:rPr lang="en-US" altLang="zh-CN" dirty="0"/>
              <a:t>bunching factor</a:t>
            </a:r>
            <a:r>
              <a:rPr lang="zh-CN" altLang="en-US" dirty="0"/>
              <a:t>四种方式，通过比较非线性解和不含</a:t>
            </a:r>
            <a:r>
              <a:rPr lang="en-US" altLang="zh-CN" dirty="0"/>
              <a:t>PWD</a:t>
            </a:r>
            <a:r>
              <a:rPr lang="zh-CN" altLang="en-US" dirty="0"/>
              <a:t>项的线性解，说明了</a:t>
            </a:r>
            <a:r>
              <a:rPr lang="en-US" altLang="zh-CN" dirty="0"/>
              <a:t>PWD</a:t>
            </a:r>
            <a:r>
              <a:rPr lang="zh-CN" altLang="en-US" dirty="0"/>
              <a:t>提供了额外纵向聚焦。</a:t>
            </a:r>
            <a:endParaRPr lang="en-US" altLang="zh-CN" dirty="0"/>
          </a:p>
          <a:p>
            <a:r>
              <a:rPr lang="zh-CN" altLang="en-US" dirty="0"/>
              <a:t>较高电荷量会有更强的集体效应。高次谐波尾场的</a:t>
            </a:r>
            <a:r>
              <a:rPr lang="en-US" altLang="zh-CN" dirty="0"/>
              <a:t>bunching factor</a:t>
            </a:r>
            <a:r>
              <a:rPr lang="zh-CN" altLang="en-US" dirty="0"/>
              <a:t>对纵向位置更敏感。</a:t>
            </a:r>
            <a:endParaRPr lang="en-US" altLang="zh-CN" dirty="0"/>
          </a:p>
          <a:p>
            <a:r>
              <a:rPr lang="zh-CN" altLang="en-US" dirty="0"/>
              <a:t>讨论了非均匀微束团链的不稳定性。</a:t>
            </a:r>
            <a:r>
              <a:rPr lang="en-US" altLang="zh-CN" dirty="0"/>
              <a:t>1,2,3...</a:t>
            </a:r>
            <a:r>
              <a:rPr lang="zh-CN" altLang="en-US" dirty="0"/>
              <a:t>等差增加或反向减少的束团链。对于前方的束团，尾场扰动比聚焦更强，因此后方的束团应该有更少的电荷量，以保证不稳定性的扰动尽可能小。</a:t>
            </a:r>
            <a:endParaRPr lang="en-US" altLang="zh-CN" dirty="0"/>
          </a:p>
          <a:p>
            <a:r>
              <a:rPr lang="zh-CN" altLang="en-US" dirty="0"/>
              <a:t>比较了相位偏移的影响。束团间隔等于谐振波长时，束团质心位置恰好在势阱底部，受到扰动最小。</a:t>
            </a:r>
          </a:p>
        </p:txBody>
      </p:sp>
    </p:spTree>
    <p:extLst>
      <p:ext uri="{BB962C8B-B14F-4D97-AF65-F5344CB8AC3E}">
        <p14:creationId xmlns:p14="http://schemas.microsoft.com/office/powerpoint/2010/main" val="3255878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827FC94-C227-009B-CC95-44DB9EE89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1474"/>
            <a:ext cx="10515600" cy="5615489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/>
              <a:t>IR</a:t>
            </a:r>
          </a:p>
          <a:p>
            <a:endParaRPr lang="en-US" altLang="zh-CN" dirty="0"/>
          </a:p>
          <a:p>
            <a:r>
              <a:rPr lang="zh-CN" altLang="en-US" dirty="0"/>
              <a:t>电荷量是</a:t>
            </a:r>
            <a:r>
              <a:rPr lang="en-US" altLang="zh-CN" dirty="0"/>
              <a:t>EUV</a:t>
            </a:r>
            <a:r>
              <a:rPr lang="zh-CN" altLang="en-US" dirty="0"/>
              <a:t>的</a:t>
            </a:r>
            <a:r>
              <a:rPr lang="en-US" altLang="zh-CN" dirty="0"/>
              <a:t>400</a:t>
            </a:r>
            <a:r>
              <a:rPr lang="zh-CN" altLang="en-US" dirty="0"/>
              <a:t>倍，束团间距是</a:t>
            </a:r>
            <a:r>
              <a:rPr lang="en-US" altLang="zh-CN" dirty="0"/>
              <a:t>EUV</a:t>
            </a:r>
            <a:r>
              <a:rPr lang="zh-CN" altLang="en-US" dirty="0"/>
              <a:t>的</a:t>
            </a:r>
            <a:r>
              <a:rPr lang="en-US" altLang="zh-CN" dirty="0"/>
              <a:t>50</a:t>
            </a:r>
            <a:r>
              <a:rPr lang="zh-CN" altLang="en-US" dirty="0"/>
              <a:t>倍。波荡器长度和电子束能量和</a:t>
            </a:r>
            <a:r>
              <a:rPr lang="en-US" altLang="zh-CN" dirty="0"/>
              <a:t>EUV</a:t>
            </a:r>
            <a:r>
              <a:rPr lang="zh-CN" altLang="en-US" dirty="0"/>
              <a:t>相似。</a:t>
            </a:r>
          </a:p>
        </p:txBody>
      </p:sp>
    </p:spTree>
    <p:extLst>
      <p:ext uri="{BB962C8B-B14F-4D97-AF65-F5344CB8AC3E}">
        <p14:creationId xmlns:p14="http://schemas.microsoft.com/office/powerpoint/2010/main" val="2298049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8C4C1C2-7ADC-1EA2-DAB2-494EBC588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η&lt;0</a:t>
            </a:r>
            <a:endParaRPr lang="zh-CN" alt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9A2CB0B-83C6-6E1A-1462-1544564882D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9975" y="1690687"/>
            <a:ext cx="6692129" cy="5088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2229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781</Words>
  <Application>Microsoft Office PowerPoint</Application>
  <PresentationFormat>宽屏</PresentationFormat>
  <Paragraphs>34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7" baseType="lpstr">
      <vt:lpstr>等线</vt:lpstr>
      <vt:lpstr>等线 Light</vt:lpstr>
      <vt:lpstr>Arial</vt:lpstr>
      <vt:lpstr>Office 主题​​</vt:lpstr>
      <vt:lpstr>2024-3-25 </vt:lpstr>
      <vt:lpstr>Coherent-radiation-induced longitudinal single-pass beam breakup instability of a steady-state microbunch train in an undulator</vt:lpstr>
      <vt:lpstr>CSR场</vt:lpstr>
      <vt:lpstr>电子动力学</vt:lpstr>
      <vt:lpstr>PowerPoint 演示文稿</vt:lpstr>
      <vt:lpstr>数值解</vt:lpstr>
      <vt:lpstr>例子</vt:lpstr>
      <vt:lpstr>PowerPoint 演示文稿</vt:lpstr>
      <vt:lpstr>η&lt;0</vt:lpstr>
      <vt:lpstr>PowerPoint 演示文稿</vt:lpstr>
      <vt:lpstr>PowerPoint 演示文稿</vt:lpstr>
      <vt:lpstr>PowerPoint 演示文稿</vt:lpstr>
      <vt:lpstr>5nC PWD频移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立言 覃</dc:creator>
  <cp:lastModifiedBy>立言 覃</cp:lastModifiedBy>
  <cp:revision>9</cp:revision>
  <dcterms:created xsi:type="dcterms:W3CDTF">2024-03-23T10:07:29Z</dcterms:created>
  <dcterms:modified xsi:type="dcterms:W3CDTF">2024-03-25T10:18:18Z</dcterms:modified>
</cp:coreProperties>
</file>