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61" r:id="rId4"/>
    <p:sldId id="265" r:id="rId5"/>
    <p:sldId id="267" r:id="rId6"/>
    <p:sldId id="266" r:id="rId7"/>
    <p:sldId id="268" r:id="rId8"/>
    <p:sldId id="272" r:id="rId9"/>
    <p:sldId id="270" r:id="rId10"/>
    <p:sldId id="273" r:id="rId11"/>
    <p:sldId id="274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D4F2E5-D23F-4B77-9526-C11470845B31}">
          <p14:sldIdLst>
            <p14:sldId id="256"/>
            <p14:sldId id="271"/>
          </p14:sldIdLst>
        </p14:section>
        <p14:section name="初始chirp的选择和beam loading决定达到能散最小值的位置" id="{863F46BA-68FD-4870-9B9B-39928BFCD166}">
          <p14:sldIdLst>
            <p14:sldId id="261"/>
            <p14:sldId id="265"/>
            <p14:sldId id="267"/>
          </p14:sldIdLst>
        </p14:section>
        <p14:section name="与laser-driven APD效果对比" id="{517A8512-0219-4ECB-8CF0-C92D2A74B924}">
          <p14:sldIdLst>
            <p14:sldId id="266"/>
          </p14:sldIdLst>
        </p14:section>
        <p14:section name="参数间关系" id="{9754B538-1E06-4CCE-9416-B0A0DC099501}">
          <p14:sldIdLst>
            <p14:sldId id="268"/>
            <p14:sldId id="272"/>
            <p14:sldId id="270"/>
            <p14:sldId id="273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6721" autoAdjust="0"/>
  </p:normalViewPr>
  <p:slideViewPr>
    <p:cSldViewPr snapToGrid="0">
      <p:cViewPr varScale="1">
        <p:scale>
          <a:sx n="125" d="100"/>
          <a:sy n="125" d="100"/>
        </p:scale>
        <p:origin x="5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B943-8C81-4216-9B54-5B43BDD8ABA8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A5152-A031-447E-8699-33C937C7C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A5152-A031-447E-8699-33C937C7C0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3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45DC4-4F41-4603-BE0C-777589C6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AD4652-CC7D-481D-A661-3377D2625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A246AD-A247-42DA-8543-D26E432F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AD9B4E-EC6E-40CB-83C3-89CBB10F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DF949E-6C7B-4547-BF2A-3AE1B258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6301C-9343-4703-8FB4-602433EC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A76D7-A494-4E29-95BC-504B5B29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12A6A6-27B0-46A9-8E11-11E322FE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567726-F9CD-434E-A50F-21D3B367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391A1-80D6-4087-A703-8ADE8EF8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57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A433F7-7580-4B83-83E5-C463074B4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08A9C-CCEF-46A8-8C80-12E92CB5D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1A872B-57DA-4348-8FEB-6D98544A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EC7BC-F3A9-49C2-BCB7-C4831D03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68C6E-5ABE-403F-A5E2-6D2B38CF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2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A7848-5CEF-4F60-B35C-6BF32060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CFC79-0AA5-4D9E-97D4-9B7B2175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7BEC48-CE5F-4D09-9268-CCB3D68F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551B3-393B-4FB5-BA07-BAC80FF4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5D08CD-04F0-444E-958B-61F4A086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58CF3-1B1A-410E-890E-6CDA6B25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E967A5-8703-434D-9D92-B20AE6A2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C76DA-E088-4BCC-B03E-132C1C18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DE875-D277-4178-8903-EA148317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3B587-CEDA-4F34-B834-0A55AB16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8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02B8B-2CA1-4387-86E6-32AD620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380AC3-8B08-4604-B8FA-785CD58C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403D52-06C3-4805-9FE2-06DA5F56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DB8749-AB8B-424D-95FA-8E924BE7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4C150C-DB4D-4BF3-A3C4-E785D75A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CAF813-4845-4756-9D22-E5305FFC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FFF5E-3A1B-41CF-9D37-9809A1D1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D886EE-E22F-4B6B-9BC0-7C685DBE0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55F6CD-E86C-418F-A470-B9BB3F2E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3EE979-E3F3-43BC-80C1-27FBE13DE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F83C45-0CFA-4A8A-AA81-625956C43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2773E1-5EA1-4F71-B64C-277EAB07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F7F932-3E2D-4D79-BBFC-1E9499CA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458B91-1856-4B40-A3C2-5A41EC6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1351D-8175-423B-8A95-45821D74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2EE240-6AAB-450E-AF23-F75D1574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3E3EC4-45A3-495D-BBF9-8927BACC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7758F8-AD2F-45CC-BC3C-6C62205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249743-F7AC-4435-A17F-88C36C8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6C8F2A-1C06-496A-8238-E4A1B229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76764B-1EA6-47E8-B73B-302A1503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43F5-2AC6-492D-8851-6A84A3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D8C47A-33D0-4564-B879-6B564569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63B234-E337-4C7E-B2FF-CD5F12507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8D9C96-2352-4485-B0F1-C09E3046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E03B-0D2F-41B3-BC0F-F083EC0B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71965-48B2-4B67-BCDD-7A19F48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8870E-9742-4842-82BA-609C827F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1B8F6B2-5785-4450-8BE1-A46ACAF96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D12CD8-DFDF-4A4F-BC07-84896D76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D6EAEA-CA6A-4B89-A410-18A1BF40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42CFE9-D2A7-4763-8A3C-041DD684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20176C-AC6E-40F5-A3AC-B7D78482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3F3662-008E-4552-B861-A88E2B4E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D06CE6-7313-4EB4-8289-B7F19564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BFC9DE-F744-4F78-9B49-335121992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4B35-7EDB-442A-9E22-BCB6161070D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1BCDE-E6D3-455B-AEC1-07A8E6864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47DE14-D246-4DA4-8732-48280025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A2FA9-D51E-4AD4-B119-0EB659A6F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2024/04/08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D18B7C-B53F-4300-A50C-AE1AA3E0E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128101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/>
                  <a:t>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3.3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  <a:blipFill>
                <a:blip r:embed="rId2"/>
                <a:stretch>
                  <a:fillRect l="-1159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830146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±5%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830146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6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3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±5%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54717" r="-186466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54717" r="-813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770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b="1" dirty="0"/>
                  <a:t>减小初始能量抖动：</a:t>
                </a:r>
                <a:r>
                  <a:rPr lang="en-US" altLang="zh-CN" sz="2400" b="1" dirty="0"/>
                  <a:t>±5%</a:t>
                </a:r>
                <a:r>
                  <a:rPr lang="zh-CN" altLang="en-US" sz="2400" b="1" dirty="0"/>
                  <a:t>→</a:t>
                </a:r>
                <a:r>
                  <a:rPr lang="en-US" altLang="zh-CN" sz="2400" b="1" dirty="0"/>
                  <a:t> ±3%</a:t>
                </a:r>
                <a:r>
                  <a:rPr lang="zh-CN" altLang="en-US" sz="2400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4.4</m:t>
                    </m:r>
                    <m:r>
                      <a:rPr lang="en-US" altLang="zh-CN" sz="2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  <a:blipFill>
                <a:blip r:embed="rId2"/>
                <a:stretch>
                  <a:fillRect l="-870" t="-219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0723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0723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6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3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54717" r="-186466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54717" r="-813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518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1CE6423-0FAB-49B2-A285-620ACA9E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9863" y="-306759"/>
            <a:ext cx="5672999" cy="823049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E38E9188-7788-47B2-A372-F9562D2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86483"/>
            <a:ext cx="10515600" cy="55309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世界上</a:t>
            </a:r>
            <a:r>
              <a:rPr lang="en-US" altLang="zh-CN" sz="2800" dirty="0"/>
              <a:t>PWFA</a:t>
            </a:r>
            <a:r>
              <a:rPr lang="zh-CN" altLang="en-US" sz="2800" dirty="0"/>
              <a:t>实验装置参数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950DE9-AB0B-45D7-9F36-378B60CA69A1}"/>
              </a:ext>
            </a:extLst>
          </p:cNvPr>
          <p:cNvSpPr/>
          <p:nvPr/>
        </p:nvSpPr>
        <p:spPr>
          <a:xfrm>
            <a:off x="8525816" y="1171348"/>
            <a:ext cx="3415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LMRoman10-Regular"/>
              </a:rPr>
              <a:t>FLASHForward</a:t>
            </a:r>
            <a:r>
              <a:rPr lang="zh-CN" altLang="en-US" dirty="0">
                <a:latin typeface="LMRoman10-Regular"/>
              </a:rPr>
              <a:t>和</a:t>
            </a:r>
            <a:r>
              <a:rPr lang="en-US" altLang="zh-CN" dirty="0">
                <a:latin typeface="LMRoman10-Regular"/>
              </a:rPr>
              <a:t>FACET-II</a:t>
            </a:r>
            <a:r>
              <a:rPr lang="zh-CN" altLang="en-US" dirty="0">
                <a:latin typeface="LMRoman10-Regular"/>
              </a:rPr>
              <a:t>本身由</a:t>
            </a:r>
            <a:r>
              <a:rPr lang="en-US" altLang="zh-CN" dirty="0" err="1">
                <a:latin typeface="LMRoman10-Regular"/>
              </a:rPr>
              <a:t>linac</a:t>
            </a:r>
            <a:r>
              <a:rPr lang="zh-CN" altLang="en-US" dirty="0">
                <a:latin typeface="LMRoman10-Regular"/>
              </a:rPr>
              <a:t>提供的束流品质就较高，其中</a:t>
            </a:r>
            <a:r>
              <a:rPr lang="en-US" altLang="zh-CN" dirty="0" err="1">
                <a:latin typeface="LMRoman10-Regular"/>
              </a:rPr>
              <a:t>FLASHForward</a:t>
            </a:r>
            <a:r>
              <a:rPr lang="zh-CN" altLang="en-US" dirty="0">
                <a:latin typeface="LMRoman10-Regular"/>
              </a:rPr>
              <a:t>有望做高重频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01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E6955-ED78-44C0-9C2C-0FF3D351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30D649-DFF8-4D8F-BC56-6026B285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000" dirty="0"/>
              <a:t>将</a:t>
            </a:r>
            <a:r>
              <a:rPr lang="en-US" altLang="zh-CN" sz="2000" dirty="0"/>
              <a:t>500MeV, 2nC</a:t>
            </a:r>
            <a:r>
              <a:rPr lang="zh-CN" altLang="en-US" sz="2000" dirty="0"/>
              <a:t>（实际是</a:t>
            </a:r>
            <a:r>
              <a:rPr lang="en-US" altLang="zh-CN" sz="2000" dirty="0"/>
              <a:t>20nC</a:t>
            </a:r>
            <a:r>
              <a:rPr lang="zh-CN" altLang="en-US" sz="2000" dirty="0"/>
              <a:t>）</a:t>
            </a:r>
            <a:r>
              <a:rPr lang="en-US" altLang="zh-CN" sz="2000" dirty="0"/>
              <a:t>driver</a:t>
            </a:r>
            <a:r>
              <a:rPr lang="zh-CN" altLang="en-US" sz="2000" dirty="0"/>
              <a:t>的电荷量降低看结果；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/>
              <a:t>与</a:t>
            </a:r>
            <a:r>
              <a:rPr lang="en-US" altLang="zh-CN" sz="2000" dirty="0"/>
              <a:t>laser-driven APD/APD+PPD</a:t>
            </a:r>
            <a:r>
              <a:rPr lang="zh-CN" altLang="en-US" sz="2000" dirty="0"/>
              <a:t>方案对比；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/>
              <a:t>分析</a:t>
            </a:r>
            <a:r>
              <a:rPr lang="en-US" altLang="zh-CN" sz="2000" dirty="0"/>
              <a:t>beam-driven APD</a:t>
            </a:r>
            <a:r>
              <a:rPr lang="zh-CN" altLang="en-US" sz="2000" dirty="0"/>
              <a:t>各参数间的关系</a:t>
            </a:r>
            <a:endParaRPr lang="en-US" altLang="zh-CN" sz="2000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1600" dirty="0"/>
              <a:t>文献阅读：</a:t>
            </a:r>
            <a:r>
              <a:rPr lang="en-US" altLang="zh-CN" sz="1600" dirty="0"/>
              <a:t>LWFA-PWFA</a:t>
            </a:r>
            <a:r>
              <a:rPr lang="zh-CN" altLang="en-US" sz="1600" dirty="0"/>
              <a:t>混合加速方案对电子束品质的稳定和提升；</a:t>
            </a:r>
            <a:endParaRPr lang="en-US" altLang="zh-CN" sz="1600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1600" dirty="0"/>
              <a:t>简单的关系推导和参数选择步骤</a:t>
            </a:r>
            <a:r>
              <a:rPr lang="en-US" altLang="zh-CN" sz="16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sz="1600" dirty="0"/>
          </a:p>
          <a:p>
            <a:pPr marL="914400" lvl="1" indent="-457200">
              <a:buFont typeface="+mj-lt"/>
              <a:buAutoNum type="arabicPeriod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500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7F747-3C90-49BD-9B52-4AFC5F04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86483"/>
            <a:ext cx="10515600" cy="55309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APD</a:t>
            </a:r>
            <a:r>
              <a:rPr lang="zh-CN" altLang="en-US" sz="2800" dirty="0"/>
              <a:t>对初始束流</a:t>
            </a:r>
            <a:r>
              <a:rPr lang="en-US" altLang="zh-CN" sz="2800" dirty="0"/>
              <a:t>chirp</a:t>
            </a:r>
            <a:r>
              <a:rPr lang="zh-CN" altLang="en-US" sz="2800" dirty="0"/>
              <a:t>的要求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135939-4CAC-403B-92CD-661EA8BBE453}"/>
                  </a:ext>
                </a:extLst>
              </p:cNvPr>
              <p:cNvSpPr txBox="1"/>
              <p:nvPr/>
            </p:nvSpPr>
            <p:spPr>
              <a:xfrm>
                <a:off x="451104" y="693202"/>
                <a:ext cx="8313420" cy="6081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1400" dirty="0"/>
                  <a:t>假设初始束流参考能量为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zh-CN" sz="1400" dirty="0"/>
                  <a:t>，全长</a:t>
                </a:r>
                <a:r>
                  <a:rPr lang="en-US" altLang="zh-CN" sz="1400" dirty="0"/>
                  <a:t>(point-to-point length)</a:t>
                </a:r>
                <a:endParaRPr lang="zh-CN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altLang="zh-CN" sz="1400" dirty="0"/>
              </a:p>
              <a:p>
                <a:endParaRPr lang="zh-CN" altLang="zh-CN" sz="1400" dirty="0"/>
              </a:p>
              <a:p>
                <a:r>
                  <a:rPr lang="zh-CN" altLang="zh-CN" sz="1400" dirty="0"/>
                  <a:t>束流中能量最大的粒子相对能量偏差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zh-CN" altLang="zh-CN" sz="1400" dirty="0"/>
                  <a:t>，最小的粒子相对能量偏差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zh-CN" altLang="zh-CN" sz="1400" dirty="0"/>
                  <a:t>，</a:t>
                </a:r>
              </a:p>
              <a:p>
                <a:r>
                  <a:rPr lang="zh-CN" altLang="zh-CN" sz="1400" dirty="0"/>
                  <a:t>经过</a:t>
                </a:r>
                <a:r>
                  <a:rPr lang="en-US" altLang="zh-CN" sz="1400" dirty="0"/>
                  <a:t>chicane</a:t>
                </a:r>
                <a:r>
                  <a:rPr lang="zh-CN" altLang="zh-CN" sz="14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zh-CN" altLang="zh-CN" sz="1400" dirty="0"/>
                  <a:t>后，束流全长变为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zh-CN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zh-CN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400" dirty="0"/>
              </a:p>
              <a:p>
                <a:endParaRPr lang="zh-CN" altLang="zh-CN" sz="1400" dirty="0"/>
              </a:p>
              <a:p>
                <a:r>
                  <a:rPr lang="zh-CN" altLang="zh-CN" sz="1400" dirty="0"/>
                  <a:t>由于该过程不改变粒子能量，因此束流在</a:t>
                </a:r>
                <a:r>
                  <a:rPr lang="en-US" altLang="zh-CN" sz="1400" dirty="0"/>
                  <a:t>chicane</a:t>
                </a:r>
                <a:r>
                  <a:rPr lang="zh-CN" altLang="zh-CN" sz="1400" dirty="0"/>
                  <a:t>出口的</a:t>
                </a:r>
                <a:r>
                  <a:rPr lang="en-US" altLang="zh-CN" sz="1400" dirty="0"/>
                  <a:t>chirp</a:t>
                </a:r>
                <a:r>
                  <a:rPr lang="zh-CN" altLang="zh-CN" sz="1400" dirty="0"/>
                  <a:t>为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altLang="zh-CN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d>
                            <m:d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IV_matha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altLang="zh-CN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IV_mathan" altLang="zh-CN" sz="1400" dirty="0"/>
              </a:p>
              <a:p>
                <a:endParaRPr lang="x-IV_mathan" altLang="zh-CN" sz="1400" dirty="0"/>
              </a:p>
              <a:p>
                <a:r>
                  <a:rPr lang="zh-CN" altLang="zh-CN" sz="1400" dirty="0"/>
                  <a:t>假设最大初始能量抖动为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𝑗𝑚𝑎𝑥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zh-CN" altLang="zh-CN" sz="1400" dirty="0"/>
                  <a:t>，最小初始能量抖动为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𝑗𝑚𝑖𝑛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zh-CN" altLang="zh-CN" sz="1400" dirty="0"/>
                  <a:t>，经过</a:t>
                </a:r>
                <a:r>
                  <a:rPr lang="en-US" altLang="zh-CN" sz="1400" dirty="0"/>
                  <a:t>chicane</a:t>
                </a:r>
                <a:r>
                  <a:rPr lang="zh-CN" altLang="zh-CN" sz="1400" dirty="0"/>
                  <a:t>后，三个束流构成的束团列的</a:t>
                </a:r>
                <a:r>
                  <a:rPr lang="en-US" altLang="zh-CN" sz="1400" i="1" dirty="0"/>
                  <a:t>'</a:t>
                </a:r>
                <a:r>
                  <a:rPr lang="en-US" altLang="zh-CN" sz="1400" dirty="0"/>
                  <a:t>chirp'</a:t>
                </a:r>
                <a:r>
                  <a:rPr lang="zh-CN" altLang="zh-CN" sz="1400" dirty="0"/>
                  <a:t>为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𝑗𝑚𝑎𝑥</m:t>
                              </m:r>
                            </m:sub>
                          </m:sSub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𝑗𝑚𝑖𝑛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d>
                            <m:d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IV_matha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𝑗𝑚𝑎𝑥</m:t>
                                  </m:r>
                                </m:sub>
                              </m:s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x-IV_mathan" altLang="zh-CN" sz="1400">
                                      <a:latin typeface="Cambria Math" panose="02040503050406030204" pitchFamily="18" charset="0"/>
                                    </a:rPr>
                                    <m:t>𝑗𝑚𝑖𝑛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x-IV_mathan" altLang="zh-CN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x-IV_matha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IV_matha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IV_mathan" altLang="zh-CN" sz="1400" dirty="0"/>
              </a:p>
              <a:p>
                <a:endParaRPr lang="x-IV_mathan" altLang="zh-CN" sz="1400" dirty="0"/>
              </a:p>
              <a:p>
                <a:r>
                  <a:rPr lang="zh-CN" altLang="zh-CN" sz="1400" dirty="0"/>
                  <a:t>综上，要想同时令能散最小值处对应的</a:t>
                </a:r>
                <a:r>
                  <a:rPr lang="en-US" altLang="zh-CN" sz="1400" dirty="0"/>
                  <a:t>APD</a:t>
                </a:r>
                <a:r>
                  <a:rPr lang="zh-CN" altLang="zh-CN" sz="1400" dirty="0"/>
                  <a:t>长度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𝑒𝑠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zh-CN" sz="1400" dirty="0"/>
                  <a:t>和能量抖动最小值处对应的</a:t>
                </a:r>
                <a:r>
                  <a:rPr lang="en-US" altLang="zh-CN" sz="1400" dirty="0"/>
                  <a:t>APD</a:t>
                </a:r>
                <a:r>
                  <a:rPr lang="zh-CN" altLang="zh-CN" sz="1400" dirty="0"/>
                  <a:t>长度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𝑒𝑗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zh-CN" sz="1400" dirty="0"/>
                  <a:t>相等，要求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 sz="1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1400" dirty="0"/>
                  <a:t>，即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</m:den>
                      </m:f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zh-CN" sz="14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</m:den>
                      </m:f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zh-CN" altLang="zh-CN" sz="1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zh-CN" sz="140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zh-CN" sz="140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，（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zh-CN" sz="1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或</m:t>
                      </m:r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zh-CN" altLang="zh-CN" sz="1400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zh-CN" altLang="zh-CN" sz="1400" dirty="0"/>
              </a:p>
              <a:p>
                <a:r>
                  <a:rPr lang="en-US" altLang="zh-CN" sz="1400" dirty="0"/>
                  <a:t> </a:t>
                </a:r>
              </a:p>
              <a:p>
                <a:pPr marL="228600" indent="-228600" fontAlgn="ctr">
                  <a:buFont typeface="+mj-lt"/>
                  <a:buAutoNum type="arabicPeriod"/>
                </a:pPr>
                <a:r>
                  <a:rPr lang="zh-CN" altLang="zh-CN" sz="1400" dirty="0"/>
                  <a:t>为什么</a:t>
                </a:r>
                <a:r>
                  <a:rPr lang="zh-CN" altLang="en-US" sz="1400" dirty="0"/>
                  <a:t>束流的</a:t>
                </a:r>
                <a:r>
                  <a:rPr lang="zh-CN" altLang="zh-CN" sz="1400" dirty="0"/>
                  <a:t>能量越高，</a:t>
                </a:r>
                <a:r>
                  <a:rPr lang="zh-CN" altLang="en-US" sz="1400" dirty="0"/>
                  <a:t>它在</a:t>
                </a:r>
                <a:r>
                  <a:rPr lang="en-US" altLang="zh-CN" sz="1400" dirty="0"/>
                  <a:t>APD</a:t>
                </a:r>
                <a:r>
                  <a:rPr lang="zh-CN" altLang="en-US" sz="1400" dirty="0"/>
                  <a:t>中的</a:t>
                </a:r>
                <a:r>
                  <a:rPr lang="zh-CN" altLang="zh-CN" sz="1400" dirty="0"/>
                  <a:t>能散下降速率越慢？</a:t>
                </a:r>
                <a:endParaRPr lang="en-US" altLang="zh-CN" sz="1400" dirty="0"/>
              </a:p>
              <a:p>
                <a:pPr marL="685800" lvl="1" indent="-228600" fontAlgn="ctr">
                  <a:buFont typeface="Wingdings" panose="05000000000000000000" pitchFamily="2" charset="2"/>
                  <a:buChar char="Ø"/>
                </a:pPr>
                <a:r>
                  <a:rPr lang="zh-CN" altLang="zh-CN" sz="1400" dirty="0"/>
                  <a:t>束流能量越高，被</a:t>
                </a:r>
                <a:r>
                  <a:rPr lang="en-US" altLang="zh-CN" sz="1400" dirty="0"/>
                  <a:t>B</a:t>
                </a:r>
                <a:r>
                  <a:rPr lang="zh-CN" altLang="en-US" sz="1400" dirty="0"/>
                  <a:t>铁</a:t>
                </a:r>
                <a:r>
                  <a:rPr lang="zh-CN" altLang="zh-CN" sz="1400" dirty="0"/>
                  <a:t>偏转的角度越小，</a:t>
                </a:r>
                <a:r>
                  <a:rPr lang="en-US" altLang="zh-CN" sz="1400" dirty="0"/>
                  <a:t>chicane</a:t>
                </a:r>
                <a:r>
                  <a:rPr lang="zh-CN" altLang="en-US" sz="1400" dirty="0"/>
                  <a:t>出口束长</a:t>
                </a:r>
                <a:r>
                  <a:rPr lang="zh-CN" altLang="zh-CN" sz="1400" dirty="0"/>
                  <a:t>越短，峰值流强越高，</a:t>
                </a:r>
                <a:r>
                  <a:rPr lang="zh-CN" altLang="en-US" sz="1400" dirty="0"/>
                  <a:t>在</a:t>
                </a:r>
                <a:r>
                  <a:rPr lang="en-US" altLang="zh-CN" sz="1400" dirty="0"/>
                  <a:t>APD</a:t>
                </a:r>
                <a:r>
                  <a:rPr lang="zh-CN" altLang="en-US" sz="1400" dirty="0"/>
                  <a:t>中</a:t>
                </a:r>
                <a:r>
                  <a:rPr lang="en-US" altLang="zh-CN" sz="1400" dirty="0"/>
                  <a:t>beam loading</a:t>
                </a:r>
                <a:r>
                  <a:rPr lang="zh-CN" altLang="en-US" sz="1400" dirty="0"/>
                  <a:t>越</a:t>
                </a:r>
                <a:r>
                  <a:rPr lang="zh-CN" altLang="zh-CN" sz="1400" dirty="0"/>
                  <a:t>强，所以能散下降速率</a:t>
                </a:r>
                <a:r>
                  <a:rPr lang="zh-CN" altLang="en-US" sz="1400" dirty="0"/>
                  <a:t>越</a:t>
                </a:r>
                <a:r>
                  <a:rPr lang="zh-CN" altLang="zh-CN" sz="1400" dirty="0"/>
                  <a:t>慢，由于束流初始</a:t>
                </a:r>
                <a:r>
                  <a:rPr lang="en-US" altLang="zh-CN" sz="1400" dirty="0"/>
                  <a:t>chirp</a:t>
                </a:r>
                <a:r>
                  <a:rPr lang="zh-CN" altLang="zh-CN" sz="1400" dirty="0"/>
                  <a:t>一样，因此所需</a:t>
                </a:r>
                <a:r>
                  <a:rPr lang="en-US" altLang="zh-CN" sz="1400" dirty="0"/>
                  <a:t>APD</a:t>
                </a:r>
                <a:r>
                  <a:rPr lang="zh-CN" altLang="zh-CN" sz="1400" dirty="0"/>
                  <a:t>长度最长</a:t>
                </a:r>
                <a:r>
                  <a:rPr lang="en-US" altLang="zh-CN" sz="1400" dirty="0"/>
                  <a:t>.</a:t>
                </a:r>
                <a:endParaRPr lang="zh-CN" altLang="zh-CN" sz="1400" dirty="0"/>
              </a:p>
              <a:p>
                <a:pPr marL="228600" indent="-228600" fontAlgn="ctr">
                  <a:buFont typeface="+mj-lt"/>
                  <a:buAutoNum type="arabicPeriod"/>
                </a:pPr>
                <a:r>
                  <a:rPr lang="zh-CN" altLang="zh-CN" sz="1400" dirty="0"/>
                  <a:t>为什么参考能量越高，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𝑒𝑠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zh-CN" sz="14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𝑒𝑗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zh-CN" sz="1400" dirty="0"/>
                  <a:t>差距越大？</a:t>
                </a:r>
                <a:endParaRPr lang="en-US" altLang="zh-CN" sz="1400" dirty="0"/>
              </a:p>
              <a:p>
                <a:pPr marL="685800" lvl="1" indent="-228600" fontAlgn="ctr">
                  <a:buFont typeface="Wingdings" panose="05000000000000000000" pitchFamily="2" charset="2"/>
                  <a:buChar char="Ø"/>
                </a:pPr>
                <a:r>
                  <a:rPr lang="zh-CN" altLang="zh-CN" sz="1400" dirty="0"/>
                  <a:t>从模拟结果看，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𝑒𝑗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zh-CN" altLang="zh-CN" sz="140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400" dirty="0"/>
                  <a:t>;</a:t>
                </a:r>
                <a:endParaRPr lang="zh-CN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135939-4CAC-403B-92CD-661EA8BB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" y="693202"/>
                <a:ext cx="8313420" cy="6081345"/>
              </a:xfrm>
              <a:prstGeom prst="rect">
                <a:avLst/>
              </a:prstGeom>
              <a:blipFill>
                <a:blip r:embed="rId2"/>
                <a:stretch>
                  <a:fillRect l="-220" t="-201" r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D9036BE4-ECD4-47F6-8FB8-E641164FB396}"/>
              </a:ext>
            </a:extLst>
          </p:cNvPr>
          <p:cNvSpPr/>
          <p:nvPr/>
        </p:nvSpPr>
        <p:spPr>
          <a:xfrm rot="19849487">
            <a:off x="9467459" y="1167389"/>
            <a:ext cx="80866" cy="583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F98F8F9-0936-42AA-AAF8-BCDFE37F037E}"/>
              </a:ext>
            </a:extLst>
          </p:cNvPr>
          <p:cNvSpPr/>
          <p:nvPr/>
        </p:nvSpPr>
        <p:spPr>
          <a:xfrm rot="2533989">
            <a:off x="10372375" y="2227307"/>
            <a:ext cx="57623" cy="711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8C30530-0EEE-4C5A-A522-BB3134D886D4}"/>
                  </a:ext>
                </a:extLst>
              </p:cNvPr>
              <p:cNvSpPr/>
              <p:nvPr/>
            </p:nvSpPr>
            <p:spPr>
              <a:xfrm>
                <a:off x="9263688" y="736746"/>
                <a:ext cx="5039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8C30530-0EEE-4C5A-A522-BB3134D88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688" y="736746"/>
                <a:ext cx="5039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A5BB7703-F29E-4670-B8F4-6563F96DAF3E}"/>
                  </a:ext>
                </a:extLst>
              </p:cNvPr>
              <p:cNvSpPr/>
              <p:nvPr/>
            </p:nvSpPr>
            <p:spPr>
              <a:xfrm>
                <a:off x="11058116" y="749491"/>
                <a:ext cx="509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A5BB7703-F29E-4670-B8F4-6563F96DA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16" y="749491"/>
                <a:ext cx="509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2354521-BCBA-4A58-84EF-18C7AC86A932}"/>
                  </a:ext>
                </a:extLst>
              </p:cNvPr>
              <p:cNvSpPr/>
              <p:nvPr/>
            </p:nvSpPr>
            <p:spPr>
              <a:xfrm>
                <a:off x="9021112" y="2474627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zh-CN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2354521-BCBA-4A58-84EF-18C7AC86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112" y="2474627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19E6E9B-1CD0-40A5-A48C-E0A8746E2497}"/>
                  </a:ext>
                </a:extLst>
              </p:cNvPr>
              <p:cNvSpPr/>
              <p:nvPr/>
            </p:nvSpPr>
            <p:spPr>
              <a:xfrm>
                <a:off x="11052650" y="2455680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19E6E9B-1CD0-40A5-A48C-E0A8746E2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650" y="2455680"/>
                <a:ext cx="4827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D5C9A90-A4CF-48F9-8305-43EF213A8D9D}"/>
              </a:ext>
            </a:extLst>
          </p:cNvPr>
          <p:cNvCxnSpPr/>
          <p:nvPr/>
        </p:nvCxnSpPr>
        <p:spPr>
          <a:xfrm>
            <a:off x="10230903" y="1787336"/>
            <a:ext cx="4307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A4C2E7E-836E-4DFD-B7A4-62F3FFA74F03}"/>
                  </a:ext>
                </a:extLst>
              </p:cNvPr>
              <p:cNvSpPr/>
              <p:nvPr/>
            </p:nvSpPr>
            <p:spPr>
              <a:xfrm>
                <a:off x="10117117" y="1368135"/>
                <a:ext cx="595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A4C2E7E-836E-4DFD-B7A4-62F3FFA74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7" y="1368135"/>
                <a:ext cx="5958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53B3821-8DD5-401B-BCDC-1611BBA4F265}"/>
                  </a:ext>
                </a:extLst>
              </p:cNvPr>
              <p:cNvSpPr txBox="1"/>
              <p:nvPr/>
            </p:nvSpPr>
            <p:spPr>
              <a:xfrm>
                <a:off x="9290069" y="2951459"/>
                <a:ext cx="24532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，能散和能量抖动就不能同时达到最优值！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53B3821-8DD5-401B-BCDC-1611BBA4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069" y="2951459"/>
                <a:ext cx="2453259" cy="923330"/>
              </a:xfrm>
              <a:prstGeom prst="rect">
                <a:avLst/>
              </a:prstGeom>
              <a:blipFill>
                <a:blip r:embed="rId8"/>
                <a:stretch>
                  <a:fillRect l="-2239" t="-3289" r="-11194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椭圆 57">
            <a:extLst>
              <a:ext uri="{FF2B5EF4-FFF2-40B4-BE49-F238E27FC236}">
                <a16:creationId xmlns:a16="http://schemas.microsoft.com/office/drawing/2014/main" id="{DEE97196-43BD-4100-A9BC-0E0FCB85CDAE}"/>
              </a:ext>
            </a:extLst>
          </p:cNvPr>
          <p:cNvSpPr/>
          <p:nvPr/>
        </p:nvSpPr>
        <p:spPr>
          <a:xfrm>
            <a:off x="8903066" y="4279970"/>
            <a:ext cx="159416" cy="666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8125EA3F-923C-46E9-9F90-1FE3FF1E438E}"/>
              </a:ext>
            </a:extLst>
          </p:cNvPr>
          <p:cNvSpPr/>
          <p:nvPr/>
        </p:nvSpPr>
        <p:spPr>
          <a:xfrm>
            <a:off x="8903066" y="5038912"/>
            <a:ext cx="159416" cy="666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14B1BE1-AEBE-4086-AC03-5036165E374C}"/>
              </a:ext>
            </a:extLst>
          </p:cNvPr>
          <p:cNvSpPr/>
          <p:nvPr/>
        </p:nvSpPr>
        <p:spPr>
          <a:xfrm>
            <a:off x="8903066" y="5797854"/>
            <a:ext cx="159416" cy="666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340112FC-1132-41C5-8E0A-8B433DF4D6AE}"/>
              </a:ext>
            </a:extLst>
          </p:cNvPr>
          <p:cNvSpPr/>
          <p:nvPr/>
        </p:nvSpPr>
        <p:spPr>
          <a:xfrm rot="2830276">
            <a:off x="11697430" y="4146894"/>
            <a:ext cx="70065" cy="932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1874CDA6-65AF-4E7E-8CE2-93ACC9FF0E56}"/>
              </a:ext>
            </a:extLst>
          </p:cNvPr>
          <p:cNvSpPr/>
          <p:nvPr/>
        </p:nvSpPr>
        <p:spPr>
          <a:xfrm rot="2812460">
            <a:off x="10885894" y="4905837"/>
            <a:ext cx="70065" cy="932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375D616-F4DF-4D41-B1C0-372E521CB9FA}"/>
              </a:ext>
            </a:extLst>
          </p:cNvPr>
          <p:cNvSpPr/>
          <p:nvPr/>
        </p:nvSpPr>
        <p:spPr>
          <a:xfrm rot="2796545">
            <a:off x="10082084" y="5664779"/>
            <a:ext cx="70065" cy="932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BFB44462-E0C1-4EFE-8F1F-D695A7CB3A96}"/>
              </a:ext>
            </a:extLst>
          </p:cNvPr>
          <p:cNvCxnSpPr/>
          <p:nvPr/>
        </p:nvCxnSpPr>
        <p:spPr>
          <a:xfrm>
            <a:off x="9635099" y="5507982"/>
            <a:ext cx="4307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7050D91-6E99-43EB-B418-5ED9ED78BACF}"/>
                  </a:ext>
                </a:extLst>
              </p:cNvPr>
              <p:cNvSpPr/>
              <p:nvPr/>
            </p:nvSpPr>
            <p:spPr>
              <a:xfrm>
                <a:off x="9521313" y="5088781"/>
                <a:ext cx="595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7050D91-6E99-43EB-B418-5ED9ED78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313" y="5088781"/>
                <a:ext cx="5958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E7B9BFE5-9AED-40A0-B654-9B5195732175}"/>
              </a:ext>
            </a:extLst>
          </p:cNvPr>
          <p:cNvCxnSpPr>
            <a:cxnSpLocks/>
          </p:cNvCxnSpPr>
          <p:nvPr/>
        </p:nvCxnSpPr>
        <p:spPr>
          <a:xfrm>
            <a:off x="8987758" y="4155440"/>
            <a:ext cx="0" cy="246888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96C8D5B-BB03-4A26-9E92-DB742644F8C4}"/>
              </a:ext>
            </a:extLst>
          </p:cNvPr>
          <p:cNvCxnSpPr>
            <a:cxnSpLocks/>
          </p:cNvCxnSpPr>
          <p:nvPr/>
        </p:nvCxnSpPr>
        <p:spPr>
          <a:xfrm flipH="1">
            <a:off x="9589771" y="4210050"/>
            <a:ext cx="2567939" cy="241427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79">
            <a:extLst>
              <a:ext uri="{FF2B5EF4-FFF2-40B4-BE49-F238E27FC236}">
                <a16:creationId xmlns:a16="http://schemas.microsoft.com/office/drawing/2014/main" id="{A6F49415-985D-4D2B-AEA6-B49E5E069A9D}"/>
              </a:ext>
            </a:extLst>
          </p:cNvPr>
          <p:cNvSpPr/>
          <p:nvPr/>
        </p:nvSpPr>
        <p:spPr>
          <a:xfrm rot="19849487">
            <a:off x="9475246" y="1725558"/>
            <a:ext cx="80866" cy="583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B0B6957-6EA2-4D0E-8D5E-B94186A61057}"/>
              </a:ext>
            </a:extLst>
          </p:cNvPr>
          <p:cNvSpPr/>
          <p:nvPr/>
        </p:nvSpPr>
        <p:spPr>
          <a:xfrm rot="19849487">
            <a:off x="9453867" y="2280123"/>
            <a:ext cx="80866" cy="583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27635A4B-A344-47A7-9C3F-33BAABF6FC2A}"/>
              </a:ext>
            </a:extLst>
          </p:cNvPr>
          <p:cNvCxnSpPr>
            <a:cxnSpLocks/>
          </p:cNvCxnSpPr>
          <p:nvPr/>
        </p:nvCxnSpPr>
        <p:spPr>
          <a:xfrm flipH="1">
            <a:off x="9507892" y="1220178"/>
            <a:ext cx="10450" cy="160483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>
            <a:extLst>
              <a:ext uri="{FF2B5EF4-FFF2-40B4-BE49-F238E27FC236}">
                <a16:creationId xmlns:a16="http://schemas.microsoft.com/office/drawing/2014/main" id="{8CFA64BA-F9FC-4E8B-87F6-9DE7445AAA5C}"/>
              </a:ext>
            </a:extLst>
          </p:cNvPr>
          <p:cNvSpPr/>
          <p:nvPr/>
        </p:nvSpPr>
        <p:spPr>
          <a:xfrm rot="2472288">
            <a:off x="10985046" y="1679849"/>
            <a:ext cx="58788" cy="69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AFF0C33B-72E5-4DE0-AF0A-BC88CDC35D07}"/>
              </a:ext>
            </a:extLst>
          </p:cNvPr>
          <p:cNvSpPr/>
          <p:nvPr/>
        </p:nvSpPr>
        <p:spPr>
          <a:xfrm rot="2472288">
            <a:off x="11600037" y="1126934"/>
            <a:ext cx="57260" cy="66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35D8D09-1735-4127-9425-BD71D6D0557F}"/>
              </a:ext>
            </a:extLst>
          </p:cNvPr>
          <p:cNvCxnSpPr>
            <a:cxnSpLocks/>
          </p:cNvCxnSpPr>
          <p:nvPr/>
        </p:nvCxnSpPr>
        <p:spPr>
          <a:xfrm flipH="1">
            <a:off x="10312648" y="1341120"/>
            <a:ext cx="1446917" cy="131817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FCA6DCC-B28B-4170-B5ED-8FCF87CD3192}"/>
              </a:ext>
            </a:extLst>
          </p:cNvPr>
          <p:cNvSpPr txBox="1"/>
          <p:nvPr/>
        </p:nvSpPr>
        <p:spPr>
          <a:xfrm>
            <a:off x="10343811" y="5903893"/>
            <a:ext cx="1937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但是，如果存在</a:t>
            </a:r>
            <a:r>
              <a:rPr lang="en-US" altLang="zh-CN" sz="1400" dirty="0">
                <a:solidFill>
                  <a:srgbClr val="FF0000"/>
                </a:solidFill>
              </a:rPr>
              <a:t>beam loading</a:t>
            </a:r>
            <a:r>
              <a:rPr lang="zh-CN" altLang="en-US" sz="1400" dirty="0">
                <a:solidFill>
                  <a:srgbClr val="FF0000"/>
                </a:solidFill>
              </a:rPr>
              <a:t>，尾场斜率会减小，此时需要相应减小初始</a:t>
            </a:r>
            <a:r>
              <a:rPr lang="en-US" altLang="zh-CN" sz="1400" dirty="0">
                <a:solidFill>
                  <a:srgbClr val="FF0000"/>
                </a:solidFill>
              </a:rPr>
              <a:t>chirp</a:t>
            </a:r>
            <a:r>
              <a:rPr lang="zh-CN" altLang="en-US" sz="1400" dirty="0">
                <a:solidFill>
                  <a:srgbClr val="FF00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91382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5008" y="49106"/>
                <a:ext cx="10515600" cy="5530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sz="2800" dirty="0"/>
                  <a:t>Case1&amp;2</a:t>
                </a:r>
                <a:r>
                  <a:rPr lang="zh-CN" altLang="en-US" sz="28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mm</m:t>
                    </m:r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1 </m:t>
                    </m:r>
                    <m:r>
                      <m:rPr>
                        <m:sty m:val="p"/>
                      </m:rP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5008" y="49106"/>
                <a:ext cx="10515600" cy="553096"/>
              </a:xfrm>
              <a:blipFill>
                <a:blip r:embed="rId3"/>
                <a:stretch>
                  <a:fillRect l="-928" t="-4396" b="-16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8646721"/>
                  </p:ext>
                </p:extLst>
              </p:nvPr>
            </p:nvGraphicFramePr>
            <p:xfrm>
              <a:off x="277494" y="713391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4.97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102.4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403.4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84.8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42.5%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0.046%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8646721"/>
                  </p:ext>
                </p:extLst>
              </p:nvPr>
            </p:nvGraphicFramePr>
            <p:xfrm>
              <a:off x="277494" y="713391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4.97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6" t="-388462" r="-186466" b="-6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102.4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403.4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6" t="-508000" r="-186466" b="-5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84.8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6" t="-608000" r="-186466" b="-4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6" t="-667925" r="-186466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42.5%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0.046%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6" t="-956604" r="-186466" b="-1509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4268" t="-956604" r="-813" b="-150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071BCBD-2364-49B9-A3C6-EF5ED05CB160}"/>
                  </a:ext>
                </a:extLst>
              </p:cNvPr>
              <p:cNvSpPr/>
              <p:nvPr/>
            </p:nvSpPr>
            <p:spPr>
              <a:xfrm>
                <a:off x="801264" y="4137435"/>
                <a:ext cx="1442190" cy="2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peak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=17.25 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kA</m:t>
                      </m:r>
                    </m:oMath>
                  </m:oMathPara>
                </a14:m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071BCBD-2364-49B9-A3C6-EF5ED05CB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64" y="4137435"/>
                <a:ext cx="1442190" cy="293542"/>
              </a:xfrm>
              <a:prstGeom prst="rect">
                <a:avLst/>
              </a:prstGeom>
              <a:blipFill>
                <a:blip r:embed="rId5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2E081D0-6188-4403-AEEA-F2951F861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610" y="486156"/>
            <a:ext cx="4247896" cy="3185922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B936F2C-B9C9-4867-85B3-4AA731C4B8BC}"/>
              </a:ext>
            </a:extLst>
          </p:cNvPr>
          <p:cNvCxnSpPr>
            <a:cxnSpLocks/>
          </p:cNvCxnSpPr>
          <p:nvPr/>
        </p:nvCxnSpPr>
        <p:spPr>
          <a:xfrm>
            <a:off x="9980767" y="1704544"/>
            <a:ext cx="0" cy="142648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AAAAD823-17D0-4A0A-BAD5-5CB1C5027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90" y="916826"/>
            <a:ext cx="2614008" cy="31863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1CE6B6C-9F76-4E50-A4C1-90A2E60C9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5089" y="4284206"/>
            <a:ext cx="8862278" cy="2548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5BBA403-29EB-4310-B445-94D09BA73C41}"/>
                  </a:ext>
                </a:extLst>
              </p:cNvPr>
              <p:cNvSpPr/>
              <p:nvPr/>
            </p:nvSpPr>
            <p:spPr>
              <a:xfrm>
                <a:off x="5375156" y="1299533"/>
                <a:ext cx="1221745" cy="2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peak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kA</m:t>
                      </m:r>
                    </m:oMath>
                  </m:oMathPara>
                </a14:m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5BBA403-29EB-4310-B445-94D09BA73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56" y="1299533"/>
                <a:ext cx="1221745" cy="293542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AFDEC15-D0EC-443F-B46A-D9BC35C139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2522" y="3672078"/>
            <a:ext cx="4247896" cy="31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104" y="38793"/>
                <a:ext cx="10515600" cy="55309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Case 3</a:t>
                </a:r>
                <a:r>
                  <a:rPr lang="zh-CN" altLang="en-US" sz="28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mm</m:t>
                    </m:r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104" y="38793"/>
                <a:ext cx="10515600" cy="553096"/>
              </a:xfrm>
              <a:blipFill>
                <a:blip r:embed="rId2"/>
                <a:stretch>
                  <a:fillRect l="-1159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580544"/>
                  </p:ext>
                </p:extLst>
              </p:nvPr>
            </p:nvGraphicFramePr>
            <p:xfrm>
              <a:off x="370227" y="741835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0.26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4.98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73.9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580544"/>
                  </p:ext>
                </p:extLst>
              </p:nvPr>
            </p:nvGraphicFramePr>
            <p:xfrm>
              <a:off x="370227" y="741835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0.26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4.98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842" b="-6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73.9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842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84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842" b="-3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0.03%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54717" r="-186842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54717" r="-1016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4D5F90AD-F26A-46CF-92AF-0FA86D08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609" y="900551"/>
            <a:ext cx="4247896" cy="3185922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ABCECCF-7AFD-4332-AE28-3A467AD4A56D}"/>
              </a:ext>
            </a:extLst>
          </p:cNvPr>
          <p:cNvCxnSpPr>
            <a:cxnSpLocks/>
          </p:cNvCxnSpPr>
          <p:nvPr/>
        </p:nvCxnSpPr>
        <p:spPr>
          <a:xfrm>
            <a:off x="10167379" y="2187363"/>
            <a:ext cx="0" cy="142648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DA33FF41-852F-478B-B2F2-F4B90DBAB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4335" y="4367061"/>
            <a:ext cx="8880310" cy="2452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5A3750-BE19-4CBE-A4F2-B6C01B402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25" y="872477"/>
            <a:ext cx="2634537" cy="3211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CB0B83D-673D-410D-B99D-5259473831A0}"/>
                  </a:ext>
                </a:extLst>
              </p:cNvPr>
              <p:cNvSpPr txBox="1"/>
              <p:nvPr/>
            </p:nvSpPr>
            <p:spPr>
              <a:xfrm>
                <a:off x="7608935" y="4538148"/>
                <a:ext cx="43632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Cambria Math" panose="02040503050406030204" pitchFamily="18" charset="0"/>
                  </a:rPr>
                  <a:t>初始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chirp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选择与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beam loading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有关；</a:t>
                </a:r>
                <a:endParaRPr lang="en-US" altLang="zh-CN" sz="16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dirty="0"/>
                  <a:t>减小，</a:t>
                </a:r>
                <a:r>
                  <a:rPr lang="en-US" altLang="zh-CN" sz="1600" dirty="0"/>
                  <a:t>driver</a:t>
                </a:r>
                <a:r>
                  <a:rPr lang="zh-CN" altLang="en-US" sz="1600" dirty="0"/>
                  <a:t>传播距离减小；</a:t>
                </a: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继续减小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，则</a:t>
                </a:r>
                <a:r>
                  <a:rPr lang="en-US" altLang="zh-CN" sz="1600" dirty="0"/>
                  <a:t>driver</a:t>
                </a:r>
                <a:r>
                  <a:rPr lang="zh-CN" altLang="en-US" sz="1600" dirty="0"/>
                  <a:t>不能传播足够的长度来完成</a:t>
                </a:r>
                <a:r>
                  <a:rPr lang="en-US" altLang="zh-CN" sz="1600" dirty="0" err="1"/>
                  <a:t>dechirp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CB0B83D-673D-410D-B99D-525947383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35" y="4538148"/>
                <a:ext cx="4363243" cy="1077218"/>
              </a:xfrm>
              <a:prstGeom prst="rect">
                <a:avLst/>
              </a:prstGeom>
              <a:blipFill>
                <a:blip r:embed="rId7"/>
                <a:stretch>
                  <a:fillRect l="-559" t="-2825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039F7C3-42B8-4561-82F9-D705696729E3}"/>
                  </a:ext>
                </a:extLst>
              </p:cNvPr>
              <p:cNvSpPr/>
              <p:nvPr/>
            </p:nvSpPr>
            <p:spPr>
              <a:xfrm>
                <a:off x="5375156" y="1299533"/>
                <a:ext cx="1221745" cy="2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peak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kA</m:t>
                      </m:r>
                    </m:oMath>
                  </m:oMathPara>
                </a14:m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039F7C3-42B8-4561-82F9-D70569672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56" y="1299533"/>
                <a:ext cx="1221745" cy="293542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57B74CC-1113-4565-9316-6F44BD8EC536}"/>
                  </a:ext>
                </a:extLst>
              </p:cNvPr>
              <p:cNvSpPr/>
              <p:nvPr/>
            </p:nvSpPr>
            <p:spPr>
              <a:xfrm>
                <a:off x="801264" y="4137435"/>
                <a:ext cx="1442190" cy="2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altLang="zh-CN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peak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=17.25 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kA</m:t>
                      </m:r>
                    </m:oMath>
                  </m:oMathPara>
                </a14:m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57B74CC-1113-4565-9316-6F44BD8EC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64" y="4137435"/>
                <a:ext cx="1442190" cy="293542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7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BE3E398-D9D6-4E07-B37E-4325432C6053}"/>
              </a:ext>
            </a:extLst>
          </p:cNvPr>
          <p:cNvSpPr txBox="1">
            <a:spLocks/>
          </p:cNvSpPr>
          <p:nvPr/>
        </p:nvSpPr>
        <p:spPr>
          <a:xfrm>
            <a:off x="451104" y="19427"/>
            <a:ext cx="10515600" cy="55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与</a:t>
            </a:r>
            <a:r>
              <a:rPr lang="en-US" altLang="zh-CN" sz="2800" dirty="0"/>
              <a:t>laser-driven APD</a:t>
            </a:r>
            <a:r>
              <a:rPr lang="zh-CN" altLang="en-US" sz="2800" dirty="0"/>
              <a:t>对比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E83B90C-B3E7-441D-9FFE-35BD6CEA70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785221"/>
                  </p:ext>
                </p:extLst>
              </p:nvPr>
            </p:nvGraphicFramePr>
            <p:xfrm>
              <a:off x="604250" y="572523"/>
              <a:ext cx="10983500" cy="37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0524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92480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84124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193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98576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  <a:gridCol w="722376">
                      <a:extLst>
                        <a:ext uri="{9D8B030D-6E8A-4147-A177-3AD203B41FA5}">
                          <a16:colId xmlns:a16="http://schemas.microsoft.com/office/drawing/2014/main" val="627309687"/>
                        </a:ext>
                      </a:extLst>
                    </a:gridCol>
                    <a:gridCol w="722376">
                      <a:extLst>
                        <a:ext uri="{9D8B030D-6E8A-4147-A177-3AD203B41FA5}">
                          <a16:colId xmlns:a16="http://schemas.microsoft.com/office/drawing/2014/main" val="3032539458"/>
                        </a:ext>
                      </a:extLst>
                    </a:gridCol>
                    <a:gridCol w="768096">
                      <a:extLst>
                        <a:ext uri="{9D8B030D-6E8A-4147-A177-3AD203B41FA5}">
                          <a16:colId xmlns:a16="http://schemas.microsoft.com/office/drawing/2014/main" val="4245844588"/>
                        </a:ext>
                      </a:extLst>
                    </a:gridCol>
                    <a:gridCol w="768096">
                      <a:extLst>
                        <a:ext uri="{9D8B030D-6E8A-4147-A177-3AD203B41FA5}">
                          <a16:colId xmlns:a16="http://schemas.microsoft.com/office/drawing/2014/main" val="478134153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020437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3116088260"/>
                        </a:ext>
                      </a:extLst>
                    </a:gridCol>
                    <a:gridCol w="786384">
                      <a:extLst>
                        <a:ext uri="{9D8B030D-6E8A-4147-A177-3AD203B41FA5}">
                          <a16:colId xmlns:a16="http://schemas.microsoft.com/office/drawing/2014/main" val="3188404766"/>
                        </a:ext>
                      </a:extLst>
                    </a:gridCol>
                    <a:gridCol w="786384">
                      <a:extLst>
                        <a:ext uri="{9D8B030D-6E8A-4147-A177-3AD203B41FA5}">
                          <a16:colId xmlns:a16="http://schemas.microsoft.com/office/drawing/2014/main" val="805462118"/>
                        </a:ext>
                      </a:extLst>
                    </a:gridCol>
                  </a:tblGrid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2.4×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1.0×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80226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/>
                            <a:t>2.0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/>
                            <a:t>2.6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/>
                            <a:t>4.0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194154"/>
                      </a:ext>
                    </a:extLst>
                  </a:tr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[MeV]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497.5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503.3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507.8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pC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1997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1999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50.8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163.5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32.9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104.5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99.8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92.0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79.1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0.067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0.087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0.27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0.19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 [%]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0.001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E83B90C-B3E7-441D-9FFE-35BD6CEA70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785221"/>
                  </p:ext>
                </p:extLst>
              </p:nvPr>
            </p:nvGraphicFramePr>
            <p:xfrm>
              <a:off x="604250" y="572523"/>
              <a:ext cx="10983500" cy="37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0524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92480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84124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193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98576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  <a:gridCol w="722376">
                      <a:extLst>
                        <a:ext uri="{9D8B030D-6E8A-4147-A177-3AD203B41FA5}">
                          <a16:colId xmlns:a16="http://schemas.microsoft.com/office/drawing/2014/main" val="627309687"/>
                        </a:ext>
                      </a:extLst>
                    </a:gridCol>
                    <a:gridCol w="722376">
                      <a:extLst>
                        <a:ext uri="{9D8B030D-6E8A-4147-A177-3AD203B41FA5}">
                          <a16:colId xmlns:a16="http://schemas.microsoft.com/office/drawing/2014/main" val="3032539458"/>
                        </a:ext>
                      </a:extLst>
                    </a:gridCol>
                    <a:gridCol w="768096">
                      <a:extLst>
                        <a:ext uri="{9D8B030D-6E8A-4147-A177-3AD203B41FA5}">
                          <a16:colId xmlns:a16="http://schemas.microsoft.com/office/drawing/2014/main" val="4245844588"/>
                        </a:ext>
                      </a:extLst>
                    </a:gridCol>
                    <a:gridCol w="768096">
                      <a:extLst>
                        <a:ext uri="{9D8B030D-6E8A-4147-A177-3AD203B41FA5}">
                          <a16:colId xmlns:a16="http://schemas.microsoft.com/office/drawing/2014/main" val="478134153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020437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3116088260"/>
                        </a:ext>
                      </a:extLst>
                    </a:gridCol>
                    <a:gridCol w="786384">
                      <a:extLst>
                        <a:ext uri="{9D8B030D-6E8A-4147-A177-3AD203B41FA5}">
                          <a16:colId xmlns:a16="http://schemas.microsoft.com/office/drawing/2014/main" val="3188404766"/>
                        </a:ext>
                      </a:extLst>
                    </a:gridCol>
                    <a:gridCol w="786384">
                      <a:extLst>
                        <a:ext uri="{9D8B030D-6E8A-4147-A177-3AD203B41FA5}">
                          <a16:colId xmlns:a16="http://schemas.microsoft.com/office/drawing/2014/main" val="805462118"/>
                        </a:ext>
                      </a:extLst>
                    </a:gridCol>
                  </a:tblGrid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1887" r="-566790" b="-1066038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611" t="-1887" r="-197099" b="-10660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1350" t="-1887" r="-108384" b="-10660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43429" t="-1887" r="-952" b="-10660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CN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80226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108000" r="-566790" b="-10300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/>
                            <a:t>2.0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/>
                            <a:t>2.6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/>
                            <a:t>4.0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194154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[MeV]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497.5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503.3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507.8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pC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1997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1999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500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584615" r="-566790" b="-5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50.8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163.5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32.9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104.5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712000" r="-566790" b="-4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99.8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92.0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19.6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79.1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812000" r="-566790" b="-3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0.067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0.087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0.007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9" t="-860377" r="-566790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0.27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0.19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 [%]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0.001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B9ED7B9-2439-436C-B5A1-FD739324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370832"/>
            <a:ext cx="2620981" cy="23865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7A318FF-4587-4296-9964-D2316902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29" y="4379400"/>
            <a:ext cx="2620981" cy="23689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BB557B-80A4-4876-B0BA-292359EF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448" y="4379400"/>
            <a:ext cx="2620981" cy="23694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91C1F4-1EF4-4B65-8B3B-95101C766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467" y="4387968"/>
            <a:ext cx="2620449" cy="2369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F72E65E-2FDD-4D8A-9275-471D3CD22999}"/>
                  </a:ext>
                </a:extLst>
              </p:cNvPr>
              <p:cNvSpPr txBox="1"/>
              <p:nvPr/>
            </p:nvSpPr>
            <p:spPr>
              <a:xfrm>
                <a:off x="10523408" y="4583223"/>
                <a:ext cx="1577152" cy="204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由于存在</a:t>
                </a:r>
                <a:r>
                  <a:rPr lang="en-US" altLang="zh-CN" sz="1400" dirty="0"/>
                  <a:t>beam loading</a:t>
                </a:r>
                <a:r>
                  <a:rPr lang="zh-CN" altLang="en-US" sz="1400" dirty="0"/>
                  <a:t>，可以通过调整相应的初始</a:t>
                </a:r>
                <a:r>
                  <a:rPr lang="en-US" altLang="zh-CN" sz="1400" dirty="0"/>
                  <a:t>chirp</a:t>
                </a:r>
                <a:r>
                  <a:rPr lang="zh-CN" altLang="en-US" sz="1400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𝑒𝑠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𝑒𝑗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Beam loading</a:t>
                </a:r>
                <a:r>
                  <a:rPr lang="zh-CN" altLang="en-US" sz="1400" dirty="0"/>
                  <a:t>越强，初始</a:t>
                </a:r>
                <a:r>
                  <a:rPr lang="en-US" altLang="zh-CN" sz="1400" dirty="0"/>
                  <a:t>chirp</a:t>
                </a:r>
                <a:r>
                  <a:rPr lang="zh-CN" altLang="en-US" sz="1400" dirty="0"/>
                  <a:t>越小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F72E65E-2FDD-4D8A-9275-471D3CD22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408" y="4583223"/>
                <a:ext cx="1577152" cy="2048638"/>
              </a:xfrm>
              <a:prstGeom prst="rect">
                <a:avLst/>
              </a:prstGeom>
              <a:blipFill>
                <a:blip r:embed="rId7"/>
                <a:stretch>
                  <a:fillRect l="-386" t="-595" r="-8880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2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CE03E-38BB-4508-83E7-1E9BE738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11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LWFA</a:t>
            </a:r>
            <a:r>
              <a:rPr lang="zh-CN" altLang="en-US" sz="1800" dirty="0"/>
              <a:t>阶段注入电子束，该阶段结束后，这个电子束继续作为</a:t>
            </a:r>
            <a:r>
              <a:rPr lang="en-US" altLang="zh-CN" sz="1800" dirty="0"/>
              <a:t>PWFA</a:t>
            </a:r>
            <a:r>
              <a:rPr lang="zh-CN" altLang="en-US" sz="1800" dirty="0"/>
              <a:t>的驱动束，对第二个空泡中的注入束进行加速；</a:t>
            </a:r>
            <a:endParaRPr lang="en-US" altLang="zh-CN" sz="1800" dirty="0"/>
          </a:p>
          <a:p>
            <a:r>
              <a:rPr lang="zh-CN" altLang="en-US" sz="1800" dirty="0"/>
              <a:t>模拟和实验结果表明，经过</a:t>
            </a:r>
            <a:r>
              <a:rPr lang="en-US" altLang="zh-CN" sz="1800" dirty="0"/>
              <a:t>PWFA</a:t>
            </a:r>
            <a:r>
              <a:rPr lang="zh-CN" altLang="en-US" sz="1800" dirty="0"/>
              <a:t>阶段的调制后，第一个空泡内注入的电子束（</a:t>
            </a:r>
            <a:r>
              <a:rPr lang="en-US" altLang="zh-CN" sz="1800" dirty="0"/>
              <a:t>driver</a:t>
            </a:r>
            <a:r>
              <a:rPr lang="zh-CN" altLang="en-US" sz="1800" dirty="0"/>
              <a:t>）能够提高第二个空泡内注入的电子束（</a:t>
            </a:r>
            <a:r>
              <a:rPr lang="en-US" altLang="zh-CN" sz="1800" dirty="0"/>
              <a:t>witness</a:t>
            </a:r>
            <a:r>
              <a:rPr lang="zh-CN" altLang="en-US" sz="1800" dirty="0"/>
              <a:t>）的能量稳定性，并降低它的散角；</a:t>
            </a:r>
            <a:endParaRPr lang="en-US" altLang="zh-CN" sz="1800" dirty="0"/>
          </a:p>
          <a:p>
            <a:r>
              <a:rPr lang="en-US" altLang="zh-CN" sz="1800" dirty="0"/>
              <a:t>witness</a:t>
            </a:r>
            <a:r>
              <a:rPr lang="zh-CN" altLang="en-US" sz="1800" dirty="0"/>
              <a:t>在</a:t>
            </a:r>
            <a:r>
              <a:rPr lang="en-US" altLang="zh-CN" sz="1800" dirty="0"/>
              <a:t>PWFA</a:t>
            </a:r>
            <a:r>
              <a:rPr lang="zh-CN" altLang="en-US" sz="1800" dirty="0"/>
              <a:t>阶段受到的场强为</a:t>
            </a:r>
            <a:r>
              <a:rPr lang="en-US" altLang="zh-CN" sz="1800" dirty="0"/>
              <a:t>		          </a:t>
            </a:r>
            <a:r>
              <a:rPr lang="zh-CN" altLang="en-US" sz="1800" dirty="0"/>
              <a:t>，与</a:t>
            </a:r>
            <a:r>
              <a:rPr lang="en-US" altLang="zh-CN" sz="1800" dirty="0"/>
              <a:t>driver</a:t>
            </a:r>
            <a:r>
              <a:rPr lang="zh-CN" altLang="en-US" sz="1800" dirty="0"/>
              <a:t>能量没有关系，而与</a:t>
            </a:r>
            <a:r>
              <a:rPr lang="en-US" altLang="zh-CN" sz="1800" dirty="0"/>
              <a:t>driver</a:t>
            </a:r>
            <a:r>
              <a:rPr lang="zh-CN" altLang="en-US" sz="1800" dirty="0"/>
              <a:t>流强分布和</a:t>
            </a:r>
            <a:r>
              <a:rPr lang="en-US" altLang="zh-CN" sz="1800" dirty="0"/>
              <a:t>witness</a:t>
            </a:r>
            <a:r>
              <a:rPr lang="zh-CN" altLang="en-US" sz="1800" dirty="0"/>
              <a:t>所处的横向位置有关；</a:t>
            </a:r>
            <a:endParaRPr lang="en-US" altLang="zh-CN" sz="1800" dirty="0"/>
          </a:p>
          <a:p>
            <a:r>
              <a:rPr lang="zh-CN" altLang="en-US" sz="1800" dirty="0"/>
              <a:t>图中左图表明</a:t>
            </a:r>
            <a:r>
              <a:rPr lang="en-US" altLang="zh-CN" sz="1800" dirty="0"/>
              <a:t>witness</a:t>
            </a:r>
            <a:r>
              <a:rPr lang="zh-CN" altLang="en-US" sz="1800" dirty="0"/>
              <a:t>能量几乎与</a:t>
            </a:r>
            <a:r>
              <a:rPr lang="en-US" altLang="zh-CN" sz="1800" dirty="0"/>
              <a:t>driver</a:t>
            </a:r>
            <a:r>
              <a:rPr lang="zh-CN" altLang="en-US" sz="1800" dirty="0"/>
              <a:t>能量无关；右图表明</a:t>
            </a:r>
            <a:r>
              <a:rPr lang="en-US" altLang="zh-CN" sz="1800" dirty="0"/>
              <a:t>witness</a:t>
            </a:r>
            <a:r>
              <a:rPr lang="zh-CN" altLang="en-US" sz="1800" dirty="0"/>
              <a:t>电荷量越大（</a:t>
            </a:r>
            <a:r>
              <a:rPr lang="en-US" altLang="zh-CN" sz="1800" dirty="0"/>
              <a:t>beam loading</a:t>
            </a:r>
            <a:r>
              <a:rPr lang="zh-CN" altLang="en-US" sz="1800" dirty="0"/>
              <a:t>）越强，</a:t>
            </a:r>
            <a:r>
              <a:rPr lang="en-US" altLang="zh-CN" sz="1800" dirty="0"/>
              <a:t>witness</a:t>
            </a:r>
            <a:r>
              <a:rPr lang="zh-CN" altLang="en-US" sz="1800" dirty="0"/>
              <a:t>被加速的能量越小（平均尾场强度变小了）</a:t>
            </a:r>
            <a:endParaRPr lang="en-US" altLang="zh-CN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22B28F-079B-4866-BF6A-D7118DEB0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7"/>
          <a:stretch/>
        </p:blipFill>
        <p:spPr>
          <a:xfrm>
            <a:off x="4469445" y="2469003"/>
            <a:ext cx="1448694" cy="4422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8E21FB-7570-4E7D-AF89-8FDB444E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09" y="4075176"/>
            <a:ext cx="7152939" cy="2552079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6EF9968-3E2C-4D24-8AF4-26B53ED4E9D1}"/>
              </a:ext>
            </a:extLst>
          </p:cNvPr>
          <p:cNvSpPr txBox="1">
            <a:spLocks/>
          </p:cNvSpPr>
          <p:nvPr/>
        </p:nvSpPr>
        <p:spPr>
          <a:xfrm>
            <a:off x="445008" y="97125"/>
            <a:ext cx="10515600" cy="55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文献阅读：</a:t>
            </a:r>
            <a:r>
              <a:rPr lang="en-US" altLang="zh-CN" sz="2800" dirty="0"/>
              <a:t>LWFA-PWFA</a:t>
            </a:r>
            <a:r>
              <a:rPr lang="zh-CN" altLang="en-US" sz="2800" dirty="0"/>
              <a:t>混合加速方案对</a:t>
            </a:r>
            <a:r>
              <a:rPr lang="en-US" altLang="zh-CN" sz="2800" dirty="0"/>
              <a:t>witness</a:t>
            </a:r>
            <a:r>
              <a:rPr lang="zh-CN" altLang="en-US" sz="2800" dirty="0"/>
              <a:t>品质的提升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235397-04EE-4D59-BC8C-8847408C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69145"/>
            <a:ext cx="4446108" cy="18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F95FF-9936-4C84-B13F-171909D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参数关系和参数选择步骤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A8EF8C-C53F-4E20-BD80-05EEDC5F9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1536"/>
                <a:ext cx="6854952" cy="5102352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参数关系：</a:t>
                </a:r>
                <a:endParaRPr lang="en-US" altLang="zh-CN" sz="1600" dirty="0"/>
              </a:p>
              <a:p>
                <a:pPr marL="0" indent="0">
                  <a:buNone/>
                </a:pPr>
                <a:r>
                  <a:rPr lang="zh-CN" altLang="zh-CN" sz="1600" dirty="0"/>
                  <a:t>在</a:t>
                </a:r>
                <a:r>
                  <a:rPr lang="en-US" altLang="zh-CN" sz="1600" dirty="0"/>
                  <a:t>CEPC</a:t>
                </a:r>
                <a:r>
                  <a:rPr lang="zh-CN" altLang="zh-CN" sz="1600" dirty="0"/>
                  <a:t>的</a:t>
                </a:r>
                <a:r>
                  <a:rPr lang="en-US" altLang="zh-CN" sz="1600" dirty="0"/>
                  <a:t>driver</a:t>
                </a:r>
                <a:r>
                  <a:rPr lang="zh-CN" altLang="zh-CN" sz="1600" dirty="0"/>
                  <a:t>纵向分布下，假设</a:t>
                </a:r>
                <a:r>
                  <a:rPr lang="en-US" altLang="zh-CN" sz="1600" dirty="0"/>
                  <a:t>driver</a:t>
                </a:r>
                <a:r>
                  <a:rPr lang="zh-CN" altLang="en-US" sz="1600" dirty="0"/>
                  <a:t>能量为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，</a:t>
                </a:r>
                <a:r>
                  <a:rPr lang="zh-CN" altLang="zh-CN" sz="1600" dirty="0"/>
                  <a:t>电荷量为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/>
                        </m:ctrlPr>
                      </m:sSubPr>
                      <m:e>
                        <m:r>
                          <a:rPr lang="zh-CN" altLang="zh-CN" sz="1600"/>
                          <m:t>𝑄</m:t>
                        </m:r>
                      </m:e>
                      <m:sub>
                        <m:r>
                          <a:rPr lang="zh-CN" altLang="zh-CN" sz="1600"/>
                          <m:t>𝑑</m:t>
                        </m:r>
                      </m:sub>
                    </m:sSub>
                  </m:oMath>
                </a14:m>
                <a:r>
                  <a:rPr lang="zh-CN" altLang="zh-CN" sz="1600" dirty="0"/>
                  <a:t>，归一化尾场斜率为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IV_matha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x-IV_matha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altLang="zh-CN" sz="16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x-IV_mathan" altLang="zh-CN" sz="16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x-IV_mathan" altLang="zh-CN" sz="160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zh-CN" sz="1600"/>
                      <m:t>𝐴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𝑚𝑐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1600" dirty="0"/>
                  <a:t>，束流能够</a:t>
                </a:r>
                <a:r>
                  <a:rPr lang="zh-CN" altLang="en-US" sz="1600" dirty="0"/>
                  <a:t>利用</a:t>
                </a:r>
                <a:r>
                  <a:rPr lang="zh-CN" altLang="zh-CN" sz="1600" dirty="0"/>
                  <a:t>的</a:t>
                </a:r>
                <a:r>
                  <a:rPr lang="zh-CN" altLang="en-US" sz="1600" dirty="0"/>
                  <a:t>空泡</a:t>
                </a:r>
                <a:r>
                  <a:rPr lang="zh-CN" altLang="zh-CN" sz="1600" dirty="0"/>
                  <a:t>长度</a:t>
                </a:r>
                <a:r>
                  <a:rPr lang="zh-CN" altLang="en-US" sz="1600" dirty="0"/>
                  <a:t>（尾场线性部分）</a:t>
                </a:r>
                <a:r>
                  <a:rPr lang="zh-CN" altLang="zh-CN" sz="1600" dirty="0"/>
                  <a:t>为</a:t>
                </a:r>
                <a14:m>
                  <m:oMath xmlns:m="http://schemas.openxmlformats.org/officeDocument/2006/math">
                    <m:r>
                      <a:rPr lang="zh-CN" altLang="zh-CN" sz="1600"/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zh-CN" sz="160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zh-CN" sz="16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d>
                      <m:dPr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600" dirty="0"/>
                  <a:t>，</a:t>
                </a:r>
                <a:r>
                  <a:rPr lang="en-US" altLang="zh-CN" sz="1600" dirty="0"/>
                  <a:t>driver</a:t>
                </a:r>
                <a:r>
                  <a:rPr lang="zh-CN" altLang="zh-CN" sz="1600" dirty="0"/>
                  <a:t>能够稳定传播</a:t>
                </a:r>
                <a:r>
                  <a:rPr lang="zh-CN" altLang="en-US" sz="1600" dirty="0"/>
                  <a:t>（尾场稳定传播）</a:t>
                </a:r>
                <a:r>
                  <a:rPr lang="zh-CN" altLang="zh-CN" sz="1600" dirty="0"/>
                  <a:t>的长度为</a:t>
                </a:r>
                <a14:m>
                  <m:oMath xmlns:m="http://schemas.openxmlformats.org/officeDocument/2006/math">
                    <m:r>
                      <a:rPr lang="zh-CN" altLang="zh-CN" sz="1600"/>
                      <m:t>𝐷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1600" dirty="0"/>
                  <a:t>，其中，</a:t>
                </a:r>
                <a14:m>
                  <m:oMath xmlns:m="http://schemas.openxmlformats.org/officeDocument/2006/math">
                    <m:r>
                      <a:rPr lang="zh-CN" altLang="zh-CN" sz="160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1600" dirty="0"/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/>
                        </m:ctrlPr>
                      </m:sSubPr>
                      <m:e>
                        <m:r>
                          <a:rPr lang="zh-CN" altLang="zh-CN" sz="1600"/>
                          <m:t>𝑄</m:t>
                        </m:r>
                      </m:e>
                      <m:sub>
                        <m:r>
                          <a:rPr lang="zh-CN" altLang="zh-CN" sz="1600"/>
                          <m:t>𝑑</m:t>
                        </m:r>
                      </m:sub>
                    </m:sSub>
                  </m:oMath>
                </a14:m>
                <a:r>
                  <a:rPr lang="zh-CN" altLang="zh-CN" sz="1600" dirty="0"/>
                  <a:t>有关，</a:t>
                </a:r>
                <a14:m>
                  <m:oMath xmlns:m="http://schemas.openxmlformats.org/officeDocument/2006/math">
                    <m:r>
                      <a:rPr lang="zh-CN" altLang="zh-CN" sz="1600"/>
                      <m:t>𝐷</m:t>
                    </m:r>
                  </m:oMath>
                </a14:m>
                <a:r>
                  <a:rPr lang="zh-CN" altLang="zh-CN" sz="1600" dirty="0"/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zh-CN" sz="1600" dirty="0"/>
                  <a:t>有关，</a:t>
                </a:r>
                <a:r>
                  <a:rPr lang="zh-CN" altLang="en-US" sz="1600" dirty="0"/>
                  <a:t>假设</a:t>
                </a:r>
                <a:r>
                  <a:rPr lang="en-US" altLang="zh-CN" sz="1600" dirty="0"/>
                  <a:t>witness</a:t>
                </a:r>
                <a:r>
                  <a:rPr lang="zh-CN" altLang="en-US" sz="1600" dirty="0"/>
                  <a:t>参考能量为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IV_matha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altLang="zh-CN" sz="16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x-IV_mathan" altLang="zh-CN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/>
                  <a:t>，根据</a:t>
                </a:r>
                <a:endParaRPr lang="en-US" altLang="zh-CN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 altLang="zh-CN" sz="1600"/>
                        <m:t>𝑒</m:t>
                      </m:r>
                      <m:f>
                        <m:fPr>
                          <m:ctrlPr>
                            <a:rPr lang="x-IV_mathan" altLang="zh-CN" sz="1600" i="1"/>
                          </m:ctrlPr>
                        </m:fPr>
                        <m:num>
                          <m:r>
                            <a:rPr lang="x-IV_mathan" altLang="zh-CN" sz="1600"/>
                            <m:t>𝑑</m:t>
                          </m:r>
                          <m:sSub>
                            <m:sSubPr>
                              <m:ctrlPr>
                                <a:rPr lang="x-IV_mathan" altLang="zh-CN" sz="1600" i="1"/>
                              </m:ctrlPr>
                            </m:sSubPr>
                            <m:e>
                              <m:r>
                                <a:rPr lang="x-IV_mathan" altLang="zh-CN" sz="1600"/>
                                <m:t>𝐸</m:t>
                              </m:r>
                            </m:e>
                            <m:sub>
                              <m:r>
                                <a:rPr lang="x-IV_mathan" altLang="zh-CN" sz="1600"/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x-IV_mathan" altLang="zh-CN" sz="1600"/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x-IV_mathan" altLang="zh-CN" sz="1600" i="1"/>
                          </m:ctrlPr>
                        </m:sSubPr>
                        <m:e>
                          <m:r>
                            <a:rPr lang="x-IV_mathan" altLang="zh-CN" sz="1600"/>
                            <m:t>𝐿</m:t>
                          </m:r>
                        </m:e>
                        <m:sub>
                          <m:r>
                            <a:rPr lang="x-IV_mathan" altLang="zh-CN" sz="1600"/>
                            <m:t>𝐴𝑃𝐷</m:t>
                          </m:r>
                        </m:sub>
                      </m:sSub>
                      <m:r>
                        <a:rPr lang="x-IV_mathan" altLang="zh-CN" sz="1600"/>
                        <m:t>=</m:t>
                      </m:r>
                      <m:f>
                        <m:fPr>
                          <m:ctrlPr>
                            <a:rPr lang="x-IV_mathan" altLang="zh-CN" sz="1600" i="1"/>
                          </m:ctrlPr>
                        </m:fPr>
                        <m:num>
                          <m:r>
                            <a:rPr lang="x-IV_mathan" altLang="zh-CN" sz="1600"/>
                            <m:t>𝑑</m:t>
                          </m:r>
                          <m:r>
                            <a:rPr lang="x-IV_mathan" altLang="zh-CN" sz="1600"/>
                            <m:t>𝛿</m:t>
                          </m:r>
                        </m:num>
                        <m:den>
                          <m:r>
                            <a:rPr lang="x-IV_mathan" altLang="zh-CN" sz="1600"/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x-IV_mathan" altLang="zh-CN" sz="1600" i="1"/>
                          </m:ctrlPr>
                        </m:sSubPr>
                        <m:e>
                          <m:r>
                            <a:rPr lang="x-IV_mathan" altLang="zh-CN" sz="1600"/>
                            <m:t>𝐸</m:t>
                          </m:r>
                        </m:e>
                        <m:sub>
                          <m:r>
                            <a:rPr lang="x-IV_mathan" altLang="zh-CN" sz="1600"/>
                            <m:t>0</m:t>
                          </m:r>
                        </m:sub>
                      </m:sSub>
                    </m:oMath>
                  </m:oMathPara>
                </a14:m>
                <a:endParaRPr lang="x-IV_mathan" altLang="zh-CN" sz="1600" dirty="0"/>
              </a:p>
              <a:p>
                <a:pPr marL="0" indent="0">
                  <a:buNone/>
                </a:pPr>
                <a:r>
                  <a:rPr lang="zh-CN" altLang="en-US" sz="1600" dirty="0"/>
                  <a:t>化简得</a:t>
                </a:r>
                <a:endParaRPr lang="zh-CN" altLang="zh-CN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zh-CN" altLang="zh-CN" sz="1600"/>
                      <m:t>𝐴𝐵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zh-CN" sz="1600"/>
                      <m:t>=</m:t>
                    </m:r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zh-CN" altLang="zh-CN" sz="1600" i="1"/>
                            </m:ctrlPr>
                          </m:sSubPr>
                          <m:e>
                            <m:r>
                              <a:rPr lang="zh-CN" altLang="zh-CN" sz="1600"/>
                              <m:t>𝐸</m:t>
                            </m:r>
                          </m:e>
                          <m:sub>
                            <m:r>
                              <a:rPr lang="zh-CN" altLang="zh-CN" sz="1600"/>
                              <m:t>0</m:t>
                            </m:r>
                          </m:sub>
                        </m:s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zh-CN" altLang="zh-CN" sz="1600" dirty="0"/>
                          <m:t> </m:t>
                        </m:r>
                      </m:num>
                      <m:den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zh-CN" altLang="zh-CN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1600" dirty="0"/>
                  <a:t> </a:t>
                </a:r>
              </a:p>
              <a:p>
                <a:pPr marL="0" indent="0">
                  <a:buNone/>
                </a:pPr>
                <a:r>
                  <a:rPr lang="zh-CN" altLang="en-US" sz="1600" dirty="0"/>
                  <a:t>对于能量、初始中心能量抖动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600" dirty="0"/>
                  <a:t>、初始能散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sz="1600" dirty="0"/>
                  <a:t>固定的</a:t>
                </a:r>
                <a:r>
                  <a:rPr lang="en-US" altLang="zh-CN" sz="1600" dirty="0"/>
                  <a:t>witness</a:t>
                </a:r>
                <a:r>
                  <a:rPr lang="zh-CN" altLang="en-US" sz="1600" dirty="0"/>
                  <a:t>，要想达到同登的能量稳定性，需要在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之间</a:t>
                </a:r>
                <a:r>
                  <a:rPr lang="en-US" altLang="zh-CN" sz="1600" dirty="0"/>
                  <a:t>trade-off.</a:t>
                </a:r>
              </a:p>
              <a:p>
                <a:pPr marL="0" indent="0">
                  <a:buNone/>
                </a:pPr>
                <a:r>
                  <a:rPr lang="zh-CN" altLang="en-US" sz="1600" dirty="0"/>
                  <a:t>密度越高，所需</a:t>
                </a:r>
                <a:r>
                  <a:rPr lang="en-US" altLang="zh-CN" sz="1600" dirty="0"/>
                  <a:t>APD</a:t>
                </a:r>
                <a:r>
                  <a:rPr lang="zh-CN" altLang="en-US" sz="1600" dirty="0"/>
                  <a:t>长度越短，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可以越小，代价可能是</a:t>
                </a:r>
                <a:r>
                  <a:rPr lang="en-US" altLang="zh-CN" sz="1600" dirty="0"/>
                  <a:t>beam loading</a:t>
                </a:r>
                <a:r>
                  <a:rPr lang="zh-CN" altLang="en-US" sz="1600" dirty="0"/>
                  <a:t>变强？</a:t>
                </a:r>
                <a:endParaRPr lang="en-US" altLang="zh-CN" sz="16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1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参数选择步骤</a:t>
                </a:r>
                <a:endParaRPr lang="en-US" altLang="zh-CN" sz="1600" dirty="0"/>
              </a:p>
              <a:p>
                <a:pPr marL="0" indent="0">
                  <a:buNone/>
                </a:pPr>
                <a:r>
                  <a:rPr lang="en-US" altLang="zh-CN" sz="1600" dirty="0"/>
                  <a:t>1. </a:t>
                </a:r>
                <a:r>
                  <a:rPr lang="zh-CN" altLang="en-US" sz="1600" dirty="0"/>
                  <a:t>先假定一个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，扫描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，通过模拟得到</a:t>
                </a:r>
                <a14:m>
                  <m:oMath xmlns:m="http://schemas.openxmlformats.org/officeDocument/2006/math">
                    <m:r>
                      <a:rPr lang="zh-CN" altLang="zh-CN" sz="16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1600" dirty="0"/>
                  <a:t>和</a:t>
                </a:r>
                <a14:m>
                  <m:oMath xmlns:m="http://schemas.openxmlformats.org/officeDocument/2006/math">
                    <m:r>
                      <a:rPr lang="zh-CN" altLang="zh-CN" sz="16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1600" dirty="0"/>
                  <a:t>；</a:t>
                </a:r>
                <a:endParaRPr lang="en-US" altLang="zh-CN" sz="1600" dirty="0"/>
              </a:p>
              <a:p>
                <a:pPr marL="0" indent="0">
                  <a:buNone/>
                </a:pPr>
                <a:r>
                  <a:rPr lang="en-US" altLang="zh-CN" sz="1600" dirty="0"/>
                  <a:t>2.</a:t>
                </a:r>
                <a:r>
                  <a:rPr lang="zh-CN" altLang="en-US" sz="1600" dirty="0"/>
                  <a:t> 确定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1600" dirty="0"/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600" dirty="0"/>
                  <a:t>，通过公式</a:t>
                </a:r>
                <a:r>
                  <a:rPr lang="en-US" altLang="zh-CN" sz="1600" dirty="0"/>
                  <a:t>(1)</a:t>
                </a:r>
                <a:r>
                  <a:rPr lang="zh-CN" altLang="en-US" sz="1600" dirty="0"/>
                  <a:t>算出</a:t>
                </a:r>
                <a14:m>
                  <m:oMath xmlns:m="http://schemas.openxmlformats.org/officeDocument/2006/math">
                    <m:r>
                      <a:rPr lang="zh-CN" altLang="zh-CN" sz="16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1600" dirty="0"/>
                  <a:t>；</a:t>
                </a:r>
                <a:endParaRPr lang="en-US" altLang="zh-CN" sz="1600" dirty="0"/>
              </a:p>
              <a:p>
                <a:pPr marL="0" indent="0">
                  <a:buNone/>
                </a:pPr>
                <a:r>
                  <a:rPr lang="en-US" altLang="zh-CN" sz="1600" dirty="0"/>
                  <a:t>3. </a:t>
                </a:r>
                <a:r>
                  <a:rPr lang="zh-CN" altLang="en-US" sz="1600" dirty="0"/>
                  <a:t>确定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，通过模拟测试其稳定传播距离</a:t>
                </a:r>
                <a:r>
                  <a:rPr lang="en-US" altLang="zh-CN" sz="1600" dirty="0"/>
                  <a:t>&gt;</a:t>
                </a:r>
                <a14:m>
                  <m:oMath xmlns:m="http://schemas.openxmlformats.org/officeDocument/2006/math">
                    <m:r>
                      <a:rPr lang="zh-CN" altLang="zh-CN" sz="16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A8EF8C-C53F-4E20-BD80-05EEDC5F9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1536"/>
                <a:ext cx="6854952" cy="5102352"/>
              </a:xfrm>
              <a:blipFill>
                <a:blip r:embed="rId2"/>
                <a:stretch>
                  <a:fillRect l="-267" t="-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BA2FD75-96DF-4FCE-A1B0-381CC4B8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62" y="1690688"/>
            <a:ext cx="4443954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3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dirty="0"/>
                  <a:t>模拟：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4.1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mm</m:t>
                    </m:r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</m:t>
                    </m:r>
                    <m: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5A036B-1ECE-4B9F-A2AB-59861E08E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104" y="49907"/>
                <a:ext cx="10515600" cy="553096"/>
              </a:xfrm>
              <a:blipFill>
                <a:blip r:embed="rId2"/>
                <a:stretch>
                  <a:fillRect l="-1159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26635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0.4%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±5%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8D2BF86-8185-4719-87DD-001AAA490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26635"/>
                  </p:ext>
                </p:extLst>
              </p:nvPr>
            </p:nvGraphicFramePr>
            <p:xfrm>
              <a:off x="324581" y="883622"/>
              <a:ext cx="4616198" cy="33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6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0.47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3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0.4%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jitter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±5%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0.8%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54717" r="-186466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54717" r="-813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F2F9916E-E382-4142-BD1F-805576EE2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15" y="883622"/>
            <a:ext cx="4527467" cy="339560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9DCEF0C-25A0-485E-B48C-FEFDAB74CE53}"/>
              </a:ext>
            </a:extLst>
          </p:cNvPr>
          <p:cNvCxnSpPr>
            <a:cxnSpLocks/>
          </p:cNvCxnSpPr>
          <p:nvPr/>
        </p:nvCxnSpPr>
        <p:spPr>
          <a:xfrm>
            <a:off x="10795267" y="2187827"/>
            <a:ext cx="0" cy="156472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B8D0B3-6474-42CC-8128-3D750E060F2A}"/>
                  </a:ext>
                </a:extLst>
              </p:cNvPr>
              <p:cNvSpPr txBox="1"/>
              <p:nvPr/>
            </p:nvSpPr>
            <p:spPr>
              <a:xfrm>
                <a:off x="5242560" y="4407407"/>
                <a:ext cx="643737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1400" dirty="0"/>
                  <a:t>如果</a:t>
                </a:r>
                <a:r>
                  <a:rPr lang="en-US" altLang="zh-CN" sz="1400" dirty="0"/>
                  <a:t>31.5GeV</a:t>
                </a:r>
                <a:r>
                  <a:rPr lang="zh-CN" altLang="en-US" sz="1400" dirty="0"/>
                  <a:t>束流太靠近</a:t>
                </a:r>
                <a:r>
                  <a:rPr lang="en-US" altLang="zh-CN" sz="1400" dirty="0"/>
                  <a:t>driver</a:t>
                </a:r>
                <a:r>
                  <a:rPr lang="zh-CN" altLang="en-US" sz="1400" dirty="0"/>
                  <a:t>尾部（</a:t>
                </a:r>
                <a:r>
                  <a:rPr lang="en-US" altLang="zh-CN" sz="1400" dirty="0"/>
                  <a:t>&lt;105.4um</a:t>
                </a:r>
                <a:r>
                  <a:rPr lang="zh-CN" altLang="en-US" sz="1400" dirty="0"/>
                  <a:t>），模拟会报错，可能是因为</a:t>
                </a:r>
                <a:r>
                  <a:rPr lang="en-US" altLang="zh-CN" sz="1400" dirty="0"/>
                  <a:t>witness</a:t>
                </a:r>
                <a:r>
                  <a:rPr lang="zh-CN" altLang="en-US" sz="1400" dirty="0"/>
                  <a:t>能量高速度大追上了低能的</a:t>
                </a:r>
                <a:r>
                  <a:rPr lang="en-US" altLang="zh-CN" sz="1400" dirty="0"/>
                  <a:t>driver</a:t>
                </a:r>
                <a:r>
                  <a:rPr lang="zh-CN" altLang="en-US" sz="1400" dirty="0"/>
                  <a:t>？；将</a:t>
                </a:r>
                <a:r>
                  <a:rPr lang="en-US" altLang="zh-CN" sz="1400" dirty="0"/>
                  <a:t>31.5GeV</a:t>
                </a:r>
                <a:r>
                  <a:rPr lang="zh-CN" altLang="en-US" sz="1400" dirty="0"/>
                  <a:t>束流后移</a:t>
                </a:r>
                <a:r>
                  <a:rPr lang="en-US" altLang="zh-CN" sz="1400" dirty="0"/>
                  <a:t>105.4um</a:t>
                </a:r>
                <a:r>
                  <a:rPr lang="zh-CN" altLang="en-US" sz="1400" dirty="0"/>
                  <a:t>后不再报错；因此将所有束流整体后移，这样</a:t>
                </a:r>
                <a:r>
                  <a:rPr lang="en-US" altLang="zh-CN" sz="1400" dirty="0"/>
                  <a:t>28.5GeV</a:t>
                </a:r>
                <a:r>
                  <a:rPr lang="zh-CN" altLang="en-US" sz="1400" dirty="0"/>
                  <a:t>束流与之前设计的放置相位相比非常靠近空泡尾部（尾场斜率更大），导致它比前面的束流的中心能量补偿速率更快，最终的蓝线交叉点偏离。解决办法：</a:t>
                </a:r>
                <a:r>
                  <a:rPr lang="zh-CN" altLang="en-US" sz="1400" b="1" dirty="0"/>
                  <a:t>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4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sub>
                    </m:sSub>
                  </m:oMath>
                </a14:m>
                <a:r>
                  <a:rPr lang="zh-CN" altLang="en-US" sz="1400" dirty="0"/>
                  <a:t>或</a:t>
                </a:r>
                <a:r>
                  <a:rPr lang="zh-CN" altLang="en-US" sz="1400" b="1" dirty="0"/>
                  <a:t>减小初始能量抖动</a:t>
                </a:r>
                <a:r>
                  <a:rPr lang="zh-CN" altLang="en-US" sz="1400" dirty="0"/>
                  <a:t>；</a:t>
                </a:r>
                <a:endParaRPr lang="en-US" altLang="zh-CN" sz="1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1400" dirty="0"/>
                  <a:t>中心能量不同的束流经过</a:t>
                </a:r>
                <a:r>
                  <a:rPr lang="en-US" altLang="zh-CN" sz="1400" dirty="0"/>
                  <a:t>chicane</a:t>
                </a:r>
                <a:r>
                  <a:rPr lang="zh-CN" altLang="en-US" sz="1400" dirty="0"/>
                  <a:t>后的流强不同，是导致不同能量束流能散最小值位置差异的主要原因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B8D0B3-6474-42CC-8128-3D750E060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4407407"/>
                <a:ext cx="6437376" cy="1815882"/>
              </a:xfrm>
              <a:prstGeom prst="rect">
                <a:avLst/>
              </a:prstGeom>
              <a:blipFill>
                <a:blip r:embed="rId5"/>
                <a:stretch>
                  <a:fillRect t="-671" b="-2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08679B6-C109-4E9C-B626-2F4702ED9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2" y="1128474"/>
            <a:ext cx="2749098" cy="29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2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28418</TotalTime>
  <Words>1688</Words>
  <Application>Microsoft Office PowerPoint</Application>
  <PresentationFormat>宽屏</PresentationFormat>
  <Paragraphs>412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LMRoman10-Regular</vt:lpstr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2024/04/08</vt:lpstr>
      <vt:lpstr>本周工作</vt:lpstr>
      <vt:lpstr>APD对初始束流chirp的要求</vt:lpstr>
      <vt:lpstr>Case1&amp;2：E_d=500 MeV,  E_w=5 GeV,  R_56=3 mm,  Q_w=2 nC &amp; 1 pC </vt:lpstr>
      <vt:lpstr>Case 3：E_d=260 MeV,  E_w=5 GeV,  R_56=3 mm,  Q_w=2nC </vt:lpstr>
      <vt:lpstr>PowerPoint 演示文稿</vt:lpstr>
      <vt:lpstr>PowerPoint 演示文稿</vt:lpstr>
      <vt:lpstr>参数关系和参数选择步骤</vt:lpstr>
      <vt:lpstr>模拟：E_d=2 GeV,  E_w=30 GeV,  R_56=4.1 mm,  Q_w=1.2nC </vt:lpstr>
      <vt:lpstr>减小R_56  ：R_56=3.3 mm</vt:lpstr>
      <vt:lpstr>减小初始能量抖动：±5%→ ±3%，R_56=4.4 mm</vt:lpstr>
      <vt:lpstr>世界上PWFA实验装置参数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2024/03/18</dc:title>
  <dc:creator>shixueyan</dc:creator>
  <cp:lastModifiedBy>shixueyan</cp:lastModifiedBy>
  <cp:revision>552</cp:revision>
  <dcterms:created xsi:type="dcterms:W3CDTF">2024-03-16T06:34:47Z</dcterms:created>
  <dcterms:modified xsi:type="dcterms:W3CDTF">2024-04-08T10:50:22Z</dcterms:modified>
</cp:coreProperties>
</file>