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86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341569-1F9A-68CE-FB8C-063A85E869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B3C62DB-38C8-8230-EB45-15F36781BD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F9A6229-7034-B3AD-DF23-BB9F85868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A60FF-9A45-4D8A-BABB-E117407694DB}" type="datetimeFigureOut">
              <a:rPr lang="zh-CN" altLang="en-US" smtClean="0"/>
              <a:t>2024/4/8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3A53790-9C8B-40A7-462B-2A9B9335D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220DA60-4CA9-92EB-C5BD-568ED9851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6D124-F95A-4EA5-9E0E-9F8DCA714C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7577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1D3847-76CA-9CE0-DD17-44D38BC9C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E59BFF0D-6397-270A-BA7C-1E1E1671A9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DD73F1F-6044-7697-5A7D-B3FE23FB8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A60FF-9A45-4D8A-BABB-E117407694DB}" type="datetimeFigureOut">
              <a:rPr lang="zh-CN" altLang="en-US" smtClean="0"/>
              <a:t>2024/4/8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BC917D5-2DF2-2DFE-1A74-FE4BEA11C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2E0E38B-91DB-C599-22A8-D1E9D919D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6D124-F95A-4EA5-9E0E-9F8DCA714C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4230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85A3E698-2A78-C491-BC98-4AE4030E6F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F9405A3-E9B9-304F-886B-63F3D35E56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8F78630-5FED-5ABD-D3ED-B4302A4E0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A60FF-9A45-4D8A-BABB-E117407694DB}" type="datetimeFigureOut">
              <a:rPr lang="zh-CN" altLang="en-US" smtClean="0"/>
              <a:t>2024/4/8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4AA3B75-3615-F397-536D-8D9D91370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F22EAA5-243A-24CC-CEBA-A804B658E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6D124-F95A-4EA5-9E0E-9F8DCA714C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0453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979795E-EB47-B8E0-A51C-DFFDB6271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0018A0E-DD39-A261-2D01-189FEEB589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DF55BA8-BD6D-F8E9-F965-BB506D5A2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A60FF-9A45-4D8A-BABB-E117407694DB}" type="datetimeFigureOut">
              <a:rPr lang="zh-CN" altLang="en-US" smtClean="0"/>
              <a:t>2024/4/8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2BBB63E-41EC-785A-8FF1-427BD95F0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4CCBAD2-88F6-5B3D-F796-B5C2BBE0D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6D124-F95A-4EA5-9E0E-9F8DCA714C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8778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F99A0EB-A56A-FBC1-958A-B477D8902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F325474-4D24-0593-F736-302B56FF3B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6163CD5-D255-7BE7-4E7D-80A254386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A60FF-9A45-4D8A-BABB-E117407694DB}" type="datetimeFigureOut">
              <a:rPr lang="zh-CN" altLang="en-US" smtClean="0"/>
              <a:t>2024/4/8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E13A035-126A-6D9C-DA7F-E4BDEAB16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CD2B680-71D3-D886-C123-F600F8534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6D124-F95A-4EA5-9E0E-9F8DCA714C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6660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B93629A-DE39-3763-471B-31A7AB31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1E70048-9015-C2EF-FF64-D5A6E383CB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BEFDE38-2C50-6577-8E21-341075D7A4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B03491D-2B14-DC58-3DAB-D774FDCE7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A60FF-9A45-4D8A-BABB-E117407694DB}" type="datetimeFigureOut">
              <a:rPr lang="zh-CN" altLang="en-US" smtClean="0"/>
              <a:t>2024/4/8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C4283F0-B535-3B38-CDBF-55045FAA7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85B028A-0646-1FFD-7A44-04D391643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6D124-F95A-4EA5-9E0E-9F8DCA714C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4315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4AFCC1F-54A2-FF2B-5AFA-A8FBF1612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A0481B5-E905-1B47-DDCD-357248984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35CA7F4-25F7-7C1C-13ED-BEFAD5C36C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B35C2DC6-C526-5F78-7DE8-12EB3D9D18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228AAD9-DF78-6D14-C1EF-021D6DD47A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4AE4373-E28C-1ED4-6679-A1209FAB5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A60FF-9A45-4D8A-BABB-E117407694DB}" type="datetimeFigureOut">
              <a:rPr lang="zh-CN" altLang="en-US" smtClean="0"/>
              <a:t>2024/4/8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1CE76C1-6E4F-61F4-1B69-1FAA1AE75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FF474F1-1D88-E5F8-6214-2BBDCCA16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6D124-F95A-4EA5-9E0E-9F8DCA714C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7910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FF8B904-7281-07A9-090D-C4627E5CE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A8859CA-1A98-1D6E-3D2C-E9849BBBB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A60FF-9A45-4D8A-BABB-E117407694DB}" type="datetimeFigureOut">
              <a:rPr lang="zh-CN" altLang="en-US" smtClean="0"/>
              <a:t>2024/4/8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CF6A99A-2856-3EC7-B199-A9BFF787C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62AB570-01B4-A307-9C38-D6D9CD217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6D124-F95A-4EA5-9E0E-9F8DCA714C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0013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F6BD872-B9BA-E39E-5EA3-5E597A1D1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A60FF-9A45-4D8A-BABB-E117407694DB}" type="datetimeFigureOut">
              <a:rPr lang="zh-CN" altLang="en-US" smtClean="0"/>
              <a:t>2024/4/8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029192F1-15E5-53F2-777A-E8F2169EE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E42A6F63-4764-1439-536A-3C03E0920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6D124-F95A-4EA5-9E0E-9F8DCA714C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9751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6BD012-05F0-B338-C1C3-76BBFB0DD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CBF6C91-FB67-F17F-6592-D1EB16417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6E094A0-E832-AB40-9BA1-DA48CC62E4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7D4F991-090C-4691-08F5-BD1499363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A60FF-9A45-4D8A-BABB-E117407694DB}" type="datetimeFigureOut">
              <a:rPr lang="zh-CN" altLang="en-US" smtClean="0"/>
              <a:t>2024/4/8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F52E040-FF36-93BC-B08B-438A7513B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C9ED9FA-35C0-55DD-3831-B392855BE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6D124-F95A-4EA5-9E0E-9F8DCA714C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3148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CA68E3E-6F32-1CC0-1E62-9A72CD932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15BB8BF-8180-B7F4-FF8B-3778E98E73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FD8605F-FFDC-91B9-C83E-EE31D5B584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FB6AADE-3A21-0EEB-099D-9ACA5819E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A60FF-9A45-4D8A-BABB-E117407694DB}" type="datetimeFigureOut">
              <a:rPr lang="zh-CN" altLang="en-US" smtClean="0"/>
              <a:t>2024/4/8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82EB60F-C09B-0DD5-773B-2BE9F8ECC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A957CA7-9F4B-106E-6FE7-80FEF596D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6D124-F95A-4EA5-9E0E-9F8DCA714C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7784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C9CBE861-9619-7355-DA1F-51D3790D7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1DA168A-DACE-2A0A-EEF0-BDE4977B5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FD9486B-D5C4-4E6C-5E19-D18080A1AD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A60FF-9A45-4D8A-BABB-E117407694DB}" type="datetimeFigureOut">
              <a:rPr lang="zh-CN" altLang="en-US" smtClean="0"/>
              <a:t>2024/4/8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668B490-8733-F7C6-9795-5A84559ECC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F13BA29-2F6E-1425-FB98-73D7A14F46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6D124-F95A-4EA5-9E0E-9F8DCA714C8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906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746201-6950-8D89-0CC1-DF08B76DC9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2024-4-8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23C2292-41ED-757F-09E1-885CB4B88B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6233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04F9AB1-C24B-2699-5A7E-0DEFED281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Vlasov solver</a:t>
            </a:r>
            <a:endParaRPr lang="zh-CN" alt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26E3980-CCA2-5BB1-D9EF-C5E9F9ECC15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6911" y="2542659"/>
            <a:ext cx="5065786" cy="3950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66C1668A-0CD8-4BCD-E963-B047738142F3}"/>
              </a:ext>
            </a:extLst>
          </p:cNvPr>
          <p:cNvSpPr txBox="1"/>
          <p:nvPr/>
        </p:nvSpPr>
        <p:spPr>
          <a:xfrm>
            <a:off x="5264170" y="850500"/>
            <a:ext cx="580078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步长</a:t>
            </a:r>
            <a:r>
              <a:rPr lang="en-US" altLang="zh-CN" dirty="0"/>
              <a:t>0.1nC</a:t>
            </a:r>
            <a:r>
              <a:rPr lang="zh-CN" altLang="en-US" dirty="0"/>
              <a:t>，阈值在</a:t>
            </a:r>
            <a:r>
              <a:rPr lang="en-US" altLang="zh-CN" dirty="0"/>
              <a:t>5.7 </a:t>
            </a:r>
            <a:r>
              <a:rPr lang="en-US" altLang="zh-CN" dirty="0" err="1"/>
              <a:t>nC</a:t>
            </a:r>
            <a:r>
              <a:rPr lang="zh-CN" altLang="en-US" dirty="0"/>
              <a:t>与模拟的</a:t>
            </a:r>
            <a:r>
              <a:rPr lang="en-US" altLang="zh-CN" dirty="0"/>
              <a:t>5.95 </a:t>
            </a:r>
            <a:r>
              <a:rPr lang="en-US" altLang="zh-CN" dirty="0" err="1"/>
              <a:t>nC</a:t>
            </a:r>
            <a:r>
              <a:rPr lang="zh-CN" altLang="en-US" dirty="0"/>
              <a:t>比较接近。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由于</a:t>
            </a:r>
            <a:r>
              <a:rPr lang="en-US" altLang="zh-CN" dirty="0"/>
              <a:t>PWD</a:t>
            </a:r>
            <a:r>
              <a:rPr lang="zh-CN" altLang="en-US" dirty="0"/>
              <a:t>的频散，从模式耦合图实部很难找到明显分界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增长率</a:t>
            </a:r>
            <a:endParaRPr lang="en-US" altLang="zh-CN" dirty="0"/>
          </a:p>
          <a:p>
            <a:r>
              <a:rPr lang="en-US" altLang="zh-CN" dirty="0"/>
              <a:t>5.7 0.0044</a:t>
            </a:r>
          </a:p>
          <a:p>
            <a:r>
              <a:rPr lang="en-US" altLang="zh-CN" dirty="0"/>
              <a:t>5.8 0.0022</a:t>
            </a:r>
          </a:p>
          <a:p>
            <a:r>
              <a:rPr lang="en-US" altLang="zh-CN" dirty="0"/>
              <a:t>5.9 0.0054</a:t>
            </a:r>
          </a:p>
          <a:p>
            <a:r>
              <a:rPr lang="en-US" altLang="zh-CN" dirty="0"/>
              <a:t>6.0 0.0096</a:t>
            </a:r>
          </a:p>
          <a:p>
            <a:endParaRPr lang="en-US" altLang="zh-CN" dirty="0"/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629A6F7F-443C-4688-5910-28A29B5A3D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86" y="2674268"/>
            <a:ext cx="4728234" cy="3686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7012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78D5CE9-CF07-121B-4783-53F524589B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73768"/>
            <a:ext cx="10515600" cy="5503195"/>
          </a:xfrm>
        </p:spPr>
        <p:txBody>
          <a:bodyPr/>
          <a:lstStyle/>
          <a:p>
            <a:endParaRPr lang="en-US" altLang="zh-CN" dirty="0"/>
          </a:p>
          <a:p>
            <a:r>
              <a:rPr lang="zh-CN" altLang="en-US" dirty="0"/>
              <a:t>左：</a:t>
            </a:r>
            <a:r>
              <a:rPr lang="en-US" altLang="zh-CN" dirty="0" err="1"/>
              <a:t>Oide</a:t>
            </a:r>
            <a:r>
              <a:rPr lang="zh-CN" altLang="en-US" dirty="0"/>
              <a:t>（</a:t>
            </a:r>
            <a:r>
              <a:rPr lang="en-US" altLang="zh-CN" dirty="0"/>
              <a:t>I=13.5</a:t>
            </a:r>
            <a:r>
              <a:rPr lang="zh-CN" altLang="en-US" dirty="0"/>
              <a:t>）和右：</a:t>
            </a:r>
            <a:r>
              <a:rPr lang="en-US" altLang="zh-CN" dirty="0"/>
              <a:t>Dyachkov</a:t>
            </a:r>
            <a:r>
              <a:rPr lang="zh-CN" altLang="en-US" dirty="0"/>
              <a:t>（</a:t>
            </a:r>
            <a:r>
              <a:rPr lang="en-US" altLang="zh-CN" dirty="0"/>
              <a:t>I=8</a:t>
            </a:r>
            <a:r>
              <a:rPr lang="zh-CN" altLang="en-US" dirty="0"/>
              <a:t>）文中的图也是这种情况。是这种方法的缺陷？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C8C6F76C-A210-4880-744D-D8F17D603E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979" y="2420285"/>
            <a:ext cx="5090601" cy="4458086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1C9947B1-5D9A-B1B3-63E8-7FCF097DDF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1780" y="2420285"/>
            <a:ext cx="5540220" cy="4031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416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A24BA3C-1760-E132-EA00-CF1BFB875C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/>
              <a:t>较新的文章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sz="1800" dirty="0">
                <a:solidFill>
                  <a:srgbClr val="231F20"/>
                </a:solidFill>
                <a:effectLst/>
                <a:latin typeface="AdvOT19ee2aa8.B"/>
              </a:rPr>
              <a:t>Longitudinal mode-coupling instabilities of proton bunches in the CERN Super Proton Synchrotron 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sz="1800" dirty="0">
                <a:solidFill>
                  <a:srgbClr val="231F20"/>
                </a:solidFill>
                <a:effectLst/>
                <a:latin typeface="AdvOT483a8203"/>
              </a:rPr>
              <a:t>Ivan Karpov </a:t>
            </a:r>
          </a:p>
          <a:p>
            <a:pPr marL="0" indent="0">
              <a:buNone/>
            </a:pPr>
            <a:endParaRPr lang="en-US" altLang="zh-CN" sz="1800" dirty="0">
              <a:solidFill>
                <a:srgbClr val="231F20"/>
              </a:solidFill>
              <a:latin typeface="AdvOT483a8203"/>
            </a:endParaRPr>
          </a:p>
          <a:p>
            <a:pPr marL="0" indent="0">
              <a:buNone/>
            </a:pPr>
            <a:r>
              <a:rPr lang="zh-CN" altLang="en-US" dirty="0"/>
              <a:t>比之前的明显，但是仍然不容易找到分界，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并且由于径向模耦合，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更难从图中看出实部耦合和产生的虚部的关系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D0FED97B-9C28-D4FD-EE9F-EEF061371B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6530" y="1782640"/>
            <a:ext cx="3345470" cy="507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429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B3B2FF7-855C-F2DC-51FA-D5517C0A52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277586"/>
            <a:ext cx="11049000" cy="65804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/>
              <a:t>Impedance modelling and single-bunch collective instability simulations for the </a:t>
            </a:r>
            <a:r>
              <a:rPr lang="en-US" altLang="zh-CN" dirty="0" err="1"/>
              <a:t>SuperKEKB</a:t>
            </a:r>
            <a:r>
              <a:rPr lang="en-US" altLang="zh-CN" dirty="0"/>
              <a:t> main rings</a:t>
            </a:r>
          </a:p>
          <a:p>
            <a:pPr marL="0" indent="0">
              <a:buNone/>
            </a:pPr>
            <a:r>
              <a:rPr lang="en-US" altLang="zh-CN" dirty="0"/>
              <a:t>T. Ishibashi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使用</a:t>
            </a:r>
            <a:r>
              <a:rPr lang="en-US" altLang="zh-CN" dirty="0" err="1"/>
              <a:t>GdfidL</a:t>
            </a:r>
            <a:r>
              <a:rPr lang="zh-CN" altLang="en-US" dirty="0"/>
              <a:t>计算</a:t>
            </a:r>
            <a:r>
              <a:rPr lang="en-US" altLang="zh-CN" dirty="0"/>
              <a:t>racetrack-shaped beam-pipe</a:t>
            </a:r>
            <a:r>
              <a:rPr lang="zh-CN" altLang="en-US" dirty="0"/>
              <a:t>电阻壁阻抗，</a:t>
            </a:r>
            <a:r>
              <a:rPr lang="en-US" altLang="zh-CN" dirty="0"/>
              <a:t>IW2D</a:t>
            </a:r>
            <a:r>
              <a:rPr lang="zh-CN" altLang="en-US" dirty="0"/>
              <a:t>计算高电导率</a:t>
            </a:r>
            <a:r>
              <a:rPr lang="en-US" altLang="zh-CN" dirty="0"/>
              <a:t>coating</a:t>
            </a:r>
            <a:r>
              <a:rPr lang="zh-CN" altLang="en-US" dirty="0"/>
              <a:t>的电阻壁阻抗。</a:t>
            </a:r>
            <a:r>
              <a:rPr lang="en-US" altLang="zh-CN" dirty="0" err="1"/>
              <a:t>GdfidL</a:t>
            </a:r>
            <a:r>
              <a:rPr lang="zh-CN" altLang="en-US" dirty="0"/>
              <a:t>和</a:t>
            </a:r>
            <a:r>
              <a:rPr lang="en-US" altLang="zh-CN" dirty="0"/>
              <a:t>ECHO3D</a:t>
            </a:r>
            <a:r>
              <a:rPr lang="zh-CN" altLang="en-US" dirty="0"/>
              <a:t>计算几何阻抗。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LER</a:t>
            </a:r>
            <a:r>
              <a:rPr lang="zh-CN" altLang="en-US" dirty="0"/>
              <a:t>：使用</a:t>
            </a:r>
            <a:r>
              <a:rPr lang="en-US" altLang="zh-CN" dirty="0" err="1"/>
              <a:t>PyHEADTAIL</a:t>
            </a:r>
            <a:r>
              <a:rPr lang="zh-CN" altLang="en-US" dirty="0"/>
              <a:t>模拟。发现</a:t>
            </a:r>
            <a:r>
              <a:rPr lang="en-US" altLang="zh-CN" dirty="0"/>
              <a:t>CSR</a:t>
            </a:r>
            <a:r>
              <a:rPr lang="zh-CN" altLang="en-US" dirty="0"/>
              <a:t>和</a:t>
            </a:r>
            <a:r>
              <a:rPr lang="en-US" altLang="zh-CN" dirty="0"/>
              <a:t>CWR</a:t>
            </a:r>
            <a:r>
              <a:rPr lang="zh-CN" altLang="en-US" dirty="0"/>
              <a:t>尾场有很大影响，考虑后</a:t>
            </a:r>
            <a:r>
              <a:rPr lang="en-US" altLang="zh-CN" dirty="0"/>
              <a:t>MWI</a:t>
            </a:r>
            <a:r>
              <a:rPr lang="zh-CN" altLang="en-US" dirty="0"/>
              <a:t>阈值为</a:t>
            </a:r>
            <a:r>
              <a:rPr lang="en-US" altLang="zh-CN" dirty="0"/>
              <a:t>1.3mA</a:t>
            </a:r>
            <a:r>
              <a:rPr lang="zh-CN" altLang="en-US" dirty="0"/>
              <a:t>，不考虑时为</a:t>
            </a:r>
            <a:r>
              <a:rPr lang="en-US" altLang="zh-CN" dirty="0"/>
              <a:t>2.5mA</a:t>
            </a:r>
            <a:r>
              <a:rPr lang="zh-CN" altLang="en-US" dirty="0"/>
              <a:t>。由于其无法在纵向实现尾场的局域化，在弯铁和</a:t>
            </a:r>
            <a:r>
              <a:rPr lang="en-US" altLang="zh-CN" dirty="0"/>
              <a:t>wiggler</a:t>
            </a:r>
            <a:r>
              <a:rPr lang="zh-CN" altLang="en-US" dirty="0"/>
              <a:t>的</a:t>
            </a:r>
            <a:r>
              <a:rPr lang="en-US" altLang="zh-CN" dirty="0"/>
              <a:t>CSR</a:t>
            </a:r>
            <a:r>
              <a:rPr lang="zh-CN" altLang="en-US" dirty="0"/>
              <a:t>和</a:t>
            </a:r>
            <a:r>
              <a:rPr lang="en-US" altLang="zh-CN" dirty="0"/>
              <a:t>CWR</a:t>
            </a:r>
            <a:r>
              <a:rPr lang="zh-CN" altLang="en-US" dirty="0"/>
              <a:t>的影响需要进一步的研究。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模拟和实际测量的束长有较大差异，实际束长更长，且斜率更大，认为建模时错误估计了感性阻抗源。</a:t>
            </a:r>
          </a:p>
        </p:txBody>
      </p:sp>
    </p:spTree>
    <p:extLst>
      <p:ext uri="{BB962C8B-B14F-4D97-AF65-F5344CB8AC3E}">
        <p14:creationId xmlns:p14="http://schemas.microsoft.com/office/powerpoint/2010/main" val="2802855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848B1BA-1249-BD45-9E34-6EBD7F608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7586"/>
            <a:ext cx="10515600" cy="5899377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/>
              <a:t>HER: CSR</a:t>
            </a:r>
            <a:r>
              <a:rPr lang="zh-CN" altLang="en-US" dirty="0"/>
              <a:t>和</a:t>
            </a:r>
            <a:r>
              <a:rPr lang="en-US" altLang="zh-CN" dirty="0"/>
              <a:t>CWR</a:t>
            </a:r>
            <a:r>
              <a:rPr lang="zh-CN" altLang="en-US" dirty="0"/>
              <a:t>的影响较小，因为</a:t>
            </a:r>
            <a:r>
              <a:rPr lang="en-US" altLang="zh-CN" dirty="0"/>
              <a:t>HER</a:t>
            </a:r>
            <a:r>
              <a:rPr lang="zh-CN" altLang="en-US" dirty="0"/>
              <a:t>的</a:t>
            </a:r>
            <a:r>
              <a:rPr lang="en-US" altLang="zh-CN" dirty="0"/>
              <a:t>CSR/CWR</a:t>
            </a:r>
            <a:r>
              <a:rPr lang="zh-CN" altLang="en-US" dirty="0"/>
              <a:t>尾场幅值比</a:t>
            </a:r>
            <a:r>
              <a:rPr lang="en-US" altLang="zh-CN" dirty="0"/>
              <a:t>LER</a:t>
            </a:r>
            <a:r>
              <a:rPr lang="zh-CN" altLang="en-US" dirty="0"/>
              <a:t>的更低。</a:t>
            </a:r>
            <a:r>
              <a:rPr lang="en-US" altLang="zh-CN" dirty="0"/>
              <a:t>CSR</a:t>
            </a:r>
            <a:r>
              <a:rPr lang="zh-CN" altLang="en-US" dirty="0"/>
              <a:t>的差异来源：弯铁半径更长，腔高更小（更强的</a:t>
            </a:r>
            <a:r>
              <a:rPr lang="en-US" altLang="zh-CN" dirty="0"/>
              <a:t>shielding</a:t>
            </a:r>
            <a:r>
              <a:rPr lang="zh-CN" altLang="en-US" dirty="0"/>
              <a:t>），能散更高（相对影响更小）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模拟与测量的束长仍有与</a:t>
            </a:r>
            <a:r>
              <a:rPr lang="en-US" altLang="zh-CN" dirty="0"/>
              <a:t>LER</a:t>
            </a:r>
            <a:r>
              <a:rPr lang="zh-CN" altLang="en-US" dirty="0"/>
              <a:t>类似的差异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94916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6F2CD8E-7453-A591-D2A5-7D6550A39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738"/>
            <a:ext cx="10515600" cy="59912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zh-CN" sz="2600" dirty="0"/>
              <a:t>Studies of FCC-</a:t>
            </a:r>
            <a:r>
              <a:rPr lang="en-US" altLang="zh-CN" sz="2600" dirty="0" err="1"/>
              <a:t>ee</a:t>
            </a:r>
            <a:r>
              <a:rPr lang="en-US" altLang="zh-CN" sz="2600" dirty="0"/>
              <a:t> Single Bunch Instabilities with an Updated Impedance Model</a:t>
            </a:r>
          </a:p>
          <a:p>
            <a:pPr marL="0" indent="0">
              <a:buNone/>
            </a:pPr>
            <a:r>
              <a:rPr lang="en-US" altLang="zh-CN" sz="2600" dirty="0"/>
              <a:t>M. </a:t>
            </a:r>
            <a:r>
              <a:rPr lang="en-US" altLang="zh-CN" sz="2600" dirty="0" err="1"/>
              <a:t>Migliorati</a:t>
            </a:r>
            <a:endParaRPr lang="en-US" altLang="zh-CN" sz="2600" dirty="0"/>
          </a:p>
          <a:p>
            <a:pPr marL="0" indent="0">
              <a:buNone/>
            </a:pPr>
            <a:endParaRPr lang="en-US" altLang="zh-CN" sz="2600" dirty="0"/>
          </a:p>
          <a:p>
            <a:pPr marL="0" indent="0">
              <a:buNone/>
            </a:pPr>
            <a:r>
              <a:rPr lang="zh-CN" altLang="en-US" sz="2600" dirty="0"/>
              <a:t>使用</a:t>
            </a:r>
            <a:r>
              <a:rPr lang="en-US" altLang="zh-CN" sz="2600" dirty="0"/>
              <a:t>VACI</a:t>
            </a:r>
            <a:r>
              <a:rPr lang="zh-CN" altLang="en-US" sz="2600" dirty="0"/>
              <a:t>计算电阻壁阻抗，</a:t>
            </a:r>
            <a:r>
              <a:rPr lang="en-US" altLang="zh-CN" sz="2600" dirty="0"/>
              <a:t>IW2D</a:t>
            </a:r>
            <a:r>
              <a:rPr lang="zh-CN" altLang="en-US" sz="2600" dirty="0"/>
              <a:t>计算几何阻抗。</a:t>
            </a:r>
            <a:endParaRPr lang="en-US" altLang="zh-CN" sz="2600" dirty="0"/>
          </a:p>
          <a:p>
            <a:pPr marL="0" indent="0">
              <a:buNone/>
            </a:pPr>
            <a:endParaRPr lang="en-US" altLang="zh-CN" sz="2600" dirty="0"/>
          </a:p>
          <a:p>
            <a:pPr marL="0" indent="0">
              <a:buNone/>
            </a:pPr>
            <a:r>
              <a:rPr lang="zh-CN" altLang="en-US" sz="2600" dirty="0"/>
              <a:t>使用</a:t>
            </a:r>
            <a:r>
              <a:rPr lang="en-US" altLang="zh-CN" sz="2600" dirty="0" err="1"/>
              <a:t>PyHEADTAIL</a:t>
            </a:r>
            <a:r>
              <a:rPr lang="zh-CN" altLang="en-US" sz="2600" dirty="0"/>
              <a:t>模拟。对撞中的韧致辐射导致的束长拉伸和能散增加会抑制</a:t>
            </a:r>
            <a:r>
              <a:rPr lang="en-US" altLang="zh-CN" sz="2600" dirty="0"/>
              <a:t>MWI</a:t>
            </a:r>
          </a:p>
          <a:p>
            <a:pPr marL="0" indent="0">
              <a:buNone/>
            </a:pPr>
            <a:endParaRPr lang="en-US" altLang="zh-CN" sz="2600" dirty="0"/>
          </a:p>
          <a:p>
            <a:pPr marL="0" indent="0">
              <a:buNone/>
            </a:pPr>
            <a:r>
              <a:rPr lang="en-US" altLang="zh-CN" sz="2600" dirty="0"/>
              <a:t>Impedance driven collective effects in CEPC</a:t>
            </a:r>
          </a:p>
          <a:p>
            <a:pPr marL="0" indent="0">
              <a:buNone/>
            </a:pPr>
            <a:r>
              <a:rPr lang="en-US" altLang="zh-CN" sz="2600" dirty="0"/>
              <a:t>N. Wang</a:t>
            </a:r>
          </a:p>
          <a:p>
            <a:pPr marL="0" indent="0">
              <a:buNone/>
            </a:pPr>
            <a:endParaRPr lang="en-US" altLang="zh-CN" sz="2600" dirty="0"/>
          </a:p>
          <a:p>
            <a:pPr marL="0" indent="0">
              <a:buNone/>
            </a:pPr>
            <a:r>
              <a:rPr lang="zh-CN" altLang="en-US" sz="2600" dirty="0"/>
              <a:t>使用</a:t>
            </a:r>
            <a:r>
              <a:rPr lang="en-US" altLang="zh-CN" sz="2600" dirty="0"/>
              <a:t>CST</a:t>
            </a:r>
            <a:r>
              <a:rPr lang="zh-CN" altLang="en-US" sz="2600" dirty="0"/>
              <a:t>和</a:t>
            </a:r>
            <a:r>
              <a:rPr lang="en-US" altLang="zh-CN" sz="2600" dirty="0"/>
              <a:t>ABCI</a:t>
            </a:r>
            <a:r>
              <a:rPr lang="zh-CN" altLang="en-US" sz="2600" dirty="0"/>
              <a:t>计算阻抗。</a:t>
            </a:r>
            <a:endParaRPr lang="en-US" altLang="zh-CN" sz="2600" dirty="0"/>
          </a:p>
          <a:p>
            <a:pPr marL="0" indent="0">
              <a:buNone/>
            </a:pPr>
            <a:r>
              <a:rPr lang="zh-CN" altLang="en-US" sz="2600" dirty="0"/>
              <a:t>模拟了产生</a:t>
            </a:r>
            <a:r>
              <a:rPr lang="en-US" altLang="zh-CN" sz="2600" dirty="0"/>
              <a:t>Higgs</a:t>
            </a:r>
            <a:r>
              <a:rPr lang="zh-CN" altLang="en-US" sz="2600" dirty="0"/>
              <a:t>和</a:t>
            </a:r>
            <a:r>
              <a:rPr lang="en-US" altLang="zh-CN" sz="2600" dirty="0"/>
              <a:t>Z</a:t>
            </a:r>
            <a:r>
              <a:rPr lang="zh-CN" altLang="en-US" sz="2600" dirty="0"/>
              <a:t>的参数。</a:t>
            </a:r>
            <a:r>
              <a:rPr lang="en-US" altLang="zh-CN" sz="2600" dirty="0"/>
              <a:t>Higgs</a:t>
            </a:r>
            <a:r>
              <a:rPr lang="zh-CN" altLang="en-US" sz="2600" dirty="0"/>
              <a:t>能区的</a:t>
            </a:r>
            <a:r>
              <a:rPr lang="en-US" altLang="zh-CN" sz="2600" dirty="0"/>
              <a:t>MWI</a:t>
            </a:r>
            <a:r>
              <a:rPr lang="zh-CN" altLang="en-US" sz="2600" dirty="0"/>
              <a:t>阈值远高于设计流强，</a:t>
            </a:r>
            <a:r>
              <a:rPr lang="en-US" altLang="zh-CN" sz="2600" dirty="0"/>
              <a:t>Z</a:t>
            </a:r>
            <a:r>
              <a:rPr lang="zh-CN" altLang="en-US" sz="2600" dirty="0"/>
              <a:t>能区的是设计流强的一半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5329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415</Words>
  <Application>Microsoft Office PowerPoint</Application>
  <PresentationFormat>宽屏</PresentationFormat>
  <Paragraphs>42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AdvOT19ee2aa8.B</vt:lpstr>
      <vt:lpstr>AdvOT483a8203</vt:lpstr>
      <vt:lpstr>等线</vt:lpstr>
      <vt:lpstr>等线 Light</vt:lpstr>
      <vt:lpstr>Arial</vt:lpstr>
      <vt:lpstr>Office 主题​​</vt:lpstr>
      <vt:lpstr>2024-4-8</vt:lpstr>
      <vt:lpstr>Vlasov solver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立言 覃</dc:creator>
  <cp:lastModifiedBy>立言 覃</cp:lastModifiedBy>
  <cp:revision>19</cp:revision>
  <dcterms:created xsi:type="dcterms:W3CDTF">2024-04-07T05:59:11Z</dcterms:created>
  <dcterms:modified xsi:type="dcterms:W3CDTF">2024-04-08T12:54:11Z</dcterms:modified>
</cp:coreProperties>
</file>