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1" r:id="rId3"/>
    <p:sldId id="277" r:id="rId4"/>
    <p:sldId id="266" r:id="rId5"/>
    <p:sldId id="273" r:id="rId6"/>
    <p:sldId id="275" r:id="rId7"/>
    <p:sldId id="276" r:id="rId8"/>
    <p:sldId id="261" r:id="rId9"/>
    <p:sldId id="272"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D4F2E5-D23F-4B77-9526-C11470845B31}">
          <p14:sldIdLst>
            <p14:sldId id="256"/>
            <p14:sldId id="271"/>
          </p14:sldIdLst>
        </p14:section>
        <p14:section name="与laser-driven APD效果对比" id="{517A8512-0219-4ECB-8CF0-C92D2A74B924}">
          <p14:sldIdLst>
            <p14:sldId id="277"/>
            <p14:sldId id="266"/>
          </p14:sldIdLst>
        </p14:section>
        <p14:section name="模拟" id="{9754B538-1E06-4CCE-9416-B0A0DC099501}">
          <p14:sldIdLst>
            <p14:sldId id="273"/>
            <p14:sldId id="275"/>
            <p14:sldId id="276"/>
          </p14:sldIdLst>
        </p14:section>
        <p14:section name="参数关系及参数选择" id="{E47D8BAA-45AB-4DBB-9F7C-EB947BC1C3F0}">
          <p14:sldIdLst>
            <p14:sldId id="26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5" autoAdjust="0"/>
    <p:restoredTop sz="96721" autoAdjust="0"/>
  </p:normalViewPr>
  <p:slideViewPr>
    <p:cSldViewPr snapToGrid="0">
      <p:cViewPr varScale="1">
        <p:scale>
          <a:sx n="125" d="100"/>
          <a:sy n="125" d="100"/>
        </p:scale>
        <p:origin x="30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BB943-8C81-4216-9B54-5B43BDD8ABA8}" type="datetimeFigureOut">
              <a:rPr lang="zh-CN" altLang="en-US" smtClean="0"/>
              <a:t>2024/4/9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A5152-A031-447E-8699-33C937C7C0E6}" type="slidenum">
              <a:rPr lang="zh-CN" altLang="en-US" smtClean="0"/>
              <a:t>‹#›</a:t>
            </a:fld>
            <a:endParaRPr lang="zh-CN" altLang="en-US"/>
          </a:p>
        </p:txBody>
      </p:sp>
    </p:spTree>
    <p:extLst>
      <p:ext uri="{BB962C8B-B14F-4D97-AF65-F5344CB8AC3E}">
        <p14:creationId xmlns:p14="http://schemas.microsoft.com/office/powerpoint/2010/main" val="66038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B45DC4-4F41-4603-BE0C-777589C60D3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EAD4652-CC7D-481D-A661-3377D2625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1A246AD-A247-42DA-8543-D26E432F966B}"/>
              </a:ext>
            </a:extLst>
          </p:cNvPr>
          <p:cNvSpPr>
            <a:spLocks noGrp="1"/>
          </p:cNvSpPr>
          <p:nvPr>
            <p:ph type="dt" sz="half" idx="10"/>
          </p:nvPr>
        </p:nvSpPr>
        <p:spPr/>
        <p:txBody>
          <a:bodyPr/>
          <a:lstStyle/>
          <a:p>
            <a:fld id="{7E934B35-7EDB-442A-9E22-BCB6161070D2}" type="datetimeFigureOut">
              <a:rPr lang="zh-CN" altLang="en-US" smtClean="0"/>
              <a:t>2024/4/9</a:t>
            </a:fld>
            <a:endParaRPr lang="zh-CN" altLang="en-US"/>
          </a:p>
        </p:txBody>
      </p:sp>
      <p:sp>
        <p:nvSpPr>
          <p:cNvPr id="5" name="页脚占位符 4">
            <a:extLst>
              <a:ext uri="{FF2B5EF4-FFF2-40B4-BE49-F238E27FC236}">
                <a16:creationId xmlns:a16="http://schemas.microsoft.com/office/drawing/2014/main" id="{3BAD9B4E-EC6E-40CB-83C3-89CBB10F0B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DF949E-6C7B-4547-BF2A-3AE1B2587314}"/>
              </a:ext>
            </a:extLst>
          </p:cNvPr>
          <p:cNvSpPr>
            <a:spLocks noGrp="1"/>
          </p:cNvSpPr>
          <p:nvPr>
            <p:ph type="sldNum" sz="quarter" idx="12"/>
          </p:nvPr>
        </p:nvSpPr>
        <p:spPr/>
        <p:txBody>
          <a:bodyPr/>
          <a:lstStyle/>
          <a:p>
            <a:fld id="{2EC952FE-3E28-4637-B455-D60654304EC2}" type="slidenum">
              <a:rPr lang="zh-CN" altLang="en-US" smtClean="0"/>
              <a:t>‹#›</a:t>
            </a:fld>
            <a:endParaRPr lang="zh-CN" altLang="en-US"/>
          </a:p>
        </p:txBody>
      </p:sp>
    </p:spTree>
    <p:extLst>
      <p:ext uri="{BB962C8B-B14F-4D97-AF65-F5344CB8AC3E}">
        <p14:creationId xmlns:p14="http://schemas.microsoft.com/office/powerpoint/2010/main" val="27632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26301C-9343-4703-8FB4-602433ECCA7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0A76D7-A494-4E29-95BC-504B5B298C0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B12A6A6-27B0-46A9-8E11-11E322FEC9C1}"/>
              </a:ext>
            </a:extLst>
          </p:cNvPr>
          <p:cNvSpPr>
            <a:spLocks noGrp="1"/>
          </p:cNvSpPr>
          <p:nvPr>
            <p:ph type="dt" sz="half" idx="10"/>
          </p:nvPr>
        </p:nvSpPr>
        <p:spPr/>
        <p:txBody>
          <a:bodyPr/>
          <a:lstStyle/>
          <a:p>
            <a:fld id="{7E934B35-7EDB-442A-9E22-BCB6161070D2}" type="datetimeFigureOut">
              <a:rPr lang="zh-CN" altLang="en-US" smtClean="0"/>
              <a:t>2024/4/9</a:t>
            </a:fld>
            <a:endParaRPr lang="zh-CN" altLang="en-US"/>
          </a:p>
        </p:txBody>
      </p:sp>
      <p:sp>
        <p:nvSpPr>
          <p:cNvPr id="5" name="页脚占位符 4">
            <a:extLst>
              <a:ext uri="{FF2B5EF4-FFF2-40B4-BE49-F238E27FC236}">
                <a16:creationId xmlns:a16="http://schemas.microsoft.com/office/drawing/2014/main" id="{A2567726-F9CD-434E-A50F-21D3B36787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F391A1-80D6-4087-A703-8ADE8EF82E9E}"/>
              </a:ext>
            </a:extLst>
          </p:cNvPr>
          <p:cNvSpPr>
            <a:spLocks noGrp="1"/>
          </p:cNvSpPr>
          <p:nvPr>
            <p:ph type="sldNum" sz="quarter" idx="12"/>
          </p:nvPr>
        </p:nvSpPr>
        <p:spPr/>
        <p:txBody>
          <a:bodyPr/>
          <a:lstStyle/>
          <a:p>
            <a:fld id="{2EC952FE-3E28-4637-B455-D60654304EC2}" type="slidenum">
              <a:rPr lang="zh-CN" altLang="en-US" smtClean="0"/>
              <a:t>‹#›</a:t>
            </a:fld>
            <a:endParaRPr lang="zh-CN" altLang="en-US"/>
          </a:p>
        </p:txBody>
      </p:sp>
    </p:spTree>
    <p:extLst>
      <p:ext uri="{BB962C8B-B14F-4D97-AF65-F5344CB8AC3E}">
        <p14:creationId xmlns:p14="http://schemas.microsoft.com/office/powerpoint/2010/main" val="174457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DA433F7-7580-4B83-83E5-C463074B4DB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5A08A9C-CCEF-46A8-8C80-12E92CB5D7A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D1A872B-57DA-4348-8FEB-6D98544A5C7A}"/>
              </a:ext>
            </a:extLst>
          </p:cNvPr>
          <p:cNvSpPr>
            <a:spLocks noGrp="1"/>
          </p:cNvSpPr>
          <p:nvPr>
            <p:ph type="dt" sz="half" idx="10"/>
          </p:nvPr>
        </p:nvSpPr>
        <p:spPr/>
        <p:txBody>
          <a:bodyPr/>
          <a:lstStyle/>
          <a:p>
            <a:fld id="{7E934B35-7EDB-442A-9E22-BCB6161070D2}" type="datetimeFigureOut">
              <a:rPr lang="zh-CN" altLang="en-US" smtClean="0"/>
              <a:t>2024/4/9</a:t>
            </a:fld>
            <a:endParaRPr lang="zh-CN" altLang="en-US"/>
          </a:p>
        </p:txBody>
      </p:sp>
      <p:sp>
        <p:nvSpPr>
          <p:cNvPr id="5" name="页脚占位符 4">
            <a:extLst>
              <a:ext uri="{FF2B5EF4-FFF2-40B4-BE49-F238E27FC236}">
                <a16:creationId xmlns:a16="http://schemas.microsoft.com/office/drawing/2014/main" id="{304EC7BC-F3A9-49C2-BCB7-C4831D03F8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768C6E-5ABE-403F-A5E2-6D2B38CF6B4C}"/>
              </a:ext>
            </a:extLst>
          </p:cNvPr>
          <p:cNvSpPr>
            <a:spLocks noGrp="1"/>
          </p:cNvSpPr>
          <p:nvPr>
            <p:ph type="sldNum" sz="quarter" idx="12"/>
          </p:nvPr>
        </p:nvSpPr>
        <p:spPr/>
        <p:txBody>
          <a:bodyPr/>
          <a:lstStyle/>
          <a:p>
            <a:fld id="{2EC952FE-3E28-4637-B455-D60654304EC2}" type="slidenum">
              <a:rPr lang="zh-CN" altLang="en-US" smtClean="0"/>
              <a:t>‹#›</a:t>
            </a:fld>
            <a:endParaRPr lang="zh-CN" altLang="en-US"/>
          </a:p>
        </p:txBody>
      </p:sp>
    </p:spTree>
    <p:extLst>
      <p:ext uri="{BB962C8B-B14F-4D97-AF65-F5344CB8AC3E}">
        <p14:creationId xmlns:p14="http://schemas.microsoft.com/office/powerpoint/2010/main" val="182342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A7848-5CEF-4F60-B35C-6BF32060DB3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BCFC79-0AA5-4D9E-97D4-9B7B2175EF4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F7BEC48-CE5F-4D09-9268-CCB3D68F0E72}"/>
              </a:ext>
            </a:extLst>
          </p:cNvPr>
          <p:cNvSpPr>
            <a:spLocks noGrp="1"/>
          </p:cNvSpPr>
          <p:nvPr>
            <p:ph type="dt" sz="half" idx="10"/>
          </p:nvPr>
        </p:nvSpPr>
        <p:spPr/>
        <p:txBody>
          <a:bodyPr/>
          <a:lstStyle/>
          <a:p>
            <a:fld id="{7E934B35-7EDB-442A-9E22-BCB6161070D2}" type="datetimeFigureOut">
              <a:rPr lang="zh-CN" altLang="en-US" smtClean="0"/>
              <a:t>2024/4/9</a:t>
            </a:fld>
            <a:endParaRPr lang="zh-CN" altLang="en-US"/>
          </a:p>
        </p:txBody>
      </p:sp>
      <p:sp>
        <p:nvSpPr>
          <p:cNvPr id="5" name="页脚占位符 4">
            <a:extLst>
              <a:ext uri="{FF2B5EF4-FFF2-40B4-BE49-F238E27FC236}">
                <a16:creationId xmlns:a16="http://schemas.microsoft.com/office/drawing/2014/main" id="{A3C551B3-393B-4FB5-BA07-BAC80FF4AA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75D08CD-04F0-444E-958B-61F4A086220B}"/>
              </a:ext>
            </a:extLst>
          </p:cNvPr>
          <p:cNvSpPr>
            <a:spLocks noGrp="1"/>
          </p:cNvSpPr>
          <p:nvPr>
            <p:ph type="sldNum" sz="quarter" idx="12"/>
          </p:nvPr>
        </p:nvSpPr>
        <p:spPr/>
        <p:txBody>
          <a:bodyPr/>
          <a:lstStyle/>
          <a:p>
            <a:fld id="{2EC952FE-3E28-4637-B455-D60654304EC2}" type="slidenum">
              <a:rPr lang="zh-CN" altLang="en-US" smtClean="0"/>
              <a:t>‹#›</a:t>
            </a:fld>
            <a:endParaRPr lang="zh-CN" altLang="en-US"/>
          </a:p>
        </p:txBody>
      </p:sp>
    </p:spTree>
    <p:extLst>
      <p:ext uri="{BB962C8B-B14F-4D97-AF65-F5344CB8AC3E}">
        <p14:creationId xmlns:p14="http://schemas.microsoft.com/office/powerpoint/2010/main" val="301585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758CF3-1B1A-410E-890E-6CDA6B25C3D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DE967A5-8703-434D-9D92-B20AE6A2AD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71C76DA-E088-4BCC-B03E-132C1C18F2E8}"/>
              </a:ext>
            </a:extLst>
          </p:cNvPr>
          <p:cNvSpPr>
            <a:spLocks noGrp="1"/>
          </p:cNvSpPr>
          <p:nvPr>
            <p:ph type="dt" sz="half" idx="10"/>
          </p:nvPr>
        </p:nvSpPr>
        <p:spPr/>
        <p:txBody>
          <a:bodyPr/>
          <a:lstStyle/>
          <a:p>
            <a:fld id="{7E934B35-7EDB-442A-9E22-BCB6161070D2}" type="datetimeFigureOut">
              <a:rPr lang="zh-CN" altLang="en-US" smtClean="0"/>
              <a:t>2024/4/9</a:t>
            </a:fld>
            <a:endParaRPr lang="zh-CN" altLang="en-US"/>
          </a:p>
        </p:txBody>
      </p:sp>
      <p:sp>
        <p:nvSpPr>
          <p:cNvPr id="5" name="页脚占位符 4">
            <a:extLst>
              <a:ext uri="{FF2B5EF4-FFF2-40B4-BE49-F238E27FC236}">
                <a16:creationId xmlns:a16="http://schemas.microsoft.com/office/drawing/2014/main" id="{B7EDE875-D277-4178-8903-EA148317C2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E3B587-CEDA-4F34-B834-0A55AB1675B6}"/>
              </a:ext>
            </a:extLst>
          </p:cNvPr>
          <p:cNvSpPr>
            <a:spLocks noGrp="1"/>
          </p:cNvSpPr>
          <p:nvPr>
            <p:ph type="sldNum" sz="quarter" idx="12"/>
          </p:nvPr>
        </p:nvSpPr>
        <p:spPr/>
        <p:txBody>
          <a:bodyPr/>
          <a:lstStyle/>
          <a:p>
            <a:fld id="{2EC952FE-3E28-4637-B455-D60654304EC2}" type="slidenum">
              <a:rPr lang="zh-CN" altLang="en-US" smtClean="0"/>
              <a:t>‹#›</a:t>
            </a:fld>
            <a:endParaRPr lang="zh-CN" altLang="en-US"/>
          </a:p>
        </p:txBody>
      </p:sp>
    </p:spTree>
    <p:extLst>
      <p:ext uri="{BB962C8B-B14F-4D97-AF65-F5344CB8AC3E}">
        <p14:creationId xmlns:p14="http://schemas.microsoft.com/office/powerpoint/2010/main" val="182081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02B8B-2CA1-4387-86E6-32AD620F696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B380AC3-8B08-4604-B8FA-785CD58C94A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3403D52-06C3-4805-9FE2-06DA5F56C98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4DB8749-AB8B-424D-95FA-8E924BE759AF}"/>
              </a:ext>
            </a:extLst>
          </p:cNvPr>
          <p:cNvSpPr>
            <a:spLocks noGrp="1"/>
          </p:cNvSpPr>
          <p:nvPr>
            <p:ph type="dt" sz="half" idx="10"/>
          </p:nvPr>
        </p:nvSpPr>
        <p:spPr/>
        <p:txBody>
          <a:bodyPr/>
          <a:lstStyle/>
          <a:p>
            <a:fld id="{7E934B35-7EDB-442A-9E22-BCB6161070D2}" type="datetimeFigureOut">
              <a:rPr lang="zh-CN" altLang="en-US" smtClean="0"/>
              <a:t>2024/4/9</a:t>
            </a:fld>
            <a:endParaRPr lang="zh-CN" altLang="en-US"/>
          </a:p>
        </p:txBody>
      </p:sp>
      <p:sp>
        <p:nvSpPr>
          <p:cNvPr id="6" name="页脚占位符 5">
            <a:extLst>
              <a:ext uri="{FF2B5EF4-FFF2-40B4-BE49-F238E27FC236}">
                <a16:creationId xmlns:a16="http://schemas.microsoft.com/office/drawing/2014/main" id="{204C150C-DB4D-4BF3-A3C4-E785D75A0F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CAF813-4845-4756-9D22-E5305FFCEE2C}"/>
              </a:ext>
            </a:extLst>
          </p:cNvPr>
          <p:cNvSpPr>
            <a:spLocks noGrp="1"/>
          </p:cNvSpPr>
          <p:nvPr>
            <p:ph type="sldNum" sz="quarter" idx="12"/>
          </p:nvPr>
        </p:nvSpPr>
        <p:spPr/>
        <p:txBody>
          <a:bodyPr/>
          <a:lstStyle/>
          <a:p>
            <a:fld id="{2EC952FE-3E28-4637-B455-D60654304EC2}" type="slidenum">
              <a:rPr lang="zh-CN" altLang="en-US" smtClean="0"/>
              <a:t>‹#›</a:t>
            </a:fld>
            <a:endParaRPr lang="zh-CN" altLang="en-US"/>
          </a:p>
        </p:txBody>
      </p:sp>
    </p:spTree>
    <p:extLst>
      <p:ext uri="{BB962C8B-B14F-4D97-AF65-F5344CB8AC3E}">
        <p14:creationId xmlns:p14="http://schemas.microsoft.com/office/powerpoint/2010/main" val="16270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7FFF5E-3A1B-41CF-9D37-9809A1D1E67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3D886EE-E22F-4B6B-9BC0-7C685DBE0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455F6CD-E86C-418F-A470-B9BB3F2EF12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B3EE979-E3F3-43BC-80C1-27FBE13D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CF83C45-0CFA-4A8A-AA81-625956C4305D}"/>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C2773E1-5EA1-4F71-B64C-277EAB070CE2}"/>
              </a:ext>
            </a:extLst>
          </p:cNvPr>
          <p:cNvSpPr>
            <a:spLocks noGrp="1"/>
          </p:cNvSpPr>
          <p:nvPr>
            <p:ph type="dt" sz="half" idx="10"/>
          </p:nvPr>
        </p:nvSpPr>
        <p:spPr/>
        <p:txBody>
          <a:bodyPr/>
          <a:lstStyle/>
          <a:p>
            <a:fld id="{7E934B35-7EDB-442A-9E22-BCB6161070D2}" type="datetimeFigureOut">
              <a:rPr lang="zh-CN" altLang="en-US" smtClean="0"/>
              <a:t>2024/4/9</a:t>
            </a:fld>
            <a:endParaRPr lang="zh-CN" altLang="en-US"/>
          </a:p>
        </p:txBody>
      </p:sp>
      <p:sp>
        <p:nvSpPr>
          <p:cNvPr id="8" name="页脚占位符 7">
            <a:extLst>
              <a:ext uri="{FF2B5EF4-FFF2-40B4-BE49-F238E27FC236}">
                <a16:creationId xmlns:a16="http://schemas.microsoft.com/office/drawing/2014/main" id="{EBF7F932-3E2D-4D79-BBFC-1E9499CA7B8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8458B91-1856-4B40-A3C2-5A41EC62D6C5}"/>
              </a:ext>
            </a:extLst>
          </p:cNvPr>
          <p:cNvSpPr>
            <a:spLocks noGrp="1"/>
          </p:cNvSpPr>
          <p:nvPr>
            <p:ph type="sldNum" sz="quarter" idx="12"/>
          </p:nvPr>
        </p:nvSpPr>
        <p:spPr/>
        <p:txBody>
          <a:bodyPr/>
          <a:lstStyle/>
          <a:p>
            <a:fld id="{2EC952FE-3E28-4637-B455-D60654304EC2}" type="slidenum">
              <a:rPr lang="zh-CN" altLang="en-US" smtClean="0"/>
              <a:t>‹#›</a:t>
            </a:fld>
            <a:endParaRPr lang="zh-CN" altLang="en-US"/>
          </a:p>
        </p:txBody>
      </p:sp>
    </p:spTree>
    <p:extLst>
      <p:ext uri="{BB962C8B-B14F-4D97-AF65-F5344CB8AC3E}">
        <p14:creationId xmlns:p14="http://schemas.microsoft.com/office/powerpoint/2010/main" val="329617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1351D-8175-423B-8A95-45821D743AD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A2EE240-6AAB-450E-AF23-F75D1574DE34}"/>
              </a:ext>
            </a:extLst>
          </p:cNvPr>
          <p:cNvSpPr>
            <a:spLocks noGrp="1"/>
          </p:cNvSpPr>
          <p:nvPr>
            <p:ph type="dt" sz="half" idx="10"/>
          </p:nvPr>
        </p:nvSpPr>
        <p:spPr/>
        <p:txBody>
          <a:bodyPr/>
          <a:lstStyle/>
          <a:p>
            <a:fld id="{7E934B35-7EDB-442A-9E22-BCB6161070D2}" type="datetimeFigureOut">
              <a:rPr lang="zh-CN" altLang="en-US" smtClean="0"/>
              <a:t>2024/4/9</a:t>
            </a:fld>
            <a:endParaRPr lang="zh-CN" altLang="en-US"/>
          </a:p>
        </p:txBody>
      </p:sp>
      <p:sp>
        <p:nvSpPr>
          <p:cNvPr id="4" name="页脚占位符 3">
            <a:extLst>
              <a:ext uri="{FF2B5EF4-FFF2-40B4-BE49-F238E27FC236}">
                <a16:creationId xmlns:a16="http://schemas.microsoft.com/office/drawing/2014/main" id="{C23E3EC4-45A3-495D-BBF9-8927BACC42E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B7758F8-AD2F-45CC-BC3C-6C6220525CC3}"/>
              </a:ext>
            </a:extLst>
          </p:cNvPr>
          <p:cNvSpPr>
            <a:spLocks noGrp="1"/>
          </p:cNvSpPr>
          <p:nvPr>
            <p:ph type="sldNum" sz="quarter" idx="12"/>
          </p:nvPr>
        </p:nvSpPr>
        <p:spPr/>
        <p:txBody>
          <a:bodyPr/>
          <a:lstStyle/>
          <a:p>
            <a:fld id="{2EC952FE-3E28-4637-B455-D60654304EC2}" type="slidenum">
              <a:rPr lang="zh-CN" altLang="en-US" smtClean="0"/>
              <a:t>‹#›</a:t>
            </a:fld>
            <a:endParaRPr lang="zh-CN" altLang="en-US"/>
          </a:p>
        </p:txBody>
      </p:sp>
    </p:spTree>
    <p:extLst>
      <p:ext uri="{BB962C8B-B14F-4D97-AF65-F5344CB8AC3E}">
        <p14:creationId xmlns:p14="http://schemas.microsoft.com/office/powerpoint/2010/main" val="414897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8249743-F7AC-4435-A17F-88C36C8848E5}"/>
              </a:ext>
            </a:extLst>
          </p:cNvPr>
          <p:cNvSpPr>
            <a:spLocks noGrp="1"/>
          </p:cNvSpPr>
          <p:nvPr>
            <p:ph type="dt" sz="half" idx="10"/>
          </p:nvPr>
        </p:nvSpPr>
        <p:spPr/>
        <p:txBody>
          <a:bodyPr/>
          <a:lstStyle/>
          <a:p>
            <a:fld id="{7E934B35-7EDB-442A-9E22-BCB6161070D2}" type="datetimeFigureOut">
              <a:rPr lang="zh-CN" altLang="en-US" smtClean="0"/>
              <a:t>2024/4/9</a:t>
            </a:fld>
            <a:endParaRPr lang="zh-CN" altLang="en-US"/>
          </a:p>
        </p:txBody>
      </p:sp>
      <p:sp>
        <p:nvSpPr>
          <p:cNvPr id="3" name="页脚占位符 2">
            <a:extLst>
              <a:ext uri="{FF2B5EF4-FFF2-40B4-BE49-F238E27FC236}">
                <a16:creationId xmlns:a16="http://schemas.microsoft.com/office/drawing/2014/main" id="{476C8F2A-1C06-496A-8238-E4A1B22954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F76764B-1EA6-47E8-B73B-302A15032122}"/>
              </a:ext>
            </a:extLst>
          </p:cNvPr>
          <p:cNvSpPr>
            <a:spLocks noGrp="1"/>
          </p:cNvSpPr>
          <p:nvPr>
            <p:ph type="sldNum" sz="quarter" idx="12"/>
          </p:nvPr>
        </p:nvSpPr>
        <p:spPr/>
        <p:txBody>
          <a:bodyPr/>
          <a:lstStyle/>
          <a:p>
            <a:fld id="{2EC952FE-3E28-4637-B455-D60654304EC2}" type="slidenum">
              <a:rPr lang="zh-CN" altLang="en-US" smtClean="0"/>
              <a:t>‹#›</a:t>
            </a:fld>
            <a:endParaRPr lang="zh-CN" altLang="en-US"/>
          </a:p>
        </p:txBody>
      </p:sp>
    </p:spTree>
    <p:extLst>
      <p:ext uri="{BB962C8B-B14F-4D97-AF65-F5344CB8AC3E}">
        <p14:creationId xmlns:p14="http://schemas.microsoft.com/office/powerpoint/2010/main" val="69095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4D43F5-2AC6-492D-8851-6A84A365A1F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6D8C47A-33D0-4564-B879-6B564569D3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163B234-E337-4C7E-B2FF-CD5F12507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A8D9C96-2352-4485-B0F1-C09E3046B8BA}"/>
              </a:ext>
            </a:extLst>
          </p:cNvPr>
          <p:cNvSpPr>
            <a:spLocks noGrp="1"/>
          </p:cNvSpPr>
          <p:nvPr>
            <p:ph type="dt" sz="half" idx="10"/>
          </p:nvPr>
        </p:nvSpPr>
        <p:spPr/>
        <p:txBody>
          <a:bodyPr/>
          <a:lstStyle/>
          <a:p>
            <a:fld id="{7E934B35-7EDB-442A-9E22-BCB6161070D2}" type="datetimeFigureOut">
              <a:rPr lang="zh-CN" altLang="en-US" smtClean="0"/>
              <a:t>2024/4/9</a:t>
            </a:fld>
            <a:endParaRPr lang="zh-CN" altLang="en-US"/>
          </a:p>
        </p:txBody>
      </p:sp>
      <p:sp>
        <p:nvSpPr>
          <p:cNvPr id="6" name="页脚占位符 5">
            <a:extLst>
              <a:ext uri="{FF2B5EF4-FFF2-40B4-BE49-F238E27FC236}">
                <a16:creationId xmlns:a16="http://schemas.microsoft.com/office/drawing/2014/main" id="{8F41E03B-0D2F-41B3-BC0F-F083EC0B79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0571965-48B2-4B67-BCDD-7A19F487E1F5}"/>
              </a:ext>
            </a:extLst>
          </p:cNvPr>
          <p:cNvSpPr>
            <a:spLocks noGrp="1"/>
          </p:cNvSpPr>
          <p:nvPr>
            <p:ph type="sldNum" sz="quarter" idx="12"/>
          </p:nvPr>
        </p:nvSpPr>
        <p:spPr/>
        <p:txBody>
          <a:bodyPr/>
          <a:lstStyle/>
          <a:p>
            <a:fld id="{2EC952FE-3E28-4637-B455-D60654304EC2}" type="slidenum">
              <a:rPr lang="zh-CN" altLang="en-US" smtClean="0"/>
              <a:t>‹#›</a:t>
            </a:fld>
            <a:endParaRPr lang="zh-CN" altLang="en-US"/>
          </a:p>
        </p:txBody>
      </p:sp>
    </p:spTree>
    <p:extLst>
      <p:ext uri="{BB962C8B-B14F-4D97-AF65-F5344CB8AC3E}">
        <p14:creationId xmlns:p14="http://schemas.microsoft.com/office/powerpoint/2010/main" val="164388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78870E-9742-4842-82BA-609C827FF75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1B8F6B2-5785-4450-8BE1-A46ACAF966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3D12CD8-DFDF-4A4F-BC07-84896D767C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3D6EAEA-CA6A-4B89-A410-18A1BF400DCE}"/>
              </a:ext>
            </a:extLst>
          </p:cNvPr>
          <p:cNvSpPr>
            <a:spLocks noGrp="1"/>
          </p:cNvSpPr>
          <p:nvPr>
            <p:ph type="dt" sz="half" idx="10"/>
          </p:nvPr>
        </p:nvSpPr>
        <p:spPr/>
        <p:txBody>
          <a:bodyPr/>
          <a:lstStyle/>
          <a:p>
            <a:fld id="{7E934B35-7EDB-442A-9E22-BCB6161070D2}" type="datetimeFigureOut">
              <a:rPr lang="zh-CN" altLang="en-US" smtClean="0"/>
              <a:t>2024/4/9</a:t>
            </a:fld>
            <a:endParaRPr lang="zh-CN" altLang="en-US"/>
          </a:p>
        </p:txBody>
      </p:sp>
      <p:sp>
        <p:nvSpPr>
          <p:cNvPr id="6" name="页脚占位符 5">
            <a:extLst>
              <a:ext uri="{FF2B5EF4-FFF2-40B4-BE49-F238E27FC236}">
                <a16:creationId xmlns:a16="http://schemas.microsoft.com/office/drawing/2014/main" id="{6442CFE9-D2A7-4763-8A3C-041DD684C9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120176C-AC6E-40F5-A3AC-B7D78482C6D8}"/>
              </a:ext>
            </a:extLst>
          </p:cNvPr>
          <p:cNvSpPr>
            <a:spLocks noGrp="1"/>
          </p:cNvSpPr>
          <p:nvPr>
            <p:ph type="sldNum" sz="quarter" idx="12"/>
          </p:nvPr>
        </p:nvSpPr>
        <p:spPr/>
        <p:txBody>
          <a:bodyPr/>
          <a:lstStyle/>
          <a:p>
            <a:fld id="{2EC952FE-3E28-4637-B455-D60654304EC2}" type="slidenum">
              <a:rPr lang="zh-CN" altLang="en-US" smtClean="0"/>
              <a:t>‹#›</a:t>
            </a:fld>
            <a:endParaRPr lang="zh-CN" altLang="en-US"/>
          </a:p>
        </p:txBody>
      </p:sp>
    </p:spTree>
    <p:extLst>
      <p:ext uri="{BB962C8B-B14F-4D97-AF65-F5344CB8AC3E}">
        <p14:creationId xmlns:p14="http://schemas.microsoft.com/office/powerpoint/2010/main" val="231170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C3F3662-008E-4552-B861-A88E2B4E2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D06CE6-7313-4EB4-8289-B7F1956473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DBFC9DE-F744-4F78-9B49-335121992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34B35-7EDB-442A-9E22-BCB6161070D2}" type="datetimeFigureOut">
              <a:rPr lang="zh-CN" altLang="en-US" smtClean="0"/>
              <a:t>2024/4/9</a:t>
            </a:fld>
            <a:endParaRPr lang="zh-CN" altLang="en-US"/>
          </a:p>
        </p:txBody>
      </p:sp>
      <p:sp>
        <p:nvSpPr>
          <p:cNvPr id="5" name="页脚占位符 4">
            <a:extLst>
              <a:ext uri="{FF2B5EF4-FFF2-40B4-BE49-F238E27FC236}">
                <a16:creationId xmlns:a16="http://schemas.microsoft.com/office/drawing/2014/main" id="{35E1BCDE-E6D3-455B-AEC1-07A8E6864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747DE14-D246-4DA4-8732-482800252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952FE-3E28-4637-B455-D60654304EC2}" type="slidenum">
              <a:rPr lang="zh-CN" altLang="en-US" smtClean="0"/>
              <a:t>‹#›</a:t>
            </a:fld>
            <a:endParaRPr lang="zh-CN" altLang="en-US"/>
          </a:p>
        </p:txBody>
      </p:sp>
    </p:spTree>
    <p:extLst>
      <p:ext uri="{BB962C8B-B14F-4D97-AF65-F5344CB8AC3E}">
        <p14:creationId xmlns:p14="http://schemas.microsoft.com/office/powerpoint/2010/main" val="176791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0.png"/><Relationship Id="rId9" Type="http://schemas.openxmlformats.org/officeDocument/2006/relationships/image" Target="../media/image90.pn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4A2FA9-D51E-4AD4-B119-0EB659A6FEEB}"/>
              </a:ext>
            </a:extLst>
          </p:cNvPr>
          <p:cNvSpPr>
            <a:spLocks noGrp="1"/>
          </p:cNvSpPr>
          <p:nvPr>
            <p:ph type="ctrTitle"/>
          </p:nvPr>
        </p:nvSpPr>
        <p:spPr/>
        <p:txBody>
          <a:bodyPr/>
          <a:lstStyle/>
          <a:p>
            <a:r>
              <a:rPr lang="en-US" altLang="zh-CN" dirty="0"/>
              <a:t>2024/04/15</a:t>
            </a:r>
            <a:endParaRPr lang="zh-CN" altLang="en-US" dirty="0"/>
          </a:p>
        </p:txBody>
      </p:sp>
      <p:sp>
        <p:nvSpPr>
          <p:cNvPr id="3" name="副标题 2">
            <a:extLst>
              <a:ext uri="{FF2B5EF4-FFF2-40B4-BE49-F238E27FC236}">
                <a16:creationId xmlns:a16="http://schemas.microsoft.com/office/drawing/2014/main" id="{05D18B7C-B53F-4300-A50C-AE1AA3E0ED98}"/>
              </a:ext>
            </a:extLst>
          </p:cNvPr>
          <p:cNvSpPr>
            <a:spLocks noGrp="1"/>
          </p:cNvSpPr>
          <p:nvPr>
            <p:ph type="subTitle" idx="1"/>
          </p:nvPr>
        </p:nvSpPr>
        <p:spPr/>
        <p:txBody>
          <a:bodyPr/>
          <a:lstStyle/>
          <a:p>
            <a:r>
              <a:rPr lang="zh-CN" altLang="en-US" dirty="0"/>
              <a:t>组会</a:t>
            </a:r>
          </a:p>
        </p:txBody>
      </p:sp>
    </p:spTree>
    <p:extLst>
      <p:ext uri="{BB962C8B-B14F-4D97-AF65-F5344CB8AC3E}">
        <p14:creationId xmlns:p14="http://schemas.microsoft.com/office/powerpoint/2010/main" val="128101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E6955-ED78-44C0-9C2C-0FF3D35179B0}"/>
              </a:ext>
            </a:extLst>
          </p:cNvPr>
          <p:cNvSpPr>
            <a:spLocks noGrp="1"/>
          </p:cNvSpPr>
          <p:nvPr>
            <p:ph type="title"/>
          </p:nvPr>
        </p:nvSpPr>
        <p:spPr/>
        <p:txBody>
          <a:bodyPr/>
          <a:lstStyle/>
          <a:p>
            <a:r>
              <a:rPr lang="zh-CN" altLang="en-US" dirty="0"/>
              <a:t>本周工作</a:t>
            </a:r>
          </a:p>
        </p:txBody>
      </p:sp>
      <p:sp>
        <p:nvSpPr>
          <p:cNvPr id="3" name="内容占位符 2">
            <a:extLst>
              <a:ext uri="{FF2B5EF4-FFF2-40B4-BE49-F238E27FC236}">
                <a16:creationId xmlns:a16="http://schemas.microsoft.com/office/drawing/2014/main" id="{0430D649-DFF8-4D8F-BC56-6026B2859D61}"/>
              </a:ext>
            </a:extLst>
          </p:cNvPr>
          <p:cNvSpPr>
            <a:spLocks noGrp="1"/>
          </p:cNvSpPr>
          <p:nvPr>
            <p:ph idx="1"/>
          </p:nvPr>
        </p:nvSpPr>
        <p:spPr/>
        <p:txBody>
          <a:bodyPr>
            <a:normAutofit/>
          </a:bodyPr>
          <a:lstStyle/>
          <a:p>
            <a:pPr marL="457200" indent="-457200">
              <a:buFont typeface="+mj-lt"/>
              <a:buAutoNum type="arabicPeriod"/>
            </a:pPr>
            <a:r>
              <a:rPr lang="zh-CN" altLang="en-US" sz="2000" dirty="0"/>
              <a:t>将</a:t>
            </a:r>
            <a:r>
              <a:rPr lang="en-US" altLang="zh-CN" sz="2000" dirty="0"/>
              <a:t>500MeV, 10nC</a:t>
            </a:r>
            <a:r>
              <a:rPr lang="zh-CN" altLang="en-US" sz="2000" dirty="0"/>
              <a:t>驱动束</a:t>
            </a:r>
            <a:r>
              <a:rPr lang="en-US" altLang="zh-CN" sz="2000" dirty="0"/>
              <a:t>-30GeV, 1.2nC</a:t>
            </a:r>
            <a:r>
              <a:rPr lang="zh-CN" altLang="en-US" sz="2000" dirty="0"/>
              <a:t>尾随束</a:t>
            </a:r>
            <a:r>
              <a:rPr lang="en-US" altLang="zh-CN" sz="2000" dirty="0"/>
              <a:t>case</a:t>
            </a:r>
            <a:r>
              <a:rPr lang="zh-CN" altLang="en-US" sz="2000" dirty="0"/>
              <a:t>的初始能量抖动从</a:t>
            </a:r>
            <a:r>
              <a:rPr lang="en-US" altLang="zh-CN" sz="2000" b="1" dirty="0">
                <a:solidFill>
                  <a:srgbClr val="FF0000"/>
                </a:solidFill>
              </a:rPr>
              <a:t>±2%</a:t>
            </a:r>
            <a:r>
              <a:rPr lang="zh-CN" altLang="en-US" sz="2000" b="1" dirty="0">
                <a:solidFill>
                  <a:srgbClr val="FF0000"/>
                </a:solidFill>
              </a:rPr>
              <a:t>→</a:t>
            </a:r>
            <a:r>
              <a:rPr lang="en-US" altLang="zh-CN" sz="2000" b="1" dirty="0">
                <a:solidFill>
                  <a:srgbClr val="FF0000"/>
                </a:solidFill>
              </a:rPr>
              <a:t>±5%</a:t>
            </a:r>
            <a:r>
              <a:rPr lang="zh-CN" altLang="en-US" sz="2000" dirty="0"/>
              <a:t>看结果；</a:t>
            </a:r>
            <a:endParaRPr lang="en-US" altLang="zh-CN" sz="2000" dirty="0"/>
          </a:p>
          <a:p>
            <a:pPr marL="457200" indent="-457200">
              <a:buFont typeface="+mj-lt"/>
              <a:buAutoNum type="arabicPeriod"/>
            </a:pPr>
            <a:r>
              <a:rPr lang="zh-CN" altLang="en-US" sz="2000" dirty="0"/>
              <a:t>测试将</a:t>
            </a:r>
            <a:r>
              <a:rPr lang="en-US" altLang="zh-CN" sz="2000" dirty="0"/>
              <a:t>laser-driven APD</a:t>
            </a:r>
            <a:r>
              <a:rPr lang="zh-CN" altLang="en-US" sz="2000" dirty="0"/>
              <a:t>方案的激光功率提升到多少能获得差不多的能量稳定性；</a:t>
            </a:r>
            <a:endParaRPr lang="en-US" altLang="zh-CN" sz="1600" dirty="0"/>
          </a:p>
          <a:p>
            <a:pPr marL="914400" lvl="1" indent="-457200">
              <a:buFont typeface="+mj-lt"/>
              <a:buAutoNum type="arabicPeriod"/>
            </a:pPr>
            <a:endParaRPr lang="zh-CN" altLang="en-US" sz="1600" dirty="0"/>
          </a:p>
        </p:txBody>
      </p:sp>
    </p:spTree>
    <p:extLst>
      <p:ext uri="{BB962C8B-B14F-4D97-AF65-F5344CB8AC3E}">
        <p14:creationId xmlns:p14="http://schemas.microsoft.com/office/powerpoint/2010/main" val="170500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a:extLst>
                  <a:ext uri="{FF2B5EF4-FFF2-40B4-BE49-F238E27FC236}">
                    <a16:creationId xmlns:a16="http://schemas.microsoft.com/office/drawing/2014/main" id="{839C81E0-067C-464F-BE2B-D7E8EFA0B6FE}"/>
                  </a:ext>
                </a:extLst>
              </p:cNvPr>
              <p:cNvSpPr>
                <a:spLocks noGrp="1"/>
              </p:cNvSpPr>
              <p:nvPr>
                <p:ph type="title"/>
              </p:nvPr>
            </p:nvSpPr>
            <p:spPr>
              <a:xfrm>
                <a:off x="143256" y="-195707"/>
                <a:ext cx="10515600" cy="1325563"/>
              </a:xfrm>
            </p:spPr>
            <p:txBody>
              <a:bodyPr>
                <a:normAutofit/>
              </a:bodyPr>
              <a:lstStyle/>
              <a:p>
                <a:r>
                  <a:rPr lang="en-US" altLang="zh-CN" sz="3600" dirty="0"/>
                  <a:t>Laser-driven APD: </a:t>
                </a:r>
                <a14:m>
                  <m:oMath xmlns:m="http://schemas.openxmlformats.org/officeDocument/2006/math">
                    <m:r>
                      <a:rPr lang="en-US" altLang="zh-CN" sz="3600" b="0" i="1" smtClean="0">
                        <a:latin typeface="Cambria Math" panose="02040503050406030204" pitchFamily="18" charset="0"/>
                      </a:rPr>
                      <m:t>1 </m:t>
                    </m:r>
                    <m:r>
                      <m:rPr>
                        <m:sty m:val="p"/>
                      </m:rPr>
                      <a:rPr lang="en-US" altLang="zh-CN" sz="3600" b="0" i="0" smtClean="0">
                        <a:latin typeface="Cambria Math" panose="02040503050406030204" pitchFamily="18" charset="0"/>
                      </a:rPr>
                      <m:t>PW</m:t>
                    </m:r>
                    <m:r>
                      <a:rPr lang="en-US" altLang="zh-CN" sz="3600" b="0" i="1" smtClean="0">
                        <a:latin typeface="Cambria Math" panose="02040503050406030204" pitchFamily="18" charset="0"/>
                      </a:rPr>
                      <m:t>, </m:t>
                    </m:r>
                    <m:sSub>
                      <m:sSubPr>
                        <m:ctrlPr>
                          <a:rPr lang="en-US" altLang="zh-CN" sz="3600" b="0" i="1" smtClean="0">
                            <a:latin typeface="Cambria Math" panose="02040503050406030204" pitchFamily="18" charset="0"/>
                          </a:rPr>
                        </m:ctrlPr>
                      </m:sSubPr>
                      <m:e>
                        <m:r>
                          <a:rPr lang="en-US" altLang="zh-CN" sz="3600" b="0" i="1" smtClean="0">
                            <a:latin typeface="Cambria Math" panose="02040503050406030204" pitchFamily="18" charset="0"/>
                          </a:rPr>
                          <m:t>𝑎</m:t>
                        </m:r>
                      </m:e>
                      <m:sub>
                        <m:r>
                          <a:rPr lang="en-US" altLang="zh-CN" sz="3600" b="0" i="1" smtClean="0">
                            <a:latin typeface="Cambria Math" panose="02040503050406030204" pitchFamily="18" charset="0"/>
                          </a:rPr>
                          <m:t>0</m:t>
                        </m:r>
                      </m:sub>
                    </m:sSub>
                    <m:r>
                      <a:rPr lang="en-US" altLang="zh-CN" sz="3600" b="0" i="1" smtClean="0">
                        <a:latin typeface="Cambria Math" panose="02040503050406030204" pitchFamily="18" charset="0"/>
                      </a:rPr>
                      <m:t>=6.9, </m:t>
                    </m:r>
                    <m:sSub>
                      <m:sSubPr>
                        <m:ctrlPr>
                          <a:rPr lang="en-US" altLang="zh-CN" sz="3600" b="0" i="1" smtClean="0">
                            <a:latin typeface="Cambria Math" panose="02040503050406030204" pitchFamily="18" charset="0"/>
                          </a:rPr>
                        </m:ctrlPr>
                      </m:sSubPr>
                      <m:e>
                        <m:r>
                          <a:rPr lang="en-US" altLang="zh-CN" sz="3600" b="0" i="1" smtClean="0">
                            <a:latin typeface="Cambria Math" panose="02040503050406030204" pitchFamily="18" charset="0"/>
                          </a:rPr>
                          <m:t>𝑤</m:t>
                        </m:r>
                      </m:e>
                      <m:sub>
                        <m:r>
                          <a:rPr lang="en-US" altLang="zh-CN" sz="3600" b="0" i="1" smtClean="0">
                            <a:latin typeface="Cambria Math" panose="02040503050406030204" pitchFamily="18" charset="0"/>
                          </a:rPr>
                          <m:t>0</m:t>
                        </m:r>
                      </m:sub>
                    </m:sSub>
                    <m:r>
                      <a:rPr lang="en-US" altLang="zh-CN" sz="3600" b="0" i="1" smtClean="0">
                        <a:latin typeface="Cambria Math" panose="02040503050406030204" pitchFamily="18" charset="0"/>
                      </a:rPr>
                      <m:t>=25 </m:t>
                    </m:r>
                    <m:r>
                      <m:rPr>
                        <m:sty m:val="p"/>
                      </m:rPr>
                      <a:rPr lang="en-US" altLang="zh-CN" sz="3600" b="0" i="0" smtClean="0">
                        <a:latin typeface="Cambria Math" panose="02040503050406030204" pitchFamily="18" charset="0"/>
                      </a:rPr>
                      <m:t>μm</m:t>
                    </m:r>
                  </m:oMath>
                </a14:m>
                <a:r>
                  <a:rPr lang="zh-CN" altLang="en-US" sz="3600" dirty="0"/>
                  <a:t> </a:t>
                </a:r>
              </a:p>
            </p:txBody>
          </p:sp>
        </mc:Choice>
        <mc:Fallback>
          <p:sp>
            <p:nvSpPr>
              <p:cNvPr id="2" name="标题 1">
                <a:extLst>
                  <a:ext uri="{FF2B5EF4-FFF2-40B4-BE49-F238E27FC236}">
                    <a16:creationId xmlns:a16="http://schemas.microsoft.com/office/drawing/2014/main" id="{839C81E0-067C-464F-BE2B-D7E8EFA0B6FE}"/>
                  </a:ext>
                </a:extLst>
              </p:cNvPr>
              <p:cNvSpPr>
                <a:spLocks noGrp="1" noRot="1" noChangeAspect="1" noMove="1" noResize="1" noEditPoints="1" noAdjustHandles="1" noChangeArrowheads="1" noChangeShapeType="1" noTextEdit="1"/>
              </p:cNvSpPr>
              <p:nvPr>
                <p:ph type="title"/>
              </p:nvPr>
            </p:nvSpPr>
            <p:spPr>
              <a:xfrm>
                <a:off x="143256" y="-195707"/>
                <a:ext cx="10515600" cy="1325563"/>
              </a:xfrm>
              <a:blipFill>
                <a:blip r:embed="rId2"/>
                <a:stretch>
                  <a:fillRect l="-179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5" name="表格 4">
                <a:extLst>
                  <a:ext uri="{FF2B5EF4-FFF2-40B4-BE49-F238E27FC236}">
                    <a16:creationId xmlns:a16="http://schemas.microsoft.com/office/drawing/2014/main" id="{0A49AF12-4041-48EB-B3AB-300110EE411E}"/>
                  </a:ext>
                </a:extLst>
              </p:cNvPr>
              <p:cNvGraphicFramePr>
                <a:graphicFrameLocks noGrp="1"/>
              </p:cNvGraphicFramePr>
              <p:nvPr>
                <p:extLst>
                  <p:ext uri="{D42A27DB-BD31-4B8C-83A1-F6EECF244321}">
                    <p14:modId xmlns:p14="http://schemas.microsoft.com/office/powerpoint/2010/main" val="493668769"/>
                  </p:ext>
                </p:extLst>
              </p:nvPr>
            </p:nvGraphicFramePr>
            <p:xfrm>
              <a:off x="387096" y="996569"/>
              <a:ext cx="4130040" cy="3700400"/>
            </p:xfrm>
            <a:graphic>
              <a:graphicData uri="http://schemas.openxmlformats.org/drawingml/2006/table">
                <a:tbl>
                  <a:tblPr firstRow="1" bandRow="1">
                    <a:tableStyleId>{5C22544A-7EE6-4342-B048-85BDC9FD1C3A}</a:tableStyleId>
                  </a:tblPr>
                  <a:tblGrid>
                    <a:gridCol w="1697736">
                      <a:extLst>
                        <a:ext uri="{9D8B030D-6E8A-4147-A177-3AD203B41FA5}">
                          <a16:colId xmlns:a16="http://schemas.microsoft.com/office/drawing/2014/main" val="3623208949"/>
                        </a:ext>
                      </a:extLst>
                    </a:gridCol>
                    <a:gridCol w="1176528">
                      <a:extLst>
                        <a:ext uri="{9D8B030D-6E8A-4147-A177-3AD203B41FA5}">
                          <a16:colId xmlns:a16="http://schemas.microsoft.com/office/drawing/2014/main" val="4137278226"/>
                        </a:ext>
                      </a:extLst>
                    </a:gridCol>
                    <a:gridCol w="1255776">
                      <a:extLst>
                        <a:ext uri="{9D8B030D-6E8A-4147-A177-3AD203B41FA5}">
                          <a16:colId xmlns:a16="http://schemas.microsoft.com/office/drawing/2014/main" val="172354810"/>
                        </a:ext>
                      </a:extLst>
                    </a:gridCol>
                  </a:tblGrid>
                  <a:tr h="252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Plasma density </a:t>
                          </a: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𝑝</m:t>
                                  </m:r>
                                </m:sub>
                              </m:sSub>
                            </m:oMath>
                          </a14:m>
                          <a:endParaRPr lang="zh-CN" altLang="en-US" sz="14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1.95×</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1</m:t>
                                    </m:r>
                                    <m:r>
                                      <a:rPr lang="en-US" altLang="zh-CN" sz="1400" b="0" i="1" smtClean="0">
                                        <a:latin typeface="Cambria Math" panose="02040503050406030204" pitchFamily="18" charset="0"/>
                                      </a:rPr>
                                      <m:t>7</m:t>
                                    </m:r>
                                  </m:sup>
                                </m:sSup>
                                <m:r>
                                  <a:rPr lang="en-US" altLang="zh-CN" sz="1400" b="0" i="1" smtClean="0">
                                    <a:latin typeface="Cambria Math" panose="02040503050406030204" pitchFamily="18" charset="0"/>
                                  </a:rPr>
                                  <m:t> </m:t>
                                </m:r>
                                <m:sSup>
                                  <m:sSupPr>
                                    <m:ctrlPr>
                                      <a:rPr lang="en-US" altLang="zh-CN" sz="1400" b="0" i="1" smtClean="0">
                                        <a:latin typeface="Cambria Math" panose="02040503050406030204" pitchFamily="18" charset="0"/>
                                      </a:rPr>
                                    </m:ctrlPr>
                                  </m:sSupPr>
                                  <m:e>
                                    <m:r>
                                      <m:rPr>
                                        <m:sty m:val="p"/>
                                      </m:rPr>
                                      <a:rPr lang="en-US" altLang="zh-CN" sz="1400" b="0" i="0" smtClean="0">
                                        <a:latin typeface="Cambria Math" panose="02040503050406030204" pitchFamily="18" charset="0"/>
                                      </a:rPr>
                                      <m:t>cm</m:t>
                                    </m:r>
                                  </m:e>
                                  <m:sup>
                                    <m:r>
                                      <a:rPr lang="en-US" altLang="zh-CN" sz="1400" b="0" i="1" smtClean="0">
                                        <a:latin typeface="Cambria Math" panose="02040503050406030204" pitchFamily="18" charset="0"/>
                                      </a:rPr>
                                      <m:t>−3</m:t>
                                    </m:r>
                                  </m:sup>
                                </m:sSup>
                              </m:oMath>
                            </m:oMathPara>
                          </a14:m>
                          <a:endParaRPr lang="en-US" altLang="zh-CN" sz="1400" b="0" dirty="0"/>
                        </a:p>
                      </a:txBody>
                      <a:tcPr/>
                    </a:tc>
                    <a:tc hMerge="1">
                      <a:txBody>
                        <a:bodyPr/>
                        <a:lstStyle/>
                        <a:p>
                          <a:endParaRPr lang="zh-CN" altLang="en-US"/>
                        </a:p>
                      </a:txBody>
                      <a:tcPr/>
                    </a:tc>
                    <a:extLst>
                      <a:ext uri="{0D108BD9-81ED-4DB2-BD59-A6C34878D82A}">
                        <a16:rowId xmlns:a16="http://schemas.microsoft.com/office/drawing/2014/main" val="2829322391"/>
                      </a:ext>
                    </a:extLst>
                  </a:tr>
                  <a:tr h="252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𝑅</m:t>
                                  </m:r>
                                </m:e>
                                <m:sub>
                                  <m:r>
                                    <a:rPr lang="en-US" altLang="zh-CN" sz="1400" b="0" i="1" smtClean="0">
                                      <a:latin typeface="Cambria Math" panose="02040503050406030204" pitchFamily="18" charset="0"/>
                                    </a:rPr>
                                    <m:t>56</m:t>
                                  </m:r>
                                </m:sub>
                              </m:sSub>
                              <m:r>
                                <a:rPr lang="en-US" altLang="zh-CN" sz="1400" b="0" i="1" smtClean="0">
                                  <a:latin typeface="Cambria Math" panose="02040503050406030204" pitchFamily="18" charset="0"/>
                                </a:rPr>
                                <m:t> [</m:t>
                              </m:r>
                              <m:r>
                                <m:rPr>
                                  <m:sty m:val="p"/>
                                </m:rPr>
                                <a:rPr lang="en-US" altLang="zh-CN" sz="1400" b="0" i="0" smtClean="0">
                                  <a:latin typeface="Cambria Math" panose="02040503050406030204" pitchFamily="18" charset="0"/>
                                </a:rPr>
                                <m:t>mm</m:t>
                              </m:r>
                              <m:r>
                                <a:rPr lang="en-US" altLang="zh-CN" sz="1400" b="0" i="1" smtClean="0">
                                  <a:latin typeface="Cambria Math" panose="02040503050406030204" pitchFamily="18" charset="0"/>
                                </a:rPr>
                                <m:t>]</m:t>
                              </m:r>
                            </m:oMath>
                          </a14:m>
                          <a:r>
                            <a:rPr lang="zh-CN" altLang="en-US" sz="1400" dirty="0"/>
                            <a:t> </a:t>
                          </a:r>
                        </a:p>
                      </a:txBody>
                      <a:tcPr/>
                    </a:tc>
                    <a:tc gridSpan="2">
                      <a:txBody>
                        <a:bodyPr/>
                        <a:lstStyle/>
                        <a:p>
                          <a:pPr marL="0" algn="ctr" defTabSz="914400" rtl="0" eaLnBrk="1" latinLnBrk="0" hangingPunct="1"/>
                          <a:r>
                            <a:rPr lang="en-US" altLang="zh-CN" sz="1400" kern="1200" dirty="0">
                              <a:solidFill>
                                <a:schemeClr val="dk1"/>
                              </a:solidFill>
                              <a:latin typeface="+mn-lt"/>
                              <a:ea typeface="+mn-ea"/>
                              <a:cs typeface="+mn-cs"/>
                            </a:rPr>
                            <a:t>0.3</a:t>
                          </a:r>
                          <a:endParaRPr lang="zh-CN" altLang="en-US" sz="1400" kern="1200" dirty="0">
                            <a:solidFill>
                              <a:schemeClr val="dk1"/>
                            </a:solidFill>
                            <a:latin typeface="+mn-lt"/>
                            <a:ea typeface="+mn-ea"/>
                            <a:cs typeface="+mn-cs"/>
                          </a:endParaRPr>
                        </a:p>
                      </a:txBody>
                      <a:tcPr/>
                    </a:tc>
                    <a:tc hMerge="1">
                      <a:txBody>
                        <a:bodyPr/>
                        <a:lstStyle/>
                        <a:p>
                          <a:endParaRPr lang="zh-CN" altLang="en-US"/>
                        </a:p>
                      </a:txBody>
                      <a:tcPr/>
                    </a:tc>
                    <a:extLst>
                      <a:ext uri="{0D108BD9-81ED-4DB2-BD59-A6C34878D82A}">
                        <a16:rowId xmlns:a16="http://schemas.microsoft.com/office/drawing/2014/main" val="1780283900"/>
                      </a:ext>
                    </a:extLst>
                  </a:tr>
                  <a:tr h="252893">
                    <a:tc rowSpan="2">
                      <a:txBody>
                        <a:bodyPr/>
                        <a:lstStyle/>
                        <a:p>
                          <a:r>
                            <a:rPr lang="en-US" altLang="zh-CN" sz="1400" dirty="0"/>
                            <a:t>Parameter </a:t>
                          </a:r>
                          <a:endParaRPr lang="zh-CN" altLang="en-US" sz="1400" dirty="0"/>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3558627524"/>
                      </a:ext>
                    </a:extLst>
                  </a:tr>
                  <a:tr h="252893">
                    <a:tc vMerge="1">
                      <a:txBody>
                        <a:bodyPr/>
                        <a:lstStyle/>
                        <a:p>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extLst>
                      <a:ext uri="{0D108BD9-81ED-4DB2-BD59-A6C34878D82A}">
                        <a16:rowId xmlns:a16="http://schemas.microsoft.com/office/drawing/2014/main" val="1377512976"/>
                      </a:ext>
                    </a:extLst>
                  </a:tr>
                  <a:tr h="252893">
                    <a:tc>
                      <a:txBody>
                        <a:bodyPr/>
                        <a:lstStyle/>
                        <a:p>
                          <a:r>
                            <a:rPr lang="en-US" altLang="zh-CN" sz="1400" dirty="0"/>
                            <a:t>E [MeV]</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489.9</a:t>
                          </a:r>
                          <a:endParaRPr lang="zh-CN" altLang="en-US" sz="1400" b="1" dirty="0"/>
                        </a:p>
                      </a:txBody>
                      <a:tcPr/>
                    </a:tc>
                    <a:extLst>
                      <a:ext uri="{0D108BD9-81ED-4DB2-BD59-A6C34878D82A}">
                        <a16:rowId xmlns:a16="http://schemas.microsoft.com/office/drawing/2014/main" val="1818203150"/>
                      </a:ext>
                    </a:extLst>
                  </a:tr>
                  <a:tr h="252893">
                    <a:tc>
                      <a:txBody>
                        <a:bodyPr/>
                        <a:lstStyle/>
                        <a:p>
                          <a:r>
                            <a:rPr lang="en-US" altLang="zh-CN" sz="1400" dirty="0"/>
                            <a:t>Q [</a:t>
                          </a:r>
                          <a:r>
                            <a:rPr lang="en-US" altLang="zh-CN" sz="1400" dirty="0" err="1"/>
                            <a:t>pC</a:t>
                          </a:r>
                          <a:r>
                            <a:rPr lang="en-US" altLang="zh-CN" sz="1400" dirty="0"/>
                            <a:t>]</a:t>
                          </a:r>
                          <a:endParaRPr lang="zh-CN" altLang="en-US" sz="1400" dirty="0"/>
                        </a:p>
                      </a:txBody>
                      <a:tcPr/>
                    </a:tc>
                    <a:tc>
                      <a:txBody>
                        <a:bodyPr/>
                        <a:lstStyle/>
                        <a:p>
                          <a:pPr algn="ctr"/>
                          <a:r>
                            <a:rPr lang="en-US" altLang="zh-CN" sz="1400" b="1" dirty="0"/>
                            <a:t>510</a:t>
                          </a:r>
                          <a:endParaRPr lang="zh-CN" altLang="en-US" sz="1400" b="1" dirty="0"/>
                        </a:p>
                      </a:txBody>
                      <a:tcPr/>
                    </a:tc>
                    <a:tc>
                      <a:txBody>
                        <a:bodyPr/>
                        <a:lstStyle/>
                        <a:p>
                          <a:pPr algn="ctr"/>
                          <a:r>
                            <a:rPr lang="en-US" altLang="zh-CN" sz="1400" b="1" dirty="0"/>
                            <a:t>509</a:t>
                          </a:r>
                          <a:endParaRPr lang="zh-CN" altLang="en-US" sz="1400" b="1" dirty="0"/>
                        </a:p>
                      </a:txBody>
                      <a:tcPr/>
                    </a:tc>
                    <a:extLst>
                      <a:ext uri="{0D108BD9-81ED-4DB2-BD59-A6C34878D82A}">
                        <a16:rowId xmlns:a16="http://schemas.microsoft.com/office/drawing/2014/main" val="4141365637"/>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𝜖</m:t>
                                  </m:r>
                                </m:e>
                                <m:sub>
                                  <m:r>
                                    <a:rPr lang="en-US" altLang="zh-CN" sz="1400" b="0" i="1" smtClean="0">
                                      <a:latin typeface="Cambria Math" panose="02040503050406030204" pitchFamily="18" charset="0"/>
                                    </a:rPr>
                                    <m:t>𝑛</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𝑟</m:t>
                                  </m:r>
                                </m:sub>
                              </m:sSub>
                              <m:r>
                                <a:rPr lang="en-US" altLang="zh-CN" sz="1400" b="0" i="1" smtClean="0">
                                  <a:latin typeface="Cambria Math" panose="02040503050406030204" pitchFamily="18" charset="0"/>
                                </a:rPr>
                                <m:t> [</m:t>
                              </m:r>
                              <m:r>
                                <m:rPr>
                                  <m:sty m:val="p"/>
                                </m:rPr>
                                <a:rPr lang="en-US" altLang="zh-CN" sz="1400" b="0" i="0" smtClean="0">
                                  <a:latin typeface="Cambria Math" panose="02040503050406030204" pitchFamily="18" charset="0"/>
                                </a:rPr>
                                <m:t>mm</m:t>
                              </m:r>
                              <m:r>
                                <a:rPr lang="en-US" altLang="zh-CN" sz="1400" b="0" i="0" smtClean="0">
                                  <a:latin typeface="Cambria Math" panose="02040503050406030204" pitchFamily="18" charset="0"/>
                                </a:rPr>
                                <m:t>⋅</m:t>
                              </m:r>
                              <m:r>
                                <m:rPr>
                                  <m:sty m:val="p"/>
                                </m:rPr>
                                <a:rPr lang="en-US" altLang="zh-CN" sz="1400" b="0" i="0" smtClean="0">
                                  <a:latin typeface="Cambria Math" panose="02040503050406030204" pitchFamily="18" charset="0"/>
                                </a:rPr>
                                <m:t>mrad</m:t>
                              </m:r>
                              <m:r>
                                <a:rPr lang="en-US" altLang="zh-CN" sz="1400" b="0" i="1" smtClean="0">
                                  <a:latin typeface="Cambria Math" panose="02040503050406030204" pitchFamily="18" charset="0"/>
                                </a:rPr>
                                <m:t>]</m:t>
                              </m:r>
                            </m:oMath>
                          </a14:m>
                          <a:r>
                            <a:rPr lang="zh-CN" altLang="en-US" sz="1400" dirty="0"/>
                            <a:t> </a:t>
                          </a:r>
                        </a:p>
                      </a:txBody>
                      <a:tcPr/>
                    </a:tc>
                    <a:tc>
                      <a:txBody>
                        <a:bodyPr/>
                        <a:lstStyle/>
                        <a:p>
                          <a:pPr algn="ctr"/>
                          <a:r>
                            <a:rPr lang="en-US" altLang="zh-CN" sz="1400" dirty="0"/>
                            <a:t>2</a:t>
                          </a:r>
                          <a:endParaRPr lang="zh-CN" altLang="en-US" sz="1400" dirty="0"/>
                        </a:p>
                      </a:txBody>
                      <a:tcPr/>
                    </a:tc>
                    <a:tc>
                      <a:txBody>
                        <a:bodyPr/>
                        <a:lstStyle/>
                        <a:p>
                          <a:pPr algn="ctr"/>
                          <a:r>
                            <a:rPr lang="en-US" altLang="zh-CN" sz="1400" dirty="0"/>
                            <a:t>2.2</a:t>
                          </a:r>
                          <a:endParaRPr lang="zh-CN" altLang="en-US" sz="1400" dirty="0"/>
                        </a:p>
                      </a:txBody>
                      <a:tcPr/>
                    </a:tc>
                    <a:extLst>
                      <a:ext uri="{0D108BD9-81ED-4DB2-BD59-A6C34878D82A}">
                        <a16:rowId xmlns:a16="http://schemas.microsoft.com/office/drawing/2014/main" val="3199121804"/>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𝑟</m:t>
                                  </m:r>
                                </m:sub>
                              </m:sSub>
                              <m:r>
                                <a:rPr lang="en-US" altLang="zh-CN" sz="1400" b="0" i="1" smtClean="0">
                                  <a:latin typeface="Cambria Math" panose="02040503050406030204" pitchFamily="18" charset="0"/>
                                </a:rPr>
                                <m:t> [</m:t>
                              </m:r>
                              <m:r>
                                <m:rPr>
                                  <m:sty m:val="p"/>
                                </m:rPr>
                                <a:rPr lang="en-US" altLang="zh-CN" sz="1400" b="0" i="0" smtClean="0">
                                  <a:latin typeface="Cambria Math" panose="02040503050406030204" pitchFamily="18" charset="0"/>
                                </a:rPr>
                                <m:t>μm</m:t>
                              </m:r>
                              <m:r>
                                <a:rPr lang="en-US" altLang="zh-CN" sz="1400" b="0" i="1" smtClean="0">
                                  <a:latin typeface="Cambria Math" panose="02040503050406030204" pitchFamily="18" charset="0"/>
                                </a:rPr>
                                <m:t>]</m:t>
                              </m:r>
                            </m:oMath>
                          </a14:m>
                          <a:r>
                            <a:rPr lang="zh-CN" altLang="en-US" sz="1400" dirty="0"/>
                            <a:t> </a:t>
                          </a:r>
                        </a:p>
                      </a:txBody>
                      <a:tcPr/>
                    </a:tc>
                    <a:tc>
                      <a:txBody>
                        <a:bodyPr/>
                        <a:lstStyle/>
                        <a:p>
                          <a:pPr algn="ctr"/>
                          <a:r>
                            <a:rPr lang="en-US" altLang="zh-CN" sz="1400" dirty="0"/>
                            <a:t>2</a:t>
                          </a:r>
                          <a:endParaRPr lang="zh-CN" altLang="en-US" sz="1400" dirty="0"/>
                        </a:p>
                      </a:txBody>
                      <a:tcPr/>
                    </a:tc>
                    <a:tc>
                      <a:txBody>
                        <a:bodyPr/>
                        <a:lstStyle/>
                        <a:p>
                          <a:pPr algn="ctr"/>
                          <a:r>
                            <a:rPr lang="en-US" altLang="zh-CN" sz="1400" dirty="0"/>
                            <a:t>1.1</a:t>
                          </a:r>
                          <a:endParaRPr lang="zh-CN" altLang="en-US" sz="1400" dirty="0"/>
                        </a:p>
                      </a:txBody>
                      <a:tcPr/>
                    </a:tc>
                    <a:extLst>
                      <a:ext uri="{0D108BD9-81ED-4DB2-BD59-A6C34878D82A}">
                        <a16:rowId xmlns:a16="http://schemas.microsoft.com/office/drawing/2014/main" val="2416406743"/>
                      </a:ext>
                    </a:extLst>
                  </a:tr>
                  <a:tr h="252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𝑧</m:t>
                                  </m:r>
                                </m:sub>
                              </m:sSub>
                              <m:r>
                                <a:rPr lang="en-US" altLang="zh-CN" sz="1400" b="0" i="1" smtClean="0">
                                  <a:latin typeface="Cambria Math" panose="02040503050406030204" pitchFamily="18" charset="0"/>
                                </a:rPr>
                                <m:t> [</m:t>
                              </m:r>
                              <m:r>
                                <m:rPr>
                                  <m:sty m:val="p"/>
                                </m:rPr>
                                <a:rPr lang="en-US" altLang="zh-CN" sz="1400" b="0" i="1" smtClean="0">
                                  <a:latin typeface="Cambria Math" panose="02040503050406030204" pitchFamily="18" charset="0"/>
                                </a:rPr>
                                <m:t>ps</m:t>
                              </m:r>
                              <m:r>
                                <a:rPr lang="en-US" altLang="zh-CN" sz="1400" b="0" i="1" smtClean="0">
                                  <a:latin typeface="Cambria Math" panose="02040503050406030204" pitchFamily="18" charset="0"/>
                                </a:rPr>
                                <m:t>]</m:t>
                              </m:r>
                            </m:oMath>
                          </a14:m>
                          <a:r>
                            <a:rPr lang="zh-CN" altLang="en-US" sz="1400" dirty="0"/>
                            <a:t> </a:t>
                          </a:r>
                        </a:p>
                      </a:txBody>
                      <a:tcPr/>
                    </a:tc>
                    <a:tc>
                      <a:txBody>
                        <a:bodyPr/>
                        <a:lstStyle/>
                        <a:p>
                          <a:pPr algn="ctr"/>
                          <a:r>
                            <a:rPr lang="en-US" altLang="zh-CN" sz="1400" dirty="0"/>
                            <a:t>0.007</a:t>
                          </a:r>
                          <a:endParaRPr lang="zh-CN" altLang="en-US" sz="1400" dirty="0"/>
                        </a:p>
                      </a:txBody>
                      <a:tcPr/>
                    </a:tc>
                    <a:tc>
                      <a:txBody>
                        <a:bodyPr/>
                        <a:lstStyle/>
                        <a:p>
                          <a:pPr algn="ctr"/>
                          <a:r>
                            <a:rPr lang="en-US" altLang="zh-CN" sz="1400" dirty="0"/>
                            <a:t>0.067</a:t>
                          </a:r>
                          <a:endParaRPr lang="zh-CN" altLang="en-US" sz="1400" dirty="0"/>
                        </a:p>
                      </a:txBody>
                      <a:tcPr/>
                    </a:tc>
                    <a:extLst>
                      <a:ext uri="{0D108BD9-81ED-4DB2-BD59-A6C34878D82A}">
                        <a16:rowId xmlns:a16="http://schemas.microsoft.com/office/drawing/2014/main" val="3559902493"/>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𝛾</m:t>
                                  </m:r>
                                </m:sub>
                              </m:sSub>
                              <m:r>
                                <a:rPr lang="en-US" altLang="zh-CN" sz="1400" b="0" i="1" smtClean="0">
                                  <a:latin typeface="Cambria Math" panose="02040503050406030204" pitchFamily="18" charset="0"/>
                                </a:rPr>
                                <m:t> [%]</m:t>
                              </m:r>
                            </m:oMath>
                          </a14:m>
                          <a:r>
                            <a:rPr lang="zh-CN" altLang="en-US" sz="1400" dirty="0"/>
                            <a:t> </a:t>
                          </a:r>
                        </a:p>
                      </a:txBody>
                      <a:tcPr/>
                    </a:tc>
                    <a:tc>
                      <a:txBody>
                        <a:bodyPr/>
                        <a:lstStyle/>
                        <a:p>
                          <a:pPr algn="ctr"/>
                          <a:r>
                            <a:rPr lang="en-US" altLang="zh-CN" sz="1400" b="1" dirty="0">
                              <a:solidFill>
                                <a:srgbClr val="FF0000"/>
                              </a:solidFill>
                            </a:rPr>
                            <a:t>1</a:t>
                          </a:r>
                          <a:endParaRPr lang="zh-CN" altLang="en-US" sz="1400" b="1" dirty="0">
                            <a:solidFill>
                              <a:srgbClr val="FF0000"/>
                            </a:solidFill>
                          </a:endParaRPr>
                        </a:p>
                      </a:txBody>
                      <a:tcPr/>
                    </a:tc>
                    <a:tc>
                      <a:txBody>
                        <a:bodyPr/>
                        <a:lstStyle/>
                        <a:p>
                          <a:pPr algn="ctr"/>
                          <a:r>
                            <a:rPr lang="en-US" altLang="zh-CN" sz="1400" b="1" dirty="0">
                              <a:solidFill>
                                <a:srgbClr val="FF0000"/>
                              </a:solidFill>
                            </a:rPr>
                            <a:t>0.67</a:t>
                          </a:r>
                          <a:endParaRPr lang="zh-CN" altLang="en-US" sz="1400" b="1" dirty="0">
                            <a:solidFill>
                              <a:srgbClr val="FF0000"/>
                            </a:solidFill>
                          </a:endParaRPr>
                        </a:p>
                      </a:txBody>
                      <a:tcPr/>
                    </a:tc>
                    <a:extLst>
                      <a:ext uri="{0D108BD9-81ED-4DB2-BD59-A6C34878D82A}">
                        <a16:rowId xmlns:a16="http://schemas.microsoft.com/office/drawing/2014/main" val="2356516839"/>
                      </a:ext>
                    </a:extLst>
                  </a:tr>
                  <a:tr h="252893">
                    <a:tc>
                      <a:txBody>
                        <a:bodyPr/>
                        <a:lstStyle/>
                        <a:p>
                          <a:r>
                            <a:rPr lang="en-US" altLang="zh-CN" sz="1400" dirty="0"/>
                            <a:t>Energy jitter [%]</a:t>
                          </a:r>
                          <a:endParaRPr lang="zh-CN" altLang="en-US" sz="1400" dirty="0"/>
                        </a:p>
                      </a:txBody>
                      <a:tcPr/>
                    </a:tc>
                    <a:tc>
                      <a:txBody>
                        <a:bodyPr/>
                        <a:lstStyle/>
                        <a:p>
                          <a:pPr algn="ctr"/>
                          <a:r>
                            <a:rPr lang="en-US" altLang="zh-CN" sz="1400" b="1" dirty="0">
                              <a:solidFill>
                                <a:srgbClr val="FF0000"/>
                              </a:solidFill>
                            </a:rPr>
                            <a:t>±2</a:t>
                          </a:r>
                          <a:endParaRPr lang="zh-CN" altLang="en-US" sz="1400" b="1" dirty="0">
                            <a:solidFill>
                              <a:srgbClr val="FF0000"/>
                            </a:solidFill>
                          </a:endParaRPr>
                        </a:p>
                      </a:txBody>
                      <a:tcPr/>
                    </a:tc>
                    <a:tc>
                      <a:txBody>
                        <a:bodyPr/>
                        <a:lstStyle/>
                        <a:p>
                          <a:pPr algn="ctr"/>
                          <a:r>
                            <a:rPr lang="en-US" altLang="zh-CN" sz="1400" b="1" dirty="0">
                              <a:solidFill>
                                <a:srgbClr val="FF0000"/>
                              </a:solidFill>
                            </a:rPr>
                            <a:t>0.09</a:t>
                          </a:r>
                          <a:endParaRPr lang="zh-CN" altLang="en-US" sz="1400" b="1" dirty="0">
                            <a:solidFill>
                              <a:srgbClr val="FF0000"/>
                            </a:solidFill>
                          </a:endParaRPr>
                        </a:p>
                      </a:txBody>
                      <a:tcPr/>
                    </a:tc>
                    <a:extLst>
                      <a:ext uri="{0D108BD9-81ED-4DB2-BD59-A6C34878D82A}">
                        <a16:rowId xmlns:a16="http://schemas.microsoft.com/office/drawing/2014/main" val="3123170867"/>
                      </a:ext>
                    </a:extLst>
                  </a:tr>
                  <a:tr h="252893">
                    <a:tc>
                      <a:txBody>
                        <a:bodyPr/>
                        <a:lstStyle/>
                        <a:p>
                          <a:r>
                            <a:rPr lang="en-US" altLang="zh-CN" sz="1400" dirty="0"/>
                            <a:t>Energy chirp [1/m]</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extLst>
                      <a:ext uri="{0D108BD9-81ED-4DB2-BD59-A6C34878D82A}">
                        <a16:rowId xmlns:a16="http://schemas.microsoft.com/office/drawing/2014/main" val="3131828206"/>
                      </a:ext>
                    </a:extLst>
                  </a:tr>
                </a:tbl>
              </a:graphicData>
            </a:graphic>
          </p:graphicFrame>
        </mc:Choice>
        <mc:Fallback>
          <p:graphicFrame>
            <p:nvGraphicFramePr>
              <p:cNvPr id="5" name="表格 4">
                <a:extLst>
                  <a:ext uri="{FF2B5EF4-FFF2-40B4-BE49-F238E27FC236}">
                    <a16:creationId xmlns:a16="http://schemas.microsoft.com/office/drawing/2014/main" id="{0A49AF12-4041-48EB-B3AB-300110EE411E}"/>
                  </a:ext>
                </a:extLst>
              </p:cNvPr>
              <p:cNvGraphicFramePr>
                <a:graphicFrameLocks noGrp="1"/>
              </p:cNvGraphicFramePr>
              <p:nvPr>
                <p:extLst>
                  <p:ext uri="{D42A27DB-BD31-4B8C-83A1-F6EECF244321}">
                    <p14:modId xmlns:p14="http://schemas.microsoft.com/office/powerpoint/2010/main" val="493668769"/>
                  </p:ext>
                </p:extLst>
              </p:nvPr>
            </p:nvGraphicFramePr>
            <p:xfrm>
              <a:off x="387096" y="996569"/>
              <a:ext cx="4130040" cy="3700400"/>
            </p:xfrm>
            <a:graphic>
              <a:graphicData uri="http://schemas.openxmlformats.org/drawingml/2006/table">
                <a:tbl>
                  <a:tblPr firstRow="1" bandRow="1">
                    <a:tableStyleId>{5C22544A-7EE6-4342-B048-85BDC9FD1C3A}</a:tableStyleId>
                  </a:tblPr>
                  <a:tblGrid>
                    <a:gridCol w="1697736">
                      <a:extLst>
                        <a:ext uri="{9D8B030D-6E8A-4147-A177-3AD203B41FA5}">
                          <a16:colId xmlns:a16="http://schemas.microsoft.com/office/drawing/2014/main" val="3623208949"/>
                        </a:ext>
                      </a:extLst>
                    </a:gridCol>
                    <a:gridCol w="1176528">
                      <a:extLst>
                        <a:ext uri="{9D8B030D-6E8A-4147-A177-3AD203B41FA5}">
                          <a16:colId xmlns:a16="http://schemas.microsoft.com/office/drawing/2014/main" val="4137278226"/>
                        </a:ext>
                      </a:extLst>
                    </a:gridCol>
                    <a:gridCol w="1255776">
                      <a:extLst>
                        <a:ext uri="{9D8B030D-6E8A-4147-A177-3AD203B41FA5}">
                          <a16:colId xmlns:a16="http://schemas.microsoft.com/office/drawing/2014/main" val="172354810"/>
                        </a:ext>
                      </a:extLst>
                    </a:gridCol>
                  </a:tblGrid>
                  <a:tr h="321247">
                    <a:tc>
                      <a:txBody>
                        <a:bodyPr/>
                        <a:lstStyle/>
                        <a:p>
                          <a:endParaRPr lang="zh-CN"/>
                        </a:p>
                      </a:txBody>
                      <a:tcPr>
                        <a:blipFill>
                          <a:blip r:embed="rId3"/>
                          <a:stretch>
                            <a:fillRect l="-358" t="-1887" r="-144803" b="-1066038"/>
                          </a:stretch>
                        </a:blipFill>
                      </a:tcPr>
                    </a:tc>
                    <a:tc gridSpan="2">
                      <a:txBody>
                        <a:bodyPr/>
                        <a:lstStyle/>
                        <a:p>
                          <a:endParaRPr lang="zh-CN"/>
                        </a:p>
                      </a:txBody>
                      <a:tcPr>
                        <a:blipFill>
                          <a:blip r:embed="rId3"/>
                          <a:stretch>
                            <a:fillRect l="-70175" t="-1887" r="-1253" b="-1066038"/>
                          </a:stretch>
                        </a:blipFill>
                      </a:tcPr>
                    </a:tc>
                    <a:tc hMerge="1">
                      <a:txBody>
                        <a:bodyPr/>
                        <a:lstStyle/>
                        <a:p>
                          <a:endParaRPr lang="zh-CN" altLang="en-US"/>
                        </a:p>
                      </a:txBody>
                      <a:tcPr/>
                    </a:tc>
                    <a:extLst>
                      <a:ext uri="{0D108BD9-81ED-4DB2-BD59-A6C34878D82A}">
                        <a16:rowId xmlns:a16="http://schemas.microsoft.com/office/drawing/2014/main" val="2829322391"/>
                      </a:ext>
                    </a:extLst>
                  </a:tr>
                  <a:tr h="304800">
                    <a:tc>
                      <a:txBody>
                        <a:bodyPr/>
                        <a:lstStyle/>
                        <a:p>
                          <a:endParaRPr lang="zh-CN"/>
                        </a:p>
                      </a:txBody>
                      <a:tcPr>
                        <a:blipFill>
                          <a:blip r:embed="rId3"/>
                          <a:stretch>
                            <a:fillRect l="-358" t="-108000" r="-144803" b="-1030000"/>
                          </a:stretch>
                        </a:blipFill>
                      </a:tcPr>
                    </a:tc>
                    <a:tc gridSpan="2">
                      <a:txBody>
                        <a:bodyPr/>
                        <a:lstStyle/>
                        <a:p>
                          <a:pPr marL="0" algn="ctr" defTabSz="914400" rtl="0" eaLnBrk="1" latinLnBrk="0" hangingPunct="1"/>
                          <a:r>
                            <a:rPr lang="en-US" altLang="zh-CN" sz="1400" kern="1200" dirty="0">
                              <a:solidFill>
                                <a:schemeClr val="dk1"/>
                              </a:solidFill>
                              <a:latin typeface="+mn-lt"/>
                              <a:ea typeface="+mn-ea"/>
                              <a:cs typeface="+mn-cs"/>
                            </a:rPr>
                            <a:t>0.3</a:t>
                          </a:r>
                          <a:endParaRPr lang="zh-CN" altLang="en-US" sz="1400" kern="1200" dirty="0">
                            <a:solidFill>
                              <a:schemeClr val="dk1"/>
                            </a:solidFill>
                            <a:latin typeface="+mn-lt"/>
                            <a:ea typeface="+mn-ea"/>
                            <a:cs typeface="+mn-cs"/>
                          </a:endParaRPr>
                        </a:p>
                      </a:txBody>
                      <a:tcPr/>
                    </a:tc>
                    <a:tc hMerge="1">
                      <a:txBody>
                        <a:bodyPr/>
                        <a:lstStyle/>
                        <a:p>
                          <a:endParaRPr lang="zh-CN" altLang="en-US"/>
                        </a:p>
                      </a:txBody>
                      <a:tcPr/>
                    </a:tc>
                    <a:extLst>
                      <a:ext uri="{0D108BD9-81ED-4DB2-BD59-A6C34878D82A}">
                        <a16:rowId xmlns:a16="http://schemas.microsoft.com/office/drawing/2014/main" val="1780283900"/>
                      </a:ext>
                    </a:extLst>
                  </a:tr>
                  <a:tr h="304800">
                    <a:tc rowSpan="2">
                      <a:txBody>
                        <a:bodyPr/>
                        <a:lstStyle/>
                        <a:p>
                          <a:r>
                            <a:rPr lang="en-US" altLang="zh-CN" sz="1400" dirty="0"/>
                            <a:t>Parameter </a:t>
                          </a:r>
                          <a:endParaRPr lang="zh-CN" altLang="en-US" sz="1400" dirty="0"/>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3558627524"/>
                      </a:ext>
                    </a:extLst>
                  </a:tr>
                  <a:tr h="304800">
                    <a:tc vMerge="1">
                      <a:txBody>
                        <a:bodyPr/>
                        <a:lstStyle/>
                        <a:p>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extLst>
                      <a:ext uri="{0D108BD9-81ED-4DB2-BD59-A6C34878D82A}">
                        <a16:rowId xmlns:a16="http://schemas.microsoft.com/office/drawing/2014/main" val="1377512976"/>
                      </a:ext>
                    </a:extLst>
                  </a:tr>
                  <a:tr h="304800">
                    <a:tc>
                      <a:txBody>
                        <a:bodyPr/>
                        <a:lstStyle/>
                        <a:p>
                          <a:r>
                            <a:rPr lang="en-US" altLang="zh-CN" sz="1400" dirty="0"/>
                            <a:t>E [MeV]</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489.9</a:t>
                          </a:r>
                          <a:endParaRPr lang="zh-CN" altLang="en-US" sz="1400" b="1" dirty="0"/>
                        </a:p>
                      </a:txBody>
                      <a:tcPr/>
                    </a:tc>
                    <a:extLst>
                      <a:ext uri="{0D108BD9-81ED-4DB2-BD59-A6C34878D82A}">
                        <a16:rowId xmlns:a16="http://schemas.microsoft.com/office/drawing/2014/main" val="1818203150"/>
                      </a:ext>
                    </a:extLst>
                  </a:tr>
                  <a:tr h="304800">
                    <a:tc>
                      <a:txBody>
                        <a:bodyPr/>
                        <a:lstStyle/>
                        <a:p>
                          <a:r>
                            <a:rPr lang="en-US" altLang="zh-CN" sz="1400" dirty="0"/>
                            <a:t>Q [</a:t>
                          </a:r>
                          <a:r>
                            <a:rPr lang="en-US" altLang="zh-CN" sz="1400" dirty="0" err="1"/>
                            <a:t>pC</a:t>
                          </a:r>
                          <a:r>
                            <a:rPr lang="en-US" altLang="zh-CN" sz="1400" dirty="0"/>
                            <a:t>]</a:t>
                          </a:r>
                          <a:endParaRPr lang="zh-CN" altLang="en-US" sz="1400" dirty="0"/>
                        </a:p>
                      </a:txBody>
                      <a:tcPr/>
                    </a:tc>
                    <a:tc>
                      <a:txBody>
                        <a:bodyPr/>
                        <a:lstStyle/>
                        <a:p>
                          <a:pPr algn="ctr"/>
                          <a:r>
                            <a:rPr lang="en-US" altLang="zh-CN" sz="1400" b="1" dirty="0"/>
                            <a:t>510</a:t>
                          </a:r>
                          <a:endParaRPr lang="zh-CN" altLang="en-US" sz="1400" b="1" dirty="0"/>
                        </a:p>
                      </a:txBody>
                      <a:tcPr/>
                    </a:tc>
                    <a:tc>
                      <a:txBody>
                        <a:bodyPr/>
                        <a:lstStyle/>
                        <a:p>
                          <a:pPr algn="ctr"/>
                          <a:r>
                            <a:rPr lang="en-US" altLang="zh-CN" sz="1400" b="1" dirty="0"/>
                            <a:t>509</a:t>
                          </a:r>
                          <a:endParaRPr lang="zh-CN" altLang="en-US" sz="1400" b="1" dirty="0"/>
                        </a:p>
                      </a:txBody>
                      <a:tcPr/>
                    </a:tc>
                    <a:extLst>
                      <a:ext uri="{0D108BD9-81ED-4DB2-BD59-A6C34878D82A}">
                        <a16:rowId xmlns:a16="http://schemas.microsoft.com/office/drawing/2014/main" val="4141365637"/>
                      </a:ext>
                    </a:extLst>
                  </a:tr>
                  <a:tr h="314135">
                    <a:tc>
                      <a:txBody>
                        <a:bodyPr/>
                        <a:lstStyle/>
                        <a:p>
                          <a:endParaRPr lang="zh-CN"/>
                        </a:p>
                      </a:txBody>
                      <a:tcPr>
                        <a:blipFill>
                          <a:blip r:embed="rId3"/>
                          <a:stretch>
                            <a:fillRect l="-358" t="-584615" r="-144803" b="-505769"/>
                          </a:stretch>
                        </a:blipFill>
                      </a:tcPr>
                    </a:tc>
                    <a:tc>
                      <a:txBody>
                        <a:bodyPr/>
                        <a:lstStyle/>
                        <a:p>
                          <a:pPr algn="ctr"/>
                          <a:r>
                            <a:rPr lang="en-US" altLang="zh-CN" sz="1400" dirty="0"/>
                            <a:t>2</a:t>
                          </a:r>
                          <a:endParaRPr lang="zh-CN" altLang="en-US" sz="1400" dirty="0"/>
                        </a:p>
                      </a:txBody>
                      <a:tcPr/>
                    </a:tc>
                    <a:tc>
                      <a:txBody>
                        <a:bodyPr/>
                        <a:lstStyle/>
                        <a:p>
                          <a:pPr algn="ctr"/>
                          <a:r>
                            <a:rPr lang="en-US" altLang="zh-CN" sz="1400" dirty="0"/>
                            <a:t>2.2</a:t>
                          </a:r>
                          <a:endParaRPr lang="zh-CN" altLang="en-US" sz="1400" dirty="0"/>
                        </a:p>
                      </a:txBody>
                      <a:tcPr/>
                    </a:tc>
                    <a:extLst>
                      <a:ext uri="{0D108BD9-81ED-4DB2-BD59-A6C34878D82A}">
                        <a16:rowId xmlns:a16="http://schemas.microsoft.com/office/drawing/2014/main" val="3199121804"/>
                      </a:ext>
                    </a:extLst>
                  </a:tr>
                  <a:tr h="304800">
                    <a:tc>
                      <a:txBody>
                        <a:bodyPr/>
                        <a:lstStyle/>
                        <a:p>
                          <a:endParaRPr lang="zh-CN"/>
                        </a:p>
                      </a:txBody>
                      <a:tcPr>
                        <a:blipFill>
                          <a:blip r:embed="rId3"/>
                          <a:stretch>
                            <a:fillRect l="-358" t="-712000" r="-144803" b="-426000"/>
                          </a:stretch>
                        </a:blipFill>
                      </a:tcPr>
                    </a:tc>
                    <a:tc>
                      <a:txBody>
                        <a:bodyPr/>
                        <a:lstStyle/>
                        <a:p>
                          <a:pPr algn="ctr"/>
                          <a:r>
                            <a:rPr lang="en-US" altLang="zh-CN" sz="1400" dirty="0"/>
                            <a:t>2</a:t>
                          </a:r>
                          <a:endParaRPr lang="zh-CN" altLang="en-US" sz="1400" dirty="0"/>
                        </a:p>
                      </a:txBody>
                      <a:tcPr/>
                    </a:tc>
                    <a:tc>
                      <a:txBody>
                        <a:bodyPr/>
                        <a:lstStyle/>
                        <a:p>
                          <a:pPr algn="ctr"/>
                          <a:r>
                            <a:rPr lang="en-US" altLang="zh-CN" sz="1400" dirty="0"/>
                            <a:t>1.1</a:t>
                          </a:r>
                          <a:endParaRPr lang="zh-CN" altLang="en-US" sz="1400" dirty="0"/>
                        </a:p>
                      </a:txBody>
                      <a:tcPr/>
                    </a:tc>
                    <a:extLst>
                      <a:ext uri="{0D108BD9-81ED-4DB2-BD59-A6C34878D82A}">
                        <a16:rowId xmlns:a16="http://schemas.microsoft.com/office/drawing/2014/main" val="2416406743"/>
                      </a:ext>
                    </a:extLst>
                  </a:tr>
                  <a:tr h="304800">
                    <a:tc>
                      <a:txBody>
                        <a:bodyPr/>
                        <a:lstStyle/>
                        <a:p>
                          <a:endParaRPr lang="zh-CN"/>
                        </a:p>
                      </a:txBody>
                      <a:tcPr>
                        <a:blipFill>
                          <a:blip r:embed="rId3"/>
                          <a:stretch>
                            <a:fillRect l="-358" t="-812000" r="-144803" b="-326000"/>
                          </a:stretch>
                        </a:blipFill>
                      </a:tcPr>
                    </a:tc>
                    <a:tc>
                      <a:txBody>
                        <a:bodyPr/>
                        <a:lstStyle/>
                        <a:p>
                          <a:pPr algn="ctr"/>
                          <a:r>
                            <a:rPr lang="en-US" altLang="zh-CN" sz="1400" dirty="0"/>
                            <a:t>0.007</a:t>
                          </a:r>
                          <a:endParaRPr lang="zh-CN" altLang="en-US" sz="1400" dirty="0"/>
                        </a:p>
                      </a:txBody>
                      <a:tcPr/>
                    </a:tc>
                    <a:tc>
                      <a:txBody>
                        <a:bodyPr/>
                        <a:lstStyle/>
                        <a:p>
                          <a:pPr algn="ctr"/>
                          <a:r>
                            <a:rPr lang="en-US" altLang="zh-CN" sz="1400" dirty="0"/>
                            <a:t>0.067</a:t>
                          </a:r>
                          <a:endParaRPr lang="zh-CN" altLang="en-US" sz="1400" dirty="0"/>
                        </a:p>
                      </a:txBody>
                      <a:tcPr/>
                    </a:tc>
                    <a:extLst>
                      <a:ext uri="{0D108BD9-81ED-4DB2-BD59-A6C34878D82A}">
                        <a16:rowId xmlns:a16="http://schemas.microsoft.com/office/drawing/2014/main" val="3559902493"/>
                      </a:ext>
                    </a:extLst>
                  </a:tr>
                  <a:tr h="321818">
                    <a:tc>
                      <a:txBody>
                        <a:bodyPr/>
                        <a:lstStyle/>
                        <a:p>
                          <a:endParaRPr lang="zh-CN"/>
                        </a:p>
                      </a:txBody>
                      <a:tcPr>
                        <a:blipFill>
                          <a:blip r:embed="rId3"/>
                          <a:stretch>
                            <a:fillRect l="-358" t="-860377" r="-144803" b="-207547"/>
                          </a:stretch>
                        </a:blipFill>
                      </a:tcPr>
                    </a:tc>
                    <a:tc>
                      <a:txBody>
                        <a:bodyPr/>
                        <a:lstStyle/>
                        <a:p>
                          <a:pPr algn="ctr"/>
                          <a:r>
                            <a:rPr lang="en-US" altLang="zh-CN" sz="1400" b="1" dirty="0">
                              <a:solidFill>
                                <a:srgbClr val="FF0000"/>
                              </a:solidFill>
                            </a:rPr>
                            <a:t>1</a:t>
                          </a:r>
                          <a:endParaRPr lang="zh-CN" altLang="en-US" sz="1400" b="1" dirty="0">
                            <a:solidFill>
                              <a:srgbClr val="FF0000"/>
                            </a:solidFill>
                          </a:endParaRPr>
                        </a:p>
                      </a:txBody>
                      <a:tcPr/>
                    </a:tc>
                    <a:tc>
                      <a:txBody>
                        <a:bodyPr/>
                        <a:lstStyle/>
                        <a:p>
                          <a:pPr algn="ctr"/>
                          <a:r>
                            <a:rPr lang="en-US" altLang="zh-CN" sz="1400" b="1" dirty="0">
                              <a:solidFill>
                                <a:srgbClr val="FF0000"/>
                              </a:solidFill>
                            </a:rPr>
                            <a:t>0.67</a:t>
                          </a:r>
                          <a:endParaRPr lang="zh-CN" altLang="en-US" sz="1400" b="1" dirty="0">
                            <a:solidFill>
                              <a:srgbClr val="FF0000"/>
                            </a:solidFill>
                          </a:endParaRPr>
                        </a:p>
                      </a:txBody>
                      <a:tcPr/>
                    </a:tc>
                    <a:extLst>
                      <a:ext uri="{0D108BD9-81ED-4DB2-BD59-A6C34878D82A}">
                        <a16:rowId xmlns:a16="http://schemas.microsoft.com/office/drawing/2014/main" val="2356516839"/>
                      </a:ext>
                    </a:extLst>
                  </a:tr>
                  <a:tr h="304800">
                    <a:tc>
                      <a:txBody>
                        <a:bodyPr/>
                        <a:lstStyle/>
                        <a:p>
                          <a:r>
                            <a:rPr lang="en-US" altLang="zh-CN" sz="1400" dirty="0"/>
                            <a:t>Energy jitter [%]</a:t>
                          </a:r>
                          <a:endParaRPr lang="zh-CN" altLang="en-US" sz="1400" dirty="0"/>
                        </a:p>
                      </a:txBody>
                      <a:tcPr/>
                    </a:tc>
                    <a:tc>
                      <a:txBody>
                        <a:bodyPr/>
                        <a:lstStyle/>
                        <a:p>
                          <a:pPr algn="ctr"/>
                          <a:r>
                            <a:rPr lang="en-US" altLang="zh-CN" sz="1400" b="1" dirty="0">
                              <a:solidFill>
                                <a:srgbClr val="FF0000"/>
                              </a:solidFill>
                            </a:rPr>
                            <a:t>±2</a:t>
                          </a:r>
                          <a:endParaRPr lang="zh-CN" altLang="en-US" sz="1400" b="1" dirty="0">
                            <a:solidFill>
                              <a:srgbClr val="FF0000"/>
                            </a:solidFill>
                          </a:endParaRPr>
                        </a:p>
                      </a:txBody>
                      <a:tcPr/>
                    </a:tc>
                    <a:tc>
                      <a:txBody>
                        <a:bodyPr/>
                        <a:lstStyle/>
                        <a:p>
                          <a:pPr algn="ctr"/>
                          <a:r>
                            <a:rPr lang="en-US" altLang="zh-CN" sz="1400" b="1" dirty="0">
                              <a:solidFill>
                                <a:srgbClr val="FF0000"/>
                              </a:solidFill>
                            </a:rPr>
                            <a:t>0.09</a:t>
                          </a:r>
                          <a:endParaRPr lang="zh-CN" altLang="en-US" sz="1400" b="1" dirty="0">
                            <a:solidFill>
                              <a:srgbClr val="FF0000"/>
                            </a:solidFill>
                          </a:endParaRPr>
                        </a:p>
                      </a:txBody>
                      <a:tcPr/>
                    </a:tc>
                    <a:extLst>
                      <a:ext uri="{0D108BD9-81ED-4DB2-BD59-A6C34878D82A}">
                        <a16:rowId xmlns:a16="http://schemas.microsoft.com/office/drawing/2014/main" val="3123170867"/>
                      </a:ext>
                    </a:extLst>
                  </a:tr>
                  <a:tr h="304800">
                    <a:tc>
                      <a:txBody>
                        <a:bodyPr/>
                        <a:lstStyle/>
                        <a:p>
                          <a:r>
                            <a:rPr lang="en-US" altLang="zh-CN" sz="1400" dirty="0"/>
                            <a:t>Energy chirp [1/m]</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extLst>
                      <a:ext uri="{0D108BD9-81ED-4DB2-BD59-A6C34878D82A}">
                        <a16:rowId xmlns:a16="http://schemas.microsoft.com/office/drawing/2014/main" val="3131828206"/>
                      </a:ext>
                    </a:extLst>
                  </a:tr>
                </a:tbl>
              </a:graphicData>
            </a:graphic>
          </p:graphicFrame>
        </mc:Fallback>
      </mc:AlternateContent>
      <p:pic>
        <p:nvPicPr>
          <p:cNvPr id="9" name="图片 8">
            <a:extLst>
              <a:ext uri="{FF2B5EF4-FFF2-40B4-BE49-F238E27FC236}">
                <a16:creationId xmlns:a16="http://schemas.microsoft.com/office/drawing/2014/main" id="{7AC1E06D-0C11-4D3B-9912-10A5F8236341}"/>
              </a:ext>
            </a:extLst>
          </p:cNvPr>
          <p:cNvPicPr>
            <a:picLocks noChangeAspect="1"/>
          </p:cNvPicPr>
          <p:nvPr/>
        </p:nvPicPr>
        <p:blipFill>
          <a:blip r:embed="rId4"/>
          <a:stretch>
            <a:fillRect/>
          </a:stretch>
        </p:blipFill>
        <p:spPr>
          <a:xfrm>
            <a:off x="5330483" y="1259397"/>
            <a:ext cx="5634075" cy="4691824"/>
          </a:xfrm>
          <a:prstGeom prst="rect">
            <a:avLst/>
          </a:prstGeom>
        </p:spPr>
      </p:pic>
      <p:pic>
        <p:nvPicPr>
          <p:cNvPr id="11" name="图片 10">
            <a:extLst>
              <a:ext uri="{FF2B5EF4-FFF2-40B4-BE49-F238E27FC236}">
                <a16:creationId xmlns:a16="http://schemas.microsoft.com/office/drawing/2014/main" id="{C67290FC-2161-4F7D-9F8D-1E7E175066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560" y="4778498"/>
            <a:ext cx="3367409" cy="2006350"/>
          </a:xfrm>
          <a:prstGeom prst="rect">
            <a:avLst/>
          </a:prstGeom>
        </p:spPr>
      </p:pic>
    </p:spTree>
    <p:extLst>
      <p:ext uri="{BB962C8B-B14F-4D97-AF65-F5344CB8AC3E}">
        <p14:creationId xmlns:p14="http://schemas.microsoft.com/office/powerpoint/2010/main" val="309657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CBE3E398-D9D6-4E07-B37E-4325432C6053}"/>
              </a:ext>
            </a:extLst>
          </p:cNvPr>
          <p:cNvSpPr txBox="1">
            <a:spLocks/>
          </p:cNvSpPr>
          <p:nvPr/>
        </p:nvSpPr>
        <p:spPr>
          <a:xfrm>
            <a:off x="451104" y="19427"/>
            <a:ext cx="10515600" cy="553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dirty="0"/>
              <a:t>beam-driven APD:</a:t>
            </a:r>
            <a:r>
              <a:rPr lang="zh-CN" altLang="en-US" sz="2800" dirty="0"/>
              <a:t> </a:t>
            </a:r>
            <a:r>
              <a:rPr lang="en-US" altLang="zh-CN" sz="2800" dirty="0"/>
              <a:t>witness@500MeV, 500pC</a:t>
            </a:r>
            <a:endParaRPr lang="zh-CN" altLang="en-US" sz="2800" dirty="0"/>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9E83B90C-B3E7-441D-9FFE-35BD6CEA70F0}"/>
                  </a:ext>
                </a:extLst>
              </p:cNvPr>
              <p:cNvGraphicFramePr>
                <a:graphicFrameLocks noGrp="1"/>
              </p:cNvGraphicFramePr>
              <p:nvPr>
                <p:extLst>
                  <p:ext uri="{D42A27DB-BD31-4B8C-83A1-F6EECF244321}">
                    <p14:modId xmlns:p14="http://schemas.microsoft.com/office/powerpoint/2010/main" val="3859785221"/>
                  </p:ext>
                </p:extLst>
              </p:nvPr>
            </p:nvGraphicFramePr>
            <p:xfrm>
              <a:off x="604250" y="572523"/>
              <a:ext cx="10983500" cy="3700400"/>
            </p:xfrm>
            <a:graphic>
              <a:graphicData uri="http://schemas.openxmlformats.org/drawingml/2006/table">
                <a:tbl>
                  <a:tblPr firstRow="1" bandRow="1">
                    <a:tableStyleId>{5C22544A-7EE6-4342-B048-85BDC9FD1C3A}</a:tableStyleId>
                  </a:tblPr>
                  <a:tblGrid>
                    <a:gridCol w="1650524">
                      <a:extLst>
                        <a:ext uri="{9D8B030D-6E8A-4147-A177-3AD203B41FA5}">
                          <a16:colId xmlns:a16="http://schemas.microsoft.com/office/drawing/2014/main" val="722692068"/>
                        </a:ext>
                      </a:extLst>
                    </a:gridCol>
                    <a:gridCol w="792480">
                      <a:extLst>
                        <a:ext uri="{9D8B030D-6E8A-4147-A177-3AD203B41FA5}">
                          <a16:colId xmlns:a16="http://schemas.microsoft.com/office/drawing/2014/main" val="3901886177"/>
                        </a:ext>
                      </a:extLst>
                    </a:gridCol>
                    <a:gridCol w="841248">
                      <a:extLst>
                        <a:ext uri="{9D8B030D-6E8A-4147-A177-3AD203B41FA5}">
                          <a16:colId xmlns:a16="http://schemas.microsoft.com/office/drawing/2014/main" val="3205114472"/>
                        </a:ext>
                      </a:extLst>
                    </a:gridCol>
                    <a:gridCol w="719328">
                      <a:extLst>
                        <a:ext uri="{9D8B030D-6E8A-4147-A177-3AD203B41FA5}">
                          <a16:colId xmlns:a16="http://schemas.microsoft.com/office/drawing/2014/main" val="1680304714"/>
                        </a:ext>
                      </a:extLst>
                    </a:gridCol>
                    <a:gridCol w="798576">
                      <a:extLst>
                        <a:ext uri="{9D8B030D-6E8A-4147-A177-3AD203B41FA5}">
                          <a16:colId xmlns:a16="http://schemas.microsoft.com/office/drawing/2014/main" val="3878275568"/>
                        </a:ext>
                      </a:extLst>
                    </a:gridCol>
                    <a:gridCol w="722376">
                      <a:extLst>
                        <a:ext uri="{9D8B030D-6E8A-4147-A177-3AD203B41FA5}">
                          <a16:colId xmlns:a16="http://schemas.microsoft.com/office/drawing/2014/main" val="627309687"/>
                        </a:ext>
                      </a:extLst>
                    </a:gridCol>
                    <a:gridCol w="722376">
                      <a:extLst>
                        <a:ext uri="{9D8B030D-6E8A-4147-A177-3AD203B41FA5}">
                          <a16:colId xmlns:a16="http://schemas.microsoft.com/office/drawing/2014/main" val="3032539458"/>
                        </a:ext>
                      </a:extLst>
                    </a:gridCol>
                    <a:gridCol w="768096">
                      <a:extLst>
                        <a:ext uri="{9D8B030D-6E8A-4147-A177-3AD203B41FA5}">
                          <a16:colId xmlns:a16="http://schemas.microsoft.com/office/drawing/2014/main" val="4245844588"/>
                        </a:ext>
                      </a:extLst>
                    </a:gridCol>
                    <a:gridCol w="768096">
                      <a:extLst>
                        <a:ext uri="{9D8B030D-6E8A-4147-A177-3AD203B41FA5}">
                          <a16:colId xmlns:a16="http://schemas.microsoft.com/office/drawing/2014/main" val="478134153"/>
                        </a:ext>
                      </a:extLst>
                    </a:gridCol>
                    <a:gridCol w="813816">
                      <a:extLst>
                        <a:ext uri="{9D8B030D-6E8A-4147-A177-3AD203B41FA5}">
                          <a16:colId xmlns:a16="http://schemas.microsoft.com/office/drawing/2014/main" val="402043764"/>
                        </a:ext>
                      </a:extLst>
                    </a:gridCol>
                    <a:gridCol w="813816">
                      <a:extLst>
                        <a:ext uri="{9D8B030D-6E8A-4147-A177-3AD203B41FA5}">
                          <a16:colId xmlns:a16="http://schemas.microsoft.com/office/drawing/2014/main" val="3116088260"/>
                        </a:ext>
                      </a:extLst>
                    </a:gridCol>
                    <a:gridCol w="786384">
                      <a:extLst>
                        <a:ext uri="{9D8B030D-6E8A-4147-A177-3AD203B41FA5}">
                          <a16:colId xmlns:a16="http://schemas.microsoft.com/office/drawing/2014/main" val="3188404766"/>
                        </a:ext>
                      </a:extLst>
                    </a:gridCol>
                    <a:gridCol w="786384">
                      <a:extLst>
                        <a:ext uri="{9D8B030D-6E8A-4147-A177-3AD203B41FA5}">
                          <a16:colId xmlns:a16="http://schemas.microsoft.com/office/drawing/2014/main" val="805462118"/>
                        </a:ext>
                      </a:extLst>
                    </a:gridCol>
                  </a:tblGrid>
                  <a:tr h="252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Plasma density </a:t>
                          </a: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𝑝</m:t>
                                  </m:r>
                                </m:sub>
                              </m:sSub>
                            </m:oMath>
                          </a14:m>
                          <a:endParaRPr lang="zh-CN" altLang="en-US" sz="1400" dirty="0"/>
                        </a:p>
                      </a:txBody>
                      <a:tcPr/>
                    </a:tc>
                    <a:tc gridSpan="4">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3.8×</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15</m:t>
                                    </m:r>
                                  </m:sup>
                                </m:sSup>
                                <m:r>
                                  <a:rPr lang="en-US" altLang="zh-CN" sz="1400" b="0" i="1" smtClean="0">
                                    <a:latin typeface="Cambria Math" panose="02040503050406030204" pitchFamily="18" charset="0"/>
                                  </a:rPr>
                                  <m:t> </m:t>
                                </m:r>
                                <m:sSup>
                                  <m:sSupPr>
                                    <m:ctrlPr>
                                      <a:rPr lang="en-US" altLang="zh-CN" sz="1400" b="0" i="1" smtClean="0">
                                        <a:latin typeface="Cambria Math" panose="02040503050406030204" pitchFamily="18" charset="0"/>
                                      </a:rPr>
                                    </m:ctrlPr>
                                  </m:sSupPr>
                                  <m:e>
                                    <m:r>
                                      <m:rPr>
                                        <m:sty m:val="p"/>
                                      </m:rPr>
                                      <a:rPr lang="en-US" altLang="zh-CN" sz="1400" b="0" i="0" smtClean="0">
                                        <a:latin typeface="Cambria Math" panose="02040503050406030204" pitchFamily="18" charset="0"/>
                                      </a:rPr>
                                      <m:t>cm</m:t>
                                    </m:r>
                                  </m:e>
                                  <m:sup>
                                    <m:r>
                                      <a:rPr lang="en-US" altLang="zh-CN" sz="1400" b="0" i="1" smtClean="0">
                                        <a:latin typeface="Cambria Math" panose="02040503050406030204" pitchFamily="18" charset="0"/>
                                      </a:rPr>
                                      <m:t>−3</m:t>
                                    </m:r>
                                  </m:sup>
                                </m:sSup>
                              </m:oMath>
                            </m:oMathPara>
                          </a14:m>
                          <a:endParaRPr lang="en-US" altLang="zh-CN" sz="1400" b="0" dirty="0"/>
                        </a:p>
                      </a:txBody>
                      <a:tcPr/>
                    </a:tc>
                    <a:tc hMerge="1">
                      <a:txBody>
                        <a:bodyPr/>
                        <a:lstStyle/>
                        <a:p>
                          <a:endParaRPr lang="zh-CN" altLang="en-US"/>
                        </a:p>
                      </a:txBody>
                      <a:tcPr/>
                    </a:tc>
                    <a:tc hMerge="1">
                      <a:txBody>
                        <a:bodyPr/>
                        <a:lstStyle/>
                        <a:p>
                          <a:pPr algn="ctr"/>
                          <a:endParaRPr lang="zh-CN" altLang="en-US" sz="1400" dirty="0"/>
                        </a:p>
                      </a:txBody>
                      <a:tcPr/>
                    </a:tc>
                    <a:tc hMerge="1">
                      <a:txBody>
                        <a:bodyPr/>
                        <a:lstStyle/>
                        <a:p>
                          <a:endParaRPr lang="zh-CN"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2.4×</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15</m:t>
                                    </m:r>
                                  </m:sup>
                                </m:sSup>
                                <m:r>
                                  <a:rPr lang="en-US" altLang="zh-CN" sz="1400" b="0" i="1" smtClean="0">
                                    <a:latin typeface="Cambria Math" panose="02040503050406030204" pitchFamily="18" charset="0"/>
                                  </a:rPr>
                                  <m:t> </m:t>
                                </m:r>
                                <m:sSup>
                                  <m:sSupPr>
                                    <m:ctrlPr>
                                      <a:rPr lang="en-US" altLang="zh-CN" sz="1400" b="0" i="1" smtClean="0">
                                        <a:latin typeface="Cambria Math" panose="02040503050406030204" pitchFamily="18" charset="0"/>
                                      </a:rPr>
                                    </m:ctrlPr>
                                  </m:sSupPr>
                                  <m:e>
                                    <m:r>
                                      <m:rPr>
                                        <m:sty m:val="p"/>
                                      </m:rPr>
                                      <a:rPr lang="en-US" altLang="zh-CN" sz="1400" b="0" i="0" smtClean="0">
                                        <a:latin typeface="Cambria Math" panose="02040503050406030204" pitchFamily="18" charset="0"/>
                                      </a:rPr>
                                      <m:t>cm</m:t>
                                    </m:r>
                                  </m:e>
                                  <m:sup>
                                    <m:r>
                                      <a:rPr lang="en-US" altLang="zh-CN" sz="1400" b="0" i="1" smtClean="0">
                                        <a:latin typeface="Cambria Math" panose="02040503050406030204" pitchFamily="18" charset="0"/>
                                      </a:rPr>
                                      <m:t>−3</m:t>
                                    </m:r>
                                  </m:sup>
                                </m:sSup>
                              </m:oMath>
                            </m:oMathPara>
                          </a14:m>
                          <a:endParaRPr lang="en-US" altLang="zh-CN" sz="1400" b="0" dirty="0"/>
                        </a:p>
                      </a:txBody>
                      <a:tcPr/>
                    </a:tc>
                    <a:tc hMerge="1">
                      <a:txBody>
                        <a:bodyPr/>
                        <a:lstStyle/>
                        <a:p>
                          <a:pPr algn="ctr"/>
                          <a:endParaRPr lang="en-US" altLang="zh-CN" sz="1400" b="0" dirty="0"/>
                        </a:p>
                      </a:txBody>
                      <a:tcPr/>
                    </a:tc>
                    <a:tc hMerge="1">
                      <a:txBody>
                        <a:bodyPr/>
                        <a:lstStyle/>
                        <a:p>
                          <a:pPr algn="ctr"/>
                          <a:endParaRPr lang="en-US" altLang="zh-CN" sz="1400" b="0" dirty="0"/>
                        </a:p>
                      </a:txBody>
                      <a:tcPr/>
                    </a:tc>
                    <a:tc hMerge="1">
                      <a:txBody>
                        <a:bodyPr/>
                        <a:lstStyle/>
                        <a:p>
                          <a:pPr algn="ctr"/>
                          <a:endParaRPr lang="en-US" altLang="zh-CN" sz="1400" b="0" dirty="0"/>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1.0×</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15</m:t>
                                    </m:r>
                                  </m:sup>
                                </m:sSup>
                                <m:r>
                                  <a:rPr lang="en-US" altLang="zh-CN" sz="1400" b="0" i="1" smtClean="0">
                                    <a:latin typeface="Cambria Math" panose="02040503050406030204" pitchFamily="18" charset="0"/>
                                  </a:rPr>
                                  <m:t> </m:t>
                                </m:r>
                                <m:sSup>
                                  <m:sSupPr>
                                    <m:ctrlPr>
                                      <a:rPr lang="en-US" altLang="zh-CN" sz="1400" b="0" i="1" smtClean="0">
                                        <a:latin typeface="Cambria Math" panose="02040503050406030204" pitchFamily="18" charset="0"/>
                                      </a:rPr>
                                    </m:ctrlPr>
                                  </m:sSupPr>
                                  <m:e>
                                    <m:r>
                                      <m:rPr>
                                        <m:sty m:val="p"/>
                                      </m:rPr>
                                      <a:rPr lang="en-US" altLang="zh-CN" sz="1400" b="0" i="0" smtClean="0">
                                        <a:latin typeface="Cambria Math" panose="02040503050406030204" pitchFamily="18" charset="0"/>
                                      </a:rPr>
                                      <m:t>cm</m:t>
                                    </m:r>
                                  </m:e>
                                  <m:sup>
                                    <m:r>
                                      <a:rPr lang="en-US" altLang="zh-CN" sz="1400" b="0" i="1" smtClean="0">
                                        <a:latin typeface="Cambria Math" panose="02040503050406030204" pitchFamily="18" charset="0"/>
                                      </a:rPr>
                                      <m:t>−3</m:t>
                                    </m:r>
                                  </m:sup>
                                </m:sSup>
                              </m:oMath>
                            </m:oMathPara>
                          </a14:m>
                          <a:endParaRPr lang="en-US" altLang="zh-CN" sz="1400" b="0" dirty="0"/>
                        </a:p>
                      </a:txBody>
                      <a:tcPr/>
                    </a:tc>
                    <a:tc hMerge="1">
                      <a:txBody>
                        <a:bodyPr/>
                        <a:lstStyle/>
                        <a:p>
                          <a:pPr algn="ctr"/>
                          <a:endParaRPr lang="en-US" altLang="zh-CN" sz="1400" b="0" dirty="0"/>
                        </a:p>
                      </a:txBody>
                      <a:tcPr/>
                    </a:tc>
                    <a:tc hMerge="1">
                      <a:txBody>
                        <a:bodyPr/>
                        <a:lstStyle/>
                        <a:p>
                          <a:pPr algn="ctr"/>
                          <a:endParaRPr lang="en-US" altLang="zh-CN" sz="1400" b="0" dirty="0"/>
                        </a:p>
                      </a:txBody>
                      <a:tcPr/>
                    </a:tc>
                    <a:tc hMerge="1">
                      <a:txBody>
                        <a:bodyPr/>
                        <a:lstStyle/>
                        <a:p>
                          <a:pPr algn="ctr"/>
                          <a:endParaRPr lang="en-US" altLang="zh-CN" sz="1400" b="0" dirty="0"/>
                        </a:p>
                      </a:txBody>
                      <a:tcPr/>
                    </a:tc>
                    <a:extLst>
                      <a:ext uri="{0D108BD9-81ED-4DB2-BD59-A6C34878D82A}">
                        <a16:rowId xmlns:a16="http://schemas.microsoft.com/office/drawing/2014/main" val="1533802262"/>
                      </a:ext>
                    </a:extLst>
                  </a:tr>
                  <a:tr h="252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𝑅</m:t>
                                  </m:r>
                                </m:e>
                                <m:sub>
                                  <m:r>
                                    <a:rPr lang="en-US" altLang="zh-CN" sz="1400" b="0" i="1" smtClean="0">
                                      <a:latin typeface="Cambria Math" panose="02040503050406030204" pitchFamily="18" charset="0"/>
                                    </a:rPr>
                                    <m:t>56</m:t>
                                  </m:r>
                                </m:sub>
                              </m:sSub>
                              <m:r>
                                <a:rPr lang="en-US" altLang="zh-CN" sz="1400" b="0" i="1" smtClean="0">
                                  <a:latin typeface="Cambria Math" panose="02040503050406030204" pitchFamily="18" charset="0"/>
                                </a:rPr>
                                <m:t> [</m:t>
                              </m:r>
                              <m:r>
                                <m:rPr>
                                  <m:sty m:val="p"/>
                                </m:rPr>
                                <a:rPr lang="en-US" altLang="zh-CN" sz="1400" b="0" i="0" smtClean="0">
                                  <a:latin typeface="Cambria Math" panose="02040503050406030204" pitchFamily="18" charset="0"/>
                                </a:rPr>
                                <m:t>mm</m:t>
                              </m:r>
                              <m:r>
                                <a:rPr lang="en-US" altLang="zh-CN" sz="1400" b="0" i="1" smtClean="0">
                                  <a:latin typeface="Cambria Math" panose="02040503050406030204" pitchFamily="18" charset="0"/>
                                </a:rPr>
                                <m:t>]</m:t>
                              </m:r>
                            </m:oMath>
                          </a14:m>
                          <a:r>
                            <a:rPr lang="zh-CN" altLang="en-US" sz="1400" dirty="0"/>
                            <a:t> </a:t>
                          </a:r>
                        </a:p>
                      </a:txBody>
                      <a:tcPr/>
                    </a:tc>
                    <a:tc gridSpan="4">
                      <a:txBody>
                        <a:bodyPr/>
                        <a:lstStyle/>
                        <a:p>
                          <a:pPr algn="ctr"/>
                          <a:r>
                            <a:rPr lang="en-US" altLang="zh-CN" sz="1400" b="0" dirty="0"/>
                            <a:t>2.0</a:t>
                          </a:r>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t>2.6</a:t>
                          </a:r>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t>4.0</a:t>
                          </a:r>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74194154"/>
                      </a:ext>
                    </a:extLst>
                  </a:tr>
                  <a:tr h="252893">
                    <a:tc rowSpan="2">
                      <a:txBody>
                        <a:bodyPr/>
                        <a:lstStyle/>
                        <a:p>
                          <a:r>
                            <a:rPr lang="en-US" altLang="zh-CN" sz="1400" dirty="0"/>
                            <a:t>Parameter </a:t>
                          </a:r>
                          <a:endParaRPr lang="zh-CN" altLang="en-US" sz="1400" dirty="0"/>
                        </a:p>
                      </a:txBody>
                      <a:tcPr/>
                    </a:tc>
                    <a:tc gridSpan="2">
                      <a:txBody>
                        <a:bodyPr/>
                        <a:lstStyle/>
                        <a:p>
                          <a:pPr algn="ctr"/>
                          <a:r>
                            <a:rPr lang="en-US" altLang="zh-CN" sz="1400" dirty="0"/>
                            <a:t>Driver </a:t>
                          </a:r>
                          <a:endParaRPr lang="zh-CN" altLang="en-US" sz="1400" dirty="0"/>
                        </a:p>
                      </a:txBody>
                      <a:tcPr/>
                    </a:tc>
                    <a:tc hMerge="1">
                      <a:txBody>
                        <a:bodyPr/>
                        <a:lstStyle/>
                        <a:p>
                          <a:endParaRPr lang="zh-CN" altLang="en-US"/>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tc gridSpan="2">
                      <a:txBody>
                        <a:bodyPr/>
                        <a:lstStyle/>
                        <a:p>
                          <a:pPr algn="ctr"/>
                          <a:r>
                            <a:rPr lang="en-US" altLang="zh-CN" sz="1400" dirty="0"/>
                            <a:t>Driver </a:t>
                          </a:r>
                          <a:endParaRPr lang="zh-CN" altLang="en-US" sz="1400" dirty="0"/>
                        </a:p>
                      </a:txBody>
                      <a:tcPr/>
                    </a:tc>
                    <a:tc hMerge="1">
                      <a:txBody>
                        <a:bodyPr/>
                        <a:lstStyle/>
                        <a:p>
                          <a:endParaRPr lang="zh-CN" altLang="en-US"/>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tc gridSpan="2">
                      <a:txBody>
                        <a:bodyPr/>
                        <a:lstStyle/>
                        <a:p>
                          <a:pPr algn="ctr"/>
                          <a:r>
                            <a:rPr lang="en-US" altLang="zh-CN" sz="1400" dirty="0"/>
                            <a:t>Driver </a:t>
                          </a:r>
                          <a:endParaRPr lang="zh-CN" altLang="en-US" sz="1400" dirty="0"/>
                        </a:p>
                      </a:txBody>
                      <a:tcPr/>
                    </a:tc>
                    <a:tc hMerge="1">
                      <a:txBody>
                        <a:bodyPr/>
                        <a:lstStyle/>
                        <a:p>
                          <a:endParaRPr lang="zh-CN" altLang="en-US"/>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332100984"/>
                      </a:ext>
                    </a:extLst>
                  </a:tr>
                  <a:tr h="252893">
                    <a:tc vMerge="1">
                      <a:txBody>
                        <a:bodyPr/>
                        <a:lstStyle/>
                        <a:p>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extLst>
                      <a:ext uri="{0D108BD9-81ED-4DB2-BD59-A6C34878D82A}">
                        <a16:rowId xmlns:a16="http://schemas.microsoft.com/office/drawing/2014/main" val="322876733"/>
                      </a:ext>
                    </a:extLst>
                  </a:tr>
                  <a:tr h="252893">
                    <a:tc>
                      <a:txBody>
                        <a:bodyPr/>
                        <a:lstStyle/>
                        <a:p>
                          <a:r>
                            <a:rPr lang="en-US" altLang="zh-CN" sz="1400" dirty="0"/>
                            <a:t>E [MeV]</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170</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497.5</a:t>
                          </a:r>
                          <a:endParaRPr lang="zh-CN" altLang="en-US" sz="1400" b="1"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171</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503.3</a:t>
                          </a:r>
                          <a:endParaRPr lang="zh-CN" altLang="en-US" sz="1400" b="1"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177</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507.8</a:t>
                          </a:r>
                          <a:endParaRPr lang="zh-CN" altLang="en-US" sz="1400" b="1" dirty="0"/>
                        </a:p>
                      </a:txBody>
                      <a:tcPr/>
                    </a:tc>
                    <a:extLst>
                      <a:ext uri="{0D108BD9-81ED-4DB2-BD59-A6C34878D82A}">
                        <a16:rowId xmlns:a16="http://schemas.microsoft.com/office/drawing/2014/main" val="643204489"/>
                      </a:ext>
                    </a:extLst>
                  </a:tr>
                  <a:tr h="252893">
                    <a:tc>
                      <a:txBody>
                        <a:bodyPr/>
                        <a:lstStyle/>
                        <a:p>
                          <a:r>
                            <a:rPr lang="en-US" altLang="zh-CN" sz="1400" dirty="0"/>
                            <a:t>Q [</a:t>
                          </a:r>
                          <a:r>
                            <a:rPr lang="en-US" altLang="zh-CN" sz="1400" dirty="0" err="1"/>
                            <a:t>pC</a:t>
                          </a:r>
                          <a:r>
                            <a:rPr lang="en-US" altLang="zh-CN" sz="1400" dirty="0"/>
                            <a:t>]</a:t>
                          </a:r>
                          <a:endParaRPr lang="zh-CN" altLang="en-US" sz="1400" dirty="0"/>
                        </a:p>
                      </a:txBody>
                      <a:tcPr/>
                    </a:tc>
                    <a:tc>
                      <a:txBody>
                        <a:bodyPr/>
                        <a:lstStyle/>
                        <a:p>
                          <a:pPr algn="ctr"/>
                          <a:r>
                            <a:rPr lang="en-US" altLang="zh-CN" sz="1400" dirty="0"/>
                            <a:t>2000</a:t>
                          </a:r>
                          <a:endParaRPr lang="zh-CN" altLang="en-US" sz="1400" dirty="0"/>
                        </a:p>
                      </a:txBody>
                      <a:tcPr/>
                    </a:tc>
                    <a:tc>
                      <a:txBody>
                        <a:bodyPr/>
                        <a:lstStyle/>
                        <a:p>
                          <a:pPr algn="ctr"/>
                          <a:r>
                            <a:rPr lang="en-US" altLang="zh-CN" sz="1400" dirty="0"/>
                            <a:t>1997</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dirty="0"/>
                            <a:t>2000</a:t>
                          </a:r>
                          <a:endParaRPr lang="zh-CN" altLang="en-US" sz="1400" dirty="0"/>
                        </a:p>
                      </a:txBody>
                      <a:tcPr/>
                    </a:tc>
                    <a:tc>
                      <a:txBody>
                        <a:bodyPr/>
                        <a:lstStyle/>
                        <a:p>
                          <a:pPr algn="ctr"/>
                          <a:r>
                            <a:rPr lang="en-US" altLang="zh-CN" sz="1400" dirty="0"/>
                            <a:t>1999</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dirty="0"/>
                            <a:t>2000</a:t>
                          </a:r>
                          <a:endParaRPr lang="zh-CN" altLang="en-US" sz="1400" dirty="0"/>
                        </a:p>
                      </a:txBody>
                      <a:tcPr/>
                    </a:tc>
                    <a:tc>
                      <a:txBody>
                        <a:bodyPr/>
                        <a:lstStyle/>
                        <a:p>
                          <a:pPr algn="ctr"/>
                          <a:r>
                            <a:rPr lang="en-US" altLang="zh-CN" sz="1400" dirty="0"/>
                            <a:t>2000</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500</a:t>
                          </a:r>
                          <a:endParaRPr lang="zh-CN" altLang="en-US" sz="1400" b="1" dirty="0"/>
                        </a:p>
                      </a:txBody>
                      <a:tcPr/>
                    </a:tc>
                    <a:extLst>
                      <a:ext uri="{0D108BD9-81ED-4DB2-BD59-A6C34878D82A}">
                        <a16:rowId xmlns:a16="http://schemas.microsoft.com/office/drawing/2014/main" val="2561266007"/>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𝜖</m:t>
                                  </m:r>
                                </m:e>
                                <m:sub>
                                  <m:r>
                                    <a:rPr lang="en-US" altLang="zh-CN" sz="1400" b="0" i="1" smtClean="0">
                                      <a:latin typeface="Cambria Math" panose="02040503050406030204" pitchFamily="18" charset="0"/>
                                    </a:rPr>
                                    <m:t>𝑛</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𝑟</m:t>
                                  </m:r>
                                </m:sub>
                              </m:sSub>
                              <m:r>
                                <a:rPr lang="en-US" altLang="zh-CN" sz="1400" b="0" i="1" smtClean="0">
                                  <a:latin typeface="Cambria Math" panose="02040503050406030204" pitchFamily="18" charset="0"/>
                                </a:rPr>
                                <m:t> [</m:t>
                              </m:r>
                              <m:r>
                                <m:rPr>
                                  <m:sty m:val="p"/>
                                </m:rPr>
                                <a:rPr lang="en-US" altLang="zh-CN" sz="1400" b="0" i="0" smtClean="0">
                                  <a:latin typeface="Cambria Math" panose="02040503050406030204" pitchFamily="18" charset="0"/>
                                </a:rPr>
                                <m:t>mm</m:t>
                              </m:r>
                              <m:r>
                                <a:rPr lang="en-US" altLang="zh-CN" sz="1400" b="0" i="0" smtClean="0">
                                  <a:latin typeface="Cambria Math" panose="02040503050406030204" pitchFamily="18" charset="0"/>
                                </a:rPr>
                                <m:t>⋅</m:t>
                              </m:r>
                              <m:r>
                                <m:rPr>
                                  <m:sty m:val="p"/>
                                </m:rPr>
                                <a:rPr lang="en-US" altLang="zh-CN" sz="1400" b="0" i="0" smtClean="0">
                                  <a:latin typeface="Cambria Math" panose="02040503050406030204" pitchFamily="18" charset="0"/>
                                </a:rPr>
                                <m:t>mrad</m:t>
                              </m:r>
                              <m:r>
                                <a:rPr lang="en-US" altLang="zh-CN" sz="1400" b="0" i="1" smtClean="0">
                                  <a:latin typeface="Cambria Math" panose="02040503050406030204" pitchFamily="18" charset="0"/>
                                </a:rPr>
                                <m:t>]</m:t>
                              </m:r>
                            </m:oMath>
                          </a14:m>
                          <a:r>
                            <a:rPr lang="zh-CN" altLang="en-US" sz="1400" dirty="0"/>
                            <a:t> </a:t>
                          </a:r>
                        </a:p>
                      </a:txBody>
                      <a:tcPr/>
                    </a:tc>
                    <a:tc>
                      <a:txBody>
                        <a:bodyPr/>
                        <a:lstStyle/>
                        <a:p>
                          <a:pPr algn="ctr"/>
                          <a:r>
                            <a:rPr lang="en-US" altLang="zh-CN" sz="1400" dirty="0"/>
                            <a:t>6.5</a:t>
                          </a:r>
                          <a:endParaRPr lang="zh-CN" altLang="en-US" sz="1400" dirty="0"/>
                        </a:p>
                      </a:txBody>
                      <a:tcPr/>
                    </a:tc>
                    <a:tc>
                      <a:txBody>
                        <a:bodyPr/>
                        <a:lstStyle/>
                        <a:p>
                          <a:pPr algn="ctr"/>
                          <a:r>
                            <a:rPr lang="en-US" altLang="zh-CN" sz="1400" dirty="0"/>
                            <a:t>195</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3.8</a:t>
                          </a:r>
                          <a:endParaRPr lang="zh-CN" altLang="en-US" sz="1400" dirty="0"/>
                        </a:p>
                      </a:txBody>
                      <a:tcPr/>
                    </a:tc>
                    <a:tc>
                      <a:txBody>
                        <a:bodyPr/>
                        <a:lstStyle/>
                        <a:p>
                          <a:pPr algn="ctr"/>
                          <a:r>
                            <a:rPr lang="en-US" altLang="zh-CN" sz="1400" dirty="0"/>
                            <a:t>50.8</a:t>
                          </a:r>
                          <a:endParaRPr lang="zh-CN" altLang="en-US" sz="1400" dirty="0"/>
                        </a:p>
                      </a:txBody>
                      <a:tcPr/>
                    </a:tc>
                    <a:tc>
                      <a:txBody>
                        <a:bodyPr/>
                        <a:lstStyle/>
                        <a:p>
                          <a:pPr algn="ctr"/>
                          <a:r>
                            <a:rPr lang="en-US" altLang="zh-CN" sz="1400" dirty="0"/>
                            <a:t>163.5</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4.4</a:t>
                          </a:r>
                          <a:endParaRPr lang="zh-CN" altLang="en-US" sz="1400" dirty="0"/>
                        </a:p>
                      </a:txBody>
                      <a:tcPr/>
                    </a:tc>
                    <a:tc>
                      <a:txBody>
                        <a:bodyPr/>
                        <a:lstStyle/>
                        <a:p>
                          <a:pPr algn="ctr"/>
                          <a:r>
                            <a:rPr lang="en-US" altLang="zh-CN" sz="1400" dirty="0"/>
                            <a:t>32.9</a:t>
                          </a:r>
                          <a:endParaRPr lang="zh-CN" altLang="en-US" sz="1400" dirty="0"/>
                        </a:p>
                      </a:txBody>
                      <a:tcPr/>
                    </a:tc>
                    <a:tc>
                      <a:txBody>
                        <a:bodyPr/>
                        <a:lstStyle/>
                        <a:p>
                          <a:pPr algn="ctr"/>
                          <a:r>
                            <a:rPr lang="en-US" altLang="zh-CN" sz="1400" dirty="0"/>
                            <a:t>104.5</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6.2</a:t>
                          </a:r>
                          <a:endParaRPr lang="zh-CN" altLang="en-US" sz="1400" dirty="0"/>
                        </a:p>
                      </a:txBody>
                      <a:tcPr/>
                    </a:tc>
                    <a:extLst>
                      <a:ext uri="{0D108BD9-81ED-4DB2-BD59-A6C34878D82A}">
                        <a16:rowId xmlns:a16="http://schemas.microsoft.com/office/drawing/2014/main" val="1132964006"/>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𝑟</m:t>
                                  </m:r>
                                </m:sub>
                              </m:sSub>
                              <m:r>
                                <a:rPr lang="en-US" altLang="zh-CN" sz="1400" b="0" i="1" smtClean="0">
                                  <a:latin typeface="Cambria Math" panose="02040503050406030204" pitchFamily="18" charset="0"/>
                                </a:rPr>
                                <m:t> [</m:t>
                              </m:r>
                              <m:r>
                                <m:rPr>
                                  <m:sty m:val="p"/>
                                </m:rPr>
                                <a:rPr lang="en-US" altLang="zh-CN" sz="1400" b="0" i="0" smtClean="0">
                                  <a:latin typeface="Cambria Math" panose="02040503050406030204" pitchFamily="18" charset="0"/>
                                </a:rPr>
                                <m:t>μm</m:t>
                              </m:r>
                              <m:r>
                                <a:rPr lang="en-US" altLang="zh-CN" sz="1400" b="0" i="1" smtClean="0">
                                  <a:latin typeface="Cambria Math" panose="02040503050406030204" pitchFamily="18" charset="0"/>
                                </a:rPr>
                                <m:t>]</m:t>
                              </m:r>
                            </m:oMath>
                          </a14:m>
                          <a:r>
                            <a:rPr lang="zh-CN" altLang="en-US" sz="1400" dirty="0"/>
                            <a:t> </a:t>
                          </a:r>
                        </a:p>
                      </a:txBody>
                      <a:tcPr/>
                    </a:tc>
                    <a:tc>
                      <a:txBody>
                        <a:bodyPr/>
                        <a:lstStyle/>
                        <a:p>
                          <a:pPr algn="ctr"/>
                          <a:r>
                            <a:rPr lang="en-US" altLang="zh-CN" sz="1400" dirty="0"/>
                            <a:t>19.7</a:t>
                          </a:r>
                          <a:endParaRPr lang="zh-CN" altLang="en-US" sz="1400" dirty="0"/>
                        </a:p>
                      </a:txBody>
                      <a:tcPr/>
                    </a:tc>
                    <a:tc>
                      <a:txBody>
                        <a:bodyPr/>
                        <a:lstStyle/>
                        <a:p>
                          <a:pPr algn="ctr"/>
                          <a:r>
                            <a:rPr lang="en-US" altLang="zh-CN" sz="1400" dirty="0"/>
                            <a:t>99.8</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4.7</a:t>
                          </a:r>
                          <a:endParaRPr lang="zh-CN" altLang="en-US" sz="1400" dirty="0"/>
                        </a:p>
                      </a:txBody>
                      <a:tcPr/>
                    </a:tc>
                    <a:tc>
                      <a:txBody>
                        <a:bodyPr/>
                        <a:lstStyle/>
                        <a:p>
                          <a:pPr algn="ctr"/>
                          <a:r>
                            <a:rPr lang="en-US" altLang="zh-CN" sz="1400" dirty="0"/>
                            <a:t>19.5</a:t>
                          </a:r>
                          <a:endParaRPr lang="zh-CN" altLang="en-US" sz="1400" dirty="0"/>
                        </a:p>
                      </a:txBody>
                      <a:tcPr/>
                    </a:tc>
                    <a:tc>
                      <a:txBody>
                        <a:bodyPr/>
                        <a:lstStyle/>
                        <a:p>
                          <a:pPr algn="ctr"/>
                          <a:r>
                            <a:rPr lang="en-US" altLang="zh-CN" sz="1400" dirty="0"/>
                            <a:t>92.0</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6</a:t>
                          </a:r>
                          <a:endParaRPr lang="zh-CN" altLang="en-US" sz="1400" dirty="0"/>
                        </a:p>
                      </a:txBody>
                      <a:tcPr/>
                    </a:tc>
                    <a:tc>
                      <a:txBody>
                        <a:bodyPr/>
                        <a:lstStyle/>
                        <a:p>
                          <a:pPr algn="ctr"/>
                          <a:r>
                            <a:rPr lang="en-US" altLang="zh-CN" sz="1400" dirty="0"/>
                            <a:t>19.6</a:t>
                          </a:r>
                          <a:endParaRPr lang="zh-CN" altLang="en-US" sz="1400" dirty="0"/>
                        </a:p>
                      </a:txBody>
                      <a:tcPr/>
                    </a:tc>
                    <a:tc>
                      <a:txBody>
                        <a:bodyPr/>
                        <a:lstStyle/>
                        <a:p>
                          <a:pPr algn="ctr"/>
                          <a:r>
                            <a:rPr lang="en-US" altLang="zh-CN" sz="1400" dirty="0"/>
                            <a:t>79.1</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7</a:t>
                          </a:r>
                          <a:endParaRPr lang="zh-CN" altLang="en-US" sz="1400" dirty="0"/>
                        </a:p>
                      </a:txBody>
                      <a:tcPr/>
                    </a:tc>
                    <a:extLst>
                      <a:ext uri="{0D108BD9-81ED-4DB2-BD59-A6C34878D82A}">
                        <a16:rowId xmlns:a16="http://schemas.microsoft.com/office/drawing/2014/main" val="2087802081"/>
                      </a:ext>
                    </a:extLst>
                  </a:tr>
                  <a:tr h="252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𝑧</m:t>
                                  </m:r>
                                </m:sub>
                              </m:sSub>
                              <m:r>
                                <a:rPr lang="en-US" altLang="zh-CN" sz="1400" b="0" i="1" smtClean="0">
                                  <a:latin typeface="Cambria Math" panose="02040503050406030204" pitchFamily="18" charset="0"/>
                                </a:rPr>
                                <m:t> [</m:t>
                              </m:r>
                              <m:r>
                                <m:rPr>
                                  <m:sty m:val="p"/>
                                </m:rPr>
                                <a:rPr lang="en-US" altLang="zh-CN" sz="1400" b="0" i="1" smtClean="0">
                                  <a:latin typeface="Cambria Math" panose="02040503050406030204" pitchFamily="18" charset="0"/>
                                </a:rPr>
                                <m:t>ps</m:t>
                              </m:r>
                              <m:r>
                                <a:rPr lang="en-US" altLang="zh-CN" sz="1400" b="0" i="1" smtClean="0">
                                  <a:latin typeface="Cambria Math" panose="02040503050406030204" pitchFamily="18" charset="0"/>
                                </a:rPr>
                                <m:t>]</m:t>
                              </m:r>
                            </m:oMath>
                          </a14:m>
                          <a:r>
                            <a:rPr lang="zh-CN" altLang="en-US" sz="14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0.24</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0.24</a:t>
                          </a:r>
                          <a:endParaRPr lang="zh-CN" altLang="en-US" sz="1400" dirty="0"/>
                        </a:p>
                      </a:txBody>
                      <a:tcPr/>
                    </a:tc>
                    <a:tc>
                      <a:txBody>
                        <a:bodyPr/>
                        <a:lstStyle/>
                        <a:p>
                          <a:pPr algn="ctr"/>
                          <a:r>
                            <a:rPr lang="en-US" altLang="zh-CN" sz="1400" dirty="0"/>
                            <a:t>0.007</a:t>
                          </a:r>
                          <a:endParaRPr lang="zh-CN" altLang="en-US" sz="1400" dirty="0"/>
                        </a:p>
                      </a:txBody>
                      <a:tcPr/>
                    </a:tc>
                    <a:tc>
                      <a:txBody>
                        <a:bodyPr/>
                        <a:lstStyle/>
                        <a:p>
                          <a:pPr algn="ctr"/>
                          <a:r>
                            <a:rPr lang="en-US" altLang="zh-CN" sz="1400" dirty="0"/>
                            <a:t>0.067</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0.31</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0.30</a:t>
                          </a:r>
                          <a:endParaRPr lang="zh-CN" altLang="en-US" sz="1400" dirty="0"/>
                        </a:p>
                      </a:txBody>
                      <a:tcPr/>
                    </a:tc>
                    <a:tc>
                      <a:txBody>
                        <a:bodyPr/>
                        <a:lstStyle/>
                        <a:p>
                          <a:pPr algn="ctr"/>
                          <a:r>
                            <a:rPr lang="en-US" altLang="zh-CN" sz="1400" dirty="0"/>
                            <a:t>0.007</a:t>
                          </a:r>
                          <a:endParaRPr lang="zh-CN" altLang="en-US" sz="1400" dirty="0"/>
                        </a:p>
                      </a:txBody>
                      <a:tcPr/>
                    </a:tc>
                    <a:tc>
                      <a:txBody>
                        <a:bodyPr/>
                        <a:lstStyle/>
                        <a:p>
                          <a:pPr algn="ctr"/>
                          <a:r>
                            <a:rPr lang="en-US" altLang="zh-CN" sz="1400" dirty="0"/>
                            <a:t>0.087</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0.47</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0.46</a:t>
                          </a:r>
                          <a:endParaRPr lang="zh-CN" altLang="en-US" sz="1400" dirty="0"/>
                        </a:p>
                      </a:txBody>
                      <a:tcPr/>
                    </a:tc>
                    <a:tc>
                      <a:txBody>
                        <a:bodyPr/>
                        <a:lstStyle/>
                        <a:p>
                          <a:pPr algn="ctr"/>
                          <a:r>
                            <a:rPr lang="en-US" altLang="zh-CN" sz="1400" dirty="0"/>
                            <a:t>0.007</a:t>
                          </a:r>
                          <a:endParaRPr lang="zh-CN" altLang="en-US" sz="1400" dirty="0"/>
                        </a:p>
                      </a:txBody>
                      <a:tcPr/>
                    </a:tc>
                    <a:tc>
                      <a:txBody>
                        <a:bodyPr/>
                        <a:lstStyle/>
                        <a:p>
                          <a:pPr algn="ctr"/>
                          <a:r>
                            <a:rPr lang="en-US" altLang="zh-CN" sz="1400" dirty="0"/>
                            <a:t>0.134</a:t>
                          </a:r>
                          <a:endParaRPr lang="zh-CN" altLang="en-US" sz="1400" dirty="0"/>
                        </a:p>
                      </a:txBody>
                      <a:tcPr/>
                    </a:tc>
                    <a:extLst>
                      <a:ext uri="{0D108BD9-81ED-4DB2-BD59-A6C34878D82A}">
                        <a16:rowId xmlns:a16="http://schemas.microsoft.com/office/drawing/2014/main" val="1446561302"/>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𝛾</m:t>
                                  </m:r>
                                </m:sub>
                              </m:sSub>
                              <m:r>
                                <a:rPr lang="en-US" altLang="zh-CN" sz="1400" b="0" i="1" smtClean="0">
                                  <a:latin typeface="Cambria Math" panose="02040503050406030204" pitchFamily="18" charset="0"/>
                                </a:rPr>
                                <m:t> [%]</m:t>
                              </m:r>
                            </m:oMath>
                          </a14:m>
                          <a:r>
                            <a:rPr lang="zh-CN" altLang="en-US" sz="1400" dirty="0"/>
                            <a:t> </a:t>
                          </a:r>
                        </a:p>
                      </a:txBody>
                      <a:tcPr/>
                    </a:tc>
                    <a:tc>
                      <a:txBody>
                        <a:bodyPr/>
                        <a:lstStyle/>
                        <a:p>
                          <a:pPr algn="ctr"/>
                          <a:r>
                            <a:rPr lang="en-US" altLang="zh-CN" sz="1400" dirty="0"/>
                            <a:t>5</a:t>
                          </a:r>
                          <a:endParaRPr lang="zh-CN" altLang="en-US" sz="1400" dirty="0"/>
                        </a:p>
                      </a:txBody>
                      <a:tcPr/>
                    </a:tc>
                    <a:tc>
                      <a:txBody>
                        <a:bodyPr/>
                        <a:lstStyle/>
                        <a:p>
                          <a:pPr algn="ctr"/>
                          <a:r>
                            <a:rPr lang="en-US" altLang="zh-CN" sz="1400" dirty="0"/>
                            <a:t>12</a:t>
                          </a:r>
                          <a:endParaRPr lang="zh-CN" altLang="en-US" sz="1400" dirty="0"/>
                        </a:p>
                      </a:txBody>
                      <a:tcPr/>
                    </a:tc>
                    <a:tc>
                      <a:txBody>
                        <a:bodyPr/>
                        <a:lstStyle/>
                        <a:p>
                          <a:pPr algn="ctr"/>
                          <a:r>
                            <a:rPr lang="en-US" altLang="zh-CN" sz="1400" b="1" dirty="0"/>
                            <a:t>1</a:t>
                          </a:r>
                          <a:endParaRPr lang="zh-CN" altLang="en-US" sz="1400" b="1" dirty="0"/>
                        </a:p>
                      </a:txBody>
                      <a:tcPr/>
                    </a:tc>
                    <a:tc>
                      <a:txBody>
                        <a:bodyPr/>
                        <a:lstStyle/>
                        <a:p>
                          <a:pPr algn="ctr"/>
                          <a:r>
                            <a:rPr lang="en-US" altLang="zh-CN" sz="1400" b="1" dirty="0"/>
                            <a:t>0.27</a:t>
                          </a:r>
                          <a:endParaRPr lang="zh-CN" altLang="en-US" sz="1400" b="1" dirty="0"/>
                        </a:p>
                      </a:txBody>
                      <a:tcPr/>
                    </a:tc>
                    <a:tc>
                      <a:txBody>
                        <a:bodyPr/>
                        <a:lstStyle/>
                        <a:p>
                          <a:pPr algn="ctr"/>
                          <a:r>
                            <a:rPr lang="en-US" altLang="zh-CN" sz="1400" dirty="0"/>
                            <a:t>5</a:t>
                          </a:r>
                          <a:endParaRPr lang="zh-CN" altLang="en-US" sz="1400" dirty="0"/>
                        </a:p>
                      </a:txBody>
                      <a:tcPr/>
                    </a:tc>
                    <a:tc>
                      <a:txBody>
                        <a:bodyPr/>
                        <a:lstStyle/>
                        <a:p>
                          <a:pPr algn="ctr"/>
                          <a:r>
                            <a:rPr lang="en-US" altLang="zh-CN" sz="1400" dirty="0"/>
                            <a:t>11</a:t>
                          </a:r>
                          <a:endParaRPr lang="zh-CN" altLang="en-US" sz="1400" dirty="0"/>
                        </a:p>
                      </a:txBody>
                      <a:tcPr/>
                    </a:tc>
                    <a:tc>
                      <a:txBody>
                        <a:bodyPr/>
                        <a:lstStyle/>
                        <a:p>
                          <a:pPr algn="ctr"/>
                          <a:r>
                            <a:rPr lang="en-US" altLang="zh-CN" sz="1400" b="1" dirty="0"/>
                            <a:t>1</a:t>
                          </a:r>
                          <a:endParaRPr lang="zh-CN" altLang="en-US" sz="1400" b="1" dirty="0"/>
                        </a:p>
                      </a:txBody>
                      <a:tcPr/>
                    </a:tc>
                    <a:tc>
                      <a:txBody>
                        <a:bodyPr/>
                        <a:lstStyle/>
                        <a:p>
                          <a:pPr algn="ctr"/>
                          <a:r>
                            <a:rPr lang="en-US" altLang="zh-CN" sz="1400" b="1" dirty="0"/>
                            <a:t>0.22</a:t>
                          </a:r>
                          <a:endParaRPr lang="zh-CN" altLang="en-US" sz="1400" b="1" dirty="0"/>
                        </a:p>
                      </a:txBody>
                      <a:tcPr/>
                    </a:tc>
                    <a:tc>
                      <a:txBody>
                        <a:bodyPr/>
                        <a:lstStyle/>
                        <a:p>
                          <a:pPr algn="ctr"/>
                          <a:r>
                            <a:rPr lang="en-US" altLang="zh-CN" sz="1400" dirty="0"/>
                            <a:t>5</a:t>
                          </a:r>
                          <a:endParaRPr lang="zh-CN" altLang="en-US" sz="1400" dirty="0"/>
                        </a:p>
                      </a:txBody>
                      <a:tcPr/>
                    </a:tc>
                    <a:tc>
                      <a:txBody>
                        <a:bodyPr/>
                        <a:lstStyle/>
                        <a:p>
                          <a:pPr algn="ctr"/>
                          <a:r>
                            <a:rPr lang="en-US" altLang="zh-CN" sz="1400" dirty="0"/>
                            <a:t>82</a:t>
                          </a:r>
                          <a:endParaRPr lang="zh-CN" altLang="en-US" sz="1400" dirty="0"/>
                        </a:p>
                      </a:txBody>
                      <a:tcPr/>
                    </a:tc>
                    <a:tc>
                      <a:txBody>
                        <a:bodyPr/>
                        <a:lstStyle/>
                        <a:p>
                          <a:pPr algn="ctr"/>
                          <a:r>
                            <a:rPr lang="en-US" altLang="zh-CN" sz="1400" b="1" dirty="0"/>
                            <a:t>1</a:t>
                          </a:r>
                          <a:endParaRPr lang="zh-CN" altLang="en-US" sz="1400" b="1" dirty="0"/>
                        </a:p>
                      </a:txBody>
                      <a:tcPr/>
                    </a:tc>
                    <a:tc>
                      <a:txBody>
                        <a:bodyPr/>
                        <a:lstStyle/>
                        <a:p>
                          <a:pPr algn="ctr"/>
                          <a:r>
                            <a:rPr lang="en-US" altLang="zh-CN" sz="1400" b="1" dirty="0"/>
                            <a:t>0.19</a:t>
                          </a:r>
                          <a:endParaRPr lang="zh-CN" altLang="en-US" sz="1400" b="1" dirty="0"/>
                        </a:p>
                      </a:txBody>
                      <a:tcPr/>
                    </a:tc>
                    <a:extLst>
                      <a:ext uri="{0D108BD9-81ED-4DB2-BD59-A6C34878D82A}">
                        <a16:rowId xmlns:a16="http://schemas.microsoft.com/office/drawing/2014/main" val="3865107240"/>
                      </a:ext>
                    </a:extLst>
                  </a:tr>
                  <a:tr h="252893">
                    <a:tc>
                      <a:txBody>
                        <a:bodyPr/>
                        <a:lstStyle/>
                        <a:p>
                          <a:r>
                            <a:rPr lang="en-US" altLang="zh-CN" sz="1400" dirty="0"/>
                            <a:t>Energy jitter [%]</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±2</a:t>
                          </a:r>
                          <a:endParaRPr lang="zh-CN" altLang="en-US" sz="1400" b="1" dirty="0"/>
                        </a:p>
                      </a:txBody>
                      <a:tcPr/>
                    </a:tc>
                    <a:tc>
                      <a:txBody>
                        <a:bodyPr/>
                        <a:lstStyle/>
                        <a:p>
                          <a:pPr algn="ctr"/>
                          <a:r>
                            <a:rPr lang="en-US" altLang="zh-CN" sz="1400" b="1" dirty="0"/>
                            <a:t>0.01</a:t>
                          </a:r>
                          <a:endParaRPr lang="zh-CN" altLang="en-US" sz="1400" b="1"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±2</a:t>
                          </a:r>
                          <a:endParaRPr lang="zh-CN" altLang="en-US" sz="1400" b="1" dirty="0"/>
                        </a:p>
                      </a:txBody>
                      <a:tcPr/>
                    </a:tc>
                    <a:tc>
                      <a:txBody>
                        <a:bodyPr/>
                        <a:lstStyle/>
                        <a:p>
                          <a:pPr algn="ctr"/>
                          <a:r>
                            <a:rPr lang="en-US" altLang="zh-CN" sz="1400" b="1" dirty="0"/>
                            <a:t>0.005</a:t>
                          </a:r>
                          <a:endParaRPr lang="zh-CN" altLang="en-US" sz="1400" b="1"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±2</a:t>
                          </a:r>
                          <a:endParaRPr lang="zh-CN" altLang="en-US" sz="1400" b="1" dirty="0"/>
                        </a:p>
                      </a:txBody>
                      <a:tcPr/>
                    </a:tc>
                    <a:tc>
                      <a:txBody>
                        <a:bodyPr/>
                        <a:lstStyle/>
                        <a:p>
                          <a:pPr algn="ctr"/>
                          <a:r>
                            <a:rPr lang="en-US" altLang="zh-CN" sz="1400" b="1" dirty="0"/>
                            <a:t>0.001</a:t>
                          </a:r>
                          <a:endParaRPr lang="zh-CN" altLang="en-US" sz="1400" b="1" dirty="0"/>
                        </a:p>
                      </a:txBody>
                      <a:tcPr/>
                    </a:tc>
                    <a:extLst>
                      <a:ext uri="{0D108BD9-81ED-4DB2-BD59-A6C34878D82A}">
                        <a16:rowId xmlns:a16="http://schemas.microsoft.com/office/drawing/2014/main" val="554604920"/>
                      </a:ext>
                    </a:extLst>
                  </a:tr>
                  <a:tr h="252893">
                    <a:tc>
                      <a:txBody>
                        <a:bodyPr/>
                        <a:lstStyle/>
                        <a:p>
                          <a:r>
                            <a:rPr lang="en-US" altLang="zh-CN" sz="1400" dirty="0"/>
                            <a:t>Energy chirp [1/m]</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extLst>
                      <a:ext uri="{0D108BD9-81ED-4DB2-BD59-A6C34878D82A}">
                        <a16:rowId xmlns:a16="http://schemas.microsoft.com/office/drawing/2014/main" val="4231632442"/>
                      </a:ext>
                    </a:extLst>
                  </a:tr>
                </a:tbl>
              </a:graphicData>
            </a:graphic>
          </p:graphicFrame>
        </mc:Choice>
        <mc:Fallback xmlns="">
          <p:graphicFrame>
            <p:nvGraphicFramePr>
              <p:cNvPr id="7" name="表格 6">
                <a:extLst>
                  <a:ext uri="{FF2B5EF4-FFF2-40B4-BE49-F238E27FC236}">
                    <a16:creationId xmlns:a16="http://schemas.microsoft.com/office/drawing/2014/main" id="{9E83B90C-B3E7-441D-9FFE-35BD6CEA70F0}"/>
                  </a:ext>
                </a:extLst>
              </p:cNvPr>
              <p:cNvGraphicFramePr>
                <a:graphicFrameLocks noGrp="1"/>
              </p:cNvGraphicFramePr>
              <p:nvPr>
                <p:extLst>
                  <p:ext uri="{D42A27DB-BD31-4B8C-83A1-F6EECF244321}">
                    <p14:modId xmlns:p14="http://schemas.microsoft.com/office/powerpoint/2010/main" val="3859785221"/>
                  </p:ext>
                </p:extLst>
              </p:nvPr>
            </p:nvGraphicFramePr>
            <p:xfrm>
              <a:off x="604250" y="572523"/>
              <a:ext cx="10983500" cy="3700400"/>
            </p:xfrm>
            <a:graphic>
              <a:graphicData uri="http://schemas.openxmlformats.org/drawingml/2006/table">
                <a:tbl>
                  <a:tblPr firstRow="1" bandRow="1">
                    <a:tableStyleId>{5C22544A-7EE6-4342-B048-85BDC9FD1C3A}</a:tableStyleId>
                  </a:tblPr>
                  <a:tblGrid>
                    <a:gridCol w="1650524">
                      <a:extLst>
                        <a:ext uri="{9D8B030D-6E8A-4147-A177-3AD203B41FA5}">
                          <a16:colId xmlns:a16="http://schemas.microsoft.com/office/drawing/2014/main" val="722692068"/>
                        </a:ext>
                      </a:extLst>
                    </a:gridCol>
                    <a:gridCol w="792480">
                      <a:extLst>
                        <a:ext uri="{9D8B030D-6E8A-4147-A177-3AD203B41FA5}">
                          <a16:colId xmlns:a16="http://schemas.microsoft.com/office/drawing/2014/main" val="3901886177"/>
                        </a:ext>
                      </a:extLst>
                    </a:gridCol>
                    <a:gridCol w="841248">
                      <a:extLst>
                        <a:ext uri="{9D8B030D-6E8A-4147-A177-3AD203B41FA5}">
                          <a16:colId xmlns:a16="http://schemas.microsoft.com/office/drawing/2014/main" val="3205114472"/>
                        </a:ext>
                      </a:extLst>
                    </a:gridCol>
                    <a:gridCol w="719328">
                      <a:extLst>
                        <a:ext uri="{9D8B030D-6E8A-4147-A177-3AD203B41FA5}">
                          <a16:colId xmlns:a16="http://schemas.microsoft.com/office/drawing/2014/main" val="1680304714"/>
                        </a:ext>
                      </a:extLst>
                    </a:gridCol>
                    <a:gridCol w="798576">
                      <a:extLst>
                        <a:ext uri="{9D8B030D-6E8A-4147-A177-3AD203B41FA5}">
                          <a16:colId xmlns:a16="http://schemas.microsoft.com/office/drawing/2014/main" val="3878275568"/>
                        </a:ext>
                      </a:extLst>
                    </a:gridCol>
                    <a:gridCol w="722376">
                      <a:extLst>
                        <a:ext uri="{9D8B030D-6E8A-4147-A177-3AD203B41FA5}">
                          <a16:colId xmlns:a16="http://schemas.microsoft.com/office/drawing/2014/main" val="627309687"/>
                        </a:ext>
                      </a:extLst>
                    </a:gridCol>
                    <a:gridCol w="722376">
                      <a:extLst>
                        <a:ext uri="{9D8B030D-6E8A-4147-A177-3AD203B41FA5}">
                          <a16:colId xmlns:a16="http://schemas.microsoft.com/office/drawing/2014/main" val="3032539458"/>
                        </a:ext>
                      </a:extLst>
                    </a:gridCol>
                    <a:gridCol w="768096">
                      <a:extLst>
                        <a:ext uri="{9D8B030D-6E8A-4147-A177-3AD203B41FA5}">
                          <a16:colId xmlns:a16="http://schemas.microsoft.com/office/drawing/2014/main" val="4245844588"/>
                        </a:ext>
                      </a:extLst>
                    </a:gridCol>
                    <a:gridCol w="768096">
                      <a:extLst>
                        <a:ext uri="{9D8B030D-6E8A-4147-A177-3AD203B41FA5}">
                          <a16:colId xmlns:a16="http://schemas.microsoft.com/office/drawing/2014/main" val="478134153"/>
                        </a:ext>
                      </a:extLst>
                    </a:gridCol>
                    <a:gridCol w="813816">
                      <a:extLst>
                        <a:ext uri="{9D8B030D-6E8A-4147-A177-3AD203B41FA5}">
                          <a16:colId xmlns:a16="http://schemas.microsoft.com/office/drawing/2014/main" val="402043764"/>
                        </a:ext>
                      </a:extLst>
                    </a:gridCol>
                    <a:gridCol w="813816">
                      <a:extLst>
                        <a:ext uri="{9D8B030D-6E8A-4147-A177-3AD203B41FA5}">
                          <a16:colId xmlns:a16="http://schemas.microsoft.com/office/drawing/2014/main" val="3116088260"/>
                        </a:ext>
                      </a:extLst>
                    </a:gridCol>
                    <a:gridCol w="786384">
                      <a:extLst>
                        <a:ext uri="{9D8B030D-6E8A-4147-A177-3AD203B41FA5}">
                          <a16:colId xmlns:a16="http://schemas.microsoft.com/office/drawing/2014/main" val="3188404766"/>
                        </a:ext>
                      </a:extLst>
                    </a:gridCol>
                    <a:gridCol w="786384">
                      <a:extLst>
                        <a:ext uri="{9D8B030D-6E8A-4147-A177-3AD203B41FA5}">
                          <a16:colId xmlns:a16="http://schemas.microsoft.com/office/drawing/2014/main" val="805462118"/>
                        </a:ext>
                      </a:extLst>
                    </a:gridCol>
                  </a:tblGrid>
                  <a:tr h="321247">
                    <a:tc>
                      <a:txBody>
                        <a:bodyPr/>
                        <a:lstStyle/>
                        <a:p>
                          <a:endParaRPr lang="zh-CN"/>
                        </a:p>
                      </a:txBody>
                      <a:tcPr>
                        <a:blipFill>
                          <a:blip r:embed="rId2"/>
                          <a:stretch>
                            <a:fillRect l="-369" t="-1887" r="-566790" b="-1066038"/>
                          </a:stretch>
                        </a:blipFill>
                      </a:tcPr>
                    </a:tc>
                    <a:tc gridSpan="4">
                      <a:txBody>
                        <a:bodyPr/>
                        <a:lstStyle/>
                        <a:p>
                          <a:endParaRPr lang="zh-CN"/>
                        </a:p>
                      </a:txBody>
                      <a:tcPr>
                        <a:blipFill>
                          <a:blip r:embed="rId2"/>
                          <a:stretch>
                            <a:fillRect l="-52611" t="-1887" r="-197099" b="-1066038"/>
                          </a:stretch>
                        </a:blipFill>
                      </a:tcPr>
                    </a:tc>
                    <a:tc hMerge="1">
                      <a:txBody>
                        <a:bodyPr/>
                        <a:lstStyle/>
                        <a:p>
                          <a:endParaRPr lang="zh-CN" altLang="en-US"/>
                        </a:p>
                      </a:txBody>
                      <a:tcPr/>
                    </a:tc>
                    <a:tc hMerge="1">
                      <a:txBody>
                        <a:bodyPr/>
                        <a:lstStyle/>
                        <a:p>
                          <a:pPr algn="ctr"/>
                          <a:endParaRPr lang="zh-CN" altLang="en-US" sz="1400" dirty="0"/>
                        </a:p>
                      </a:txBody>
                      <a:tcPr/>
                    </a:tc>
                    <a:tc hMerge="1">
                      <a:txBody>
                        <a:bodyPr/>
                        <a:lstStyle/>
                        <a:p>
                          <a:endParaRPr lang="zh-CN" altLang="en-US"/>
                        </a:p>
                      </a:txBody>
                      <a:tcPr/>
                    </a:tc>
                    <a:tc gridSpan="4">
                      <a:txBody>
                        <a:bodyPr/>
                        <a:lstStyle/>
                        <a:p>
                          <a:endParaRPr lang="zh-CN"/>
                        </a:p>
                      </a:txBody>
                      <a:tcPr>
                        <a:blipFill>
                          <a:blip r:embed="rId2"/>
                          <a:stretch>
                            <a:fillRect l="-161350" t="-1887" r="-108384" b="-1066038"/>
                          </a:stretch>
                        </a:blipFill>
                      </a:tcPr>
                    </a:tc>
                    <a:tc hMerge="1">
                      <a:txBody>
                        <a:bodyPr/>
                        <a:lstStyle/>
                        <a:p>
                          <a:pPr algn="ctr"/>
                          <a:endParaRPr lang="en-US" altLang="zh-CN" sz="1400" b="0" dirty="0"/>
                        </a:p>
                      </a:txBody>
                      <a:tcPr/>
                    </a:tc>
                    <a:tc hMerge="1">
                      <a:txBody>
                        <a:bodyPr/>
                        <a:lstStyle/>
                        <a:p>
                          <a:pPr algn="ctr"/>
                          <a:endParaRPr lang="en-US" altLang="zh-CN" sz="1400" b="0" dirty="0"/>
                        </a:p>
                      </a:txBody>
                      <a:tcPr/>
                    </a:tc>
                    <a:tc hMerge="1">
                      <a:txBody>
                        <a:bodyPr/>
                        <a:lstStyle/>
                        <a:p>
                          <a:pPr algn="ctr"/>
                          <a:endParaRPr lang="en-US" altLang="zh-CN" sz="1400" b="0" dirty="0"/>
                        </a:p>
                      </a:txBody>
                      <a:tcPr/>
                    </a:tc>
                    <a:tc gridSpan="4">
                      <a:txBody>
                        <a:bodyPr/>
                        <a:lstStyle/>
                        <a:p>
                          <a:endParaRPr lang="zh-CN"/>
                        </a:p>
                      </a:txBody>
                      <a:tcPr>
                        <a:blipFill>
                          <a:blip r:embed="rId2"/>
                          <a:stretch>
                            <a:fillRect l="-243429" t="-1887" r="-952" b="-1066038"/>
                          </a:stretch>
                        </a:blipFill>
                      </a:tcPr>
                    </a:tc>
                    <a:tc hMerge="1">
                      <a:txBody>
                        <a:bodyPr/>
                        <a:lstStyle/>
                        <a:p>
                          <a:pPr algn="ctr"/>
                          <a:endParaRPr lang="en-US" altLang="zh-CN" sz="1400" b="0" dirty="0"/>
                        </a:p>
                      </a:txBody>
                      <a:tcPr/>
                    </a:tc>
                    <a:tc hMerge="1">
                      <a:txBody>
                        <a:bodyPr/>
                        <a:lstStyle/>
                        <a:p>
                          <a:pPr algn="ctr"/>
                          <a:endParaRPr lang="en-US" altLang="zh-CN" sz="1400" b="0" dirty="0"/>
                        </a:p>
                      </a:txBody>
                      <a:tcPr/>
                    </a:tc>
                    <a:tc hMerge="1">
                      <a:txBody>
                        <a:bodyPr/>
                        <a:lstStyle/>
                        <a:p>
                          <a:pPr algn="ctr"/>
                          <a:endParaRPr lang="en-US" altLang="zh-CN" sz="1400" b="0" dirty="0"/>
                        </a:p>
                      </a:txBody>
                      <a:tcPr/>
                    </a:tc>
                    <a:extLst>
                      <a:ext uri="{0D108BD9-81ED-4DB2-BD59-A6C34878D82A}">
                        <a16:rowId xmlns:a16="http://schemas.microsoft.com/office/drawing/2014/main" val="1533802262"/>
                      </a:ext>
                    </a:extLst>
                  </a:tr>
                  <a:tr h="304800">
                    <a:tc>
                      <a:txBody>
                        <a:bodyPr/>
                        <a:lstStyle/>
                        <a:p>
                          <a:endParaRPr lang="zh-CN"/>
                        </a:p>
                      </a:txBody>
                      <a:tcPr>
                        <a:blipFill>
                          <a:blip r:embed="rId2"/>
                          <a:stretch>
                            <a:fillRect l="-369" t="-108000" r="-566790" b="-1030000"/>
                          </a:stretch>
                        </a:blipFill>
                      </a:tcPr>
                    </a:tc>
                    <a:tc gridSpan="4">
                      <a:txBody>
                        <a:bodyPr/>
                        <a:lstStyle/>
                        <a:p>
                          <a:pPr algn="ctr"/>
                          <a:r>
                            <a:rPr lang="en-US" altLang="zh-CN" sz="1400" b="0" dirty="0"/>
                            <a:t>2.0</a:t>
                          </a:r>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t>2.6</a:t>
                          </a:r>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t>4.0</a:t>
                          </a:r>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74194154"/>
                      </a:ext>
                    </a:extLst>
                  </a:tr>
                  <a:tr h="304800">
                    <a:tc rowSpan="2">
                      <a:txBody>
                        <a:bodyPr/>
                        <a:lstStyle/>
                        <a:p>
                          <a:r>
                            <a:rPr lang="en-US" altLang="zh-CN" sz="1400" dirty="0"/>
                            <a:t>Parameter </a:t>
                          </a:r>
                          <a:endParaRPr lang="zh-CN" altLang="en-US" sz="1400" dirty="0"/>
                        </a:p>
                      </a:txBody>
                      <a:tcPr/>
                    </a:tc>
                    <a:tc gridSpan="2">
                      <a:txBody>
                        <a:bodyPr/>
                        <a:lstStyle/>
                        <a:p>
                          <a:pPr algn="ctr"/>
                          <a:r>
                            <a:rPr lang="en-US" altLang="zh-CN" sz="1400" dirty="0"/>
                            <a:t>Driver </a:t>
                          </a:r>
                          <a:endParaRPr lang="zh-CN" altLang="en-US" sz="1400" dirty="0"/>
                        </a:p>
                      </a:txBody>
                      <a:tcPr/>
                    </a:tc>
                    <a:tc hMerge="1">
                      <a:txBody>
                        <a:bodyPr/>
                        <a:lstStyle/>
                        <a:p>
                          <a:endParaRPr lang="zh-CN" altLang="en-US"/>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tc gridSpan="2">
                      <a:txBody>
                        <a:bodyPr/>
                        <a:lstStyle/>
                        <a:p>
                          <a:pPr algn="ctr"/>
                          <a:r>
                            <a:rPr lang="en-US" altLang="zh-CN" sz="1400" dirty="0"/>
                            <a:t>Driver </a:t>
                          </a:r>
                          <a:endParaRPr lang="zh-CN" altLang="en-US" sz="1400" dirty="0"/>
                        </a:p>
                      </a:txBody>
                      <a:tcPr/>
                    </a:tc>
                    <a:tc hMerge="1">
                      <a:txBody>
                        <a:bodyPr/>
                        <a:lstStyle/>
                        <a:p>
                          <a:endParaRPr lang="zh-CN" altLang="en-US"/>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tc gridSpan="2">
                      <a:txBody>
                        <a:bodyPr/>
                        <a:lstStyle/>
                        <a:p>
                          <a:pPr algn="ctr"/>
                          <a:r>
                            <a:rPr lang="en-US" altLang="zh-CN" sz="1400" dirty="0"/>
                            <a:t>Driver </a:t>
                          </a:r>
                          <a:endParaRPr lang="zh-CN" altLang="en-US" sz="1400" dirty="0"/>
                        </a:p>
                      </a:txBody>
                      <a:tcPr/>
                    </a:tc>
                    <a:tc hMerge="1">
                      <a:txBody>
                        <a:bodyPr/>
                        <a:lstStyle/>
                        <a:p>
                          <a:endParaRPr lang="zh-CN" altLang="en-US"/>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332100984"/>
                      </a:ext>
                    </a:extLst>
                  </a:tr>
                  <a:tr h="304800">
                    <a:tc vMerge="1">
                      <a:txBody>
                        <a:bodyPr/>
                        <a:lstStyle/>
                        <a:p>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extLst>
                      <a:ext uri="{0D108BD9-81ED-4DB2-BD59-A6C34878D82A}">
                        <a16:rowId xmlns:a16="http://schemas.microsoft.com/office/drawing/2014/main" val="322876733"/>
                      </a:ext>
                    </a:extLst>
                  </a:tr>
                  <a:tr h="304800">
                    <a:tc>
                      <a:txBody>
                        <a:bodyPr/>
                        <a:lstStyle/>
                        <a:p>
                          <a:r>
                            <a:rPr lang="en-US" altLang="zh-CN" sz="1400" dirty="0"/>
                            <a:t>E [MeV]</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170</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497.5</a:t>
                          </a:r>
                          <a:endParaRPr lang="zh-CN" altLang="en-US" sz="1400" b="1"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171</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503.3</a:t>
                          </a:r>
                          <a:endParaRPr lang="zh-CN" altLang="en-US" sz="1400" b="1"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177</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507.8</a:t>
                          </a:r>
                          <a:endParaRPr lang="zh-CN" altLang="en-US" sz="1400" b="1" dirty="0"/>
                        </a:p>
                      </a:txBody>
                      <a:tcPr/>
                    </a:tc>
                    <a:extLst>
                      <a:ext uri="{0D108BD9-81ED-4DB2-BD59-A6C34878D82A}">
                        <a16:rowId xmlns:a16="http://schemas.microsoft.com/office/drawing/2014/main" val="643204489"/>
                      </a:ext>
                    </a:extLst>
                  </a:tr>
                  <a:tr h="304800">
                    <a:tc>
                      <a:txBody>
                        <a:bodyPr/>
                        <a:lstStyle/>
                        <a:p>
                          <a:r>
                            <a:rPr lang="en-US" altLang="zh-CN" sz="1400" dirty="0"/>
                            <a:t>Q [</a:t>
                          </a:r>
                          <a:r>
                            <a:rPr lang="en-US" altLang="zh-CN" sz="1400" dirty="0" err="1"/>
                            <a:t>pC</a:t>
                          </a:r>
                          <a:r>
                            <a:rPr lang="en-US" altLang="zh-CN" sz="1400" dirty="0"/>
                            <a:t>]</a:t>
                          </a:r>
                          <a:endParaRPr lang="zh-CN" altLang="en-US" sz="1400" dirty="0"/>
                        </a:p>
                      </a:txBody>
                      <a:tcPr/>
                    </a:tc>
                    <a:tc>
                      <a:txBody>
                        <a:bodyPr/>
                        <a:lstStyle/>
                        <a:p>
                          <a:pPr algn="ctr"/>
                          <a:r>
                            <a:rPr lang="en-US" altLang="zh-CN" sz="1400" dirty="0"/>
                            <a:t>2000</a:t>
                          </a:r>
                          <a:endParaRPr lang="zh-CN" altLang="en-US" sz="1400" dirty="0"/>
                        </a:p>
                      </a:txBody>
                      <a:tcPr/>
                    </a:tc>
                    <a:tc>
                      <a:txBody>
                        <a:bodyPr/>
                        <a:lstStyle/>
                        <a:p>
                          <a:pPr algn="ctr"/>
                          <a:r>
                            <a:rPr lang="en-US" altLang="zh-CN" sz="1400" dirty="0"/>
                            <a:t>1997</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dirty="0"/>
                            <a:t>2000</a:t>
                          </a:r>
                          <a:endParaRPr lang="zh-CN" altLang="en-US" sz="1400" dirty="0"/>
                        </a:p>
                      </a:txBody>
                      <a:tcPr/>
                    </a:tc>
                    <a:tc>
                      <a:txBody>
                        <a:bodyPr/>
                        <a:lstStyle/>
                        <a:p>
                          <a:pPr algn="ctr"/>
                          <a:r>
                            <a:rPr lang="en-US" altLang="zh-CN" sz="1400" dirty="0"/>
                            <a:t>1999</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dirty="0"/>
                            <a:t>2000</a:t>
                          </a:r>
                          <a:endParaRPr lang="zh-CN" altLang="en-US" sz="1400" dirty="0"/>
                        </a:p>
                      </a:txBody>
                      <a:tcPr/>
                    </a:tc>
                    <a:tc>
                      <a:txBody>
                        <a:bodyPr/>
                        <a:lstStyle/>
                        <a:p>
                          <a:pPr algn="ctr"/>
                          <a:r>
                            <a:rPr lang="en-US" altLang="zh-CN" sz="1400" dirty="0"/>
                            <a:t>2000</a:t>
                          </a:r>
                          <a:endParaRPr lang="zh-CN" altLang="en-US" sz="1400" dirty="0"/>
                        </a:p>
                      </a:txBody>
                      <a:tcPr/>
                    </a:tc>
                    <a:tc>
                      <a:txBody>
                        <a:bodyPr/>
                        <a:lstStyle/>
                        <a:p>
                          <a:pPr algn="ctr"/>
                          <a:r>
                            <a:rPr lang="en-US" altLang="zh-CN" sz="1400" b="1" dirty="0"/>
                            <a:t>500</a:t>
                          </a:r>
                          <a:endParaRPr lang="zh-CN" altLang="en-US" sz="1400" b="1" dirty="0"/>
                        </a:p>
                      </a:txBody>
                      <a:tcPr/>
                    </a:tc>
                    <a:tc>
                      <a:txBody>
                        <a:bodyPr/>
                        <a:lstStyle/>
                        <a:p>
                          <a:pPr algn="ctr"/>
                          <a:r>
                            <a:rPr lang="en-US" altLang="zh-CN" sz="1400" b="1" dirty="0"/>
                            <a:t>500</a:t>
                          </a:r>
                          <a:endParaRPr lang="zh-CN" altLang="en-US" sz="1400" b="1" dirty="0"/>
                        </a:p>
                      </a:txBody>
                      <a:tcPr/>
                    </a:tc>
                    <a:extLst>
                      <a:ext uri="{0D108BD9-81ED-4DB2-BD59-A6C34878D82A}">
                        <a16:rowId xmlns:a16="http://schemas.microsoft.com/office/drawing/2014/main" val="2561266007"/>
                      </a:ext>
                    </a:extLst>
                  </a:tr>
                  <a:tr h="314135">
                    <a:tc>
                      <a:txBody>
                        <a:bodyPr/>
                        <a:lstStyle/>
                        <a:p>
                          <a:endParaRPr lang="zh-CN"/>
                        </a:p>
                      </a:txBody>
                      <a:tcPr>
                        <a:blipFill>
                          <a:blip r:embed="rId2"/>
                          <a:stretch>
                            <a:fillRect l="-369" t="-584615" r="-566790" b="-505769"/>
                          </a:stretch>
                        </a:blipFill>
                      </a:tcPr>
                    </a:tc>
                    <a:tc>
                      <a:txBody>
                        <a:bodyPr/>
                        <a:lstStyle/>
                        <a:p>
                          <a:pPr algn="ctr"/>
                          <a:r>
                            <a:rPr lang="en-US" altLang="zh-CN" sz="1400" dirty="0"/>
                            <a:t>6.5</a:t>
                          </a:r>
                          <a:endParaRPr lang="zh-CN" altLang="en-US" sz="1400" dirty="0"/>
                        </a:p>
                      </a:txBody>
                      <a:tcPr/>
                    </a:tc>
                    <a:tc>
                      <a:txBody>
                        <a:bodyPr/>
                        <a:lstStyle/>
                        <a:p>
                          <a:pPr algn="ctr"/>
                          <a:r>
                            <a:rPr lang="en-US" altLang="zh-CN" sz="1400" dirty="0"/>
                            <a:t>195</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3.8</a:t>
                          </a:r>
                          <a:endParaRPr lang="zh-CN" altLang="en-US" sz="1400" dirty="0"/>
                        </a:p>
                      </a:txBody>
                      <a:tcPr/>
                    </a:tc>
                    <a:tc>
                      <a:txBody>
                        <a:bodyPr/>
                        <a:lstStyle/>
                        <a:p>
                          <a:pPr algn="ctr"/>
                          <a:r>
                            <a:rPr lang="en-US" altLang="zh-CN" sz="1400" dirty="0"/>
                            <a:t>50.8</a:t>
                          </a:r>
                          <a:endParaRPr lang="zh-CN" altLang="en-US" sz="1400" dirty="0"/>
                        </a:p>
                      </a:txBody>
                      <a:tcPr/>
                    </a:tc>
                    <a:tc>
                      <a:txBody>
                        <a:bodyPr/>
                        <a:lstStyle/>
                        <a:p>
                          <a:pPr algn="ctr"/>
                          <a:r>
                            <a:rPr lang="en-US" altLang="zh-CN" sz="1400" dirty="0"/>
                            <a:t>163.5</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4.4</a:t>
                          </a:r>
                          <a:endParaRPr lang="zh-CN" altLang="en-US" sz="1400" dirty="0"/>
                        </a:p>
                      </a:txBody>
                      <a:tcPr/>
                    </a:tc>
                    <a:tc>
                      <a:txBody>
                        <a:bodyPr/>
                        <a:lstStyle/>
                        <a:p>
                          <a:pPr algn="ctr"/>
                          <a:r>
                            <a:rPr lang="en-US" altLang="zh-CN" sz="1400" dirty="0"/>
                            <a:t>32.9</a:t>
                          </a:r>
                          <a:endParaRPr lang="zh-CN" altLang="en-US" sz="1400" dirty="0"/>
                        </a:p>
                      </a:txBody>
                      <a:tcPr/>
                    </a:tc>
                    <a:tc>
                      <a:txBody>
                        <a:bodyPr/>
                        <a:lstStyle/>
                        <a:p>
                          <a:pPr algn="ctr"/>
                          <a:r>
                            <a:rPr lang="en-US" altLang="zh-CN" sz="1400" dirty="0"/>
                            <a:t>104.5</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6.2</a:t>
                          </a:r>
                          <a:endParaRPr lang="zh-CN" altLang="en-US" sz="1400" dirty="0"/>
                        </a:p>
                      </a:txBody>
                      <a:tcPr/>
                    </a:tc>
                    <a:extLst>
                      <a:ext uri="{0D108BD9-81ED-4DB2-BD59-A6C34878D82A}">
                        <a16:rowId xmlns:a16="http://schemas.microsoft.com/office/drawing/2014/main" val="1132964006"/>
                      </a:ext>
                    </a:extLst>
                  </a:tr>
                  <a:tr h="304800">
                    <a:tc>
                      <a:txBody>
                        <a:bodyPr/>
                        <a:lstStyle/>
                        <a:p>
                          <a:endParaRPr lang="zh-CN"/>
                        </a:p>
                      </a:txBody>
                      <a:tcPr>
                        <a:blipFill>
                          <a:blip r:embed="rId2"/>
                          <a:stretch>
                            <a:fillRect l="-369" t="-712000" r="-566790" b="-426000"/>
                          </a:stretch>
                        </a:blipFill>
                      </a:tcPr>
                    </a:tc>
                    <a:tc>
                      <a:txBody>
                        <a:bodyPr/>
                        <a:lstStyle/>
                        <a:p>
                          <a:pPr algn="ctr"/>
                          <a:r>
                            <a:rPr lang="en-US" altLang="zh-CN" sz="1400" dirty="0"/>
                            <a:t>19.7</a:t>
                          </a:r>
                          <a:endParaRPr lang="zh-CN" altLang="en-US" sz="1400" dirty="0"/>
                        </a:p>
                      </a:txBody>
                      <a:tcPr/>
                    </a:tc>
                    <a:tc>
                      <a:txBody>
                        <a:bodyPr/>
                        <a:lstStyle/>
                        <a:p>
                          <a:pPr algn="ctr"/>
                          <a:r>
                            <a:rPr lang="en-US" altLang="zh-CN" sz="1400" dirty="0"/>
                            <a:t>99.8</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4.7</a:t>
                          </a:r>
                          <a:endParaRPr lang="zh-CN" altLang="en-US" sz="1400" dirty="0"/>
                        </a:p>
                      </a:txBody>
                      <a:tcPr/>
                    </a:tc>
                    <a:tc>
                      <a:txBody>
                        <a:bodyPr/>
                        <a:lstStyle/>
                        <a:p>
                          <a:pPr algn="ctr"/>
                          <a:r>
                            <a:rPr lang="en-US" altLang="zh-CN" sz="1400" dirty="0"/>
                            <a:t>19.5</a:t>
                          </a:r>
                          <a:endParaRPr lang="zh-CN" altLang="en-US" sz="1400" dirty="0"/>
                        </a:p>
                      </a:txBody>
                      <a:tcPr/>
                    </a:tc>
                    <a:tc>
                      <a:txBody>
                        <a:bodyPr/>
                        <a:lstStyle/>
                        <a:p>
                          <a:pPr algn="ctr"/>
                          <a:r>
                            <a:rPr lang="en-US" altLang="zh-CN" sz="1400" dirty="0"/>
                            <a:t>92.0</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6</a:t>
                          </a:r>
                          <a:endParaRPr lang="zh-CN" altLang="en-US" sz="1400" dirty="0"/>
                        </a:p>
                      </a:txBody>
                      <a:tcPr/>
                    </a:tc>
                    <a:tc>
                      <a:txBody>
                        <a:bodyPr/>
                        <a:lstStyle/>
                        <a:p>
                          <a:pPr algn="ctr"/>
                          <a:r>
                            <a:rPr lang="en-US" altLang="zh-CN" sz="1400" dirty="0"/>
                            <a:t>19.6</a:t>
                          </a:r>
                          <a:endParaRPr lang="zh-CN" altLang="en-US" sz="1400" dirty="0"/>
                        </a:p>
                      </a:txBody>
                      <a:tcPr/>
                    </a:tc>
                    <a:tc>
                      <a:txBody>
                        <a:bodyPr/>
                        <a:lstStyle/>
                        <a:p>
                          <a:pPr algn="ctr"/>
                          <a:r>
                            <a:rPr lang="en-US" altLang="zh-CN" sz="1400" dirty="0"/>
                            <a:t>79.1</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7</a:t>
                          </a:r>
                          <a:endParaRPr lang="zh-CN" altLang="en-US" sz="1400" dirty="0"/>
                        </a:p>
                      </a:txBody>
                      <a:tcPr/>
                    </a:tc>
                    <a:extLst>
                      <a:ext uri="{0D108BD9-81ED-4DB2-BD59-A6C34878D82A}">
                        <a16:rowId xmlns:a16="http://schemas.microsoft.com/office/drawing/2014/main" val="2087802081"/>
                      </a:ext>
                    </a:extLst>
                  </a:tr>
                  <a:tr h="304800">
                    <a:tc>
                      <a:txBody>
                        <a:bodyPr/>
                        <a:lstStyle/>
                        <a:p>
                          <a:endParaRPr lang="zh-CN"/>
                        </a:p>
                      </a:txBody>
                      <a:tcPr>
                        <a:blipFill>
                          <a:blip r:embed="rId2"/>
                          <a:stretch>
                            <a:fillRect l="-369" t="-812000" r="-566790" b="-326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0.24</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0.24</a:t>
                          </a:r>
                          <a:endParaRPr lang="zh-CN" altLang="en-US" sz="1400" dirty="0"/>
                        </a:p>
                      </a:txBody>
                      <a:tcPr/>
                    </a:tc>
                    <a:tc>
                      <a:txBody>
                        <a:bodyPr/>
                        <a:lstStyle/>
                        <a:p>
                          <a:pPr algn="ctr"/>
                          <a:r>
                            <a:rPr lang="en-US" altLang="zh-CN" sz="1400" dirty="0"/>
                            <a:t>0.007</a:t>
                          </a:r>
                          <a:endParaRPr lang="zh-CN" altLang="en-US" sz="1400" dirty="0"/>
                        </a:p>
                      </a:txBody>
                      <a:tcPr/>
                    </a:tc>
                    <a:tc>
                      <a:txBody>
                        <a:bodyPr/>
                        <a:lstStyle/>
                        <a:p>
                          <a:pPr algn="ctr"/>
                          <a:r>
                            <a:rPr lang="en-US" altLang="zh-CN" sz="1400" dirty="0"/>
                            <a:t>0.067</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0.31</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0.30</a:t>
                          </a:r>
                          <a:endParaRPr lang="zh-CN" altLang="en-US" sz="1400" dirty="0"/>
                        </a:p>
                      </a:txBody>
                      <a:tcPr/>
                    </a:tc>
                    <a:tc>
                      <a:txBody>
                        <a:bodyPr/>
                        <a:lstStyle/>
                        <a:p>
                          <a:pPr algn="ctr"/>
                          <a:r>
                            <a:rPr lang="en-US" altLang="zh-CN" sz="1400" dirty="0"/>
                            <a:t>0.007</a:t>
                          </a:r>
                          <a:endParaRPr lang="zh-CN" altLang="en-US" sz="1400" dirty="0"/>
                        </a:p>
                      </a:txBody>
                      <a:tcPr/>
                    </a:tc>
                    <a:tc>
                      <a:txBody>
                        <a:bodyPr/>
                        <a:lstStyle/>
                        <a:p>
                          <a:pPr algn="ctr"/>
                          <a:r>
                            <a:rPr lang="en-US" altLang="zh-CN" sz="1400" dirty="0"/>
                            <a:t>0.087</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0.47</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0.46</a:t>
                          </a:r>
                          <a:endParaRPr lang="zh-CN" altLang="en-US" sz="1400" dirty="0"/>
                        </a:p>
                      </a:txBody>
                      <a:tcPr/>
                    </a:tc>
                    <a:tc>
                      <a:txBody>
                        <a:bodyPr/>
                        <a:lstStyle/>
                        <a:p>
                          <a:pPr algn="ctr"/>
                          <a:r>
                            <a:rPr lang="en-US" altLang="zh-CN" sz="1400" dirty="0"/>
                            <a:t>0.007</a:t>
                          </a:r>
                          <a:endParaRPr lang="zh-CN" altLang="en-US" sz="1400" dirty="0"/>
                        </a:p>
                      </a:txBody>
                      <a:tcPr/>
                    </a:tc>
                    <a:tc>
                      <a:txBody>
                        <a:bodyPr/>
                        <a:lstStyle/>
                        <a:p>
                          <a:pPr algn="ctr"/>
                          <a:r>
                            <a:rPr lang="en-US" altLang="zh-CN" sz="1400" dirty="0"/>
                            <a:t>0.134</a:t>
                          </a:r>
                          <a:endParaRPr lang="zh-CN" altLang="en-US" sz="1400" dirty="0"/>
                        </a:p>
                      </a:txBody>
                      <a:tcPr/>
                    </a:tc>
                    <a:extLst>
                      <a:ext uri="{0D108BD9-81ED-4DB2-BD59-A6C34878D82A}">
                        <a16:rowId xmlns:a16="http://schemas.microsoft.com/office/drawing/2014/main" val="1446561302"/>
                      </a:ext>
                    </a:extLst>
                  </a:tr>
                  <a:tr h="321818">
                    <a:tc>
                      <a:txBody>
                        <a:bodyPr/>
                        <a:lstStyle/>
                        <a:p>
                          <a:endParaRPr lang="zh-CN"/>
                        </a:p>
                      </a:txBody>
                      <a:tcPr>
                        <a:blipFill>
                          <a:blip r:embed="rId2"/>
                          <a:stretch>
                            <a:fillRect l="-369" t="-860377" r="-566790" b="-207547"/>
                          </a:stretch>
                        </a:blipFill>
                      </a:tcPr>
                    </a:tc>
                    <a:tc>
                      <a:txBody>
                        <a:bodyPr/>
                        <a:lstStyle/>
                        <a:p>
                          <a:pPr algn="ctr"/>
                          <a:r>
                            <a:rPr lang="en-US" altLang="zh-CN" sz="1400" dirty="0"/>
                            <a:t>5</a:t>
                          </a:r>
                          <a:endParaRPr lang="zh-CN" altLang="en-US" sz="1400" dirty="0"/>
                        </a:p>
                      </a:txBody>
                      <a:tcPr/>
                    </a:tc>
                    <a:tc>
                      <a:txBody>
                        <a:bodyPr/>
                        <a:lstStyle/>
                        <a:p>
                          <a:pPr algn="ctr"/>
                          <a:r>
                            <a:rPr lang="en-US" altLang="zh-CN" sz="1400" dirty="0"/>
                            <a:t>12</a:t>
                          </a:r>
                          <a:endParaRPr lang="zh-CN" altLang="en-US" sz="1400" dirty="0"/>
                        </a:p>
                      </a:txBody>
                      <a:tcPr/>
                    </a:tc>
                    <a:tc>
                      <a:txBody>
                        <a:bodyPr/>
                        <a:lstStyle/>
                        <a:p>
                          <a:pPr algn="ctr"/>
                          <a:r>
                            <a:rPr lang="en-US" altLang="zh-CN" sz="1400" b="1" dirty="0"/>
                            <a:t>1</a:t>
                          </a:r>
                          <a:endParaRPr lang="zh-CN" altLang="en-US" sz="1400" b="1" dirty="0"/>
                        </a:p>
                      </a:txBody>
                      <a:tcPr/>
                    </a:tc>
                    <a:tc>
                      <a:txBody>
                        <a:bodyPr/>
                        <a:lstStyle/>
                        <a:p>
                          <a:pPr algn="ctr"/>
                          <a:r>
                            <a:rPr lang="en-US" altLang="zh-CN" sz="1400" b="1" dirty="0"/>
                            <a:t>0.27</a:t>
                          </a:r>
                          <a:endParaRPr lang="zh-CN" altLang="en-US" sz="1400" b="1" dirty="0"/>
                        </a:p>
                      </a:txBody>
                      <a:tcPr/>
                    </a:tc>
                    <a:tc>
                      <a:txBody>
                        <a:bodyPr/>
                        <a:lstStyle/>
                        <a:p>
                          <a:pPr algn="ctr"/>
                          <a:r>
                            <a:rPr lang="en-US" altLang="zh-CN" sz="1400" dirty="0"/>
                            <a:t>5</a:t>
                          </a:r>
                          <a:endParaRPr lang="zh-CN" altLang="en-US" sz="1400" dirty="0"/>
                        </a:p>
                      </a:txBody>
                      <a:tcPr/>
                    </a:tc>
                    <a:tc>
                      <a:txBody>
                        <a:bodyPr/>
                        <a:lstStyle/>
                        <a:p>
                          <a:pPr algn="ctr"/>
                          <a:r>
                            <a:rPr lang="en-US" altLang="zh-CN" sz="1400" dirty="0"/>
                            <a:t>11</a:t>
                          </a:r>
                          <a:endParaRPr lang="zh-CN" altLang="en-US" sz="1400" dirty="0"/>
                        </a:p>
                      </a:txBody>
                      <a:tcPr/>
                    </a:tc>
                    <a:tc>
                      <a:txBody>
                        <a:bodyPr/>
                        <a:lstStyle/>
                        <a:p>
                          <a:pPr algn="ctr"/>
                          <a:r>
                            <a:rPr lang="en-US" altLang="zh-CN" sz="1400" b="1" dirty="0"/>
                            <a:t>1</a:t>
                          </a:r>
                          <a:endParaRPr lang="zh-CN" altLang="en-US" sz="1400" b="1" dirty="0"/>
                        </a:p>
                      </a:txBody>
                      <a:tcPr/>
                    </a:tc>
                    <a:tc>
                      <a:txBody>
                        <a:bodyPr/>
                        <a:lstStyle/>
                        <a:p>
                          <a:pPr algn="ctr"/>
                          <a:r>
                            <a:rPr lang="en-US" altLang="zh-CN" sz="1400" b="1" dirty="0"/>
                            <a:t>0.22</a:t>
                          </a:r>
                          <a:endParaRPr lang="zh-CN" altLang="en-US" sz="1400" b="1" dirty="0"/>
                        </a:p>
                      </a:txBody>
                      <a:tcPr/>
                    </a:tc>
                    <a:tc>
                      <a:txBody>
                        <a:bodyPr/>
                        <a:lstStyle/>
                        <a:p>
                          <a:pPr algn="ctr"/>
                          <a:r>
                            <a:rPr lang="en-US" altLang="zh-CN" sz="1400" dirty="0"/>
                            <a:t>5</a:t>
                          </a:r>
                          <a:endParaRPr lang="zh-CN" altLang="en-US" sz="1400" dirty="0"/>
                        </a:p>
                      </a:txBody>
                      <a:tcPr/>
                    </a:tc>
                    <a:tc>
                      <a:txBody>
                        <a:bodyPr/>
                        <a:lstStyle/>
                        <a:p>
                          <a:pPr algn="ctr"/>
                          <a:r>
                            <a:rPr lang="en-US" altLang="zh-CN" sz="1400" dirty="0"/>
                            <a:t>82</a:t>
                          </a:r>
                          <a:endParaRPr lang="zh-CN" altLang="en-US" sz="1400" dirty="0"/>
                        </a:p>
                      </a:txBody>
                      <a:tcPr/>
                    </a:tc>
                    <a:tc>
                      <a:txBody>
                        <a:bodyPr/>
                        <a:lstStyle/>
                        <a:p>
                          <a:pPr algn="ctr"/>
                          <a:r>
                            <a:rPr lang="en-US" altLang="zh-CN" sz="1400" b="1" dirty="0"/>
                            <a:t>1</a:t>
                          </a:r>
                          <a:endParaRPr lang="zh-CN" altLang="en-US" sz="1400" b="1" dirty="0"/>
                        </a:p>
                      </a:txBody>
                      <a:tcPr/>
                    </a:tc>
                    <a:tc>
                      <a:txBody>
                        <a:bodyPr/>
                        <a:lstStyle/>
                        <a:p>
                          <a:pPr algn="ctr"/>
                          <a:r>
                            <a:rPr lang="en-US" altLang="zh-CN" sz="1400" b="1" dirty="0"/>
                            <a:t>0.19</a:t>
                          </a:r>
                          <a:endParaRPr lang="zh-CN" altLang="en-US" sz="1400" b="1" dirty="0"/>
                        </a:p>
                      </a:txBody>
                      <a:tcPr/>
                    </a:tc>
                    <a:extLst>
                      <a:ext uri="{0D108BD9-81ED-4DB2-BD59-A6C34878D82A}">
                        <a16:rowId xmlns:a16="http://schemas.microsoft.com/office/drawing/2014/main" val="3865107240"/>
                      </a:ext>
                    </a:extLst>
                  </a:tr>
                  <a:tr h="304800">
                    <a:tc>
                      <a:txBody>
                        <a:bodyPr/>
                        <a:lstStyle/>
                        <a:p>
                          <a:r>
                            <a:rPr lang="en-US" altLang="zh-CN" sz="1400" dirty="0"/>
                            <a:t>Energy jitter [%]</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±2</a:t>
                          </a:r>
                          <a:endParaRPr lang="zh-CN" altLang="en-US" sz="1400" b="1" dirty="0"/>
                        </a:p>
                      </a:txBody>
                      <a:tcPr/>
                    </a:tc>
                    <a:tc>
                      <a:txBody>
                        <a:bodyPr/>
                        <a:lstStyle/>
                        <a:p>
                          <a:pPr algn="ctr"/>
                          <a:r>
                            <a:rPr lang="en-US" altLang="zh-CN" sz="1400" b="1" dirty="0"/>
                            <a:t>0.01</a:t>
                          </a:r>
                          <a:endParaRPr lang="zh-CN" altLang="en-US" sz="1400" b="1"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±2</a:t>
                          </a:r>
                          <a:endParaRPr lang="zh-CN" altLang="en-US" sz="1400" b="1" dirty="0"/>
                        </a:p>
                      </a:txBody>
                      <a:tcPr/>
                    </a:tc>
                    <a:tc>
                      <a:txBody>
                        <a:bodyPr/>
                        <a:lstStyle/>
                        <a:p>
                          <a:pPr algn="ctr"/>
                          <a:r>
                            <a:rPr lang="en-US" altLang="zh-CN" sz="1400" b="1" dirty="0"/>
                            <a:t>0.005</a:t>
                          </a:r>
                          <a:endParaRPr lang="zh-CN" altLang="en-US" sz="1400" b="1"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±2</a:t>
                          </a:r>
                          <a:endParaRPr lang="zh-CN" altLang="en-US" sz="1400" b="1" dirty="0"/>
                        </a:p>
                      </a:txBody>
                      <a:tcPr/>
                    </a:tc>
                    <a:tc>
                      <a:txBody>
                        <a:bodyPr/>
                        <a:lstStyle/>
                        <a:p>
                          <a:pPr algn="ctr"/>
                          <a:r>
                            <a:rPr lang="en-US" altLang="zh-CN" sz="1400" b="1" dirty="0"/>
                            <a:t>0.001</a:t>
                          </a:r>
                          <a:endParaRPr lang="zh-CN" altLang="en-US" sz="1400" b="1" dirty="0"/>
                        </a:p>
                      </a:txBody>
                      <a:tcPr/>
                    </a:tc>
                    <a:extLst>
                      <a:ext uri="{0D108BD9-81ED-4DB2-BD59-A6C34878D82A}">
                        <a16:rowId xmlns:a16="http://schemas.microsoft.com/office/drawing/2014/main" val="554604920"/>
                      </a:ext>
                    </a:extLst>
                  </a:tr>
                  <a:tr h="304800">
                    <a:tc>
                      <a:txBody>
                        <a:bodyPr/>
                        <a:lstStyle/>
                        <a:p>
                          <a:r>
                            <a:rPr lang="en-US" altLang="zh-CN" sz="1400" dirty="0"/>
                            <a:t>Energy chirp [1/m]</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0</a:t>
                          </a:r>
                          <a:endParaRPr lang="zh-CN" altLang="en-US" sz="1400" dirty="0"/>
                        </a:p>
                      </a:txBody>
                      <a:tcPr/>
                    </a:tc>
                    <a:tc>
                      <a:txBody>
                        <a:bodyPr/>
                        <a:lstStyle/>
                        <a:p>
                          <a:pPr algn="ctr"/>
                          <a:r>
                            <a:rPr lang="en-US" altLang="zh-CN" sz="1400" dirty="0"/>
                            <a:t>-</a:t>
                          </a:r>
                          <a:endParaRPr lang="zh-CN" altLang="en-US" sz="1400" dirty="0"/>
                        </a:p>
                      </a:txBody>
                      <a:tcPr/>
                    </a:tc>
                    <a:extLst>
                      <a:ext uri="{0D108BD9-81ED-4DB2-BD59-A6C34878D82A}">
                        <a16:rowId xmlns:a16="http://schemas.microsoft.com/office/drawing/2014/main" val="4231632442"/>
                      </a:ext>
                    </a:extLst>
                  </a:tr>
                </a:tbl>
              </a:graphicData>
            </a:graphic>
          </p:graphicFrame>
        </mc:Fallback>
      </mc:AlternateContent>
      <p:pic>
        <p:nvPicPr>
          <p:cNvPr id="9" name="图片 8">
            <a:extLst>
              <a:ext uri="{FF2B5EF4-FFF2-40B4-BE49-F238E27FC236}">
                <a16:creationId xmlns:a16="http://schemas.microsoft.com/office/drawing/2014/main" id="{4B9ED7B9-2439-436C-B5A1-FD73932493F1}"/>
              </a:ext>
            </a:extLst>
          </p:cNvPr>
          <p:cNvPicPr>
            <a:picLocks noChangeAspect="1"/>
          </p:cNvPicPr>
          <p:nvPr/>
        </p:nvPicPr>
        <p:blipFill>
          <a:blip r:embed="rId3"/>
          <a:stretch>
            <a:fillRect/>
          </a:stretch>
        </p:blipFill>
        <p:spPr>
          <a:xfrm>
            <a:off x="91440" y="4370832"/>
            <a:ext cx="2620981" cy="2386584"/>
          </a:xfrm>
          <a:prstGeom prst="rect">
            <a:avLst/>
          </a:prstGeom>
        </p:spPr>
      </p:pic>
      <p:pic>
        <p:nvPicPr>
          <p:cNvPr id="10" name="图片 9">
            <a:extLst>
              <a:ext uri="{FF2B5EF4-FFF2-40B4-BE49-F238E27FC236}">
                <a16:creationId xmlns:a16="http://schemas.microsoft.com/office/drawing/2014/main" id="{97A318FF-4587-4296-9964-D23169025046}"/>
              </a:ext>
            </a:extLst>
          </p:cNvPr>
          <p:cNvPicPr>
            <a:picLocks noChangeAspect="1"/>
          </p:cNvPicPr>
          <p:nvPr/>
        </p:nvPicPr>
        <p:blipFill>
          <a:blip r:embed="rId4"/>
          <a:stretch>
            <a:fillRect/>
          </a:stretch>
        </p:blipFill>
        <p:spPr>
          <a:xfrm>
            <a:off x="7882429" y="4379400"/>
            <a:ext cx="2620981" cy="2368964"/>
          </a:xfrm>
          <a:prstGeom prst="rect">
            <a:avLst/>
          </a:prstGeom>
        </p:spPr>
      </p:pic>
      <p:pic>
        <p:nvPicPr>
          <p:cNvPr id="11" name="图片 10">
            <a:extLst>
              <a:ext uri="{FF2B5EF4-FFF2-40B4-BE49-F238E27FC236}">
                <a16:creationId xmlns:a16="http://schemas.microsoft.com/office/drawing/2014/main" id="{EFBB557B-80A4-4876-B0BA-292359EF91F4}"/>
              </a:ext>
            </a:extLst>
          </p:cNvPr>
          <p:cNvPicPr>
            <a:picLocks noChangeAspect="1"/>
          </p:cNvPicPr>
          <p:nvPr/>
        </p:nvPicPr>
        <p:blipFill>
          <a:blip r:embed="rId5"/>
          <a:stretch>
            <a:fillRect/>
          </a:stretch>
        </p:blipFill>
        <p:spPr>
          <a:xfrm>
            <a:off x="5261448" y="4379400"/>
            <a:ext cx="2620981" cy="2369447"/>
          </a:xfrm>
          <a:prstGeom prst="rect">
            <a:avLst/>
          </a:prstGeom>
        </p:spPr>
      </p:pic>
      <p:pic>
        <p:nvPicPr>
          <p:cNvPr id="12" name="图片 11">
            <a:extLst>
              <a:ext uri="{FF2B5EF4-FFF2-40B4-BE49-F238E27FC236}">
                <a16:creationId xmlns:a16="http://schemas.microsoft.com/office/drawing/2014/main" id="{D591C1F4-1EF4-4B65-8B3B-95101C7660EA}"/>
              </a:ext>
            </a:extLst>
          </p:cNvPr>
          <p:cNvPicPr>
            <a:picLocks noChangeAspect="1"/>
          </p:cNvPicPr>
          <p:nvPr/>
        </p:nvPicPr>
        <p:blipFill>
          <a:blip r:embed="rId6"/>
          <a:stretch>
            <a:fillRect/>
          </a:stretch>
        </p:blipFill>
        <p:spPr>
          <a:xfrm>
            <a:off x="2640467" y="4387968"/>
            <a:ext cx="2620449" cy="2369448"/>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6F72E65E-2FDD-4D8A-9275-471D3CD22999}"/>
                  </a:ext>
                </a:extLst>
              </p:cNvPr>
              <p:cNvSpPr txBox="1"/>
              <p:nvPr/>
            </p:nvSpPr>
            <p:spPr>
              <a:xfrm>
                <a:off x="10523408" y="4583223"/>
                <a:ext cx="1577152" cy="2048638"/>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t>由于存在</a:t>
                </a:r>
                <a:r>
                  <a:rPr lang="en-US" altLang="zh-CN" sz="1400" dirty="0"/>
                  <a:t>beam loading</a:t>
                </a:r>
                <a:r>
                  <a:rPr lang="zh-CN" altLang="en-US" sz="1400" dirty="0"/>
                  <a:t>，可以通过调整相应的初始</a:t>
                </a:r>
                <a:r>
                  <a:rPr lang="en-US" altLang="zh-CN" sz="1400" dirty="0"/>
                  <a:t>chirp</a:t>
                </a:r>
                <a:r>
                  <a:rPr lang="zh-CN" altLang="en-US" sz="1400" dirty="0"/>
                  <a:t>令</a:t>
                </a:r>
                <a14:m>
                  <m:oMath xmlns:m="http://schemas.openxmlformats.org/officeDocument/2006/math">
                    <m:sSub>
                      <m:sSubPr>
                        <m:ctrlPr>
                          <a:rPr lang="en-US" altLang="zh-CN" sz="1400" b="0" i="1" smtClean="0">
                            <a:solidFill>
                              <a:srgbClr val="FF0000"/>
                            </a:solidFill>
                            <a:latin typeface="Cambria Math" panose="02040503050406030204" pitchFamily="18" charset="0"/>
                          </a:rPr>
                        </m:ctrlPr>
                      </m:sSubPr>
                      <m:e>
                        <m:r>
                          <a:rPr lang="en-US" altLang="zh-CN" sz="1400" b="0" i="1" smtClean="0">
                            <a:solidFill>
                              <a:srgbClr val="FF0000"/>
                            </a:solidFill>
                            <a:latin typeface="Cambria Math" panose="02040503050406030204" pitchFamily="18" charset="0"/>
                          </a:rPr>
                          <m:t>𝐿</m:t>
                        </m:r>
                      </m:e>
                      <m:sub>
                        <m:r>
                          <a:rPr lang="en-US" altLang="zh-CN" sz="1400" b="0" i="1" smtClean="0">
                            <a:solidFill>
                              <a:srgbClr val="FF0000"/>
                            </a:solidFill>
                            <a:latin typeface="Cambria Math" panose="02040503050406030204" pitchFamily="18" charset="0"/>
                          </a:rPr>
                          <m:t>𝑒𝑠</m:t>
                        </m:r>
                        <m:r>
                          <a:rPr lang="en-US" altLang="zh-CN" sz="1400" b="0" i="1" smtClean="0">
                            <a:solidFill>
                              <a:srgbClr val="FF0000"/>
                            </a:solidFill>
                            <a:latin typeface="Cambria Math" panose="02040503050406030204" pitchFamily="18" charset="0"/>
                          </a:rPr>
                          <m:t>=0</m:t>
                        </m:r>
                      </m:sub>
                    </m:sSub>
                    <m:r>
                      <a:rPr lang="en-US" altLang="zh-CN" sz="1400" b="0" i="1" smtClean="0">
                        <a:solidFill>
                          <a:srgbClr val="FF0000"/>
                        </a:solidFill>
                        <a:latin typeface="Cambria Math" panose="02040503050406030204" pitchFamily="18" charset="0"/>
                      </a:rPr>
                      <m:t>=</m:t>
                    </m:r>
                    <m:sSub>
                      <m:sSubPr>
                        <m:ctrlPr>
                          <a:rPr lang="en-US" altLang="zh-CN" sz="1400" b="0" i="1" smtClean="0">
                            <a:solidFill>
                              <a:srgbClr val="FF0000"/>
                            </a:solidFill>
                            <a:latin typeface="Cambria Math" panose="02040503050406030204" pitchFamily="18" charset="0"/>
                          </a:rPr>
                        </m:ctrlPr>
                      </m:sSubPr>
                      <m:e>
                        <m:r>
                          <a:rPr lang="en-US" altLang="zh-CN" sz="1400" b="0" i="1" smtClean="0">
                            <a:solidFill>
                              <a:srgbClr val="FF0000"/>
                            </a:solidFill>
                            <a:latin typeface="Cambria Math" panose="02040503050406030204" pitchFamily="18" charset="0"/>
                          </a:rPr>
                          <m:t>𝐿</m:t>
                        </m:r>
                      </m:e>
                      <m:sub>
                        <m:r>
                          <a:rPr lang="en-US" altLang="zh-CN" sz="1400" b="0" i="1" smtClean="0">
                            <a:solidFill>
                              <a:srgbClr val="FF0000"/>
                            </a:solidFill>
                            <a:latin typeface="Cambria Math" panose="02040503050406030204" pitchFamily="18" charset="0"/>
                          </a:rPr>
                          <m:t>𝑒𝑗</m:t>
                        </m:r>
                        <m:r>
                          <a:rPr lang="en-US" altLang="zh-CN" sz="1400" b="0" i="1" smtClean="0">
                            <a:solidFill>
                              <a:srgbClr val="FF0000"/>
                            </a:solidFill>
                            <a:latin typeface="Cambria Math" panose="02040503050406030204" pitchFamily="18" charset="0"/>
                          </a:rPr>
                          <m:t>=0</m:t>
                        </m:r>
                      </m:sub>
                    </m:sSub>
                  </m:oMath>
                </a14:m>
                <a:endParaRPr lang="en-US" altLang="zh-CN" sz="1400" dirty="0">
                  <a:solidFill>
                    <a:srgbClr val="FF0000"/>
                  </a:solidFill>
                </a:endParaRPr>
              </a:p>
              <a:p>
                <a:pPr marL="285750" indent="-285750">
                  <a:buFont typeface="Arial" panose="020B0604020202020204" pitchFamily="34" charset="0"/>
                  <a:buChar char="•"/>
                </a:pPr>
                <a:r>
                  <a:rPr lang="en-US" altLang="zh-CN" sz="1400" dirty="0"/>
                  <a:t>Beam loading</a:t>
                </a:r>
                <a:r>
                  <a:rPr lang="zh-CN" altLang="en-US" sz="1400" dirty="0"/>
                  <a:t>越强，初始</a:t>
                </a:r>
                <a:r>
                  <a:rPr lang="en-US" altLang="zh-CN" sz="1400" dirty="0"/>
                  <a:t>chirp</a:t>
                </a:r>
                <a:r>
                  <a:rPr lang="zh-CN" altLang="en-US" sz="1400" dirty="0"/>
                  <a:t>越小</a:t>
                </a:r>
              </a:p>
            </p:txBody>
          </p:sp>
        </mc:Choice>
        <mc:Fallback xmlns="">
          <p:sp>
            <p:nvSpPr>
              <p:cNvPr id="13" name="文本框 12">
                <a:extLst>
                  <a:ext uri="{FF2B5EF4-FFF2-40B4-BE49-F238E27FC236}">
                    <a16:creationId xmlns:a16="http://schemas.microsoft.com/office/drawing/2014/main" id="{6F72E65E-2FDD-4D8A-9275-471D3CD22999}"/>
                  </a:ext>
                </a:extLst>
              </p:cNvPr>
              <p:cNvSpPr txBox="1">
                <a:spLocks noRot="1" noChangeAspect="1" noMove="1" noResize="1" noEditPoints="1" noAdjustHandles="1" noChangeArrowheads="1" noChangeShapeType="1" noTextEdit="1"/>
              </p:cNvSpPr>
              <p:nvPr/>
            </p:nvSpPr>
            <p:spPr>
              <a:xfrm>
                <a:off x="10523408" y="4583223"/>
                <a:ext cx="1577152" cy="2048638"/>
              </a:xfrm>
              <a:prstGeom prst="rect">
                <a:avLst/>
              </a:prstGeom>
              <a:blipFill>
                <a:blip r:embed="rId7"/>
                <a:stretch>
                  <a:fillRect l="-386" t="-595" r="-8880" b="-20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2127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标题 1">
                <a:extLst>
                  <a:ext uri="{FF2B5EF4-FFF2-40B4-BE49-F238E27FC236}">
                    <a16:creationId xmlns:a16="http://schemas.microsoft.com/office/drawing/2014/main" id="{705A036B-1ECE-4B9F-A2AB-59861E08EE10}"/>
                  </a:ext>
                </a:extLst>
              </p:cNvPr>
              <p:cNvSpPr>
                <a:spLocks noGrp="1"/>
              </p:cNvSpPr>
              <p:nvPr>
                <p:ph type="title"/>
              </p:nvPr>
            </p:nvSpPr>
            <p:spPr>
              <a:xfrm>
                <a:off x="451104" y="49907"/>
                <a:ext cx="10515600" cy="553096"/>
              </a:xfrm>
            </p:spPr>
            <p:txBody>
              <a:bodyPr>
                <a:normAutofit/>
              </a:bodyPr>
              <a:lstStyle/>
              <a:p>
                <a14:m>
                  <m:oMath xmlns:m="http://schemas.openxmlformats.org/officeDocument/2006/math">
                    <m:sSub>
                      <m:sSubPr>
                        <m:ctrlPr>
                          <a:rPr lang="en-US" altLang="zh-CN" sz="2800" b="1" i="1" smtClean="0">
                            <a:latin typeface="Cambria Math" panose="02040503050406030204" pitchFamily="18" charset="0"/>
                          </a:rPr>
                        </m:ctrlPr>
                      </m:sSubPr>
                      <m:e>
                        <m:r>
                          <a:rPr lang="en-US" altLang="zh-CN" sz="2800" b="1" i="1">
                            <a:latin typeface="Cambria Math" panose="02040503050406030204" pitchFamily="18" charset="0"/>
                          </a:rPr>
                          <m:t>𝑬</m:t>
                        </m:r>
                      </m:e>
                      <m:sub>
                        <m:r>
                          <a:rPr lang="en-US" altLang="zh-CN" sz="2800" b="1" i="1">
                            <a:latin typeface="Cambria Math" panose="02040503050406030204" pitchFamily="18" charset="0"/>
                          </a:rPr>
                          <m:t>𝒘</m:t>
                        </m:r>
                      </m:sub>
                    </m:sSub>
                    <m:r>
                      <a:rPr lang="en-US" altLang="zh-CN" sz="2800" b="1" i="1">
                        <a:latin typeface="Cambria Math" panose="02040503050406030204" pitchFamily="18" charset="0"/>
                      </a:rPr>
                      <m:t>=</m:t>
                    </m:r>
                    <m:r>
                      <a:rPr lang="en-US" altLang="zh-CN" sz="2800" b="1" i="1" smtClean="0">
                        <a:latin typeface="Cambria Math" panose="02040503050406030204" pitchFamily="18" charset="0"/>
                      </a:rPr>
                      <m:t>𝟑𝟎</m:t>
                    </m:r>
                    <m:r>
                      <a:rPr lang="en-US" altLang="zh-CN" sz="2800" b="1">
                        <a:latin typeface="Cambria Math" panose="02040503050406030204" pitchFamily="18" charset="0"/>
                      </a:rPr>
                      <m:t> </m:t>
                    </m:r>
                    <m:r>
                      <a:rPr lang="en-US" altLang="zh-CN" sz="2800" b="1" i="1">
                        <a:latin typeface="Cambria Math" panose="02040503050406030204" pitchFamily="18" charset="0"/>
                      </a:rPr>
                      <m:t>𝐆𝐞𝐕</m:t>
                    </m:r>
                    <m:r>
                      <a:rPr lang="en-US" altLang="zh-CN" sz="2800" i="1">
                        <a:latin typeface="Cambria Math" panose="02040503050406030204" pitchFamily="18" charset="0"/>
                      </a:rPr>
                      <m:t>, </m:t>
                    </m:r>
                    <m:sSub>
                      <m:sSubPr>
                        <m:ctrlPr>
                          <a:rPr lang="en-US" altLang="zh-CN" sz="2800" i="1" kern="100" dirty="0">
                            <a:latin typeface="Cambria Math" panose="02040503050406030204" pitchFamily="18" charset="0"/>
                            <a:cs typeface="Times New Roman" panose="02020603050405020304" pitchFamily="18" charset="0"/>
                          </a:rPr>
                        </m:ctrlPr>
                      </m:sSubPr>
                      <m:e>
                        <m:r>
                          <a:rPr lang="en-US" altLang="zh-CN" sz="2800" i="1" kern="100" dirty="0">
                            <a:latin typeface="Cambria Math" panose="02040503050406030204" pitchFamily="18" charset="0"/>
                            <a:cs typeface="Times New Roman" panose="02020603050405020304" pitchFamily="18" charset="0"/>
                          </a:rPr>
                          <m:t>𝑅</m:t>
                        </m:r>
                      </m:e>
                      <m:sub>
                        <m:r>
                          <a:rPr lang="en-US" altLang="zh-CN" sz="2800" i="1" kern="100" dirty="0">
                            <a:latin typeface="Cambria Math" panose="02040503050406030204" pitchFamily="18" charset="0"/>
                            <a:cs typeface="Times New Roman" panose="02020603050405020304" pitchFamily="18" charset="0"/>
                          </a:rPr>
                          <m:t>56</m:t>
                        </m:r>
                      </m:sub>
                    </m:sSub>
                    <m:r>
                      <a:rPr lang="en-US" altLang="zh-CN" sz="2800" i="1" kern="100" dirty="0">
                        <a:latin typeface="Cambria Math" panose="02040503050406030204" pitchFamily="18" charset="0"/>
                        <a:cs typeface="Times New Roman" panose="02020603050405020304" pitchFamily="18" charset="0"/>
                      </a:rPr>
                      <m:t>=</m:t>
                    </m:r>
                    <m:r>
                      <a:rPr lang="en-US" altLang="zh-CN" sz="2800" b="0" i="1" kern="100" dirty="0" smtClean="0">
                        <a:latin typeface="Cambria Math" panose="02040503050406030204" pitchFamily="18" charset="0"/>
                        <a:cs typeface="Times New Roman" panose="02020603050405020304" pitchFamily="18" charset="0"/>
                      </a:rPr>
                      <m:t>3.3</m:t>
                    </m:r>
                    <m:r>
                      <a:rPr lang="en-US" altLang="zh-CN" sz="2800" i="1" kern="100" dirty="0">
                        <a:latin typeface="Cambria Math" panose="02040503050406030204" pitchFamily="18" charset="0"/>
                        <a:cs typeface="Times New Roman" panose="02020603050405020304" pitchFamily="18" charset="0"/>
                      </a:rPr>
                      <m:t> </m:t>
                    </m:r>
                    <m:r>
                      <m:rPr>
                        <m:sty m:val="p"/>
                      </m:rPr>
                      <a:rPr lang="en-US" altLang="zh-CN" sz="2800" i="0" kern="100" dirty="0">
                        <a:latin typeface="Cambria Math" panose="02040503050406030204" pitchFamily="18" charset="0"/>
                        <a:cs typeface="Times New Roman" panose="02020603050405020304" pitchFamily="18" charset="0"/>
                      </a:rPr>
                      <m:t>m</m:t>
                    </m:r>
                    <m:r>
                      <m:rPr>
                        <m:sty m:val="p"/>
                      </m:rPr>
                      <a:rPr lang="en-US" altLang="zh-CN" sz="2800" i="0" kern="100" dirty="0" smtClean="0">
                        <a:latin typeface="Cambria Math" panose="02040503050406030204" pitchFamily="18" charset="0"/>
                        <a:cs typeface="Times New Roman" panose="02020603050405020304" pitchFamily="18" charset="0"/>
                      </a:rPr>
                      <m:t>m</m:t>
                    </m:r>
                    <m:r>
                      <a:rPr lang="en-US" altLang="zh-CN" sz="2800" b="0" i="1" kern="100" dirty="0" smtClean="0">
                        <a:latin typeface="Cambria Math" panose="02040503050406030204" pitchFamily="18" charset="0"/>
                        <a:cs typeface="Times New Roman" panose="02020603050405020304" pitchFamily="18" charset="0"/>
                      </a:rPr>
                      <m:t>,</m:t>
                    </m:r>
                    <m:sSub>
                      <m:sSubPr>
                        <m:ctrlPr>
                          <a:rPr lang="en-US" altLang="zh-CN" sz="2800" i="1" kern="100" dirty="0">
                            <a:latin typeface="Cambria Math" panose="02040503050406030204" pitchFamily="18" charset="0"/>
                            <a:cs typeface="Times New Roman" panose="02020603050405020304" pitchFamily="18" charset="0"/>
                          </a:rPr>
                        </m:ctrlPr>
                      </m:sSubPr>
                      <m:e>
                        <m:r>
                          <a:rPr lang="en-US" altLang="zh-CN" sz="2800" i="1" kern="100" dirty="0">
                            <a:latin typeface="Cambria Math" panose="02040503050406030204" pitchFamily="18" charset="0"/>
                            <a:cs typeface="Times New Roman" panose="02020603050405020304" pitchFamily="18" charset="0"/>
                          </a:rPr>
                          <m:t>𝑄</m:t>
                        </m:r>
                      </m:e>
                      <m:sub>
                        <m:r>
                          <a:rPr lang="en-US" altLang="zh-CN" sz="2800" i="1" kern="100" dirty="0">
                            <a:latin typeface="Cambria Math" panose="02040503050406030204" pitchFamily="18" charset="0"/>
                            <a:cs typeface="Times New Roman" panose="02020603050405020304" pitchFamily="18" charset="0"/>
                          </a:rPr>
                          <m:t>𝑤</m:t>
                        </m:r>
                      </m:sub>
                    </m:sSub>
                    <m:r>
                      <a:rPr lang="en-US" altLang="zh-CN" sz="2800" kern="100" dirty="0">
                        <a:latin typeface="Cambria Math" panose="02040503050406030204" pitchFamily="18" charset="0"/>
                        <a:cs typeface="Times New Roman" panose="02020603050405020304" pitchFamily="18" charset="0"/>
                      </a:rPr>
                      <m:t>=</m:t>
                    </m:r>
                    <m:r>
                      <a:rPr lang="en-US" altLang="zh-CN" sz="2800" b="0" i="0" kern="100" dirty="0" smtClean="0">
                        <a:latin typeface="Cambria Math" panose="02040503050406030204" pitchFamily="18" charset="0"/>
                        <a:cs typeface="Times New Roman" panose="02020603050405020304" pitchFamily="18" charset="0"/>
                      </a:rPr>
                      <m:t>1.</m:t>
                    </m:r>
                    <m:r>
                      <a:rPr lang="en-US" altLang="zh-CN" sz="2800" kern="100" dirty="0">
                        <a:latin typeface="Cambria Math" panose="02040503050406030204" pitchFamily="18" charset="0"/>
                        <a:cs typeface="Times New Roman" panose="02020603050405020304" pitchFamily="18" charset="0"/>
                      </a:rPr>
                      <m:t>2</m:t>
                    </m:r>
                    <m:r>
                      <a:rPr lang="en-US" altLang="zh-CN" sz="2800" b="0" i="0" kern="100" dirty="0" smtClean="0">
                        <a:latin typeface="Cambria Math" panose="02040503050406030204" pitchFamily="18" charset="0"/>
                        <a:cs typeface="Times New Roman" panose="02020603050405020304" pitchFamily="18" charset="0"/>
                      </a:rPr>
                      <m:t> </m:t>
                    </m:r>
                    <m:r>
                      <m:rPr>
                        <m:sty m:val="p"/>
                      </m:rPr>
                      <a:rPr lang="en-US" altLang="zh-CN" sz="2800" kern="100" dirty="0">
                        <a:latin typeface="Cambria Math" panose="02040503050406030204" pitchFamily="18" charset="0"/>
                        <a:cs typeface="Times New Roman" panose="02020603050405020304" pitchFamily="18" charset="0"/>
                      </a:rPr>
                      <m:t>nC</m:t>
                    </m:r>
                  </m:oMath>
                </a14:m>
                <a:r>
                  <a:rPr lang="zh-CN" altLang="en-US" sz="2800" dirty="0"/>
                  <a:t> </a:t>
                </a:r>
              </a:p>
            </p:txBody>
          </p:sp>
        </mc:Choice>
        <mc:Fallback>
          <p:sp>
            <p:nvSpPr>
              <p:cNvPr id="4" name="标题 1">
                <a:extLst>
                  <a:ext uri="{FF2B5EF4-FFF2-40B4-BE49-F238E27FC236}">
                    <a16:creationId xmlns:a16="http://schemas.microsoft.com/office/drawing/2014/main" id="{705A036B-1ECE-4B9F-A2AB-59861E08EE10}"/>
                  </a:ext>
                </a:extLst>
              </p:cNvPr>
              <p:cNvSpPr>
                <a:spLocks noGrp="1" noRot="1" noChangeAspect="1" noMove="1" noResize="1" noEditPoints="1" noAdjustHandles="1" noChangeArrowheads="1" noChangeShapeType="1" noTextEdit="1"/>
              </p:cNvSpPr>
              <p:nvPr>
                <p:ph type="title"/>
              </p:nvPr>
            </p:nvSpPr>
            <p:spPr>
              <a:xfrm>
                <a:off x="451104" y="49907"/>
                <a:ext cx="10515600" cy="553096"/>
              </a:xfr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6" name="表格 5">
                <a:extLst>
                  <a:ext uri="{FF2B5EF4-FFF2-40B4-BE49-F238E27FC236}">
                    <a16:creationId xmlns:a16="http://schemas.microsoft.com/office/drawing/2014/main" id="{E8D2BF86-8185-4719-87DD-001AAA4900F3}"/>
                  </a:ext>
                </a:extLst>
              </p:cNvPr>
              <p:cNvGraphicFramePr>
                <a:graphicFrameLocks noGrp="1"/>
              </p:cNvGraphicFramePr>
              <p:nvPr>
                <p:extLst>
                  <p:ext uri="{D42A27DB-BD31-4B8C-83A1-F6EECF244321}">
                    <p14:modId xmlns:p14="http://schemas.microsoft.com/office/powerpoint/2010/main" val="1739283796"/>
                  </p:ext>
                </p:extLst>
              </p:nvPr>
            </p:nvGraphicFramePr>
            <p:xfrm>
              <a:off x="324581" y="883622"/>
              <a:ext cx="4616198" cy="3700400"/>
            </p:xfrm>
            <a:graphic>
              <a:graphicData uri="http://schemas.openxmlformats.org/drawingml/2006/table">
                <a:tbl>
                  <a:tblPr firstRow="1" bandRow="1">
                    <a:tableStyleId>{5C22544A-7EE6-4342-B048-85BDC9FD1C3A}</a:tableStyleId>
                  </a:tblPr>
                  <a:tblGrid>
                    <a:gridCol w="1617286">
                      <a:extLst>
                        <a:ext uri="{9D8B030D-6E8A-4147-A177-3AD203B41FA5}">
                          <a16:colId xmlns:a16="http://schemas.microsoft.com/office/drawing/2014/main" val="722692068"/>
                        </a:ext>
                      </a:extLst>
                    </a:gridCol>
                    <a:gridCol w="749728">
                      <a:extLst>
                        <a:ext uri="{9D8B030D-6E8A-4147-A177-3AD203B41FA5}">
                          <a16:colId xmlns:a16="http://schemas.microsoft.com/office/drawing/2014/main" val="3901886177"/>
                        </a:ext>
                      </a:extLst>
                    </a:gridCol>
                    <a:gridCol w="749728">
                      <a:extLst>
                        <a:ext uri="{9D8B030D-6E8A-4147-A177-3AD203B41FA5}">
                          <a16:colId xmlns:a16="http://schemas.microsoft.com/office/drawing/2014/main" val="3205114472"/>
                        </a:ext>
                      </a:extLst>
                    </a:gridCol>
                    <a:gridCol w="749728">
                      <a:extLst>
                        <a:ext uri="{9D8B030D-6E8A-4147-A177-3AD203B41FA5}">
                          <a16:colId xmlns:a16="http://schemas.microsoft.com/office/drawing/2014/main" val="1680304714"/>
                        </a:ext>
                      </a:extLst>
                    </a:gridCol>
                    <a:gridCol w="749728">
                      <a:extLst>
                        <a:ext uri="{9D8B030D-6E8A-4147-A177-3AD203B41FA5}">
                          <a16:colId xmlns:a16="http://schemas.microsoft.com/office/drawing/2014/main" val="3878275568"/>
                        </a:ext>
                      </a:extLst>
                    </a:gridCol>
                  </a:tblGrid>
                  <a:tr h="252893">
                    <a:tc rowSpan="2">
                      <a:txBody>
                        <a:bodyPr/>
                        <a:lstStyle/>
                        <a:p>
                          <a:r>
                            <a:rPr lang="en-US" altLang="zh-CN" sz="1400" dirty="0"/>
                            <a:t>Parameter </a:t>
                          </a:r>
                          <a:endParaRPr lang="zh-CN" altLang="en-US" sz="1400" dirty="0"/>
                        </a:p>
                      </a:txBody>
                      <a:tcPr/>
                    </a:tc>
                    <a:tc gridSpan="2">
                      <a:txBody>
                        <a:bodyPr/>
                        <a:lstStyle/>
                        <a:p>
                          <a:pPr algn="ctr"/>
                          <a:r>
                            <a:rPr lang="en-US" altLang="zh-CN" sz="1400" dirty="0"/>
                            <a:t>Driver </a:t>
                          </a:r>
                          <a:endParaRPr lang="zh-CN" altLang="en-US" sz="1400" dirty="0"/>
                        </a:p>
                      </a:txBody>
                      <a:tcPr/>
                    </a:tc>
                    <a:tc hMerge="1">
                      <a:txBody>
                        <a:bodyPr/>
                        <a:lstStyle/>
                        <a:p>
                          <a:endParaRPr lang="zh-CN" altLang="en-US"/>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332100984"/>
                      </a:ext>
                    </a:extLst>
                  </a:tr>
                  <a:tr h="252893">
                    <a:tc vMerge="1">
                      <a:txBody>
                        <a:bodyPr/>
                        <a:lstStyle/>
                        <a:p>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extLst>
                      <a:ext uri="{0D108BD9-81ED-4DB2-BD59-A6C34878D82A}">
                        <a16:rowId xmlns:a16="http://schemas.microsoft.com/office/drawing/2014/main" val="322876733"/>
                      </a:ext>
                    </a:extLst>
                  </a:tr>
                  <a:tr h="252893">
                    <a:tc>
                      <a:txBody>
                        <a:bodyPr/>
                        <a:lstStyle/>
                        <a:p>
                          <a:r>
                            <a:rPr lang="en-US" altLang="zh-CN" sz="1400" dirty="0"/>
                            <a:t>E [GeV]</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0.48</a:t>
                          </a:r>
                          <a:endParaRPr lang="zh-CN" altLang="en-US" sz="1400" dirty="0"/>
                        </a:p>
                      </a:txBody>
                      <a:tcPr/>
                    </a:tc>
                    <a:tc>
                      <a:txBody>
                        <a:bodyPr/>
                        <a:lstStyle/>
                        <a:p>
                          <a:pPr algn="ctr"/>
                          <a:r>
                            <a:rPr lang="en-US" altLang="zh-CN" sz="1400" b="1" dirty="0"/>
                            <a:t>30</a:t>
                          </a:r>
                          <a:endParaRPr lang="zh-CN" altLang="en-US" sz="1400" b="1" dirty="0"/>
                        </a:p>
                      </a:txBody>
                      <a:tcPr/>
                    </a:tc>
                    <a:tc>
                      <a:txBody>
                        <a:bodyPr/>
                        <a:lstStyle/>
                        <a:p>
                          <a:pPr algn="ctr"/>
                          <a:r>
                            <a:rPr lang="en-US" altLang="zh-CN" sz="1400" b="1" dirty="0"/>
                            <a:t>30.05</a:t>
                          </a:r>
                          <a:endParaRPr lang="zh-CN" altLang="en-US" sz="1400" b="1" dirty="0"/>
                        </a:p>
                      </a:txBody>
                      <a:tcPr/>
                    </a:tc>
                    <a:extLst>
                      <a:ext uri="{0D108BD9-81ED-4DB2-BD59-A6C34878D82A}">
                        <a16:rowId xmlns:a16="http://schemas.microsoft.com/office/drawing/2014/main" val="643204489"/>
                      </a:ext>
                    </a:extLst>
                  </a:tr>
                  <a:tr h="252893">
                    <a:tc>
                      <a:txBody>
                        <a:bodyPr/>
                        <a:lstStyle/>
                        <a:p>
                          <a:r>
                            <a:rPr lang="en-US" altLang="zh-CN" sz="1400" dirty="0"/>
                            <a:t>Q [</a:t>
                          </a:r>
                          <a:r>
                            <a:rPr lang="en-US" altLang="zh-CN" sz="1400" dirty="0" err="1"/>
                            <a:t>nC</a:t>
                          </a:r>
                          <a:r>
                            <a:rPr lang="en-US" altLang="zh-CN" sz="1400" dirty="0"/>
                            <a:t>]</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3</a:t>
                          </a:r>
                          <a:endParaRPr lang="zh-CN" altLang="en-US" sz="1400" dirty="0"/>
                        </a:p>
                      </a:txBody>
                      <a:tcPr/>
                    </a:tc>
                    <a:tc>
                      <a:txBody>
                        <a:bodyPr/>
                        <a:lstStyle/>
                        <a:p>
                          <a:pPr algn="ctr"/>
                          <a:r>
                            <a:rPr lang="en-US" altLang="zh-CN" sz="1400" b="1" dirty="0"/>
                            <a:t>1.2</a:t>
                          </a:r>
                          <a:endParaRPr lang="zh-CN" altLang="en-US" sz="1400" b="1" dirty="0"/>
                        </a:p>
                      </a:txBody>
                      <a:tcPr/>
                    </a:tc>
                    <a:tc>
                      <a:txBody>
                        <a:bodyPr/>
                        <a:lstStyle/>
                        <a:p>
                          <a:pPr algn="ctr"/>
                          <a:r>
                            <a:rPr lang="en-US" altLang="zh-CN" sz="1400" b="1" dirty="0"/>
                            <a:t>1.2</a:t>
                          </a:r>
                          <a:endParaRPr lang="zh-CN" altLang="en-US" sz="1400" b="1" dirty="0"/>
                        </a:p>
                      </a:txBody>
                      <a:tcPr/>
                    </a:tc>
                    <a:extLst>
                      <a:ext uri="{0D108BD9-81ED-4DB2-BD59-A6C34878D82A}">
                        <a16:rowId xmlns:a16="http://schemas.microsoft.com/office/drawing/2014/main" val="2561266007"/>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𝜖</m:t>
                                  </m:r>
                                </m:e>
                                <m:sub>
                                  <m:r>
                                    <a:rPr lang="en-US" altLang="zh-CN" sz="1400" b="0" i="1" smtClean="0">
                                      <a:latin typeface="Cambria Math" panose="02040503050406030204" pitchFamily="18" charset="0"/>
                                    </a:rPr>
                                    <m:t>𝑛</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𝑟</m:t>
                                  </m:r>
                                </m:sub>
                              </m:sSub>
                              <m:r>
                                <a:rPr lang="en-US" altLang="zh-CN" sz="1400" b="0" i="1" smtClean="0">
                                  <a:latin typeface="Cambria Math" panose="02040503050406030204" pitchFamily="18" charset="0"/>
                                </a:rPr>
                                <m:t> [</m:t>
                              </m:r>
                              <m:r>
                                <m:rPr>
                                  <m:sty m:val="p"/>
                                </m:rPr>
                                <a:rPr lang="en-US" altLang="zh-CN" sz="1400" b="0" i="0" smtClean="0">
                                  <a:latin typeface="Cambria Math" panose="02040503050406030204" pitchFamily="18" charset="0"/>
                                </a:rPr>
                                <m:t>mm</m:t>
                              </m:r>
                              <m:r>
                                <a:rPr lang="en-US" altLang="zh-CN" sz="1400" b="0" i="0" smtClean="0">
                                  <a:latin typeface="Cambria Math" panose="02040503050406030204" pitchFamily="18" charset="0"/>
                                </a:rPr>
                                <m:t>⋅</m:t>
                              </m:r>
                              <m:r>
                                <m:rPr>
                                  <m:sty m:val="p"/>
                                </m:rPr>
                                <a:rPr lang="en-US" altLang="zh-CN" sz="1400" b="0" i="0" smtClean="0">
                                  <a:latin typeface="Cambria Math" panose="02040503050406030204" pitchFamily="18" charset="0"/>
                                </a:rPr>
                                <m:t>mrad</m:t>
                              </m:r>
                              <m:r>
                                <a:rPr lang="en-US" altLang="zh-CN" sz="1400" b="0" i="1" smtClean="0">
                                  <a:latin typeface="Cambria Math" panose="02040503050406030204" pitchFamily="18" charset="0"/>
                                </a:rPr>
                                <m:t>]</m:t>
                              </m:r>
                            </m:oMath>
                          </a14:m>
                          <a:r>
                            <a:rPr lang="zh-CN" altLang="en-US" sz="1400" dirty="0"/>
                            <a:t> </a:t>
                          </a:r>
                        </a:p>
                      </a:txBody>
                      <a:tcPr/>
                    </a:tc>
                    <a:tc>
                      <a:txBody>
                        <a:bodyPr/>
                        <a:lstStyle/>
                        <a:p>
                          <a:pPr algn="ctr"/>
                          <a:r>
                            <a:rPr lang="en-US" altLang="zh-CN" sz="1400" dirty="0"/>
                            <a:t>44</a:t>
                          </a:r>
                          <a:endParaRPr lang="zh-CN" altLang="en-US" sz="1400" dirty="0"/>
                        </a:p>
                      </a:txBody>
                      <a:tcPr/>
                    </a:tc>
                    <a:tc>
                      <a:txBody>
                        <a:bodyPr/>
                        <a:lstStyle/>
                        <a:p>
                          <a:pPr algn="ctr"/>
                          <a:r>
                            <a:rPr lang="en-US" altLang="zh-CN" sz="1400" dirty="0"/>
                            <a:t>4600</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48</a:t>
                          </a:r>
                          <a:endParaRPr lang="zh-CN" altLang="en-US" sz="1400" dirty="0"/>
                        </a:p>
                      </a:txBody>
                      <a:tcPr/>
                    </a:tc>
                    <a:extLst>
                      <a:ext uri="{0D108BD9-81ED-4DB2-BD59-A6C34878D82A}">
                        <a16:rowId xmlns:a16="http://schemas.microsoft.com/office/drawing/2014/main" val="1132964006"/>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𝑟</m:t>
                                  </m:r>
                                </m:sub>
                              </m:sSub>
                              <m:r>
                                <a:rPr lang="en-US" altLang="zh-CN" sz="1400" b="0" i="1" smtClean="0">
                                  <a:latin typeface="Cambria Math" panose="02040503050406030204" pitchFamily="18" charset="0"/>
                                </a:rPr>
                                <m:t> [</m:t>
                              </m:r>
                              <m:r>
                                <m:rPr>
                                  <m:sty m:val="p"/>
                                </m:rPr>
                                <a:rPr lang="en-US" altLang="zh-CN" sz="1400" b="0" i="0" smtClean="0">
                                  <a:latin typeface="Cambria Math" panose="02040503050406030204" pitchFamily="18" charset="0"/>
                                </a:rPr>
                                <m:t>μm</m:t>
                              </m:r>
                              <m:r>
                                <a:rPr lang="en-US" altLang="zh-CN" sz="1400" b="0" i="1" smtClean="0">
                                  <a:latin typeface="Cambria Math" panose="02040503050406030204" pitchFamily="18" charset="0"/>
                                </a:rPr>
                                <m:t>]</m:t>
                              </m:r>
                            </m:oMath>
                          </a14:m>
                          <a:r>
                            <a:rPr lang="zh-CN" altLang="en-US" sz="1400" dirty="0"/>
                            <a:t> </a:t>
                          </a:r>
                        </a:p>
                      </a:txBody>
                      <a:tcPr/>
                    </a:tc>
                    <a:tc>
                      <a:txBody>
                        <a:bodyPr/>
                        <a:lstStyle/>
                        <a:p>
                          <a:pPr algn="ctr"/>
                          <a:r>
                            <a:rPr lang="en-US" altLang="zh-CN" sz="1400" dirty="0"/>
                            <a:t>8.5</a:t>
                          </a:r>
                          <a:endParaRPr lang="zh-CN" altLang="en-US" sz="1400" dirty="0"/>
                        </a:p>
                      </a:txBody>
                      <a:tcPr/>
                    </a:tc>
                    <a:tc>
                      <a:txBody>
                        <a:bodyPr/>
                        <a:lstStyle/>
                        <a:p>
                          <a:pPr algn="ctr"/>
                          <a:r>
                            <a:rPr lang="en-US" altLang="zh-CN" sz="1400" dirty="0"/>
                            <a:t>217</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6.6</a:t>
                          </a:r>
                          <a:endParaRPr lang="zh-CN" altLang="en-US" sz="1400" dirty="0"/>
                        </a:p>
                      </a:txBody>
                      <a:tcPr/>
                    </a:tc>
                    <a:extLst>
                      <a:ext uri="{0D108BD9-81ED-4DB2-BD59-A6C34878D82A}">
                        <a16:rowId xmlns:a16="http://schemas.microsoft.com/office/drawing/2014/main" val="2087802081"/>
                      </a:ext>
                    </a:extLst>
                  </a:tr>
                  <a:tr h="252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𝑧</m:t>
                                  </m:r>
                                </m:sub>
                              </m:sSub>
                              <m:r>
                                <a:rPr lang="en-US" altLang="zh-CN" sz="1400" b="0" i="1" smtClean="0">
                                  <a:latin typeface="Cambria Math" panose="02040503050406030204" pitchFamily="18" charset="0"/>
                                </a:rPr>
                                <m:t> [</m:t>
                              </m:r>
                              <m:r>
                                <m:rPr>
                                  <m:sty m:val="p"/>
                                </m:rPr>
                                <a:rPr lang="en-US" altLang="zh-CN" sz="1400" b="0" i="1" smtClean="0">
                                  <a:latin typeface="Cambria Math" panose="02040503050406030204" pitchFamily="18" charset="0"/>
                                </a:rPr>
                                <m:t>ps</m:t>
                              </m:r>
                              <m:r>
                                <a:rPr lang="en-US" altLang="zh-CN" sz="1400" b="0" i="1" smtClean="0">
                                  <a:latin typeface="Cambria Math" panose="02040503050406030204" pitchFamily="18" charset="0"/>
                                </a:rPr>
                                <m:t>]</m:t>
                              </m:r>
                            </m:oMath>
                          </a14:m>
                          <a:r>
                            <a:rPr lang="zh-CN" altLang="en-US" sz="14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0.48</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0.52</a:t>
                          </a:r>
                          <a:endParaRPr lang="zh-CN" altLang="en-US" sz="1400" dirty="0"/>
                        </a:p>
                      </a:txBody>
                      <a:tcPr/>
                    </a:tc>
                    <a:tc>
                      <a:txBody>
                        <a:bodyPr/>
                        <a:lstStyle/>
                        <a:p>
                          <a:pPr algn="ctr"/>
                          <a:r>
                            <a:rPr lang="en-US" altLang="zh-CN" sz="1400" dirty="0"/>
                            <a:t>0.035</a:t>
                          </a:r>
                          <a:endParaRPr lang="zh-CN" altLang="en-US" sz="1400" dirty="0"/>
                        </a:p>
                      </a:txBody>
                      <a:tcPr/>
                    </a:tc>
                    <a:tc>
                      <a:txBody>
                        <a:bodyPr/>
                        <a:lstStyle/>
                        <a:p>
                          <a:pPr algn="ctr"/>
                          <a:r>
                            <a:rPr lang="en-US" altLang="zh-CN" sz="1400" dirty="0"/>
                            <a:t>0.122</a:t>
                          </a:r>
                          <a:endParaRPr lang="zh-CN" altLang="en-US" sz="1400" dirty="0"/>
                        </a:p>
                      </a:txBody>
                      <a:tcPr/>
                    </a:tc>
                    <a:extLst>
                      <a:ext uri="{0D108BD9-81ED-4DB2-BD59-A6C34878D82A}">
                        <a16:rowId xmlns:a16="http://schemas.microsoft.com/office/drawing/2014/main" val="1446561302"/>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𝛾</m:t>
                                  </m:r>
                                </m:sub>
                              </m:sSub>
                            </m:oMath>
                          </a14:m>
                          <a:r>
                            <a:rPr lang="zh-CN" altLang="en-US" sz="1400" dirty="0"/>
                            <a:t> </a:t>
                          </a:r>
                        </a:p>
                      </a:txBody>
                      <a:tcPr/>
                    </a:tc>
                    <a:tc>
                      <a:txBody>
                        <a:bodyPr/>
                        <a:lstStyle/>
                        <a:p>
                          <a:pPr algn="ctr"/>
                          <a:r>
                            <a:rPr lang="en-US" altLang="zh-CN" sz="1400" dirty="0"/>
                            <a:t>5%</a:t>
                          </a:r>
                          <a:endParaRPr lang="zh-CN" altLang="en-US" sz="1400" dirty="0"/>
                        </a:p>
                      </a:txBody>
                      <a:tcPr/>
                    </a:tc>
                    <a:tc>
                      <a:txBody>
                        <a:bodyPr/>
                        <a:lstStyle/>
                        <a:p>
                          <a:pPr algn="ctr"/>
                          <a:r>
                            <a:rPr lang="en-US" altLang="zh-CN" sz="1400" dirty="0"/>
                            <a:t>94%</a:t>
                          </a:r>
                          <a:endParaRPr lang="zh-CN" altLang="en-US" sz="1400" dirty="0"/>
                        </a:p>
                      </a:txBody>
                      <a:tcPr/>
                    </a:tc>
                    <a:tc>
                      <a:txBody>
                        <a:bodyPr/>
                        <a:lstStyle/>
                        <a:p>
                          <a:pPr algn="ctr"/>
                          <a:r>
                            <a:rPr lang="en-US" altLang="zh-CN" sz="1400" b="1" dirty="0"/>
                            <a:t>0.8%</a:t>
                          </a:r>
                          <a:endParaRPr lang="zh-CN" altLang="en-US" sz="1400" b="1" dirty="0"/>
                        </a:p>
                      </a:txBody>
                      <a:tcPr/>
                    </a:tc>
                    <a:tc>
                      <a:txBody>
                        <a:bodyPr/>
                        <a:lstStyle/>
                        <a:p>
                          <a:pPr algn="ctr"/>
                          <a:r>
                            <a:rPr lang="en-US" altLang="zh-CN" sz="1400" b="1" dirty="0"/>
                            <a:t>0.15%</a:t>
                          </a:r>
                          <a:endParaRPr lang="zh-CN" altLang="en-US" sz="1400" b="1" dirty="0"/>
                        </a:p>
                      </a:txBody>
                      <a:tcPr/>
                    </a:tc>
                    <a:extLst>
                      <a:ext uri="{0D108BD9-81ED-4DB2-BD59-A6C34878D82A}">
                        <a16:rowId xmlns:a16="http://schemas.microsoft.com/office/drawing/2014/main" val="3865107240"/>
                      </a:ext>
                    </a:extLst>
                  </a:tr>
                  <a:tr h="252893">
                    <a:tc>
                      <a:txBody>
                        <a:bodyPr/>
                        <a:lstStyle/>
                        <a:p>
                          <a:r>
                            <a:rPr lang="en-US" altLang="zh-CN" sz="1400" dirty="0"/>
                            <a:t>Energy jitter 1</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±5%</a:t>
                          </a:r>
                          <a:endParaRPr lang="zh-CN" altLang="en-US" sz="1400" b="1" dirty="0"/>
                        </a:p>
                      </a:txBody>
                      <a:tcPr/>
                    </a:tc>
                    <a:tc>
                      <a:txBody>
                        <a:bodyPr/>
                        <a:lstStyle/>
                        <a:p>
                          <a:pPr algn="ctr"/>
                          <a:r>
                            <a:rPr lang="en-US" altLang="zh-CN" sz="1400" b="1" dirty="0"/>
                            <a:t>0.35%</a:t>
                          </a:r>
                          <a:endParaRPr lang="zh-CN" altLang="en-US" sz="1400" b="1" dirty="0"/>
                        </a:p>
                      </a:txBody>
                      <a:tcPr/>
                    </a:tc>
                    <a:extLst>
                      <a:ext uri="{0D108BD9-81ED-4DB2-BD59-A6C34878D82A}">
                        <a16:rowId xmlns:a16="http://schemas.microsoft.com/office/drawing/2014/main" val="554604920"/>
                      </a:ext>
                    </a:extLst>
                  </a:tr>
                  <a:tr h="252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Energy jitter 2</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t>±4%</a:t>
                          </a:r>
                          <a:endParaRPr lang="zh-CN" altLang="en-US" sz="1400" b="1" dirty="0"/>
                        </a:p>
                      </a:txBody>
                      <a:tcPr/>
                    </a:tc>
                    <a:tc>
                      <a:txBody>
                        <a:bodyPr/>
                        <a:lstStyle/>
                        <a:p>
                          <a:pPr algn="ctr"/>
                          <a:r>
                            <a:rPr lang="en-US" altLang="zh-CN" sz="1400" b="1" dirty="0"/>
                            <a:t>0.22%</a:t>
                          </a:r>
                          <a:endParaRPr lang="zh-CN" altLang="en-US" sz="1400" b="1" dirty="0"/>
                        </a:p>
                      </a:txBody>
                      <a:tcPr/>
                    </a:tc>
                    <a:extLst>
                      <a:ext uri="{0D108BD9-81ED-4DB2-BD59-A6C34878D82A}">
                        <a16:rowId xmlns:a16="http://schemas.microsoft.com/office/drawing/2014/main" val="309990657"/>
                      </a:ext>
                    </a:extLst>
                  </a:tr>
                  <a:tr h="252893">
                    <a:tc>
                      <a:txBody>
                        <a:bodyPr/>
                        <a:lstStyle/>
                        <a:p>
                          <a:r>
                            <a:rPr lang="en-US" altLang="zh-CN" sz="1400" dirty="0"/>
                            <a:t>Energy chirp [1/m]</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700</a:t>
                          </a:r>
                          <a:endParaRPr lang="zh-CN" altLang="en-US" sz="1400" dirty="0"/>
                        </a:p>
                      </a:txBody>
                      <a:tcPr/>
                    </a:tc>
                    <a:tc>
                      <a:txBody>
                        <a:bodyPr/>
                        <a:lstStyle/>
                        <a:p>
                          <a:pPr algn="ctr"/>
                          <a:r>
                            <a:rPr lang="en-US" altLang="zh-CN" sz="1400" dirty="0"/>
                            <a:t>0</a:t>
                          </a:r>
                          <a:endParaRPr lang="zh-CN" altLang="en-US" sz="1400" dirty="0"/>
                        </a:p>
                      </a:txBody>
                      <a:tcPr/>
                    </a:tc>
                    <a:extLst>
                      <a:ext uri="{0D108BD9-81ED-4DB2-BD59-A6C34878D82A}">
                        <a16:rowId xmlns:a16="http://schemas.microsoft.com/office/drawing/2014/main" val="4231632442"/>
                      </a:ext>
                    </a:extLst>
                  </a:tr>
                  <a:tr h="252893">
                    <a:tc>
                      <a:txBody>
                        <a:bodyPr/>
                        <a:lstStyle/>
                        <a:p>
                          <a:r>
                            <a:rPr lang="en-US" altLang="zh-CN" sz="1400" dirty="0"/>
                            <a:t>Plasma density </a:t>
                          </a: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𝑝</m:t>
                                  </m:r>
                                </m:sub>
                              </m:sSub>
                            </m:oMath>
                          </a14:m>
                          <a:endParaRPr lang="zh-CN" altLang="en-US" sz="1400" dirty="0"/>
                        </a:p>
                      </a:txBody>
                      <a:tcPr/>
                    </a:tc>
                    <a:tc gridSpan="4">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1×</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15</m:t>
                                    </m:r>
                                  </m:sup>
                                </m:sSup>
                                <m:r>
                                  <a:rPr lang="en-US" altLang="zh-CN" sz="1400" b="0" i="1" smtClean="0">
                                    <a:latin typeface="Cambria Math" panose="02040503050406030204" pitchFamily="18" charset="0"/>
                                  </a:rPr>
                                  <m:t> </m:t>
                                </m:r>
                                <m:sSup>
                                  <m:sSupPr>
                                    <m:ctrlPr>
                                      <a:rPr lang="en-US" altLang="zh-CN" sz="1400" b="0" i="1" smtClean="0">
                                        <a:latin typeface="Cambria Math" panose="02040503050406030204" pitchFamily="18" charset="0"/>
                                      </a:rPr>
                                    </m:ctrlPr>
                                  </m:sSupPr>
                                  <m:e>
                                    <m:r>
                                      <m:rPr>
                                        <m:sty m:val="p"/>
                                      </m:rPr>
                                      <a:rPr lang="en-US" altLang="zh-CN" sz="1400" b="0" i="0" smtClean="0">
                                        <a:latin typeface="Cambria Math" panose="02040503050406030204" pitchFamily="18" charset="0"/>
                                      </a:rPr>
                                      <m:t>cm</m:t>
                                    </m:r>
                                  </m:e>
                                  <m:sup>
                                    <m:r>
                                      <a:rPr lang="en-US" altLang="zh-CN" sz="1400" b="0" i="1" smtClean="0">
                                        <a:latin typeface="Cambria Math" panose="02040503050406030204" pitchFamily="18" charset="0"/>
                                      </a:rPr>
                                      <m:t>−3</m:t>
                                    </m:r>
                                  </m:sup>
                                </m:sSup>
                              </m:oMath>
                            </m:oMathPara>
                          </a14:m>
                          <a:endParaRPr lang="en-US" altLang="zh-CN" sz="1400" b="0" dirty="0"/>
                        </a:p>
                      </a:txBody>
                      <a:tcPr/>
                    </a:tc>
                    <a:tc hMerge="1">
                      <a:txBody>
                        <a:bodyPr/>
                        <a:lstStyle/>
                        <a:p>
                          <a:endParaRPr lang="zh-CN" altLang="en-US"/>
                        </a:p>
                      </a:txBody>
                      <a:tcPr/>
                    </a:tc>
                    <a:tc hMerge="1">
                      <a:txBody>
                        <a:bodyPr/>
                        <a:lstStyle/>
                        <a:p>
                          <a:pPr algn="ct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862517860"/>
                      </a:ext>
                    </a:extLst>
                  </a:tr>
                </a:tbl>
              </a:graphicData>
            </a:graphic>
          </p:graphicFrame>
        </mc:Choice>
        <mc:Fallback>
          <p:graphicFrame>
            <p:nvGraphicFramePr>
              <p:cNvPr id="6" name="表格 5">
                <a:extLst>
                  <a:ext uri="{FF2B5EF4-FFF2-40B4-BE49-F238E27FC236}">
                    <a16:creationId xmlns:a16="http://schemas.microsoft.com/office/drawing/2014/main" id="{E8D2BF86-8185-4719-87DD-001AAA4900F3}"/>
                  </a:ext>
                </a:extLst>
              </p:cNvPr>
              <p:cNvGraphicFramePr>
                <a:graphicFrameLocks noGrp="1"/>
              </p:cNvGraphicFramePr>
              <p:nvPr>
                <p:extLst>
                  <p:ext uri="{D42A27DB-BD31-4B8C-83A1-F6EECF244321}">
                    <p14:modId xmlns:p14="http://schemas.microsoft.com/office/powerpoint/2010/main" val="1739283796"/>
                  </p:ext>
                </p:extLst>
              </p:nvPr>
            </p:nvGraphicFramePr>
            <p:xfrm>
              <a:off x="324581" y="883622"/>
              <a:ext cx="4616198" cy="3700400"/>
            </p:xfrm>
            <a:graphic>
              <a:graphicData uri="http://schemas.openxmlformats.org/drawingml/2006/table">
                <a:tbl>
                  <a:tblPr firstRow="1" bandRow="1">
                    <a:tableStyleId>{5C22544A-7EE6-4342-B048-85BDC9FD1C3A}</a:tableStyleId>
                  </a:tblPr>
                  <a:tblGrid>
                    <a:gridCol w="1617286">
                      <a:extLst>
                        <a:ext uri="{9D8B030D-6E8A-4147-A177-3AD203B41FA5}">
                          <a16:colId xmlns:a16="http://schemas.microsoft.com/office/drawing/2014/main" val="722692068"/>
                        </a:ext>
                      </a:extLst>
                    </a:gridCol>
                    <a:gridCol w="749728">
                      <a:extLst>
                        <a:ext uri="{9D8B030D-6E8A-4147-A177-3AD203B41FA5}">
                          <a16:colId xmlns:a16="http://schemas.microsoft.com/office/drawing/2014/main" val="3901886177"/>
                        </a:ext>
                      </a:extLst>
                    </a:gridCol>
                    <a:gridCol w="749728">
                      <a:extLst>
                        <a:ext uri="{9D8B030D-6E8A-4147-A177-3AD203B41FA5}">
                          <a16:colId xmlns:a16="http://schemas.microsoft.com/office/drawing/2014/main" val="3205114472"/>
                        </a:ext>
                      </a:extLst>
                    </a:gridCol>
                    <a:gridCol w="749728">
                      <a:extLst>
                        <a:ext uri="{9D8B030D-6E8A-4147-A177-3AD203B41FA5}">
                          <a16:colId xmlns:a16="http://schemas.microsoft.com/office/drawing/2014/main" val="1680304714"/>
                        </a:ext>
                      </a:extLst>
                    </a:gridCol>
                    <a:gridCol w="749728">
                      <a:extLst>
                        <a:ext uri="{9D8B030D-6E8A-4147-A177-3AD203B41FA5}">
                          <a16:colId xmlns:a16="http://schemas.microsoft.com/office/drawing/2014/main" val="3878275568"/>
                        </a:ext>
                      </a:extLst>
                    </a:gridCol>
                  </a:tblGrid>
                  <a:tr h="304800">
                    <a:tc rowSpan="2">
                      <a:txBody>
                        <a:bodyPr/>
                        <a:lstStyle/>
                        <a:p>
                          <a:r>
                            <a:rPr lang="en-US" altLang="zh-CN" sz="1400" dirty="0"/>
                            <a:t>Parameter </a:t>
                          </a:r>
                          <a:endParaRPr lang="zh-CN" altLang="en-US" sz="1400" dirty="0"/>
                        </a:p>
                      </a:txBody>
                      <a:tcPr/>
                    </a:tc>
                    <a:tc gridSpan="2">
                      <a:txBody>
                        <a:bodyPr/>
                        <a:lstStyle/>
                        <a:p>
                          <a:pPr algn="ctr"/>
                          <a:r>
                            <a:rPr lang="en-US" altLang="zh-CN" sz="1400" dirty="0"/>
                            <a:t>Driver </a:t>
                          </a:r>
                          <a:endParaRPr lang="zh-CN" altLang="en-US" sz="1400" dirty="0"/>
                        </a:p>
                      </a:txBody>
                      <a:tcPr/>
                    </a:tc>
                    <a:tc hMerge="1">
                      <a:txBody>
                        <a:bodyPr/>
                        <a:lstStyle/>
                        <a:p>
                          <a:endParaRPr lang="zh-CN" altLang="en-US"/>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332100984"/>
                      </a:ext>
                    </a:extLst>
                  </a:tr>
                  <a:tr h="304800">
                    <a:tc vMerge="1">
                      <a:txBody>
                        <a:bodyPr/>
                        <a:lstStyle/>
                        <a:p>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extLst>
                      <a:ext uri="{0D108BD9-81ED-4DB2-BD59-A6C34878D82A}">
                        <a16:rowId xmlns:a16="http://schemas.microsoft.com/office/drawing/2014/main" val="322876733"/>
                      </a:ext>
                    </a:extLst>
                  </a:tr>
                  <a:tr h="304800">
                    <a:tc>
                      <a:txBody>
                        <a:bodyPr/>
                        <a:lstStyle/>
                        <a:p>
                          <a:r>
                            <a:rPr lang="en-US" altLang="zh-CN" sz="1400" dirty="0"/>
                            <a:t>E [GeV]</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0.48</a:t>
                          </a:r>
                          <a:endParaRPr lang="zh-CN" altLang="en-US" sz="1400" dirty="0"/>
                        </a:p>
                      </a:txBody>
                      <a:tcPr/>
                    </a:tc>
                    <a:tc>
                      <a:txBody>
                        <a:bodyPr/>
                        <a:lstStyle/>
                        <a:p>
                          <a:pPr algn="ctr"/>
                          <a:r>
                            <a:rPr lang="en-US" altLang="zh-CN" sz="1400" b="1" dirty="0"/>
                            <a:t>30</a:t>
                          </a:r>
                          <a:endParaRPr lang="zh-CN" altLang="en-US" sz="1400" b="1" dirty="0"/>
                        </a:p>
                      </a:txBody>
                      <a:tcPr/>
                    </a:tc>
                    <a:tc>
                      <a:txBody>
                        <a:bodyPr/>
                        <a:lstStyle/>
                        <a:p>
                          <a:pPr algn="ctr"/>
                          <a:r>
                            <a:rPr lang="en-US" altLang="zh-CN" sz="1400" b="1" dirty="0"/>
                            <a:t>30.05</a:t>
                          </a:r>
                          <a:endParaRPr lang="zh-CN" altLang="en-US" sz="1400" b="1" dirty="0"/>
                        </a:p>
                      </a:txBody>
                      <a:tcPr/>
                    </a:tc>
                    <a:extLst>
                      <a:ext uri="{0D108BD9-81ED-4DB2-BD59-A6C34878D82A}">
                        <a16:rowId xmlns:a16="http://schemas.microsoft.com/office/drawing/2014/main" val="643204489"/>
                      </a:ext>
                    </a:extLst>
                  </a:tr>
                  <a:tr h="304800">
                    <a:tc>
                      <a:txBody>
                        <a:bodyPr/>
                        <a:lstStyle/>
                        <a:p>
                          <a:r>
                            <a:rPr lang="en-US" altLang="zh-CN" sz="1400" dirty="0"/>
                            <a:t>Q [</a:t>
                          </a:r>
                          <a:r>
                            <a:rPr lang="en-US" altLang="zh-CN" sz="1400" dirty="0" err="1"/>
                            <a:t>nC</a:t>
                          </a:r>
                          <a:r>
                            <a:rPr lang="en-US" altLang="zh-CN" sz="1400" dirty="0"/>
                            <a:t>]</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3</a:t>
                          </a:r>
                          <a:endParaRPr lang="zh-CN" altLang="en-US" sz="1400" dirty="0"/>
                        </a:p>
                      </a:txBody>
                      <a:tcPr/>
                    </a:tc>
                    <a:tc>
                      <a:txBody>
                        <a:bodyPr/>
                        <a:lstStyle/>
                        <a:p>
                          <a:pPr algn="ctr"/>
                          <a:r>
                            <a:rPr lang="en-US" altLang="zh-CN" sz="1400" b="1" dirty="0"/>
                            <a:t>1.2</a:t>
                          </a:r>
                          <a:endParaRPr lang="zh-CN" altLang="en-US" sz="1400" b="1" dirty="0"/>
                        </a:p>
                      </a:txBody>
                      <a:tcPr/>
                    </a:tc>
                    <a:tc>
                      <a:txBody>
                        <a:bodyPr/>
                        <a:lstStyle/>
                        <a:p>
                          <a:pPr algn="ctr"/>
                          <a:r>
                            <a:rPr lang="en-US" altLang="zh-CN" sz="1400" b="1" dirty="0"/>
                            <a:t>1.2</a:t>
                          </a:r>
                          <a:endParaRPr lang="zh-CN" altLang="en-US" sz="1400" b="1" dirty="0"/>
                        </a:p>
                      </a:txBody>
                      <a:tcPr/>
                    </a:tc>
                    <a:extLst>
                      <a:ext uri="{0D108BD9-81ED-4DB2-BD59-A6C34878D82A}">
                        <a16:rowId xmlns:a16="http://schemas.microsoft.com/office/drawing/2014/main" val="2561266007"/>
                      </a:ext>
                    </a:extLst>
                  </a:tr>
                  <a:tr h="314135">
                    <a:tc>
                      <a:txBody>
                        <a:bodyPr/>
                        <a:lstStyle/>
                        <a:p>
                          <a:endParaRPr lang="zh-CN"/>
                        </a:p>
                      </a:txBody>
                      <a:tcPr>
                        <a:blipFill>
                          <a:blip r:embed="rId3"/>
                          <a:stretch>
                            <a:fillRect l="-376" t="-386538" r="-186466" b="-701923"/>
                          </a:stretch>
                        </a:blipFill>
                      </a:tcPr>
                    </a:tc>
                    <a:tc>
                      <a:txBody>
                        <a:bodyPr/>
                        <a:lstStyle/>
                        <a:p>
                          <a:pPr algn="ctr"/>
                          <a:r>
                            <a:rPr lang="en-US" altLang="zh-CN" sz="1400" dirty="0"/>
                            <a:t>44</a:t>
                          </a:r>
                          <a:endParaRPr lang="zh-CN" altLang="en-US" sz="1400" dirty="0"/>
                        </a:p>
                      </a:txBody>
                      <a:tcPr/>
                    </a:tc>
                    <a:tc>
                      <a:txBody>
                        <a:bodyPr/>
                        <a:lstStyle/>
                        <a:p>
                          <a:pPr algn="ctr"/>
                          <a:r>
                            <a:rPr lang="en-US" altLang="zh-CN" sz="1400" dirty="0"/>
                            <a:t>4600</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48</a:t>
                          </a:r>
                          <a:endParaRPr lang="zh-CN" altLang="en-US" sz="1400" dirty="0"/>
                        </a:p>
                      </a:txBody>
                      <a:tcPr/>
                    </a:tc>
                    <a:extLst>
                      <a:ext uri="{0D108BD9-81ED-4DB2-BD59-A6C34878D82A}">
                        <a16:rowId xmlns:a16="http://schemas.microsoft.com/office/drawing/2014/main" val="1132964006"/>
                      </a:ext>
                    </a:extLst>
                  </a:tr>
                  <a:tr h="304800">
                    <a:tc>
                      <a:txBody>
                        <a:bodyPr/>
                        <a:lstStyle/>
                        <a:p>
                          <a:endParaRPr lang="zh-CN"/>
                        </a:p>
                      </a:txBody>
                      <a:tcPr>
                        <a:blipFill>
                          <a:blip r:embed="rId3"/>
                          <a:stretch>
                            <a:fillRect l="-376" t="-506000" r="-186466" b="-630000"/>
                          </a:stretch>
                        </a:blipFill>
                      </a:tcPr>
                    </a:tc>
                    <a:tc>
                      <a:txBody>
                        <a:bodyPr/>
                        <a:lstStyle/>
                        <a:p>
                          <a:pPr algn="ctr"/>
                          <a:r>
                            <a:rPr lang="en-US" altLang="zh-CN" sz="1400" dirty="0"/>
                            <a:t>8.5</a:t>
                          </a:r>
                          <a:endParaRPr lang="zh-CN" altLang="en-US" sz="1400" dirty="0"/>
                        </a:p>
                      </a:txBody>
                      <a:tcPr/>
                    </a:tc>
                    <a:tc>
                      <a:txBody>
                        <a:bodyPr/>
                        <a:lstStyle/>
                        <a:p>
                          <a:pPr algn="ctr"/>
                          <a:r>
                            <a:rPr lang="en-US" altLang="zh-CN" sz="1400" dirty="0"/>
                            <a:t>217</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6.6</a:t>
                          </a:r>
                          <a:endParaRPr lang="zh-CN" altLang="en-US" sz="1400" dirty="0"/>
                        </a:p>
                      </a:txBody>
                      <a:tcPr/>
                    </a:tc>
                    <a:extLst>
                      <a:ext uri="{0D108BD9-81ED-4DB2-BD59-A6C34878D82A}">
                        <a16:rowId xmlns:a16="http://schemas.microsoft.com/office/drawing/2014/main" val="2087802081"/>
                      </a:ext>
                    </a:extLst>
                  </a:tr>
                  <a:tr h="304800">
                    <a:tc>
                      <a:txBody>
                        <a:bodyPr/>
                        <a:lstStyle/>
                        <a:p>
                          <a:endParaRPr lang="zh-CN"/>
                        </a:p>
                      </a:txBody>
                      <a:tcPr>
                        <a:blipFill>
                          <a:blip r:embed="rId3"/>
                          <a:stretch>
                            <a:fillRect l="-376" t="-606000" r="-186466" b="-53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0.48</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0.52</a:t>
                          </a:r>
                          <a:endParaRPr lang="zh-CN" altLang="en-US" sz="1400" dirty="0"/>
                        </a:p>
                      </a:txBody>
                      <a:tcPr/>
                    </a:tc>
                    <a:tc>
                      <a:txBody>
                        <a:bodyPr/>
                        <a:lstStyle/>
                        <a:p>
                          <a:pPr algn="ctr"/>
                          <a:r>
                            <a:rPr lang="en-US" altLang="zh-CN" sz="1400" dirty="0"/>
                            <a:t>0.035</a:t>
                          </a:r>
                          <a:endParaRPr lang="zh-CN" altLang="en-US" sz="1400" dirty="0"/>
                        </a:p>
                      </a:txBody>
                      <a:tcPr/>
                    </a:tc>
                    <a:tc>
                      <a:txBody>
                        <a:bodyPr/>
                        <a:lstStyle/>
                        <a:p>
                          <a:pPr algn="ctr"/>
                          <a:r>
                            <a:rPr lang="en-US" altLang="zh-CN" sz="1400" dirty="0"/>
                            <a:t>0.122</a:t>
                          </a:r>
                          <a:endParaRPr lang="zh-CN" altLang="en-US" sz="1400" dirty="0"/>
                        </a:p>
                      </a:txBody>
                      <a:tcPr/>
                    </a:tc>
                    <a:extLst>
                      <a:ext uri="{0D108BD9-81ED-4DB2-BD59-A6C34878D82A}">
                        <a16:rowId xmlns:a16="http://schemas.microsoft.com/office/drawing/2014/main" val="1446561302"/>
                      </a:ext>
                    </a:extLst>
                  </a:tr>
                  <a:tr h="321818">
                    <a:tc>
                      <a:txBody>
                        <a:bodyPr/>
                        <a:lstStyle/>
                        <a:p>
                          <a:endParaRPr lang="zh-CN"/>
                        </a:p>
                      </a:txBody>
                      <a:tcPr>
                        <a:blipFill>
                          <a:blip r:embed="rId3"/>
                          <a:stretch>
                            <a:fillRect l="-376" t="-666038" r="-186466" b="-400000"/>
                          </a:stretch>
                        </a:blipFill>
                      </a:tcPr>
                    </a:tc>
                    <a:tc>
                      <a:txBody>
                        <a:bodyPr/>
                        <a:lstStyle/>
                        <a:p>
                          <a:pPr algn="ctr"/>
                          <a:r>
                            <a:rPr lang="en-US" altLang="zh-CN" sz="1400" dirty="0"/>
                            <a:t>5%</a:t>
                          </a:r>
                          <a:endParaRPr lang="zh-CN" altLang="en-US" sz="1400" dirty="0"/>
                        </a:p>
                      </a:txBody>
                      <a:tcPr/>
                    </a:tc>
                    <a:tc>
                      <a:txBody>
                        <a:bodyPr/>
                        <a:lstStyle/>
                        <a:p>
                          <a:pPr algn="ctr"/>
                          <a:r>
                            <a:rPr lang="en-US" altLang="zh-CN" sz="1400" dirty="0"/>
                            <a:t>94%</a:t>
                          </a:r>
                          <a:endParaRPr lang="zh-CN" altLang="en-US" sz="1400" dirty="0"/>
                        </a:p>
                      </a:txBody>
                      <a:tcPr/>
                    </a:tc>
                    <a:tc>
                      <a:txBody>
                        <a:bodyPr/>
                        <a:lstStyle/>
                        <a:p>
                          <a:pPr algn="ctr"/>
                          <a:r>
                            <a:rPr lang="en-US" altLang="zh-CN" sz="1400" b="1" dirty="0"/>
                            <a:t>0.8%</a:t>
                          </a:r>
                          <a:endParaRPr lang="zh-CN" altLang="en-US" sz="1400" b="1" dirty="0"/>
                        </a:p>
                      </a:txBody>
                      <a:tcPr/>
                    </a:tc>
                    <a:tc>
                      <a:txBody>
                        <a:bodyPr/>
                        <a:lstStyle/>
                        <a:p>
                          <a:pPr algn="ctr"/>
                          <a:r>
                            <a:rPr lang="en-US" altLang="zh-CN" sz="1400" b="1" dirty="0"/>
                            <a:t>0.15%</a:t>
                          </a:r>
                          <a:endParaRPr lang="zh-CN" altLang="en-US" sz="1400" b="1" dirty="0"/>
                        </a:p>
                      </a:txBody>
                      <a:tcPr/>
                    </a:tc>
                    <a:extLst>
                      <a:ext uri="{0D108BD9-81ED-4DB2-BD59-A6C34878D82A}">
                        <a16:rowId xmlns:a16="http://schemas.microsoft.com/office/drawing/2014/main" val="3865107240"/>
                      </a:ext>
                    </a:extLst>
                  </a:tr>
                  <a:tr h="304800">
                    <a:tc>
                      <a:txBody>
                        <a:bodyPr/>
                        <a:lstStyle/>
                        <a:p>
                          <a:r>
                            <a:rPr lang="en-US" altLang="zh-CN" sz="1400" dirty="0"/>
                            <a:t>Energy jitter 1</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±5%</a:t>
                          </a:r>
                          <a:endParaRPr lang="zh-CN" altLang="en-US" sz="1400" b="1" dirty="0"/>
                        </a:p>
                      </a:txBody>
                      <a:tcPr/>
                    </a:tc>
                    <a:tc>
                      <a:txBody>
                        <a:bodyPr/>
                        <a:lstStyle/>
                        <a:p>
                          <a:pPr algn="ctr"/>
                          <a:r>
                            <a:rPr lang="en-US" altLang="zh-CN" sz="1400" b="1" dirty="0"/>
                            <a:t>0.35%</a:t>
                          </a:r>
                          <a:endParaRPr lang="zh-CN" altLang="en-US" sz="1400" b="1" dirty="0"/>
                        </a:p>
                      </a:txBody>
                      <a:tcPr/>
                    </a:tc>
                    <a:extLst>
                      <a:ext uri="{0D108BD9-81ED-4DB2-BD59-A6C34878D82A}">
                        <a16:rowId xmlns:a16="http://schemas.microsoft.com/office/drawing/2014/main" val="554604920"/>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Energy jitter 2</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t>±4%</a:t>
                          </a:r>
                          <a:endParaRPr lang="zh-CN" altLang="en-US" sz="1400" b="1" dirty="0"/>
                        </a:p>
                      </a:txBody>
                      <a:tcPr/>
                    </a:tc>
                    <a:tc>
                      <a:txBody>
                        <a:bodyPr/>
                        <a:lstStyle/>
                        <a:p>
                          <a:pPr algn="ctr"/>
                          <a:r>
                            <a:rPr lang="en-US" altLang="zh-CN" sz="1400" b="1" dirty="0"/>
                            <a:t>0.22%</a:t>
                          </a:r>
                          <a:endParaRPr lang="zh-CN" altLang="en-US" sz="1400" b="1" dirty="0"/>
                        </a:p>
                      </a:txBody>
                      <a:tcPr/>
                    </a:tc>
                    <a:extLst>
                      <a:ext uri="{0D108BD9-81ED-4DB2-BD59-A6C34878D82A}">
                        <a16:rowId xmlns:a16="http://schemas.microsoft.com/office/drawing/2014/main" val="309990657"/>
                      </a:ext>
                    </a:extLst>
                  </a:tr>
                  <a:tr h="304800">
                    <a:tc>
                      <a:txBody>
                        <a:bodyPr/>
                        <a:lstStyle/>
                        <a:p>
                          <a:r>
                            <a:rPr lang="en-US" altLang="zh-CN" sz="1400" dirty="0"/>
                            <a:t>Energy chirp [1/m]</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700</a:t>
                          </a:r>
                          <a:endParaRPr lang="zh-CN" altLang="en-US" sz="1400" dirty="0"/>
                        </a:p>
                      </a:txBody>
                      <a:tcPr/>
                    </a:tc>
                    <a:tc>
                      <a:txBody>
                        <a:bodyPr/>
                        <a:lstStyle/>
                        <a:p>
                          <a:pPr algn="ctr"/>
                          <a:r>
                            <a:rPr lang="en-US" altLang="zh-CN" sz="1400" dirty="0"/>
                            <a:t>0</a:t>
                          </a:r>
                          <a:endParaRPr lang="zh-CN" altLang="en-US" sz="1400" dirty="0"/>
                        </a:p>
                      </a:txBody>
                      <a:tcPr/>
                    </a:tc>
                    <a:extLst>
                      <a:ext uri="{0D108BD9-81ED-4DB2-BD59-A6C34878D82A}">
                        <a16:rowId xmlns:a16="http://schemas.microsoft.com/office/drawing/2014/main" val="4231632442"/>
                      </a:ext>
                    </a:extLst>
                  </a:tr>
                  <a:tr h="321247">
                    <a:tc>
                      <a:txBody>
                        <a:bodyPr/>
                        <a:lstStyle/>
                        <a:p>
                          <a:endParaRPr lang="zh-CN"/>
                        </a:p>
                      </a:txBody>
                      <a:tcPr>
                        <a:blipFill>
                          <a:blip r:embed="rId3"/>
                          <a:stretch>
                            <a:fillRect l="-376" t="-1049057" r="-186466" b="-16981"/>
                          </a:stretch>
                        </a:blipFill>
                      </a:tcPr>
                    </a:tc>
                    <a:tc gridSpan="4">
                      <a:txBody>
                        <a:bodyPr/>
                        <a:lstStyle/>
                        <a:p>
                          <a:endParaRPr lang="zh-CN"/>
                        </a:p>
                      </a:txBody>
                      <a:tcPr>
                        <a:blipFill>
                          <a:blip r:embed="rId3"/>
                          <a:stretch>
                            <a:fillRect l="-54268" t="-1049057" r="-813" b="-16981"/>
                          </a:stretch>
                        </a:blipFill>
                      </a:tcPr>
                    </a:tc>
                    <a:tc hMerge="1">
                      <a:txBody>
                        <a:bodyPr/>
                        <a:lstStyle/>
                        <a:p>
                          <a:endParaRPr lang="zh-CN" altLang="en-US"/>
                        </a:p>
                      </a:txBody>
                      <a:tcPr/>
                    </a:tc>
                    <a:tc hMerge="1">
                      <a:txBody>
                        <a:bodyPr/>
                        <a:lstStyle/>
                        <a:p>
                          <a:pPr algn="ct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862517860"/>
                      </a:ext>
                    </a:extLst>
                  </a:tr>
                </a:tbl>
              </a:graphicData>
            </a:graphic>
          </p:graphicFrame>
        </mc:Fallback>
      </mc:AlternateContent>
      <p:pic>
        <p:nvPicPr>
          <p:cNvPr id="3" name="图片 2">
            <a:extLst>
              <a:ext uri="{FF2B5EF4-FFF2-40B4-BE49-F238E27FC236}">
                <a16:creationId xmlns:a16="http://schemas.microsoft.com/office/drawing/2014/main" id="{999AB781-B687-4DF7-B84F-E295832B39BF}"/>
              </a:ext>
            </a:extLst>
          </p:cNvPr>
          <p:cNvPicPr>
            <a:picLocks noChangeAspect="1"/>
          </p:cNvPicPr>
          <p:nvPr/>
        </p:nvPicPr>
        <p:blipFill>
          <a:blip r:embed="rId4"/>
          <a:stretch>
            <a:fillRect/>
          </a:stretch>
        </p:blipFill>
        <p:spPr>
          <a:xfrm>
            <a:off x="7799928" y="3888153"/>
            <a:ext cx="4136975" cy="2919940"/>
          </a:xfrm>
          <a:prstGeom prst="rect">
            <a:avLst/>
          </a:prstGeom>
        </p:spPr>
      </p:pic>
      <p:pic>
        <p:nvPicPr>
          <p:cNvPr id="8" name="图片 7">
            <a:extLst>
              <a:ext uri="{FF2B5EF4-FFF2-40B4-BE49-F238E27FC236}">
                <a16:creationId xmlns:a16="http://schemas.microsoft.com/office/drawing/2014/main" id="{5DDF19C1-E5DD-4677-9829-68630FBB7B23}"/>
              </a:ext>
            </a:extLst>
          </p:cNvPr>
          <p:cNvPicPr>
            <a:picLocks noChangeAspect="1"/>
          </p:cNvPicPr>
          <p:nvPr/>
        </p:nvPicPr>
        <p:blipFill>
          <a:blip r:embed="rId5"/>
          <a:stretch>
            <a:fillRect/>
          </a:stretch>
        </p:blipFill>
        <p:spPr>
          <a:xfrm>
            <a:off x="4940779" y="943058"/>
            <a:ext cx="3496056" cy="2622042"/>
          </a:xfrm>
          <a:prstGeom prst="rect">
            <a:avLst/>
          </a:prstGeom>
        </p:spPr>
      </p:pic>
      <p:pic>
        <p:nvPicPr>
          <p:cNvPr id="9" name="图片 8">
            <a:extLst>
              <a:ext uri="{FF2B5EF4-FFF2-40B4-BE49-F238E27FC236}">
                <a16:creationId xmlns:a16="http://schemas.microsoft.com/office/drawing/2014/main" id="{667E18B7-E745-46DC-8A8B-7F78E881526F}"/>
              </a:ext>
            </a:extLst>
          </p:cNvPr>
          <p:cNvPicPr>
            <a:picLocks noChangeAspect="1"/>
          </p:cNvPicPr>
          <p:nvPr/>
        </p:nvPicPr>
        <p:blipFill>
          <a:blip r:embed="rId6"/>
          <a:stretch>
            <a:fillRect/>
          </a:stretch>
        </p:blipFill>
        <p:spPr>
          <a:xfrm>
            <a:off x="8436835" y="883622"/>
            <a:ext cx="3654552" cy="2740914"/>
          </a:xfrm>
          <a:prstGeom prst="rect">
            <a:avLst/>
          </a:prstGeom>
        </p:spPr>
      </p:pic>
      <p:sp>
        <p:nvSpPr>
          <p:cNvPr id="10" name="矩形 9">
            <a:extLst>
              <a:ext uri="{FF2B5EF4-FFF2-40B4-BE49-F238E27FC236}">
                <a16:creationId xmlns:a16="http://schemas.microsoft.com/office/drawing/2014/main" id="{5B5767D9-2C24-4E10-AFEB-3509B5141B84}"/>
              </a:ext>
            </a:extLst>
          </p:cNvPr>
          <p:cNvSpPr/>
          <p:nvPr/>
        </p:nvSpPr>
        <p:spPr>
          <a:xfrm>
            <a:off x="7467600" y="2013223"/>
            <a:ext cx="310896" cy="2197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a:extLst>
              <a:ext uri="{FF2B5EF4-FFF2-40B4-BE49-F238E27FC236}">
                <a16:creationId xmlns:a16="http://schemas.microsoft.com/office/drawing/2014/main" id="{948283F9-B8D0-478D-8944-B00500CC9EBC}"/>
              </a:ext>
            </a:extLst>
          </p:cNvPr>
          <p:cNvCxnSpPr>
            <a:cxnSpLocks/>
          </p:cNvCxnSpPr>
          <p:nvPr/>
        </p:nvCxnSpPr>
        <p:spPr>
          <a:xfrm>
            <a:off x="7778496" y="2123249"/>
            <a:ext cx="10668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3B5A7B44-2EEC-4FB9-9851-9892BE654BDF}"/>
              </a:ext>
            </a:extLst>
          </p:cNvPr>
          <p:cNvSpPr/>
          <p:nvPr/>
        </p:nvSpPr>
        <p:spPr>
          <a:xfrm>
            <a:off x="9875520" y="1635569"/>
            <a:ext cx="158496" cy="17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2E55DB2C-47D7-4C59-A546-640521487C21}"/>
              </a:ext>
            </a:extLst>
          </p:cNvPr>
          <p:cNvSpPr/>
          <p:nvPr/>
        </p:nvSpPr>
        <p:spPr>
          <a:xfrm>
            <a:off x="10442448" y="2342705"/>
            <a:ext cx="158496" cy="17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0AAD4B71-D86C-418D-9776-93FB30633182}"/>
              </a:ext>
            </a:extLst>
          </p:cNvPr>
          <p:cNvSpPr/>
          <p:nvPr/>
        </p:nvSpPr>
        <p:spPr>
          <a:xfrm>
            <a:off x="9705340" y="1327792"/>
            <a:ext cx="498855" cy="307777"/>
          </a:xfrm>
          <a:prstGeom prst="rect">
            <a:avLst/>
          </a:prstGeom>
        </p:spPr>
        <p:txBody>
          <a:bodyPr wrap="none">
            <a:spAutoFit/>
          </a:bodyPr>
          <a:lstStyle/>
          <a:p>
            <a:pPr algn="ctr"/>
            <a:r>
              <a:rPr lang="en-US" altLang="zh-CN" sz="1400" b="1" dirty="0">
                <a:solidFill>
                  <a:srgbClr val="FF0000"/>
                </a:solidFill>
              </a:rPr>
              <a:t>±5%</a:t>
            </a:r>
            <a:endParaRPr lang="zh-CN" altLang="en-US" sz="1400" b="1" dirty="0">
              <a:solidFill>
                <a:srgbClr val="FF0000"/>
              </a:solidFill>
            </a:endParaRPr>
          </a:p>
        </p:txBody>
      </p:sp>
      <p:sp>
        <p:nvSpPr>
          <p:cNvPr id="17" name="矩形 16">
            <a:extLst>
              <a:ext uri="{FF2B5EF4-FFF2-40B4-BE49-F238E27FC236}">
                <a16:creationId xmlns:a16="http://schemas.microsoft.com/office/drawing/2014/main" id="{601414DF-671D-42E9-A555-39A99AA79E47}"/>
              </a:ext>
            </a:extLst>
          </p:cNvPr>
          <p:cNvSpPr/>
          <p:nvPr/>
        </p:nvSpPr>
        <p:spPr>
          <a:xfrm>
            <a:off x="10280846" y="2079088"/>
            <a:ext cx="498855" cy="307777"/>
          </a:xfrm>
          <a:prstGeom prst="rect">
            <a:avLst/>
          </a:prstGeom>
        </p:spPr>
        <p:txBody>
          <a:bodyPr wrap="none">
            <a:spAutoFit/>
          </a:bodyPr>
          <a:lstStyle/>
          <a:p>
            <a:pPr algn="ctr"/>
            <a:r>
              <a:rPr lang="en-US" altLang="zh-CN" sz="1400" b="1" dirty="0">
                <a:solidFill>
                  <a:srgbClr val="FF0000"/>
                </a:solidFill>
              </a:rPr>
              <a:t>±4%</a:t>
            </a:r>
            <a:endParaRPr lang="zh-CN" altLang="en-US" sz="1400" b="1" dirty="0">
              <a:solidFill>
                <a:srgbClr val="FF0000"/>
              </a:solidFill>
            </a:endParaRPr>
          </a:p>
        </p:txBody>
      </p:sp>
    </p:spTree>
    <p:extLst>
      <p:ext uri="{BB962C8B-B14F-4D97-AF65-F5344CB8AC3E}">
        <p14:creationId xmlns:p14="http://schemas.microsoft.com/office/powerpoint/2010/main" val="83770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标题 1">
                <a:extLst>
                  <a:ext uri="{FF2B5EF4-FFF2-40B4-BE49-F238E27FC236}">
                    <a16:creationId xmlns:a16="http://schemas.microsoft.com/office/drawing/2014/main" id="{705A036B-1ECE-4B9F-A2AB-59861E08EE10}"/>
                  </a:ext>
                </a:extLst>
              </p:cNvPr>
              <p:cNvSpPr>
                <a:spLocks noGrp="1"/>
              </p:cNvSpPr>
              <p:nvPr>
                <p:ph type="title"/>
              </p:nvPr>
            </p:nvSpPr>
            <p:spPr>
              <a:xfrm>
                <a:off x="451104" y="49907"/>
                <a:ext cx="10515600" cy="553096"/>
              </a:xfrm>
            </p:spPr>
            <p:txBody>
              <a:bodyPr>
                <a:normAutofit/>
              </a:bodyPr>
              <a:lstStyle/>
              <a:p>
                <a14:m>
                  <m:oMath xmlns:m="http://schemas.openxmlformats.org/officeDocument/2006/math">
                    <m:sSub>
                      <m:sSubPr>
                        <m:ctrlPr>
                          <a:rPr lang="en-US" altLang="zh-CN" sz="2800" b="1" i="1" smtClean="0">
                            <a:latin typeface="Cambria Math" panose="02040503050406030204" pitchFamily="18" charset="0"/>
                          </a:rPr>
                        </m:ctrlPr>
                      </m:sSubPr>
                      <m:e>
                        <m:r>
                          <a:rPr lang="en-US" altLang="zh-CN" sz="2800" b="1" i="1">
                            <a:latin typeface="Cambria Math" panose="02040503050406030204" pitchFamily="18" charset="0"/>
                          </a:rPr>
                          <m:t>𝑬</m:t>
                        </m:r>
                      </m:e>
                      <m:sub>
                        <m:r>
                          <a:rPr lang="en-US" altLang="zh-CN" sz="2800" b="1" i="1">
                            <a:latin typeface="Cambria Math" panose="02040503050406030204" pitchFamily="18" charset="0"/>
                          </a:rPr>
                          <m:t>𝒘</m:t>
                        </m:r>
                      </m:sub>
                    </m:sSub>
                    <m:r>
                      <a:rPr lang="en-US" altLang="zh-CN" sz="2800" b="1" i="1">
                        <a:latin typeface="Cambria Math" panose="02040503050406030204" pitchFamily="18" charset="0"/>
                      </a:rPr>
                      <m:t>=</m:t>
                    </m:r>
                    <m:r>
                      <a:rPr lang="en-US" altLang="zh-CN" sz="2800" b="1" i="1" smtClean="0">
                        <a:latin typeface="Cambria Math" panose="02040503050406030204" pitchFamily="18" charset="0"/>
                      </a:rPr>
                      <m:t>𝟐</m:t>
                    </m:r>
                    <m:r>
                      <a:rPr lang="en-US" altLang="zh-CN" sz="2800" b="1" i="1">
                        <a:latin typeface="Cambria Math" panose="02040503050406030204" pitchFamily="18" charset="0"/>
                      </a:rPr>
                      <m:t>𝟓</m:t>
                    </m:r>
                    <m:r>
                      <a:rPr lang="en-US" altLang="zh-CN" sz="2800" b="1">
                        <a:latin typeface="Cambria Math" panose="02040503050406030204" pitchFamily="18" charset="0"/>
                      </a:rPr>
                      <m:t> </m:t>
                    </m:r>
                    <m:r>
                      <a:rPr lang="en-US" altLang="zh-CN" sz="2800" b="1" i="1">
                        <a:latin typeface="Cambria Math" panose="02040503050406030204" pitchFamily="18" charset="0"/>
                      </a:rPr>
                      <m:t>𝐆𝐞𝐕</m:t>
                    </m:r>
                    <m:r>
                      <a:rPr lang="en-US" altLang="zh-CN" sz="2800" i="1">
                        <a:latin typeface="Cambria Math" panose="02040503050406030204" pitchFamily="18" charset="0"/>
                      </a:rPr>
                      <m:t>, </m:t>
                    </m:r>
                    <m:sSub>
                      <m:sSubPr>
                        <m:ctrlPr>
                          <a:rPr lang="en-US" altLang="zh-CN" sz="2800" i="1" kern="100" dirty="0">
                            <a:latin typeface="Cambria Math" panose="02040503050406030204" pitchFamily="18" charset="0"/>
                            <a:cs typeface="Times New Roman" panose="02020603050405020304" pitchFamily="18" charset="0"/>
                          </a:rPr>
                        </m:ctrlPr>
                      </m:sSubPr>
                      <m:e>
                        <m:r>
                          <a:rPr lang="en-US" altLang="zh-CN" sz="2800" i="1" kern="100" dirty="0">
                            <a:latin typeface="Cambria Math" panose="02040503050406030204" pitchFamily="18" charset="0"/>
                            <a:cs typeface="Times New Roman" panose="02020603050405020304" pitchFamily="18" charset="0"/>
                          </a:rPr>
                          <m:t>𝑅</m:t>
                        </m:r>
                      </m:e>
                      <m:sub>
                        <m:r>
                          <a:rPr lang="en-US" altLang="zh-CN" sz="2800" i="1" kern="100" dirty="0">
                            <a:latin typeface="Cambria Math" panose="02040503050406030204" pitchFamily="18" charset="0"/>
                            <a:cs typeface="Times New Roman" panose="02020603050405020304" pitchFamily="18" charset="0"/>
                          </a:rPr>
                          <m:t>56</m:t>
                        </m:r>
                      </m:sub>
                    </m:sSub>
                    <m:r>
                      <a:rPr lang="en-US" altLang="zh-CN" sz="2800" i="1" kern="100" dirty="0">
                        <a:latin typeface="Cambria Math" panose="02040503050406030204" pitchFamily="18" charset="0"/>
                        <a:cs typeface="Times New Roman" panose="02020603050405020304" pitchFamily="18" charset="0"/>
                      </a:rPr>
                      <m:t>=</m:t>
                    </m:r>
                    <m:r>
                      <a:rPr lang="en-US" altLang="zh-CN" sz="2800" b="0" i="1" kern="100" dirty="0" smtClean="0">
                        <a:latin typeface="Cambria Math" panose="02040503050406030204" pitchFamily="18" charset="0"/>
                        <a:cs typeface="Times New Roman" panose="02020603050405020304" pitchFamily="18" charset="0"/>
                      </a:rPr>
                      <m:t>3.3</m:t>
                    </m:r>
                    <m:r>
                      <a:rPr lang="en-US" altLang="zh-CN" sz="2800" i="1" kern="100" dirty="0">
                        <a:latin typeface="Cambria Math" panose="02040503050406030204" pitchFamily="18" charset="0"/>
                        <a:cs typeface="Times New Roman" panose="02020603050405020304" pitchFamily="18" charset="0"/>
                      </a:rPr>
                      <m:t> </m:t>
                    </m:r>
                    <m:r>
                      <m:rPr>
                        <m:sty m:val="p"/>
                      </m:rPr>
                      <a:rPr lang="en-US" altLang="zh-CN" sz="2800" i="0" kern="100" dirty="0">
                        <a:latin typeface="Cambria Math" panose="02040503050406030204" pitchFamily="18" charset="0"/>
                        <a:cs typeface="Times New Roman" panose="02020603050405020304" pitchFamily="18" charset="0"/>
                      </a:rPr>
                      <m:t>m</m:t>
                    </m:r>
                    <m:r>
                      <m:rPr>
                        <m:sty m:val="p"/>
                      </m:rPr>
                      <a:rPr lang="en-US" altLang="zh-CN" sz="2800" i="0" kern="100" dirty="0" smtClean="0">
                        <a:latin typeface="Cambria Math" panose="02040503050406030204" pitchFamily="18" charset="0"/>
                        <a:cs typeface="Times New Roman" panose="02020603050405020304" pitchFamily="18" charset="0"/>
                      </a:rPr>
                      <m:t>m</m:t>
                    </m:r>
                    <m:r>
                      <a:rPr lang="en-US" altLang="zh-CN" sz="2800" b="0" i="1" kern="100" dirty="0" smtClean="0">
                        <a:latin typeface="Cambria Math" panose="02040503050406030204" pitchFamily="18" charset="0"/>
                        <a:cs typeface="Times New Roman" panose="02020603050405020304" pitchFamily="18" charset="0"/>
                      </a:rPr>
                      <m:t>,</m:t>
                    </m:r>
                    <m:sSub>
                      <m:sSubPr>
                        <m:ctrlPr>
                          <a:rPr lang="en-US" altLang="zh-CN" sz="2800" i="1" kern="100" dirty="0">
                            <a:latin typeface="Cambria Math" panose="02040503050406030204" pitchFamily="18" charset="0"/>
                            <a:cs typeface="Times New Roman" panose="02020603050405020304" pitchFamily="18" charset="0"/>
                          </a:rPr>
                        </m:ctrlPr>
                      </m:sSubPr>
                      <m:e>
                        <m:r>
                          <a:rPr lang="en-US" altLang="zh-CN" sz="2800" i="1" kern="100" dirty="0">
                            <a:latin typeface="Cambria Math" panose="02040503050406030204" pitchFamily="18" charset="0"/>
                            <a:cs typeface="Times New Roman" panose="02020603050405020304" pitchFamily="18" charset="0"/>
                          </a:rPr>
                          <m:t>𝑄</m:t>
                        </m:r>
                      </m:e>
                      <m:sub>
                        <m:r>
                          <a:rPr lang="en-US" altLang="zh-CN" sz="2800" i="1" kern="100" dirty="0">
                            <a:latin typeface="Cambria Math" panose="02040503050406030204" pitchFamily="18" charset="0"/>
                            <a:cs typeface="Times New Roman" panose="02020603050405020304" pitchFamily="18" charset="0"/>
                          </a:rPr>
                          <m:t>𝑤</m:t>
                        </m:r>
                      </m:sub>
                    </m:sSub>
                    <m:r>
                      <a:rPr lang="en-US" altLang="zh-CN" sz="2800" kern="100" dirty="0">
                        <a:latin typeface="Cambria Math" panose="02040503050406030204" pitchFamily="18" charset="0"/>
                        <a:cs typeface="Times New Roman" panose="02020603050405020304" pitchFamily="18" charset="0"/>
                      </a:rPr>
                      <m:t>=</m:t>
                    </m:r>
                    <m:r>
                      <a:rPr lang="en-US" altLang="zh-CN" sz="2800" b="0" i="0" kern="100" dirty="0" smtClean="0">
                        <a:latin typeface="Cambria Math" panose="02040503050406030204" pitchFamily="18" charset="0"/>
                        <a:cs typeface="Times New Roman" panose="02020603050405020304" pitchFamily="18" charset="0"/>
                      </a:rPr>
                      <m:t>1.</m:t>
                    </m:r>
                    <m:r>
                      <a:rPr lang="en-US" altLang="zh-CN" sz="2800" kern="100" dirty="0">
                        <a:latin typeface="Cambria Math" panose="02040503050406030204" pitchFamily="18" charset="0"/>
                        <a:cs typeface="Times New Roman" panose="02020603050405020304" pitchFamily="18" charset="0"/>
                      </a:rPr>
                      <m:t>2</m:t>
                    </m:r>
                    <m:r>
                      <a:rPr lang="en-US" altLang="zh-CN" sz="2800" b="0" i="0" kern="100" dirty="0" smtClean="0">
                        <a:latin typeface="Cambria Math" panose="02040503050406030204" pitchFamily="18" charset="0"/>
                        <a:cs typeface="Times New Roman" panose="02020603050405020304" pitchFamily="18" charset="0"/>
                      </a:rPr>
                      <m:t> </m:t>
                    </m:r>
                    <m:r>
                      <m:rPr>
                        <m:sty m:val="p"/>
                      </m:rPr>
                      <a:rPr lang="en-US" altLang="zh-CN" sz="2800" kern="100" dirty="0">
                        <a:latin typeface="Cambria Math" panose="02040503050406030204" pitchFamily="18" charset="0"/>
                        <a:cs typeface="Times New Roman" panose="02020603050405020304" pitchFamily="18" charset="0"/>
                      </a:rPr>
                      <m:t>nC</m:t>
                    </m:r>
                  </m:oMath>
                </a14:m>
                <a:r>
                  <a:rPr lang="zh-CN" altLang="en-US" sz="2800" dirty="0"/>
                  <a:t> </a:t>
                </a:r>
              </a:p>
            </p:txBody>
          </p:sp>
        </mc:Choice>
        <mc:Fallback>
          <p:sp>
            <p:nvSpPr>
              <p:cNvPr id="4" name="标题 1">
                <a:extLst>
                  <a:ext uri="{FF2B5EF4-FFF2-40B4-BE49-F238E27FC236}">
                    <a16:creationId xmlns:a16="http://schemas.microsoft.com/office/drawing/2014/main" id="{705A036B-1ECE-4B9F-A2AB-59861E08EE10}"/>
                  </a:ext>
                </a:extLst>
              </p:cNvPr>
              <p:cNvSpPr>
                <a:spLocks noGrp="1" noRot="1" noChangeAspect="1" noMove="1" noResize="1" noEditPoints="1" noAdjustHandles="1" noChangeArrowheads="1" noChangeShapeType="1" noTextEdit="1"/>
              </p:cNvSpPr>
              <p:nvPr>
                <p:ph type="title"/>
              </p:nvPr>
            </p:nvSpPr>
            <p:spPr>
              <a:xfrm>
                <a:off x="451104" y="49907"/>
                <a:ext cx="10515600" cy="553096"/>
              </a:xfr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6" name="表格 5">
                <a:extLst>
                  <a:ext uri="{FF2B5EF4-FFF2-40B4-BE49-F238E27FC236}">
                    <a16:creationId xmlns:a16="http://schemas.microsoft.com/office/drawing/2014/main" id="{E8D2BF86-8185-4719-87DD-001AAA4900F3}"/>
                  </a:ext>
                </a:extLst>
              </p:cNvPr>
              <p:cNvGraphicFramePr>
                <a:graphicFrameLocks noGrp="1"/>
              </p:cNvGraphicFramePr>
              <p:nvPr>
                <p:extLst>
                  <p:ext uri="{D42A27DB-BD31-4B8C-83A1-F6EECF244321}">
                    <p14:modId xmlns:p14="http://schemas.microsoft.com/office/powerpoint/2010/main" val="682158840"/>
                  </p:ext>
                </p:extLst>
              </p:nvPr>
            </p:nvGraphicFramePr>
            <p:xfrm>
              <a:off x="324581" y="883622"/>
              <a:ext cx="4616198" cy="3700400"/>
            </p:xfrm>
            <a:graphic>
              <a:graphicData uri="http://schemas.openxmlformats.org/drawingml/2006/table">
                <a:tbl>
                  <a:tblPr firstRow="1" bandRow="1">
                    <a:tableStyleId>{5C22544A-7EE6-4342-B048-85BDC9FD1C3A}</a:tableStyleId>
                  </a:tblPr>
                  <a:tblGrid>
                    <a:gridCol w="1617286">
                      <a:extLst>
                        <a:ext uri="{9D8B030D-6E8A-4147-A177-3AD203B41FA5}">
                          <a16:colId xmlns:a16="http://schemas.microsoft.com/office/drawing/2014/main" val="722692068"/>
                        </a:ext>
                      </a:extLst>
                    </a:gridCol>
                    <a:gridCol w="749728">
                      <a:extLst>
                        <a:ext uri="{9D8B030D-6E8A-4147-A177-3AD203B41FA5}">
                          <a16:colId xmlns:a16="http://schemas.microsoft.com/office/drawing/2014/main" val="3901886177"/>
                        </a:ext>
                      </a:extLst>
                    </a:gridCol>
                    <a:gridCol w="749728">
                      <a:extLst>
                        <a:ext uri="{9D8B030D-6E8A-4147-A177-3AD203B41FA5}">
                          <a16:colId xmlns:a16="http://schemas.microsoft.com/office/drawing/2014/main" val="3205114472"/>
                        </a:ext>
                      </a:extLst>
                    </a:gridCol>
                    <a:gridCol w="749728">
                      <a:extLst>
                        <a:ext uri="{9D8B030D-6E8A-4147-A177-3AD203B41FA5}">
                          <a16:colId xmlns:a16="http://schemas.microsoft.com/office/drawing/2014/main" val="1680304714"/>
                        </a:ext>
                      </a:extLst>
                    </a:gridCol>
                    <a:gridCol w="749728">
                      <a:extLst>
                        <a:ext uri="{9D8B030D-6E8A-4147-A177-3AD203B41FA5}">
                          <a16:colId xmlns:a16="http://schemas.microsoft.com/office/drawing/2014/main" val="3878275568"/>
                        </a:ext>
                      </a:extLst>
                    </a:gridCol>
                  </a:tblGrid>
                  <a:tr h="252893">
                    <a:tc rowSpan="2">
                      <a:txBody>
                        <a:bodyPr/>
                        <a:lstStyle/>
                        <a:p>
                          <a:r>
                            <a:rPr lang="en-US" altLang="zh-CN" sz="1400" dirty="0"/>
                            <a:t>Parameter </a:t>
                          </a:r>
                          <a:endParaRPr lang="zh-CN" altLang="en-US" sz="1400" dirty="0"/>
                        </a:p>
                      </a:txBody>
                      <a:tcPr/>
                    </a:tc>
                    <a:tc gridSpan="2">
                      <a:txBody>
                        <a:bodyPr/>
                        <a:lstStyle/>
                        <a:p>
                          <a:pPr algn="ctr"/>
                          <a:r>
                            <a:rPr lang="en-US" altLang="zh-CN" sz="1400" dirty="0"/>
                            <a:t>Driver </a:t>
                          </a:r>
                          <a:endParaRPr lang="zh-CN" altLang="en-US" sz="1400" dirty="0"/>
                        </a:p>
                      </a:txBody>
                      <a:tcPr/>
                    </a:tc>
                    <a:tc hMerge="1">
                      <a:txBody>
                        <a:bodyPr/>
                        <a:lstStyle/>
                        <a:p>
                          <a:endParaRPr lang="zh-CN" altLang="en-US"/>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332100984"/>
                      </a:ext>
                    </a:extLst>
                  </a:tr>
                  <a:tr h="252893">
                    <a:tc vMerge="1">
                      <a:txBody>
                        <a:bodyPr/>
                        <a:lstStyle/>
                        <a:p>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extLst>
                      <a:ext uri="{0D108BD9-81ED-4DB2-BD59-A6C34878D82A}">
                        <a16:rowId xmlns:a16="http://schemas.microsoft.com/office/drawing/2014/main" val="322876733"/>
                      </a:ext>
                    </a:extLst>
                  </a:tr>
                  <a:tr h="252893">
                    <a:tc>
                      <a:txBody>
                        <a:bodyPr/>
                        <a:lstStyle/>
                        <a:p>
                          <a:r>
                            <a:rPr lang="en-US" altLang="zh-CN" sz="1400" dirty="0"/>
                            <a:t>E [GeV]</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0.49</a:t>
                          </a:r>
                          <a:endParaRPr lang="zh-CN" altLang="en-US" sz="1400" dirty="0"/>
                        </a:p>
                      </a:txBody>
                      <a:tcPr/>
                    </a:tc>
                    <a:tc>
                      <a:txBody>
                        <a:bodyPr/>
                        <a:lstStyle/>
                        <a:p>
                          <a:pPr algn="ctr"/>
                          <a:r>
                            <a:rPr lang="en-US" altLang="zh-CN" sz="1400" b="1" dirty="0"/>
                            <a:t>25</a:t>
                          </a:r>
                          <a:endParaRPr lang="zh-CN" altLang="en-US" sz="1400" b="1" dirty="0"/>
                        </a:p>
                      </a:txBody>
                      <a:tcPr/>
                    </a:tc>
                    <a:tc>
                      <a:txBody>
                        <a:bodyPr/>
                        <a:lstStyle/>
                        <a:p>
                          <a:pPr algn="ctr"/>
                          <a:r>
                            <a:rPr lang="en-US" altLang="zh-CN" sz="1400" b="1" dirty="0"/>
                            <a:t>24.9</a:t>
                          </a:r>
                          <a:endParaRPr lang="zh-CN" altLang="en-US" sz="1400" b="1" dirty="0"/>
                        </a:p>
                      </a:txBody>
                      <a:tcPr/>
                    </a:tc>
                    <a:extLst>
                      <a:ext uri="{0D108BD9-81ED-4DB2-BD59-A6C34878D82A}">
                        <a16:rowId xmlns:a16="http://schemas.microsoft.com/office/drawing/2014/main" val="643204489"/>
                      </a:ext>
                    </a:extLst>
                  </a:tr>
                  <a:tr h="252893">
                    <a:tc>
                      <a:txBody>
                        <a:bodyPr/>
                        <a:lstStyle/>
                        <a:p>
                          <a:r>
                            <a:rPr lang="en-US" altLang="zh-CN" sz="1400" dirty="0"/>
                            <a:t>Q [</a:t>
                          </a:r>
                          <a:r>
                            <a:rPr lang="en-US" altLang="zh-CN" sz="1400" dirty="0" err="1"/>
                            <a:t>nC</a:t>
                          </a:r>
                          <a:r>
                            <a:rPr lang="en-US" altLang="zh-CN" sz="1400" dirty="0"/>
                            <a:t>]</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7.3</a:t>
                          </a:r>
                          <a:endParaRPr lang="zh-CN" altLang="en-US" sz="1400" dirty="0"/>
                        </a:p>
                      </a:txBody>
                      <a:tcPr/>
                    </a:tc>
                    <a:tc>
                      <a:txBody>
                        <a:bodyPr/>
                        <a:lstStyle/>
                        <a:p>
                          <a:pPr algn="ctr"/>
                          <a:r>
                            <a:rPr lang="en-US" altLang="zh-CN" sz="1400" b="1" dirty="0"/>
                            <a:t>1.2</a:t>
                          </a:r>
                          <a:endParaRPr lang="zh-CN" altLang="en-US" sz="1400" b="1" dirty="0"/>
                        </a:p>
                      </a:txBody>
                      <a:tcPr/>
                    </a:tc>
                    <a:tc>
                      <a:txBody>
                        <a:bodyPr/>
                        <a:lstStyle/>
                        <a:p>
                          <a:pPr algn="ctr"/>
                          <a:r>
                            <a:rPr lang="en-US" altLang="zh-CN" sz="1400" b="1" dirty="0"/>
                            <a:t>1.2</a:t>
                          </a:r>
                          <a:endParaRPr lang="zh-CN" altLang="en-US" sz="1400" b="1" dirty="0"/>
                        </a:p>
                      </a:txBody>
                      <a:tcPr/>
                    </a:tc>
                    <a:extLst>
                      <a:ext uri="{0D108BD9-81ED-4DB2-BD59-A6C34878D82A}">
                        <a16:rowId xmlns:a16="http://schemas.microsoft.com/office/drawing/2014/main" val="2561266007"/>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𝜖</m:t>
                                  </m:r>
                                </m:e>
                                <m:sub>
                                  <m:r>
                                    <a:rPr lang="en-US" altLang="zh-CN" sz="1400" b="0" i="1" smtClean="0">
                                      <a:latin typeface="Cambria Math" panose="02040503050406030204" pitchFamily="18" charset="0"/>
                                    </a:rPr>
                                    <m:t>𝑛</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𝑟</m:t>
                                  </m:r>
                                </m:sub>
                              </m:sSub>
                              <m:r>
                                <a:rPr lang="en-US" altLang="zh-CN" sz="1400" b="0" i="1" smtClean="0">
                                  <a:latin typeface="Cambria Math" panose="02040503050406030204" pitchFamily="18" charset="0"/>
                                </a:rPr>
                                <m:t> [</m:t>
                              </m:r>
                              <m:r>
                                <m:rPr>
                                  <m:sty m:val="p"/>
                                </m:rPr>
                                <a:rPr lang="en-US" altLang="zh-CN" sz="1400" b="0" i="0" smtClean="0">
                                  <a:latin typeface="Cambria Math" panose="02040503050406030204" pitchFamily="18" charset="0"/>
                                </a:rPr>
                                <m:t>mm</m:t>
                              </m:r>
                              <m:r>
                                <a:rPr lang="en-US" altLang="zh-CN" sz="1400" b="0" i="0" smtClean="0">
                                  <a:latin typeface="Cambria Math" panose="02040503050406030204" pitchFamily="18" charset="0"/>
                                </a:rPr>
                                <m:t>⋅</m:t>
                              </m:r>
                              <m:r>
                                <m:rPr>
                                  <m:sty m:val="p"/>
                                </m:rPr>
                                <a:rPr lang="en-US" altLang="zh-CN" sz="1400" b="0" i="0" smtClean="0">
                                  <a:latin typeface="Cambria Math" panose="02040503050406030204" pitchFamily="18" charset="0"/>
                                </a:rPr>
                                <m:t>mrad</m:t>
                              </m:r>
                              <m:r>
                                <a:rPr lang="en-US" altLang="zh-CN" sz="1400" b="0" i="1" smtClean="0">
                                  <a:latin typeface="Cambria Math" panose="02040503050406030204" pitchFamily="18" charset="0"/>
                                </a:rPr>
                                <m:t>]</m:t>
                              </m:r>
                            </m:oMath>
                          </a14:m>
                          <a:r>
                            <a:rPr lang="zh-CN" altLang="en-US" sz="1400" dirty="0"/>
                            <a:t> </a:t>
                          </a:r>
                        </a:p>
                      </a:txBody>
                      <a:tcPr/>
                    </a:tc>
                    <a:tc>
                      <a:txBody>
                        <a:bodyPr/>
                        <a:lstStyle/>
                        <a:p>
                          <a:pPr algn="ctr"/>
                          <a:r>
                            <a:rPr lang="en-US" altLang="zh-CN" sz="1400" dirty="0"/>
                            <a:t>44</a:t>
                          </a:r>
                          <a:endParaRPr lang="zh-CN" altLang="en-US" sz="1400" dirty="0"/>
                        </a:p>
                      </a:txBody>
                      <a:tcPr/>
                    </a:tc>
                    <a:tc>
                      <a:txBody>
                        <a:bodyPr/>
                        <a:lstStyle/>
                        <a:p>
                          <a:pPr algn="ctr"/>
                          <a:r>
                            <a:rPr lang="en-US" altLang="zh-CN" sz="1400" dirty="0"/>
                            <a:t>3400</a:t>
                          </a:r>
                          <a:endParaRPr lang="zh-CN" altLang="en-US" sz="1400" dirty="0"/>
                        </a:p>
                      </a:txBody>
                      <a:tcPr/>
                    </a:tc>
                    <a:tc>
                      <a:txBody>
                        <a:bodyPr/>
                        <a:lstStyle/>
                        <a:p>
                          <a:pPr algn="ctr"/>
                          <a:r>
                            <a:rPr lang="en-US" altLang="zh-CN" sz="1400" dirty="0"/>
                            <a:t>8.4</a:t>
                          </a:r>
                          <a:endParaRPr lang="zh-CN" altLang="en-US" sz="1400" dirty="0"/>
                        </a:p>
                      </a:txBody>
                      <a:tcPr/>
                    </a:tc>
                    <a:tc>
                      <a:txBody>
                        <a:bodyPr/>
                        <a:lstStyle/>
                        <a:p>
                          <a:pPr algn="ctr"/>
                          <a:r>
                            <a:rPr lang="en-US" altLang="zh-CN" sz="1400" dirty="0"/>
                            <a:t>39.0</a:t>
                          </a:r>
                          <a:endParaRPr lang="zh-CN" altLang="en-US" sz="1400" dirty="0"/>
                        </a:p>
                      </a:txBody>
                      <a:tcPr/>
                    </a:tc>
                    <a:extLst>
                      <a:ext uri="{0D108BD9-81ED-4DB2-BD59-A6C34878D82A}">
                        <a16:rowId xmlns:a16="http://schemas.microsoft.com/office/drawing/2014/main" val="1132964006"/>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𝑟</m:t>
                                  </m:r>
                                </m:sub>
                              </m:sSub>
                              <m:r>
                                <a:rPr lang="en-US" altLang="zh-CN" sz="1400" b="0" i="1" smtClean="0">
                                  <a:latin typeface="Cambria Math" panose="02040503050406030204" pitchFamily="18" charset="0"/>
                                </a:rPr>
                                <m:t> [</m:t>
                              </m:r>
                              <m:r>
                                <m:rPr>
                                  <m:sty m:val="p"/>
                                </m:rPr>
                                <a:rPr lang="en-US" altLang="zh-CN" sz="1400" b="0" i="0" smtClean="0">
                                  <a:latin typeface="Cambria Math" panose="02040503050406030204" pitchFamily="18" charset="0"/>
                                </a:rPr>
                                <m:t>μm</m:t>
                              </m:r>
                              <m:r>
                                <a:rPr lang="en-US" altLang="zh-CN" sz="1400" b="0" i="1" smtClean="0">
                                  <a:latin typeface="Cambria Math" panose="02040503050406030204" pitchFamily="18" charset="0"/>
                                </a:rPr>
                                <m:t>]</m:t>
                              </m:r>
                            </m:oMath>
                          </a14:m>
                          <a:r>
                            <a:rPr lang="zh-CN" altLang="en-US" sz="1400" dirty="0"/>
                            <a:t> </a:t>
                          </a:r>
                        </a:p>
                      </a:txBody>
                      <a:tcPr/>
                    </a:tc>
                    <a:tc>
                      <a:txBody>
                        <a:bodyPr/>
                        <a:lstStyle/>
                        <a:p>
                          <a:pPr algn="ctr"/>
                          <a:r>
                            <a:rPr lang="en-US" altLang="zh-CN" sz="1400" dirty="0"/>
                            <a:t>8.5</a:t>
                          </a:r>
                          <a:endParaRPr lang="zh-CN" altLang="en-US" sz="1400" dirty="0"/>
                        </a:p>
                      </a:txBody>
                      <a:tcPr/>
                    </a:tc>
                    <a:tc>
                      <a:txBody>
                        <a:bodyPr/>
                        <a:lstStyle/>
                        <a:p>
                          <a:pPr algn="ctr"/>
                          <a:r>
                            <a:rPr lang="en-US" altLang="zh-CN" sz="1400" dirty="0"/>
                            <a:t>164</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7.3</a:t>
                          </a:r>
                          <a:endParaRPr lang="zh-CN" altLang="en-US" sz="1400" dirty="0"/>
                        </a:p>
                      </a:txBody>
                      <a:tcPr/>
                    </a:tc>
                    <a:extLst>
                      <a:ext uri="{0D108BD9-81ED-4DB2-BD59-A6C34878D82A}">
                        <a16:rowId xmlns:a16="http://schemas.microsoft.com/office/drawing/2014/main" val="2087802081"/>
                      </a:ext>
                    </a:extLst>
                  </a:tr>
                  <a:tr h="252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𝑧</m:t>
                                  </m:r>
                                </m:sub>
                              </m:sSub>
                              <m:r>
                                <a:rPr lang="en-US" altLang="zh-CN" sz="1400" b="0" i="1" smtClean="0">
                                  <a:latin typeface="Cambria Math" panose="02040503050406030204" pitchFamily="18" charset="0"/>
                                </a:rPr>
                                <m:t> [</m:t>
                              </m:r>
                              <m:r>
                                <m:rPr>
                                  <m:sty m:val="p"/>
                                </m:rPr>
                                <a:rPr lang="en-US" altLang="zh-CN" sz="1400" b="0" i="1" smtClean="0">
                                  <a:latin typeface="Cambria Math" panose="02040503050406030204" pitchFamily="18" charset="0"/>
                                </a:rPr>
                                <m:t>ps</m:t>
                              </m:r>
                              <m:r>
                                <a:rPr lang="en-US" altLang="zh-CN" sz="1400" b="0" i="1" smtClean="0">
                                  <a:latin typeface="Cambria Math" panose="02040503050406030204" pitchFamily="18" charset="0"/>
                                </a:rPr>
                                <m:t>]</m:t>
                              </m:r>
                            </m:oMath>
                          </a14:m>
                          <a:r>
                            <a:rPr lang="zh-CN" altLang="en-US" sz="14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0.48</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0.48</a:t>
                          </a:r>
                          <a:endParaRPr lang="zh-CN" altLang="en-US" sz="1400" dirty="0"/>
                        </a:p>
                      </a:txBody>
                      <a:tcPr/>
                    </a:tc>
                    <a:tc>
                      <a:txBody>
                        <a:bodyPr/>
                        <a:lstStyle/>
                        <a:p>
                          <a:pPr algn="ctr"/>
                          <a:r>
                            <a:rPr lang="en-US" altLang="zh-CN" sz="1400" dirty="0"/>
                            <a:t>0.035</a:t>
                          </a:r>
                          <a:endParaRPr lang="zh-CN" altLang="en-US" sz="1400" dirty="0"/>
                        </a:p>
                      </a:txBody>
                      <a:tcPr/>
                    </a:tc>
                    <a:tc>
                      <a:txBody>
                        <a:bodyPr/>
                        <a:lstStyle/>
                        <a:p>
                          <a:pPr algn="ctr"/>
                          <a:r>
                            <a:rPr lang="en-US" altLang="zh-CN" sz="1400" dirty="0"/>
                            <a:t>0.122</a:t>
                          </a:r>
                          <a:endParaRPr lang="zh-CN" altLang="en-US" sz="1400" dirty="0"/>
                        </a:p>
                      </a:txBody>
                      <a:tcPr/>
                    </a:tc>
                    <a:extLst>
                      <a:ext uri="{0D108BD9-81ED-4DB2-BD59-A6C34878D82A}">
                        <a16:rowId xmlns:a16="http://schemas.microsoft.com/office/drawing/2014/main" val="1446561302"/>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𝛾</m:t>
                                  </m:r>
                                </m:sub>
                              </m:sSub>
                            </m:oMath>
                          </a14:m>
                          <a:r>
                            <a:rPr lang="zh-CN" altLang="en-US" sz="1400" dirty="0"/>
                            <a:t> </a:t>
                          </a:r>
                        </a:p>
                      </a:txBody>
                      <a:tcPr/>
                    </a:tc>
                    <a:tc>
                      <a:txBody>
                        <a:bodyPr/>
                        <a:lstStyle/>
                        <a:p>
                          <a:pPr algn="ctr"/>
                          <a:r>
                            <a:rPr lang="en-US" altLang="zh-CN" sz="1400" dirty="0"/>
                            <a:t>5%</a:t>
                          </a:r>
                          <a:endParaRPr lang="zh-CN" altLang="en-US" sz="1400" dirty="0"/>
                        </a:p>
                      </a:txBody>
                      <a:tcPr/>
                    </a:tc>
                    <a:tc>
                      <a:txBody>
                        <a:bodyPr/>
                        <a:lstStyle/>
                        <a:p>
                          <a:pPr algn="ctr"/>
                          <a:r>
                            <a:rPr lang="en-US" altLang="zh-CN" sz="1400" dirty="0"/>
                            <a:t>110%</a:t>
                          </a:r>
                          <a:endParaRPr lang="zh-CN" altLang="en-US" sz="1400" dirty="0"/>
                        </a:p>
                      </a:txBody>
                      <a:tcPr/>
                    </a:tc>
                    <a:tc>
                      <a:txBody>
                        <a:bodyPr/>
                        <a:lstStyle/>
                        <a:p>
                          <a:pPr algn="ctr"/>
                          <a:r>
                            <a:rPr lang="en-US" altLang="zh-CN" sz="1400" b="1" dirty="0"/>
                            <a:t>0.8%</a:t>
                          </a:r>
                          <a:endParaRPr lang="zh-CN" altLang="en-US" sz="1400" b="1" dirty="0"/>
                        </a:p>
                      </a:txBody>
                      <a:tcPr/>
                    </a:tc>
                    <a:tc>
                      <a:txBody>
                        <a:bodyPr/>
                        <a:lstStyle/>
                        <a:p>
                          <a:pPr algn="ctr"/>
                          <a:r>
                            <a:rPr lang="en-US" altLang="zh-CN" sz="1400" b="1" dirty="0"/>
                            <a:t>0.17%</a:t>
                          </a:r>
                          <a:endParaRPr lang="zh-CN" altLang="en-US" sz="1400" b="1" dirty="0"/>
                        </a:p>
                      </a:txBody>
                      <a:tcPr/>
                    </a:tc>
                    <a:extLst>
                      <a:ext uri="{0D108BD9-81ED-4DB2-BD59-A6C34878D82A}">
                        <a16:rowId xmlns:a16="http://schemas.microsoft.com/office/drawing/2014/main" val="3865107240"/>
                      </a:ext>
                    </a:extLst>
                  </a:tr>
                  <a:tr h="252893">
                    <a:tc>
                      <a:txBody>
                        <a:bodyPr/>
                        <a:lstStyle/>
                        <a:p>
                          <a:r>
                            <a:rPr lang="en-US" altLang="zh-CN" sz="1400" dirty="0"/>
                            <a:t>Energy jitter 1</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±5%</a:t>
                          </a:r>
                          <a:endParaRPr lang="zh-CN" altLang="en-US" sz="1400" b="1" dirty="0"/>
                        </a:p>
                      </a:txBody>
                      <a:tcPr/>
                    </a:tc>
                    <a:tc>
                      <a:txBody>
                        <a:bodyPr/>
                        <a:lstStyle/>
                        <a:p>
                          <a:pPr algn="ctr"/>
                          <a:r>
                            <a:rPr lang="en-US" altLang="zh-CN" sz="1400" b="1" dirty="0"/>
                            <a:t>0.33%</a:t>
                          </a:r>
                          <a:endParaRPr lang="zh-CN" altLang="en-US" sz="1400" b="1" dirty="0"/>
                        </a:p>
                      </a:txBody>
                      <a:tcPr/>
                    </a:tc>
                    <a:extLst>
                      <a:ext uri="{0D108BD9-81ED-4DB2-BD59-A6C34878D82A}">
                        <a16:rowId xmlns:a16="http://schemas.microsoft.com/office/drawing/2014/main" val="554604920"/>
                      </a:ext>
                    </a:extLst>
                  </a:tr>
                  <a:tr h="252893">
                    <a:tc>
                      <a:txBody>
                        <a:bodyPr/>
                        <a:lstStyle/>
                        <a:p>
                          <a:r>
                            <a:rPr lang="en-US" altLang="zh-CN" sz="1400" dirty="0"/>
                            <a:t>Energy jitter 2</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±4%</a:t>
                          </a:r>
                          <a:endParaRPr lang="zh-CN" altLang="en-US" sz="1400" b="1" dirty="0"/>
                        </a:p>
                      </a:txBody>
                      <a:tcPr/>
                    </a:tc>
                    <a:tc>
                      <a:txBody>
                        <a:bodyPr/>
                        <a:lstStyle/>
                        <a:p>
                          <a:pPr algn="ctr"/>
                          <a:r>
                            <a:rPr lang="en-US" altLang="zh-CN" sz="1400" b="1" dirty="0"/>
                            <a:t>0.21%</a:t>
                          </a:r>
                          <a:endParaRPr lang="zh-CN" altLang="en-US" sz="1400" b="1" dirty="0"/>
                        </a:p>
                      </a:txBody>
                      <a:tcPr/>
                    </a:tc>
                    <a:extLst>
                      <a:ext uri="{0D108BD9-81ED-4DB2-BD59-A6C34878D82A}">
                        <a16:rowId xmlns:a16="http://schemas.microsoft.com/office/drawing/2014/main" val="2288876275"/>
                      </a:ext>
                    </a:extLst>
                  </a:tr>
                  <a:tr h="252893">
                    <a:tc>
                      <a:txBody>
                        <a:bodyPr/>
                        <a:lstStyle/>
                        <a:p>
                          <a:r>
                            <a:rPr lang="en-US" altLang="zh-CN" sz="1400" dirty="0"/>
                            <a:t>Energy chirp [1/m]</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700</a:t>
                          </a:r>
                          <a:endParaRPr lang="zh-CN" altLang="en-US" sz="1400" dirty="0"/>
                        </a:p>
                      </a:txBody>
                      <a:tcPr/>
                    </a:tc>
                    <a:tc>
                      <a:txBody>
                        <a:bodyPr/>
                        <a:lstStyle/>
                        <a:p>
                          <a:pPr algn="ctr"/>
                          <a:r>
                            <a:rPr lang="en-US" altLang="zh-CN" sz="1400" dirty="0"/>
                            <a:t>0</a:t>
                          </a:r>
                          <a:endParaRPr lang="zh-CN" altLang="en-US" sz="1400" dirty="0"/>
                        </a:p>
                      </a:txBody>
                      <a:tcPr/>
                    </a:tc>
                    <a:extLst>
                      <a:ext uri="{0D108BD9-81ED-4DB2-BD59-A6C34878D82A}">
                        <a16:rowId xmlns:a16="http://schemas.microsoft.com/office/drawing/2014/main" val="4231632442"/>
                      </a:ext>
                    </a:extLst>
                  </a:tr>
                  <a:tr h="252893">
                    <a:tc>
                      <a:txBody>
                        <a:bodyPr/>
                        <a:lstStyle/>
                        <a:p>
                          <a:r>
                            <a:rPr lang="en-US" altLang="zh-CN" sz="1400" dirty="0"/>
                            <a:t>Plasma density </a:t>
                          </a: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𝑝</m:t>
                                  </m:r>
                                </m:sub>
                              </m:sSub>
                            </m:oMath>
                          </a14:m>
                          <a:endParaRPr lang="zh-CN" altLang="en-US" sz="1400" dirty="0"/>
                        </a:p>
                      </a:txBody>
                      <a:tcPr/>
                    </a:tc>
                    <a:tc gridSpan="4">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1×</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15</m:t>
                                    </m:r>
                                  </m:sup>
                                </m:sSup>
                                <m:r>
                                  <a:rPr lang="en-US" altLang="zh-CN" sz="1400" b="0" i="1" smtClean="0">
                                    <a:latin typeface="Cambria Math" panose="02040503050406030204" pitchFamily="18" charset="0"/>
                                  </a:rPr>
                                  <m:t> </m:t>
                                </m:r>
                                <m:sSup>
                                  <m:sSupPr>
                                    <m:ctrlPr>
                                      <a:rPr lang="en-US" altLang="zh-CN" sz="1400" b="0" i="1" smtClean="0">
                                        <a:latin typeface="Cambria Math" panose="02040503050406030204" pitchFamily="18" charset="0"/>
                                      </a:rPr>
                                    </m:ctrlPr>
                                  </m:sSupPr>
                                  <m:e>
                                    <m:r>
                                      <m:rPr>
                                        <m:sty m:val="p"/>
                                      </m:rPr>
                                      <a:rPr lang="en-US" altLang="zh-CN" sz="1400" b="0" i="0" smtClean="0">
                                        <a:latin typeface="Cambria Math" panose="02040503050406030204" pitchFamily="18" charset="0"/>
                                      </a:rPr>
                                      <m:t>cm</m:t>
                                    </m:r>
                                  </m:e>
                                  <m:sup>
                                    <m:r>
                                      <a:rPr lang="en-US" altLang="zh-CN" sz="1400" b="0" i="1" smtClean="0">
                                        <a:latin typeface="Cambria Math" panose="02040503050406030204" pitchFamily="18" charset="0"/>
                                      </a:rPr>
                                      <m:t>−3</m:t>
                                    </m:r>
                                  </m:sup>
                                </m:sSup>
                              </m:oMath>
                            </m:oMathPara>
                          </a14:m>
                          <a:endParaRPr lang="en-US" altLang="zh-CN" sz="1400" b="0" dirty="0"/>
                        </a:p>
                      </a:txBody>
                      <a:tcPr/>
                    </a:tc>
                    <a:tc hMerge="1">
                      <a:txBody>
                        <a:bodyPr/>
                        <a:lstStyle/>
                        <a:p>
                          <a:endParaRPr lang="zh-CN" altLang="en-US"/>
                        </a:p>
                      </a:txBody>
                      <a:tcPr/>
                    </a:tc>
                    <a:tc hMerge="1">
                      <a:txBody>
                        <a:bodyPr/>
                        <a:lstStyle/>
                        <a:p>
                          <a:pPr algn="ct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862517860"/>
                      </a:ext>
                    </a:extLst>
                  </a:tr>
                </a:tbl>
              </a:graphicData>
            </a:graphic>
          </p:graphicFrame>
        </mc:Choice>
        <mc:Fallback>
          <p:graphicFrame>
            <p:nvGraphicFramePr>
              <p:cNvPr id="6" name="表格 5">
                <a:extLst>
                  <a:ext uri="{FF2B5EF4-FFF2-40B4-BE49-F238E27FC236}">
                    <a16:creationId xmlns:a16="http://schemas.microsoft.com/office/drawing/2014/main" id="{E8D2BF86-8185-4719-87DD-001AAA4900F3}"/>
                  </a:ext>
                </a:extLst>
              </p:cNvPr>
              <p:cNvGraphicFramePr>
                <a:graphicFrameLocks noGrp="1"/>
              </p:cNvGraphicFramePr>
              <p:nvPr>
                <p:extLst>
                  <p:ext uri="{D42A27DB-BD31-4B8C-83A1-F6EECF244321}">
                    <p14:modId xmlns:p14="http://schemas.microsoft.com/office/powerpoint/2010/main" val="682158840"/>
                  </p:ext>
                </p:extLst>
              </p:nvPr>
            </p:nvGraphicFramePr>
            <p:xfrm>
              <a:off x="324581" y="883622"/>
              <a:ext cx="4616198" cy="3700400"/>
            </p:xfrm>
            <a:graphic>
              <a:graphicData uri="http://schemas.openxmlformats.org/drawingml/2006/table">
                <a:tbl>
                  <a:tblPr firstRow="1" bandRow="1">
                    <a:tableStyleId>{5C22544A-7EE6-4342-B048-85BDC9FD1C3A}</a:tableStyleId>
                  </a:tblPr>
                  <a:tblGrid>
                    <a:gridCol w="1617286">
                      <a:extLst>
                        <a:ext uri="{9D8B030D-6E8A-4147-A177-3AD203B41FA5}">
                          <a16:colId xmlns:a16="http://schemas.microsoft.com/office/drawing/2014/main" val="722692068"/>
                        </a:ext>
                      </a:extLst>
                    </a:gridCol>
                    <a:gridCol w="749728">
                      <a:extLst>
                        <a:ext uri="{9D8B030D-6E8A-4147-A177-3AD203B41FA5}">
                          <a16:colId xmlns:a16="http://schemas.microsoft.com/office/drawing/2014/main" val="3901886177"/>
                        </a:ext>
                      </a:extLst>
                    </a:gridCol>
                    <a:gridCol w="749728">
                      <a:extLst>
                        <a:ext uri="{9D8B030D-6E8A-4147-A177-3AD203B41FA5}">
                          <a16:colId xmlns:a16="http://schemas.microsoft.com/office/drawing/2014/main" val="3205114472"/>
                        </a:ext>
                      </a:extLst>
                    </a:gridCol>
                    <a:gridCol w="749728">
                      <a:extLst>
                        <a:ext uri="{9D8B030D-6E8A-4147-A177-3AD203B41FA5}">
                          <a16:colId xmlns:a16="http://schemas.microsoft.com/office/drawing/2014/main" val="1680304714"/>
                        </a:ext>
                      </a:extLst>
                    </a:gridCol>
                    <a:gridCol w="749728">
                      <a:extLst>
                        <a:ext uri="{9D8B030D-6E8A-4147-A177-3AD203B41FA5}">
                          <a16:colId xmlns:a16="http://schemas.microsoft.com/office/drawing/2014/main" val="3878275568"/>
                        </a:ext>
                      </a:extLst>
                    </a:gridCol>
                  </a:tblGrid>
                  <a:tr h="304800">
                    <a:tc rowSpan="2">
                      <a:txBody>
                        <a:bodyPr/>
                        <a:lstStyle/>
                        <a:p>
                          <a:r>
                            <a:rPr lang="en-US" altLang="zh-CN" sz="1400" dirty="0"/>
                            <a:t>Parameter </a:t>
                          </a:r>
                          <a:endParaRPr lang="zh-CN" altLang="en-US" sz="1400" dirty="0"/>
                        </a:p>
                      </a:txBody>
                      <a:tcPr/>
                    </a:tc>
                    <a:tc gridSpan="2">
                      <a:txBody>
                        <a:bodyPr/>
                        <a:lstStyle/>
                        <a:p>
                          <a:pPr algn="ctr"/>
                          <a:r>
                            <a:rPr lang="en-US" altLang="zh-CN" sz="1400" dirty="0"/>
                            <a:t>Driver </a:t>
                          </a:r>
                          <a:endParaRPr lang="zh-CN" altLang="en-US" sz="1400" dirty="0"/>
                        </a:p>
                      </a:txBody>
                      <a:tcPr/>
                    </a:tc>
                    <a:tc hMerge="1">
                      <a:txBody>
                        <a:bodyPr/>
                        <a:lstStyle/>
                        <a:p>
                          <a:endParaRPr lang="zh-CN" altLang="en-US"/>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332100984"/>
                      </a:ext>
                    </a:extLst>
                  </a:tr>
                  <a:tr h="304800">
                    <a:tc vMerge="1">
                      <a:txBody>
                        <a:bodyPr/>
                        <a:lstStyle/>
                        <a:p>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extLst>
                      <a:ext uri="{0D108BD9-81ED-4DB2-BD59-A6C34878D82A}">
                        <a16:rowId xmlns:a16="http://schemas.microsoft.com/office/drawing/2014/main" val="322876733"/>
                      </a:ext>
                    </a:extLst>
                  </a:tr>
                  <a:tr h="304800">
                    <a:tc>
                      <a:txBody>
                        <a:bodyPr/>
                        <a:lstStyle/>
                        <a:p>
                          <a:r>
                            <a:rPr lang="en-US" altLang="zh-CN" sz="1400" dirty="0"/>
                            <a:t>E [GeV]</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0.49</a:t>
                          </a:r>
                          <a:endParaRPr lang="zh-CN" altLang="en-US" sz="1400" dirty="0"/>
                        </a:p>
                      </a:txBody>
                      <a:tcPr/>
                    </a:tc>
                    <a:tc>
                      <a:txBody>
                        <a:bodyPr/>
                        <a:lstStyle/>
                        <a:p>
                          <a:pPr algn="ctr"/>
                          <a:r>
                            <a:rPr lang="en-US" altLang="zh-CN" sz="1400" b="1" dirty="0"/>
                            <a:t>25</a:t>
                          </a:r>
                          <a:endParaRPr lang="zh-CN" altLang="en-US" sz="1400" b="1" dirty="0"/>
                        </a:p>
                      </a:txBody>
                      <a:tcPr/>
                    </a:tc>
                    <a:tc>
                      <a:txBody>
                        <a:bodyPr/>
                        <a:lstStyle/>
                        <a:p>
                          <a:pPr algn="ctr"/>
                          <a:r>
                            <a:rPr lang="en-US" altLang="zh-CN" sz="1400" b="1" dirty="0"/>
                            <a:t>24.9</a:t>
                          </a:r>
                          <a:endParaRPr lang="zh-CN" altLang="en-US" sz="1400" b="1" dirty="0"/>
                        </a:p>
                      </a:txBody>
                      <a:tcPr/>
                    </a:tc>
                    <a:extLst>
                      <a:ext uri="{0D108BD9-81ED-4DB2-BD59-A6C34878D82A}">
                        <a16:rowId xmlns:a16="http://schemas.microsoft.com/office/drawing/2014/main" val="643204489"/>
                      </a:ext>
                    </a:extLst>
                  </a:tr>
                  <a:tr h="304800">
                    <a:tc>
                      <a:txBody>
                        <a:bodyPr/>
                        <a:lstStyle/>
                        <a:p>
                          <a:r>
                            <a:rPr lang="en-US" altLang="zh-CN" sz="1400" dirty="0"/>
                            <a:t>Q [</a:t>
                          </a:r>
                          <a:r>
                            <a:rPr lang="en-US" altLang="zh-CN" sz="1400" dirty="0" err="1"/>
                            <a:t>nC</a:t>
                          </a:r>
                          <a:r>
                            <a:rPr lang="en-US" altLang="zh-CN" sz="1400" dirty="0"/>
                            <a:t>]</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7.3</a:t>
                          </a:r>
                          <a:endParaRPr lang="zh-CN" altLang="en-US" sz="1400" dirty="0"/>
                        </a:p>
                      </a:txBody>
                      <a:tcPr/>
                    </a:tc>
                    <a:tc>
                      <a:txBody>
                        <a:bodyPr/>
                        <a:lstStyle/>
                        <a:p>
                          <a:pPr algn="ctr"/>
                          <a:r>
                            <a:rPr lang="en-US" altLang="zh-CN" sz="1400" b="1" dirty="0"/>
                            <a:t>1.2</a:t>
                          </a:r>
                          <a:endParaRPr lang="zh-CN" altLang="en-US" sz="1400" b="1" dirty="0"/>
                        </a:p>
                      </a:txBody>
                      <a:tcPr/>
                    </a:tc>
                    <a:tc>
                      <a:txBody>
                        <a:bodyPr/>
                        <a:lstStyle/>
                        <a:p>
                          <a:pPr algn="ctr"/>
                          <a:r>
                            <a:rPr lang="en-US" altLang="zh-CN" sz="1400" b="1" dirty="0"/>
                            <a:t>1.2</a:t>
                          </a:r>
                          <a:endParaRPr lang="zh-CN" altLang="en-US" sz="1400" b="1" dirty="0"/>
                        </a:p>
                      </a:txBody>
                      <a:tcPr/>
                    </a:tc>
                    <a:extLst>
                      <a:ext uri="{0D108BD9-81ED-4DB2-BD59-A6C34878D82A}">
                        <a16:rowId xmlns:a16="http://schemas.microsoft.com/office/drawing/2014/main" val="2561266007"/>
                      </a:ext>
                    </a:extLst>
                  </a:tr>
                  <a:tr h="314135">
                    <a:tc>
                      <a:txBody>
                        <a:bodyPr/>
                        <a:lstStyle/>
                        <a:p>
                          <a:endParaRPr lang="zh-CN"/>
                        </a:p>
                      </a:txBody>
                      <a:tcPr>
                        <a:blipFill>
                          <a:blip r:embed="rId3"/>
                          <a:stretch>
                            <a:fillRect l="-376" t="-386538" r="-186466" b="-701923"/>
                          </a:stretch>
                        </a:blipFill>
                      </a:tcPr>
                    </a:tc>
                    <a:tc>
                      <a:txBody>
                        <a:bodyPr/>
                        <a:lstStyle/>
                        <a:p>
                          <a:pPr algn="ctr"/>
                          <a:r>
                            <a:rPr lang="en-US" altLang="zh-CN" sz="1400" dirty="0"/>
                            <a:t>44</a:t>
                          </a:r>
                          <a:endParaRPr lang="zh-CN" altLang="en-US" sz="1400" dirty="0"/>
                        </a:p>
                      </a:txBody>
                      <a:tcPr/>
                    </a:tc>
                    <a:tc>
                      <a:txBody>
                        <a:bodyPr/>
                        <a:lstStyle/>
                        <a:p>
                          <a:pPr algn="ctr"/>
                          <a:r>
                            <a:rPr lang="en-US" altLang="zh-CN" sz="1400" dirty="0"/>
                            <a:t>3400</a:t>
                          </a:r>
                          <a:endParaRPr lang="zh-CN" altLang="en-US" sz="1400" dirty="0"/>
                        </a:p>
                      </a:txBody>
                      <a:tcPr/>
                    </a:tc>
                    <a:tc>
                      <a:txBody>
                        <a:bodyPr/>
                        <a:lstStyle/>
                        <a:p>
                          <a:pPr algn="ctr"/>
                          <a:r>
                            <a:rPr lang="en-US" altLang="zh-CN" sz="1400" dirty="0"/>
                            <a:t>8.4</a:t>
                          </a:r>
                          <a:endParaRPr lang="zh-CN" altLang="en-US" sz="1400" dirty="0"/>
                        </a:p>
                      </a:txBody>
                      <a:tcPr/>
                    </a:tc>
                    <a:tc>
                      <a:txBody>
                        <a:bodyPr/>
                        <a:lstStyle/>
                        <a:p>
                          <a:pPr algn="ctr"/>
                          <a:r>
                            <a:rPr lang="en-US" altLang="zh-CN" sz="1400" dirty="0"/>
                            <a:t>39.0</a:t>
                          </a:r>
                          <a:endParaRPr lang="zh-CN" altLang="en-US" sz="1400" dirty="0"/>
                        </a:p>
                      </a:txBody>
                      <a:tcPr/>
                    </a:tc>
                    <a:extLst>
                      <a:ext uri="{0D108BD9-81ED-4DB2-BD59-A6C34878D82A}">
                        <a16:rowId xmlns:a16="http://schemas.microsoft.com/office/drawing/2014/main" val="1132964006"/>
                      </a:ext>
                    </a:extLst>
                  </a:tr>
                  <a:tr h="304800">
                    <a:tc>
                      <a:txBody>
                        <a:bodyPr/>
                        <a:lstStyle/>
                        <a:p>
                          <a:endParaRPr lang="zh-CN"/>
                        </a:p>
                      </a:txBody>
                      <a:tcPr>
                        <a:blipFill>
                          <a:blip r:embed="rId3"/>
                          <a:stretch>
                            <a:fillRect l="-376" t="-506000" r="-186466" b="-630000"/>
                          </a:stretch>
                        </a:blipFill>
                      </a:tcPr>
                    </a:tc>
                    <a:tc>
                      <a:txBody>
                        <a:bodyPr/>
                        <a:lstStyle/>
                        <a:p>
                          <a:pPr algn="ctr"/>
                          <a:r>
                            <a:rPr lang="en-US" altLang="zh-CN" sz="1400" dirty="0"/>
                            <a:t>8.5</a:t>
                          </a:r>
                          <a:endParaRPr lang="zh-CN" altLang="en-US" sz="1400" dirty="0"/>
                        </a:p>
                      </a:txBody>
                      <a:tcPr/>
                    </a:tc>
                    <a:tc>
                      <a:txBody>
                        <a:bodyPr/>
                        <a:lstStyle/>
                        <a:p>
                          <a:pPr algn="ctr"/>
                          <a:r>
                            <a:rPr lang="en-US" altLang="zh-CN" sz="1400" dirty="0"/>
                            <a:t>164</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7.3</a:t>
                          </a:r>
                          <a:endParaRPr lang="zh-CN" altLang="en-US" sz="1400" dirty="0"/>
                        </a:p>
                      </a:txBody>
                      <a:tcPr/>
                    </a:tc>
                    <a:extLst>
                      <a:ext uri="{0D108BD9-81ED-4DB2-BD59-A6C34878D82A}">
                        <a16:rowId xmlns:a16="http://schemas.microsoft.com/office/drawing/2014/main" val="2087802081"/>
                      </a:ext>
                    </a:extLst>
                  </a:tr>
                  <a:tr h="304800">
                    <a:tc>
                      <a:txBody>
                        <a:bodyPr/>
                        <a:lstStyle/>
                        <a:p>
                          <a:endParaRPr lang="zh-CN"/>
                        </a:p>
                      </a:txBody>
                      <a:tcPr>
                        <a:blipFill>
                          <a:blip r:embed="rId3"/>
                          <a:stretch>
                            <a:fillRect l="-376" t="-606000" r="-186466" b="-53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0.48</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0.48</a:t>
                          </a:r>
                          <a:endParaRPr lang="zh-CN" altLang="en-US" sz="1400" dirty="0"/>
                        </a:p>
                      </a:txBody>
                      <a:tcPr/>
                    </a:tc>
                    <a:tc>
                      <a:txBody>
                        <a:bodyPr/>
                        <a:lstStyle/>
                        <a:p>
                          <a:pPr algn="ctr"/>
                          <a:r>
                            <a:rPr lang="en-US" altLang="zh-CN" sz="1400" dirty="0"/>
                            <a:t>0.035</a:t>
                          </a:r>
                          <a:endParaRPr lang="zh-CN" altLang="en-US" sz="1400" dirty="0"/>
                        </a:p>
                      </a:txBody>
                      <a:tcPr/>
                    </a:tc>
                    <a:tc>
                      <a:txBody>
                        <a:bodyPr/>
                        <a:lstStyle/>
                        <a:p>
                          <a:pPr algn="ctr"/>
                          <a:r>
                            <a:rPr lang="en-US" altLang="zh-CN" sz="1400" dirty="0"/>
                            <a:t>0.122</a:t>
                          </a:r>
                          <a:endParaRPr lang="zh-CN" altLang="en-US" sz="1400" dirty="0"/>
                        </a:p>
                      </a:txBody>
                      <a:tcPr/>
                    </a:tc>
                    <a:extLst>
                      <a:ext uri="{0D108BD9-81ED-4DB2-BD59-A6C34878D82A}">
                        <a16:rowId xmlns:a16="http://schemas.microsoft.com/office/drawing/2014/main" val="1446561302"/>
                      </a:ext>
                    </a:extLst>
                  </a:tr>
                  <a:tr h="321818">
                    <a:tc>
                      <a:txBody>
                        <a:bodyPr/>
                        <a:lstStyle/>
                        <a:p>
                          <a:endParaRPr lang="zh-CN"/>
                        </a:p>
                      </a:txBody>
                      <a:tcPr>
                        <a:blipFill>
                          <a:blip r:embed="rId3"/>
                          <a:stretch>
                            <a:fillRect l="-376" t="-666038" r="-186466" b="-400000"/>
                          </a:stretch>
                        </a:blipFill>
                      </a:tcPr>
                    </a:tc>
                    <a:tc>
                      <a:txBody>
                        <a:bodyPr/>
                        <a:lstStyle/>
                        <a:p>
                          <a:pPr algn="ctr"/>
                          <a:r>
                            <a:rPr lang="en-US" altLang="zh-CN" sz="1400" dirty="0"/>
                            <a:t>5%</a:t>
                          </a:r>
                          <a:endParaRPr lang="zh-CN" altLang="en-US" sz="1400" dirty="0"/>
                        </a:p>
                      </a:txBody>
                      <a:tcPr/>
                    </a:tc>
                    <a:tc>
                      <a:txBody>
                        <a:bodyPr/>
                        <a:lstStyle/>
                        <a:p>
                          <a:pPr algn="ctr"/>
                          <a:r>
                            <a:rPr lang="en-US" altLang="zh-CN" sz="1400" dirty="0"/>
                            <a:t>110%</a:t>
                          </a:r>
                          <a:endParaRPr lang="zh-CN" altLang="en-US" sz="1400" dirty="0"/>
                        </a:p>
                      </a:txBody>
                      <a:tcPr/>
                    </a:tc>
                    <a:tc>
                      <a:txBody>
                        <a:bodyPr/>
                        <a:lstStyle/>
                        <a:p>
                          <a:pPr algn="ctr"/>
                          <a:r>
                            <a:rPr lang="en-US" altLang="zh-CN" sz="1400" b="1" dirty="0"/>
                            <a:t>0.8%</a:t>
                          </a:r>
                          <a:endParaRPr lang="zh-CN" altLang="en-US" sz="1400" b="1" dirty="0"/>
                        </a:p>
                      </a:txBody>
                      <a:tcPr/>
                    </a:tc>
                    <a:tc>
                      <a:txBody>
                        <a:bodyPr/>
                        <a:lstStyle/>
                        <a:p>
                          <a:pPr algn="ctr"/>
                          <a:r>
                            <a:rPr lang="en-US" altLang="zh-CN" sz="1400" b="1" dirty="0"/>
                            <a:t>0.17%</a:t>
                          </a:r>
                          <a:endParaRPr lang="zh-CN" altLang="en-US" sz="1400" b="1" dirty="0"/>
                        </a:p>
                      </a:txBody>
                      <a:tcPr/>
                    </a:tc>
                    <a:extLst>
                      <a:ext uri="{0D108BD9-81ED-4DB2-BD59-A6C34878D82A}">
                        <a16:rowId xmlns:a16="http://schemas.microsoft.com/office/drawing/2014/main" val="3865107240"/>
                      </a:ext>
                    </a:extLst>
                  </a:tr>
                  <a:tr h="304800">
                    <a:tc>
                      <a:txBody>
                        <a:bodyPr/>
                        <a:lstStyle/>
                        <a:p>
                          <a:r>
                            <a:rPr lang="en-US" altLang="zh-CN" sz="1400" dirty="0"/>
                            <a:t>Energy jitter 1</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±5%</a:t>
                          </a:r>
                          <a:endParaRPr lang="zh-CN" altLang="en-US" sz="1400" b="1" dirty="0"/>
                        </a:p>
                      </a:txBody>
                      <a:tcPr/>
                    </a:tc>
                    <a:tc>
                      <a:txBody>
                        <a:bodyPr/>
                        <a:lstStyle/>
                        <a:p>
                          <a:pPr algn="ctr"/>
                          <a:r>
                            <a:rPr lang="en-US" altLang="zh-CN" sz="1400" b="1" dirty="0"/>
                            <a:t>0.33%</a:t>
                          </a:r>
                          <a:endParaRPr lang="zh-CN" altLang="en-US" sz="1400" b="1" dirty="0"/>
                        </a:p>
                      </a:txBody>
                      <a:tcPr/>
                    </a:tc>
                    <a:extLst>
                      <a:ext uri="{0D108BD9-81ED-4DB2-BD59-A6C34878D82A}">
                        <a16:rowId xmlns:a16="http://schemas.microsoft.com/office/drawing/2014/main" val="554604920"/>
                      </a:ext>
                    </a:extLst>
                  </a:tr>
                  <a:tr h="304800">
                    <a:tc>
                      <a:txBody>
                        <a:bodyPr/>
                        <a:lstStyle/>
                        <a:p>
                          <a:r>
                            <a:rPr lang="en-US" altLang="zh-CN" sz="1400" dirty="0"/>
                            <a:t>Energy jitter 2</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±4%</a:t>
                          </a:r>
                          <a:endParaRPr lang="zh-CN" altLang="en-US" sz="1400" b="1" dirty="0"/>
                        </a:p>
                      </a:txBody>
                      <a:tcPr/>
                    </a:tc>
                    <a:tc>
                      <a:txBody>
                        <a:bodyPr/>
                        <a:lstStyle/>
                        <a:p>
                          <a:pPr algn="ctr"/>
                          <a:r>
                            <a:rPr lang="en-US" altLang="zh-CN" sz="1400" b="1" dirty="0"/>
                            <a:t>0.21%</a:t>
                          </a:r>
                          <a:endParaRPr lang="zh-CN" altLang="en-US" sz="1400" b="1" dirty="0"/>
                        </a:p>
                      </a:txBody>
                      <a:tcPr/>
                    </a:tc>
                    <a:extLst>
                      <a:ext uri="{0D108BD9-81ED-4DB2-BD59-A6C34878D82A}">
                        <a16:rowId xmlns:a16="http://schemas.microsoft.com/office/drawing/2014/main" val="2288876275"/>
                      </a:ext>
                    </a:extLst>
                  </a:tr>
                  <a:tr h="304800">
                    <a:tc>
                      <a:txBody>
                        <a:bodyPr/>
                        <a:lstStyle/>
                        <a:p>
                          <a:r>
                            <a:rPr lang="en-US" altLang="zh-CN" sz="1400" dirty="0"/>
                            <a:t>Energy chirp [1/m]</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700</a:t>
                          </a:r>
                          <a:endParaRPr lang="zh-CN" altLang="en-US" sz="1400" dirty="0"/>
                        </a:p>
                      </a:txBody>
                      <a:tcPr/>
                    </a:tc>
                    <a:tc>
                      <a:txBody>
                        <a:bodyPr/>
                        <a:lstStyle/>
                        <a:p>
                          <a:pPr algn="ctr"/>
                          <a:r>
                            <a:rPr lang="en-US" altLang="zh-CN" sz="1400" dirty="0"/>
                            <a:t>0</a:t>
                          </a:r>
                          <a:endParaRPr lang="zh-CN" altLang="en-US" sz="1400" dirty="0"/>
                        </a:p>
                      </a:txBody>
                      <a:tcPr/>
                    </a:tc>
                    <a:extLst>
                      <a:ext uri="{0D108BD9-81ED-4DB2-BD59-A6C34878D82A}">
                        <a16:rowId xmlns:a16="http://schemas.microsoft.com/office/drawing/2014/main" val="4231632442"/>
                      </a:ext>
                    </a:extLst>
                  </a:tr>
                  <a:tr h="321247">
                    <a:tc>
                      <a:txBody>
                        <a:bodyPr/>
                        <a:lstStyle/>
                        <a:p>
                          <a:endParaRPr lang="zh-CN"/>
                        </a:p>
                      </a:txBody>
                      <a:tcPr>
                        <a:blipFill>
                          <a:blip r:embed="rId3"/>
                          <a:stretch>
                            <a:fillRect l="-376" t="-1049057" r="-186466" b="-16981"/>
                          </a:stretch>
                        </a:blipFill>
                      </a:tcPr>
                    </a:tc>
                    <a:tc gridSpan="4">
                      <a:txBody>
                        <a:bodyPr/>
                        <a:lstStyle/>
                        <a:p>
                          <a:endParaRPr lang="zh-CN"/>
                        </a:p>
                      </a:txBody>
                      <a:tcPr>
                        <a:blipFill>
                          <a:blip r:embed="rId3"/>
                          <a:stretch>
                            <a:fillRect l="-54268" t="-1049057" r="-813" b="-16981"/>
                          </a:stretch>
                        </a:blipFill>
                      </a:tcPr>
                    </a:tc>
                    <a:tc hMerge="1">
                      <a:txBody>
                        <a:bodyPr/>
                        <a:lstStyle/>
                        <a:p>
                          <a:endParaRPr lang="zh-CN" altLang="en-US"/>
                        </a:p>
                      </a:txBody>
                      <a:tcPr/>
                    </a:tc>
                    <a:tc hMerge="1">
                      <a:txBody>
                        <a:bodyPr/>
                        <a:lstStyle/>
                        <a:p>
                          <a:pPr algn="ct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862517860"/>
                      </a:ext>
                    </a:extLst>
                  </a:tr>
                </a:tbl>
              </a:graphicData>
            </a:graphic>
          </p:graphicFrame>
        </mc:Fallback>
      </mc:AlternateContent>
      <p:pic>
        <p:nvPicPr>
          <p:cNvPr id="18" name="图片 17">
            <a:extLst>
              <a:ext uri="{FF2B5EF4-FFF2-40B4-BE49-F238E27FC236}">
                <a16:creationId xmlns:a16="http://schemas.microsoft.com/office/drawing/2014/main" id="{41CA946D-3EC3-4403-B27F-79156C000DC2}"/>
              </a:ext>
            </a:extLst>
          </p:cNvPr>
          <p:cNvPicPr>
            <a:picLocks noChangeAspect="1"/>
          </p:cNvPicPr>
          <p:nvPr/>
        </p:nvPicPr>
        <p:blipFill>
          <a:blip r:embed="rId4"/>
          <a:stretch>
            <a:fillRect/>
          </a:stretch>
        </p:blipFill>
        <p:spPr>
          <a:xfrm>
            <a:off x="8436835" y="1369334"/>
            <a:ext cx="3646593" cy="2734945"/>
          </a:xfrm>
          <a:prstGeom prst="rect">
            <a:avLst/>
          </a:prstGeom>
        </p:spPr>
      </p:pic>
      <p:pic>
        <p:nvPicPr>
          <p:cNvPr id="19" name="图片 18">
            <a:extLst>
              <a:ext uri="{FF2B5EF4-FFF2-40B4-BE49-F238E27FC236}">
                <a16:creationId xmlns:a16="http://schemas.microsoft.com/office/drawing/2014/main" id="{B7A72F87-C441-4349-9CCB-376F4C69F341}"/>
              </a:ext>
            </a:extLst>
          </p:cNvPr>
          <p:cNvPicPr>
            <a:picLocks noChangeAspect="1"/>
          </p:cNvPicPr>
          <p:nvPr/>
        </p:nvPicPr>
        <p:blipFill>
          <a:blip r:embed="rId5"/>
          <a:stretch>
            <a:fillRect/>
          </a:stretch>
        </p:blipFill>
        <p:spPr>
          <a:xfrm>
            <a:off x="4940738" y="1422804"/>
            <a:ext cx="3496052" cy="2622039"/>
          </a:xfrm>
          <a:prstGeom prst="rect">
            <a:avLst/>
          </a:prstGeom>
        </p:spPr>
      </p:pic>
      <p:sp>
        <p:nvSpPr>
          <p:cNvPr id="20" name="矩形 19">
            <a:extLst>
              <a:ext uri="{FF2B5EF4-FFF2-40B4-BE49-F238E27FC236}">
                <a16:creationId xmlns:a16="http://schemas.microsoft.com/office/drawing/2014/main" id="{CBF28F2D-9C1D-4C87-9B7C-03790730A3F8}"/>
              </a:ext>
            </a:extLst>
          </p:cNvPr>
          <p:cNvSpPr/>
          <p:nvPr/>
        </p:nvSpPr>
        <p:spPr>
          <a:xfrm>
            <a:off x="6977660" y="2492966"/>
            <a:ext cx="310896" cy="2197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a:extLst>
              <a:ext uri="{FF2B5EF4-FFF2-40B4-BE49-F238E27FC236}">
                <a16:creationId xmlns:a16="http://schemas.microsoft.com/office/drawing/2014/main" id="{5E6C193A-1BE4-4ADC-B769-5A2ECCAF8283}"/>
              </a:ext>
            </a:extLst>
          </p:cNvPr>
          <p:cNvCxnSpPr>
            <a:cxnSpLocks/>
          </p:cNvCxnSpPr>
          <p:nvPr/>
        </p:nvCxnSpPr>
        <p:spPr>
          <a:xfrm>
            <a:off x="7288556" y="2602992"/>
            <a:ext cx="16908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id="{4BD9159B-8D91-4790-AF30-172A1E2BEA2F}"/>
              </a:ext>
            </a:extLst>
          </p:cNvPr>
          <p:cNvSpPr/>
          <p:nvPr/>
        </p:nvSpPr>
        <p:spPr>
          <a:xfrm>
            <a:off x="9875520" y="2115312"/>
            <a:ext cx="158496" cy="17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1D11087D-7475-48FF-83E8-290FF5C5545C}"/>
              </a:ext>
            </a:extLst>
          </p:cNvPr>
          <p:cNvSpPr/>
          <p:nvPr/>
        </p:nvSpPr>
        <p:spPr>
          <a:xfrm>
            <a:off x="10636290" y="3316224"/>
            <a:ext cx="158496" cy="17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F5F9EB04-D840-424E-B0BC-7007AD96914F}"/>
              </a:ext>
            </a:extLst>
          </p:cNvPr>
          <p:cNvSpPr/>
          <p:nvPr/>
        </p:nvSpPr>
        <p:spPr>
          <a:xfrm>
            <a:off x="9705340" y="1807535"/>
            <a:ext cx="498855" cy="307777"/>
          </a:xfrm>
          <a:prstGeom prst="rect">
            <a:avLst/>
          </a:prstGeom>
        </p:spPr>
        <p:txBody>
          <a:bodyPr wrap="none">
            <a:spAutoFit/>
          </a:bodyPr>
          <a:lstStyle/>
          <a:p>
            <a:pPr algn="ctr"/>
            <a:r>
              <a:rPr lang="en-US" altLang="zh-CN" sz="1400" b="1" dirty="0">
                <a:solidFill>
                  <a:srgbClr val="FF0000"/>
                </a:solidFill>
              </a:rPr>
              <a:t>±5%</a:t>
            </a:r>
            <a:endParaRPr lang="zh-CN" altLang="en-US" sz="1400" b="1" dirty="0">
              <a:solidFill>
                <a:srgbClr val="FF0000"/>
              </a:solidFill>
            </a:endParaRPr>
          </a:p>
        </p:txBody>
      </p:sp>
      <p:sp>
        <p:nvSpPr>
          <p:cNvPr id="25" name="矩形 24">
            <a:extLst>
              <a:ext uri="{FF2B5EF4-FFF2-40B4-BE49-F238E27FC236}">
                <a16:creationId xmlns:a16="http://schemas.microsoft.com/office/drawing/2014/main" id="{ECF0FA6A-D96A-47B3-B00B-DD1CE9F4B08F}"/>
              </a:ext>
            </a:extLst>
          </p:cNvPr>
          <p:cNvSpPr/>
          <p:nvPr/>
        </p:nvSpPr>
        <p:spPr>
          <a:xfrm>
            <a:off x="10474688" y="3052607"/>
            <a:ext cx="498855" cy="307777"/>
          </a:xfrm>
          <a:prstGeom prst="rect">
            <a:avLst/>
          </a:prstGeom>
        </p:spPr>
        <p:txBody>
          <a:bodyPr wrap="none">
            <a:spAutoFit/>
          </a:bodyPr>
          <a:lstStyle/>
          <a:p>
            <a:pPr algn="ctr"/>
            <a:r>
              <a:rPr lang="en-US" altLang="zh-CN" sz="1400" b="1" dirty="0">
                <a:solidFill>
                  <a:srgbClr val="FF0000"/>
                </a:solidFill>
              </a:rPr>
              <a:t>±4%</a:t>
            </a:r>
            <a:endParaRPr lang="zh-CN" altLang="en-US" sz="1400" b="1" dirty="0">
              <a:solidFill>
                <a:srgbClr val="FF0000"/>
              </a:solidFill>
            </a:endParaRPr>
          </a:p>
        </p:txBody>
      </p:sp>
    </p:spTree>
    <p:extLst>
      <p:ext uri="{BB962C8B-B14F-4D97-AF65-F5344CB8AC3E}">
        <p14:creationId xmlns:p14="http://schemas.microsoft.com/office/powerpoint/2010/main" val="92523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标题 1">
                <a:extLst>
                  <a:ext uri="{FF2B5EF4-FFF2-40B4-BE49-F238E27FC236}">
                    <a16:creationId xmlns:a16="http://schemas.microsoft.com/office/drawing/2014/main" id="{705A036B-1ECE-4B9F-A2AB-59861E08EE10}"/>
                  </a:ext>
                </a:extLst>
              </p:cNvPr>
              <p:cNvSpPr>
                <a:spLocks noGrp="1"/>
              </p:cNvSpPr>
              <p:nvPr>
                <p:ph type="title"/>
              </p:nvPr>
            </p:nvSpPr>
            <p:spPr>
              <a:xfrm>
                <a:off x="451104" y="49907"/>
                <a:ext cx="10515600" cy="553096"/>
              </a:xfrm>
            </p:spPr>
            <p:txBody>
              <a:bodyPr>
                <a:normAutofit/>
              </a:bodyPr>
              <a:lstStyle/>
              <a:p>
                <a14:m>
                  <m:oMath xmlns:m="http://schemas.openxmlformats.org/officeDocument/2006/math">
                    <m:sSub>
                      <m:sSubPr>
                        <m:ctrlPr>
                          <a:rPr lang="en-US" altLang="zh-CN" sz="2800" b="1" i="1" smtClean="0">
                            <a:latin typeface="Cambria Math" panose="02040503050406030204" pitchFamily="18" charset="0"/>
                          </a:rPr>
                        </m:ctrlPr>
                      </m:sSubPr>
                      <m:e>
                        <m:r>
                          <a:rPr lang="en-US" altLang="zh-CN" sz="2800" b="1" i="1">
                            <a:latin typeface="Cambria Math" panose="02040503050406030204" pitchFamily="18" charset="0"/>
                          </a:rPr>
                          <m:t>𝑬</m:t>
                        </m:r>
                      </m:e>
                      <m:sub>
                        <m:r>
                          <a:rPr lang="en-US" altLang="zh-CN" sz="2800" b="1" i="1">
                            <a:latin typeface="Cambria Math" panose="02040503050406030204" pitchFamily="18" charset="0"/>
                          </a:rPr>
                          <m:t>𝒘</m:t>
                        </m:r>
                      </m:sub>
                    </m:sSub>
                    <m:r>
                      <a:rPr lang="en-US" altLang="zh-CN" sz="2800" b="1" i="1">
                        <a:latin typeface="Cambria Math" panose="02040503050406030204" pitchFamily="18" charset="0"/>
                      </a:rPr>
                      <m:t>=</m:t>
                    </m:r>
                    <m:r>
                      <a:rPr lang="en-US" altLang="zh-CN" sz="2800" b="1" i="1" smtClean="0">
                        <a:latin typeface="Cambria Math" panose="02040503050406030204" pitchFamily="18" charset="0"/>
                      </a:rPr>
                      <m:t>𝟏𝟎</m:t>
                    </m:r>
                    <m:r>
                      <a:rPr lang="en-US" altLang="zh-CN" sz="2800" b="1">
                        <a:latin typeface="Cambria Math" panose="02040503050406030204" pitchFamily="18" charset="0"/>
                      </a:rPr>
                      <m:t> </m:t>
                    </m:r>
                    <m:r>
                      <a:rPr lang="en-US" altLang="zh-CN" sz="2800" b="1" i="1">
                        <a:latin typeface="Cambria Math" panose="02040503050406030204" pitchFamily="18" charset="0"/>
                      </a:rPr>
                      <m:t>𝐆𝐞𝐕</m:t>
                    </m:r>
                    <m:r>
                      <a:rPr lang="en-US" altLang="zh-CN" sz="2800" i="1">
                        <a:latin typeface="Cambria Math" panose="02040503050406030204" pitchFamily="18" charset="0"/>
                      </a:rPr>
                      <m:t>, </m:t>
                    </m:r>
                    <m:sSub>
                      <m:sSubPr>
                        <m:ctrlPr>
                          <a:rPr lang="en-US" altLang="zh-CN" sz="2800" i="1" kern="100" dirty="0">
                            <a:latin typeface="Cambria Math" panose="02040503050406030204" pitchFamily="18" charset="0"/>
                            <a:cs typeface="Times New Roman" panose="02020603050405020304" pitchFamily="18" charset="0"/>
                          </a:rPr>
                        </m:ctrlPr>
                      </m:sSubPr>
                      <m:e>
                        <m:r>
                          <a:rPr lang="en-US" altLang="zh-CN" sz="2800" i="1" kern="100" dirty="0">
                            <a:latin typeface="Cambria Math" panose="02040503050406030204" pitchFamily="18" charset="0"/>
                            <a:cs typeface="Times New Roman" panose="02020603050405020304" pitchFamily="18" charset="0"/>
                          </a:rPr>
                          <m:t>𝑅</m:t>
                        </m:r>
                      </m:e>
                      <m:sub>
                        <m:r>
                          <a:rPr lang="en-US" altLang="zh-CN" sz="2800" i="1" kern="100" dirty="0">
                            <a:latin typeface="Cambria Math" panose="02040503050406030204" pitchFamily="18" charset="0"/>
                            <a:cs typeface="Times New Roman" panose="02020603050405020304" pitchFamily="18" charset="0"/>
                          </a:rPr>
                          <m:t>56</m:t>
                        </m:r>
                      </m:sub>
                    </m:sSub>
                    <m:r>
                      <a:rPr lang="en-US" altLang="zh-CN" sz="2800" i="1" kern="100" dirty="0">
                        <a:latin typeface="Cambria Math" panose="02040503050406030204" pitchFamily="18" charset="0"/>
                        <a:cs typeface="Times New Roman" panose="02020603050405020304" pitchFamily="18" charset="0"/>
                      </a:rPr>
                      <m:t>=</m:t>
                    </m:r>
                    <m:r>
                      <a:rPr lang="en-US" altLang="zh-CN" sz="2800" b="0" i="1" kern="100" dirty="0" smtClean="0">
                        <a:latin typeface="Cambria Math" panose="02040503050406030204" pitchFamily="18" charset="0"/>
                        <a:cs typeface="Times New Roman" panose="02020603050405020304" pitchFamily="18" charset="0"/>
                      </a:rPr>
                      <m:t>3.3</m:t>
                    </m:r>
                    <m:r>
                      <a:rPr lang="en-US" altLang="zh-CN" sz="2800" i="1" kern="100" dirty="0">
                        <a:latin typeface="Cambria Math" panose="02040503050406030204" pitchFamily="18" charset="0"/>
                        <a:cs typeface="Times New Roman" panose="02020603050405020304" pitchFamily="18" charset="0"/>
                      </a:rPr>
                      <m:t> </m:t>
                    </m:r>
                    <m:r>
                      <m:rPr>
                        <m:sty m:val="p"/>
                      </m:rPr>
                      <a:rPr lang="en-US" altLang="zh-CN" sz="2800" i="0" kern="100" dirty="0">
                        <a:latin typeface="Cambria Math" panose="02040503050406030204" pitchFamily="18" charset="0"/>
                        <a:cs typeface="Times New Roman" panose="02020603050405020304" pitchFamily="18" charset="0"/>
                      </a:rPr>
                      <m:t>m</m:t>
                    </m:r>
                    <m:r>
                      <m:rPr>
                        <m:sty m:val="p"/>
                      </m:rPr>
                      <a:rPr lang="en-US" altLang="zh-CN" sz="2800" i="0" kern="100" dirty="0" smtClean="0">
                        <a:latin typeface="Cambria Math" panose="02040503050406030204" pitchFamily="18" charset="0"/>
                        <a:cs typeface="Times New Roman" panose="02020603050405020304" pitchFamily="18" charset="0"/>
                      </a:rPr>
                      <m:t>m</m:t>
                    </m:r>
                    <m:r>
                      <a:rPr lang="en-US" altLang="zh-CN" sz="2800" b="0" i="1" kern="100" dirty="0" smtClean="0">
                        <a:latin typeface="Cambria Math" panose="02040503050406030204" pitchFamily="18" charset="0"/>
                        <a:cs typeface="Times New Roman" panose="02020603050405020304" pitchFamily="18" charset="0"/>
                      </a:rPr>
                      <m:t>,</m:t>
                    </m:r>
                    <m:sSub>
                      <m:sSubPr>
                        <m:ctrlPr>
                          <a:rPr lang="en-US" altLang="zh-CN" sz="2800" i="1" kern="100" dirty="0">
                            <a:latin typeface="Cambria Math" panose="02040503050406030204" pitchFamily="18" charset="0"/>
                            <a:cs typeface="Times New Roman" panose="02020603050405020304" pitchFamily="18" charset="0"/>
                          </a:rPr>
                        </m:ctrlPr>
                      </m:sSubPr>
                      <m:e>
                        <m:r>
                          <a:rPr lang="en-US" altLang="zh-CN" sz="2800" i="1" kern="100" dirty="0">
                            <a:latin typeface="Cambria Math" panose="02040503050406030204" pitchFamily="18" charset="0"/>
                            <a:cs typeface="Times New Roman" panose="02020603050405020304" pitchFamily="18" charset="0"/>
                          </a:rPr>
                          <m:t>𝑄</m:t>
                        </m:r>
                      </m:e>
                      <m:sub>
                        <m:r>
                          <a:rPr lang="en-US" altLang="zh-CN" sz="2800" i="1" kern="100" dirty="0">
                            <a:latin typeface="Cambria Math" panose="02040503050406030204" pitchFamily="18" charset="0"/>
                            <a:cs typeface="Times New Roman" panose="02020603050405020304" pitchFamily="18" charset="0"/>
                          </a:rPr>
                          <m:t>𝑤</m:t>
                        </m:r>
                      </m:sub>
                    </m:sSub>
                    <m:r>
                      <a:rPr lang="en-US" altLang="zh-CN" sz="2800" kern="100" dirty="0">
                        <a:latin typeface="Cambria Math" panose="02040503050406030204" pitchFamily="18" charset="0"/>
                        <a:cs typeface="Times New Roman" panose="02020603050405020304" pitchFamily="18" charset="0"/>
                      </a:rPr>
                      <m:t>=</m:t>
                    </m:r>
                    <m:r>
                      <a:rPr lang="en-US" altLang="zh-CN" sz="2800" b="0" i="0" kern="100" dirty="0" smtClean="0">
                        <a:latin typeface="Cambria Math" panose="02040503050406030204" pitchFamily="18" charset="0"/>
                        <a:cs typeface="Times New Roman" panose="02020603050405020304" pitchFamily="18" charset="0"/>
                      </a:rPr>
                      <m:t>1.</m:t>
                    </m:r>
                    <m:r>
                      <a:rPr lang="en-US" altLang="zh-CN" sz="2800" kern="100" dirty="0">
                        <a:latin typeface="Cambria Math" panose="02040503050406030204" pitchFamily="18" charset="0"/>
                        <a:cs typeface="Times New Roman" panose="02020603050405020304" pitchFamily="18" charset="0"/>
                      </a:rPr>
                      <m:t>2</m:t>
                    </m:r>
                    <m:r>
                      <a:rPr lang="en-US" altLang="zh-CN" sz="2800" b="0" i="0" kern="100" dirty="0" smtClean="0">
                        <a:latin typeface="Cambria Math" panose="02040503050406030204" pitchFamily="18" charset="0"/>
                        <a:cs typeface="Times New Roman" panose="02020603050405020304" pitchFamily="18" charset="0"/>
                      </a:rPr>
                      <m:t> </m:t>
                    </m:r>
                    <m:r>
                      <m:rPr>
                        <m:sty m:val="p"/>
                      </m:rPr>
                      <a:rPr lang="en-US" altLang="zh-CN" sz="2800" kern="100" dirty="0">
                        <a:latin typeface="Cambria Math" panose="02040503050406030204" pitchFamily="18" charset="0"/>
                        <a:cs typeface="Times New Roman" panose="02020603050405020304" pitchFamily="18" charset="0"/>
                      </a:rPr>
                      <m:t>nC</m:t>
                    </m:r>
                  </m:oMath>
                </a14:m>
                <a:r>
                  <a:rPr lang="zh-CN" altLang="en-US" sz="2800" dirty="0"/>
                  <a:t> </a:t>
                </a:r>
              </a:p>
            </p:txBody>
          </p:sp>
        </mc:Choice>
        <mc:Fallback>
          <p:sp>
            <p:nvSpPr>
              <p:cNvPr id="4" name="标题 1">
                <a:extLst>
                  <a:ext uri="{FF2B5EF4-FFF2-40B4-BE49-F238E27FC236}">
                    <a16:creationId xmlns:a16="http://schemas.microsoft.com/office/drawing/2014/main" id="{705A036B-1ECE-4B9F-A2AB-59861E08EE10}"/>
                  </a:ext>
                </a:extLst>
              </p:cNvPr>
              <p:cNvSpPr>
                <a:spLocks noGrp="1" noRot="1" noChangeAspect="1" noMove="1" noResize="1" noEditPoints="1" noAdjustHandles="1" noChangeArrowheads="1" noChangeShapeType="1" noTextEdit="1"/>
              </p:cNvSpPr>
              <p:nvPr>
                <p:ph type="title"/>
              </p:nvPr>
            </p:nvSpPr>
            <p:spPr>
              <a:xfrm>
                <a:off x="451104" y="49907"/>
                <a:ext cx="10515600" cy="553096"/>
              </a:xfr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6" name="表格 5">
                <a:extLst>
                  <a:ext uri="{FF2B5EF4-FFF2-40B4-BE49-F238E27FC236}">
                    <a16:creationId xmlns:a16="http://schemas.microsoft.com/office/drawing/2014/main" id="{E8D2BF86-8185-4719-87DD-001AAA4900F3}"/>
                  </a:ext>
                </a:extLst>
              </p:cNvPr>
              <p:cNvGraphicFramePr>
                <a:graphicFrameLocks noGrp="1"/>
              </p:cNvGraphicFramePr>
              <p:nvPr>
                <p:extLst>
                  <p:ext uri="{D42A27DB-BD31-4B8C-83A1-F6EECF244321}">
                    <p14:modId xmlns:p14="http://schemas.microsoft.com/office/powerpoint/2010/main" val="919296035"/>
                  </p:ext>
                </p:extLst>
              </p:nvPr>
            </p:nvGraphicFramePr>
            <p:xfrm>
              <a:off x="324581" y="883622"/>
              <a:ext cx="4616198" cy="3700400"/>
            </p:xfrm>
            <a:graphic>
              <a:graphicData uri="http://schemas.openxmlformats.org/drawingml/2006/table">
                <a:tbl>
                  <a:tblPr firstRow="1" bandRow="1">
                    <a:tableStyleId>{5C22544A-7EE6-4342-B048-85BDC9FD1C3A}</a:tableStyleId>
                  </a:tblPr>
                  <a:tblGrid>
                    <a:gridCol w="1617286">
                      <a:extLst>
                        <a:ext uri="{9D8B030D-6E8A-4147-A177-3AD203B41FA5}">
                          <a16:colId xmlns:a16="http://schemas.microsoft.com/office/drawing/2014/main" val="722692068"/>
                        </a:ext>
                      </a:extLst>
                    </a:gridCol>
                    <a:gridCol w="749728">
                      <a:extLst>
                        <a:ext uri="{9D8B030D-6E8A-4147-A177-3AD203B41FA5}">
                          <a16:colId xmlns:a16="http://schemas.microsoft.com/office/drawing/2014/main" val="3901886177"/>
                        </a:ext>
                      </a:extLst>
                    </a:gridCol>
                    <a:gridCol w="749728">
                      <a:extLst>
                        <a:ext uri="{9D8B030D-6E8A-4147-A177-3AD203B41FA5}">
                          <a16:colId xmlns:a16="http://schemas.microsoft.com/office/drawing/2014/main" val="3205114472"/>
                        </a:ext>
                      </a:extLst>
                    </a:gridCol>
                    <a:gridCol w="749728">
                      <a:extLst>
                        <a:ext uri="{9D8B030D-6E8A-4147-A177-3AD203B41FA5}">
                          <a16:colId xmlns:a16="http://schemas.microsoft.com/office/drawing/2014/main" val="1680304714"/>
                        </a:ext>
                      </a:extLst>
                    </a:gridCol>
                    <a:gridCol w="749728">
                      <a:extLst>
                        <a:ext uri="{9D8B030D-6E8A-4147-A177-3AD203B41FA5}">
                          <a16:colId xmlns:a16="http://schemas.microsoft.com/office/drawing/2014/main" val="3878275568"/>
                        </a:ext>
                      </a:extLst>
                    </a:gridCol>
                  </a:tblGrid>
                  <a:tr h="252893">
                    <a:tc rowSpan="2">
                      <a:txBody>
                        <a:bodyPr/>
                        <a:lstStyle/>
                        <a:p>
                          <a:r>
                            <a:rPr lang="en-US" altLang="zh-CN" sz="1400" dirty="0"/>
                            <a:t>Parameter </a:t>
                          </a:r>
                          <a:endParaRPr lang="zh-CN" altLang="en-US" sz="1400" dirty="0"/>
                        </a:p>
                      </a:txBody>
                      <a:tcPr/>
                    </a:tc>
                    <a:tc gridSpan="2">
                      <a:txBody>
                        <a:bodyPr/>
                        <a:lstStyle/>
                        <a:p>
                          <a:pPr algn="ctr"/>
                          <a:r>
                            <a:rPr lang="en-US" altLang="zh-CN" sz="1400" dirty="0"/>
                            <a:t>Driver </a:t>
                          </a:r>
                          <a:endParaRPr lang="zh-CN" altLang="en-US" sz="1400" dirty="0"/>
                        </a:p>
                      </a:txBody>
                      <a:tcPr/>
                    </a:tc>
                    <a:tc hMerge="1">
                      <a:txBody>
                        <a:bodyPr/>
                        <a:lstStyle/>
                        <a:p>
                          <a:endParaRPr lang="zh-CN" altLang="en-US"/>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332100984"/>
                      </a:ext>
                    </a:extLst>
                  </a:tr>
                  <a:tr h="252893">
                    <a:tc vMerge="1">
                      <a:txBody>
                        <a:bodyPr/>
                        <a:lstStyle/>
                        <a:p>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extLst>
                      <a:ext uri="{0D108BD9-81ED-4DB2-BD59-A6C34878D82A}">
                        <a16:rowId xmlns:a16="http://schemas.microsoft.com/office/drawing/2014/main" val="322876733"/>
                      </a:ext>
                    </a:extLst>
                  </a:tr>
                  <a:tr h="252893">
                    <a:tc>
                      <a:txBody>
                        <a:bodyPr/>
                        <a:lstStyle/>
                        <a:p>
                          <a:r>
                            <a:rPr lang="en-US" altLang="zh-CN" sz="1400" dirty="0"/>
                            <a:t>E [GeV]</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1.3</a:t>
                          </a:r>
                          <a:endParaRPr lang="zh-CN" altLang="en-US" sz="1400" dirty="0"/>
                        </a:p>
                      </a:txBody>
                      <a:tcPr/>
                    </a:tc>
                    <a:tc>
                      <a:txBody>
                        <a:bodyPr/>
                        <a:lstStyle/>
                        <a:p>
                          <a:pPr algn="ctr"/>
                          <a:r>
                            <a:rPr lang="en-US" altLang="zh-CN" sz="1400" b="1" dirty="0"/>
                            <a:t>10</a:t>
                          </a:r>
                          <a:endParaRPr lang="zh-CN" altLang="en-US" sz="1400" b="1" dirty="0"/>
                        </a:p>
                      </a:txBody>
                      <a:tcPr/>
                    </a:tc>
                    <a:tc>
                      <a:txBody>
                        <a:bodyPr/>
                        <a:lstStyle/>
                        <a:p>
                          <a:pPr algn="ctr"/>
                          <a:r>
                            <a:rPr lang="en-US" altLang="zh-CN" sz="1400" b="1" dirty="0"/>
                            <a:t>9.95</a:t>
                          </a:r>
                        </a:p>
                      </a:txBody>
                      <a:tcPr/>
                    </a:tc>
                    <a:extLst>
                      <a:ext uri="{0D108BD9-81ED-4DB2-BD59-A6C34878D82A}">
                        <a16:rowId xmlns:a16="http://schemas.microsoft.com/office/drawing/2014/main" val="643204489"/>
                      </a:ext>
                    </a:extLst>
                  </a:tr>
                  <a:tr h="252893">
                    <a:tc>
                      <a:txBody>
                        <a:bodyPr/>
                        <a:lstStyle/>
                        <a:p>
                          <a:r>
                            <a:rPr lang="en-US" altLang="zh-CN" sz="1400" dirty="0"/>
                            <a:t>Q [</a:t>
                          </a:r>
                          <a:r>
                            <a:rPr lang="en-US" altLang="zh-CN" sz="1400" dirty="0" err="1"/>
                            <a:t>nC</a:t>
                          </a:r>
                          <a:r>
                            <a:rPr lang="en-US" altLang="zh-CN" sz="1400" dirty="0"/>
                            <a:t>]</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9.9</a:t>
                          </a:r>
                          <a:endParaRPr lang="zh-CN" altLang="en-US" sz="1400" dirty="0"/>
                        </a:p>
                      </a:txBody>
                      <a:tcPr/>
                    </a:tc>
                    <a:tc>
                      <a:txBody>
                        <a:bodyPr/>
                        <a:lstStyle/>
                        <a:p>
                          <a:pPr algn="ctr"/>
                          <a:r>
                            <a:rPr lang="en-US" altLang="zh-CN" sz="1400" b="1" dirty="0"/>
                            <a:t>1.2</a:t>
                          </a:r>
                          <a:endParaRPr lang="zh-CN" altLang="en-US" sz="1400" b="1" dirty="0"/>
                        </a:p>
                      </a:txBody>
                      <a:tcPr/>
                    </a:tc>
                    <a:tc>
                      <a:txBody>
                        <a:bodyPr/>
                        <a:lstStyle/>
                        <a:p>
                          <a:pPr algn="ctr"/>
                          <a:r>
                            <a:rPr lang="en-US" altLang="zh-CN" sz="1400" b="1" dirty="0"/>
                            <a:t>1.2</a:t>
                          </a:r>
                          <a:endParaRPr lang="zh-CN" altLang="en-US" sz="1400" b="1" dirty="0"/>
                        </a:p>
                      </a:txBody>
                      <a:tcPr/>
                    </a:tc>
                    <a:extLst>
                      <a:ext uri="{0D108BD9-81ED-4DB2-BD59-A6C34878D82A}">
                        <a16:rowId xmlns:a16="http://schemas.microsoft.com/office/drawing/2014/main" val="2561266007"/>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𝜖</m:t>
                                  </m:r>
                                </m:e>
                                <m:sub>
                                  <m:r>
                                    <a:rPr lang="en-US" altLang="zh-CN" sz="1400" b="0" i="1" smtClean="0">
                                      <a:latin typeface="Cambria Math" panose="02040503050406030204" pitchFamily="18" charset="0"/>
                                    </a:rPr>
                                    <m:t>𝑛</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𝑟</m:t>
                                  </m:r>
                                </m:sub>
                              </m:sSub>
                              <m:r>
                                <a:rPr lang="en-US" altLang="zh-CN" sz="1400" b="0" i="1" smtClean="0">
                                  <a:latin typeface="Cambria Math" panose="02040503050406030204" pitchFamily="18" charset="0"/>
                                </a:rPr>
                                <m:t> [</m:t>
                              </m:r>
                              <m:r>
                                <m:rPr>
                                  <m:sty m:val="p"/>
                                </m:rPr>
                                <a:rPr lang="en-US" altLang="zh-CN" sz="1400" b="0" i="0" smtClean="0">
                                  <a:latin typeface="Cambria Math" panose="02040503050406030204" pitchFamily="18" charset="0"/>
                                </a:rPr>
                                <m:t>mm</m:t>
                              </m:r>
                              <m:r>
                                <a:rPr lang="en-US" altLang="zh-CN" sz="1400" b="0" i="0" smtClean="0">
                                  <a:latin typeface="Cambria Math" panose="02040503050406030204" pitchFamily="18" charset="0"/>
                                </a:rPr>
                                <m:t>⋅</m:t>
                              </m:r>
                              <m:r>
                                <m:rPr>
                                  <m:sty m:val="p"/>
                                </m:rPr>
                                <a:rPr lang="en-US" altLang="zh-CN" sz="1400" b="0" i="0" smtClean="0">
                                  <a:latin typeface="Cambria Math" panose="02040503050406030204" pitchFamily="18" charset="0"/>
                                </a:rPr>
                                <m:t>mrad</m:t>
                              </m:r>
                              <m:r>
                                <a:rPr lang="en-US" altLang="zh-CN" sz="1400" b="0" i="1" smtClean="0">
                                  <a:latin typeface="Cambria Math" panose="02040503050406030204" pitchFamily="18" charset="0"/>
                                </a:rPr>
                                <m:t>]</m:t>
                              </m:r>
                            </m:oMath>
                          </a14:m>
                          <a:r>
                            <a:rPr lang="zh-CN" altLang="en-US" sz="1400" dirty="0"/>
                            <a:t> </a:t>
                          </a:r>
                        </a:p>
                      </a:txBody>
                      <a:tcPr/>
                    </a:tc>
                    <a:tc>
                      <a:txBody>
                        <a:bodyPr/>
                        <a:lstStyle/>
                        <a:p>
                          <a:pPr algn="ctr"/>
                          <a:r>
                            <a:rPr lang="en-US" altLang="zh-CN" sz="1400" dirty="0"/>
                            <a:t>44</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389</a:t>
                          </a:r>
                          <a:endParaRPr lang="zh-CN" altLang="en-US" sz="1400" dirty="0"/>
                        </a:p>
                      </a:txBody>
                      <a:tcPr/>
                    </a:tc>
                    <a:tc>
                      <a:txBody>
                        <a:bodyPr/>
                        <a:lstStyle/>
                        <a:p>
                          <a:pPr algn="ctr"/>
                          <a:r>
                            <a:rPr lang="en-US" altLang="zh-CN" sz="1400" dirty="0"/>
                            <a:t>3.3</a:t>
                          </a:r>
                        </a:p>
                      </a:txBody>
                      <a:tcPr/>
                    </a:tc>
                    <a:tc>
                      <a:txBody>
                        <a:bodyPr/>
                        <a:lstStyle/>
                        <a:p>
                          <a:pPr algn="ctr"/>
                          <a:r>
                            <a:rPr lang="en-US" altLang="zh-CN" sz="1400" dirty="0"/>
                            <a:t>18.8</a:t>
                          </a:r>
                        </a:p>
                      </a:txBody>
                      <a:tcPr/>
                    </a:tc>
                    <a:extLst>
                      <a:ext uri="{0D108BD9-81ED-4DB2-BD59-A6C34878D82A}">
                        <a16:rowId xmlns:a16="http://schemas.microsoft.com/office/drawing/2014/main" val="1132964006"/>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𝑟</m:t>
                                  </m:r>
                                </m:sub>
                              </m:sSub>
                              <m:r>
                                <a:rPr lang="en-US" altLang="zh-CN" sz="1400" b="0" i="1" smtClean="0">
                                  <a:latin typeface="Cambria Math" panose="02040503050406030204" pitchFamily="18" charset="0"/>
                                </a:rPr>
                                <m:t> [</m:t>
                              </m:r>
                              <m:r>
                                <m:rPr>
                                  <m:sty m:val="p"/>
                                </m:rPr>
                                <a:rPr lang="en-US" altLang="zh-CN" sz="1400" b="0" i="0" smtClean="0">
                                  <a:latin typeface="Cambria Math" panose="02040503050406030204" pitchFamily="18" charset="0"/>
                                </a:rPr>
                                <m:t>μm</m:t>
                              </m:r>
                              <m:r>
                                <a:rPr lang="en-US" altLang="zh-CN" sz="1400" b="0" i="1" smtClean="0">
                                  <a:latin typeface="Cambria Math" panose="02040503050406030204" pitchFamily="18" charset="0"/>
                                </a:rPr>
                                <m:t>]</m:t>
                              </m:r>
                            </m:oMath>
                          </a14:m>
                          <a:r>
                            <a:rPr lang="zh-CN" altLang="en-US" sz="1400" dirty="0"/>
                            <a:t> </a:t>
                          </a:r>
                        </a:p>
                      </a:txBody>
                      <a:tcPr/>
                    </a:tc>
                    <a:tc>
                      <a:txBody>
                        <a:bodyPr/>
                        <a:lstStyle/>
                        <a:p>
                          <a:pPr algn="ctr"/>
                          <a:r>
                            <a:rPr lang="en-US" altLang="zh-CN" sz="1400" dirty="0"/>
                            <a:t>8.5</a:t>
                          </a:r>
                          <a:endParaRPr lang="zh-CN" altLang="en-US" sz="1400" dirty="0"/>
                        </a:p>
                      </a:txBody>
                      <a:tcPr/>
                    </a:tc>
                    <a:tc>
                      <a:txBody>
                        <a:bodyPr/>
                        <a:lstStyle/>
                        <a:p>
                          <a:pPr algn="ctr"/>
                          <a:r>
                            <a:rPr lang="en-US" altLang="zh-CN" sz="1400" dirty="0"/>
                            <a:t>109</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7.5</a:t>
                          </a:r>
                        </a:p>
                      </a:txBody>
                      <a:tcPr/>
                    </a:tc>
                    <a:extLst>
                      <a:ext uri="{0D108BD9-81ED-4DB2-BD59-A6C34878D82A}">
                        <a16:rowId xmlns:a16="http://schemas.microsoft.com/office/drawing/2014/main" val="2087802081"/>
                      </a:ext>
                    </a:extLst>
                  </a:tr>
                  <a:tr h="252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𝑧</m:t>
                                  </m:r>
                                </m:sub>
                              </m:sSub>
                              <m:r>
                                <a:rPr lang="en-US" altLang="zh-CN" sz="1400" b="0" i="1" smtClean="0">
                                  <a:latin typeface="Cambria Math" panose="02040503050406030204" pitchFamily="18" charset="0"/>
                                </a:rPr>
                                <m:t> [</m:t>
                              </m:r>
                              <m:r>
                                <m:rPr>
                                  <m:sty m:val="p"/>
                                </m:rPr>
                                <a:rPr lang="en-US" altLang="zh-CN" sz="1400" b="0" i="1" smtClean="0">
                                  <a:latin typeface="Cambria Math" panose="02040503050406030204" pitchFamily="18" charset="0"/>
                                </a:rPr>
                                <m:t>ps</m:t>
                              </m:r>
                              <m:r>
                                <a:rPr lang="en-US" altLang="zh-CN" sz="1400" b="0" i="1" smtClean="0">
                                  <a:latin typeface="Cambria Math" panose="02040503050406030204" pitchFamily="18" charset="0"/>
                                </a:rPr>
                                <m:t>]</m:t>
                              </m:r>
                            </m:oMath>
                          </a14:m>
                          <a:r>
                            <a:rPr lang="zh-CN" altLang="en-US" sz="14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0.48</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0.47</a:t>
                          </a:r>
                          <a:endParaRPr lang="zh-CN" altLang="en-US" sz="1400" dirty="0"/>
                        </a:p>
                      </a:txBody>
                      <a:tcPr/>
                    </a:tc>
                    <a:tc>
                      <a:txBody>
                        <a:bodyPr/>
                        <a:lstStyle/>
                        <a:p>
                          <a:pPr algn="ctr"/>
                          <a:r>
                            <a:rPr lang="en-US" altLang="zh-CN" sz="1400" dirty="0"/>
                            <a:t>0.035</a:t>
                          </a:r>
                          <a:endParaRPr lang="zh-CN" altLang="en-US" sz="1400" dirty="0"/>
                        </a:p>
                      </a:txBody>
                      <a:tcPr/>
                    </a:tc>
                    <a:tc>
                      <a:txBody>
                        <a:bodyPr/>
                        <a:lstStyle/>
                        <a:p>
                          <a:pPr algn="ctr"/>
                          <a:r>
                            <a:rPr lang="en-US" altLang="zh-CN" sz="1400" dirty="0"/>
                            <a:t>0.122</a:t>
                          </a:r>
                          <a:endParaRPr lang="zh-CN" altLang="en-US" sz="1400" dirty="0"/>
                        </a:p>
                      </a:txBody>
                      <a:tcPr/>
                    </a:tc>
                    <a:extLst>
                      <a:ext uri="{0D108BD9-81ED-4DB2-BD59-A6C34878D82A}">
                        <a16:rowId xmlns:a16="http://schemas.microsoft.com/office/drawing/2014/main" val="1446561302"/>
                      </a:ext>
                    </a:extLst>
                  </a:tr>
                  <a:tr h="252893">
                    <a:tc>
                      <a:txBody>
                        <a:bodyPr/>
                        <a:lstStyle/>
                        <a:p>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𝛾</m:t>
                                  </m:r>
                                </m:sub>
                              </m:sSub>
                            </m:oMath>
                          </a14:m>
                          <a:r>
                            <a:rPr lang="zh-CN" altLang="en-US" sz="1400" dirty="0"/>
                            <a:t> </a:t>
                          </a:r>
                        </a:p>
                      </a:txBody>
                      <a:tcPr/>
                    </a:tc>
                    <a:tc>
                      <a:txBody>
                        <a:bodyPr/>
                        <a:lstStyle/>
                        <a:p>
                          <a:pPr algn="ctr"/>
                          <a:r>
                            <a:rPr lang="en-US" altLang="zh-CN" sz="1400" dirty="0"/>
                            <a:t>5%</a:t>
                          </a:r>
                          <a:endParaRPr lang="zh-CN" altLang="en-US" sz="1400" dirty="0"/>
                        </a:p>
                      </a:txBody>
                      <a:tcPr/>
                    </a:tc>
                    <a:tc>
                      <a:txBody>
                        <a:bodyPr/>
                        <a:lstStyle/>
                        <a:p>
                          <a:pPr algn="ctr"/>
                          <a:r>
                            <a:rPr lang="en-US" altLang="zh-CN" sz="1400" dirty="0"/>
                            <a:t>17.3%</a:t>
                          </a:r>
                          <a:endParaRPr lang="zh-CN" altLang="en-US" sz="1400" dirty="0"/>
                        </a:p>
                      </a:txBody>
                      <a:tcPr/>
                    </a:tc>
                    <a:tc>
                      <a:txBody>
                        <a:bodyPr/>
                        <a:lstStyle/>
                        <a:p>
                          <a:pPr algn="ctr"/>
                          <a:r>
                            <a:rPr lang="en-US" altLang="zh-CN" sz="1400" b="1" dirty="0"/>
                            <a:t>0.8%</a:t>
                          </a:r>
                          <a:endParaRPr lang="zh-CN" altLang="en-US" sz="1400" b="1" dirty="0"/>
                        </a:p>
                      </a:txBody>
                      <a:tcPr/>
                    </a:tc>
                    <a:tc>
                      <a:txBody>
                        <a:bodyPr/>
                        <a:lstStyle/>
                        <a:p>
                          <a:pPr algn="ctr"/>
                          <a:r>
                            <a:rPr lang="en-US" altLang="zh-CN" sz="1400" b="1" dirty="0"/>
                            <a:t>0.15%</a:t>
                          </a:r>
                        </a:p>
                      </a:txBody>
                      <a:tcPr/>
                    </a:tc>
                    <a:extLst>
                      <a:ext uri="{0D108BD9-81ED-4DB2-BD59-A6C34878D82A}">
                        <a16:rowId xmlns:a16="http://schemas.microsoft.com/office/drawing/2014/main" val="3865107240"/>
                      </a:ext>
                    </a:extLst>
                  </a:tr>
                  <a:tr h="252893">
                    <a:tc>
                      <a:txBody>
                        <a:bodyPr/>
                        <a:lstStyle/>
                        <a:p>
                          <a:r>
                            <a:rPr lang="en-US" altLang="zh-CN" sz="1400" dirty="0"/>
                            <a:t>Energy jitter 1</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±5%</a:t>
                          </a:r>
                          <a:endParaRPr lang="zh-CN" altLang="en-US" sz="1400" b="1" dirty="0"/>
                        </a:p>
                      </a:txBody>
                      <a:tcPr/>
                    </a:tc>
                    <a:tc>
                      <a:txBody>
                        <a:bodyPr/>
                        <a:lstStyle/>
                        <a:p>
                          <a:pPr algn="ctr"/>
                          <a:r>
                            <a:rPr lang="en-US" altLang="zh-CN" sz="1400" b="1" dirty="0"/>
                            <a:t>0.33%</a:t>
                          </a:r>
                        </a:p>
                      </a:txBody>
                      <a:tcPr/>
                    </a:tc>
                    <a:extLst>
                      <a:ext uri="{0D108BD9-81ED-4DB2-BD59-A6C34878D82A}">
                        <a16:rowId xmlns:a16="http://schemas.microsoft.com/office/drawing/2014/main" val="554604920"/>
                      </a:ext>
                    </a:extLst>
                  </a:tr>
                  <a:tr h="252893">
                    <a:tc>
                      <a:txBody>
                        <a:bodyPr/>
                        <a:lstStyle/>
                        <a:p>
                          <a:r>
                            <a:rPr lang="en-US" altLang="zh-CN" sz="1400" dirty="0"/>
                            <a:t>Energy jitter 2</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±4%</a:t>
                          </a:r>
                          <a:endParaRPr lang="zh-CN" altLang="en-US" sz="1400" b="1" dirty="0"/>
                        </a:p>
                      </a:txBody>
                      <a:tcPr/>
                    </a:tc>
                    <a:tc>
                      <a:txBody>
                        <a:bodyPr/>
                        <a:lstStyle/>
                        <a:p>
                          <a:pPr algn="ctr"/>
                          <a:r>
                            <a:rPr lang="en-US" altLang="zh-CN" sz="1400" b="1" dirty="0"/>
                            <a:t>0.21%</a:t>
                          </a:r>
                          <a:endParaRPr lang="zh-CN" altLang="en-US" sz="1400" b="1" dirty="0"/>
                        </a:p>
                      </a:txBody>
                      <a:tcPr/>
                    </a:tc>
                    <a:extLst>
                      <a:ext uri="{0D108BD9-81ED-4DB2-BD59-A6C34878D82A}">
                        <a16:rowId xmlns:a16="http://schemas.microsoft.com/office/drawing/2014/main" val="2288876275"/>
                      </a:ext>
                    </a:extLst>
                  </a:tr>
                  <a:tr h="252893">
                    <a:tc>
                      <a:txBody>
                        <a:bodyPr/>
                        <a:lstStyle/>
                        <a:p>
                          <a:r>
                            <a:rPr lang="en-US" altLang="zh-CN" sz="1400" dirty="0"/>
                            <a:t>Energy chirp [1/m]</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700</a:t>
                          </a:r>
                          <a:endParaRPr lang="zh-CN" altLang="en-US" sz="1400" dirty="0"/>
                        </a:p>
                      </a:txBody>
                      <a:tcPr/>
                    </a:tc>
                    <a:tc>
                      <a:txBody>
                        <a:bodyPr/>
                        <a:lstStyle/>
                        <a:p>
                          <a:pPr algn="ctr"/>
                          <a:r>
                            <a:rPr lang="en-US" altLang="zh-CN" sz="1400" dirty="0"/>
                            <a:t>0</a:t>
                          </a:r>
                          <a:endParaRPr lang="zh-CN" altLang="en-US" sz="1400" dirty="0"/>
                        </a:p>
                      </a:txBody>
                      <a:tcPr/>
                    </a:tc>
                    <a:extLst>
                      <a:ext uri="{0D108BD9-81ED-4DB2-BD59-A6C34878D82A}">
                        <a16:rowId xmlns:a16="http://schemas.microsoft.com/office/drawing/2014/main" val="4231632442"/>
                      </a:ext>
                    </a:extLst>
                  </a:tr>
                  <a:tr h="252893">
                    <a:tc>
                      <a:txBody>
                        <a:bodyPr/>
                        <a:lstStyle/>
                        <a:p>
                          <a:r>
                            <a:rPr lang="en-US" altLang="zh-CN" sz="1400" dirty="0"/>
                            <a:t>Plasma density </a:t>
                          </a: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𝑝</m:t>
                                  </m:r>
                                </m:sub>
                              </m:sSub>
                            </m:oMath>
                          </a14:m>
                          <a:endParaRPr lang="zh-CN" altLang="en-US" sz="1400" dirty="0"/>
                        </a:p>
                      </a:txBody>
                      <a:tcPr/>
                    </a:tc>
                    <a:tc gridSpan="4">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1×</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15</m:t>
                                    </m:r>
                                  </m:sup>
                                </m:sSup>
                                <m:r>
                                  <a:rPr lang="en-US" altLang="zh-CN" sz="1400" b="0" i="1" smtClean="0">
                                    <a:latin typeface="Cambria Math" panose="02040503050406030204" pitchFamily="18" charset="0"/>
                                  </a:rPr>
                                  <m:t> </m:t>
                                </m:r>
                                <m:sSup>
                                  <m:sSupPr>
                                    <m:ctrlPr>
                                      <a:rPr lang="en-US" altLang="zh-CN" sz="1400" b="0" i="1" smtClean="0">
                                        <a:latin typeface="Cambria Math" panose="02040503050406030204" pitchFamily="18" charset="0"/>
                                      </a:rPr>
                                    </m:ctrlPr>
                                  </m:sSupPr>
                                  <m:e>
                                    <m:r>
                                      <m:rPr>
                                        <m:sty m:val="p"/>
                                      </m:rPr>
                                      <a:rPr lang="en-US" altLang="zh-CN" sz="1400" b="0" i="0" smtClean="0">
                                        <a:latin typeface="Cambria Math" panose="02040503050406030204" pitchFamily="18" charset="0"/>
                                      </a:rPr>
                                      <m:t>cm</m:t>
                                    </m:r>
                                  </m:e>
                                  <m:sup>
                                    <m:r>
                                      <a:rPr lang="en-US" altLang="zh-CN" sz="1400" b="0" i="1" smtClean="0">
                                        <a:latin typeface="Cambria Math" panose="02040503050406030204" pitchFamily="18" charset="0"/>
                                      </a:rPr>
                                      <m:t>−3</m:t>
                                    </m:r>
                                  </m:sup>
                                </m:sSup>
                              </m:oMath>
                            </m:oMathPara>
                          </a14:m>
                          <a:endParaRPr lang="en-US" altLang="zh-CN" sz="1400" b="0" dirty="0"/>
                        </a:p>
                      </a:txBody>
                      <a:tcPr/>
                    </a:tc>
                    <a:tc hMerge="1">
                      <a:txBody>
                        <a:bodyPr/>
                        <a:lstStyle/>
                        <a:p>
                          <a:endParaRPr lang="zh-CN" altLang="en-US"/>
                        </a:p>
                      </a:txBody>
                      <a:tcPr/>
                    </a:tc>
                    <a:tc hMerge="1">
                      <a:txBody>
                        <a:bodyPr/>
                        <a:lstStyle/>
                        <a:p>
                          <a:pPr algn="ct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862517860"/>
                      </a:ext>
                    </a:extLst>
                  </a:tr>
                </a:tbl>
              </a:graphicData>
            </a:graphic>
          </p:graphicFrame>
        </mc:Choice>
        <mc:Fallback>
          <p:graphicFrame>
            <p:nvGraphicFramePr>
              <p:cNvPr id="6" name="表格 5">
                <a:extLst>
                  <a:ext uri="{FF2B5EF4-FFF2-40B4-BE49-F238E27FC236}">
                    <a16:creationId xmlns:a16="http://schemas.microsoft.com/office/drawing/2014/main" id="{E8D2BF86-8185-4719-87DD-001AAA4900F3}"/>
                  </a:ext>
                </a:extLst>
              </p:cNvPr>
              <p:cNvGraphicFramePr>
                <a:graphicFrameLocks noGrp="1"/>
              </p:cNvGraphicFramePr>
              <p:nvPr>
                <p:extLst>
                  <p:ext uri="{D42A27DB-BD31-4B8C-83A1-F6EECF244321}">
                    <p14:modId xmlns:p14="http://schemas.microsoft.com/office/powerpoint/2010/main" val="919296035"/>
                  </p:ext>
                </p:extLst>
              </p:nvPr>
            </p:nvGraphicFramePr>
            <p:xfrm>
              <a:off x="324581" y="883622"/>
              <a:ext cx="4616198" cy="3700400"/>
            </p:xfrm>
            <a:graphic>
              <a:graphicData uri="http://schemas.openxmlformats.org/drawingml/2006/table">
                <a:tbl>
                  <a:tblPr firstRow="1" bandRow="1">
                    <a:tableStyleId>{5C22544A-7EE6-4342-B048-85BDC9FD1C3A}</a:tableStyleId>
                  </a:tblPr>
                  <a:tblGrid>
                    <a:gridCol w="1617286">
                      <a:extLst>
                        <a:ext uri="{9D8B030D-6E8A-4147-A177-3AD203B41FA5}">
                          <a16:colId xmlns:a16="http://schemas.microsoft.com/office/drawing/2014/main" val="722692068"/>
                        </a:ext>
                      </a:extLst>
                    </a:gridCol>
                    <a:gridCol w="749728">
                      <a:extLst>
                        <a:ext uri="{9D8B030D-6E8A-4147-A177-3AD203B41FA5}">
                          <a16:colId xmlns:a16="http://schemas.microsoft.com/office/drawing/2014/main" val="3901886177"/>
                        </a:ext>
                      </a:extLst>
                    </a:gridCol>
                    <a:gridCol w="749728">
                      <a:extLst>
                        <a:ext uri="{9D8B030D-6E8A-4147-A177-3AD203B41FA5}">
                          <a16:colId xmlns:a16="http://schemas.microsoft.com/office/drawing/2014/main" val="3205114472"/>
                        </a:ext>
                      </a:extLst>
                    </a:gridCol>
                    <a:gridCol w="749728">
                      <a:extLst>
                        <a:ext uri="{9D8B030D-6E8A-4147-A177-3AD203B41FA5}">
                          <a16:colId xmlns:a16="http://schemas.microsoft.com/office/drawing/2014/main" val="1680304714"/>
                        </a:ext>
                      </a:extLst>
                    </a:gridCol>
                    <a:gridCol w="749728">
                      <a:extLst>
                        <a:ext uri="{9D8B030D-6E8A-4147-A177-3AD203B41FA5}">
                          <a16:colId xmlns:a16="http://schemas.microsoft.com/office/drawing/2014/main" val="3878275568"/>
                        </a:ext>
                      </a:extLst>
                    </a:gridCol>
                  </a:tblGrid>
                  <a:tr h="304800">
                    <a:tc rowSpan="2">
                      <a:txBody>
                        <a:bodyPr/>
                        <a:lstStyle/>
                        <a:p>
                          <a:r>
                            <a:rPr lang="en-US" altLang="zh-CN" sz="1400" dirty="0"/>
                            <a:t>Parameter </a:t>
                          </a:r>
                          <a:endParaRPr lang="zh-CN" altLang="en-US" sz="1400" dirty="0"/>
                        </a:p>
                      </a:txBody>
                      <a:tcPr/>
                    </a:tc>
                    <a:tc gridSpan="2">
                      <a:txBody>
                        <a:bodyPr/>
                        <a:lstStyle/>
                        <a:p>
                          <a:pPr algn="ctr"/>
                          <a:r>
                            <a:rPr lang="en-US" altLang="zh-CN" sz="1400" dirty="0"/>
                            <a:t>Driver </a:t>
                          </a:r>
                          <a:endParaRPr lang="zh-CN" altLang="en-US" sz="1400" dirty="0"/>
                        </a:p>
                      </a:txBody>
                      <a:tcPr/>
                    </a:tc>
                    <a:tc hMerge="1">
                      <a:txBody>
                        <a:bodyPr/>
                        <a:lstStyle/>
                        <a:p>
                          <a:endParaRPr lang="zh-CN" altLang="en-US"/>
                        </a:p>
                      </a:txBody>
                      <a:tcPr/>
                    </a:tc>
                    <a:tc gridSpan="2">
                      <a:txBody>
                        <a:bodyPr/>
                        <a:lstStyle/>
                        <a:p>
                          <a:pPr algn="ctr"/>
                          <a:r>
                            <a:rPr lang="en-US" altLang="zh-CN" sz="1400" dirty="0"/>
                            <a:t>Witness </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332100984"/>
                      </a:ext>
                    </a:extLst>
                  </a:tr>
                  <a:tr h="304800">
                    <a:tc vMerge="1">
                      <a:txBody>
                        <a:bodyPr/>
                        <a:lstStyle/>
                        <a:p>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tc>
                      <a:txBody>
                        <a:bodyPr/>
                        <a:lstStyle/>
                        <a:p>
                          <a:pPr algn="ctr"/>
                          <a:r>
                            <a:rPr lang="en-US" altLang="zh-CN" sz="1400" dirty="0"/>
                            <a:t>initial</a:t>
                          </a:r>
                          <a:endParaRPr lang="zh-CN" altLang="en-US" sz="1400" dirty="0"/>
                        </a:p>
                      </a:txBody>
                      <a:tcPr/>
                    </a:tc>
                    <a:tc>
                      <a:txBody>
                        <a:bodyPr/>
                        <a:lstStyle/>
                        <a:p>
                          <a:pPr algn="ctr"/>
                          <a:r>
                            <a:rPr lang="en-US" altLang="zh-CN" sz="1400" dirty="0"/>
                            <a:t>final</a:t>
                          </a:r>
                          <a:endParaRPr lang="zh-CN" altLang="en-US" sz="1400" dirty="0"/>
                        </a:p>
                      </a:txBody>
                      <a:tcPr/>
                    </a:tc>
                    <a:extLst>
                      <a:ext uri="{0D108BD9-81ED-4DB2-BD59-A6C34878D82A}">
                        <a16:rowId xmlns:a16="http://schemas.microsoft.com/office/drawing/2014/main" val="322876733"/>
                      </a:ext>
                    </a:extLst>
                  </a:tr>
                  <a:tr h="304800">
                    <a:tc>
                      <a:txBody>
                        <a:bodyPr/>
                        <a:lstStyle/>
                        <a:p>
                          <a:r>
                            <a:rPr lang="en-US" altLang="zh-CN" sz="1400" dirty="0"/>
                            <a:t>E [GeV]</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1.3</a:t>
                          </a:r>
                          <a:endParaRPr lang="zh-CN" altLang="en-US" sz="1400" dirty="0"/>
                        </a:p>
                      </a:txBody>
                      <a:tcPr/>
                    </a:tc>
                    <a:tc>
                      <a:txBody>
                        <a:bodyPr/>
                        <a:lstStyle/>
                        <a:p>
                          <a:pPr algn="ctr"/>
                          <a:r>
                            <a:rPr lang="en-US" altLang="zh-CN" sz="1400" b="1" dirty="0"/>
                            <a:t>10</a:t>
                          </a:r>
                          <a:endParaRPr lang="zh-CN" altLang="en-US" sz="1400" b="1" dirty="0"/>
                        </a:p>
                      </a:txBody>
                      <a:tcPr/>
                    </a:tc>
                    <a:tc>
                      <a:txBody>
                        <a:bodyPr/>
                        <a:lstStyle/>
                        <a:p>
                          <a:pPr algn="ctr"/>
                          <a:r>
                            <a:rPr lang="en-US" altLang="zh-CN" sz="1400" b="1" dirty="0"/>
                            <a:t>9.95</a:t>
                          </a:r>
                        </a:p>
                      </a:txBody>
                      <a:tcPr/>
                    </a:tc>
                    <a:extLst>
                      <a:ext uri="{0D108BD9-81ED-4DB2-BD59-A6C34878D82A}">
                        <a16:rowId xmlns:a16="http://schemas.microsoft.com/office/drawing/2014/main" val="643204489"/>
                      </a:ext>
                    </a:extLst>
                  </a:tr>
                  <a:tr h="304800">
                    <a:tc>
                      <a:txBody>
                        <a:bodyPr/>
                        <a:lstStyle/>
                        <a:p>
                          <a:r>
                            <a:rPr lang="en-US" altLang="zh-CN" sz="1400" dirty="0"/>
                            <a:t>Q [</a:t>
                          </a:r>
                          <a:r>
                            <a:rPr lang="en-US" altLang="zh-CN" sz="1400" dirty="0" err="1"/>
                            <a:t>nC</a:t>
                          </a:r>
                          <a:r>
                            <a:rPr lang="en-US" altLang="zh-CN" sz="1400" dirty="0"/>
                            <a:t>]</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9.9</a:t>
                          </a:r>
                          <a:endParaRPr lang="zh-CN" altLang="en-US" sz="1400" dirty="0"/>
                        </a:p>
                      </a:txBody>
                      <a:tcPr/>
                    </a:tc>
                    <a:tc>
                      <a:txBody>
                        <a:bodyPr/>
                        <a:lstStyle/>
                        <a:p>
                          <a:pPr algn="ctr"/>
                          <a:r>
                            <a:rPr lang="en-US" altLang="zh-CN" sz="1400" b="1" dirty="0"/>
                            <a:t>1.2</a:t>
                          </a:r>
                          <a:endParaRPr lang="zh-CN" altLang="en-US" sz="1400" b="1" dirty="0"/>
                        </a:p>
                      </a:txBody>
                      <a:tcPr/>
                    </a:tc>
                    <a:tc>
                      <a:txBody>
                        <a:bodyPr/>
                        <a:lstStyle/>
                        <a:p>
                          <a:pPr algn="ctr"/>
                          <a:r>
                            <a:rPr lang="en-US" altLang="zh-CN" sz="1400" b="1" dirty="0"/>
                            <a:t>1.2</a:t>
                          </a:r>
                          <a:endParaRPr lang="zh-CN" altLang="en-US" sz="1400" b="1" dirty="0"/>
                        </a:p>
                      </a:txBody>
                      <a:tcPr/>
                    </a:tc>
                    <a:extLst>
                      <a:ext uri="{0D108BD9-81ED-4DB2-BD59-A6C34878D82A}">
                        <a16:rowId xmlns:a16="http://schemas.microsoft.com/office/drawing/2014/main" val="2561266007"/>
                      </a:ext>
                    </a:extLst>
                  </a:tr>
                  <a:tr h="314135">
                    <a:tc>
                      <a:txBody>
                        <a:bodyPr/>
                        <a:lstStyle/>
                        <a:p>
                          <a:endParaRPr lang="zh-CN"/>
                        </a:p>
                      </a:txBody>
                      <a:tcPr>
                        <a:blipFill>
                          <a:blip r:embed="rId3"/>
                          <a:stretch>
                            <a:fillRect l="-376" t="-386538" r="-186466" b="-701923"/>
                          </a:stretch>
                        </a:blipFill>
                      </a:tcPr>
                    </a:tc>
                    <a:tc>
                      <a:txBody>
                        <a:bodyPr/>
                        <a:lstStyle/>
                        <a:p>
                          <a:pPr algn="ctr"/>
                          <a:r>
                            <a:rPr lang="en-US" altLang="zh-CN" sz="1400" dirty="0"/>
                            <a:t>44</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389</a:t>
                          </a:r>
                          <a:endParaRPr lang="zh-CN" altLang="en-US" sz="1400" dirty="0"/>
                        </a:p>
                      </a:txBody>
                      <a:tcPr/>
                    </a:tc>
                    <a:tc>
                      <a:txBody>
                        <a:bodyPr/>
                        <a:lstStyle/>
                        <a:p>
                          <a:pPr algn="ctr"/>
                          <a:r>
                            <a:rPr lang="en-US" altLang="zh-CN" sz="1400" dirty="0"/>
                            <a:t>3.3</a:t>
                          </a:r>
                        </a:p>
                      </a:txBody>
                      <a:tcPr/>
                    </a:tc>
                    <a:tc>
                      <a:txBody>
                        <a:bodyPr/>
                        <a:lstStyle/>
                        <a:p>
                          <a:pPr algn="ctr"/>
                          <a:r>
                            <a:rPr lang="en-US" altLang="zh-CN" sz="1400" dirty="0"/>
                            <a:t>18.8</a:t>
                          </a:r>
                        </a:p>
                      </a:txBody>
                      <a:tcPr/>
                    </a:tc>
                    <a:extLst>
                      <a:ext uri="{0D108BD9-81ED-4DB2-BD59-A6C34878D82A}">
                        <a16:rowId xmlns:a16="http://schemas.microsoft.com/office/drawing/2014/main" val="1132964006"/>
                      </a:ext>
                    </a:extLst>
                  </a:tr>
                  <a:tr h="304800">
                    <a:tc>
                      <a:txBody>
                        <a:bodyPr/>
                        <a:lstStyle/>
                        <a:p>
                          <a:endParaRPr lang="zh-CN"/>
                        </a:p>
                      </a:txBody>
                      <a:tcPr>
                        <a:blipFill>
                          <a:blip r:embed="rId3"/>
                          <a:stretch>
                            <a:fillRect l="-376" t="-506000" r="-186466" b="-630000"/>
                          </a:stretch>
                        </a:blipFill>
                      </a:tcPr>
                    </a:tc>
                    <a:tc>
                      <a:txBody>
                        <a:bodyPr/>
                        <a:lstStyle/>
                        <a:p>
                          <a:pPr algn="ctr"/>
                          <a:r>
                            <a:rPr lang="en-US" altLang="zh-CN" sz="1400" dirty="0"/>
                            <a:t>8.5</a:t>
                          </a:r>
                          <a:endParaRPr lang="zh-CN" altLang="en-US" sz="1400" dirty="0"/>
                        </a:p>
                      </a:txBody>
                      <a:tcPr/>
                    </a:tc>
                    <a:tc>
                      <a:txBody>
                        <a:bodyPr/>
                        <a:lstStyle/>
                        <a:p>
                          <a:pPr algn="ctr"/>
                          <a:r>
                            <a:rPr lang="en-US" altLang="zh-CN" sz="1400" dirty="0"/>
                            <a:t>109</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7.5</a:t>
                          </a:r>
                        </a:p>
                      </a:txBody>
                      <a:tcPr/>
                    </a:tc>
                    <a:extLst>
                      <a:ext uri="{0D108BD9-81ED-4DB2-BD59-A6C34878D82A}">
                        <a16:rowId xmlns:a16="http://schemas.microsoft.com/office/drawing/2014/main" val="2087802081"/>
                      </a:ext>
                    </a:extLst>
                  </a:tr>
                  <a:tr h="304800">
                    <a:tc>
                      <a:txBody>
                        <a:bodyPr/>
                        <a:lstStyle/>
                        <a:p>
                          <a:endParaRPr lang="zh-CN"/>
                        </a:p>
                      </a:txBody>
                      <a:tcPr>
                        <a:blipFill>
                          <a:blip r:embed="rId3"/>
                          <a:stretch>
                            <a:fillRect l="-376" t="-606000" r="-186466" b="-53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0.48</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0.47</a:t>
                          </a:r>
                          <a:endParaRPr lang="zh-CN" altLang="en-US" sz="1400" dirty="0"/>
                        </a:p>
                      </a:txBody>
                      <a:tcPr/>
                    </a:tc>
                    <a:tc>
                      <a:txBody>
                        <a:bodyPr/>
                        <a:lstStyle/>
                        <a:p>
                          <a:pPr algn="ctr"/>
                          <a:r>
                            <a:rPr lang="en-US" altLang="zh-CN" sz="1400" dirty="0"/>
                            <a:t>0.035</a:t>
                          </a:r>
                          <a:endParaRPr lang="zh-CN" altLang="en-US" sz="1400" dirty="0"/>
                        </a:p>
                      </a:txBody>
                      <a:tcPr/>
                    </a:tc>
                    <a:tc>
                      <a:txBody>
                        <a:bodyPr/>
                        <a:lstStyle/>
                        <a:p>
                          <a:pPr algn="ctr"/>
                          <a:r>
                            <a:rPr lang="en-US" altLang="zh-CN" sz="1400" dirty="0"/>
                            <a:t>0.122</a:t>
                          </a:r>
                          <a:endParaRPr lang="zh-CN" altLang="en-US" sz="1400" dirty="0"/>
                        </a:p>
                      </a:txBody>
                      <a:tcPr/>
                    </a:tc>
                    <a:extLst>
                      <a:ext uri="{0D108BD9-81ED-4DB2-BD59-A6C34878D82A}">
                        <a16:rowId xmlns:a16="http://schemas.microsoft.com/office/drawing/2014/main" val="1446561302"/>
                      </a:ext>
                    </a:extLst>
                  </a:tr>
                  <a:tr h="321818">
                    <a:tc>
                      <a:txBody>
                        <a:bodyPr/>
                        <a:lstStyle/>
                        <a:p>
                          <a:endParaRPr lang="zh-CN"/>
                        </a:p>
                      </a:txBody>
                      <a:tcPr>
                        <a:blipFill>
                          <a:blip r:embed="rId3"/>
                          <a:stretch>
                            <a:fillRect l="-376" t="-666038" r="-186466" b="-400000"/>
                          </a:stretch>
                        </a:blipFill>
                      </a:tcPr>
                    </a:tc>
                    <a:tc>
                      <a:txBody>
                        <a:bodyPr/>
                        <a:lstStyle/>
                        <a:p>
                          <a:pPr algn="ctr"/>
                          <a:r>
                            <a:rPr lang="en-US" altLang="zh-CN" sz="1400" dirty="0"/>
                            <a:t>5%</a:t>
                          </a:r>
                          <a:endParaRPr lang="zh-CN" altLang="en-US" sz="1400" dirty="0"/>
                        </a:p>
                      </a:txBody>
                      <a:tcPr/>
                    </a:tc>
                    <a:tc>
                      <a:txBody>
                        <a:bodyPr/>
                        <a:lstStyle/>
                        <a:p>
                          <a:pPr algn="ctr"/>
                          <a:r>
                            <a:rPr lang="en-US" altLang="zh-CN" sz="1400" dirty="0"/>
                            <a:t>17.3%</a:t>
                          </a:r>
                          <a:endParaRPr lang="zh-CN" altLang="en-US" sz="1400" dirty="0"/>
                        </a:p>
                      </a:txBody>
                      <a:tcPr/>
                    </a:tc>
                    <a:tc>
                      <a:txBody>
                        <a:bodyPr/>
                        <a:lstStyle/>
                        <a:p>
                          <a:pPr algn="ctr"/>
                          <a:r>
                            <a:rPr lang="en-US" altLang="zh-CN" sz="1400" b="1" dirty="0"/>
                            <a:t>0.8%</a:t>
                          </a:r>
                          <a:endParaRPr lang="zh-CN" altLang="en-US" sz="1400" b="1" dirty="0"/>
                        </a:p>
                      </a:txBody>
                      <a:tcPr/>
                    </a:tc>
                    <a:tc>
                      <a:txBody>
                        <a:bodyPr/>
                        <a:lstStyle/>
                        <a:p>
                          <a:pPr algn="ctr"/>
                          <a:r>
                            <a:rPr lang="en-US" altLang="zh-CN" sz="1400" b="1" dirty="0"/>
                            <a:t>0.15%</a:t>
                          </a:r>
                        </a:p>
                      </a:txBody>
                      <a:tcPr/>
                    </a:tc>
                    <a:extLst>
                      <a:ext uri="{0D108BD9-81ED-4DB2-BD59-A6C34878D82A}">
                        <a16:rowId xmlns:a16="http://schemas.microsoft.com/office/drawing/2014/main" val="3865107240"/>
                      </a:ext>
                    </a:extLst>
                  </a:tr>
                  <a:tr h="304800">
                    <a:tc>
                      <a:txBody>
                        <a:bodyPr/>
                        <a:lstStyle/>
                        <a:p>
                          <a:r>
                            <a:rPr lang="en-US" altLang="zh-CN" sz="1400" dirty="0"/>
                            <a:t>Energy jitter 1</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±5%</a:t>
                          </a:r>
                          <a:endParaRPr lang="zh-CN" altLang="en-US" sz="1400" b="1" dirty="0"/>
                        </a:p>
                      </a:txBody>
                      <a:tcPr/>
                    </a:tc>
                    <a:tc>
                      <a:txBody>
                        <a:bodyPr/>
                        <a:lstStyle/>
                        <a:p>
                          <a:pPr algn="ctr"/>
                          <a:r>
                            <a:rPr lang="en-US" altLang="zh-CN" sz="1400" b="1" dirty="0"/>
                            <a:t>0.33%</a:t>
                          </a:r>
                        </a:p>
                      </a:txBody>
                      <a:tcPr/>
                    </a:tc>
                    <a:extLst>
                      <a:ext uri="{0D108BD9-81ED-4DB2-BD59-A6C34878D82A}">
                        <a16:rowId xmlns:a16="http://schemas.microsoft.com/office/drawing/2014/main" val="554604920"/>
                      </a:ext>
                    </a:extLst>
                  </a:tr>
                  <a:tr h="304800">
                    <a:tc>
                      <a:txBody>
                        <a:bodyPr/>
                        <a:lstStyle/>
                        <a:p>
                          <a:r>
                            <a:rPr lang="en-US" altLang="zh-CN" sz="1400" dirty="0"/>
                            <a:t>Energy jitter 2</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b="1" dirty="0"/>
                            <a:t>±4%</a:t>
                          </a:r>
                          <a:endParaRPr lang="zh-CN" altLang="en-US" sz="1400" b="1" dirty="0"/>
                        </a:p>
                      </a:txBody>
                      <a:tcPr/>
                    </a:tc>
                    <a:tc>
                      <a:txBody>
                        <a:bodyPr/>
                        <a:lstStyle/>
                        <a:p>
                          <a:pPr algn="ctr"/>
                          <a:r>
                            <a:rPr lang="en-US" altLang="zh-CN" sz="1400" b="1" dirty="0"/>
                            <a:t>0.21%</a:t>
                          </a:r>
                          <a:endParaRPr lang="zh-CN" altLang="en-US" sz="1400" b="1" dirty="0"/>
                        </a:p>
                      </a:txBody>
                      <a:tcPr/>
                    </a:tc>
                    <a:extLst>
                      <a:ext uri="{0D108BD9-81ED-4DB2-BD59-A6C34878D82A}">
                        <a16:rowId xmlns:a16="http://schemas.microsoft.com/office/drawing/2014/main" val="2288876275"/>
                      </a:ext>
                    </a:extLst>
                  </a:tr>
                  <a:tr h="304800">
                    <a:tc>
                      <a:txBody>
                        <a:bodyPr/>
                        <a:lstStyle/>
                        <a:p>
                          <a:r>
                            <a:rPr lang="en-US" altLang="zh-CN" sz="1400" dirty="0"/>
                            <a:t>Energy chirp [1/m]</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700</a:t>
                          </a:r>
                          <a:endParaRPr lang="zh-CN" altLang="en-US" sz="1400" dirty="0"/>
                        </a:p>
                      </a:txBody>
                      <a:tcPr/>
                    </a:tc>
                    <a:tc>
                      <a:txBody>
                        <a:bodyPr/>
                        <a:lstStyle/>
                        <a:p>
                          <a:pPr algn="ctr"/>
                          <a:r>
                            <a:rPr lang="en-US" altLang="zh-CN" sz="1400" dirty="0"/>
                            <a:t>0</a:t>
                          </a:r>
                          <a:endParaRPr lang="zh-CN" altLang="en-US" sz="1400" dirty="0"/>
                        </a:p>
                      </a:txBody>
                      <a:tcPr/>
                    </a:tc>
                    <a:extLst>
                      <a:ext uri="{0D108BD9-81ED-4DB2-BD59-A6C34878D82A}">
                        <a16:rowId xmlns:a16="http://schemas.microsoft.com/office/drawing/2014/main" val="4231632442"/>
                      </a:ext>
                    </a:extLst>
                  </a:tr>
                  <a:tr h="321247">
                    <a:tc>
                      <a:txBody>
                        <a:bodyPr/>
                        <a:lstStyle/>
                        <a:p>
                          <a:endParaRPr lang="zh-CN"/>
                        </a:p>
                      </a:txBody>
                      <a:tcPr>
                        <a:blipFill>
                          <a:blip r:embed="rId3"/>
                          <a:stretch>
                            <a:fillRect l="-376" t="-1049057" r="-186466" b="-16981"/>
                          </a:stretch>
                        </a:blipFill>
                      </a:tcPr>
                    </a:tc>
                    <a:tc gridSpan="4">
                      <a:txBody>
                        <a:bodyPr/>
                        <a:lstStyle/>
                        <a:p>
                          <a:endParaRPr lang="zh-CN"/>
                        </a:p>
                      </a:txBody>
                      <a:tcPr>
                        <a:blipFill>
                          <a:blip r:embed="rId3"/>
                          <a:stretch>
                            <a:fillRect l="-54268" t="-1049057" r="-813" b="-16981"/>
                          </a:stretch>
                        </a:blipFill>
                      </a:tcPr>
                    </a:tc>
                    <a:tc hMerge="1">
                      <a:txBody>
                        <a:bodyPr/>
                        <a:lstStyle/>
                        <a:p>
                          <a:endParaRPr lang="zh-CN" altLang="en-US"/>
                        </a:p>
                      </a:txBody>
                      <a:tcPr/>
                    </a:tc>
                    <a:tc hMerge="1">
                      <a:txBody>
                        <a:bodyPr/>
                        <a:lstStyle/>
                        <a:p>
                          <a:pPr algn="ct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862517860"/>
                      </a:ext>
                    </a:extLst>
                  </a:tr>
                </a:tbl>
              </a:graphicData>
            </a:graphic>
          </p:graphicFrame>
        </mc:Fallback>
      </mc:AlternateContent>
      <p:pic>
        <p:nvPicPr>
          <p:cNvPr id="13" name="图片 12">
            <a:extLst>
              <a:ext uri="{FF2B5EF4-FFF2-40B4-BE49-F238E27FC236}">
                <a16:creationId xmlns:a16="http://schemas.microsoft.com/office/drawing/2014/main" id="{0325580D-9AA7-4C15-86F7-690FDDE4673C}"/>
              </a:ext>
            </a:extLst>
          </p:cNvPr>
          <p:cNvPicPr>
            <a:picLocks noChangeAspect="1"/>
          </p:cNvPicPr>
          <p:nvPr/>
        </p:nvPicPr>
        <p:blipFill>
          <a:blip r:embed="rId4"/>
          <a:stretch>
            <a:fillRect/>
          </a:stretch>
        </p:blipFill>
        <p:spPr>
          <a:xfrm>
            <a:off x="8436790" y="1375294"/>
            <a:ext cx="3638647" cy="2728985"/>
          </a:xfrm>
          <a:prstGeom prst="rect">
            <a:avLst/>
          </a:prstGeom>
        </p:spPr>
      </p:pic>
      <p:sp>
        <p:nvSpPr>
          <p:cNvPr id="14" name="椭圆 13">
            <a:extLst>
              <a:ext uri="{FF2B5EF4-FFF2-40B4-BE49-F238E27FC236}">
                <a16:creationId xmlns:a16="http://schemas.microsoft.com/office/drawing/2014/main" id="{F72AD244-6783-4334-96D0-05C4FF5D2CE2}"/>
              </a:ext>
            </a:extLst>
          </p:cNvPr>
          <p:cNvSpPr/>
          <p:nvPr/>
        </p:nvSpPr>
        <p:spPr>
          <a:xfrm>
            <a:off x="9848190" y="2078736"/>
            <a:ext cx="158496" cy="17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CF2BFA0A-6EEB-443D-9920-66E91740C4D3}"/>
              </a:ext>
            </a:extLst>
          </p:cNvPr>
          <p:cNvSpPr/>
          <p:nvPr/>
        </p:nvSpPr>
        <p:spPr>
          <a:xfrm>
            <a:off x="10338467" y="3114644"/>
            <a:ext cx="158496" cy="17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078DB197-341F-4FE1-B9EA-C70B15FAFA3D}"/>
              </a:ext>
            </a:extLst>
          </p:cNvPr>
          <p:cNvSpPr/>
          <p:nvPr/>
        </p:nvSpPr>
        <p:spPr>
          <a:xfrm>
            <a:off x="9678010" y="1770959"/>
            <a:ext cx="498855" cy="307777"/>
          </a:xfrm>
          <a:prstGeom prst="rect">
            <a:avLst/>
          </a:prstGeom>
        </p:spPr>
        <p:txBody>
          <a:bodyPr wrap="square">
            <a:spAutoFit/>
          </a:bodyPr>
          <a:lstStyle/>
          <a:p>
            <a:pPr algn="ctr"/>
            <a:r>
              <a:rPr lang="en-US" altLang="zh-CN" sz="1400" b="1" dirty="0">
                <a:solidFill>
                  <a:srgbClr val="FF0000"/>
                </a:solidFill>
              </a:rPr>
              <a:t>±5%</a:t>
            </a:r>
            <a:endParaRPr lang="zh-CN" altLang="en-US" sz="1400" b="1" dirty="0">
              <a:solidFill>
                <a:srgbClr val="FF0000"/>
              </a:solidFill>
            </a:endParaRPr>
          </a:p>
        </p:txBody>
      </p:sp>
      <p:sp>
        <p:nvSpPr>
          <p:cNvPr id="17" name="矩形 16">
            <a:extLst>
              <a:ext uri="{FF2B5EF4-FFF2-40B4-BE49-F238E27FC236}">
                <a16:creationId xmlns:a16="http://schemas.microsoft.com/office/drawing/2014/main" id="{A83D46C4-4211-42D1-8B75-7E6AB3415F21}"/>
              </a:ext>
            </a:extLst>
          </p:cNvPr>
          <p:cNvSpPr/>
          <p:nvPr/>
        </p:nvSpPr>
        <p:spPr>
          <a:xfrm>
            <a:off x="10176865" y="2851027"/>
            <a:ext cx="498855" cy="307777"/>
          </a:xfrm>
          <a:prstGeom prst="rect">
            <a:avLst/>
          </a:prstGeom>
        </p:spPr>
        <p:txBody>
          <a:bodyPr wrap="none">
            <a:spAutoFit/>
          </a:bodyPr>
          <a:lstStyle/>
          <a:p>
            <a:pPr algn="ctr"/>
            <a:r>
              <a:rPr lang="en-US" altLang="zh-CN" sz="1400" b="1" dirty="0">
                <a:solidFill>
                  <a:srgbClr val="FF0000"/>
                </a:solidFill>
              </a:rPr>
              <a:t>±4%</a:t>
            </a:r>
            <a:endParaRPr lang="zh-CN" altLang="en-US" sz="1400" b="1" dirty="0">
              <a:solidFill>
                <a:srgbClr val="FF0000"/>
              </a:solidFill>
            </a:endParaRPr>
          </a:p>
        </p:txBody>
      </p:sp>
      <p:pic>
        <p:nvPicPr>
          <p:cNvPr id="28" name="图片 27">
            <a:extLst>
              <a:ext uri="{FF2B5EF4-FFF2-40B4-BE49-F238E27FC236}">
                <a16:creationId xmlns:a16="http://schemas.microsoft.com/office/drawing/2014/main" id="{D2EE0CE5-D01D-4FC8-AFFA-2C8C22800283}"/>
              </a:ext>
            </a:extLst>
          </p:cNvPr>
          <p:cNvPicPr>
            <a:picLocks noChangeAspect="1"/>
          </p:cNvPicPr>
          <p:nvPr/>
        </p:nvPicPr>
        <p:blipFill>
          <a:blip r:embed="rId5"/>
          <a:stretch>
            <a:fillRect/>
          </a:stretch>
        </p:blipFill>
        <p:spPr>
          <a:xfrm>
            <a:off x="4932808" y="1422392"/>
            <a:ext cx="3496052" cy="2622039"/>
          </a:xfrm>
          <a:prstGeom prst="rect">
            <a:avLst/>
          </a:prstGeom>
        </p:spPr>
      </p:pic>
      <p:sp>
        <p:nvSpPr>
          <p:cNvPr id="29" name="矩形 28">
            <a:extLst>
              <a:ext uri="{FF2B5EF4-FFF2-40B4-BE49-F238E27FC236}">
                <a16:creationId xmlns:a16="http://schemas.microsoft.com/office/drawing/2014/main" id="{3FDF58A9-081C-421B-9AD2-FCA30F5FF1B5}"/>
              </a:ext>
            </a:extLst>
          </p:cNvPr>
          <p:cNvSpPr/>
          <p:nvPr/>
        </p:nvSpPr>
        <p:spPr>
          <a:xfrm>
            <a:off x="6599708" y="2493115"/>
            <a:ext cx="310896" cy="2197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箭头连接符 29">
            <a:extLst>
              <a:ext uri="{FF2B5EF4-FFF2-40B4-BE49-F238E27FC236}">
                <a16:creationId xmlns:a16="http://schemas.microsoft.com/office/drawing/2014/main" id="{A4DE510A-4446-44BC-9965-BAFDD44994FC}"/>
              </a:ext>
            </a:extLst>
          </p:cNvPr>
          <p:cNvCxnSpPr>
            <a:cxnSpLocks/>
          </p:cNvCxnSpPr>
          <p:nvPr/>
        </p:nvCxnSpPr>
        <p:spPr>
          <a:xfrm>
            <a:off x="6910604" y="2602992"/>
            <a:ext cx="206880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04F8AE4-0BB6-4EB3-824C-25F440AAF7E8}"/>
              </a:ext>
            </a:extLst>
          </p:cNvPr>
          <p:cNvSpPr txBox="1"/>
          <p:nvPr/>
        </p:nvSpPr>
        <p:spPr>
          <a:xfrm>
            <a:off x="275813" y="4693899"/>
            <a:ext cx="6844315" cy="2062103"/>
          </a:xfrm>
          <a:prstGeom prst="rect">
            <a:avLst/>
          </a:prstGeom>
          <a:noFill/>
        </p:spPr>
        <p:txBody>
          <a:bodyPr wrap="square" rtlCol="0">
            <a:spAutoFit/>
          </a:bodyPr>
          <a:lstStyle/>
          <a:p>
            <a:pPr marL="342900" indent="-342900">
              <a:buFont typeface="Wingdings" panose="05000000000000000000" pitchFamily="2" charset="2"/>
              <a:buChar char="Ø"/>
            </a:pPr>
            <a:r>
              <a:rPr lang="zh-CN" altLang="en-US" sz="1600" dirty="0"/>
              <a:t>初始能量抖动越大，能量抖动最小值越大，与等离子体参数及束流放置相位无关，与尾随束能量无关；</a:t>
            </a:r>
            <a:endParaRPr lang="en-US" altLang="zh-CN" sz="1600" dirty="0"/>
          </a:p>
          <a:p>
            <a:pPr marL="342900" indent="-342900">
              <a:buFont typeface="Wingdings" panose="05000000000000000000" pitchFamily="2" charset="2"/>
              <a:buChar char="Ø"/>
            </a:pPr>
            <a:r>
              <a:rPr lang="zh-CN" altLang="en-US" sz="1600" dirty="0"/>
              <a:t>分析：高能束（低能束）经过同一个</a:t>
            </a:r>
            <a:r>
              <a:rPr lang="en-US" altLang="zh-CN" sz="1600" dirty="0"/>
              <a:t>chicane</a:t>
            </a:r>
            <a:r>
              <a:rPr lang="zh-CN" altLang="en-US" sz="1600" dirty="0"/>
              <a:t>后流强越高（低），进入</a:t>
            </a:r>
            <a:r>
              <a:rPr lang="en-US" altLang="zh-CN" sz="1600" dirty="0"/>
              <a:t>APD</a:t>
            </a:r>
            <a:r>
              <a:rPr lang="zh-CN" altLang="en-US" sz="1600" dirty="0"/>
              <a:t>后的</a:t>
            </a:r>
            <a:r>
              <a:rPr lang="en-US" altLang="zh-CN" sz="1600" dirty="0"/>
              <a:t>beam loading</a:t>
            </a:r>
            <a:r>
              <a:rPr lang="zh-CN" altLang="en-US" sz="1600" dirty="0"/>
              <a:t>越强（弱），平均尾场强度越小（大），在相同的距离内能量补偿越少（多），能量补偿的绝对值相差越大，最小能量抖动越大；</a:t>
            </a:r>
            <a:endParaRPr lang="en-US" altLang="zh-CN" sz="1600" dirty="0"/>
          </a:p>
          <a:p>
            <a:pPr marL="342900" indent="-342900">
              <a:buFont typeface="Wingdings" panose="05000000000000000000" pitchFamily="2" charset="2"/>
              <a:buChar char="Ø"/>
            </a:pPr>
            <a:r>
              <a:rPr lang="zh-CN" altLang="en-US" sz="1600" dirty="0"/>
              <a:t>因此，必须对初始能量抖动范围作一定程度的限制来满足最终能量抖动的需求</a:t>
            </a:r>
            <a:r>
              <a:rPr lang="en-US" altLang="zh-CN" sz="1600"/>
              <a:t>.</a:t>
            </a:r>
            <a:endParaRPr lang="zh-CN" altLang="en-US" sz="1600" dirty="0"/>
          </a:p>
        </p:txBody>
      </p:sp>
      <p:pic>
        <p:nvPicPr>
          <p:cNvPr id="32" name="图片 31">
            <a:extLst>
              <a:ext uri="{FF2B5EF4-FFF2-40B4-BE49-F238E27FC236}">
                <a16:creationId xmlns:a16="http://schemas.microsoft.com/office/drawing/2014/main" id="{45900DB5-19DE-434C-BA94-F154E56F2AF0}"/>
              </a:ext>
            </a:extLst>
          </p:cNvPr>
          <p:cNvPicPr>
            <a:picLocks noChangeAspect="1"/>
          </p:cNvPicPr>
          <p:nvPr/>
        </p:nvPicPr>
        <p:blipFill>
          <a:blip r:embed="rId6"/>
          <a:stretch>
            <a:fillRect/>
          </a:stretch>
        </p:blipFill>
        <p:spPr>
          <a:xfrm>
            <a:off x="7761983" y="4459496"/>
            <a:ext cx="2953971" cy="2121336"/>
          </a:xfrm>
          <a:prstGeom prst="rect">
            <a:avLst/>
          </a:prstGeom>
        </p:spPr>
      </p:pic>
    </p:spTree>
    <p:extLst>
      <p:ext uri="{BB962C8B-B14F-4D97-AF65-F5344CB8AC3E}">
        <p14:creationId xmlns:p14="http://schemas.microsoft.com/office/powerpoint/2010/main" val="72705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77F747-3C90-49BD-9B52-4AFC5F04DAEE}"/>
              </a:ext>
            </a:extLst>
          </p:cNvPr>
          <p:cNvSpPr>
            <a:spLocks noGrp="1"/>
          </p:cNvSpPr>
          <p:nvPr>
            <p:ph type="title"/>
          </p:nvPr>
        </p:nvSpPr>
        <p:spPr>
          <a:xfrm>
            <a:off x="451104" y="86483"/>
            <a:ext cx="10515600" cy="553096"/>
          </a:xfrm>
        </p:spPr>
        <p:txBody>
          <a:bodyPr>
            <a:normAutofit/>
          </a:bodyPr>
          <a:lstStyle/>
          <a:p>
            <a:r>
              <a:rPr lang="en-US" altLang="zh-CN" sz="2800" dirty="0"/>
              <a:t>APD</a:t>
            </a:r>
            <a:r>
              <a:rPr lang="zh-CN" altLang="en-US" sz="2800" dirty="0"/>
              <a:t>对初始束流</a:t>
            </a:r>
            <a:r>
              <a:rPr lang="en-US" altLang="zh-CN" sz="2800" dirty="0"/>
              <a:t>chirp</a:t>
            </a:r>
            <a:r>
              <a:rPr lang="zh-CN" altLang="en-US" sz="2800" dirty="0"/>
              <a:t>的要求</a:t>
            </a: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27135939-4CAC-403B-92CD-661EA8BBE453}"/>
                  </a:ext>
                </a:extLst>
              </p:cNvPr>
              <p:cNvSpPr txBox="1"/>
              <p:nvPr/>
            </p:nvSpPr>
            <p:spPr>
              <a:xfrm>
                <a:off x="451104" y="693202"/>
                <a:ext cx="8313420" cy="6081345"/>
              </a:xfrm>
              <a:prstGeom prst="rect">
                <a:avLst/>
              </a:prstGeom>
              <a:noFill/>
            </p:spPr>
            <p:txBody>
              <a:bodyPr wrap="square" rtlCol="0">
                <a:spAutoFit/>
              </a:bodyPr>
              <a:lstStyle/>
              <a:p>
                <a:r>
                  <a:rPr lang="zh-CN" altLang="zh-CN" sz="1400" dirty="0"/>
                  <a:t>假设初始束流参考能量为</a:t>
                </a:r>
                <a14:m>
                  <m:oMath xmlns:m="http://schemas.openxmlformats.org/officeDocument/2006/math">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𝐸</m:t>
                        </m:r>
                      </m:e>
                      <m:sub>
                        <m:r>
                          <a:rPr lang="zh-CN" altLang="zh-CN" sz="1400">
                            <a:latin typeface="Cambria Math" panose="02040503050406030204" pitchFamily="18" charset="0"/>
                          </a:rPr>
                          <m:t>0</m:t>
                        </m:r>
                      </m:sub>
                    </m:sSub>
                  </m:oMath>
                </a14:m>
                <a:r>
                  <a:rPr lang="zh-CN" altLang="zh-CN" sz="1400" dirty="0"/>
                  <a:t>，全长</a:t>
                </a:r>
                <a:r>
                  <a:rPr lang="en-US" altLang="zh-CN" sz="1400" dirty="0"/>
                  <a:t>(point-to-point length)</a:t>
                </a:r>
                <a:endParaRPr lang="zh-CN" altLang="zh-CN" sz="1400" dirty="0"/>
              </a:p>
              <a:p>
                <a:pPr/>
                <a14:m>
                  <m:oMathPara xmlns:m="http://schemas.openxmlformats.org/officeDocument/2006/math">
                    <m:oMathParaPr>
                      <m:jc m:val="centerGroup"/>
                    </m:oMathParaPr>
                    <m:oMath xmlns:m="http://schemas.openxmlformats.org/officeDocument/2006/math">
                      <m:sSub>
                        <m:sSubPr>
                          <m:ctrlPr>
                            <a:rPr lang="zh-CN" altLang="zh-CN" sz="1400" i="1">
                              <a:latin typeface="Cambria Math" panose="02040503050406030204" pitchFamily="18" charset="0"/>
                            </a:rPr>
                          </m:ctrlPr>
                        </m:sSubPr>
                        <m:e>
                          <m:r>
                            <a:rPr lang="zh-CN" altLang="zh-CN" sz="1400" i="1">
                              <a:latin typeface="Cambria Math" panose="02040503050406030204" pitchFamily="18" charset="0"/>
                            </a:rPr>
                            <m:t>𝑧</m:t>
                          </m:r>
                        </m:e>
                        <m:sub>
                          <m:r>
                            <a:rPr lang="zh-CN" altLang="zh-CN" sz="1400" i="1">
                              <a:latin typeface="Cambria Math" panose="02040503050406030204" pitchFamily="18" charset="0"/>
                            </a:rPr>
                            <m:t>1</m:t>
                          </m:r>
                        </m:sub>
                      </m:sSub>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𝑧</m:t>
                          </m:r>
                        </m:e>
                        <m:sub>
                          <m:r>
                            <a:rPr lang="zh-CN" altLang="zh-CN" sz="1400">
                              <a:latin typeface="Cambria Math" panose="02040503050406030204" pitchFamily="18" charset="0"/>
                            </a:rPr>
                            <m:t>1</m:t>
                          </m:r>
                          <m:r>
                            <a:rPr lang="zh-CN" altLang="zh-CN" sz="1400">
                              <a:latin typeface="Cambria Math" panose="02040503050406030204" pitchFamily="18" charset="0"/>
                            </a:rPr>
                            <m:t>𝑚𝑎𝑥</m:t>
                          </m:r>
                        </m:sub>
                      </m:sSub>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𝑧</m:t>
                          </m:r>
                        </m:e>
                        <m:sub>
                          <m:r>
                            <a:rPr lang="zh-CN" altLang="zh-CN" sz="1400">
                              <a:latin typeface="Cambria Math" panose="02040503050406030204" pitchFamily="18" charset="0"/>
                            </a:rPr>
                            <m:t>1</m:t>
                          </m:r>
                          <m:r>
                            <a:rPr lang="zh-CN" altLang="zh-CN" sz="1400">
                              <a:latin typeface="Cambria Math" panose="02040503050406030204" pitchFamily="18" charset="0"/>
                            </a:rPr>
                            <m:t>𝑚𝑖𝑛</m:t>
                          </m:r>
                        </m:sub>
                      </m:sSub>
                    </m:oMath>
                  </m:oMathPara>
                </a14:m>
                <a:endParaRPr lang="en-US" altLang="zh-CN" sz="1400" dirty="0"/>
              </a:p>
              <a:p>
                <a:endParaRPr lang="zh-CN" altLang="zh-CN" sz="1400" dirty="0"/>
              </a:p>
              <a:p>
                <a:r>
                  <a:rPr lang="zh-CN" altLang="zh-CN" sz="1400" dirty="0"/>
                  <a:t>束流中能量最大的粒子相对能量偏差</a:t>
                </a:r>
                <a14:m>
                  <m:oMath xmlns:m="http://schemas.openxmlformats.org/officeDocument/2006/math">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𝛿</m:t>
                        </m:r>
                      </m:e>
                      <m:sub>
                        <m:r>
                          <a:rPr lang="zh-CN" altLang="zh-CN" sz="1400">
                            <a:latin typeface="Cambria Math" panose="02040503050406030204" pitchFamily="18" charset="0"/>
                          </a:rPr>
                          <m:t>𝑚𝑎𝑥</m:t>
                        </m:r>
                      </m:sub>
                    </m:sSub>
                    <m:d>
                      <m:dPr>
                        <m:ctrlPr>
                          <a:rPr lang="zh-CN" altLang="zh-CN" sz="1400" i="1">
                            <a:latin typeface="Cambria Math" panose="02040503050406030204" pitchFamily="18" charset="0"/>
                          </a:rPr>
                        </m:ctrlPr>
                      </m:dPr>
                      <m:e>
                        <m:r>
                          <a:rPr lang="zh-CN" altLang="zh-CN" sz="1400">
                            <a:latin typeface="Cambria Math" panose="02040503050406030204" pitchFamily="18" charset="0"/>
                          </a:rPr>
                          <m:t>&gt;0</m:t>
                        </m:r>
                      </m:e>
                    </m:d>
                  </m:oMath>
                </a14:m>
                <a:r>
                  <a:rPr lang="zh-CN" altLang="zh-CN" sz="1400" dirty="0"/>
                  <a:t>，最小的粒子相对能量偏差</a:t>
                </a:r>
                <a14:m>
                  <m:oMath xmlns:m="http://schemas.openxmlformats.org/officeDocument/2006/math">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𝛿</m:t>
                        </m:r>
                      </m:e>
                      <m:sub>
                        <m:r>
                          <a:rPr lang="zh-CN" altLang="zh-CN" sz="1400">
                            <a:latin typeface="Cambria Math" panose="02040503050406030204" pitchFamily="18" charset="0"/>
                          </a:rPr>
                          <m:t>𝑚𝑖𝑛</m:t>
                        </m:r>
                      </m:sub>
                    </m:sSub>
                    <m:d>
                      <m:dPr>
                        <m:ctrlPr>
                          <a:rPr lang="zh-CN" altLang="zh-CN" sz="1400" i="1">
                            <a:latin typeface="Cambria Math" panose="02040503050406030204" pitchFamily="18" charset="0"/>
                          </a:rPr>
                        </m:ctrlPr>
                      </m:dPr>
                      <m:e>
                        <m:r>
                          <a:rPr lang="zh-CN" altLang="zh-CN" sz="1400">
                            <a:latin typeface="Cambria Math" panose="02040503050406030204" pitchFamily="18" charset="0"/>
                          </a:rPr>
                          <m:t>&lt;0</m:t>
                        </m:r>
                      </m:e>
                    </m:d>
                  </m:oMath>
                </a14:m>
                <a:r>
                  <a:rPr lang="zh-CN" altLang="zh-CN" sz="1400" dirty="0"/>
                  <a:t>，</a:t>
                </a:r>
              </a:p>
              <a:p>
                <a:r>
                  <a:rPr lang="zh-CN" altLang="zh-CN" sz="1400" dirty="0"/>
                  <a:t>经过</a:t>
                </a:r>
                <a:r>
                  <a:rPr lang="en-US" altLang="zh-CN" sz="1400" dirty="0"/>
                  <a:t>chicane</a:t>
                </a:r>
                <a:r>
                  <a:rPr lang="zh-CN" altLang="zh-CN" sz="1400" dirty="0"/>
                  <a:t>的</a:t>
                </a:r>
                <a14:m>
                  <m:oMath xmlns:m="http://schemas.openxmlformats.org/officeDocument/2006/math">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𝑅</m:t>
                        </m:r>
                      </m:e>
                      <m:sub>
                        <m:r>
                          <a:rPr lang="zh-CN" altLang="zh-CN" sz="1400">
                            <a:latin typeface="Cambria Math" panose="02040503050406030204" pitchFamily="18" charset="0"/>
                          </a:rPr>
                          <m:t>56</m:t>
                        </m:r>
                      </m:sub>
                    </m:sSub>
                  </m:oMath>
                </a14:m>
                <a:r>
                  <a:rPr lang="zh-CN" altLang="zh-CN" sz="1400" dirty="0"/>
                  <a:t>后，束流全长变为</a:t>
                </a:r>
              </a:p>
              <a:p>
                <a:pPr/>
                <a14:m>
                  <m:oMathPara xmlns:m="http://schemas.openxmlformats.org/officeDocument/2006/math">
                    <m:oMathParaPr>
                      <m:jc m:val="centerGroup"/>
                    </m:oMathParaPr>
                    <m:oMath xmlns:m="http://schemas.openxmlformats.org/officeDocument/2006/math">
                      <m:sSub>
                        <m:sSubPr>
                          <m:ctrlPr>
                            <a:rPr lang="zh-CN" altLang="zh-CN" sz="1400" i="1">
                              <a:latin typeface="Cambria Math" panose="02040503050406030204" pitchFamily="18" charset="0"/>
                            </a:rPr>
                          </m:ctrlPr>
                        </m:sSubPr>
                        <m:e>
                          <m:r>
                            <a:rPr lang="zh-CN" altLang="zh-CN" sz="1400" i="1">
                              <a:latin typeface="Cambria Math" panose="02040503050406030204" pitchFamily="18" charset="0"/>
                            </a:rPr>
                            <m:t>𝑧</m:t>
                          </m:r>
                        </m:e>
                        <m:sub>
                          <m:r>
                            <a:rPr lang="zh-CN" altLang="zh-CN" sz="1400" i="1">
                              <a:latin typeface="Cambria Math" panose="02040503050406030204" pitchFamily="18" charset="0"/>
                            </a:rPr>
                            <m:t>2</m:t>
                          </m:r>
                        </m:sub>
                      </m:sSub>
                      <m:r>
                        <a:rPr lang="zh-CN"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i="1">
                              <a:latin typeface="Cambria Math" panose="02040503050406030204" pitchFamily="18" charset="0"/>
                            </a:rPr>
                            <m:t>𝑧</m:t>
                          </m:r>
                        </m:e>
                        <m:sub>
                          <m:r>
                            <a:rPr lang="zh-CN" altLang="zh-CN" sz="1400" i="1">
                              <a:latin typeface="Cambria Math" panose="02040503050406030204" pitchFamily="18" charset="0"/>
                            </a:rPr>
                            <m:t>2</m:t>
                          </m:r>
                          <m:r>
                            <a:rPr lang="zh-CN" altLang="zh-CN" sz="1400" i="1">
                              <a:latin typeface="Cambria Math" panose="02040503050406030204" pitchFamily="18" charset="0"/>
                            </a:rPr>
                            <m:t>𝑚𝑎𝑥</m:t>
                          </m:r>
                        </m:sub>
                      </m:sSub>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𝑧</m:t>
                          </m:r>
                        </m:e>
                        <m:sub>
                          <m:r>
                            <a:rPr lang="zh-CN" altLang="zh-CN" sz="1400">
                              <a:latin typeface="Cambria Math" panose="02040503050406030204" pitchFamily="18" charset="0"/>
                            </a:rPr>
                            <m:t>2</m:t>
                          </m:r>
                          <m:r>
                            <a:rPr lang="zh-CN" altLang="zh-CN" sz="1400">
                              <a:latin typeface="Cambria Math" panose="02040503050406030204" pitchFamily="18" charset="0"/>
                            </a:rPr>
                            <m:t>𝑚𝑖𝑛</m:t>
                          </m:r>
                        </m:sub>
                      </m:sSub>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𝑧</m:t>
                          </m:r>
                        </m:e>
                        <m:sub>
                          <m:r>
                            <a:rPr lang="zh-CN" altLang="zh-CN" sz="1400">
                              <a:latin typeface="Cambria Math" panose="02040503050406030204" pitchFamily="18" charset="0"/>
                            </a:rPr>
                            <m:t>1</m:t>
                          </m:r>
                          <m:r>
                            <a:rPr lang="zh-CN" altLang="zh-CN" sz="1400">
                              <a:latin typeface="Cambria Math" panose="02040503050406030204" pitchFamily="18" charset="0"/>
                            </a:rPr>
                            <m:t>𝑚𝑎𝑥</m:t>
                          </m:r>
                        </m:sub>
                      </m:sSub>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𝑅</m:t>
                          </m:r>
                        </m:e>
                        <m:sub>
                          <m:r>
                            <a:rPr lang="zh-CN" altLang="zh-CN" sz="1400">
                              <a:latin typeface="Cambria Math" panose="02040503050406030204" pitchFamily="18" charset="0"/>
                            </a:rPr>
                            <m:t>56</m:t>
                          </m:r>
                        </m:sub>
                      </m:sSub>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𝛿</m:t>
                          </m:r>
                        </m:e>
                        <m:sub>
                          <m:r>
                            <a:rPr lang="zh-CN" altLang="zh-CN" sz="1400">
                              <a:latin typeface="Cambria Math" panose="02040503050406030204" pitchFamily="18" charset="0"/>
                            </a:rPr>
                            <m:t>𝑚𝑎𝑥</m:t>
                          </m:r>
                        </m:sub>
                      </m:sSub>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𝑧</m:t>
                          </m:r>
                        </m:e>
                        <m:sub>
                          <m:r>
                            <a:rPr lang="zh-CN" altLang="zh-CN" sz="1400">
                              <a:latin typeface="Cambria Math" panose="02040503050406030204" pitchFamily="18" charset="0"/>
                            </a:rPr>
                            <m:t>1</m:t>
                          </m:r>
                          <m:r>
                            <a:rPr lang="zh-CN" altLang="zh-CN" sz="1400">
                              <a:latin typeface="Cambria Math" panose="02040503050406030204" pitchFamily="18" charset="0"/>
                            </a:rPr>
                            <m:t>𝑚𝑖𝑛</m:t>
                          </m:r>
                        </m:sub>
                      </m:sSub>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𝑅</m:t>
                          </m:r>
                        </m:e>
                        <m:sub>
                          <m:r>
                            <a:rPr lang="zh-CN" altLang="zh-CN" sz="1400">
                              <a:latin typeface="Cambria Math" panose="02040503050406030204" pitchFamily="18" charset="0"/>
                            </a:rPr>
                            <m:t>56</m:t>
                          </m:r>
                        </m:sub>
                      </m:sSub>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𝛿</m:t>
                          </m:r>
                        </m:e>
                        <m:sub>
                          <m:r>
                            <a:rPr lang="zh-CN" altLang="zh-CN" sz="1400">
                              <a:latin typeface="Cambria Math" panose="02040503050406030204" pitchFamily="18" charset="0"/>
                            </a:rPr>
                            <m:t>𝑚𝑖𝑛</m:t>
                          </m:r>
                        </m:sub>
                      </m:sSub>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𝑧</m:t>
                          </m:r>
                        </m:e>
                        <m:sub>
                          <m:r>
                            <a:rPr lang="zh-CN" altLang="zh-CN" sz="1400">
                              <a:latin typeface="Cambria Math" panose="02040503050406030204" pitchFamily="18" charset="0"/>
                            </a:rPr>
                            <m:t>1</m:t>
                          </m:r>
                        </m:sub>
                      </m:sSub>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𝑅</m:t>
                          </m:r>
                        </m:e>
                        <m:sub>
                          <m:r>
                            <a:rPr lang="zh-CN" altLang="zh-CN" sz="1400">
                              <a:latin typeface="Cambria Math" panose="02040503050406030204" pitchFamily="18" charset="0"/>
                            </a:rPr>
                            <m:t>56</m:t>
                          </m:r>
                        </m:sub>
                      </m:sSub>
                      <m:d>
                        <m:dPr>
                          <m:ctrlPr>
                            <a:rPr lang="zh-CN" altLang="zh-CN" sz="1400" i="1">
                              <a:latin typeface="Cambria Math" panose="02040503050406030204" pitchFamily="18" charset="0"/>
                            </a:rPr>
                          </m:ctrlPr>
                        </m:dPr>
                        <m:e>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𝛿</m:t>
                              </m:r>
                            </m:e>
                            <m:sub>
                              <m:r>
                                <a:rPr lang="zh-CN" altLang="zh-CN" sz="1400">
                                  <a:latin typeface="Cambria Math" panose="02040503050406030204" pitchFamily="18" charset="0"/>
                                </a:rPr>
                                <m:t>𝑚𝑎𝑥</m:t>
                              </m:r>
                            </m:sub>
                          </m:sSub>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𝛿</m:t>
                              </m:r>
                            </m:e>
                            <m:sub>
                              <m:r>
                                <a:rPr lang="zh-CN" altLang="zh-CN" sz="1400">
                                  <a:latin typeface="Cambria Math" panose="02040503050406030204" pitchFamily="18" charset="0"/>
                                </a:rPr>
                                <m:t>𝑚</m:t>
                              </m:r>
                              <m:r>
                                <m:rPr>
                                  <m:sty m:val="p"/>
                                </m:rPr>
                                <a:rPr lang="zh-CN" altLang="zh-CN" sz="1400">
                                  <a:latin typeface="Cambria Math" panose="02040503050406030204" pitchFamily="18" charset="0"/>
                                </a:rPr>
                                <m:t>in</m:t>
                              </m:r>
                            </m:sub>
                          </m:sSub>
                        </m:e>
                      </m:d>
                    </m:oMath>
                  </m:oMathPara>
                </a14:m>
                <a:endParaRPr lang="en-US" altLang="zh-CN" sz="1400" dirty="0"/>
              </a:p>
              <a:p>
                <a:endParaRPr lang="zh-CN" altLang="zh-CN" sz="1400" dirty="0"/>
              </a:p>
              <a:p>
                <a:r>
                  <a:rPr lang="zh-CN" altLang="zh-CN" sz="1400" dirty="0"/>
                  <a:t>由于该过程不改变粒子能量，因此束流在</a:t>
                </a:r>
                <a:r>
                  <a:rPr lang="en-US" altLang="zh-CN" sz="1400" dirty="0"/>
                  <a:t>chicane</a:t>
                </a:r>
                <a:r>
                  <a:rPr lang="zh-CN" altLang="zh-CN" sz="1400" dirty="0"/>
                  <a:t>出口的</a:t>
                </a:r>
                <a:r>
                  <a:rPr lang="en-US" altLang="zh-CN" sz="1400" dirty="0"/>
                  <a:t>chirp</a:t>
                </a:r>
                <a:r>
                  <a:rPr lang="zh-CN" altLang="zh-CN" sz="1400" dirty="0"/>
                  <a:t>为</a:t>
                </a:r>
              </a:p>
              <a:p>
                <a:pPr/>
                <a14:m>
                  <m:oMathPara xmlns:m="http://schemas.openxmlformats.org/officeDocument/2006/math">
                    <m:oMathParaPr>
                      <m:jc m:val="centerGroup"/>
                    </m:oMathParaPr>
                    <m:oMath xmlns:m="http://schemas.openxmlformats.org/officeDocument/2006/math">
                      <m:sSub>
                        <m:sSubPr>
                          <m:ctrlPr>
                            <a:rPr lang="x-IV_mathan" altLang="zh-CN" sz="1400" i="1">
                              <a:latin typeface="Cambria Math" panose="02040503050406030204" pitchFamily="18" charset="0"/>
                            </a:rPr>
                          </m:ctrlPr>
                        </m:sSubPr>
                        <m:e>
                          <m:r>
                            <a:rPr lang="x-IV_mathan" altLang="zh-CN" sz="1400" i="1">
                              <a:latin typeface="Cambria Math" panose="02040503050406030204" pitchFamily="18" charset="0"/>
                            </a:rPr>
                            <m:t>h</m:t>
                          </m:r>
                        </m:e>
                        <m:sub>
                          <m:r>
                            <a:rPr lang="x-IV_mathan" altLang="zh-CN" sz="1400">
                              <a:latin typeface="Cambria Math" panose="02040503050406030204" pitchFamily="18" charset="0"/>
                            </a:rPr>
                            <m:t>2</m:t>
                          </m:r>
                        </m:sub>
                      </m:sSub>
                      <m:r>
                        <a:rPr lang="x-IV_mathan" altLang="zh-CN" sz="1400">
                          <a:latin typeface="Cambria Math" panose="02040503050406030204" pitchFamily="18" charset="0"/>
                        </a:rPr>
                        <m:t>=</m:t>
                      </m:r>
                      <m:f>
                        <m:fPr>
                          <m:ctrlPr>
                            <a:rPr lang="x-IV_mathan" altLang="zh-CN" sz="1400" i="1">
                              <a:latin typeface="Cambria Math" panose="02040503050406030204" pitchFamily="18" charset="0"/>
                            </a:rPr>
                          </m:ctrlPr>
                        </m:fPr>
                        <m:num>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𝛿</m:t>
                              </m:r>
                            </m:e>
                            <m:sub>
                              <m:r>
                                <a:rPr lang="x-IV_mathan" altLang="zh-CN" sz="1400">
                                  <a:latin typeface="Cambria Math" panose="02040503050406030204" pitchFamily="18" charset="0"/>
                                </a:rPr>
                                <m:t>𝑚𝑎𝑥</m:t>
                              </m:r>
                            </m:sub>
                          </m:sSub>
                          <m:r>
                            <a:rPr lang="x-IV_mathan" altLang="zh-CN" sz="1400">
                              <a:latin typeface="Cambria Math" panose="02040503050406030204" pitchFamily="18" charset="0"/>
                            </a:rPr>
                            <m:t>−</m:t>
                          </m:r>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𝛿</m:t>
                              </m:r>
                            </m:e>
                            <m:sub>
                              <m:r>
                                <a:rPr lang="x-IV_mathan" altLang="zh-CN" sz="1400">
                                  <a:latin typeface="Cambria Math" panose="02040503050406030204" pitchFamily="18" charset="0"/>
                                </a:rPr>
                                <m:t>𝑚</m:t>
                              </m:r>
                              <m:r>
                                <m:rPr>
                                  <m:sty m:val="p"/>
                                </m:rPr>
                                <a:rPr lang="x-IV_mathan" altLang="zh-CN" sz="1400">
                                  <a:latin typeface="Cambria Math" panose="02040503050406030204" pitchFamily="18" charset="0"/>
                                </a:rPr>
                                <m:t>in</m:t>
                              </m:r>
                            </m:sub>
                          </m:sSub>
                        </m:num>
                        <m:den>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𝑧</m:t>
                              </m:r>
                            </m:e>
                            <m:sub>
                              <m:r>
                                <a:rPr lang="x-IV_mathan" altLang="zh-CN" sz="1400">
                                  <a:latin typeface="Cambria Math" panose="02040503050406030204" pitchFamily="18" charset="0"/>
                                </a:rPr>
                                <m:t>2</m:t>
                              </m:r>
                              <m:r>
                                <a:rPr lang="x-IV_mathan" altLang="zh-CN" sz="1400">
                                  <a:latin typeface="Cambria Math" panose="02040503050406030204" pitchFamily="18" charset="0"/>
                                </a:rPr>
                                <m:t>𝑚𝑎𝑥</m:t>
                              </m:r>
                            </m:sub>
                          </m:sSub>
                          <m:r>
                            <a:rPr lang="x-IV_mathan" altLang="zh-CN" sz="1400">
                              <a:latin typeface="Cambria Math" panose="02040503050406030204" pitchFamily="18" charset="0"/>
                            </a:rPr>
                            <m:t>−</m:t>
                          </m:r>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𝑧</m:t>
                              </m:r>
                            </m:e>
                            <m:sub>
                              <m:r>
                                <a:rPr lang="x-IV_mathan" altLang="zh-CN" sz="1400">
                                  <a:latin typeface="Cambria Math" panose="02040503050406030204" pitchFamily="18" charset="0"/>
                                </a:rPr>
                                <m:t>2</m:t>
                              </m:r>
                              <m:r>
                                <a:rPr lang="x-IV_mathan" altLang="zh-CN" sz="1400">
                                  <a:latin typeface="Cambria Math" panose="02040503050406030204" pitchFamily="18" charset="0"/>
                                </a:rPr>
                                <m:t>𝑚𝑖𝑛</m:t>
                              </m:r>
                            </m:sub>
                          </m:sSub>
                        </m:den>
                      </m:f>
                      <m:r>
                        <a:rPr lang="x-IV_mathan" altLang="zh-CN" sz="1400">
                          <a:latin typeface="Cambria Math" panose="02040503050406030204" pitchFamily="18" charset="0"/>
                        </a:rPr>
                        <m:t>=</m:t>
                      </m:r>
                      <m:f>
                        <m:fPr>
                          <m:ctrlPr>
                            <a:rPr lang="x-IV_mathan" altLang="zh-CN" sz="1400" i="1">
                              <a:latin typeface="Cambria Math" panose="02040503050406030204" pitchFamily="18" charset="0"/>
                            </a:rPr>
                          </m:ctrlPr>
                        </m:fPr>
                        <m:num>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𝛿</m:t>
                              </m:r>
                            </m:e>
                            <m:sub>
                              <m:r>
                                <a:rPr lang="x-IV_mathan" altLang="zh-CN" sz="1400">
                                  <a:latin typeface="Cambria Math" panose="02040503050406030204" pitchFamily="18" charset="0"/>
                                </a:rPr>
                                <m:t>𝑚𝑎𝑥</m:t>
                              </m:r>
                            </m:sub>
                          </m:sSub>
                          <m:r>
                            <a:rPr lang="x-IV_mathan" altLang="zh-CN" sz="1400">
                              <a:latin typeface="Cambria Math" panose="02040503050406030204" pitchFamily="18" charset="0"/>
                            </a:rPr>
                            <m:t>−</m:t>
                          </m:r>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𝛿</m:t>
                              </m:r>
                            </m:e>
                            <m:sub>
                              <m:r>
                                <a:rPr lang="x-IV_mathan" altLang="zh-CN" sz="1400">
                                  <a:latin typeface="Cambria Math" panose="02040503050406030204" pitchFamily="18" charset="0"/>
                                </a:rPr>
                                <m:t>𝑚</m:t>
                              </m:r>
                              <m:r>
                                <m:rPr>
                                  <m:sty m:val="p"/>
                                </m:rPr>
                                <a:rPr lang="x-IV_mathan" altLang="zh-CN" sz="1400">
                                  <a:latin typeface="Cambria Math" panose="02040503050406030204" pitchFamily="18" charset="0"/>
                                </a:rPr>
                                <m:t>in</m:t>
                              </m:r>
                            </m:sub>
                          </m:sSub>
                        </m:num>
                        <m:den>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𝑧</m:t>
                              </m:r>
                            </m:e>
                            <m:sub>
                              <m:r>
                                <a:rPr lang="x-IV_mathan" altLang="zh-CN" sz="1400">
                                  <a:latin typeface="Cambria Math" panose="02040503050406030204" pitchFamily="18" charset="0"/>
                                </a:rPr>
                                <m:t>1</m:t>
                              </m:r>
                            </m:sub>
                          </m:sSub>
                          <m:r>
                            <a:rPr lang="x-IV_mathan" altLang="zh-CN" sz="1400">
                              <a:latin typeface="Cambria Math" panose="02040503050406030204" pitchFamily="18" charset="0"/>
                            </a:rPr>
                            <m:t>+</m:t>
                          </m:r>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𝑅</m:t>
                              </m:r>
                            </m:e>
                            <m:sub>
                              <m:r>
                                <a:rPr lang="x-IV_mathan" altLang="zh-CN" sz="1400">
                                  <a:latin typeface="Cambria Math" panose="02040503050406030204" pitchFamily="18" charset="0"/>
                                </a:rPr>
                                <m:t>56</m:t>
                              </m:r>
                            </m:sub>
                          </m:sSub>
                          <m:d>
                            <m:dPr>
                              <m:ctrlPr>
                                <a:rPr lang="x-IV_mathan" altLang="zh-CN" sz="1400" i="1">
                                  <a:latin typeface="Cambria Math" panose="02040503050406030204" pitchFamily="18" charset="0"/>
                                </a:rPr>
                              </m:ctrlPr>
                            </m:dPr>
                            <m:e>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𝛿</m:t>
                                  </m:r>
                                </m:e>
                                <m:sub>
                                  <m:r>
                                    <a:rPr lang="x-IV_mathan" altLang="zh-CN" sz="1400">
                                      <a:latin typeface="Cambria Math" panose="02040503050406030204" pitchFamily="18" charset="0"/>
                                    </a:rPr>
                                    <m:t>𝑚𝑎𝑥</m:t>
                                  </m:r>
                                </m:sub>
                              </m:sSub>
                              <m:r>
                                <a:rPr lang="x-IV_mathan" altLang="zh-CN" sz="1400">
                                  <a:latin typeface="Cambria Math" panose="02040503050406030204" pitchFamily="18" charset="0"/>
                                </a:rPr>
                                <m:t>−</m:t>
                              </m:r>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𝛿</m:t>
                                  </m:r>
                                </m:e>
                                <m:sub>
                                  <m:r>
                                    <a:rPr lang="x-IV_mathan" altLang="zh-CN" sz="1400">
                                      <a:latin typeface="Cambria Math" panose="02040503050406030204" pitchFamily="18" charset="0"/>
                                    </a:rPr>
                                    <m:t>𝑚</m:t>
                                  </m:r>
                                  <m:r>
                                    <m:rPr>
                                      <m:sty m:val="p"/>
                                    </m:rPr>
                                    <a:rPr lang="x-IV_mathan" altLang="zh-CN" sz="1400">
                                      <a:latin typeface="Cambria Math" panose="02040503050406030204" pitchFamily="18" charset="0"/>
                                    </a:rPr>
                                    <m:t>in</m:t>
                                  </m:r>
                                </m:sub>
                              </m:sSub>
                            </m:e>
                          </m:d>
                        </m:den>
                      </m:f>
                      <m:r>
                        <a:rPr lang="x-IV_mathan" altLang="zh-CN" sz="1400">
                          <a:latin typeface="Cambria Math" panose="02040503050406030204" pitchFamily="18" charset="0"/>
                        </a:rPr>
                        <m:t>=</m:t>
                      </m:r>
                      <m:sSub>
                        <m:sSubPr>
                          <m:ctrlPr>
                            <a:rPr lang="x-IV_mathan" altLang="zh-CN" sz="1400" i="1">
                              <a:latin typeface="Cambria Math" panose="02040503050406030204" pitchFamily="18" charset="0"/>
                            </a:rPr>
                          </m:ctrlPr>
                        </m:sSubPr>
                        <m:e>
                          <m:r>
                            <a:rPr lang="x-IV_mathan" altLang="zh-CN" sz="1400" i="1">
                              <a:latin typeface="Cambria Math" panose="02040503050406030204" pitchFamily="18" charset="0"/>
                            </a:rPr>
                            <m:t>h</m:t>
                          </m:r>
                        </m:e>
                        <m:sub>
                          <m:r>
                            <a:rPr lang="x-IV_mathan" altLang="zh-CN" sz="1400">
                              <a:latin typeface="Cambria Math" panose="02040503050406030204" pitchFamily="18" charset="0"/>
                            </a:rPr>
                            <m:t>1</m:t>
                          </m:r>
                        </m:sub>
                      </m:sSub>
                      <m:r>
                        <a:rPr lang="x-IV_mathan" altLang="zh-CN" sz="1400">
                          <a:latin typeface="Cambria Math" panose="02040503050406030204" pitchFamily="18" charset="0"/>
                        </a:rPr>
                        <m:t>+</m:t>
                      </m:r>
                      <m:f>
                        <m:fPr>
                          <m:ctrlPr>
                            <a:rPr lang="x-IV_mathan" altLang="zh-CN" sz="1400" i="1">
                              <a:latin typeface="Cambria Math" panose="02040503050406030204" pitchFamily="18" charset="0"/>
                            </a:rPr>
                          </m:ctrlPr>
                        </m:fPr>
                        <m:num>
                          <m:r>
                            <a:rPr lang="x-IV_mathan" altLang="zh-CN" sz="1400">
                              <a:latin typeface="Cambria Math" panose="02040503050406030204" pitchFamily="18" charset="0"/>
                            </a:rPr>
                            <m:t>1</m:t>
                          </m:r>
                        </m:num>
                        <m:den>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𝑅</m:t>
                              </m:r>
                            </m:e>
                            <m:sub>
                              <m:r>
                                <a:rPr lang="x-IV_mathan" altLang="zh-CN" sz="1400">
                                  <a:latin typeface="Cambria Math" panose="02040503050406030204" pitchFamily="18" charset="0"/>
                                </a:rPr>
                                <m:t>56</m:t>
                              </m:r>
                            </m:sub>
                          </m:sSub>
                        </m:den>
                      </m:f>
                    </m:oMath>
                  </m:oMathPara>
                </a14:m>
                <a:endParaRPr lang="x-IV_mathan" altLang="zh-CN" sz="1400" dirty="0"/>
              </a:p>
              <a:p>
                <a:endParaRPr lang="x-IV_mathan" altLang="zh-CN" sz="1400" dirty="0"/>
              </a:p>
              <a:p>
                <a:r>
                  <a:rPr lang="zh-CN" altLang="zh-CN" sz="1400" dirty="0"/>
                  <a:t>假设最大初始能量抖动为</a:t>
                </a:r>
                <a14:m>
                  <m:oMath xmlns:m="http://schemas.openxmlformats.org/officeDocument/2006/math">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𝛿</m:t>
                        </m:r>
                      </m:e>
                      <m:sub>
                        <m:r>
                          <a:rPr lang="zh-CN" altLang="zh-CN" sz="1400">
                            <a:latin typeface="Cambria Math" panose="02040503050406030204" pitchFamily="18" charset="0"/>
                          </a:rPr>
                          <m:t>𝑗𝑚𝑎𝑥</m:t>
                        </m:r>
                      </m:sub>
                    </m:sSub>
                    <m:d>
                      <m:dPr>
                        <m:ctrlPr>
                          <a:rPr lang="zh-CN" altLang="zh-CN" sz="1400" i="1">
                            <a:latin typeface="Cambria Math" panose="02040503050406030204" pitchFamily="18" charset="0"/>
                          </a:rPr>
                        </m:ctrlPr>
                      </m:dPr>
                      <m:e>
                        <m:r>
                          <a:rPr lang="zh-CN" altLang="zh-CN" sz="1400">
                            <a:latin typeface="Cambria Math" panose="02040503050406030204" pitchFamily="18" charset="0"/>
                          </a:rPr>
                          <m:t>&gt;0</m:t>
                        </m:r>
                      </m:e>
                    </m:d>
                  </m:oMath>
                </a14:m>
                <a:r>
                  <a:rPr lang="zh-CN" altLang="zh-CN" sz="1400" dirty="0"/>
                  <a:t>，最小初始能量抖动为</a:t>
                </a:r>
                <a14:m>
                  <m:oMath xmlns:m="http://schemas.openxmlformats.org/officeDocument/2006/math">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𝛿</m:t>
                        </m:r>
                      </m:e>
                      <m:sub>
                        <m:r>
                          <a:rPr lang="zh-CN" altLang="zh-CN" sz="1400">
                            <a:latin typeface="Cambria Math" panose="02040503050406030204" pitchFamily="18" charset="0"/>
                          </a:rPr>
                          <m:t>𝑗𝑚𝑖𝑛</m:t>
                        </m:r>
                      </m:sub>
                    </m:sSub>
                    <m:d>
                      <m:dPr>
                        <m:ctrlPr>
                          <a:rPr lang="zh-CN" altLang="zh-CN" sz="1400" i="1">
                            <a:latin typeface="Cambria Math" panose="02040503050406030204" pitchFamily="18" charset="0"/>
                          </a:rPr>
                        </m:ctrlPr>
                      </m:dPr>
                      <m:e>
                        <m:r>
                          <a:rPr lang="zh-CN" altLang="zh-CN" sz="1400">
                            <a:latin typeface="Cambria Math" panose="02040503050406030204" pitchFamily="18" charset="0"/>
                          </a:rPr>
                          <m:t>&lt;0</m:t>
                        </m:r>
                      </m:e>
                    </m:d>
                  </m:oMath>
                </a14:m>
                <a:r>
                  <a:rPr lang="zh-CN" altLang="zh-CN" sz="1400" dirty="0"/>
                  <a:t>，经过</a:t>
                </a:r>
                <a:r>
                  <a:rPr lang="en-US" altLang="zh-CN" sz="1400" dirty="0"/>
                  <a:t>chicane</a:t>
                </a:r>
                <a:r>
                  <a:rPr lang="zh-CN" altLang="zh-CN" sz="1400" dirty="0"/>
                  <a:t>后，三个束流构成的束团列的</a:t>
                </a:r>
                <a:r>
                  <a:rPr lang="en-US" altLang="zh-CN" sz="1400" i="1" dirty="0"/>
                  <a:t>'</a:t>
                </a:r>
                <a:r>
                  <a:rPr lang="en-US" altLang="zh-CN" sz="1400" dirty="0"/>
                  <a:t>chirp'</a:t>
                </a:r>
                <a:r>
                  <a:rPr lang="zh-CN" altLang="zh-CN" sz="1400" dirty="0"/>
                  <a:t>为</a:t>
                </a:r>
              </a:p>
              <a:p>
                <a:pPr/>
                <a14:m>
                  <m:oMathPara xmlns:m="http://schemas.openxmlformats.org/officeDocument/2006/math">
                    <m:oMathParaPr>
                      <m:jc m:val="centerGroup"/>
                    </m:oMathParaPr>
                    <m:oMath xmlns:m="http://schemas.openxmlformats.org/officeDocument/2006/math">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𝐻</m:t>
                          </m:r>
                        </m:e>
                        <m:sub>
                          <m:r>
                            <a:rPr lang="x-IV_mathan" altLang="zh-CN" sz="1400">
                              <a:latin typeface="Cambria Math" panose="02040503050406030204" pitchFamily="18" charset="0"/>
                            </a:rPr>
                            <m:t>2</m:t>
                          </m:r>
                        </m:sub>
                      </m:sSub>
                      <m:r>
                        <a:rPr lang="x-IV_mathan" altLang="zh-CN" sz="1400">
                          <a:latin typeface="Cambria Math" panose="02040503050406030204" pitchFamily="18" charset="0"/>
                        </a:rPr>
                        <m:t>=</m:t>
                      </m:r>
                      <m:f>
                        <m:fPr>
                          <m:ctrlPr>
                            <a:rPr lang="x-IV_mathan" altLang="zh-CN" sz="1400" i="1">
                              <a:latin typeface="Cambria Math" panose="02040503050406030204" pitchFamily="18" charset="0"/>
                            </a:rPr>
                          </m:ctrlPr>
                        </m:fPr>
                        <m:num>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𝛿</m:t>
                              </m:r>
                            </m:e>
                            <m:sub>
                              <m:r>
                                <a:rPr lang="x-IV_mathan" altLang="zh-CN" sz="1400">
                                  <a:latin typeface="Cambria Math" panose="02040503050406030204" pitchFamily="18" charset="0"/>
                                </a:rPr>
                                <m:t>𝑗𝑚𝑎𝑥</m:t>
                              </m:r>
                            </m:sub>
                          </m:sSub>
                          <m:r>
                            <a:rPr lang="x-IV_mathan" altLang="zh-CN" sz="1400">
                              <a:latin typeface="Cambria Math" panose="02040503050406030204" pitchFamily="18" charset="0"/>
                            </a:rPr>
                            <m:t>−</m:t>
                          </m:r>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𝛿</m:t>
                              </m:r>
                            </m:e>
                            <m:sub>
                              <m:r>
                                <a:rPr lang="x-IV_mathan" altLang="zh-CN" sz="1400">
                                  <a:latin typeface="Cambria Math" panose="02040503050406030204" pitchFamily="18" charset="0"/>
                                </a:rPr>
                                <m:t>𝑗𝑚𝑖𝑛</m:t>
                              </m:r>
                            </m:sub>
                          </m:sSub>
                        </m:num>
                        <m:den>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𝑅</m:t>
                              </m:r>
                            </m:e>
                            <m:sub>
                              <m:r>
                                <a:rPr lang="x-IV_mathan" altLang="zh-CN" sz="1400">
                                  <a:latin typeface="Cambria Math" panose="02040503050406030204" pitchFamily="18" charset="0"/>
                                </a:rPr>
                                <m:t>56</m:t>
                              </m:r>
                            </m:sub>
                          </m:sSub>
                          <m:d>
                            <m:dPr>
                              <m:ctrlPr>
                                <a:rPr lang="x-IV_mathan" altLang="zh-CN" sz="1400" i="1">
                                  <a:latin typeface="Cambria Math" panose="02040503050406030204" pitchFamily="18" charset="0"/>
                                </a:rPr>
                              </m:ctrlPr>
                            </m:dPr>
                            <m:e>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𝛿</m:t>
                                  </m:r>
                                </m:e>
                                <m:sub>
                                  <m:r>
                                    <a:rPr lang="x-IV_mathan" altLang="zh-CN" sz="1400">
                                      <a:latin typeface="Cambria Math" panose="02040503050406030204" pitchFamily="18" charset="0"/>
                                    </a:rPr>
                                    <m:t>𝑗𝑚𝑎𝑥</m:t>
                                  </m:r>
                                </m:sub>
                              </m:sSub>
                              <m:r>
                                <a:rPr lang="x-IV_mathan" altLang="zh-CN" sz="1400">
                                  <a:latin typeface="Cambria Math" panose="02040503050406030204" pitchFamily="18" charset="0"/>
                                </a:rPr>
                                <m:t>−</m:t>
                              </m:r>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𝛿</m:t>
                                  </m:r>
                                </m:e>
                                <m:sub>
                                  <m:r>
                                    <a:rPr lang="x-IV_mathan" altLang="zh-CN" sz="1400">
                                      <a:latin typeface="Cambria Math" panose="02040503050406030204" pitchFamily="18" charset="0"/>
                                    </a:rPr>
                                    <m:t>𝑗𝑚𝑖𝑛</m:t>
                                  </m:r>
                                </m:sub>
                              </m:sSub>
                            </m:e>
                          </m:d>
                        </m:den>
                      </m:f>
                      <m:r>
                        <a:rPr lang="x-IV_mathan" altLang="zh-CN" sz="1400">
                          <a:latin typeface="Cambria Math" panose="02040503050406030204" pitchFamily="18" charset="0"/>
                        </a:rPr>
                        <m:t>=</m:t>
                      </m:r>
                      <m:f>
                        <m:fPr>
                          <m:ctrlPr>
                            <a:rPr lang="x-IV_mathan" altLang="zh-CN" sz="1400" i="1">
                              <a:latin typeface="Cambria Math" panose="02040503050406030204" pitchFamily="18" charset="0"/>
                            </a:rPr>
                          </m:ctrlPr>
                        </m:fPr>
                        <m:num>
                          <m:r>
                            <a:rPr lang="x-IV_mathan" altLang="zh-CN" sz="1400">
                              <a:latin typeface="Cambria Math" panose="02040503050406030204" pitchFamily="18" charset="0"/>
                            </a:rPr>
                            <m:t>1</m:t>
                          </m:r>
                        </m:num>
                        <m:den>
                          <m:sSub>
                            <m:sSubPr>
                              <m:ctrlPr>
                                <a:rPr lang="x-IV_mathan" altLang="zh-CN" sz="1400" i="1">
                                  <a:latin typeface="Cambria Math" panose="02040503050406030204" pitchFamily="18" charset="0"/>
                                </a:rPr>
                              </m:ctrlPr>
                            </m:sSubPr>
                            <m:e>
                              <m:r>
                                <a:rPr lang="x-IV_mathan" altLang="zh-CN" sz="1400">
                                  <a:latin typeface="Cambria Math" panose="02040503050406030204" pitchFamily="18" charset="0"/>
                                </a:rPr>
                                <m:t>𝑅</m:t>
                              </m:r>
                            </m:e>
                            <m:sub>
                              <m:r>
                                <a:rPr lang="x-IV_mathan" altLang="zh-CN" sz="1400">
                                  <a:latin typeface="Cambria Math" panose="02040503050406030204" pitchFamily="18" charset="0"/>
                                </a:rPr>
                                <m:t>56</m:t>
                              </m:r>
                            </m:sub>
                          </m:sSub>
                        </m:den>
                      </m:f>
                    </m:oMath>
                  </m:oMathPara>
                </a14:m>
                <a:endParaRPr lang="x-IV_mathan" altLang="zh-CN" sz="1400" dirty="0"/>
              </a:p>
              <a:p>
                <a:endParaRPr lang="x-IV_mathan" altLang="zh-CN" sz="1400" dirty="0"/>
              </a:p>
              <a:p>
                <a:r>
                  <a:rPr lang="zh-CN" altLang="zh-CN" sz="1400" dirty="0"/>
                  <a:t>综上，要想同时令能散最小值处对应的</a:t>
                </a:r>
                <a:r>
                  <a:rPr lang="en-US" altLang="zh-CN" sz="1400" dirty="0"/>
                  <a:t>APD</a:t>
                </a:r>
                <a:r>
                  <a:rPr lang="zh-CN" altLang="zh-CN" sz="1400" dirty="0"/>
                  <a:t>长度</a:t>
                </a:r>
                <a14:m>
                  <m:oMath xmlns:m="http://schemas.openxmlformats.org/officeDocument/2006/math">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𝐿</m:t>
                        </m:r>
                      </m:e>
                      <m:sub>
                        <m:r>
                          <a:rPr lang="zh-CN" altLang="zh-CN" sz="1400">
                            <a:latin typeface="Cambria Math" panose="02040503050406030204" pitchFamily="18" charset="0"/>
                          </a:rPr>
                          <m:t>𝑒𝑠</m:t>
                        </m:r>
                        <m:r>
                          <a:rPr lang="zh-CN" altLang="zh-CN" sz="1400">
                            <a:latin typeface="Cambria Math" panose="02040503050406030204" pitchFamily="18" charset="0"/>
                          </a:rPr>
                          <m:t>=</m:t>
                        </m:r>
                        <m:r>
                          <a:rPr lang="zh-CN" altLang="zh-CN" sz="1400">
                            <a:latin typeface="Cambria Math" panose="02040503050406030204" pitchFamily="18" charset="0"/>
                          </a:rPr>
                          <m:t>𝑚𝑖𝑛</m:t>
                        </m:r>
                      </m:sub>
                    </m:sSub>
                  </m:oMath>
                </a14:m>
                <a:r>
                  <a:rPr lang="zh-CN" altLang="zh-CN" sz="1400" dirty="0"/>
                  <a:t>和能量抖动最小值处对应的</a:t>
                </a:r>
                <a:r>
                  <a:rPr lang="en-US" altLang="zh-CN" sz="1400" dirty="0"/>
                  <a:t>APD</a:t>
                </a:r>
                <a:r>
                  <a:rPr lang="zh-CN" altLang="zh-CN" sz="1400" dirty="0"/>
                  <a:t>长度</a:t>
                </a:r>
                <a14:m>
                  <m:oMath xmlns:m="http://schemas.openxmlformats.org/officeDocument/2006/math">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𝐿</m:t>
                        </m:r>
                      </m:e>
                      <m:sub>
                        <m:r>
                          <a:rPr lang="zh-CN" altLang="zh-CN" sz="1400">
                            <a:latin typeface="Cambria Math" panose="02040503050406030204" pitchFamily="18" charset="0"/>
                          </a:rPr>
                          <m:t>𝑒𝑗</m:t>
                        </m:r>
                        <m:r>
                          <a:rPr lang="zh-CN" altLang="zh-CN" sz="1400">
                            <a:latin typeface="Cambria Math" panose="02040503050406030204" pitchFamily="18" charset="0"/>
                          </a:rPr>
                          <m:t>=</m:t>
                        </m:r>
                        <m:r>
                          <a:rPr lang="zh-CN" altLang="zh-CN" sz="1400">
                            <a:latin typeface="Cambria Math" panose="02040503050406030204" pitchFamily="18" charset="0"/>
                          </a:rPr>
                          <m:t>𝑚𝑖𝑛</m:t>
                        </m:r>
                      </m:sub>
                    </m:sSub>
                  </m:oMath>
                </a14:m>
                <a:r>
                  <a:rPr lang="zh-CN" altLang="zh-CN" sz="1400" dirty="0"/>
                  <a:t>相等，要求</a:t>
                </a:r>
                <a14:m>
                  <m:oMath xmlns:m="http://schemas.openxmlformats.org/officeDocument/2006/math">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h</m:t>
                        </m:r>
                      </m:e>
                      <m:sub>
                        <m:r>
                          <a:rPr lang="zh-CN" altLang="zh-CN" sz="1400">
                            <a:latin typeface="Cambria Math" panose="02040503050406030204" pitchFamily="18" charset="0"/>
                          </a:rPr>
                          <m:t>2</m:t>
                        </m:r>
                      </m:sub>
                    </m:sSub>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𝐻</m:t>
                        </m:r>
                      </m:e>
                      <m:sub>
                        <m:r>
                          <a:rPr lang="zh-CN" altLang="zh-CN" sz="1400">
                            <a:latin typeface="Cambria Math" panose="02040503050406030204" pitchFamily="18" charset="0"/>
                          </a:rPr>
                          <m:t>2</m:t>
                        </m:r>
                      </m:sub>
                    </m:sSub>
                  </m:oMath>
                </a14:m>
                <a:r>
                  <a:rPr lang="zh-CN" altLang="zh-CN" sz="1400" dirty="0"/>
                  <a:t>，即</a:t>
                </a:r>
              </a:p>
              <a:p>
                <a:pPr/>
                <a14:m>
                  <m:oMathPara xmlns:m="http://schemas.openxmlformats.org/officeDocument/2006/math">
                    <m:oMathParaPr>
                      <m:jc m:val="centerGroup"/>
                    </m:oMathParaPr>
                    <m:oMath xmlns:m="http://schemas.openxmlformats.org/officeDocument/2006/math">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h</m:t>
                          </m:r>
                        </m:e>
                        <m:sub>
                          <m:r>
                            <a:rPr lang="zh-CN" altLang="zh-CN" sz="1400">
                              <a:latin typeface="Cambria Math" panose="02040503050406030204" pitchFamily="18" charset="0"/>
                            </a:rPr>
                            <m:t>1</m:t>
                          </m:r>
                        </m:sub>
                      </m:sSub>
                      <m:r>
                        <a:rPr lang="zh-CN" altLang="zh-CN" sz="1400">
                          <a:latin typeface="Cambria Math" panose="02040503050406030204" pitchFamily="18" charset="0"/>
                        </a:rPr>
                        <m:t>+</m:t>
                      </m:r>
                      <m:f>
                        <m:fPr>
                          <m:ctrlPr>
                            <a:rPr lang="zh-CN" altLang="zh-CN" sz="1400" i="1">
                              <a:latin typeface="Cambria Math" panose="02040503050406030204" pitchFamily="18" charset="0"/>
                            </a:rPr>
                          </m:ctrlPr>
                        </m:fPr>
                        <m:num>
                          <m:r>
                            <a:rPr lang="zh-CN" altLang="zh-CN" sz="1400">
                              <a:latin typeface="Cambria Math" panose="02040503050406030204" pitchFamily="18" charset="0"/>
                            </a:rPr>
                            <m:t>1</m:t>
                          </m:r>
                        </m:num>
                        <m:den>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𝑅</m:t>
                              </m:r>
                            </m:e>
                            <m:sub>
                              <m:r>
                                <a:rPr lang="zh-CN" altLang="zh-CN" sz="1400">
                                  <a:latin typeface="Cambria Math" panose="02040503050406030204" pitchFamily="18" charset="0"/>
                                </a:rPr>
                                <m:t>56</m:t>
                              </m:r>
                            </m:sub>
                          </m:sSub>
                        </m:den>
                      </m:f>
                      <m:r>
                        <a:rPr lang="zh-CN" altLang="zh-CN" sz="1400">
                          <a:latin typeface="Cambria Math" panose="02040503050406030204" pitchFamily="18" charset="0"/>
                        </a:rPr>
                        <m:t>=</m:t>
                      </m:r>
                      <m:f>
                        <m:fPr>
                          <m:ctrlPr>
                            <a:rPr lang="zh-CN" altLang="zh-CN" sz="1400" i="1">
                              <a:latin typeface="Cambria Math" panose="02040503050406030204" pitchFamily="18" charset="0"/>
                            </a:rPr>
                          </m:ctrlPr>
                        </m:fPr>
                        <m:num>
                          <m:r>
                            <a:rPr lang="zh-CN" altLang="zh-CN" sz="1400">
                              <a:latin typeface="Cambria Math" panose="02040503050406030204" pitchFamily="18" charset="0"/>
                            </a:rPr>
                            <m:t>1</m:t>
                          </m:r>
                        </m:num>
                        <m:den>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𝑅</m:t>
                              </m:r>
                            </m:e>
                            <m:sub>
                              <m:r>
                                <a:rPr lang="zh-CN" altLang="zh-CN" sz="1400">
                                  <a:latin typeface="Cambria Math" panose="02040503050406030204" pitchFamily="18" charset="0"/>
                                </a:rPr>
                                <m:t>56</m:t>
                              </m:r>
                            </m:sub>
                          </m:sSub>
                        </m:den>
                      </m:f>
                      <m:r>
                        <a:rPr lang="zh-CN" altLang="zh-CN" sz="1400">
                          <a:latin typeface="Cambria Math" panose="02040503050406030204" pitchFamily="18" charset="0"/>
                        </a:rPr>
                        <m:t>⇒</m:t>
                      </m:r>
                      <m:sSub>
                        <m:sSubPr>
                          <m:ctrlPr>
                            <a:rPr lang="zh-CN" altLang="zh-CN" sz="1400" i="1">
                              <a:highlight>
                                <a:srgbClr val="FFFF00"/>
                              </a:highlight>
                              <a:latin typeface="Cambria Math" panose="02040503050406030204" pitchFamily="18" charset="0"/>
                            </a:rPr>
                          </m:ctrlPr>
                        </m:sSubPr>
                        <m:e>
                          <m:r>
                            <a:rPr lang="en-US" altLang="zh-CN" sz="1400" i="1">
                              <a:highlight>
                                <a:srgbClr val="FFFF00"/>
                              </a:highlight>
                              <a:latin typeface="Cambria Math" panose="02040503050406030204" pitchFamily="18" charset="0"/>
                            </a:rPr>
                            <m:t>h</m:t>
                          </m:r>
                        </m:e>
                        <m:sub>
                          <m:r>
                            <a:rPr lang="zh-CN" altLang="zh-CN" sz="1400">
                              <a:highlight>
                                <a:srgbClr val="FFFF00"/>
                              </a:highlight>
                              <a:latin typeface="Cambria Math" panose="02040503050406030204" pitchFamily="18" charset="0"/>
                            </a:rPr>
                            <m:t>1</m:t>
                          </m:r>
                        </m:sub>
                      </m:sSub>
                      <m:r>
                        <a:rPr lang="zh-CN" altLang="zh-CN" sz="1400">
                          <a:highlight>
                            <a:srgbClr val="FFFF00"/>
                          </a:highlight>
                          <a:latin typeface="Cambria Math" panose="02040503050406030204" pitchFamily="18" charset="0"/>
                        </a:rPr>
                        <m:t>=0</m:t>
                      </m:r>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h</m:t>
                          </m:r>
                        </m:e>
                        <m:sub>
                          <m:r>
                            <a:rPr lang="zh-CN" altLang="zh-CN" sz="1400">
                              <a:latin typeface="Cambria Math" panose="02040503050406030204" pitchFamily="18" charset="0"/>
                            </a:rPr>
                            <m:t>1</m:t>
                          </m:r>
                        </m:sub>
                      </m:sSub>
                      <m:r>
                        <a:rPr lang="zh-CN" altLang="zh-CN" sz="1400">
                          <a:latin typeface="Cambria Math" panose="02040503050406030204" pitchFamily="18" charset="0"/>
                        </a:rPr>
                        <m:t>=0</m:t>
                      </m:r>
                      <m:r>
                        <a:rPr lang="zh-CN" altLang="zh-CN" sz="1400">
                          <a:latin typeface="Cambria Math" panose="02040503050406030204" pitchFamily="18" charset="0"/>
                        </a:rPr>
                        <m:t>或</m:t>
                      </m:r>
                      <m:r>
                        <a:rPr lang="zh-CN" altLang="zh-CN" sz="1400">
                          <a:latin typeface="Cambria Math" panose="02040503050406030204" pitchFamily="18" charset="0"/>
                        </a:rPr>
                        <m:t>∞</m:t>
                      </m:r>
                      <m:r>
                        <a:rPr lang="zh-CN" altLang="zh-CN" sz="1400">
                          <a:latin typeface="Cambria Math" panose="02040503050406030204" pitchFamily="18" charset="0"/>
                        </a:rPr>
                        <m:t>）</m:t>
                      </m:r>
                    </m:oMath>
                  </m:oMathPara>
                </a14:m>
                <a:endParaRPr lang="zh-CN" altLang="zh-CN" sz="1400" dirty="0"/>
              </a:p>
              <a:p>
                <a:r>
                  <a:rPr lang="en-US" altLang="zh-CN" sz="1400" dirty="0"/>
                  <a:t> </a:t>
                </a:r>
              </a:p>
              <a:p>
                <a:pPr marL="228600" indent="-228600" fontAlgn="ctr">
                  <a:buFont typeface="+mj-lt"/>
                  <a:buAutoNum type="arabicPeriod"/>
                </a:pPr>
                <a:r>
                  <a:rPr lang="zh-CN" altLang="zh-CN" sz="1400" dirty="0"/>
                  <a:t>为什么</a:t>
                </a:r>
                <a:r>
                  <a:rPr lang="zh-CN" altLang="en-US" sz="1400" dirty="0"/>
                  <a:t>束流的</a:t>
                </a:r>
                <a:r>
                  <a:rPr lang="zh-CN" altLang="zh-CN" sz="1400" dirty="0"/>
                  <a:t>能量越高，</a:t>
                </a:r>
                <a:r>
                  <a:rPr lang="zh-CN" altLang="en-US" sz="1400" dirty="0"/>
                  <a:t>它在</a:t>
                </a:r>
                <a:r>
                  <a:rPr lang="en-US" altLang="zh-CN" sz="1400" dirty="0"/>
                  <a:t>APD</a:t>
                </a:r>
                <a:r>
                  <a:rPr lang="zh-CN" altLang="en-US" sz="1400" dirty="0"/>
                  <a:t>中的</a:t>
                </a:r>
                <a:r>
                  <a:rPr lang="zh-CN" altLang="zh-CN" sz="1400" dirty="0"/>
                  <a:t>能散下降速率越慢？</a:t>
                </a:r>
                <a:endParaRPr lang="en-US" altLang="zh-CN" sz="1400" dirty="0"/>
              </a:p>
              <a:p>
                <a:pPr marL="685800" lvl="1" indent="-228600" fontAlgn="ctr">
                  <a:buFont typeface="Wingdings" panose="05000000000000000000" pitchFamily="2" charset="2"/>
                  <a:buChar char="Ø"/>
                </a:pPr>
                <a:r>
                  <a:rPr lang="zh-CN" altLang="zh-CN" sz="1400" dirty="0"/>
                  <a:t>束流能量越高，被</a:t>
                </a:r>
                <a:r>
                  <a:rPr lang="en-US" altLang="zh-CN" sz="1400" dirty="0"/>
                  <a:t>B</a:t>
                </a:r>
                <a:r>
                  <a:rPr lang="zh-CN" altLang="en-US" sz="1400" dirty="0"/>
                  <a:t>铁</a:t>
                </a:r>
                <a:r>
                  <a:rPr lang="zh-CN" altLang="zh-CN" sz="1400" dirty="0"/>
                  <a:t>偏转的角度越小，</a:t>
                </a:r>
                <a:r>
                  <a:rPr lang="en-US" altLang="zh-CN" sz="1400" dirty="0"/>
                  <a:t>chicane</a:t>
                </a:r>
                <a:r>
                  <a:rPr lang="zh-CN" altLang="en-US" sz="1400" dirty="0"/>
                  <a:t>出口束长</a:t>
                </a:r>
                <a:r>
                  <a:rPr lang="zh-CN" altLang="zh-CN" sz="1400" dirty="0"/>
                  <a:t>越短，峰值流强越高，</a:t>
                </a:r>
                <a:r>
                  <a:rPr lang="zh-CN" altLang="en-US" sz="1400" dirty="0"/>
                  <a:t>在</a:t>
                </a:r>
                <a:r>
                  <a:rPr lang="en-US" altLang="zh-CN" sz="1400" dirty="0"/>
                  <a:t>APD</a:t>
                </a:r>
                <a:r>
                  <a:rPr lang="zh-CN" altLang="en-US" sz="1400" dirty="0"/>
                  <a:t>中</a:t>
                </a:r>
                <a:r>
                  <a:rPr lang="en-US" altLang="zh-CN" sz="1400" dirty="0"/>
                  <a:t>beam loading</a:t>
                </a:r>
                <a:r>
                  <a:rPr lang="zh-CN" altLang="en-US" sz="1400" dirty="0"/>
                  <a:t>越</a:t>
                </a:r>
                <a:r>
                  <a:rPr lang="zh-CN" altLang="zh-CN" sz="1400" dirty="0"/>
                  <a:t>强，所以能散下降速率</a:t>
                </a:r>
                <a:r>
                  <a:rPr lang="zh-CN" altLang="en-US" sz="1400" dirty="0"/>
                  <a:t>越</a:t>
                </a:r>
                <a:r>
                  <a:rPr lang="zh-CN" altLang="zh-CN" sz="1400" dirty="0"/>
                  <a:t>慢，由于束流初始</a:t>
                </a:r>
                <a:r>
                  <a:rPr lang="en-US" altLang="zh-CN" sz="1400" dirty="0"/>
                  <a:t>chirp</a:t>
                </a:r>
                <a:r>
                  <a:rPr lang="zh-CN" altLang="zh-CN" sz="1400" dirty="0"/>
                  <a:t>一样，因此所需</a:t>
                </a:r>
                <a:r>
                  <a:rPr lang="en-US" altLang="zh-CN" sz="1400" dirty="0"/>
                  <a:t>APD</a:t>
                </a:r>
                <a:r>
                  <a:rPr lang="zh-CN" altLang="zh-CN" sz="1400" dirty="0"/>
                  <a:t>长度最长</a:t>
                </a:r>
                <a:r>
                  <a:rPr lang="en-US" altLang="zh-CN" sz="1400" dirty="0"/>
                  <a:t>.</a:t>
                </a:r>
                <a:endParaRPr lang="zh-CN" altLang="zh-CN" sz="1400" dirty="0"/>
              </a:p>
              <a:p>
                <a:pPr marL="228600" indent="-228600" fontAlgn="ctr">
                  <a:buFont typeface="+mj-lt"/>
                  <a:buAutoNum type="arabicPeriod"/>
                </a:pPr>
                <a:r>
                  <a:rPr lang="zh-CN" altLang="zh-CN" sz="1400" dirty="0"/>
                  <a:t>为什么参考能量越高， </a:t>
                </a:r>
                <a14:m>
                  <m:oMath xmlns:m="http://schemas.openxmlformats.org/officeDocument/2006/math">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𝐿</m:t>
                        </m:r>
                      </m:e>
                      <m:sub>
                        <m:r>
                          <a:rPr lang="zh-CN" altLang="zh-CN" sz="1400">
                            <a:latin typeface="Cambria Math" panose="02040503050406030204" pitchFamily="18" charset="0"/>
                          </a:rPr>
                          <m:t>𝑒𝑠</m:t>
                        </m:r>
                        <m:r>
                          <a:rPr lang="zh-CN" altLang="zh-CN" sz="1400">
                            <a:latin typeface="Cambria Math" panose="02040503050406030204" pitchFamily="18" charset="0"/>
                          </a:rPr>
                          <m:t>=</m:t>
                        </m:r>
                        <m:r>
                          <a:rPr lang="zh-CN" altLang="zh-CN" sz="1400">
                            <a:latin typeface="Cambria Math" panose="02040503050406030204" pitchFamily="18" charset="0"/>
                          </a:rPr>
                          <m:t>𝑚𝑖𝑛</m:t>
                        </m:r>
                      </m:sub>
                    </m:sSub>
                  </m:oMath>
                </a14:m>
                <a:r>
                  <a:rPr lang="zh-CN" altLang="zh-CN" sz="1400" dirty="0"/>
                  <a:t>和</a:t>
                </a:r>
                <a14:m>
                  <m:oMath xmlns:m="http://schemas.openxmlformats.org/officeDocument/2006/math">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𝐿</m:t>
                        </m:r>
                      </m:e>
                      <m:sub>
                        <m:r>
                          <a:rPr lang="zh-CN" altLang="zh-CN" sz="1400">
                            <a:latin typeface="Cambria Math" panose="02040503050406030204" pitchFamily="18" charset="0"/>
                          </a:rPr>
                          <m:t>𝑒𝑗</m:t>
                        </m:r>
                        <m:r>
                          <a:rPr lang="zh-CN" altLang="zh-CN" sz="1400">
                            <a:latin typeface="Cambria Math" panose="02040503050406030204" pitchFamily="18" charset="0"/>
                          </a:rPr>
                          <m:t>=</m:t>
                        </m:r>
                        <m:r>
                          <a:rPr lang="zh-CN" altLang="zh-CN" sz="1400">
                            <a:latin typeface="Cambria Math" panose="02040503050406030204" pitchFamily="18" charset="0"/>
                          </a:rPr>
                          <m:t>𝑚𝑖𝑛</m:t>
                        </m:r>
                      </m:sub>
                    </m:sSub>
                  </m:oMath>
                </a14:m>
                <a:r>
                  <a:rPr lang="zh-CN" altLang="zh-CN" sz="1400" dirty="0"/>
                  <a:t>差距越大？</a:t>
                </a:r>
                <a:endParaRPr lang="en-US" altLang="zh-CN" sz="1400" dirty="0"/>
              </a:p>
              <a:p>
                <a:pPr marL="685800" lvl="1" indent="-228600" fontAlgn="ctr">
                  <a:buFont typeface="Wingdings" panose="05000000000000000000" pitchFamily="2" charset="2"/>
                  <a:buChar char="Ø"/>
                </a:pPr>
                <a:r>
                  <a:rPr lang="zh-CN" altLang="zh-CN" sz="1400" dirty="0"/>
                  <a:t>从模拟结果看， </a:t>
                </a:r>
                <a14:m>
                  <m:oMath xmlns:m="http://schemas.openxmlformats.org/officeDocument/2006/math">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𝐿</m:t>
                        </m:r>
                      </m:e>
                      <m:sub>
                        <m:r>
                          <a:rPr lang="zh-CN" altLang="zh-CN" sz="1400">
                            <a:latin typeface="Cambria Math" panose="02040503050406030204" pitchFamily="18" charset="0"/>
                          </a:rPr>
                          <m:t>𝑒𝑗</m:t>
                        </m:r>
                        <m:r>
                          <a:rPr lang="zh-CN" altLang="zh-CN" sz="1400">
                            <a:latin typeface="Cambria Math" panose="02040503050406030204" pitchFamily="18" charset="0"/>
                          </a:rPr>
                          <m:t>=</m:t>
                        </m:r>
                        <m:r>
                          <a:rPr lang="zh-CN" altLang="zh-CN" sz="1400">
                            <a:latin typeface="Cambria Math" panose="02040503050406030204" pitchFamily="18" charset="0"/>
                          </a:rPr>
                          <m:t>𝑚𝑖𝑛</m:t>
                        </m:r>
                      </m:sub>
                    </m:sSub>
                    <m:r>
                      <a:rPr lang="zh-CN"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zh-CN" altLang="zh-CN" sz="1400">
                            <a:latin typeface="Cambria Math" panose="02040503050406030204" pitchFamily="18" charset="0"/>
                          </a:rPr>
                          <m:t>𝐸</m:t>
                        </m:r>
                      </m:e>
                      <m:sub>
                        <m:r>
                          <a:rPr lang="zh-CN" altLang="zh-CN" sz="1400">
                            <a:latin typeface="Cambria Math" panose="02040503050406030204" pitchFamily="18" charset="0"/>
                          </a:rPr>
                          <m:t>0</m:t>
                        </m:r>
                      </m:sub>
                    </m:sSub>
                  </m:oMath>
                </a14:m>
                <a:r>
                  <a:rPr lang="en-US" altLang="zh-CN" sz="1400" dirty="0"/>
                  <a:t>;</a:t>
                </a:r>
                <a:endParaRPr lang="zh-CN" altLang="zh-CN" sz="1400" dirty="0"/>
              </a:p>
            </p:txBody>
          </p:sp>
        </mc:Choice>
        <mc:Fallback xmlns="">
          <p:sp>
            <p:nvSpPr>
              <p:cNvPr id="13" name="文本框 12">
                <a:extLst>
                  <a:ext uri="{FF2B5EF4-FFF2-40B4-BE49-F238E27FC236}">
                    <a16:creationId xmlns:a16="http://schemas.microsoft.com/office/drawing/2014/main" id="{27135939-4CAC-403B-92CD-661EA8BBE453}"/>
                  </a:ext>
                </a:extLst>
              </p:cNvPr>
              <p:cNvSpPr txBox="1">
                <a:spLocks noRot="1" noChangeAspect="1" noMove="1" noResize="1" noEditPoints="1" noAdjustHandles="1" noChangeArrowheads="1" noChangeShapeType="1" noTextEdit="1"/>
              </p:cNvSpPr>
              <p:nvPr/>
            </p:nvSpPr>
            <p:spPr>
              <a:xfrm>
                <a:off x="451104" y="693202"/>
                <a:ext cx="8313420" cy="6081345"/>
              </a:xfrm>
              <a:prstGeom prst="rect">
                <a:avLst/>
              </a:prstGeom>
              <a:blipFill>
                <a:blip r:embed="rId2"/>
                <a:stretch>
                  <a:fillRect l="-220" t="-201" r="-2419"/>
                </a:stretch>
              </a:blipFill>
            </p:spPr>
            <p:txBody>
              <a:bodyPr/>
              <a:lstStyle/>
              <a:p>
                <a:r>
                  <a:rPr lang="zh-CN" altLang="en-US">
                    <a:noFill/>
                  </a:rPr>
                  <a:t> </a:t>
                </a:r>
              </a:p>
            </p:txBody>
          </p:sp>
        </mc:Fallback>
      </mc:AlternateContent>
      <p:sp>
        <p:nvSpPr>
          <p:cNvPr id="14" name="椭圆 13">
            <a:extLst>
              <a:ext uri="{FF2B5EF4-FFF2-40B4-BE49-F238E27FC236}">
                <a16:creationId xmlns:a16="http://schemas.microsoft.com/office/drawing/2014/main" id="{D9036BE4-ECD4-47F6-8FB8-E641164FB396}"/>
              </a:ext>
            </a:extLst>
          </p:cNvPr>
          <p:cNvSpPr/>
          <p:nvPr/>
        </p:nvSpPr>
        <p:spPr>
          <a:xfrm rot="19849487">
            <a:off x="9467459" y="1167389"/>
            <a:ext cx="80866" cy="58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7F98F8F9-0936-42AA-AAF8-BCDFE37F037E}"/>
              </a:ext>
            </a:extLst>
          </p:cNvPr>
          <p:cNvSpPr/>
          <p:nvPr/>
        </p:nvSpPr>
        <p:spPr>
          <a:xfrm rot="2533989">
            <a:off x="10372375" y="2227307"/>
            <a:ext cx="57623" cy="711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28C30530-0EEE-4C5A-A522-BB3134D886D4}"/>
                  </a:ext>
                </a:extLst>
              </p:cNvPr>
              <p:cNvSpPr/>
              <p:nvPr/>
            </p:nvSpPr>
            <p:spPr>
              <a:xfrm>
                <a:off x="9263688" y="736746"/>
                <a:ext cx="5039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x-IV_mathan" altLang="zh-CN" i="1" smtClean="0">
                              <a:solidFill>
                                <a:srgbClr val="FF0000"/>
                              </a:solidFill>
                              <a:latin typeface="Cambria Math" panose="02040503050406030204" pitchFamily="18" charset="0"/>
                            </a:rPr>
                          </m:ctrlPr>
                        </m:sSubPr>
                        <m:e>
                          <m:r>
                            <a:rPr lang="x-IV_mathan" altLang="zh-CN">
                              <a:solidFill>
                                <a:srgbClr val="FF0000"/>
                              </a:solidFill>
                              <a:latin typeface="Cambria Math" panose="02040503050406030204" pitchFamily="18" charset="0"/>
                            </a:rPr>
                            <m:t>𝐻</m:t>
                          </m:r>
                        </m:e>
                        <m:sub>
                          <m:r>
                            <a:rPr lang="en-US" altLang="zh-CN" b="0" i="0" smtClean="0">
                              <a:solidFill>
                                <a:srgbClr val="FF0000"/>
                              </a:solidFill>
                              <a:latin typeface="Cambria Math" panose="02040503050406030204" pitchFamily="18" charset="0"/>
                            </a:rPr>
                            <m:t>1</m:t>
                          </m:r>
                        </m:sub>
                      </m:sSub>
                    </m:oMath>
                  </m:oMathPara>
                </a14:m>
                <a:endParaRPr lang="zh-CN" altLang="en-US" dirty="0">
                  <a:solidFill>
                    <a:srgbClr val="FF0000"/>
                  </a:solidFill>
                </a:endParaRPr>
              </a:p>
            </p:txBody>
          </p:sp>
        </mc:Choice>
        <mc:Fallback xmlns="">
          <p:sp>
            <p:nvSpPr>
              <p:cNvPr id="15" name="矩形 14">
                <a:extLst>
                  <a:ext uri="{FF2B5EF4-FFF2-40B4-BE49-F238E27FC236}">
                    <a16:creationId xmlns:a16="http://schemas.microsoft.com/office/drawing/2014/main" id="{28C30530-0EEE-4C5A-A522-BB3134D886D4}"/>
                  </a:ext>
                </a:extLst>
              </p:cNvPr>
              <p:cNvSpPr>
                <a:spLocks noRot="1" noChangeAspect="1" noMove="1" noResize="1" noEditPoints="1" noAdjustHandles="1" noChangeArrowheads="1" noChangeShapeType="1" noTextEdit="1"/>
              </p:cNvSpPr>
              <p:nvPr/>
            </p:nvSpPr>
            <p:spPr>
              <a:xfrm>
                <a:off x="9263688" y="736746"/>
                <a:ext cx="503984"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矩形 39">
                <a:extLst>
                  <a:ext uri="{FF2B5EF4-FFF2-40B4-BE49-F238E27FC236}">
                    <a16:creationId xmlns:a16="http://schemas.microsoft.com/office/drawing/2014/main" id="{A5BB7703-F29E-4670-B8F4-6563F96DAF3E}"/>
                  </a:ext>
                </a:extLst>
              </p:cNvPr>
              <p:cNvSpPr/>
              <p:nvPr/>
            </p:nvSpPr>
            <p:spPr>
              <a:xfrm>
                <a:off x="11058116" y="749491"/>
                <a:ext cx="5093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x-IV_mathan" altLang="zh-CN" i="1" smtClean="0">
                              <a:solidFill>
                                <a:srgbClr val="FF0000"/>
                              </a:solidFill>
                              <a:latin typeface="Cambria Math" panose="02040503050406030204" pitchFamily="18" charset="0"/>
                            </a:rPr>
                          </m:ctrlPr>
                        </m:sSubPr>
                        <m:e>
                          <m:r>
                            <a:rPr lang="x-IV_mathan" altLang="zh-CN">
                              <a:solidFill>
                                <a:srgbClr val="FF0000"/>
                              </a:solidFill>
                              <a:latin typeface="Cambria Math" panose="02040503050406030204" pitchFamily="18" charset="0"/>
                            </a:rPr>
                            <m:t>𝐻</m:t>
                          </m:r>
                        </m:e>
                        <m:sub>
                          <m:r>
                            <a:rPr lang="en-US" altLang="zh-CN" b="0" i="0" smtClean="0">
                              <a:solidFill>
                                <a:srgbClr val="FF0000"/>
                              </a:solidFill>
                              <a:latin typeface="Cambria Math" panose="02040503050406030204" pitchFamily="18" charset="0"/>
                            </a:rPr>
                            <m:t>2</m:t>
                          </m:r>
                        </m:sub>
                      </m:sSub>
                    </m:oMath>
                  </m:oMathPara>
                </a14:m>
                <a:endParaRPr lang="zh-CN" altLang="en-US" dirty="0">
                  <a:solidFill>
                    <a:srgbClr val="FF0000"/>
                  </a:solidFill>
                </a:endParaRPr>
              </a:p>
            </p:txBody>
          </p:sp>
        </mc:Choice>
        <mc:Fallback xmlns="">
          <p:sp>
            <p:nvSpPr>
              <p:cNvPr id="40" name="矩形 39">
                <a:extLst>
                  <a:ext uri="{FF2B5EF4-FFF2-40B4-BE49-F238E27FC236}">
                    <a16:creationId xmlns:a16="http://schemas.microsoft.com/office/drawing/2014/main" id="{A5BB7703-F29E-4670-B8F4-6563F96DAF3E}"/>
                  </a:ext>
                </a:extLst>
              </p:cNvPr>
              <p:cNvSpPr>
                <a:spLocks noRot="1" noChangeAspect="1" noMove="1" noResize="1" noEditPoints="1" noAdjustHandles="1" noChangeArrowheads="1" noChangeShapeType="1" noTextEdit="1"/>
              </p:cNvSpPr>
              <p:nvPr/>
            </p:nvSpPr>
            <p:spPr>
              <a:xfrm>
                <a:off x="11058116" y="749491"/>
                <a:ext cx="509306"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A2354521-BCBA-4A58-84EF-18C7AC86A932}"/>
                  </a:ext>
                </a:extLst>
              </p:cNvPr>
              <p:cNvSpPr/>
              <p:nvPr/>
            </p:nvSpPr>
            <p:spPr>
              <a:xfrm>
                <a:off x="9021112" y="2474627"/>
                <a:ext cx="4774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i="1" smtClean="0">
                              <a:solidFill>
                                <a:schemeClr val="accent1"/>
                              </a:solidFill>
                              <a:latin typeface="Cambria Math" panose="02040503050406030204" pitchFamily="18" charset="0"/>
                            </a:rPr>
                          </m:ctrlPr>
                        </m:sSubPr>
                        <m:e>
                          <m:r>
                            <a:rPr lang="en-US" altLang="zh-CN" i="1">
                              <a:solidFill>
                                <a:schemeClr val="accent1"/>
                              </a:solidFill>
                              <a:latin typeface="Cambria Math" panose="02040503050406030204" pitchFamily="18" charset="0"/>
                            </a:rPr>
                            <m:t>h</m:t>
                          </m:r>
                        </m:e>
                        <m:sub>
                          <m:r>
                            <a:rPr lang="zh-CN" altLang="zh-CN">
                              <a:solidFill>
                                <a:schemeClr val="accent1"/>
                              </a:solidFill>
                              <a:latin typeface="Cambria Math" panose="02040503050406030204" pitchFamily="18" charset="0"/>
                            </a:rPr>
                            <m:t>1</m:t>
                          </m:r>
                        </m:sub>
                      </m:sSub>
                    </m:oMath>
                  </m:oMathPara>
                </a14:m>
                <a:endParaRPr lang="zh-CN" altLang="en-US" dirty="0"/>
              </a:p>
            </p:txBody>
          </p:sp>
        </mc:Choice>
        <mc:Fallback xmlns="">
          <p:sp>
            <p:nvSpPr>
              <p:cNvPr id="22" name="矩形 21">
                <a:extLst>
                  <a:ext uri="{FF2B5EF4-FFF2-40B4-BE49-F238E27FC236}">
                    <a16:creationId xmlns:a16="http://schemas.microsoft.com/office/drawing/2014/main" id="{A2354521-BCBA-4A58-84EF-18C7AC86A932}"/>
                  </a:ext>
                </a:extLst>
              </p:cNvPr>
              <p:cNvSpPr>
                <a:spLocks noRot="1" noChangeAspect="1" noMove="1" noResize="1" noEditPoints="1" noAdjustHandles="1" noChangeArrowheads="1" noChangeShapeType="1" noTextEdit="1"/>
              </p:cNvSpPr>
              <p:nvPr/>
            </p:nvSpPr>
            <p:spPr>
              <a:xfrm>
                <a:off x="9021112" y="2474627"/>
                <a:ext cx="477438"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矩形 48">
                <a:extLst>
                  <a:ext uri="{FF2B5EF4-FFF2-40B4-BE49-F238E27FC236}">
                    <a16:creationId xmlns:a16="http://schemas.microsoft.com/office/drawing/2014/main" id="{019E6E9B-1CD0-40A5-A48C-E0A8746E2497}"/>
                  </a:ext>
                </a:extLst>
              </p:cNvPr>
              <p:cNvSpPr/>
              <p:nvPr/>
            </p:nvSpPr>
            <p:spPr>
              <a:xfrm>
                <a:off x="11052650" y="2455680"/>
                <a:ext cx="48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i="1" smtClean="0">
                              <a:solidFill>
                                <a:schemeClr val="accent1"/>
                              </a:solidFill>
                              <a:latin typeface="Cambria Math" panose="02040503050406030204" pitchFamily="18" charset="0"/>
                            </a:rPr>
                          </m:ctrlPr>
                        </m:sSubPr>
                        <m:e>
                          <m:r>
                            <a:rPr lang="en-US" altLang="zh-CN" i="1">
                              <a:solidFill>
                                <a:schemeClr val="accent1"/>
                              </a:solidFill>
                              <a:latin typeface="Cambria Math" panose="02040503050406030204" pitchFamily="18" charset="0"/>
                            </a:rPr>
                            <m:t>h</m:t>
                          </m:r>
                        </m:e>
                        <m:sub>
                          <m:r>
                            <a:rPr lang="en-US" altLang="zh-CN" b="0" i="0" smtClean="0">
                              <a:solidFill>
                                <a:schemeClr val="accent1"/>
                              </a:solidFill>
                              <a:latin typeface="Cambria Math" panose="02040503050406030204" pitchFamily="18" charset="0"/>
                            </a:rPr>
                            <m:t>2</m:t>
                          </m:r>
                        </m:sub>
                      </m:sSub>
                    </m:oMath>
                  </m:oMathPara>
                </a14:m>
                <a:endParaRPr lang="zh-CN" altLang="en-US" dirty="0"/>
              </a:p>
            </p:txBody>
          </p:sp>
        </mc:Choice>
        <mc:Fallback xmlns="">
          <p:sp>
            <p:nvSpPr>
              <p:cNvPr id="49" name="矩形 48">
                <a:extLst>
                  <a:ext uri="{FF2B5EF4-FFF2-40B4-BE49-F238E27FC236}">
                    <a16:creationId xmlns:a16="http://schemas.microsoft.com/office/drawing/2014/main" id="{019E6E9B-1CD0-40A5-A48C-E0A8746E2497}"/>
                  </a:ext>
                </a:extLst>
              </p:cNvPr>
              <p:cNvSpPr>
                <a:spLocks noRot="1" noChangeAspect="1" noMove="1" noResize="1" noEditPoints="1" noAdjustHandles="1" noChangeArrowheads="1" noChangeShapeType="1" noTextEdit="1"/>
              </p:cNvSpPr>
              <p:nvPr/>
            </p:nvSpPr>
            <p:spPr>
              <a:xfrm>
                <a:off x="11052650" y="2455680"/>
                <a:ext cx="482760" cy="369332"/>
              </a:xfrm>
              <a:prstGeom prst="rect">
                <a:avLst/>
              </a:prstGeom>
              <a:blipFill>
                <a:blip r:embed="rId6"/>
                <a:stretch>
                  <a:fillRect/>
                </a:stretch>
              </a:blipFill>
            </p:spPr>
            <p:txBody>
              <a:bodyPr/>
              <a:lstStyle/>
              <a:p>
                <a:r>
                  <a:rPr lang="zh-CN" altLang="en-US">
                    <a:noFill/>
                  </a:rPr>
                  <a:t> </a:t>
                </a:r>
              </a:p>
            </p:txBody>
          </p:sp>
        </mc:Fallback>
      </mc:AlternateContent>
      <p:cxnSp>
        <p:nvCxnSpPr>
          <p:cNvPr id="24" name="直接箭头连接符 23">
            <a:extLst>
              <a:ext uri="{FF2B5EF4-FFF2-40B4-BE49-F238E27FC236}">
                <a16:creationId xmlns:a16="http://schemas.microsoft.com/office/drawing/2014/main" id="{9D5C9A90-A4CF-48F9-8305-43EF213A8D9D}"/>
              </a:ext>
            </a:extLst>
          </p:cNvPr>
          <p:cNvCxnSpPr/>
          <p:nvPr/>
        </p:nvCxnSpPr>
        <p:spPr>
          <a:xfrm>
            <a:off x="10230903" y="1787336"/>
            <a:ext cx="43078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矩形 51">
                <a:extLst>
                  <a:ext uri="{FF2B5EF4-FFF2-40B4-BE49-F238E27FC236}">
                    <a16:creationId xmlns:a16="http://schemas.microsoft.com/office/drawing/2014/main" id="{2A4C2E7E-836E-4DFD-B7A4-62F3FFA74F03}"/>
                  </a:ext>
                </a:extLst>
              </p:cNvPr>
              <p:cNvSpPr/>
              <p:nvPr/>
            </p:nvSpPr>
            <p:spPr>
              <a:xfrm>
                <a:off x="10117117" y="1368135"/>
                <a:ext cx="5958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𝑅</m:t>
                          </m:r>
                        </m:e>
                        <m:sub>
                          <m:r>
                            <a:rPr lang="en-US" altLang="zh-CN" b="0" i="1" smtClean="0">
                              <a:solidFill>
                                <a:schemeClr val="tx1"/>
                              </a:solidFill>
                              <a:latin typeface="Cambria Math" panose="02040503050406030204" pitchFamily="18" charset="0"/>
                            </a:rPr>
                            <m:t>56</m:t>
                          </m:r>
                        </m:sub>
                      </m:sSub>
                    </m:oMath>
                  </m:oMathPara>
                </a14:m>
                <a:endParaRPr lang="zh-CN" altLang="en-US" dirty="0"/>
              </a:p>
            </p:txBody>
          </p:sp>
        </mc:Choice>
        <mc:Fallback xmlns="">
          <p:sp>
            <p:nvSpPr>
              <p:cNvPr id="52" name="矩形 51">
                <a:extLst>
                  <a:ext uri="{FF2B5EF4-FFF2-40B4-BE49-F238E27FC236}">
                    <a16:creationId xmlns:a16="http://schemas.microsoft.com/office/drawing/2014/main" id="{2A4C2E7E-836E-4DFD-B7A4-62F3FFA74F03}"/>
                  </a:ext>
                </a:extLst>
              </p:cNvPr>
              <p:cNvSpPr>
                <a:spLocks noRot="1" noChangeAspect="1" noMove="1" noResize="1" noEditPoints="1" noAdjustHandles="1" noChangeArrowheads="1" noChangeShapeType="1" noTextEdit="1"/>
              </p:cNvSpPr>
              <p:nvPr/>
            </p:nvSpPr>
            <p:spPr>
              <a:xfrm>
                <a:off x="10117117" y="1368135"/>
                <a:ext cx="595804"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553B3821-8DD5-401B-BCDC-1611BBA4F265}"/>
                  </a:ext>
                </a:extLst>
              </p:cNvPr>
              <p:cNvSpPr txBox="1"/>
              <p:nvPr/>
            </p:nvSpPr>
            <p:spPr>
              <a:xfrm>
                <a:off x="9290069" y="2951459"/>
                <a:ext cx="2453259" cy="923330"/>
              </a:xfrm>
              <a:prstGeom prst="rect">
                <a:avLst/>
              </a:prstGeom>
              <a:noFill/>
            </p:spPr>
            <p:txBody>
              <a:bodyPr wrap="square" rtlCol="0">
                <a:spAutoFit/>
              </a:bodyPr>
              <a:lstStyle/>
              <a:p>
                <a:r>
                  <a:rPr lang="zh-CN" altLang="en-US" dirty="0"/>
                  <a:t>如果</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ea typeface="Cambria Math" panose="02040503050406030204" pitchFamily="18" charset="0"/>
                      </a:rPr>
                      <m:t>≠0</m:t>
                    </m:r>
                  </m:oMath>
                </a14:m>
                <a:r>
                  <a:rPr lang="zh-CN" altLang="en-US" dirty="0"/>
                  <a:t>，</a:t>
                </a:r>
                <a14:m>
                  <m:oMath xmlns:m="http://schemas.openxmlformats.org/officeDocument/2006/math">
                    <m:sSub>
                      <m:sSubPr>
                        <m:ctrlPr>
                          <a:rPr lang="en-US" altLang="zh-CN" b="0"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rPr>
                          <m:t>𝐻</m:t>
                        </m:r>
                      </m:e>
                      <m:sub>
                        <m:r>
                          <a:rPr lang="en-US" altLang="zh-CN" b="0" i="1" dirty="0" smtClean="0">
                            <a:latin typeface="Cambria Math" panose="02040503050406030204" pitchFamily="18" charset="0"/>
                          </a:rPr>
                          <m:t>2</m:t>
                        </m:r>
                      </m:sub>
                    </m:sSub>
                    <m:r>
                      <a:rPr lang="en-US" altLang="zh-CN" b="0" i="1" dirty="0" smtClean="0">
                        <a:latin typeface="Cambria Math" panose="02040503050406030204" pitchFamily="18" charset="0"/>
                        <a:ea typeface="Cambria Math" panose="02040503050406030204" pitchFamily="18" charset="0"/>
                      </a:rPr>
                      <m:t>≠</m:t>
                    </m:r>
                    <m:sSub>
                      <m:sSubPr>
                        <m:ctrlPr>
                          <a:rPr lang="en-US" altLang="zh-CN" b="0"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h</m:t>
                        </m:r>
                      </m:e>
                      <m:sub>
                        <m:r>
                          <a:rPr lang="en-US" altLang="zh-CN" b="0" i="1" dirty="0" smtClean="0">
                            <a:latin typeface="Cambria Math" panose="02040503050406030204" pitchFamily="18" charset="0"/>
                            <a:ea typeface="Cambria Math" panose="02040503050406030204" pitchFamily="18" charset="0"/>
                          </a:rPr>
                          <m:t>2</m:t>
                        </m:r>
                      </m:sub>
                    </m:sSub>
                  </m:oMath>
                </a14:m>
                <a:r>
                  <a:rPr lang="zh-CN" altLang="en-US" dirty="0"/>
                  <a:t>，能散和能量抖动就不能同时达到最优值！</a:t>
                </a:r>
              </a:p>
            </p:txBody>
          </p:sp>
        </mc:Choice>
        <mc:Fallback xmlns="">
          <p:sp>
            <p:nvSpPr>
              <p:cNvPr id="25" name="文本框 24">
                <a:extLst>
                  <a:ext uri="{FF2B5EF4-FFF2-40B4-BE49-F238E27FC236}">
                    <a16:creationId xmlns:a16="http://schemas.microsoft.com/office/drawing/2014/main" id="{553B3821-8DD5-401B-BCDC-1611BBA4F265}"/>
                  </a:ext>
                </a:extLst>
              </p:cNvPr>
              <p:cNvSpPr txBox="1">
                <a:spLocks noRot="1" noChangeAspect="1" noMove="1" noResize="1" noEditPoints="1" noAdjustHandles="1" noChangeArrowheads="1" noChangeShapeType="1" noTextEdit="1"/>
              </p:cNvSpPr>
              <p:nvPr/>
            </p:nvSpPr>
            <p:spPr>
              <a:xfrm>
                <a:off x="9290069" y="2951459"/>
                <a:ext cx="2453259" cy="923330"/>
              </a:xfrm>
              <a:prstGeom prst="rect">
                <a:avLst/>
              </a:prstGeom>
              <a:blipFill>
                <a:blip r:embed="rId8"/>
                <a:stretch>
                  <a:fillRect l="-2239" t="-3289" r="-11194" b="-9211"/>
                </a:stretch>
              </a:blipFill>
            </p:spPr>
            <p:txBody>
              <a:bodyPr/>
              <a:lstStyle/>
              <a:p>
                <a:r>
                  <a:rPr lang="zh-CN" altLang="en-US">
                    <a:noFill/>
                  </a:rPr>
                  <a:t> </a:t>
                </a:r>
              </a:p>
            </p:txBody>
          </p:sp>
        </mc:Fallback>
      </mc:AlternateContent>
      <p:sp>
        <p:nvSpPr>
          <p:cNvPr id="58" name="椭圆 57">
            <a:extLst>
              <a:ext uri="{FF2B5EF4-FFF2-40B4-BE49-F238E27FC236}">
                <a16:creationId xmlns:a16="http://schemas.microsoft.com/office/drawing/2014/main" id="{DEE97196-43BD-4100-A9BC-0E0FCB85CDAE}"/>
              </a:ext>
            </a:extLst>
          </p:cNvPr>
          <p:cNvSpPr/>
          <p:nvPr/>
        </p:nvSpPr>
        <p:spPr>
          <a:xfrm>
            <a:off x="8903066" y="4279970"/>
            <a:ext cx="159416" cy="666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8125EA3F-923C-46E9-9F90-1FE3FF1E438E}"/>
              </a:ext>
            </a:extLst>
          </p:cNvPr>
          <p:cNvSpPr/>
          <p:nvPr/>
        </p:nvSpPr>
        <p:spPr>
          <a:xfrm>
            <a:off x="8903066" y="5038912"/>
            <a:ext cx="159416" cy="666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714B1BE1-AEBE-4086-AC03-5036165E374C}"/>
              </a:ext>
            </a:extLst>
          </p:cNvPr>
          <p:cNvSpPr/>
          <p:nvPr/>
        </p:nvSpPr>
        <p:spPr>
          <a:xfrm>
            <a:off x="8903066" y="5797854"/>
            <a:ext cx="159416" cy="666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340112FC-1132-41C5-8E0A-8B433DF4D6AE}"/>
              </a:ext>
            </a:extLst>
          </p:cNvPr>
          <p:cNvSpPr/>
          <p:nvPr/>
        </p:nvSpPr>
        <p:spPr>
          <a:xfrm rot="2830276">
            <a:off x="11697430" y="4146894"/>
            <a:ext cx="70065" cy="9325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1874CDA6-65AF-4E7E-8CE2-93ACC9FF0E56}"/>
              </a:ext>
            </a:extLst>
          </p:cNvPr>
          <p:cNvSpPr/>
          <p:nvPr/>
        </p:nvSpPr>
        <p:spPr>
          <a:xfrm rot="2812460">
            <a:off x="10885894" y="4905837"/>
            <a:ext cx="70065" cy="9325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7375D616-F4DF-4D41-B1C0-372E521CB9FA}"/>
              </a:ext>
            </a:extLst>
          </p:cNvPr>
          <p:cNvSpPr/>
          <p:nvPr/>
        </p:nvSpPr>
        <p:spPr>
          <a:xfrm rot="2796545">
            <a:off x="10082084" y="5664779"/>
            <a:ext cx="70065" cy="9325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箭头连接符 74">
            <a:extLst>
              <a:ext uri="{FF2B5EF4-FFF2-40B4-BE49-F238E27FC236}">
                <a16:creationId xmlns:a16="http://schemas.microsoft.com/office/drawing/2014/main" id="{BFB44462-E0C1-4EFE-8F1F-D695A7CB3A96}"/>
              </a:ext>
            </a:extLst>
          </p:cNvPr>
          <p:cNvCxnSpPr/>
          <p:nvPr/>
        </p:nvCxnSpPr>
        <p:spPr>
          <a:xfrm>
            <a:off x="9635099" y="5507982"/>
            <a:ext cx="43078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矩形 76">
                <a:extLst>
                  <a:ext uri="{FF2B5EF4-FFF2-40B4-BE49-F238E27FC236}">
                    <a16:creationId xmlns:a16="http://schemas.microsoft.com/office/drawing/2014/main" id="{07050D91-6E99-43EB-B418-5ED9ED78BACF}"/>
                  </a:ext>
                </a:extLst>
              </p:cNvPr>
              <p:cNvSpPr/>
              <p:nvPr/>
            </p:nvSpPr>
            <p:spPr>
              <a:xfrm>
                <a:off x="9521313" y="5088781"/>
                <a:ext cx="5958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𝑅</m:t>
                          </m:r>
                        </m:e>
                        <m:sub>
                          <m:r>
                            <a:rPr lang="en-US" altLang="zh-CN" b="0" i="1" smtClean="0">
                              <a:solidFill>
                                <a:schemeClr val="tx1"/>
                              </a:solidFill>
                              <a:latin typeface="Cambria Math" panose="02040503050406030204" pitchFamily="18" charset="0"/>
                            </a:rPr>
                            <m:t>56</m:t>
                          </m:r>
                        </m:sub>
                      </m:sSub>
                    </m:oMath>
                  </m:oMathPara>
                </a14:m>
                <a:endParaRPr lang="zh-CN" altLang="en-US" dirty="0"/>
              </a:p>
            </p:txBody>
          </p:sp>
        </mc:Choice>
        <mc:Fallback xmlns="">
          <p:sp>
            <p:nvSpPr>
              <p:cNvPr id="77" name="矩形 76">
                <a:extLst>
                  <a:ext uri="{FF2B5EF4-FFF2-40B4-BE49-F238E27FC236}">
                    <a16:creationId xmlns:a16="http://schemas.microsoft.com/office/drawing/2014/main" id="{07050D91-6E99-43EB-B418-5ED9ED78BACF}"/>
                  </a:ext>
                </a:extLst>
              </p:cNvPr>
              <p:cNvSpPr>
                <a:spLocks noRot="1" noChangeAspect="1" noMove="1" noResize="1" noEditPoints="1" noAdjustHandles="1" noChangeArrowheads="1" noChangeShapeType="1" noTextEdit="1"/>
              </p:cNvSpPr>
              <p:nvPr/>
            </p:nvSpPr>
            <p:spPr>
              <a:xfrm>
                <a:off x="9521313" y="5088781"/>
                <a:ext cx="595804" cy="369332"/>
              </a:xfrm>
              <a:prstGeom prst="rect">
                <a:avLst/>
              </a:prstGeom>
              <a:blipFill>
                <a:blip r:embed="rId9"/>
                <a:stretch>
                  <a:fillRect/>
                </a:stretch>
              </a:blipFill>
            </p:spPr>
            <p:txBody>
              <a:bodyPr/>
              <a:lstStyle/>
              <a:p>
                <a:r>
                  <a:rPr lang="zh-CN" altLang="en-US">
                    <a:noFill/>
                  </a:rPr>
                  <a:t> </a:t>
                </a:r>
              </a:p>
            </p:txBody>
          </p:sp>
        </mc:Fallback>
      </mc:AlternateContent>
      <p:cxnSp>
        <p:nvCxnSpPr>
          <p:cNvPr id="78" name="直接连接符 77">
            <a:extLst>
              <a:ext uri="{FF2B5EF4-FFF2-40B4-BE49-F238E27FC236}">
                <a16:creationId xmlns:a16="http://schemas.microsoft.com/office/drawing/2014/main" id="{E7B9BFE5-9AED-40A0-B654-9B5195732175}"/>
              </a:ext>
            </a:extLst>
          </p:cNvPr>
          <p:cNvCxnSpPr>
            <a:cxnSpLocks/>
          </p:cNvCxnSpPr>
          <p:nvPr/>
        </p:nvCxnSpPr>
        <p:spPr>
          <a:xfrm>
            <a:off x="8987758" y="4155440"/>
            <a:ext cx="0" cy="246888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296C8D5B-BB03-4A26-9E92-DB742644F8C4}"/>
              </a:ext>
            </a:extLst>
          </p:cNvPr>
          <p:cNvCxnSpPr>
            <a:cxnSpLocks/>
          </p:cNvCxnSpPr>
          <p:nvPr/>
        </p:nvCxnSpPr>
        <p:spPr>
          <a:xfrm flipH="1">
            <a:off x="9589771" y="4210050"/>
            <a:ext cx="2567939" cy="241427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0" name="椭圆 79">
            <a:extLst>
              <a:ext uri="{FF2B5EF4-FFF2-40B4-BE49-F238E27FC236}">
                <a16:creationId xmlns:a16="http://schemas.microsoft.com/office/drawing/2014/main" id="{A6F49415-985D-4D2B-AEA6-B49E5E069A9D}"/>
              </a:ext>
            </a:extLst>
          </p:cNvPr>
          <p:cNvSpPr/>
          <p:nvPr/>
        </p:nvSpPr>
        <p:spPr>
          <a:xfrm rot="19849487">
            <a:off x="9475246" y="1725558"/>
            <a:ext cx="80866" cy="58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FB0B6957-6EA2-4D0E-8D5E-B94186A61057}"/>
              </a:ext>
            </a:extLst>
          </p:cNvPr>
          <p:cNvSpPr/>
          <p:nvPr/>
        </p:nvSpPr>
        <p:spPr>
          <a:xfrm rot="19849487">
            <a:off x="9453867" y="2280123"/>
            <a:ext cx="80866" cy="58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a:extLst>
              <a:ext uri="{FF2B5EF4-FFF2-40B4-BE49-F238E27FC236}">
                <a16:creationId xmlns:a16="http://schemas.microsoft.com/office/drawing/2014/main" id="{27635A4B-A344-47A7-9C3F-33BAABF6FC2A}"/>
              </a:ext>
            </a:extLst>
          </p:cNvPr>
          <p:cNvCxnSpPr>
            <a:cxnSpLocks/>
          </p:cNvCxnSpPr>
          <p:nvPr/>
        </p:nvCxnSpPr>
        <p:spPr>
          <a:xfrm flipH="1">
            <a:off x="9507892" y="1220178"/>
            <a:ext cx="10450" cy="160483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3" name="椭圆 82">
            <a:extLst>
              <a:ext uri="{FF2B5EF4-FFF2-40B4-BE49-F238E27FC236}">
                <a16:creationId xmlns:a16="http://schemas.microsoft.com/office/drawing/2014/main" id="{8CFA64BA-F9FC-4E8B-87F6-9DE7445AAA5C}"/>
              </a:ext>
            </a:extLst>
          </p:cNvPr>
          <p:cNvSpPr/>
          <p:nvPr/>
        </p:nvSpPr>
        <p:spPr>
          <a:xfrm rot="2472288">
            <a:off x="10985046" y="1679849"/>
            <a:ext cx="58788" cy="6974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AFF0C33B-72E5-4DE0-AF0A-BC88CDC35D07}"/>
              </a:ext>
            </a:extLst>
          </p:cNvPr>
          <p:cNvSpPr/>
          <p:nvPr/>
        </p:nvSpPr>
        <p:spPr>
          <a:xfrm rot="2472288">
            <a:off x="11600037" y="1126934"/>
            <a:ext cx="57260" cy="665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a:extLst>
              <a:ext uri="{FF2B5EF4-FFF2-40B4-BE49-F238E27FC236}">
                <a16:creationId xmlns:a16="http://schemas.microsoft.com/office/drawing/2014/main" id="{435D8D09-1735-4127-9425-BD71D6D0557F}"/>
              </a:ext>
            </a:extLst>
          </p:cNvPr>
          <p:cNvCxnSpPr>
            <a:cxnSpLocks/>
          </p:cNvCxnSpPr>
          <p:nvPr/>
        </p:nvCxnSpPr>
        <p:spPr>
          <a:xfrm flipH="1">
            <a:off x="10312648" y="1341120"/>
            <a:ext cx="1446917" cy="1318173"/>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3FCA6DCC-B28B-4170-B5ED-8FCF87CD3192}"/>
              </a:ext>
            </a:extLst>
          </p:cNvPr>
          <p:cNvSpPr txBox="1"/>
          <p:nvPr/>
        </p:nvSpPr>
        <p:spPr>
          <a:xfrm>
            <a:off x="10343811" y="5903893"/>
            <a:ext cx="1937915" cy="954107"/>
          </a:xfrm>
          <a:prstGeom prst="rect">
            <a:avLst/>
          </a:prstGeom>
          <a:noFill/>
        </p:spPr>
        <p:txBody>
          <a:bodyPr wrap="square" rtlCol="0">
            <a:spAutoFit/>
          </a:bodyPr>
          <a:lstStyle/>
          <a:p>
            <a:r>
              <a:rPr lang="zh-CN" altLang="en-US" sz="1400" dirty="0">
                <a:solidFill>
                  <a:srgbClr val="FF0000"/>
                </a:solidFill>
              </a:rPr>
              <a:t>但是，如果存在</a:t>
            </a:r>
            <a:r>
              <a:rPr lang="en-US" altLang="zh-CN" sz="1400" dirty="0">
                <a:solidFill>
                  <a:srgbClr val="FF0000"/>
                </a:solidFill>
              </a:rPr>
              <a:t>beam loading</a:t>
            </a:r>
            <a:r>
              <a:rPr lang="zh-CN" altLang="en-US" sz="1400" dirty="0">
                <a:solidFill>
                  <a:srgbClr val="FF0000"/>
                </a:solidFill>
              </a:rPr>
              <a:t>，尾场斜率会减小，此时需要相应减小初始</a:t>
            </a:r>
            <a:r>
              <a:rPr lang="en-US" altLang="zh-CN" sz="1400" dirty="0">
                <a:solidFill>
                  <a:srgbClr val="FF0000"/>
                </a:solidFill>
              </a:rPr>
              <a:t>chirp</a:t>
            </a:r>
            <a:r>
              <a:rPr lang="zh-CN" altLang="en-US" sz="1400" dirty="0">
                <a:solidFill>
                  <a:srgbClr val="FF0000"/>
                </a:solidFill>
              </a:rPr>
              <a:t>！</a:t>
            </a:r>
          </a:p>
        </p:txBody>
      </p:sp>
    </p:spTree>
    <p:extLst>
      <p:ext uri="{BB962C8B-B14F-4D97-AF65-F5344CB8AC3E}">
        <p14:creationId xmlns:p14="http://schemas.microsoft.com/office/powerpoint/2010/main" val="3913821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2F95FF-9936-4C84-B13F-171909D03349}"/>
              </a:ext>
            </a:extLst>
          </p:cNvPr>
          <p:cNvSpPr>
            <a:spLocks noGrp="1"/>
          </p:cNvSpPr>
          <p:nvPr>
            <p:ph type="title"/>
          </p:nvPr>
        </p:nvSpPr>
        <p:spPr/>
        <p:txBody>
          <a:bodyPr/>
          <a:lstStyle/>
          <a:p>
            <a:r>
              <a:rPr lang="zh-CN" altLang="en-US" dirty="0"/>
              <a:t>参数关系和参数选择步骤</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DA8EF8C-C53F-4E20-BD80-05EEDC5F9FE5}"/>
                  </a:ext>
                </a:extLst>
              </p:cNvPr>
              <p:cNvSpPr>
                <a:spLocks noGrp="1"/>
              </p:cNvSpPr>
              <p:nvPr>
                <p:ph idx="1"/>
              </p:nvPr>
            </p:nvSpPr>
            <p:spPr>
              <a:xfrm>
                <a:off x="838200" y="1450848"/>
                <a:ext cx="6854952" cy="5273040"/>
              </a:xfrm>
            </p:spPr>
            <p:txBody>
              <a:bodyPr>
                <a:normAutofit fontScale="92500"/>
              </a:bodyPr>
              <a:lstStyle/>
              <a:p>
                <a:pPr>
                  <a:buFont typeface="Wingdings" panose="05000000000000000000" pitchFamily="2" charset="2"/>
                  <a:buChar char="Ø"/>
                </a:pPr>
                <a:r>
                  <a:rPr lang="zh-CN" altLang="en-US" sz="1600" dirty="0"/>
                  <a:t>参数关系：</a:t>
                </a:r>
                <a:endParaRPr lang="en-US" altLang="zh-CN" sz="1600" dirty="0"/>
              </a:p>
              <a:p>
                <a:pPr marL="0" indent="0">
                  <a:buNone/>
                </a:pPr>
                <a:r>
                  <a:rPr lang="zh-CN" altLang="zh-CN" sz="1600" dirty="0"/>
                  <a:t>在</a:t>
                </a:r>
                <a:r>
                  <a:rPr lang="en-US" altLang="zh-CN" sz="1600" dirty="0"/>
                  <a:t>CEPC</a:t>
                </a:r>
                <a:r>
                  <a:rPr lang="zh-CN" altLang="zh-CN" sz="1600" dirty="0"/>
                  <a:t>的</a:t>
                </a:r>
                <a:r>
                  <a:rPr lang="en-US" altLang="zh-CN" sz="1600" dirty="0"/>
                  <a:t>driver</a:t>
                </a:r>
                <a:r>
                  <a:rPr lang="zh-CN" altLang="zh-CN" sz="1600" dirty="0"/>
                  <a:t>纵向分布下，假设</a:t>
                </a:r>
                <a:r>
                  <a:rPr lang="en-US" altLang="zh-CN" sz="1600" dirty="0"/>
                  <a:t>driver</a:t>
                </a:r>
                <a:r>
                  <a:rPr lang="zh-CN" altLang="en-US" sz="1600" dirty="0"/>
                  <a:t>能量为</a:t>
                </a:r>
                <a14:m>
                  <m:oMath xmlns:m="http://schemas.openxmlformats.org/officeDocument/2006/math">
                    <m:sSub>
                      <m:sSubPr>
                        <m:ctrlPr>
                          <a:rPr lang="zh-CN" altLang="zh-CN" sz="1600" i="1">
                            <a:latin typeface="Cambria Math" panose="02040503050406030204" pitchFamily="18" charset="0"/>
                          </a:rPr>
                        </m:ctrlPr>
                      </m:sSubPr>
                      <m:e>
                        <m:r>
                          <a:rPr lang="en-US" altLang="zh-CN" sz="1600" b="0" i="1" smtClean="0">
                            <a:latin typeface="Cambria Math" panose="02040503050406030204" pitchFamily="18" charset="0"/>
                          </a:rPr>
                          <m:t>𝐸</m:t>
                        </m:r>
                      </m:e>
                      <m:sub>
                        <m:r>
                          <a:rPr lang="zh-CN" altLang="zh-CN" sz="1600">
                            <a:latin typeface="Cambria Math" panose="02040503050406030204" pitchFamily="18" charset="0"/>
                          </a:rPr>
                          <m:t>𝑑</m:t>
                        </m:r>
                      </m:sub>
                    </m:sSub>
                  </m:oMath>
                </a14:m>
                <a:r>
                  <a:rPr lang="zh-CN" altLang="en-US" sz="1600" dirty="0"/>
                  <a:t>，</a:t>
                </a:r>
                <a:r>
                  <a:rPr lang="zh-CN" altLang="zh-CN" sz="1600" dirty="0"/>
                  <a:t>电荷量为</a:t>
                </a:r>
                <a14:m>
                  <m:oMath xmlns:m="http://schemas.openxmlformats.org/officeDocument/2006/math">
                    <m:sSub>
                      <m:sSubPr>
                        <m:ctrlPr>
                          <a:rPr lang="zh-CN" altLang="zh-CN" sz="1600" i="1">
                            <a:latin typeface="Cambria Math" panose="02040503050406030204" pitchFamily="18" charset="0"/>
                          </a:rPr>
                        </m:ctrlPr>
                      </m:sSubPr>
                      <m:e>
                        <m:r>
                          <a:rPr lang="zh-CN" altLang="zh-CN" sz="1600">
                            <a:latin typeface="Cambria Math" panose="02040503050406030204" pitchFamily="18" charset="0"/>
                          </a:rPr>
                          <m:t>𝑄</m:t>
                        </m:r>
                      </m:e>
                      <m:sub>
                        <m:r>
                          <a:rPr lang="zh-CN" altLang="zh-CN" sz="1600">
                            <a:latin typeface="Cambria Math" panose="02040503050406030204" pitchFamily="18" charset="0"/>
                          </a:rPr>
                          <m:t>𝑑</m:t>
                        </m:r>
                      </m:sub>
                    </m:sSub>
                  </m:oMath>
                </a14:m>
                <a:r>
                  <a:rPr lang="zh-CN" altLang="zh-CN" sz="1600" dirty="0"/>
                  <a:t>，归一化尾场斜率为</a:t>
                </a:r>
                <a14:m>
                  <m:oMath xmlns:m="http://schemas.openxmlformats.org/officeDocument/2006/math">
                    <m:f>
                      <m:fPr>
                        <m:ctrlPr>
                          <a:rPr lang="x-IV_mathan" altLang="zh-CN" sz="1600" i="1">
                            <a:latin typeface="Cambria Math" panose="02040503050406030204" pitchFamily="18" charset="0"/>
                          </a:rPr>
                        </m:ctrlPr>
                      </m:fPr>
                      <m:num>
                        <m:r>
                          <a:rPr lang="x-IV_mathan" altLang="zh-CN" sz="1600">
                            <a:latin typeface="Cambria Math" panose="02040503050406030204" pitchFamily="18" charset="0"/>
                          </a:rPr>
                          <m:t>𝑑</m:t>
                        </m:r>
                        <m:sSub>
                          <m:sSubPr>
                            <m:ctrlPr>
                              <a:rPr lang="x-IV_mathan" altLang="zh-CN" sz="1600" i="1">
                                <a:latin typeface="Cambria Math" panose="02040503050406030204" pitchFamily="18" charset="0"/>
                              </a:rPr>
                            </m:ctrlPr>
                          </m:sSubPr>
                          <m:e>
                            <m:r>
                              <a:rPr lang="x-IV_mathan" altLang="zh-CN" sz="1600">
                                <a:latin typeface="Cambria Math" panose="02040503050406030204" pitchFamily="18" charset="0"/>
                              </a:rPr>
                              <m:t>𝐸</m:t>
                            </m:r>
                          </m:e>
                          <m:sub>
                            <m:r>
                              <a:rPr lang="x-IV_mathan" altLang="zh-CN" sz="1600">
                                <a:latin typeface="Cambria Math" panose="02040503050406030204" pitchFamily="18" charset="0"/>
                              </a:rPr>
                              <m:t>𝑧</m:t>
                            </m:r>
                          </m:sub>
                        </m:sSub>
                      </m:num>
                      <m:den>
                        <m:r>
                          <a:rPr lang="x-IV_mathan" altLang="zh-CN" sz="1600">
                            <a:latin typeface="Cambria Math" panose="02040503050406030204" pitchFamily="18" charset="0"/>
                          </a:rPr>
                          <m:t>𝑑𝑧</m:t>
                        </m:r>
                      </m:den>
                    </m:f>
                    <m:r>
                      <a:rPr lang="en-US" altLang="zh-CN" sz="1600" b="0" i="0" smtClean="0">
                        <a:latin typeface="Cambria Math" panose="02040503050406030204" pitchFamily="18" charset="0"/>
                      </a:rPr>
                      <m:t>=</m:t>
                    </m:r>
                    <m:r>
                      <a:rPr lang="zh-CN" altLang="zh-CN" sz="1600">
                        <a:latin typeface="Cambria Math" panose="02040503050406030204" pitchFamily="18" charset="0"/>
                      </a:rPr>
                      <m:t>𝐴</m:t>
                    </m:r>
                    <m:r>
                      <a:rPr lang="en-US" altLang="zh-CN" sz="1600" b="0" i="0" smtClean="0">
                        <a:latin typeface="Cambria Math" panose="02040503050406030204" pitchFamily="18" charset="0"/>
                      </a:rPr>
                      <m:t>[</m:t>
                    </m:r>
                    <m:f>
                      <m:fPr>
                        <m:ctrlPr>
                          <a:rPr lang="zh-CN" altLang="zh-CN" sz="1600" i="1">
                            <a:latin typeface="Cambria Math" panose="02040503050406030204" pitchFamily="18" charset="0"/>
                          </a:rPr>
                        </m:ctrlPr>
                      </m:fPr>
                      <m:num>
                        <m:r>
                          <a:rPr lang="zh-CN" altLang="zh-CN" sz="1600">
                            <a:latin typeface="Cambria Math" panose="02040503050406030204" pitchFamily="18" charset="0"/>
                          </a:rPr>
                          <m:t>𝑚𝑐</m:t>
                        </m:r>
                        <m:sSub>
                          <m:sSubPr>
                            <m:ctrlPr>
                              <a:rPr lang="zh-CN" altLang="zh-CN" sz="1600" i="1">
                                <a:latin typeface="Cambria Math" panose="02040503050406030204" pitchFamily="18" charset="0"/>
                              </a:rPr>
                            </m:ctrlPr>
                          </m:sSubPr>
                          <m:e>
                            <m:r>
                              <a:rPr lang="zh-CN" altLang="zh-CN" sz="1600">
                                <a:latin typeface="Cambria Math" panose="02040503050406030204" pitchFamily="18" charset="0"/>
                              </a:rPr>
                              <m:t>𝜔</m:t>
                            </m:r>
                          </m:e>
                          <m:sub>
                            <m:r>
                              <a:rPr lang="zh-CN" altLang="zh-CN" sz="1600">
                                <a:latin typeface="Cambria Math" panose="02040503050406030204" pitchFamily="18" charset="0"/>
                              </a:rPr>
                              <m:t>𝑝</m:t>
                            </m:r>
                          </m:sub>
                        </m:sSub>
                      </m:num>
                      <m:den>
                        <m:r>
                          <a:rPr lang="zh-CN" altLang="zh-CN" sz="1600">
                            <a:latin typeface="Cambria Math" panose="02040503050406030204" pitchFamily="18" charset="0"/>
                          </a:rPr>
                          <m:t>𝑒</m:t>
                        </m:r>
                      </m:den>
                    </m:f>
                    <m:r>
                      <a:rPr lang="en-US" altLang="zh-CN" sz="1600" b="0" i="1" smtClean="0">
                        <a:latin typeface="Cambria Math" panose="02040503050406030204" pitchFamily="18" charset="0"/>
                      </a:rPr>
                      <m:t>/</m:t>
                    </m:r>
                    <m:f>
                      <m:fPr>
                        <m:ctrlPr>
                          <a:rPr lang="zh-CN" altLang="zh-CN" sz="1600" i="1">
                            <a:latin typeface="Cambria Math" panose="02040503050406030204" pitchFamily="18" charset="0"/>
                          </a:rPr>
                        </m:ctrlPr>
                      </m:fPr>
                      <m:num>
                        <m:r>
                          <a:rPr lang="zh-CN" altLang="zh-CN" sz="1600">
                            <a:latin typeface="Cambria Math" panose="02040503050406030204" pitchFamily="18" charset="0"/>
                          </a:rPr>
                          <m:t>𝑐</m:t>
                        </m:r>
                      </m:num>
                      <m:den>
                        <m:sSub>
                          <m:sSubPr>
                            <m:ctrlPr>
                              <a:rPr lang="zh-CN" altLang="zh-CN" sz="1600" i="1">
                                <a:latin typeface="Cambria Math" panose="02040503050406030204" pitchFamily="18" charset="0"/>
                              </a:rPr>
                            </m:ctrlPr>
                          </m:sSubPr>
                          <m:e>
                            <m:r>
                              <a:rPr lang="zh-CN" altLang="zh-CN" sz="1600">
                                <a:latin typeface="Cambria Math" panose="02040503050406030204" pitchFamily="18" charset="0"/>
                              </a:rPr>
                              <m:t>𝜔</m:t>
                            </m:r>
                          </m:e>
                          <m:sub>
                            <m:r>
                              <a:rPr lang="zh-CN" altLang="zh-CN" sz="1600">
                                <a:latin typeface="Cambria Math" panose="02040503050406030204" pitchFamily="18" charset="0"/>
                              </a:rPr>
                              <m:t>𝑝</m:t>
                            </m:r>
                          </m:sub>
                        </m:sSub>
                      </m:den>
                    </m:f>
                    <m:r>
                      <a:rPr lang="en-US" altLang="zh-CN" sz="1600" b="0" i="0" smtClean="0">
                        <a:latin typeface="Cambria Math" panose="02040503050406030204" pitchFamily="18" charset="0"/>
                      </a:rPr>
                      <m:t>]</m:t>
                    </m:r>
                  </m:oMath>
                </a14:m>
                <a:r>
                  <a:rPr lang="zh-CN" altLang="zh-CN" sz="1600" dirty="0"/>
                  <a:t>，束流能够</a:t>
                </a:r>
                <a:r>
                  <a:rPr lang="zh-CN" altLang="en-US" sz="1600" dirty="0"/>
                  <a:t>利用</a:t>
                </a:r>
                <a:r>
                  <a:rPr lang="zh-CN" altLang="zh-CN" sz="1600" dirty="0"/>
                  <a:t>的</a:t>
                </a:r>
                <a:r>
                  <a:rPr lang="zh-CN" altLang="en-US" sz="1600" dirty="0"/>
                  <a:t>空泡</a:t>
                </a:r>
                <a:r>
                  <a:rPr lang="zh-CN" altLang="zh-CN" sz="1600" dirty="0"/>
                  <a:t>长度</a:t>
                </a:r>
                <a:r>
                  <a:rPr lang="zh-CN" altLang="en-US" sz="1600" dirty="0"/>
                  <a:t>（尾场线性部分）</a:t>
                </a:r>
                <a:r>
                  <a:rPr lang="zh-CN" altLang="zh-CN" sz="1600" dirty="0"/>
                  <a:t>为</a:t>
                </a:r>
                <a14:m>
                  <m:oMath xmlns:m="http://schemas.openxmlformats.org/officeDocument/2006/math">
                    <m:r>
                      <a:rPr lang="zh-CN" altLang="zh-CN" sz="1600">
                        <a:latin typeface="Cambria Math" panose="02040503050406030204" pitchFamily="18" charset="0"/>
                      </a:rPr>
                      <m:t>𝐵</m:t>
                    </m:r>
                    <m:d>
                      <m:dPr>
                        <m:begChr m:val="["/>
                        <m:endChr m:val="]"/>
                        <m:ctrlPr>
                          <a:rPr lang="en-US" altLang="zh-CN" sz="1600" b="0" i="1" smtClean="0">
                            <a:latin typeface="Cambria Math" panose="02040503050406030204" pitchFamily="18" charset="0"/>
                          </a:rPr>
                        </m:ctrlPr>
                      </m:dPr>
                      <m:e>
                        <m:f>
                          <m:fPr>
                            <m:ctrlPr>
                              <a:rPr lang="zh-CN" altLang="zh-CN" sz="1600" i="1">
                                <a:latin typeface="Cambria Math" panose="02040503050406030204" pitchFamily="18" charset="0"/>
                              </a:rPr>
                            </m:ctrlPr>
                          </m:fPr>
                          <m:num>
                            <m:r>
                              <a:rPr lang="zh-CN" altLang="zh-CN" sz="1600">
                                <a:latin typeface="Cambria Math" panose="02040503050406030204" pitchFamily="18" charset="0"/>
                              </a:rPr>
                              <m:t>𝑐</m:t>
                            </m:r>
                          </m:num>
                          <m:den>
                            <m:sSub>
                              <m:sSubPr>
                                <m:ctrlPr>
                                  <a:rPr lang="zh-CN" altLang="zh-CN" sz="1600" i="1">
                                    <a:latin typeface="Cambria Math" panose="02040503050406030204" pitchFamily="18" charset="0"/>
                                  </a:rPr>
                                </m:ctrlPr>
                              </m:sSubPr>
                              <m:e>
                                <m:r>
                                  <a:rPr lang="zh-CN" altLang="zh-CN" sz="1600">
                                    <a:latin typeface="Cambria Math" panose="02040503050406030204" pitchFamily="18" charset="0"/>
                                  </a:rPr>
                                  <m:t>𝜔</m:t>
                                </m:r>
                              </m:e>
                              <m:sub>
                                <m:r>
                                  <a:rPr lang="zh-CN" altLang="zh-CN" sz="1600">
                                    <a:latin typeface="Cambria Math" panose="02040503050406030204" pitchFamily="18" charset="0"/>
                                  </a:rPr>
                                  <m:t>𝑝</m:t>
                                </m:r>
                              </m:sub>
                            </m:sSub>
                          </m:den>
                        </m:f>
                      </m:e>
                    </m:d>
                    <m:r>
                      <a:rPr lang="en-US" altLang="zh-CN" sz="1600" b="0" i="0"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𝑅</m:t>
                        </m:r>
                      </m:e>
                      <m:sub>
                        <m:r>
                          <a:rPr lang="en-US" altLang="zh-CN" sz="1600" b="0" i="1" smtClean="0">
                            <a:latin typeface="Cambria Math" panose="02040503050406030204" pitchFamily="18" charset="0"/>
                          </a:rPr>
                          <m:t>56</m:t>
                        </m:r>
                      </m:sub>
                    </m:sSub>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𝛿</m:t>
                            </m:r>
                          </m:e>
                          <m:sub>
                            <m:r>
                              <a:rPr lang="en-US" altLang="zh-CN" sz="1600" b="0" i="1" smtClean="0">
                                <a:latin typeface="Cambria Math" panose="02040503050406030204" pitchFamily="18" charset="0"/>
                              </a:rPr>
                              <m:t>𝑚𝑎𝑥</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𝛿</m:t>
                            </m:r>
                          </m:e>
                          <m:sub>
                            <m:r>
                              <a:rPr lang="en-US" altLang="zh-CN" sz="1600" b="0" i="1" smtClean="0">
                                <a:latin typeface="Cambria Math" panose="02040503050406030204" pitchFamily="18" charset="0"/>
                              </a:rPr>
                              <m:t>𝑚𝑖𝑛</m:t>
                            </m:r>
                          </m:sub>
                        </m:sSub>
                      </m:e>
                    </m:d>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i="1">
                            <a:latin typeface="Cambria Math" panose="02040503050406030204" pitchFamily="18" charset="0"/>
                          </a:rPr>
                          <m:t>56</m:t>
                        </m:r>
                      </m:sub>
                    </m:sSub>
                    <m:r>
                      <m:rPr>
                        <m:sty m:val="p"/>
                      </m:rPr>
                      <a:rPr lang="zh-CN" altLang="zh-CN" sz="1600">
                        <a:latin typeface="Cambria Math" panose="02040503050406030204" pitchFamily="18" charset="0"/>
                      </a:rPr>
                      <m:t>Δ</m:t>
                    </m:r>
                    <m:r>
                      <a:rPr lang="zh-CN" altLang="zh-CN" sz="1600">
                        <a:latin typeface="Cambria Math" panose="02040503050406030204" pitchFamily="18" charset="0"/>
                      </a:rPr>
                      <m:t>𝛿</m:t>
                    </m:r>
                  </m:oMath>
                </a14:m>
                <a:r>
                  <a:rPr lang="zh-CN" altLang="zh-CN" sz="1600" dirty="0"/>
                  <a:t>，</a:t>
                </a:r>
                <a:r>
                  <a:rPr lang="en-US" altLang="zh-CN" sz="1600" dirty="0"/>
                  <a:t>driver</a:t>
                </a:r>
                <a:r>
                  <a:rPr lang="zh-CN" altLang="zh-CN" sz="1600" dirty="0"/>
                  <a:t>能够稳定传播</a:t>
                </a:r>
                <a:r>
                  <a:rPr lang="zh-CN" altLang="en-US" sz="1600" dirty="0"/>
                  <a:t>（尾场稳定传播）</a:t>
                </a:r>
                <a:r>
                  <a:rPr lang="zh-CN" altLang="zh-CN" sz="1600" dirty="0"/>
                  <a:t>的长度为</a:t>
                </a:r>
                <a14:m>
                  <m:oMath xmlns:m="http://schemas.openxmlformats.org/officeDocument/2006/math">
                    <m:r>
                      <a:rPr lang="zh-CN" altLang="zh-CN" sz="1600">
                        <a:latin typeface="Cambria Math" panose="02040503050406030204" pitchFamily="18" charset="0"/>
                      </a:rPr>
                      <m:t>𝐷</m:t>
                    </m:r>
                    <m:r>
                      <a:rPr lang="en-US" altLang="zh-CN" sz="1600" b="0" i="0" smtClean="0">
                        <a:latin typeface="Cambria Math" panose="02040503050406030204" pitchFamily="18" charset="0"/>
                      </a:rPr>
                      <m:t>[</m:t>
                    </m:r>
                    <m:f>
                      <m:fPr>
                        <m:ctrlPr>
                          <a:rPr lang="zh-CN" altLang="zh-CN" sz="1600" i="1">
                            <a:latin typeface="Cambria Math" panose="02040503050406030204" pitchFamily="18" charset="0"/>
                          </a:rPr>
                        </m:ctrlPr>
                      </m:fPr>
                      <m:num>
                        <m:r>
                          <a:rPr lang="zh-CN" altLang="zh-CN" sz="1600">
                            <a:latin typeface="Cambria Math" panose="02040503050406030204" pitchFamily="18" charset="0"/>
                          </a:rPr>
                          <m:t>𝑐</m:t>
                        </m:r>
                      </m:num>
                      <m:den>
                        <m:sSub>
                          <m:sSubPr>
                            <m:ctrlPr>
                              <a:rPr lang="zh-CN" altLang="zh-CN" sz="1600" i="1">
                                <a:latin typeface="Cambria Math" panose="02040503050406030204" pitchFamily="18" charset="0"/>
                              </a:rPr>
                            </m:ctrlPr>
                          </m:sSubPr>
                          <m:e>
                            <m:r>
                              <a:rPr lang="zh-CN" altLang="zh-CN" sz="1600">
                                <a:latin typeface="Cambria Math" panose="02040503050406030204" pitchFamily="18" charset="0"/>
                              </a:rPr>
                              <m:t>𝜔</m:t>
                            </m:r>
                          </m:e>
                          <m:sub>
                            <m:r>
                              <a:rPr lang="zh-CN" altLang="zh-CN" sz="1600">
                                <a:latin typeface="Cambria Math" panose="02040503050406030204" pitchFamily="18" charset="0"/>
                              </a:rPr>
                              <m:t>𝑝</m:t>
                            </m:r>
                          </m:sub>
                        </m:sSub>
                      </m:den>
                    </m:f>
                    <m:r>
                      <a:rPr lang="en-US" altLang="zh-CN" sz="1600" b="0" i="0" smtClean="0">
                        <a:latin typeface="Cambria Math" panose="02040503050406030204" pitchFamily="18" charset="0"/>
                      </a:rPr>
                      <m:t>]</m:t>
                    </m:r>
                  </m:oMath>
                </a14:m>
                <a:r>
                  <a:rPr lang="zh-CN" altLang="zh-CN" sz="1600" dirty="0"/>
                  <a:t>，其中，</a:t>
                </a:r>
                <a14:m>
                  <m:oMath xmlns:m="http://schemas.openxmlformats.org/officeDocument/2006/math">
                    <m:r>
                      <a:rPr lang="zh-CN" altLang="zh-CN" sz="1600">
                        <a:latin typeface="Cambria Math" panose="02040503050406030204" pitchFamily="18" charset="0"/>
                      </a:rPr>
                      <m:t>𝐴</m:t>
                    </m:r>
                    <m:r>
                      <a:rPr lang="en-US" altLang="zh-CN" sz="1600" b="0" i="0" smtClean="0">
                        <a:latin typeface="Cambria Math" panose="02040503050406030204" pitchFamily="18" charset="0"/>
                      </a:rPr>
                      <m:t>, </m:t>
                    </m:r>
                    <m:r>
                      <a:rPr lang="zh-CN" altLang="zh-CN" sz="1600">
                        <a:latin typeface="Cambria Math" panose="02040503050406030204" pitchFamily="18" charset="0"/>
                      </a:rPr>
                      <m:t>𝐵</m:t>
                    </m:r>
                  </m:oMath>
                </a14:m>
                <a:r>
                  <a:rPr lang="zh-CN" altLang="zh-CN" sz="1600" dirty="0"/>
                  <a:t>与</a:t>
                </a:r>
                <a14:m>
                  <m:oMath xmlns:m="http://schemas.openxmlformats.org/officeDocument/2006/math">
                    <m:sSub>
                      <m:sSubPr>
                        <m:ctrlPr>
                          <a:rPr lang="zh-CN" altLang="zh-CN" sz="1600" i="1">
                            <a:latin typeface="Cambria Math" panose="02040503050406030204" pitchFamily="18" charset="0"/>
                          </a:rPr>
                        </m:ctrlPr>
                      </m:sSubPr>
                      <m:e>
                        <m:r>
                          <a:rPr lang="zh-CN" altLang="zh-CN" sz="1600">
                            <a:latin typeface="Cambria Math" panose="02040503050406030204" pitchFamily="18" charset="0"/>
                          </a:rPr>
                          <m:t>𝑄</m:t>
                        </m:r>
                      </m:e>
                      <m:sub>
                        <m:r>
                          <a:rPr lang="zh-CN" altLang="zh-CN" sz="1600">
                            <a:latin typeface="Cambria Math" panose="02040503050406030204" pitchFamily="18" charset="0"/>
                          </a:rPr>
                          <m:t>𝑑</m:t>
                        </m:r>
                      </m:sub>
                    </m:sSub>
                  </m:oMath>
                </a14:m>
                <a:r>
                  <a:rPr lang="zh-CN" altLang="zh-CN" sz="1600" dirty="0"/>
                  <a:t>有关，</a:t>
                </a:r>
                <a14:m>
                  <m:oMath xmlns:m="http://schemas.openxmlformats.org/officeDocument/2006/math">
                    <m:r>
                      <a:rPr lang="zh-CN" altLang="zh-CN" sz="1600">
                        <a:latin typeface="Cambria Math" panose="02040503050406030204" pitchFamily="18" charset="0"/>
                      </a:rPr>
                      <m:t>𝐷</m:t>
                    </m:r>
                  </m:oMath>
                </a14:m>
                <a:r>
                  <a:rPr lang="zh-CN" altLang="zh-CN" sz="1600" dirty="0"/>
                  <a:t>与</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𝐸</m:t>
                        </m:r>
                      </m:e>
                      <m:sub>
                        <m:r>
                          <a:rPr lang="zh-CN" altLang="zh-CN" sz="1600">
                            <a:latin typeface="Cambria Math" panose="02040503050406030204" pitchFamily="18" charset="0"/>
                          </a:rPr>
                          <m:t>𝑑</m:t>
                        </m:r>
                      </m:sub>
                    </m:sSub>
                  </m:oMath>
                </a14:m>
                <a:r>
                  <a:rPr lang="zh-CN" altLang="zh-CN" sz="1600" dirty="0"/>
                  <a:t>有关，</a:t>
                </a:r>
                <a:r>
                  <a:rPr lang="zh-CN" altLang="en-US" sz="1600" dirty="0"/>
                  <a:t>假设</a:t>
                </a:r>
                <a:r>
                  <a:rPr lang="en-US" altLang="zh-CN" sz="1600" dirty="0"/>
                  <a:t>witness</a:t>
                </a:r>
                <a:r>
                  <a:rPr lang="zh-CN" altLang="en-US" sz="1600" dirty="0"/>
                  <a:t>参考能量为</a:t>
                </a:r>
                <a14:m>
                  <m:oMath xmlns:m="http://schemas.openxmlformats.org/officeDocument/2006/math">
                    <m:sSub>
                      <m:sSubPr>
                        <m:ctrlPr>
                          <a:rPr lang="x-IV_mathan" altLang="zh-CN" sz="1600" i="1">
                            <a:latin typeface="Cambria Math" panose="02040503050406030204" pitchFamily="18" charset="0"/>
                          </a:rPr>
                        </m:ctrlPr>
                      </m:sSubPr>
                      <m:e>
                        <m:r>
                          <a:rPr lang="x-IV_mathan" altLang="zh-CN" sz="1600">
                            <a:latin typeface="Cambria Math" panose="02040503050406030204" pitchFamily="18" charset="0"/>
                          </a:rPr>
                          <m:t>𝐸</m:t>
                        </m:r>
                      </m:e>
                      <m:sub>
                        <m:r>
                          <a:rPr lang="x-IV_mathan" altLang="zh-CN" sz="1600">
                            <a:latin typeface="Cambria Math" panose="02040503050406030204" pitchFamily="18" charset="0"/>
                          </a:rPr>
                          <m:t>0</m:t>
                        </m:r>
                      </m:sub>
                    </m:sSub>
                  </m:oMath>
                </a14:m>
                <a:r>
                  <a:rPr lang="zh-CN" altLang="en-US" sz="1600" dirty="0"/>
                  <a:t>，根据</a:t>
                </a:r>
                <a:endParaRPr lang="en-US" altLang="zh-CN" sz="1600" dirty="0"/>
              </a:p>
              <a:p>
                <a:pPr marL="0" indent="0">
                  <a:buNone/>
                </a:pPr>
                <a14:m>
                  <m:oMathPara xmlns:m="http://schemas.openxmlformats.org/officeDocument/2006/math">
                    <m:oMathParaPr>
                      <m:jc m:val="centerGroup"/>
                    </m:oMathParaPr>
                    <m:oMath xmlns:m="http://schemas.openxmlformats.org/officeDocument/2006/math">
                      <m:r>
                        <a:rPr lang="x-IV_mathan" altLang="zh-CN" sz="1600">
                          <a:latin typeface="Cambria Math" panose="02040503050406030204" pitchFamily="18" charset="0"/>
                        </a:rPr>
                        <m:t>𝑒</m:t>
                      </m:r>
                      <m:f>
                        <m:fPr>
                          <m:ctrlPr>
                            <a:rPr lang="x-IV_mathan" altLang="zh-CN" sz="1600" i="1">
                              <a:latin typeface="Cambria Math" panose="02040503050406030204" pitchFamily="18" charset="0"/>
                            </a:rPr>
                          </m:ctrlPr>
                        </m:fPr>
                        <m:num>
                          <m:r>
                            <a:rPr lang="x-IV_mathan" altLang="zh-CN" sz="1600">
                              <a:latin typeface="Cambria Math" panose="02040503050406030204" pitchFamily="18" charset="0"/>
                            </a:rPr>
                            <m:t>𝑑</m:t>
                          </m:r>
                          <m:sSub>
                            <m:sSubPr>
                              <m:ctrlPr>
                                <a:rPr lang="x-IV_mathan" altLang="zh-CN" sz="1600" i="1">
                                  <a:latin typeface="Cambria Math" panose="02040503050406030204" pitchFamily="18" charset="0"/>
                                </a:rPr>
                              </m:ctrlPr>
                            </m:sSubPr>
                            <m:e>
                              <m:r>
                                <a:rPr lang="x-IV_mathan" altLang="zh-CN" sz="1600">
                                  <a:latin typeface="Cambria Math" panose="02040503050406030204" pitchFamily="18" charset="0"/>
                                </a:rPr>
                                <m:t>𝐸</m:t>
                              </m:r>
                            </m:e>
                            <m:sub>
                              <m:r>
                                <a:rPr lang="x-IV_mathan" altLang="zh-CN" sz="1600">
                                  <a:latin typeface="Cambria Math" panose="02040503050406030204" pitchFamily="18" charset="0"/>
                                </a:rPr>
                                <m:t>𝑧</m:t>
                              </m:r>
                            </m:sub>
                          </m:sSub>
                        </m:num>
                        <m:den>
                          <m:r>
                            <a:rPr lang="x-IV_mathan" altLang="zh-CN" sz="1600">
                              <a:latin typeface="Cambria Math" panose="02040503050406030204" pitchFamily="18" charset="0"/>
                            </a:rPr>
                            <m:t>𝑑𝑧</m:t>
                          </m:r>
                        </m:den>
                      </m:f>
                      <m:sSub>
                        <m:sSubPr>
                          <m:ctrlPr>
                            <a:rPr lang="x-IV_mathan" altLang="zh-CN" sz="1600" i="1">
                              <a:latin typeface="Cambria Math" panose="02040503050406030204" pitchFamily="18" charset="0"/>
                            </a:rPr>
                          </m:ctrlPr>
                        </m:sSubPr>
                        <m:e>
                          <m:r>
                            <a:rPr lang="x-IV_mathan" altLang="zh-CN" sz="1600">
                              <a:latin typeface="Cambria Math" panose="02040503050406030204" pitchFamily="18" charset="0"/>
                            </a:rPr>
                            <m:t>𝐿</m:t>
                          </m:r>
                        </m:e>
                        <m:sub>
                          <m:r>
                            <a:rPr lang="x-IV_mathan" altLang="zh-CN" sz="1600">
                              <a:latin typeface="Cambria Math" panose="02040503050406030204" pitchFamily="18" charset="0"/>
                            </a:rPr>
                            <m:t>𝐴𝑃𝐷</m:t>
                          </m:r>
                        </m:sub>
                      </m:sSub>
                      <m:r>
                        <a:rPr lang="x-IV_mathan" altLang="zh-CN" sz="1600">
                          <a:latin typeface="Cambria Math" panose="02040503050406030204" pitchFamily="18" charset="0"/>
                        </a:rPr>
                        <m:t>=</m:t>
                      </m:r>
                      <m:f>
                        <m:fPr>
                          <m:ctrlPr>
                            <a:rPr lang="x-IV_mathan" altLang="zh-CN" sz="1600" i="1">
                              <a:latin typeface="Cambria Math" panose="02040503050406030204" pitchFamily="18" charset="0"/>
                            </a:rPr>
                          </m:ctrlPr>
                        </m:fPr>
                        <m:num>
                          <m:r>
                            <a:rPr lang="x-IV_mathan" altLang="zh-CN" sz="1600">
                              <a:latin typeface="Cambria Math" panose="02040503050406030204" pitchFamily="18" charset="0"/>
                            </a:rPr>
                            <m:t>𝑑</m:t>
                          </m:r>
                          <m:r>
                            <a:rPr lang="x-IV_mathan" altLang="zh-CN" sz="1600">
                              <a:latin typeface="Cambria Math" panose="02040503050406030204" pitchFamily="18" charset="0"/>
                            </a:rPr>
                            <m:t>𝛿</m:t>
                          </m:r>
                        </m:num>
                        <m:den>
                          <m:r>
                            <a:rPr lang="x-IV_mathan" altLang="zh-CN" sz="1600">
                              <a:latin typeface="Cambria Math" panose="02040503050406030204" pitchFamily="18" charset="0"/>
                            </a:rPr>
                            <m:t>𝑑𝑧</m:t>
                          </m:r>
                        </m:den>
                      </m:f>
                      <m:sSub>
                        <m:sSubPr>
                          <m:ctrlPr>
                            <a:rPr lang="x-IV_mathan" altLang="zh-CN" sz="1600" i="1">
                              <a:latin typeface="Cambria Math" panose="02040503050406030204" pitchFamily="18" charset="0"/>
                            </a:rPr>
                          </m:ctrlPr>
                        </m:sSubPr>
                        <m:e>
                          <m:r>
                            <a:rPr lang="x-IV_mathan" altLang="zh-CN" sz="1600">
                              <a:latin typeface="Cambria Math" panose="02040503050406030204" pitchFamily="18" charset="0"/>
                            </a:rPr>
                            <m:t>𝐸</m:t>
                          </m:r>
                        </m:e>
                        <m:sub>
                          <m:r>
                            <a:rPr lang="x-IV_mathan" altLang="zh-CN" sz="1600">
                              <a:latin typeface="Cambria Math" panose="02040503050406030204" pitchFamily="18" charset="0"/>
                            </a:rPr>
                            <m:t>0</m:t>
                          </m:r>
                        </m:sub>
                      </m:sSub>
                    </m:oMath>
                  </m:oMathPara>
                </a14:m>
                <a:endParaRPr lang="x-IV_mathan" altLang="zh-CN" sz="1600" dirty="0"/>
              </a:p>
              <a:p>
                <a:pPr marL="0" indent="0">
                  <a:buNone/>
                </a:pPr>
                <a:r>
                  <a:rPr lang="zh-CN" altLang="en-US" sz="1600" dirty="0"/>
                  <a:t>化简得</a:t>
                </a:r>
                <a:endParaRPr lang="zh-CN" altLang="zh-CN" sz="1600" dirty="0"/>
              </a:p>
              <a:p>
                <a:pPr marL="0" indent="0" algn="ctr">
                  <a:buNone/>
                </a:pPr>
                <a14:m>
                  <m:oMath xmlns:m="http://schemas.openxmlformats.org/officeDocument/2006/math">
                    <m:r>
                      <a:rPr lang="zh-CN" altLang="zh-CN" sz="1600">
                        <a:latin typeface="Cambria Math" panose="02040503050406030204" pitchFamily="18" charset="0"/>
                      </a:rPr>
                      <m:t>𝐴𝐵𝐷</m:t>
                    </m:r>
                    <m:r>
                      <a:rPr lang="zh-CN" altLang="zh-CN" sz="1600">
                        <a:latin typeface="Cambria Math" panose="02040503050406030204" pitchFamily="18" charset="0"/>
                      </a:rPr>
                      <m:t>=</m:t>
                    </m:r>
                    <m:sSup>
                      <m:sSupPr>
                        <m:ctrlPr>
                          <a:rPr lang="zh-CN" altLang="zh-CN" sz="1600" i="1">
                            <a:latin typeface="Cambria Math" panose="02040503050406030204" pitchFamily="18" charset="0"/>
                          </a:rPr>
                        </m:ctrlPr>
                      </m:sSupPr>
                      <m:e>
                        <m:r>
                          <a:rPr lang="zh-CN" altLang="zh-CN" sz="1600">
                            <a:latin typeface="Cambria Math" panose="02040503050406030204" pitchFamily="18" charset="0"/>
                          </a:rPr>
                          <m:t>10</m:t>
                        </m:r>
                      </m:e>
                      <m:sup>
                        <m:r>
                          <a:rPr lang="zh-CN" altLang="zh-CN" sz="1600">
                            <a:latin typeface="Cambria Math" panose="02040503050406030204" pitchFamily="18" charset="0"/>
                          </a:rPr>
                          <m:t>9</m:t>
                        </m:r>
                      </m:sup>
                    </m:sSup>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𝑒</m:t>
                        </m:r>
                        <m:sSub>
                          <m:sSubPr>
                            <m:ctrlPr>
                              <a:rPr lang="zh-CN" altLang="zh-CN" sz="1600" i="1">
                                <a:latin typeface="Cambria Math" panose="02040503050406030204" pitchFamily="18" charset="0"/>
                              </a:rPr>
                            </m:ctrlPr>
                          </m:sSubPr>
                          <m:e>
                            <m:r>
                              <a:rPr lang="zh-CN" altLang="zh-CN" sz="1600">
                                <a:latin typeface="Cambria Math" panose="02040503050406030204" pitchFamily="18" charset="0"/>
                              </a:rPr>
                              <m:t>𝐸</m:t>
                            </m:r>
                          </m:e>
                          <m:sub>
                            <m:r>
                              <a:rPr lang="zh-CN" altLang="zh-CN" sz="1600">
                                <a:latin typeface="Cambria Math" panose="02040503050406030204" pitchFamily="18" charset="0"/>
                              </a:rPr>
                              <m:t>0</m:t>
                            </m:r>
                          </m:sub>
                        </m:sSub>
                        <m:r>
                          <a:rPr lang="zh-CN" altLang="zh-CN" sz="1600">
                            <a:latin typeface="Cambria Math" panose="02040503050406030204" pitchFamily="18" charset="0"/>
                          </a:rPr>
                          <m:t>[</m:t>
                        </m:r>
                        <m:r>
                          <a:rPr lang="zh-CN" altLang="zh-CN" sz="1600">
                            <a:latin typeface="Cambria Math" panose="02040503050406030204" pitchFamily="18" charset="0"/>
                          </a:rPr>
                          <m:t>𝐺𝑒𝑉</m:t>
                        </m:r>
                        <m:r>
                          <a:rPr lang="zh-CN" altLang="zh-CN" sz="1600">
                            <a:latin typeface="Cambria Math" panose="02040503050406030204" pitchFamily="18" charset="0"/>
                          </a:rPr>
                          <m:t>]</m:t>
                        </m:r>
                        <m:r>
                          <m:rPr>
                            <m:nor/>
                          </m:rPr>
                          <a:rPr lang="zh-CN" altLang="zh-CN" sz="1600" dirty="0"/>
                          <m:t> </m:t>
                        </m:r>
                      </m:num>
                      <m:den>
                        <m:r>
                          <a:rPr lang="zh-CN" altLang="zh-CN" sz="1600">
                            <a:latin typeface="Cambria Math" panose="02040503050406030204" pitchFamily="18" charset="0"/>
                          </a:rPr>
                          <m:t>𝑚</m:t>
                        </m:r>
                        <m:sSup>
                          <m:sSupPr>
                            <m:ctrlPr>
                              <a:rPr lang="zh-CN" altLang="zh-CN" sz="1600" i="1">
                                <a:latin typeface="Cambria Math" panose="02040503050406030204" pitchFamily="18" charset="0"/>
                              </a:rPr>
                            </m:ctrlPr>
                          </m:sSupPr>
                          <m:e>
                            <m:r>
                              <a:rPr lang="zh-CN" altLang="zh-CN" sz="1600">
                                <a:latin typeface="Cambria Math" panose="02040503050406030204" pitchFamily="18" charset="0"/>
                              </a:rPr>
                              <m:t>𝑐</m:t>
                            </m:r>
                          </m:e>
                          <m:sup>
                            <m:r>
                              <a:rPr lang="zh-CN" altLang="zh-CN" sz="1600">
                                <a:latin typeface="Cambria Math" panose="02040503050406030204" pitchFamily="18" charset="0"/>
                              </a:rPr>
                              <m:t>2</m:t>
                            </m:r>
                          </m:sup>
                        </m:sSup>
                      </m:den>
                    </m:f>
                    <m:r>
                      <m:rPr>
                        <m:sty m:val="p"/>
                      </m:rPr>
                      <a:rPr lang="zh-CN" altLang="zh-CN" sz="1600">
                        <a:latin typeface="Cambria Math" panose="02040503050406030204" pitchFamily="18" charset="0"/>
                      </a:rPr>
                      <m:t>Δ</m:t>
                    </m:r>
                    <m:r>
                      <a:rPr lang="zh-CN" altLang="zh-CN" sz="1600">
                        <a:latin typeface="Cambria Math" panose="02040503050406030204" pitchFamily="18" charset="0"/>
                      </a:rPr>
                      <m:t>𝛿</m:t>
                    </m:r>
                    <m:r>
                      <a:rPr lang="en-US" altLang="zh-CN" sz="1600" b="0" i="0" smtClean="0">
                        <a:latin typeface="Cambria Math" panose="02040503050406030204" pitchFamily="18" charset="0"/>
                      </a:rPr>
                      <m:t> </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m:t>
                        </m:r>
                      </m:e>
                    </m:d>
                  </m:oMath>
                </a14:m>
                <a:r>
                  <a:rPr lang="en-US" altLang="zh-CN" sz="1600" dirty="0"/>
                  <a:t> </a:t>
                </a:r>
              </a:p>
              <a:p>
                <a:pPr marL="0" indent="0">
                  <a:buNone/>
                </a:pPr>
                <a:r>
                  <a:rPr lang="zh-CN" altLang="en-US" sz="1600" dirty="0"/>
                  <a:t>对于能量、初始中心能量抖动</a:t>
                </a:r>
                <a14:m>
                  <m:oMath xmlns:m="http://schemas.openxmlformats.org/officeDocument/2006/math">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𝛿</m:t>
                        </m:r>
                      </m:e>
                      <m:sub>
                        <m:r>
                          <a:rPr lang="en-US" altLang="zh-CN" sz="1600" b="0" i="1" smtClean="0">
                            <a:latin typeface="Cambria Math" panose="02040503050406030204" pitchFamily="18" charset="0"/>
                          </a:rPr>
                          <m:t>𝑗</m:t>
                        </m:r>
                      </m:sub>
                    </m:sSub>
                  </m:oMath>
                </a14:m>
                <a:r>
                  <a:rPr lang="zh-CN" altLang="en-US" sz="1600" dirty="0"/>
                  <a:t>、初始能散</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𝜎</m:t>
                        </m:r>
                      </m:e>
                      <m:sub>
                        <m:r>
                          <a:rPr lang="en-US" altLang="zh-CN" sz="1600" b="0" i="1" smtClean="0">
                            <a:latin typeface="Cambria Math" panose="02040503050406030204" pitchFamily="18" charset="0"/>
                          </a:rPr>
                          <m:t>𝛾</m:t>
                        </m:r>
                      </m:sub>
                    </m:sSub>
                  </m:oMath>
                </a14:m>
                <a:r>
                  <a:rPr lang="zh-CN" altLang="en-US" sz="1600" dirty="0"/>
                  <a:t>固定的</a:t>
                </a:r>
                <a:r>
                  <a:rPr lang="en-US" altLang="zh-CN" sz="1600" dirty="0"/>
                  <a:t>witness</a:t>
                </a:r>
                <a:r>
                  <a:rPr lang="zh-CN" altLang="en-US" sz="1600" dirty="0"/>
                  <a:t>，要想达到同登的能量稳定性，需要在</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𝐸</m:t>
                        </m:r>
                      </m:e>
                      <m:sub>
                        <m:r>
                          <a:rPr lang="zh-CN" altLang="zh-CN" sz="1600">
                            <a:latin typeface="Cambria Math" panose="02040503050406030204" pitchFamily="18" charset="0"/>
                          </a:rPr>
                          <m:t>𝑑</m:t>
                        </m:r>
                      </m:sub>
                    </m:sSub>
                  </m:oMath>
                </a14:m>
                <a:r>
                  <a:rPr lang="zh-CN" altLang="en-US" sz="1600" dirty="0"/>
                  <a:t>和</a:t>
                </a:r>
                <a14:m>
                  <m:oMath xmlns:m="http://schemas.openxmlformats.org/officeDocument/2006/math">
                    <m:sSub>
                      <m:sSubPr>
                        <m:ctrlPr>
                          <a:rPr lang="zh-CN" altLang="zh-CN" sz="1600" i="1">
                            <a:latin typeface="Cambria Math" panose="02040503050406030204" pitchFamily="18" charset="0"/>
                          </a:rPr>
                        </m:ctrlPr>
                      </m:sSubPr>
                      <m:e>
                        <m:r>
                          <a:rPr lang="zh-CN" altLang="zh-CN" sz="1600">
                            <a:latin typeface="Cambria Math" panose="02040503050406030204" pitchFamily="18" charset="0"/>
                          </a:rPr>
                          <m:t>𝑄</m:t>
                        </m:r>
                      </m:e>
                      <m:sub>
                        <m:r>
                          <a:rPr lang="zh-CN" altLang="zh-CN" sz="1600">
                            <a:latin typeface="Cambria Math" panose="02040503050406030204" pitchFamily="18" charset="0"/>
                          </a:rPr>
                          <m:t>𝑑</m:t>
                        </m:r>
                      </m:sub>
                    </m:sSub>
                  </m:oMath>
                </a14:m>
                <a:r>
                  <a:rPr lang="zh-CN" altLang="en-US" sz="1600" dirty="0"/>
                  <a:t>之间</a:t>
                </a:r>
                <a:r>
                  <a:rPr lang="en-US" altLang="zh-CN" sz="1600" dirty="0"/>
                  <a:t>trade-off.</a:t>
                </a:r>
              </a:p>
              <a:p>
                <a:pPr marL="0" indent="0">
                  <a:buNone/>
                </a:pPr>
                <a:r>
                  <a:rPr lang="zh-CN" altLang="en-US" sz="1600" dirty="0"/>
                  <a:t>密度越高，所需</a:t>
                </a:r>
                <a:r>
                  <a:rPr lang="en-US" altLang="zh-CN" sz="1600" dirty="0"/>
                  <a:t>APD</a:t>
                </a:r>
                <a:r>
                  <a:rPr lang="zh-CN" altLang="en-US" sz="1600" dirty="0"/>
                  <a:t>越短，</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𝐸</m:t>
                        </m:r>
                      </m:e>
                      <m:sub>
                        <m:r>
                          <a:rPr lang="zh-CN" altLang="zh-CN" sz="1600">
                            <a:latin typeface="Cambria Math" panose="02040503050406030204" pitchFamily="18" charset="0"/>
                          </a:rPr>
                          <m:t>𝑑</m:t>
                        </m:r>
                      </m:sub>
                    </m:sSub>
                  </m:oMath>
                </a14:m>
                <a:r>
                  <a:rPr lang="zh-CN" altLang="en-US" sz="1600" dirty="0"/>
                  <a:t>可以越小，但代价可能是</a:t>
                </a:r>
                <a:r>
                  <a:rPr lang="en-US" altLang="zh-CN" sz="1600" dirty="0"/>
                  <a:t>beam loading</a:t>
                </a:r>
                <a:r>
                  <a:rPr lang="zh-CN" altLang="en-US" sz="1600" dirty="0"/>
                  <a:t>变强？</a:t>
                </a:r>
                <a:endParaRPr lang="en-US" altLang="zh-CN" sz="1600" dirty="0"/>
              </a:p>
              <a:p>
                <a:pPr>
                  <a:buFont typeface="Wingdings" panose="05000000000000000000" pitchFamily="2" charset="2"/>
                  <a:buChar char="Ø"/>
                </a:pPr>
                <a:endParaRPr lang="en-US" altLang="zh-CN" sz="1600" dirty="0"/>
              </a:p>
              <a:p>
                <a:pPr>
                  <a:buFont typeface="Wingdings" panose="05000000000000000000" pitchFamily="2" charset="2"/>
                  <a:buChar char="Ø"/>
                </a:pPr>
                <a:r>
                  <a:rPr lang="zh-CN" altLang="en-US" sz="1600" dirty="0"/>
                  <a:t>参数选择步骤</a:t>
                </a:r>
                <a:endParaRPr lang="en-US" altLang="zh-CN" sz="1600" dirty="0"/>
              </a:p>
              <a:p>
                <a:pPr marL="0" indent="0">
                  <a:buNone/>
                </a:pPr>
                <a:r>
                  <a:rPr lang="en-US" altLang="zh-CN" sz="1600" dirty="0"/>
                  <a:t>1. </a:t>
                </a:r>
                <a:r>
                  <a:rPr lang="zh-CN" altLang="en-US" sz="1600" dirty="0"/>
                  <a:t>先假定一个</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𝐸</m:t>
                        </m:r>
                      </m:e>
                      <m:sub>
                        <m:r>
                          <a:rPr lang="zh-CN" altLang="zh-CN" sz="1600">
                            <a:latin typeface="Cambria Math" panose="02040503050406030204" pitchFamily="18" charset="0"/>
                          </a:rPr>
                          <m:t>𝑑</m:t>
                        </m:r>
                      </m:sub>
                    </m:sSub>
                  </m:oMath>
                </a14:m>
                <a:r>
                  <a:rPr lang="zh-CN" altLang="en-US" sz="1600" dirty="0"/>
                  <a:t>，扫描</a:t>
                </a:r>
                <a14:m>
                  <m:oMath xmlns:m="http://schemas.openxmlformats.org/officeDocument/2006/math">
                    <m:sSub>
                      <m:sSubPr>
                        <m:ctrlPr>
                          <a:rPr lang="zh-CN" altLang="zh-CN" sz="1600" i="1">
                            <a:latin typeface="Cambria Math" panose="02040503050406030204" pitchFamily="18" charset="0"/>
                          </a:rPr>
                        </m:ctrlPr>
                      </m:sSubPr>
                      <m:e>
                        <m:r>
                          <a:rPr lang="zh-CN" altLang="zh-CN" sz="1600">
                            <a:latin typeface="Cambria Math" panose="02040503050406030204" pitchFamily="18" charset="0"/>
                          </a:rPr>
                          <m:t>𝑄</m:t>
                        </m:r>
                      </m:e>
                      <m:sub>
                        <m:r>
                          <a:rPr lang="zh-CN" altLang="zh-CN" sz="1600">
                            <a:latin typeface="Cambria Math" panose="02040503050406030204" pitchFamily="18" charset="0"/>
                          </a:rPr>
                          <m:t>𝑑</m:t>
                        </m:r>
                      </m:sub>
                    </m:sSub>
                  </m:oMath>
                </a14:m>
                <a:r>
                  <a:rPr lang="zh-CN" altLang="en-US" sz="1600" dirty="0"/>
                  <a:t>，通过模拟得到</a:t>
                </a:r>
                <a14:m>
                  <m:oMath xmlns:m="http://schemas.openxmlformats.org/officeDocument/2006/math">
                    <m:r>
                      <a:rPr lang="zh-CN" altLang="zh-CN" sz="1600">
                        <a:latin typeface="Cambria Math" panose="02040503050406030204" pitchFamily="18" charset="0"/>
                      </a:rPr>
                      <m:t>𝐴</m:t>
                    </m:r>
                  </m:oMath>
                </a14:m>
                <a:r>
                  <a:rPr lang="zh-CN" altLang="en-US" sz="1600" dirty="0"/>
                  <a:t>和</a:t>
                </a:r>
                <a14:m>
                  <m:oMath xmlns:m="http://schemas.openxmlformats.org/officeDocument/2006/math">
                    <m:r>
                      <a:rPr lang="zh-CN" altLang="zh-CN" sz="1600">
                        <a:latin typeface="Cambria Math" panose="02040503050406030204" pitchFamily="18" charset="0"/>
                      </a:rPr>
                      <m:t>𝐵</m:t>
                    </m:r>
                  </m:oMath>
                </a14:m>
                <a:r>
                  <a:rPr lang="zh-CN" altLang="en-US" sz="1600" dirty="0"/>
                  <a:t>；</a:t>
                </a:r>
                <a:endParaRPr lang="en-US" altLang="zh-CN" sz="1600" dirty="0"/>
              </a:p>
              <a:p>
                <a:pPr marL="0" indent="0">
                  <a:buNone/>
                </a:pPr>
                <a:r>
                  <a:rPr lang="en-US" altLang="zh-CN" sz="1600" dirty="0"/>
                  <a:t>2.</a:t>
                </a:r>
                <a:r>
                  <a:rPr lang="zh-CN" altLang="en-US" sz="1600" dirty="0"/>
                  <a:t> 确定</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𝐸</m:t>
                        </m:r>
                      </m:e>
                      <m:sub>
                        <m:r>
                          <a:rPr lang="en-US" altLang="zh-CN" sz="1600" b="0" i="1" smtClean="0">
                            <a:latin typeface="Cambria Math" panose="02040503050406030204" pitchFamily="18" charset="0"/>
                          </a:rPr>
                          <m:t>𝑤</m:t>
                        </m:r>
                      </m:sub>
                    </m:sSub>
                  </m:oMath>
                </a14:m>
                <a:r>
                  <a:rPr lang="zh-CN" altLang="en-US" sz="1600" dirty="0"/>
                  <a:t>和</a:t>
                </a:r>
                <a14:m>
                  <m:oMath xmlns:m="http://schemas.openxmlformats.org/officeDocument/2006/math">
                    <m:r>
                      <m:rPr>
                        <m:sty m:val="p"/>
                      </m:rPr>
                      <a:rPr lang="zh-CN" altLang="zh-CN" sz="1600">
                        <a:latin typeface="Cambria Math" panose="02040503050406030204" pitchFamily="18" charset="0"/>
                      </a:rPr>
                      <m:t>Δ</m:t>
                    </m:r>
                    <m:r>
                      <a:rPr lang="zh-CN" altLang="zh-CN" sz="1600">
                        <a:latin typeface="Cambria Math" panose="02040503050406030204" pitchFamily="18" charset="0"/>
                      </a:rPr>
                      <m:t>𝛿</m:t>
                    </m:r>
                    <m:r>
                      <a:rPr lang="en-US" altLang="zh-CN" sz="1600" b="0" i="0" smtClean="0">
                        <a:latin typeface="Cambria Math" panose="02040503050406030204" pitchFamily="18" charset="0"/>
                      </a:rPr>
                      <m:t>=2</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𝛿</m:t>
                            </m:r>
                          </m:e>
                          <m:sub>
                            <m:r>
                              <a:rPr lang="en-US" altLang="zh-CN" sz="1600" i="1">
                                <a:latin typeface="Cambria Math" panose="02040503050406030204" pitchFamily="18" charset="0"/>
                              </a:rPr>
                              <m:t>𝑗</m:t>
                            </m:r>
                          </m:sub>
                        </m:sSub>
                        <m:r>
                          <a:rPr lang="en-US" altLang="zh-CN" sz="1600" b="0" i="1" smtClean="0">
                            <a:latin typeface="Cambria Math" panose="02040503050406030204" pitchFamily="18" charset="0"/>
                          </a:rPr>
                          <m:t>+3</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𝜎</m:t>
                            </m:r>
                          </m:e>
                          <m:sub>
                            <m:r>
                              <a:rPr lang="en-US" altLang="zh-CN" sz="1600" i="1">
                                <a:latin typeface="Cambria Math" panose="02040503050406030204" pitchFamily="18" charset="0"/>
                              </a:rPr>
                              <m:t>𝛾</m:t>
                            </m:r>
                          </m:sub>
                        </m:sSub>
                      </m:e>
                    </m:d>
                  </m:oMath>
                </a14:m>
                <a:r>
                  <a:rPr lang="zh-CN" altLang="en-US" sz="1600" dirty="0"/>
                  <a:t>，通过公式</a:t>
                </a:r>
                <a:r>
                  <a:rPr lang="en-US" altLang="zh-CN" sz="1600" dirty="0"/>
                  <a:t>(1)</a:t>
                </a:r>
                <a:r>
                  <a:rPr lang="zh-CN" altLang="en-US" sz="1600" dirty="0"/>
                  <a:t>算出</a:t>
                </a:r>
                <a14:m>
                  <m:oMath xmlns:m="http://schemas.openxmlformats.org/officeDocument/2006/math">
                    <m:r>
                      <a:rPr lang="zh-CN" altLang="zh-CN" sz="1600">
                        <a:latin typeface="Cambria Math" panose="02040503050406030204" pitchFamily="18" charset="0"/>
                      </a:rPr>
                      <m:t>𝐷</m:t>
                    </m:r>
                  </m:oMath>
                </a14:m>
                <a:r>
                  <a:rPr lang="zh-CN" altLang="en-US" sz="1600" dirty="0"/>
                  <a:t>；</a:t>
                </a:r>
                <a:endParaRPr lang="en-US" altLang="zh-CN" sz="1600" dirty="0"/>
              </a:p>
              <a:p>
                <a:pPr marL="0" indent="0">
                  <a:buNone/>
                </a:pPr>
                <a:r>
                  <a:rPr lang="en-US" altLang="zh-CN" sz="1600" dirty="0"/>
                  <a:t>3. </a:t>
                </a:r>
                <a:r>
                  <a:rPr lang="zh-CN" altLang="en-US" sz="1600" dirty="0"/>
                  <a:t>确定</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𝐸</m:t>
                        </m:r>
                      </m:e>
                      <m:sub>
                        <m:r>
                          <a:rPr lang="zh-CN" altLang="zh-CN" sz="1600">
                            <a:latin typeface="Cambria Math" panose="02040503050406030204" pitchFamily="18" charset="0"/>
                          </a:rPr>
                          <m:t>𝑑</m:t>
                        </m:r>
                      </m:sub>
                    </m:sSub>
                  </m:oMath>
                </a14:m>
                <a:r>
                  <a:rPr lang="zh-CN" altLang="en-US" sz="1600" dirty="0"/>
                  <a:t>，通过模拟测试其稳定传播距离</a:t>
                </a:r>
                <a:r>
                  <a:rPr lang="en-US" altLang="zh-CN" sz="1600" dirty="0"/>
                  <a:t>&gt;</a:t>
                </a:r>
                <a14:m>
                  <m:oMath xmlns:m="http://schemas.openxmlformats.org/officeDocument/2006/math">
                    <m:r>
                      <a:rPr lang="zh-CN" altLang="zh-CN" sz="1600">
                        <a:latin typeface="Cambria Math" panose="02040503050406030204" pitchFamily="18" charset="0"/>
                      </a:rPr>
                      <m:t>𝐷</m:t>
                    </m:r>
                  </m:oMath>
                </a14:m>
                <a:r>
                  <a:rPr lang="en-US" altLang="zh-CN" sz="1600" dirty="0"/>
                  <a:t>.</a:t>
                </a:r>
              </a:p>
            </p:txBody>
          </p:sp>
        </mc:Choice>
        <mc:Fallback xmlns="">
          <p:sp>
            <p:nvSpPr>
              <p:cNvPr id="3" name="内容占位符 2">
                <a:extLst>
                  <a:ext uri="{FF2B5EF4-FFF2-40B4-BE49-F238E27FC236}">
                    <a16:creationId xmlns:a16="http://schemas.microsoft.com/office/drawing/2014/main" id="{4DA8EF8C-C53F-4E20-BD80-05EEDC5F9FE5}"/>
                  </a:ext>
                </a:extLst>
              </p:cNvPr>
              <p:cNvSpPr>
                <a:spLocks noGrp="1" noRot="1" noChangeAspect="1" noMove="1" noResize="1" noEditPoints="1" noAdjustHandles="1" noChangeArrowheads="1" noChangeShapeType="1" noTextEdit="1"/>
              </p:cNvSpPr>
              <p:nvPr>
                <p:ph idx="1"/>
              </p:nvPr>
            </p:nvSpPr>
            <p:spPr>
              <a:xfrm>
                <a:off x="838200" y="1450848"/>
                <a:ext cx="6854952" cy="5273040"/>
              </a:xfrm>
              <a:blipFill>
                <a:blip r:embed="rId2"/>
                <a:stretch>
                  <a:fillRect l="-356" t="-694" b="-1156"/>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0BA2FD75-96DF-4FCE-A1B0-381CC4B88B62}"/>
              </a:ext>
            </a:extLst>
          </p:cNvPr>
          <p:cNvPicPr>
            <a:picLocks noChangeAspect="1"/>
          </p:cNvPicPr>
          <p:nvPr/>
        </p:nvPicPr>
        <p:blipFill>
          <a:blip r:embed="rId3"/>
          <a:stretch>
            <a:fillRect/>
          </a:stretch>
        </p:blipFill>
        <p:spPr>
          <a:xfrm>
            <a:off x="7571262" y="1690688"/>
            <a:ext cx="4443954" cy="3646170"/>
          </a:xfrm>
          <a:prstGeom prst="rect">
            <a:avLst/>
          </a:prstGeom>
        </p:spPr>
      </p:pic>
    </p:spTree>
    <p:extLst>
      <p:ext uri="{BB962C8B-B14F-4D97-AF65-F5344CB8AC3E}">
        <p14:creationId xmlns:p14="http://schemas.microsoft.com/office/powerpoint/2010/main" val="159093918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37522</TotalTime>
  <Words>1389</Words>
  <Application>Microsoft Office PowerPoint</Application>
  <PresentationFormat>宽屏</PresentationFormat>
  <Paragraphs>388</Paragraphs>
  <Slides>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等线</vt:lpstr>
      <vt:lpstr>等线 Light</vt:lpstr>
      <vt:lpstr>Arial</vt:lpstr>
      <vt:lpstr>Cambria Math</vt:lpstr>
      <vt:lpstr>Times New Roman</vt:lpstr>
      <vt:lpstr>Wingdings</vt:lpstr>
      <vt:lpstr>Office 主题​​</vt:lpstr>
      <vt:lpstr>2024/04/15</vt:lpstr>
      <vt:lpstr>本周工作</vt:lpstr>
      <vt:lpstr>Laser-driven APD: 1 PW, a_0=6.9, w_0=25 μm </vt:lpstr>
      <vt:lpstr>PowerPoint 演示文稿</vt:lpstr>
      <vt:lpstr>E_w=30 GeV, R_56=3.3 mm,Q_w=1.2 nC </vt:lpstr>
      <vt:lpstr>E_w=25 GeV, R_56=3.3 mm,Q_w=1.2 nC </vt:lpstr>
      <vt:lpstr>E_w=10 GeV, R_56=3.3 mm,Q_w=1.2 nC </vt:lpstr>
      <vt:lpstr>APD对初始束流chirp的要求</vt:lpstr>
      <vt:lpstr>参数关系和参数选择步骤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2024/03/18</dc:title>
  <dc:creator>shixueyan</dc:creator>
  <cp:lastModifiedBy>shixueyan</cp:lastModifiedBy>
  <cp:revision>627</cp:revision>
  <dcterms:created xsi:type="dcterms:W3CDTF">2024-03-16T06:34:47Z</dcterms:created>
  <dcterms:modified xsi:type="dcterms:W3CDTF">2024-04-15T10:22:54Z</dcterms:modified>
</cp:coreProperties>
</file>