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2" r:id="rId5"/>
    <p:sldId id="267" r:id="rId6"/>
    <p:sldId id="258" r:id="rId7"/>
    <p:sldId id="268" r:id="rId8"/>
    <p:sldId id="269" r:id="rId9"/>
    <p:sldId id="272" r:id="rId10"/>
    <p:sldId id="259" r:id="rId11"/>
    <p:sldId id="266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BF7A860-765C-4CFE-97DE-0B30D2EE95A3}">
          <p14:sldIdLst>
            <p14:sldId id="256"/>
            <p14:sldId id="257"/>
            <p14:sldId id="273"/>
            <p14:sldId id="262"/>
            <p14:sldId id="267"/>
            <p14:sldId id="258"/>
            <p14:sldId id="268"/>
            <p14:sldId id="269"/>
            <p14:sldId id="272"/>
          </p14:sldIdLst>
        </p14:section>
        <p14:section name="文献阅读" id="{349C643B-E66B-447B-B619-84D0653F8558}">
          <p14:sldIdLst>
            <p14:sldId id="259"/>
            <p14:sldId id="266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8AF2A1-FE6D-4DE0-86B5-A415056CC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BB016A-4F58-470C-97AF-1FC9AD20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04E9BE-BD86-448C-872D-77C0E292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F92CAC-835F-4DDE-8D42-AAF1084D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CE798F-1FC0-4315-A777-5D7FCA4E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7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127B6E-EB06-4BAC-BA19-18F5EF1E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3A9C28-055E-4440-9D3D-CA2570283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4664A6-E7AE-44A1-B744-9333CB82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C2D871-648B-4933-B643-11FA8A9D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FD14A5-DEB2-4A7C-B632-6B538E91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06E9BD-13CE-474B-BBB8-53C821C56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51B578-C484-4A9F-B683-3C52C2696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5C86BF-E4F5-42A9-A5B2-DD4F8D42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8E6E0-299E-4DB5-AB98-2F9EAA37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F05AEB-8F23-4F77-83BF-14D7B278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9458BD-2E35-4F7D-BB8E-9D0E90FD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0B872B-8C8E-42CF-B0B8-59EAAB7B6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62B02-44CA-4165-B4BC-ED57A7A8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D2E4D-436F-47E7-8DA0-B84088D7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C659A9-C5E5-4B91-8A8F-417C0B40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8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37CB-E5CA-43D1-83D8-38D4FDB8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D502F2-D9F6-428A-9F29-D8C0D7096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CF2BA-7C7A-4D49-8FF6-3FD6F8D6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3B5BAA-6C15-41E4-9F71-81F7D136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48101-32A0-43CB-9360-0C17962A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07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6C7F5-C7EA-4D66-A7DF-C5C60B0F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73A84D-F618-47D5-B7F4-EFD3078BD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3992BA-56EB-490D-B02F-F8B530D7E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6B527C-403C-45D5-9E4E-79B51D7E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76B6F7-074A-4D3B-895D-DCD58679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66B825-49FA-48FD-8E9E-54F9BE06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4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E307D-53D7-4D98-9481-455135CF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908C73-CD43-4C42-B0D6-56FB49B3A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A8E832-4F07-4ED5-B7D1-C37833E11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34A849-43C7-48E4-855D-AE19E5F67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C43FFCC-2B51-41DA-AF5E-9ABA3D46B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B6554C-B9E9-45A0-83CC-0BFD81B1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4D3F35-3659-4C32-BD61-8360615A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6A2314-256A-474C-9CB2-BA7D488B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06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746122-49D9-4547-84A5-F9156979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2975F0-2ADA-48B1-87E3-C363EB78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570B6C-E4A6-4E1C-B3B6-B1BF5BFD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2AB3D2-04F2-4C9F-ABF2-1099D8F3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1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60BB67-40BE-4B92-A9AB-2E8208F6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6A943C-2F23-4FD4-95C3-C4479F7B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463D64-E82A-4D5F-B14F-DBB8C73A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78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7AE61-1704-41A4-B3C0-A2D491F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2A891F-F28D-4006-973B-FEC96960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7F014-34FB-44C3-85C6-CBDF9A7A4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E66B0C-CEB5-4695-8501-AB30138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82C556-D654-4B2E-8D53-FB319852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0E3B41-1816-4E75-B945-E601DFB6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1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F292B-8CBC-4472-8856-22613065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CA68F7-1984-411C-8B64-07AF0CAD3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63599D-F147-4EC5-9A43-8FA9B637E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71369F-EC4C-448D-BBA3-A3846057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E014CC-0E6C-4A25-8286-110385F3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FA3227-C919-4271-8802-5D11E0B6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81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0DDBBF-F516-495D-AF13-A5A431FC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F7322C-1B14-4949-9A71-499C157C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0B2C78-38B9-45F6-B862-E1CE8A1B0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8281-4578-4A4B-AFB5-19E187A473EB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640A2-8CE3-4347-BF9F-6C00FF71E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D8EA8-8847-4929-9152-9E9D6156B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7E52-1E0B-4D10-8C5E-B6E56FDC8D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2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37F3D-E17D-4476-9646-564F0EABE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2024/04/22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B11216-464B-4B43-B396-46D824EC0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</p:spTree>
    <p:extLst>
      <p:ext uri="{BB962C8B-B14F-4D97-AF65-F5344CB8AC3E}">
        <p14:creationId xmlns:p14="http://schemas.microsoft.com/office/powerpoint/2010/main" val="178295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B6234967-5A51-490F-814A-F073B695BEAC}"/>
              </a:ext>
            </a:extLst>
          </p:cNvPr>
          <p:cNvSpPr txBox="1"/>
          <p:nvPr/>
        </p:nvSpPr>
        <p:spPr>
          <a:xfrm>
            <a:off x="0" y="803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Driver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with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different beam size and Nor. emittance</a:t>
            </a:r>
            <a:endParaRPr lang="zh-CN" alt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CD752A-A0E1-4942-8B32-ACD91B8AA2B1}"/>
                  </a:ext>
                </a:extLst>
              </p:cNvPr>
              <p:cNvSpPr txBox="1"/>
              <p:nvPr/>
            </p:nvSpPr>
            <p:spPr>
              <a:xfrm>
                <a:off x="524624" y="5285663"/>
                <a:ext cx="11142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增大</a:t>
                </a:r>
                <a:r>
                  <a:rPr lang="en-US" altLang="zh-CN" dirty="0"/>
                  <a:t>driver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尺寸</m:t>
                    </m:r>
                  </m:oMath>
                </a14:m>
                <a:r>
                  <a:rPr lang="zh-CN" altLang="en-US" dirty="0"/>
                  <a:t>和发射，</a:t>
                </a:r>
                <a:r>
                  <a:rPr lang="en-US" altLang="zh-CN" dirty="0"/>
                  <a:t>beam loading</a:t>
                </a:r>
                <a:r>
                  <a:rPr lang="zh-CN" altLang="en-US" dirty="0"/>
                  <a:t>增强（引起单束团最小能散增大），且在</a:t>
                </a:r>
                <a:r>
                  <a:rPr lang="en-US" altLang="zh-CN" dirty="0"/>
                  <a:t>bubble</a:t>
                </a:r>
                <a:r>
                  <a:rPr lang="zh-CN" altLang="en-US" dirty="0"/>
                  <a:t>尾部更强（导致最小平均能量抖动降低）</a:t>
                </a:r>
                <a:endParaRPr lang="en-US" altLang="zh-CN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CD752A-A0E1-4942-8B32-ACD91B8AA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24" y="5285663"/>
                <a:ext cx="11142752" cy="646331"/>
              </a:xfrm>
              <a:prstGeom prst="rect">
                <a:avLst/>
              </a:prstGeom>
              <a:blipFill>
                <a:blip r:embed="rId2"/>
                <a:stretch>
                  <a:fillRect l="-328" t="-4717" r="-5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A6C5ECB6-14FC-48A7-A61F-98C95225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52379"/>
            <a:ext cx="5334000" cy="40005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8A380B9-10C4-48B6-B13C-4E99D2BD2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292" y="1110672"/>
            <a:ext cx="5712142" cy="3963415"/>
          </a:xfrm>
          <a:prstGeom prst="rect">
            <a:avLst/>
          </a:prstGeom>
        </p:spPr>
      </p:pic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E4A2914-9626-41BC-834F-15B1A557E44F}"/>
              </a:ext>
            </a:extLst>
          </p:cNvPr>
          <p:cNvCxnSpPr>
            <a:cxnSpLocks/>
          </p:cNvCxnSpPr>
          <p:nvPr/>
        </p:nvCxnSpPr>
        <p:spPr>
          <a:xfrm flipH="1" flipV="1">
            <a:off x="7412736" y="4163999"/>
            <a:ext cx="85344" cy="2926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4EB89DB-3654-4931-A8E1-C0B73C6E249E}"/>
              </a:ext>
            </a:extLst>
          </p:cNvPr>
          <p:cNvCxnSpPr>
            <a:cxnSpLocks/>
          </p:cNvCxnSpPr>
          <p:nvPr/>
        </p:nvCxnSpPr>
        <p:spPr>
          <a:xfrm flipH="1" flipV="1">
            <a:off x="7223760" y="4328591"/>
            <a:ext cx="274320" cy="128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DB70A86-75B5-4E64-9EA0-965CF9EFEBF5}"/>
              </a:ext>
            </a:extLst>
          </p:cNvPr>
          <p:cNvSpPr/>
          <p:nvPr/>
        </p:nvSpPr>
        <p:spPr>
          <a:xfrm>
            <a:off x="7498080" y="4163999"/>
            <a:ext cx="3176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</a:rPr>
              <a:t>靠近空泡尾部，同一个</a:t>
            </a:r>
            <a:r>
              <a:rPr lang="en-US" altLang="zh-CN" sz="1200" dirty="0">
                <a:solidFill>
                  <a:schemeClr val="accent1"/>
                </a:solidFill>
              </a:rPr>
              <a:t>witness</a:t>
            </a:r>
            <a:r>
              <a:rPr lang="zh-CN" altLang="en-US" sz="1200" dirty="0">
                <a:solidFill>
                  <a:schemeClr val="accent1"/>
                </a:solidFill>
              </a:rPr>
              <a:t>（</a:t>
            </a:r>
            <a:r>
              <a:rPr lang="en-US" altLang="zh-CN" sz="1200" dirty="0">
                <a:solidFill>
                  <a:schemeClr val="accent1"/>
                </a:solidFill>
              </a:rPr>
              <a:t>28.5GeV</a:t>
            </a:r>
            <a:r>
              <a:rPr lang="zh-CN" altLang="en-US" sz="1200" dirty="0">
                <a:solidFill>
                  <a:schemeClr val="accent1"/>
                </a:solidFill>
              </a:rPr>
              <a:t>），</a:t>
            </a:r>
            <a:r>
              <a:rPr lang="en-US" altLang="zh-CN" sz="1200" dirty="0">
                <a:solidFill>
                  <a:schemeClr val="accent1"/>
                </a:solidFill>
              </a:rPr>
              <a:t>driver</a:t>
            </a:r>
            <a:r>
              <a:rPr lang="zh-CN" altLang="en-US" sz="1200" dirty="0">
                <a:solidFill>
                  <a:schemeClr val="accent1"/>
                </a:solidFill>
              </a:rPr>
              <a:t>尺寸和发射度不同，</a:t>
            </a:r>
            <a:r>
              <a:rPr lang="en-US" altLang="zh-CN" sz="1200" dirty="0">
                <a:solidFill>
                  <a:schemeClr val="accent1"/>
                </a:solidFill>
              </a:rPr>
              <a:t>beam loading</a:t>
            </a:r>
            <a:r>
              <a:rPr lang="zh-CN" altLang="en-US" sz="1200" dirty="0">
                <a:solidFill>
                  <a:schemeClr val="accent1"/>
                </a:solidFill>
              </a:rPr>
              <a:t>不同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FFD67DA-6551-4651-830A-0BB720AA8975}"/>
              </a:ext>
            </a:extLst>
          </p:cNvPr>
          <p:cNvCxnSpPr>
            <a:cxnSpLocks/>
          </p:cNvCxnSpPr>
          <p:nvPr/>
        </p:nvCxnSpPr>
        <p:spPr>
          <a:xfrm>
            <a:off x="9802368" y="1440805"/>
            <a:ext cx="0" cy="570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59F61BE8-CCDC-43D6-B0C3-6C23038A8191}"/>
              </a:ext>
            </a:extLst>
          </p:cNvPr>
          <p:cNvSpPr/>
          <p:nvPr/>
        </p:nvSpPr>
        <p:spPr>
          <a:xfrm>
            <a:off x="8214363" y="979140"/>
            <a:ext cx="3176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</a:rPr>
              <a:t>靠近空泡头部，同一个</a:t>
            </a:r>
            <a:r>
              <a:rPr lang="en-US" altLang="zh-CN" sz="1200" dirty="0">
                <a:solidFill>
                  <a:schemeClr val="accent1"/>
                </a:solidFill>
              </a:rPr>
              <a:t>witness</a:t>
            </a:r>
            <a:r>
              <a:rPr lang="zh-CN" altLang="en-US" sz="1200" dirty="0">
                <a:solidFill>
                  <a:schemeClr val="accent1"/>
                </a:solidFill>
              </a:rPr>
              <a:t>（</a:t>
            </a:r>
            <a:r>
              <a:rPr lang="en-US" altLang="zh-CN" sz="1200" dirty="0">
                <a:solidFill>
                  <a:schemeClr val="accent1"/>
                </a:solidFill>
              </a:rPr>
              <a:t>31.5GeV</a:t>
            </a:r>
            <a:r>
              <a:rPr lang="zh-CN" altLang="en-US" sz="1200" dirty="0">
                <a:solidFill>
                  <a:schemeClr val="accent1"/>
                </a:solidFill>
              </a:rPr>
              <a:t>），</a:t>
            </a:r>
            <a:r>
              <a:rPr lang="en-US" altLang="zh-CN" sz="1200" dirty="0">
                <a:solidFill>
                  <a:schemeClr val="accent1"/>
                </a:solidFill>
              </a:rPr>
              <a:t>driver</a:t>
            </a:r>
            <a:r>
              <a:rPr lang="zh-CN" altLang="en-US" sz="1200" dirty="0">
                <a:solidFill>
                  <a:schemeClr val="accent1"/>
                </a:solidFill>
              </a:rPr>
              <a:t>尺寸和发射度不同，</a:t>
            </a:r>
            <a:r>
              <a:rPr lang="en-US" altLang="zh-CN" sz="1200" dirty="0">
                <a:solidFill>
                  <a:schemeClr val="accent1"/>
                </a:solidFill>
              </a:rPr>
              <a:t>beam loading</a:t>
            </a:r>
            <a:r>
              <a:rPr lang="zh-CN" altLang="en-US" sz="1200" dirty="0">
                <a:solidFill>
                  <a:schemeClr val="accent1"/>
                </a:solidFill>
              </a:rPr>
              <a:t>相近</a:t>
            </a:r>
          </a:p>
        </p:txBody>
      </p:sp>
    </p:spTree>
    <p:extLst>
      <p:ext uri="{BB962C8B-B14F-4D97-AF65-F5344CB8AC3E}">
        <p14:creationId xmlns:p14="http://schemas.microsoft.com/office/powerpoint/2010/main" val="90015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F17D9307-0637-468F-AAA7-2151DFA47241}"/>
              </a:ext>
            </a:extLst>
          </p:cNvPr>
          <p:cNvSpPr txBox="1"/>
          <p:nvPr/>
        </p:nvSpPr>
        <p:spPr>
          <a:xfrm>
            <a:off x="0" y="803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/>
              <a:t>直接激光加速（</a:t>
            </a:r>
            <a:r>
              <a:rPr lang="en-US" altLang="zh-CN" sz="3200" b="1" dirty="0"/>
              <a:t>Direct Laser Acceleration, DLA</a:t>
            </a:r>
            <a:r>
              <a:rPr lang="zh-CN" altLang="en-US" sz="3200" b="1" dirty="0"/>
              <a:t>）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3E36F0F3-FE70-4152-9E52-2AACD7758B1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47472" y="944789"/>
                <a:ext cx="7390569" cy="2567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b="1" dirty="0">
                    <a:solidFill>
                      <a:srgbClr val="00B05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DLA</a:t>
                </a:r>
                <a:r>
                  <a:rPr lang="zh-CN" altLang="en-US" sz="2000" b="1" dirty="0">
                    <a:solidFill>
                      <a:srgbClr val="00B05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（</a:t>
                </a:r>
                <a:r>
                  <a:rPr lang="en-US" altLang="zh-CN" sz="2000" b="1" dirty="0">
                    <a:solidFill>
                      <a:srgbClr val="00B05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B-loop acceleration mechanism</a:t>
                </a:r>
                <a:r>
                  <a:rPr lang="zh-CN" altLang="en-US" sz="2000" b="1" dirty="0">
                    <a:solidFill>
                      <a:srgbClr val="00B05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）：</a:t>
                </a:r>
                <a:endParaRPr lang="en-US" altLang="zh-CN" sz="2000" b="1" dirty="0">
                  <a:solidFill>
                    <a:srgbClr val="00B05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在激光偏振平面内做</a:t>
                </a:r>
                <a:r>
                  <a:rPr lang="en-US" altLang="zh-CN" sz="1800" dirty="0" err="1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betatron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振荡的电子可以从</a:t>
                </a:r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激光横向电场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中获得横向动量，横向动量通过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𝐯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×</m:t>
                    </m:r>
                    <m:r>
                      <a:rPr lang="en-US" altLang="zh-C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𝐁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转化为电子的纵向动量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nary>
                      <m:nary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</a:t>
                </a:r>
                <a:r>
                  <a:rPr lang="en-US" altLang="zh-CN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为激光横向电场，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为电子横向速度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(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右图下绿线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)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(</a:t>
                </a:r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右图下黑线的一阶导</a:t>
                </a:r>
                <a:r>
                  <a:rPr lang="en-US" altLang="zh-CN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)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反号，电子从激光获能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 </a:t>
                </a:r>
                <a:endParaRPr lang="en-US" altLang="zh-CN" sz="1800" dirty="0">
                  <a:solidFill>
                    <a:srgbClr val="00B05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3E36F0F3-FE70-4152-9E52-2AACD7758B1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472" y="944789"/>
                <a:ext cx="7390569" cy="2567113"/>
              </a:xfrm>
              <a:prstGeom prst="rect">
                <a:avLst/>
              </a:prstGeom>
              <a:blipFill>
                <a:blip r:embed="rId2"/>
                <a:stretch>
                  <a:fillRect l="-743" r="-248" b="-14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FF4C4366-1229-4DFE-9F9B-6264D4680B0A}"/>
              </a:ext>
            </a:extLst>
          </p:cNvPr>
          <p:cNvSpPr/>
          <p:nvPr/>
        </p:nvSpPr>
        <p:spPr>
          <a:xfrm>
            <a:off x="10289316" y="76231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DLA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58AD1A-B379-4808-89DF-C055D785F4B1}"/>
              </a:ext>
            </a:extLst>
          </p:cNvPr>
          <p:cNvSpPr/>
          <p:nvPr/>
        </p:nvSpPr>
        <p:spPr>
          <a:xfrm>
            <a:off x="8518618" y="762310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LWFA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69CA4C9-58BD-4DD8-A8AD-4DF777392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305" y="1136730"/>
            <a:ext cx="3718609" cy="42376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6">
                <a:extLst>
                  <a:ext uri="{FF2B5EF4-FFF2-40B4-BE49-F238E27FC236}">
                    <a16:creationId xmlns:a16="http://schemas.microsoft.com/office/drawing/2014/main" id="{4C4E7BE1-E589-4CF2-A641-98EA1FE069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472" y="3791522"/>
                <a:ext cx="12460942" cy="245253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b="1" dirty="0">
                    <a:solidFill>
                      <a:srgbClr val="00B05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DLA vs LWFA</a:t>
                </a:r>
                <a:r>
                  <a:rPr lang="zh-CN" altLang="en-US" sz="2000" b="1" dirty="0">
                    <a:solidFill>
                      <a:srgbClr val="00B05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:endParaRPr lang="en-US" altLang="zh-CN" sz="2000" b="1" dirty="0">
                  <a:solidFill>
                    <a:srgbClr val="00B05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𝝉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𝑳</m:t>
                        </m:r>
                      </m:sub>
                    </m:sSub>
                    <m:r>
                      <a:rPr lang="en-US" altLang="zh-CN" sz="18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rPr>
                      <m:t>≃</m:t>
                    </m:r>
                    <m:r>
                      <a:rPr lang="en-US" altLang="zh-CN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1/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（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fs</a:t>
                </a: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激光），且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𝒏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较低时，</a:t>
                </a:r>
                <a:r>
                  <a:rPr lang="en-US" altLang="zh-CN" sz="1800" b="1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LWFA</a:t>
                </a: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占主导；</a:t>
                </a:r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𝝉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𝑳</m:t>
                        </m:r>
                      </m:sub>
                    </m:sSub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&gt;</m:t>
                    </m:r>
                    <m: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1/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（</a:t>
                </a:r>
                <a:r>
                  <a:rPr lang="en-US" altLang="zh-CN" sz="1800" dirty="0" err="1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ps</a:t>
                </a: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激光），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𝒏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𝒑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接近临界密度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𝒏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𝒄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×</m:t>
                    </m:r>
                    <m:r>
                      <a:rPr lang="en-US" altLang="zh-CN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𝟏</m:t>
                    </m:r>
                    <m:sSup>
                      <m:sSupPr>
                        <m:ctrlP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𝟐𝟏</m:t>
                        </m:r>
                      </m:sup>
                    </m:sSup>
                    <m:r>
                      <a:rPr lang="en-US" altLang="zh-CN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/</m:t>
                    </m:r>
                    <m:sSubSup>
                      <m:sSubSupPr>
                        <m:ctrlP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𝝀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𝑳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cm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lvl="1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较低，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SM-LWFA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机制占主导，产生</a:t>
                </a:r>
                <a:r>
                  <a:rPr lang="en-US" altLang="zh-CN" sz="1400" dirty="0" err="1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nC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量级电子束；</a:t>
                </a:r>
                <a:endParaRPr lang="en-US" altLang="zh-CN" sz="14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lvl="1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增大，被排开电子回不来，不能建立尾场，形成离子通道，</a:t>
                </a:r>
                <a:r>
                  <a:rPr lang="en-US" altLang="zh-CN" sz="1400" b="1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DLA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占主导，能量从激光直接转移给等离子体电子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</a:p>
            </p:txBody>
          </p:sp>
        </mc:Choice>
        <mc:Fallback>
          <p:sp>
            <p:nvSpPr>
              <p:cNvPr id="13" name="内容占位符 6">
                <a:extLst>
                  <a:ext uri="{FF2B5EF4-FFF2-40B4-BE49-F238E27FC236}">
                    <a16:creationId xmlns:a16="http://schemas.microsoft.com/office/drawing/2014/main" id="{4C4E7BE1-E589-4CF2-A641-98EA1FE06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" y="3791522"/>
                <a:ext cx="12460942" cy="2452531"/>
              </a:xfrm>
              <a:prstGeom prst="rect">
                <a:avLst/>
              </a:prstGeom>
              <a:blipFill>
                <a:blip r:embed="rId4"/>
                <a:stretch>
                  <a:fillRect l="-440" b="-1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52AF0AD8-553D-4BCF-B901-413DA190E89E}"/>
              </a:ext>
            </a:extLst>
          </p:cNvPr>
          <p:cNvSpPr/>
          <p:nvPr/>
        </p:nvSpPr>
        <p:spPr>
          <a:xfrm>
            <a:off x="9984793" y="26279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E3093"/>
                </a:solidFill>
                <a:latin typeface="AdvOT483a8203"/>
              </a:rPr>
              <a:t>PRL.118.064801(2017)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183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F17D9307-0637-468F-AAA7-2151DFA47241}"/>
              </a:ext>
            </a:extLst>
          </p:cNvPr>
          <p:cNvSpPr txBox="1"/>
          <p:nvPr/>
        </p:nvSpPr>
        <p:spPr>
          <a:xfrm>
            <a:off x="0" y="803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PW</a:t>
            </a:r>
            <a:r>
              <a:rPr lang="zh-CN" altLang="en-US" sz="3200" b="1" dirty="0"/>
              <a:t>激光欠密等离子体直接激光加速：高电量、</a:t>
            </a:r>
            <a:r>
              <a:rPr lang="en-US" altLang="zh-CN" sz="3200" b="1" dirty="0"/>
              <a:t>GeV</a:t>
            </a:r>
            <a:r>
              <a:rPr lang="zh-CN" altLang="en-US" sz="3200" b="1" dirty="0"/>
              <a:t>量级电子束之路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48FD0F-E8A7-4CAC-91FB-0398904C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648" y="4110661"/>
            <a:ext cx="4409287" cy="1828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50F9FB0-D3D3-46F5-98DC-C24B8DBC4DB4}"/>
                  </a:ext>
                </a:extLst>
              </p:cNvPr>
              <p:cNvSpPr/>
              <p:nvPr/>
            </p:nvSpPr>
            <p:spPr>
              <a:xfrm>
                <a:off x="257174" y="1082845"/>
                <a:ext cx="6157913" cy="2166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b="1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High Light</a:t>
                </a:r>
                <a:r>
                  <a:rPr lang="zh-CN" altLang="en-US" sz="2000" b="1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:endParaRPr lang="en-US" altLang="zh-CN" sz="2000" b="1" dirty="0">
                  <a:solidFill>
                    <a:srgbClr val="00B0F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利用电子横向位移解析地预测电子能获得的最大能量；</a:t>
                </a:r>
                <a:endParaRPr lang="en-US" altLang="zh-CN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并非越大越好，权衡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和激光光斑尺寸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达到最优加速；</a:t>
                </a:r>
                <a:endParaRPr lang="en-US" altLang="zh-CN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电子束特点：几十</a:t>
                </a:r>
                <a:r>
                  <a:rPr lang="en-US" altLang="zh-CN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~</a:t>
                </a:r>
                <a:r>
                  <a:rPr lang="zh-CN" altLang="en-US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百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nC</a:t>
                </a:r>
                <a:r>
                  <a:rPr lang="en-US" altLang="zh-CN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50F9FB0-D3D3-46F5-98DC-C24B8DBC4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1082845"/>
                <a:ext cx="6157913" cy="2166940"/>
              </a:xfrm>
              <a:prstGeom prst="rect">
                <a:avLst/>
              </a:prstGeom>
              <a:blipFill>
                <a:blip r:embed="rId3"/>
                <a:stretch>
                  <a:fillRect l="-891" b="-3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01E8F55-0472-40AD-A267-287277D26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057" y="1082845"/>
            <a:ext cx="5468471" cy="2610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02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F17D9307-0637-468F-AAA7-2151DFA47241}"/>
              </a:ext>
            </a:extLst>
          </p:cNvPr>
          <p:cNvSpPr txBox="1"/>
          <p:nvPr/>
        </p:nvSpPr>
        <p:spPr>
          <a:xfrm>
            <a:off x="0" y="803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PW</a:t>
            </a:r>
            <a:r>
              <a:rPr lang="zh-CN" altLang="en-US" sz="3200" b="1" dirty="0"/>
              <a:t>激光欠密等离子体直接激光加速：高电量、</a:t>
            </a:r>
            <a:r>
              <a:rPr lang="en-US" altLang="zh-CN" sz="3200" b="1" dirty="0"/>
              <a:t>GeV</a:t>
            </a:r>
            <a:r>
              <a:rPr lang="zh-CN" altLang="en-US" sz="3200" b="1" dirty="0"/>
              <a:t>量级电子束之路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3E36F0F3-FE70-4152-9E52-2AACD7758B1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515470" y="665169"/>
                <a:ext cx="11161060" cy="5570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000" b="1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公式推导：</a:t>
                </a:r>
                <a:endParaRPr lang="en-US" altLang="zh-CN" sz="2000" b="1" dirty="0">
                  <a:solidFill>
                    <a:srgbClr val="00B0F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没有放射反应的理想条件下，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laser-electron</a:t>
                </a: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相互作用过程中的守恒量：</a:t>
                </a:r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𝐼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𝛾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𝑥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/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𝑒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𝑐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/4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电子能获得的最大能量：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𝛾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𝑚𝑎𝑥</m:t>
                        </m:r>
                      </m:sub>
                    </m:sSub>
                    <m: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≃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2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𝐼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𝜔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p>
                    </m:sSubSup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/</m:t>
                    </m:r>
                    <m:sSubSup>
                      <m:sSubSup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𝜔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𝑝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1800" i="1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电子获得加速条件：</a:t>
                </a:r>
                <a:r>
                  <a:rPr lang="en-US" altLang="zh-CN" sz="1800" dirty="0">
                    <a:solidFill>
                      <a:srgbClr val="000000"/>
                    </a:solidFill>
                    <a:ea typeface="华文中宋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𝜔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𝑝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/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𝜔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𝐼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3/2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&gt;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𝜖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𝑐𝑟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0.1, 1.4</m:t>
                        </m:r>
                      </m:e>
                    </m:d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𝐼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𝑚𝑎𝑥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𝑐𝑟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/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假设电子没有初始横向动量：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𝑦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=0</m:t>
                    </m:r>
                    <m:r>
                      <a:rPr lang="zh-CN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，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𝛾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−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≈1</m:t>
                    </m:r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，结合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</a:t>
                </a: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和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</a:t>
                </a: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𝐼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𝑚𝑎𝑥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−1=</m:t>
                    </m:r>
                    <m:sSubSup>
                      <m:sSubSup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𝜔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𝑝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𝑚𝑎𝑥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p>
                    </m:sSubSup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/4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𝑐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，即</a:t>
                </a:r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𝑚𝑎𝑥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2</m:t>
                          </m:r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  <m:t>𝑐𝑟</m:t>
                                          </m:r>
                                        </m:sub>
                                      </m:sSub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altLang="zh-CN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华文中宋" panose="02010600040101010101" pitchFamily="2" charset="-122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2</m:t>
                              </m:r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/</m:t>
                              </m:r>
                              <m:r>
                                <a:rPr lang="en-US" altLang="zh-CN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表明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越大，加速过程中允许的电子横向位移越大，意味着能被加速到最大能量的电子数越多。因此要求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3E36F0F3-FE70-4152-9E52-2AACD7758B1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470" y="665169"/>
                <a:ext cx="11161060" cy="5570499"/>
              </a:xfrm>
              <a:prstGeom prst="rect">
                <a:avLst/>
              </a:prstGeom>
              <a:blipFill>
                <a:blip r:embed="rId2"/>
                <a:stretch>
                  <a:fillRect l="-492" b="-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27A814A-6A77-4AAC-A304-85923C8C51FF}"/>
              </a:ext>
            </a:extLst>
          </p:cNvPr>
          <p:cNvCxnSpPr>
            <a:cxnSpLocks/>
          </p:cNvCxnSpPr>
          <p:nvPr/>
        </p:nvCxnSpPr>
        <p:spPr>
          <a:xfrm>
            <a:off x="5094412" y="2114774"/>
            <a:ext cx="1168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78C5F02F-6C67-44B1-9B6C-2E7EB4BA7B49}"/>
              </a:ext>
            </a:extLst>
          </p:cNvPr>
          <p:cNvSpPr/>
          <p:nvPr/>
        </p:nvSpPr>
        <p:spPr>
          <a:xfrm>
            <a:off x="5175876" y="212360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横向动量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D4639FD-56E1-450F-96F0-A7A870D89B62}"/>
              </a:ext>
            </a:extLst>
          </p:cNvPr>
          <p:cNvCxnSpPr>
            <a:cxnSpLocks/>
          </p:cNvCxnSpPr>
          <p:nvPr/>
        </p:nvCxnSpPr>
        <p:spPr>
          <a:xfrm>
            <a:off x="6509273" y="2114774"/>
            <a:ext cx="982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DD4FBF1C-EDD7-49F3-8F07-9D99F74D93E9}"/>
              </a:ext>
            </a:extLst>
          </p:cNvPr>
          <p:cNvSpPr/>
          <p:nvPr/>
        </p:nvSpPr>
        <p:spPr>
          <a:xfrm>
            <a:off x="6497926" y="2123605"/>
            <a:ext cx="1005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横向位移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8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F17D9307-0637-468F-AAA7-2151DFA47241}"/>
              </a:ext>
            </a:extLst>
          </p:cNvPr>
          <p:cNvSpPr txBox="1"/>
          <p:nvPr/>
        </p:nvSpPr>
        <p:spPr>
          <a:xfrm>
            <a:off x="0" y="803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PW</a:t>
            </a:r>
            <a:r>
              <a:rPr lang="zh-CN" altLang="en-US" sz="3200" b="1" dirty="0"/>
              <a:t>激光欠密等离子体直接激光加速：高电量、</a:t>
            </a:r>
            <a:r>
              <a:rPr lang="en-US" altLang="zh-CN" sz="3200" b="1" dirty="0"/>
              <a:t>GeV</a:t>
            </a:r>
            <a:r>
              <a:rPr lang="zh-CN" altLang="en-US" sz="3200" b="1" dirty="0"/>
              <a:t>量级电子束之路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8FCF25-8E77-4E55-8A9D-E54407C8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9986"/>
            <a:ext cx="5813958" cy="3878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6">
                <a:extLst>
                  <a:ext uri="{FF2B5EF4-FFF2-40B4-BE49-F238E27FC236}">
                    <a16:creationId xmlns:a16="http://schemas.microsoft.com/office/drawing/2014/main" id="{26D2FBA6-04CE-4E7D-AA36-0501E540C97F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21024" y="1465497"/>
                <a:ext cx="5813958" cy="3095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2000" b="1" dirty="0">
                    <a:solidFill>
                      <a:srgbClr val="00B05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参数优化</a:t>
                </a:r>
                <a:endParaRPr lang="en-US" altLang="zh-CN" sz="20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激光光斑尺寸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𝑾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优化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 </a:t>
                </a: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对于给定的密度，如果激光稳定传播距离足够长，则能够实现最大加速能量；</a:t>
                </a:r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对应的最大加速能量；</a:t>
                </a:r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激光功率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P</a:t>
                </a: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一定，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𝑾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最优时对应的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；</a:t>
                </a:r>
                <a:endParaRPr lang="en-US" altLang="zh-CN" sz="1800" dirty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zh-CN" altLang="en-US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达到最大加速能量对应的加速距离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</a:p>
            </p:txBody>
          </p:sp>
        </mc:Choice>
        <mc:Fallback>
          <p:sp>
            <p:nvSpPr>
              <p:cNvPr id="8" name="内容占位符 6">
                <a:extLst>
                  <a:ext uri="{FF2B5EF4-FFF2-40B4-BE49-F238E27FC236}">
                    <a16:creationId xmlns:a16="http://schemas.microsoft.com/office/drawing/2014/main" id="{26D2FBA6-04CE-4E7D-AA36-0501E540C97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024" y="1465497"/>
                <a:ext cx="5813958" cy="3095399"/>
              </a:xfrm>
              <a:prstGeom prst="rect">
                <a:avLst/>
              </a:prstGeom>
              <a:blipFill>
                <a:blip r:embed="rId3"/>
                <a:stretch>
                  <a:fillRect l="-943" b="-2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37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E77DC-C153-47AF-844E-A2B08580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本周工作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8E32E51-99DF-4E80-9469-D24A8F761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能量不同的束流经过同一个</a:t>
                </a:r>
                <a:r>
                  <a:rPr lang="en-US" altLang="zh-CN" dirty="0"/>
                  <a:t>chicane</a:t>
                </a:r>
                <a:r>
                  <a:rPr lang="zh-CN" altLang="en-US" dirty="0"/>
                  <a:t>后束长不同的问题；</a:t>
                </a:r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dirty="0"/>
                  <a:t>束流调研；</a:t>
                </a:r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降低</a:t>
                </a:r>
                <a:r>
                  <a:rPr lang="en-US" altLang="zh-CN" dirty="0"/>
                  <a:t>driver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和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dirty="0"/>
                  <a:t>；</a:t>
                </a:r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增大</a:t>
                </a:r>
                <a:r>
                  <a:rPr lang="en-US" altLang="zh-CN" dirty="0"/>
                  <a:t>driver</a:t>
                </a:r>
                <a:r>
                  <a:rPr lang="zh-CN" altLang="en-US" dirty="0"/>
                  <a:t>尺寸和发射度；</a:t>
                </a:r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文献阅读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8E32E51-99DF-4E80-9469-D24A8F761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03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AB0C99-276B-43AE-BC3B-66B70978E9A6}"/>
                  </a:ext>
                </a:extLst>
              </p:cNvPr>
              <p:cNvSpPr txBox="1"/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/>
                  <a:t>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3200" b="1" dirty="0"/>
                  <a:t> after chicane for beam with different energy </a:t>
                </a:r>
                <a:endParaRPr lang="zh-CN" altLang="en-US" sz="32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AB0C99-276B-43AE-BC3B-66B70978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502C68-2C6D-4038-BA64-772B021C15CC}"/>
                  </a:ext>
                </a:extLst>
              </p:cNvPr>
              <p:cNvSpPr txBox="1"/>
              <p:nvPr/>
            </p:nvSpPr>
            <p:spPr>
              <a:xfrm>
                <a:off x="6096000" y="1869746"/>
                <a:ext cx="43281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 err="1"/>
                  <a:t>run_setup</a:t>
                </a:r>
                <a:r>
                  <a:rPr lang="zh-CN" altLang="en-US" dirty="0"/>
                  <a:t>中</a:t>
                </a:r>
                <a:r>
                  <a:rPr lang="en-US" altLang="zh-CN" dirty="0" err="1"/>
                  <a:t>p_central_mev</a:t>
                </a:r>
                <a:r>
                  <a:rPr lang="zh-CN" altLang="en-US" dirty="0"/>
                  <a:t>设置为和束流能量一样，则</a:t>
                </a:r>
                <a:r>
                  <a:rPr lang="en-US" altLang="zh-CN" dirty="0"/>
                  <a:t>30.0GeV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31.5GeV</a:t>
                </a:r>
                <a:r>
                  <a:rPr lang="zh-CN" altLang="en-US" dirty="0"/>
                  <a:t>的束流经过同样的</a:t>
                </a:r>
                <a:r>
                  <a:rPr lang="en-US" altLang="zh-CN" dirty="0"/>
                  <a:t>chicane</a:t>
                </a:r>
                <a:r>
                  <a:rPr lang="zh-CN" altLang="en-US" dirty="0"/>
                  <a:t>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dirty="0"/>
                  <a:t>相同（右图黄线和红线）；</a:t>
                </a: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31.5GeV</a:t>
                </a:r>
                <a:r>
                  <a:rPr lang="zh-CN" altLang="en-US" dirty="0"/>
                  <a:t>的束流经过</a:t>
                </a:r>
                <a:r>
                  <a:rPr lang="en-US" altLang="zh-CN" dirty="0" err="1"/>
                  <a:t>p_central_mev</a:t>
                </a:r>
                <a:r>
                  <a:rPr lang="en-US" altLang="zh-CN" dirty="0"/>
                  <a:t>= 30.0GeV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chicane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dirty="0"/>
                  <a:t>减小（右图蓝线）</a:t>
                </a:r>
                <a:endParaRPr lang="en-US" altLang="zh-CN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502C68-2C6D-4038-BA64-772B021C1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69746"/>
                <a:ext cx="4328160" cy="1754326"/>
              </a:xfrm>
              <a:prstGeom prst="rect">
                <a:avLst/>
              </a:prstGeom>
              <a:blipFill>
                <a:blip r:embed="rId3"/>
                <a:stretch>
                  <a:fillRect l="-845" t="-2083" r="-6338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5C39B29-7462-4083-AD42-7CDCDDA0A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32" y="1623822"/>
            <a:ext cx="5334000" cy="4000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C4C04B3-6D39-46BF-9CCB-FB89D1DA3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196" y="3757734"/>
            <a:ext cx="3923031" cy="29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AAEA7B-E556-4652-9C34-8AFF75C04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1800" dirty="0" err="1"/>
              <a:t>PhD_Sarah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Schröder_Thesis</a:t>
            </a:r>
            <a:r>
              <a:rPr lang="en-US" altLang="zh-CN" sz="1800" dirty="0"/>
              <a:t> (2021)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PRAB.22, 101301 (2019)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DE4B4B-1C8A-4D72-9A06-B1B8C5E1C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3"/>
          <a:stretch/>
        </p:blipFill>
        <p:spPr>
          <a:xfrm>
            <a:off x="2729563" y="1708247"/>
            <a:ext cx="6732874" cy="18799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0367D87-6D82-4643-B4BB-F9ECEFF05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669" y="4378636"/>
            <a:ext cx="4039331" cy="21184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A206A9-F0AE-461E-8FC3-FC69C8339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294" y="4378636"/>
            <a:ext cx="4039331" cy="2016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AB0C99-276B-43AE-BC3B-66B70978E9A6}"/>
              </a:ext>
            </a:extLst>
          </p:cNvPr>
          <p:cNvSpPr txBox="1"/>
          <p:nvPr/>
        </p:nvSpPr>
        <p:spPr>
          <a:xfrm>
            <a:off x="0" y="803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e- bunch with high peak </a:t>
            </a:r>
            <a:r>
              <a:rPr lang="en-US" altLang="zh-CN" sz="3200" b="1" dirty="0" err="1"/>
              <a:t>current@SLAC</a:t>
            </a:r>
            <a:endParaRPr lang="zh-CN" altLang="en-US" sz="32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38332F3-BD62-47E0-8AF7-1222244B48DA}"/>
              </a:ext>
            </a:extLst>
          </p:cNvPr>
          <p:cNvSpPr/>
          <p:nvPr/>
        </p:nvSpPr>
        <p:spPr>
          <a:xfrm>
            <a:off x="3192623" y="3530557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1nC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06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3E36C8F-138E-415B-8A4A-9C745318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737" y="1624362"/>
            <a:ext cx="4191000" cy="31432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7A7D71-6BA3-4F1C-9F36-F86D7BEB8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85" y="1624362"/>
            <a:ext cx="4191000" cy="3143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F8044A-C241-4277-A8EE-ED59DC13D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724" y="1624362"/>
            <a:ext cx="4191000" cy="31432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159945E-8B61-43DE-A4FF-26EAFACAD059}"/>
              </a:ext>
            </a:extLst>
          </p:cNvPr>
          <p:cNvCxnSpPr>
            <a:cxnSpLocks/>
          </p:cNvCxnSpPr>
          <p:nvPr/>
        </p:nvCxnSpPr>
        <p:spPr>
          <a:xfrm flipH="1">
            <a:off x="2776358" y="2884348"/>
            <a:ext cx="1" cy="152369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149BA69-78EF-4FCB-823A-D05C71711F35}"/>
              </a:ext>
            </a:extLst>
          </p:cNvPr>
          <p:cNvCxnSpPr>
            <a:cxnSpLocks/>
          </p:cNvCxnSpPr>
          <p:nvPr/>
        </p:nvCxnSpPr>
        <p:spPr>
          <a:xfrm flipH="1">
            <a:off x="6775677" y="2884348"/>
            <a:ext cx="1" cy="152369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7EE507A-457E-41C3-B588-D2A374207088}"/>
              </a:ext>
            </a:extLst>
          </p:cNvPr>
          <p:cNvCxnSpPr>
            <a:cxnSpLocks/>
          </p:cNvCxnSpPr>
          <p:nvPr/>
        </p:nvCxnSpPr>
        <p:spPr>
          <a:xfrm flipH="1">
            <a:off x="10787607" y="2884348"/>
            <a:ext cx="1" cy="152369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2BB9CDA-9E6F-41DA-A7BF-FBDDBCB017F8}"/>
              </a:ext>
            </a:extLst>
          </p:cNvPr>
          <p:cNvCxnSpPr>
            <a:cxnSpLocks/>
          </p:cNvCxnSpPr>
          <p:nvPr/>
        </p:nvCxnSpPr>
        <p:spPr>
          <a:xfrm flipH="1">
            <a:off x="1956763" y="3784773"/>
            <a:ext cx="947192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7A9B66A-8B07-4CC8-B76C-5A61E34343C1}"/>
                  </a:ext>
                </a:extLst>
              </p:cNvPr>
              <p:cNvSpPr txBox="1"/>
              <p:nvPr/>
            </p:nvSpPr>
            <p:spPr>
              <a:xfrm>
                <a:off x="441434" y="5082803"/>
                <a:ext cx="11149374" cy="68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zh-CN" altLang="en-US" dirty="0"/>
                  <a:t>保持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dirty="0"/>
                  <a:t>，降低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dirty="0"/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&gt;2.6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zh-CN" altLang="en-US" dirty="0"/>
                  <a:t>才能达到和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0.48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ps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driver</m:t>
                    </m:r>
                  </m:oMath>
                </a14:m>
                <a:r>
                  <a:rPr lang="zh-CN" altLang="en-US" dirty="0"/>
                  <a:t>类似的效果；</a:t>
                </a: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/>
                      <m:t>增大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zh-CN" altLang="en-US" dirty="0"/>
                  <a:t>有所减小，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zh-CN" altLang="en-US" dirty="0"/>
                  <a:t>有所增大，总体变化不大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7A9B66A-8B07-4CC8-B76C-5A61E3434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4" y="5082803"/>
                <a:ext cx="11149374" cy="689932"/>
              </a:xfrm>
              <a:prstGeom prst="rect">
                <a:avLst/>
              </a:prstGeom>
              <a:blipFill>
                <a:blip r:embed="rId5"/>
                <a:stretch>
                  <a:fillRect l="-273" t="-4425" b="-10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1E25C42C-FAAE-4578-84A6-CB2524350112}"/>
              </a:ext>
            </a:extLst>
          </p:cNvPr>
          <p:cNvSpPr/>
          <p:nvPr/>
        </p:nvSpPr>
        <p:spPr>
          <a:xfrm>
            <a:off x="2697109" y="2980832"/>
            <a:ext cx="158496" cy="17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B89691C-6443-4458-AC47-A4BFF95E9970}"/>
              </a:ext>
            </a:extLst>
          </p:cNvPr>
          <p:cNvSpPr/>
          <p:nvPr/>
        </p:nvSpPr>
        <p:spPr>
          <a:xfrm>
            <a:off x="2946223" y="2903479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0.283%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67B3BE3-0756-4E7B-8D52-AAA90ACCF5E4}"/>
              </a:ext>
            </a:extLst>
          </p:cNvPr>
          <p:cNvSpPr/>
          <p:nvPr/>
        </p:nvSpPr>
        <p:spPr>
          <a:xfrm>
            <a:off x="6708757" y="2992911"/>
            <a:ext cx="158496" cy="17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0089B9-C97B-45FE-9737-BF0EE4BB3881}"/>
              </a:ext>
            </a:extLst>
          </p:cNvPr>
          <p:cNvSpPr/>
          <p:nvPr/>
        </p:nvSpPr>
        <p:spPr>
          <a:xfrm>
            <a:off x="6949478" y="2903479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0.289%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8F43702-797A-4722-ACA1-031D2F8EA805}"/>
              </a:ext>
            </a:extLst>
          </p:cNvPr>
          <p:cNvSpPr/>
          <p:nvPr/>
        </p:nvSpPr>
        <p:spPr>
          <a:xfrm>
            <a:off x="10716334" y="2972024"/>
            <a:ext cx="158496" cy="17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1D7B381-B6CF-47AB-8D0F-9E8E5B63A052}"/>
              </a:ext>
            </a:extLst>
          </p:cNvPr>
          <p:cNvSpPr/>
          <p:nvPr/>
        </p:nvSpPr>
        <p:spPr>
          <a:xfrm>
            <a:off x="10996170" y="2884348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0.292%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767035C-6BE7-4CB3-BF29-121CAD00AF97}"/>
              </a:ext>
            </a:extLst>
          </p:cNvPr>
          <p:cNvSpPr/>
          <p:nvPr/>
        </p:nvSpPr>
        <p:spPr>
          <a:xfrm>
            <a:off x="10819138" y="3469582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0.235%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973858A-9559-4F38-8EF0-DC9E927F1D49}"/>
              </a:ext>
            </a:extLst>
          </p:cNvPr>
          <p:cNvSpPr/>
          <p:nvPr/>
        </p:nvSpPr>
        <p:spPr>
          <a:xfrm>
            <a:off x="2760470" y="3398704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0.262%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185AE7E-15C4-4FB3-BAC9-CB28EF036B5C}"/>
              </a:ext>
            </a:extLst>
          </p:cNvPr>
          <p:cNvSpPr/>
          <p:nvPr/>
        </p:nvSpPr>
        <p:spPr>
          <a:xfrm>
            <a:off x="6786554" y="3429000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0.246%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/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/>
                  <a:t>Driver</a:t>
                </a:r>
                <a:r>
                  <a:rPr lang="zh-CN" altLang="en-US" sz="3200" b="1" dirty="0"/>
                  <a:t>：</a:t>
                </a:r>
                <a:r>
                  <a:rPr lang="en-US" altLang="zh-CN" sz="3200" b="1" dirty="0"/>
                  <a:t>5nC</a:t>
                </a:r>
                <a:r>
                  <a:rPr lang="zh-CN" altLang="en-US" sz="3200" b="1" dirty="0"/>
                  <a:t>，</a:t>
                </a:r>
                <a:r>
                  <a:rPr lang="en-US" altLang="zh-CN" sz="3200" b="1" dirty="0"/>
                  <a:t>0.24ps</a:t>
                </a:r>
                <a:r>
                  <a:rPr lang="zh-CN" altLang="en-US" sz="3200" b="1" dirty="0"/>
                  <a:t>，</a:t>
                </a:r>
                <a:r>
                  <a:rPr lang="en-US" altLang="zh-CN" sz="3200" b="1" dirty="0"/>
                  <a:t>20.8kA</a:t>
                </a:r>
                <a:r>
                  <a:rPr lang="zh-CN" altLang="en-US" sz="3200" b="1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𝟓𝐮𝐦</m:t>
                    </m:r>
                    <m:r>
                      <a:rPr lang="zh-CN" altLang="en-US" sz="3200" b="1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altLang="zh-CN" sz="3200" b="1">
                        <a:latin typeface="Cambria Math" panose="02040503050406030204" pitchFamily="18" charset="0"/>
                      </a:rPr>
                      <m:t>𝐮𝐦𝐫𝐚𝐝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blipFill>
                <a:blip r:embed="rId6"/>
                <a:stretch>
                  <a:fillRect l="-12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74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9">
            <a:extLst>
              <a:ext uri="{FF2B5EF4-FFF2-40B4-BE49-F238E27FC236}">
                <a16:creationId xmlns:a16="http://schemas.microsoft.com/office/drawing/2014/main" id="{C4F69462-A21D-44AE-9FAC-E33217EC7059}"/>
              </a:ext>
            </a:extLst>
          </p:cNvPr>
          <p:cNvSpPr txBox="1"/>
          <p:nvPr/>
        </p:nvSpPr>
        <p:spPr>
          <a:xfrm>
            <a:off x="0" y="803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/>
              <a:t>Driver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1nC</a:t>
            </a:r>
            <a:r>
              <a:rPr lang="zh-CN" altLang="en-US" sz="3200" b="1" dirty="0"/>
              <a:t>，</a:t>
            </a:r>
            <a:r>
              <a:rPr lang="en-US" altLang="zh-CN" sz="3200" b="1" dirty="0"/>
              <a:t>48fs</a:t>
            </a:r>
            <a:r>
              <a:rPr lang="zh-CN" altLang="en-US" sz="3200" b="1" dirty="0"/>
              <a:t>，</a:t>
            </a:r>
            <a:r>
              <a:rPr lang="en-US" altLang="zh-CN" sz="3200" b="1" dirty="0"/>
              <a:t>20.8kA</a:t>
            </a:r>
            <a:endParaRPr lang="zh-CN" altLang="en-US" sz="32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19DB6D-C70E-4E8D-B2A5-729009E9B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78" y="1760220"/>
            <a:ext cx="3710940" cy="3337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98971CE-BFC3-4E4B-9189-96C8A849699C}"/>
                  </a:ext>
                </a:extLst>
              </p:cNvPr>
              <p:cNvSpPr txBox="1"/>
              <p:nvPr/>
            </p:nvSpPr>
            <p:spPr>
              <a:xfrm>
                <a:off x="4840224" y="1930256"/>
                <a:ext cx="5787416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类似</a:t>
                </a:r>
                <a:r>
                  <a:rPr lang="en-US" altLang="zh-CN" dirty="0"/>
                  <a:t>laser-driven APD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beam loading </a:t>
                </a:r>
                <a:r>
                  <a:rPr lang="zh-CN" altLang="en-US" dirty="0"/>
                  <a:t>十分显著；</a:t>
                </a: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dirty="0"/>
                  <a:t>不变，可用的（</a:t>
                </a:r>
                <a:r>
                  <a:rPr lang="en-US" altLang="zh-CN" dirty="0"/>
                  <a:t>witness</a:t>
                </a:r>
                <a:r>
                  <a:rPr lang="zh-CN" altLang="en-US" dirty="0"/>
                  <a:t>所能占据的）空泡长度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相差基本不大。该前提下，降低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dirty="0"/>
                  <a:t>（缩短</a:t>
                </a:r>
                <a:r>
                  <a:rPr lang="en-US" altLang="zh-CN" dirty="0"/>
                  <a:t>driver</a:t>
                </a:r>
                <a:r>
                  <a:rPr lang="zh-CN" altLang="en-US" dirty="0"/>
                  <a:t>束长），尾场变弱，</a:t>
                </a:r>
                <a:r>
                  <a:rPr lang="en-US" altLang="zh-CN" dirty="0"/>
                  <a:t>beam loading</a:t>
                </a:r>
                <a:r>
                  <a:rPr lang="zh-CN" altLang="en-US" dirty="0"/>
                  <a:t>变强，单束团最小能散增大</a:t>
                </a:r>
                <a:endParaRPr lang="en-US" altLang="zh-CN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98971CE-BFC3-4E4B-9189-96C8A8496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224" y="1930256"/>
                <a:ext cx="5787416" cy="1498744"/>
              </a:xfrm>
              <a:prstGeom prst="rect">
                <a:avLst/>
              </a:prstGeom>
              <a:blipFill>
                <a:blip r:embed="rId3"/>
                <a:stretch>
                  <a:fillRect l="-632" t="-2439" r="-316" b="-5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19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/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/>
                  <a:t>Driver</a:t>
                </a:r>
                <a:r>
                  <a:rPr lang="zh-CN" altLang="en-US" sz="3200" b="1" dirty="0"/>
                  <a:t>：</a:t>
                </a:r>
                <a:r>
                  <a:rPr lang="en-US" altLang="zh-CN" sz="3200" b="1" dirty="0"/>
                  <a:t>5nC</a:t>
                </a:r>
                <a:r>
                  <a:rPr lang="zh-CN" altLang="en-US" sz="3200" b="1" dirty="0"/>
                  <a:t>，</a:t>
                </a:r>
                <a:r>
                  <a:rPr lang="en-US" altLang="zh-CN" sz="3200" b="1" dirty="0"/>
                  <a:t>240fs</a:t>
                </a:r>
                <a:r>
                  <a:rPr lang="zh-CN" altLang="en-US" sz="3200" b="1" dirty="0"/>
                  <a:t>，</a:t>
                </a:r>
                <a:r>
                  <a:rPr lang="en-US" altLang="zh-CN" sz="3200" b="1" dirty="0"/>
                  <a:t>20.8kA</a:t>
                </a:r>
                <a:r>
                  <a:rPr lang="zh-CN" altLang="en-US" sz="3200" b="1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</m:t>
                    </m:r>
                    <m:r>
                      <a:rPr lang="zh-CN" altLang="en-US" sz="3200" b="1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𝐮𝐦𝐫𝐚𝐝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300E29E4-3A6E-4FD3-85D6-13A0355836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215625"/>
                  </p:ext>
                </p:extLst>
              </p:nvPr>
            </p:nvGraphicFramePr>
            <p:xfrm>
              <a:off x="116872" y="1603102"/>
              <a:ext cx="4616198" cy="3734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0.48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29.91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49.4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3600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39.4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157.0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0.35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0.122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[%]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73%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0.8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[%]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0.28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[%]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±4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0.17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99065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300E29E4-3A6E-4FD3-85D6-13A0355836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215625"/>
                  </p:ext>
                </p:extLst>
              </p:nvPr>
            </p:nvGraphicFramePr>
            <p:xfrm>
              <a:off x="116872" y="1603102"/>
              <a:ext cx="4616198" cy="3734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0.48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29.91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466" b="-7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49.4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3600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48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46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39.4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157.0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8.1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46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0.35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0.122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466" b="-4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73%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0.8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766038" r="-186466" b="-3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0.28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866038" r="-186466" b="-2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±4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0.17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9906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1060377" r="-186466" b="-15094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1060377" r="-813" b="-150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8F71C66E-C566-4B01-8FE1-918F2E2CA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70" y="2008632"/>
            <a:ext cx="2482375" cy="314568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EC0ECBD-E791-43D1-90BF-32FC138D7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352" y="1666948"/>
            <a:ext cx="5105400" cy="3829050"/>
          </a:xfrm>
          <a:prstGeom prst="rect">
            <a:avLst/>
          </a:prstGeom>
        </p:spPr>
      </p:pic>
      <p:sp>
        <p:nvSpPr>
          <p:cNvPr id="37" name="椭圆 36">
            <a:extLst>
              <a:ext uri="{FF2B5EF4-FFF2-40B4-BE49-F238E27FC236}">
                <a16:creationId xmlns:a16="http://schemas.microsoft.com/office/drawing/2014/main" id="{748A9D92-9ECB-4B3F-A0D7-96C3444C91F3}"/>
              </a:ext>
            </a:extLst>
          </p:cNvPr>
          <p:cNvSpPr/>
          <p:nvPr/>
        </p:nvSpPr>
        <p:spPr>
          <a:xfrm>
            <a:off x="10463413" y="3297824"/>
            <a:ext cx="158496" cy="17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C879633-4E3E-430C-BF51-C14737B9EAEF}"/>
              </a:ext>
            </a:extLst>
          </p:cNvPr>
          <p:cNvSpPr/>
          <p:nvPr/>
        </p:nvSpPr>
        <p:spPr>
          <a:xfrm>
            <a:off x="10712527" y="3220471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0.277%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A687553-80C8-4A7F-999E-2C52A8F03B77}"/>
              </a:ext>
            </a:extLst>
          </p:cNvPr>
          <p:cNvSpPr/>
          <p:nvPr/>
        </p:nvSpPr>
        <p:spPr>
          <a:xfrm>
            <a:off x="10463413" y="3941248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0.247%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2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/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/>
                  <a:t>Driver</a:t>
                </a:r>
                <a:r>
                  <a:rPr lang="zh-CN" altLang="en-US" sz="3200" b="1" dirty="0"/>
                  <a:t>：</a:t>
                </a:r>
                <a:r>
                  <a:rPr lang="en-US" altLang="zh-CN" sz="3200" b="1" dirty="0"/>
                  <a:t>5nC</a:t>
                </a:r>
                <a:r>
                  <a:rPr lang="zh-CN" altLang="en-US" sz="3200" b="1" dirty="0"/>
                  <a:t>，</a:t>
                </a:r>
                <a:r>
                  <a:rPr lang="en-US" altLang="zh-CN" sz="3200" b="1" dirty="0"/>
                  <a:t>240fs</a:t>
                </a:r>
                <a:r>
                  <a:rPr lang="zh-CN" altLang="en-US" sz="3200" b="1" dirty="0"/>
                  <a:t>，</a:t>
                </a:r>
                <a:r>
                  <a:rPr lang="en-US" altLang="zh-CN" sz="3200" b="1" dirty="0"/>
                  <a:t>20.8kA</a:t>
                </a:r>
                <a:r>
                  <a:rPr lang="zh-CN" altLang="en-US" sz="3200" b="1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</m:t>
                    </m:r>
                    <m:r>
                      <a:rPr lang="zh-CN" altLang="en-US" sz="3200" b="1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𝐮𝐦𝐫𝐚𝐝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266A6C77-72DC-4DE4-B0F0-857B9AE850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8153179"/>
                  </p:ext>
                </p:extLst>
              </p:nvPr>
            </p:nvGraphicFramePr>
            <p:xfrm>
              <a:off x="116872" y="1603102"/>
              <a:ext cx="4616198" cy="3734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29.86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98.9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3100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47.1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98.9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147.8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5.5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0.52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0.122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[%]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74%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0.8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0.26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[%]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0.12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[%]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±4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0.074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99065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266A6C77-72DC-4DE4-B0F0-857B9AE850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8153179"/>
                  </p:ext>
                </p:extLst>
              </p:nvPr>
            </p:nvGraphicFramePr>
            <p:xfrm>
              <a:off x="116872" y="1603102"/>
              <a:ext cx="4616198" cy="3734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29.86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466" b="-7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98.9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3100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47.1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46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98.9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147.8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5.5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46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0.52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0.122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466" b="-4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74%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0.8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0.26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766038" r="-186466" b="-3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0.12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866038" r="-186466" b="-2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±4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0.074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9906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1060377" r="-186466" b="-15094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1060377" r="-813" b="-150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EA29498B-B25A-4089-B9B0-6CF41D5C3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53" y="1666948"/>
            <a:ext cx="5105399" cy="3829049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FD2EA0FD-E513-4A56-927D-F6AC13C31165}"/>
              </a:ext>
            </a:extLst>
          </p:cNvPr>
          <p:cNvSpPr/>
          <p:nvPr/>
        </p:nvSpPr>
        <p:spPr>
          <a:xfrm>
            <a:off x="10536565" y="3349285"/>
            <a:ext cx="158496" cy="17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A2111E4-B171-46EA-B35C-AC1376A3B0A5}"/>
              </a:ext>
            </a:extLst>
          </p:cNvPr>
          <p:cNvSpPr/>
          <p:nvPr/>
        </p:nvSpPr>
        <p:spPr>
          <a:xfrm>
            <a:off x="10835369" y="3275111"/>
            <a:ext cx="615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0.12%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03B8DFC-0DC8-41BC-8322-5F225362A549}"/>
              </a:ext>
            </a:extLst>
          </p:cNvPr>
          <p:cNvSpPr/>
          <p:nvPr/>
        </p:nvSpPr>
        <p:spPr>
          <a:xfrm>
            <a:off x="10536565" y="3953579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0.255%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6D34D7E-D271-4026-95A1-056E2E5B1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70" y="2007216"/>
            <a:ext cx="2482375" cy="31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/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/>
                  <a:t>Driver</a:t>
                </a:r>
                <a:r>
                  <a:rPr lang="zh-CN" altLang="en-US" sz="3200" b="1" dirty="0"/>
                  <a:t>：</a:t>
                </a:r>
                <a:r>
                  <a:rPr lang="en-US" altLang="zh-CN" sz="3200" b="1" dirty="0"/>
                  <a:t>5nC</a:t>
                </a:r>
                <a:r>
                  <a:rPr lang="zh-CN" altLang="en-US" sz="3200" b="1" dirty="0"/>
                  <a:t>，</a:t>
                </a:r>
                <a:r>
                  <a:rPr lang="en-US" altLang="zh-CN" sz="3200" b="1" dirty="0"/>
                  <a:t>240fs</a:t>
                </a:r>
                <a:r>
                  <a:rPr lang="zh-CN" altLang="en-US" sz="3200" b="1" dirty="0"/>
                  <a:t>，</a:t>
                </a:r>
                <a:r>
                  <a:rPr lang="en-US" altLang="zh-CN" sz="3200" b="1" dirty="0"/>
                  <a:t>20.8kA</a:t>
                </a:r>
                <a:r>
                  <a:rPr lang="zh-CN" altLang="en-US" sz="3200" b="1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</m:t>
                    </m:r>
                    <m:r>
                      <a:rPr lang="zh-CN" altLang="en-US" sz="3200" b="1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𝐮𝐦𝐫𝐚𝐝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F28A4D2-07AC-4186-AF8C-FFE31C1D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94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266A6C77-72DC-4DE4-B0F0-857B9AE850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550014"/>
                  </p:ext>
                </p:extLst>
              </p:nvPr>
            </p:nvGraphicFramePr>
            <p:xfrm>
              <a:off x="116872" y="1603102"/>
              <a:ext cx="4616198" cy="3734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252893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252893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mrad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ps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0.122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 [%]</m:t>
                              </m:r>
                            </m:oMath>
                          </a14:m>
                          <a:r>
                            <a:rPr lang="zh-CN" alt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0.8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0.32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[%]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0.061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[%]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±4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0.041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990657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25289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Plasma density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266A6C77-72DC-4DE4-B0F0-857B9AE850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550014"/>
                  </p:ext>
                </p:extLst>
              </p:nvPr>
            </p:nvGraphicFramePr>
            <p:xfrm>
              <a:off x="116872" y="1603102"/>
              <a:ext cx="4616198" cy="3734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6">
                      <a:extLst>
                        <a:ext uri="{9D8B030D-6E8A-4147-A177-3AD203B41FA5}">
                          <a16:colId xmlns:a16="http://schemas.microsoft.com/office/drawing/2014/main" val="722692068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901886177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205114472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1680304714"/>
                        </a:ext>
                      </a:extLst>
                    </a:gridCol>
                    <a:gridCol w="749728">
                      <a:extLst>
                        <a:ext uri="{9D8B030D-6E8A-4147-A177-3AD203B41FA5}">
                          <a16:colId xmlns:a16="http://schemas.microsoft.com/office/drawing/2014/main" val="3878275568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Parameter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Driver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Witness 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0098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initial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final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6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 [GeV]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2.6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30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2044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Q [</a:t>
                          </a:r>
                          <a:r>
                            <a:rPr lang="en-US" altLang="zh-CN" sz="1400" dirty="0" err="1"/>
                            <a:t>nC</a:t>
                          </a:r>
                          <a:r>
                            <a:rPr lang="en-US" altLang="zh-CN" sz="1400" dirty="0"/>
                            <a:t>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5.1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/>
                            <a:t>1.2</a:t>
                          </a:r>
                          <a:endParaRPr lang="zh-CN" alt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007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386538" r="-186466" b="-7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10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964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506000" r="-18646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020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06000" r="-18646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0.23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0.035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0.122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61302"/>
                      </a:ext>
                    </a:extLst>
                  </a:tr>
                  <a:tr h="321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66038" r="-186466" b="-4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5%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0.8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0.32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107240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766038" r="-186466" b="-3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±5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0.061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604920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866038" r="-186466" b="-2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±4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solidFill>
                                <a:srgbClr val="FF0000"/>
                              </a:solidFill>
                            </a:rPr>
                            <a:t>0.041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9906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Energy chirp [1/m]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-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700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1632442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1060377" r="-186466" b="-15094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268" t="-1060377" r="-813" b="-150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178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FDD1D03-E18A-41EA-B97D-F2E7CDD6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221" y="1666948"/>
            <a:ext cx="5101531" cy="3826148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4C661A5-5479-482F-9E11-49AF1EAA2B21}"/>
              </a:ext>
            </a:extLst>
          </p:cNvPr>
          <p:cNvSpPr/>
          <p:nvPr/>
        </p:nvSpPr>
        <p:spPr>
          <a:xfrm>
            <a:off x="10536565" y="3349285"/>
            <a:ext cx="158496" cy="17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44C2FCF-E1BF-4BAB-B6FB-0630FF91FAB9}"/>
              </a:ext>
            </a:extLst>
          </p:cNvPr>
          <p:cNvSpPr/>
          <p:nvPr/>
        </p:nvSpPr>
        <p:spPr>
          <a:xfrm>
            <a:off x="10785676" y="3275111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0.061%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8FD0D9-FB29-4966-8421-B27FECCDA6B9}"/>
              </a:ext>
            </a:extLst>
          </p:cNvPr>
          <p:cNvSpPr/>
          <p:nvPr/>
        </p:nvSpPr>
        <p:spPr>
          <a:xfrm>
            <a:off x="10785675" y="383775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0.316%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8D6974A-7556-403A-AD9E-9B83CC7D9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52" y="2007215"/>
            <a:ext cx="2483493" cy="31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1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7600</TotalTime>
  <Words>1158</Words>
  <Application>Microsoft Office PowerPoint</Application>
  <PresentationFormat>宽屏</PresentationFormat>
  <Paragraphs>231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AdvOT483a8203</vt:lpstr>
      <vt:lpstr>等线</vt:lpstr>
      <vt:lpstr>等线 Light</vt:lpstr>
      <vt:lpstr>华文中宋</vt:lpstr>
      <vt:lpstr>Arial</vt:lpstr>
      <vt:lpstr>Cambria Math</vt:lpstr>
      <vt:lpstr>Wingdings</vt:lpstr>
      <vt:lpstr>Office 主题​​</vt:lpstr>
      <vt:lpstr>2024/04/22</vt:lpstr>
      <vt:lpstr>本周工作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2024/04/17</dc:title>
  <dc:creator>shixueyan</dc:creator>
  <cp:lastModifiedBy>shixueyan</cp:lastModifiedBy>
  <cp:revision>259</cp:revision>
  <dcterms:created xsi:type="dcterms:W3CDTF">2024-04-17T01:56:12Z</dcterms:created>
  <dcterms:modified xsi:type="dcterms:W3CDTF">2024-04-22T08:38:04Z</dcterms:modified>
</cp:coreProperties>
</file>