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9" r:id="rId4"/>
    <p:sldId id="261" r:id="rId5"/>
    <p:sldId id="257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525" autoAdjust="0"/>
  </p:normalViewPr>
  <p:slideViewPr>
    <p:cSldViewPr snapToGrid="0">
      <p:cViewPr varScale="1">
        <p:scale>
          <a:sx n="119" d="100"/>
          <a:sy n="119" d="100"/>
        </p:scale>
        <p:origin x="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0DABB-74C0-44C4-BA61-FD5452AD58AB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DDA00-7CF0-4800-BDF7-61EF249E4F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7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DDA00-7CF0-4800-BDF7-61EF249E4FF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975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EA90A7-AFD8-7EE7-9C9F-339AD658B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FFBCD1D-134E-B255-41EA-A451F2EF4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99E56C-DA9E-35A7-0A66-3F8F16F17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FEF4B1-8967-2518-A6BF-EBB87F244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8726DE-F356-117C-6526-C7408ED8B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4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3E494F-48DE-7B73-D9BD-4579BADCA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2D0D8BB-74CF-2F4C-B959-E58436F64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022F44-26A2-6CB7-7466-30B177B25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94F0B3-85D8-FD02-2AA4-B84525720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F266AF-613B-6E3D-3D6A-22CA2FC09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34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DAEF960-B15B-4B37-78CE-813668A2B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34E363-F0FB-DB2B-F9BB-4CDC08199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337D00-E864-6865-0E3D-4A565ACE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3C70BF-A041-049F-7D8B-BB317966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D66D5A-75A1-EE3C-887F-9EE86EEB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924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94AC39-944E-5EEB-2CE3-A55E216F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7C620A-F57A-2D1D-B0D0-6FBAB4697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C46A08-9487-FA77-6AE9-FC5B068B4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1A5A7A-EE8C-FEDE-A44C-7EF8B8CC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D3A0DD-6A25-15B1-3144-AE5FD8E1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16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7C75D9-7BA6-F538-DFC4-0523817BB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3B25A7-634D-5DB5-CA9B-F600AA01E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454DE0-71EF-5A02-EF54-A2AF6F4CF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B95302-569D-4C50-F4A1-8C47EA824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F88FD9-066D-63DF-8ED8-E36DB33A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704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85FDC8-91B1-8FC1-EBC6-CDFF1D62D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6713C5-59B0-CD68-FC5F-C8B051E5B2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1F285BA-E87C-20BA-9769-A5FEF5D0F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E5735DE-29C4-8177-026E-7B482CADE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064A4E-867E-D688-FC72-CC47329B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74969A-F153-B0F6-1DFD-71293786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95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057FF6-25B7-800E-68E4-7BF9B4FB4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0C82D0-EDE0-E40B-676B-8B8C0260D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DBAFDD9-335A-93C3-86E0-5029850B4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844EBA3-8FCF-9B3D-EC83-D5BF0A0780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285A493-9838-3672-7050-FEE738429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C82AA84-F4C5-61B0-26BD-24A2EA7F4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779E6FD-C5B8-A160-2C45-D87C3A06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221565D-4750-6336-91CE-ED593D9F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85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71A4C7-7542-868D-7F00-BE40DEA4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0F13D14-AC52-27A1-6E73-B55633073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18D0394-1C22-0609-EA4A-54475CBD4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D3C9E7B-99FB-AC70-A7E3-A187C754B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72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458CF99-0D31-130C-4E6D-BE85D935F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24D8301-72CF-34E1-F295-D8992C613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ED90274-AAFE-E894-05B7-E5345444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4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B927C7-BC6C-DB0A-3AF7-5176803E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3C6806-6A2B-1D7D-4A4D-BF87F9EB1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DC4C665-02B1-3E17-7DA1-2EC3FC0F6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012EB6B-FE0B-68FF-F412-057692EC5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9C9B38-8760-4850-07D5-BF668191F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5D1F29-3D01-227D-564B-9B0F83BA7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566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5457A-62BB-071C-4103-3FB05D214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344129E-1716-3307-A049-22E6301A7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40D3E5-635C-9DE7-DAB8-646521088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CBC9FEF-42AB-ABF6-6297-B20394BD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06FD7A-7BB0-F205-17F2-21C09AAA5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DA74CE0-258E-6A05-DB98-338EC4F0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76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B5AE819-E477-734C-5483-4151A9593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2072D1D-F3C3-C711-8C8A-7148B6623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BEF6CF-9FFE-FE51-71EF-647BF9355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6E45B-B900-42BD-9CED-D84ED56EC9C3}" type="datetimeFigureOut">
              <a:rPr lang="zh-CN" altLang="en-US" smtClean="0"/>
              <a:t>2024/4/18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BDAB6A-B660-8E2C-34B5-D6C073A861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F25F59-B8B2-5BCC-F1D3-810EB48AD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62C68-2AF7-4E79-9B03-39CC5F337D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347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22A73D-38A3-69AF-FFD8-5A2803E54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733" y="1689630"/>
            <a:ext cx="9144000" cy="2387600"/>
          </a:xfrm>
        </p:spPr>
        <p:txBody>
          <a:bodyPr/>
          <a:lstStyle/>
          <a:p>
            <a:r>
              <a:rPr lang="en-US" altLang="zh-CN" dirty="0"/>
              <a:t>2024.4.22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138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4DD1097-D7C1-900F-C3E7-09CE1361C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11" y="141938"/>
            <a:ext cx="7030431" cy="671606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0A33EDF9-1647-5BD4-B2D7-232B698BB8E2}"/>
              </a:ext>
            </a:extLst>
          </p:cNvPr>
          <p:cNvSpPr txBox="1"/>
          <p:nvPr/>
        </p:nvSpPr>
        <p:spPr>
          <a:xfrm>
            <a:off x="7732295" y="1187116"/>
            <a:ext cx="4074694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关于</a:t>
            </a:r>
            <a:r>
              <a:rPr lang="en-US" altLang="zh-CN" dirty="0" err="1"/>
              <a:t>Newsletterr</a:t>
            </a:r>
            <a:r>
              <a:rPr lang="en-US" altLang="zh-CN" dirty="0"/>
              <a:t>—space-charge</a:t>
            </a:r>
            <a:r>
              <a:rPr lang="zh-CN" altLang="en-US" dirty="0"/>
              <a:t>。可以看出，主要的研究方向是</a:t>
            </a:r>
            <a:r>
              <a:rPr lang="en-US" altLang="zh-CN" dirty="0"/>
              <a:t>space-charge</a:t>
            </a:r>
            <a:r>
              <a:rPr lang="zh-CN" altLang="en-US" dirty="0"/>
              <a:t>引起的束流损失（由参数共振导致）</a:t>
            </a:r>
          </a:p>
        </p:txBody>
      </p:sp>
    </p:spTree>
    <p:extLst>
      <p:ext uri="{BB962C8B-B14F-4D97-AF65-F5344CB8AC3E}">
        <p14:creationId xmlns:p14="http://schemas.microsoft.com/office/powerpoint/2010/main" val="372899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426A2BEB-527D-4A7D-E729-F5A6F60CA2DB}"/>
              </a:ext>
            </a:extLst>
          </p:cNvPr>
          <p:cNvSpPr txBox="1"/>
          <p:nvPr/>
        </p:nvSpPr>
        <p:spPr>
          <a:xfrm>
            <a:off x="450467" y="728915"/>
            <a:ext cx="8454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中心处粒子的</a:t>
            </a:r>
            <a:r>
              <a:rPr lang="en-US" altLang="zh-CN" dirty="0"/>
              <a:t>Incoherent tune shift</a:t>
            </a:r>
            <a:r>
              <a:rPr lang="zh-CN" altLang="en-US" dirty="0"/>
              <a:t>压到共振线，并不意味着束团的不稳定</a:t>
            </a:r>
          </a:p>
        </p:txBody>
      </p:sp>
      <p:sp>
        <p:nvSpPr>
          <p:cNvPr id="8" name="箭头: 下 7">
            <a:extLst>
              <a:ext uri="{FF2B5EF4-FFF2-40B4-BE49-F238E27FC236}">
                <a16:creationId xmlns:a16="http://schemas.microsoft.com/office/drawing/2014/main" id="{B5961AE3-CA6A-87C9-1765-3CB93811353F}"/>
              </a:ext>
            </a:extLst>
          </p:cNvPr>
          <p:cNvSpPr/>
          <p:nvPr/>
        </p:nvSpPr>
        <p:spPr>
          <a:xfrm>
            <a:off x="1475874" y="3262842"/>
            <a:ext cx="826168" cy="122940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84554EC-CC6A-E399-C55A-3D42513066DB}"/>
              </a:ext>
            </a:extLst>
          </p:cNvPr>
          <p:cNvSpPr txBox="1"/>
          <p:nvPr/>
        </p:nvSpPr>
        <p:spPr>
          <a:xfrm>
            <a:off x="450467" y="4621719"/>
            <a:ext cx="10812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一些人通过</a:t>
            </a:r>
            <a:r>
              <a:rPr lang="en-US" altLang="zh-CN" dirty="0"/>
              <a:t>Vlasov</a:t>
            </a:r>
            <a:r>
              <a:rPr lang="zh-CN" altLang="en-US" dirty="0"/>
              <a:t>方程，给出了空间电荷效应引起共振的条件（参数共振），加入空间电荷效应后，当</a:t>
            </a:r>
            <a:r>
              <a:rPr lang="en-US" altLang="zh-CN" dirty="0"/>
              <a:t>collective mode</a:t>
            </a:r>
            <a:r>
              <a:rPr lang="zh-CN" altLang="en-US" dirty="0"/>
              <a:t>的频率接近半整数与整数时，会出现不稳定性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71596176-C25C-9D4C-4DB7-60921D0D8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35" y="1212844"/>
            <a:ext cx="7145686" cy="1878613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AB58F828-96F5-E2FF-5D02-E8C28F632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305" y="675127"/>
            <a:ext cx="3300270" cy="2443294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0184C899-E4ED-AC62-39B6-FD1F55076A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6657" y="3091457"/>
            <a:ext cx="6237802" cy="1296246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580BBF1E-520C-88EA-01DA-DA1831E27A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582" y="5268050"/>
            <a:ext cx="3305636" cy="676369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2E6B3062-F8D1-5ECE-795B-FBD622AF1693}"/>
              </a:ext>
            </a:extLst>
          </p:cNvPr>
          <p:cNvSpPr txBox="1"/>
          <p:nvPr/>
        </p:nvSpPr>
        <p:spPr>
          <a:xfrm>
            <a:off x="450467" y="6127664"/>
            <a:ext cx="10964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一般认为</a:t>
            </a:r>
            <a:r>
              <a:rPr lang="en-US" altLang="zh-CN" dirty="0"/>
              <a:t>incoherent tune</a:t>
            </a:r>
            <a:r>
              <a:rPr lang="zh-CN" altLang="en-US" dirty="0"/>
              <a:t>的共振，只会出现在束团的</a:t>
            </a:r>
            <a:r>
              <a:rPr lang="en-US" altLang="zh-CN" dirty="0"/>
              <a:t>halo</a:t>
            </a:r>
            <a:r>
              <a:rPr lang="zh-CN" altLang="en-US" dirty="0"/>
              <a:t>位置</a:t>
            </a:r>
          </a:p>
        </p:txBody>
      </p:sp>
    </p:spTree>
    <p:extLst>
      <p:ext uri="{BB962C8B-B14F-4D97-AF65-F5344CB8AC3E}">
        <p14:creationId xmlns:p14="http://schemas.microsoft.com/office/powerpoint/2010/main" val="214653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C77FE04-1BEF-F1AD-5FBB-47DF96A26E79}"/>
              </a:ext>
            </a:extLst>
          </p:cNvPr>
          <p:cNvSpPr txBox="1"/>
          <p:nvPr/>
        </p:nvSpPr>
        <p:spPr>
          <a:xfrm>
            <a:off x="794084" y="352926"/>
            <a:ext cx="994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参数共振是同时考虑了</a:t>
            </a:r>
            <a:r>
              <a:rPr lang="en-US" altLang="zh-CN" dirty="0"/>
              <a:t>space-charge</a:t>
            </a:r>
            <a:r>
              <a:rPr lang="zh-CN" altLang="en-US" dirty="0"/>
              <a:t>和周期性的外部聚焦之后，才会出现的。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EBAEE5B-3C5C-48A3-59E2-9A5AC992D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549" y="1619761"/>
            <a:ext cx="4906060" cy="345805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A2845E97-3723-153C-1054-1DE61985EB01}"/>
              </a:ext>
            </a:extLst>
          </p:cNvPr>
          <p:cNvSpPr txBox="1"/>
          <p:nvPr/>
        </p:nvSpPr>
        <p:spPr>
          <a:xfrm>
            <a:off x="6577263" y="1042737"/>
            <a:ext cx="5253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纵向是否会有空间电荷效应引起的参数共振？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DF5925F-6BC9-20E5-98E2-D940D6C158AD}"/>
                  </a:ext>
                </a:extLst>
              </p:cNvPr>
              <p:cNvSpPr txBox="1"/>
              <p:nvPr/>
            </p:nvSpPr>
            <p:spPr>
              <a:xfrm>
                <a:off x="6046461" y="3056396"/>
                <a:ext cx="5710990" cy="1711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对于</a:t>
                </a:r>
                <a:r>
                  <a:rPr lang="en-US" altLang="zh-CN" dirty="0"/>
                  <a:t>SSMB</a:t>
                </a:r>
                <a:r>
                  <a:rPr lang="zh-CN" altLang="en-US" dirty="0"/>
                  <a:t>来说：</a:t>
                </a:r>
                <a:endParaRPr lang="en-US" altLang="zh-CN" dirty="0"/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dirty="0"/>
                  <a:t>纵向</a:t>
                </a:r>
                <a:r>
                  <a:rPr lang="en-US" altLang="zh-CN" dirty="0"/>
                  <a:t>space-charge</a:t>
                </a:r>
                <a:r>
                  <a:rPr lang="zh-CN" altLang="en-US" dirty="0"/>
                  <a:t>很强；</a:t>
                </a:r>
                <a:endParaRPr lang="en-US" altLang="zh-CN" dirty="0"/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EUV</a:t>
                </a:r>
                <a:r>
                  <a:rPr lang="zh-CN" altLang="en-US" dirty="0"/>
                  <a:t>模式中，每一圈会经过所谓的纵向强聚焦段，纵向的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/>
                  <a:t>不小，也通过局部相移因子的方法定义了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/>
                  <a:t>。</a:t>
                </a:r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DF5925F-6BC9-20E5-98E2-D940D6C15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461" y="3056396"/>
                <a:ext cx="5710990" cy="1711238"/>
              </a:xfrm>
              <a:prstGeom prst="rect">
                <a:avLst/>
              </a:prstGeom>
              <a:blipFill>
                <a:blip r:embed="rId3"/>
                <a:stretch>
                  <a:fillRect l="-961" r="-854" b="-46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558E3C6C-3D9C-3CD8-C5D8-57CEA03A2135}"/>
              </a:ext>
            </a:extLst>
          </p:cNvPr>
          <p:cNvSpPr txBox="1"/>
          <p:nvPr/>
        </p:nvSpPr>
        <p:spPr>
          <a:xfrm>
            <a:off x="6096000" y="5536009"/>
            <a:ext cx="5735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但是</a:t>
            </a:r>
            <a:r>
              <a:rPr lang="en-US" altLang="zh-CN" dirty="0"/>
              <a:t>EUV</a:t>
            </a:r>
            <a:r>
              <a:rPr lang="zh-CN" altLang="en-US" dirty="0"/>
              <a:t>模式，强聚焦外的地方，都是</a:t>
            </a:r>
            <a:r>
              <a:rPr lang="en-US" altLang="zh-CN" dirty="0"/>
              <a:t>coasting beam</a:t>
            </a:r>
            <a:r>
              <a:rPr lang="zh-CN" altLang="en-US" dirty="0"/>
              <a:t>，即使强聚焦段中有一些增长率，可能也会在导致严重的损失之前，就回到环中了。</a:t>
            </a: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03960191-6D37-9211-71FF-629CE0C63C7A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1812758" y="2646947"/>
            <a:ext cx="1038726" cy="30733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53FD3FEB-E24C-9F19-C606-5048B48A7767}"/>
                  </a:ext>
                </a:extLst>
              </p:cNvPr>
              <p:cNvSpPr txBox="1"/>
              <p:nvPr/>
            </p:nvSpPr>
            <p:spPr>
              <a:xfrm>
                <a:off x="505326" y="5720287"/>
                <a:ext cx="4692316" cy="391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实际上就是将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zh-CN" altLang="en-US" i="0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zh-CN" altLang="en-US" dirty="0"/>
                  <a:t>看作常数（平滑近似）</a:t>
                </a:r>
              </a:p>
            </p:txBody>
          </p:sp>
        </mc:Choice>
        <mc:Fallback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53FD3FEB-E24C-9F19-C606-5048B48A7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26" y="5720287"/>
                <a:ext cx="4692316" cy="391261"/>
              </a:xfrm>
              <a:prstGeom prst="rect">
                <a:avLst/>
              </a:prstGeom>
              <a:blipFill>
                <a:blip r:embed="rId4"/>
                <a:stretch>
                  <a:fillRect l="-1169" t="-6154" b="-184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3CA6B27-E44B-CB97-9700-231290DC2FCC}"/>
                  </a:ext>
                </a:extLst>
              </p:cNvPr>
              <p:cNvSpPr txBox="1"/>
              <p:nvPr/>
            </p:nvSpPr>
            <p:spPr>
              <a:xfrm>
                <a:off x="5951621" y="1619761"/>
                <a:ext cx="5805830" cy="668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之前的纵向动力学中，会采用绝热近似，纵向运动很慢。（实际上就是将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zh-CN" altLang="en-US" dirty="0"/>
                  <a:t>当作常数）</a:t>
                </a:r>
              </a:p>
            </p:txBody>
          </p:sp>
        </mc:Choice>
        <mc:Fallback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3CA6B27-E44B-CB97-9700-231290DC2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621" y="1619761"/>
                <a:ext cx="5805830" cy="668260"/>
              </a:xfrm>
              <a:prstGeom prst="rect">
                <a:avLst/>
              </a:prstGeom>
              <a:blipFill>
                <a:blip r:embed="rId5"/>
                <a:stretch>
                  <a:fillRect l="-839" t="-5505" r="-2413" b="-110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425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6905F00-2AE4-897E-BFCA-9709F08780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79" y="260329"/>
            <a:ext cx="7287642" cy="147658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C6499C02-93AC-E308-8C8A-C333144BDA5D}"/>
              </a:ext>
            </a:extLst>
          </p:cNvPr>
          <p:cNvSpPr txBox="1"/>
          <p:nvPr/>
        </p:nvSpPr>
        <p:spPr>
          <a:xfrm>
            <a:off x="8558463" y="611284"/>
            <a:ext cx="3433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有模拟，但只有</a:t>
            </a:r>
            <a:r>
              <a:rPr lang="en-US" altLang="zh-CN" dirty="0"/>
              <a:t>Direct</a:t>
            </a:r>
            <a:r>
              <a:rPr lang="zh-CN" altLang="en-US" dirty="0"/>
              <a:t>部分</a:t>
            </a:r>
            <a:endParaRPr lang="en-US" altLang="zh-CN" dirty="0"/>
          </a:p>
          <a:p>
            <a:r>
              <a:rPr lang="en-US" altLang="zh-CN" dirty="0" err="1"/>
              <a:t>PyOrbit</a:t>
            </a:r>
            <a:r>
              <a:rPr lang="en-US" altLang="zh-CN" dirty="0"/>
              <a:t> simulation</a:t>
            </a:r>
            <a:endParaRPr lang="zh-CN" altLang="en-US" dirty="0"/>
          </a:p>
        </p:txBody>
      </p:sp>
      <p:sp>
        <p:nvSpPr>
          <p:cNvPr id="7" name="箭头: 右 6">
            <a:extLst>
              <a:ext uri="{FF2B5EF4-FFF2-40B4-BE49-F238E27FC236}">
                <a16:creationId xmlns:a16="http://schemas.microsoft.com/office/drawing/2014/main" id="{CC671C15-A555-460F-B60F-FE4E657FE0AC}"/>
              </a:ext>
            </a:extLst>
          </p:cNvPr>
          <p:cNvSpPr/>
          <p:nvPr/>
        </p:nvSpPr>
        <p:spPr>
          <a:xfrm>
            <a:off x="7672651" y="858250"/>
            <a:ext cx="673769" cy="28073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6AF7861-2AEC-65D1-515A-99F3EA887B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595" y="2018943"/>
            <a:ext cx="10478049" cy="1476581"/>
          </a:xfrm>
          <a:prstGeom prst="rect">
            <a:avLst/>
          </a:prstGeom>
        </p:spPr>
      </p:pic>
      <p:sp>
        <p:nvSpPr>
          <p:cNvPr id="10" name="箭头: 下 9">
            <a:extLst>
              <a:ext uri="{FF2B5EF4-FFF2-40B4-BE49-F238E27FC236}">
                <a16:creationId xmlns:a16="http://schemas.microsoft.com/office/drawing/2014/main" id="{4486F4F0-F4E2-3458-B5AB-DBFE08C921BF}"/>
              </a:ext>
            </a:extLst>
          </p:cNvPr>
          <p:cNvSpPr/>
          <p:nvPr/>
        </p:nvSpPr>
        <p:spPr>
          <a:xfrm>
            <a:off x="9258300" y="1366171"/>
            <a:ext cx="530679" cy="64633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729D0B9-21A6-8B50-047E-5D8A522011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5714" y="4131810"/>
            <a:ext cx="6540571" cy="243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18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6049</TotalTime>
  <Words>246</Words>
  <Application>Microsoft Office PowerPoint</Application>
  <PresentationFormat>宽屏</PresentationFormat>
  <Paragraphs>16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Cambria Math</vt:lpstr>
      <vt:lpstr>Office 主题​​</vt:lpstr>
      <vt:lpstr>2024.4.22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2024.4.22</dc:title>
  <dc:creator>子航 赵</dc:creator>
  <cp:lastModifiedBy>子航 赵</cp:lastModifiedBy>
  <cp:revision>13</cp:revision>
  <dcterms:created xsi:type="dcterms:W3CDTF">2024-04-18T05:58:54Z</dcterms:created>
  <dcterms:modified xsi:type="dcterms:W3CDTF">2024-04-22T10:48:11Z</dcterms:modified>
</cp:coreProperties>
</file>