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74"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25" d="100"/>
          <a:sy n="125" d="100"/>
        </p:scale>
        <p:origin x="3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3CD59E-2F75-43A1-9CB7-7A94A5933DB5}"/>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FBF10985-E299-4512-9881-EE1BF5406F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B6871EB-F1D1-4315-9876-E0FCDC49A654}"/>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5" name="页脚占位符 4">
            <a:extLst>
              <a:ext uri="{FF2B5EF4-FFF2-40B4-BE49-F238E27FC236}">
                <a16:creationId xmlns:a16="http://schemas.microsoft.com/office/drawing/2014/main" id="{99C5A0BB-1BDA-4B1C-B562-EA3F15797DA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69F3459-2D90-4FEA-A197-D3CDB8C256C6}"/>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3755265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CBD11D-47C6-45AF-8EF7-CD6845AC536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81B3544-007F-4160-8D9C-3941B94D324D}"/>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DE06F68-3F9A-4F2B-B0F3-08D16F9BC36B}"/>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5" name="页脚占位符 4">
            <a:extLst>
              <a:ext uri="{FF2B5EF4-FFF2-40B4-BE49-F238E27FC236}">
                <a16:creationId xmlns:a16="http://schemas.microsoft.com/office/drawing/2014/main" id="{EC5D6F53-43AA-42CC-8A57-E4D14CF0438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CB05859-141B-412A-887C-5A6918AEB4A0}"/>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2310394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9C095D6-83B1-4943-BD58-01C74213B06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123A5F0-9719-4F86-9AFA-B0735B20D5B4}"/>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FE94338-81D8-48A4-9333-94E38CCFE52B}"/>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5" name="页脚占位符 4">
            <a:extLst>
              <a:ext uri="{FF2B5EF4-FFF2-40B4-BE49-F238E27FC236}">
                <a16:creationId xmlns:a16="http://schemas.microsoft.com/office/drawing/2014/main" id="{54476C73-EA6F-4A9F-BC86-F0A6B7784FB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A094B68-3B89-4C6D-A3AF-52253EE5C6CC}"/>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165220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D7E1E4-B39A-4EF9-9E7E-C3D7B8EA5E8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41F6FD4-6BFB-4141-A380-D4DA00836575}"/>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FB829FC-F395-4B28-AC08-6453D58A8F4E}"/>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5" name="页脚占位符 4">
            <a:extLst>
              <a:ext uri="{FF2B5EF4-FFF2-40B4-BE49-F238E27FC236}">
                <a16:creationId xmlns:a16="http://schemas.microsoft.com/office/drawing/2014/main" id="{AED26A6B-1075-43F6-A9FD-8616AB96977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ABE23AD-E41C-4785-8E1E-6A4E215FDA7D}"/>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285140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3CF27C-80A3-47DB-96E7-39717381280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01339AEA-F21A-4A0D-A4D9-80C9CBB412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81EEA3BB-E007-4F9F-9F36-F86D1395F96C}"/>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5" name="页脚占位符 4">
            <a:extLst>
              <a:ext uri="{FF2B5EF4-FFF2-40B4-BE49-F238E27FC236}">
                <a16:creationId xmlns:a16="http://schemas.microsoft.com/office/drawing/2014/main" id="{D9C5C1BE-1ACB-40C1-B1BD-48993033FA7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AD915DE-E14A-43BC-92DA-E47DABCF7AE9}"/>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4151934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884D43-F481-4DDA-BBC9-80BDC5BBE54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58D9394-096E-4DD3-92F1-6087317D872F}"/>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BB0AF25D-95ED-41A6-AA4C-4CD1412EFD1E}"/>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68BB8457-70EB-4B82-BE0F-D00D571FCBBC}"/>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6" name="页脚占位符 5">
            <a:extLst>
              <a:ext uri="{FF2B5EF4-FFF2-40B4-BE49-F238E27FC236}">
                <a16:creationId xmlns:a16="http://schemas.microsoft.com/office/drawing/2014/main" id="{1577B1E1-9D19-4B9B-96AA-ADF60DEDF63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F6DD2FB-6C6F-454B-95C9-71DDAF1C46DF}"/>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225832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C5189F-C585-495B-B720-733CAD4B086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3A2994D-F845-4A8B-A8E2-96C1A2D3AE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06E47687-A522-45B3-8A7E-39FE92A6D6A2}"/>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511D4322-360E-42B6-88B7-1297455ACC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71178569-2574-4834-B1BA-C226CE2355A6}"/>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FE453ACE-48E9-4DE2-8236-06D84605F199}"/>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8" name="页脚占位符 7">
            <a:extLst>
              <a:ext uri="{FF2B5EF4-FFF2-40B4-BE49-F238E27FC236}">
                <a16:creationId xmlns:a16="http://schemas.microsoft.com/office/drawing/2014/main" id="{A1F8D478-CA23-499C-8B99-C4240E2ACD5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E7493646-31E0-4DC9-A009-656C6298BA0B}"/>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3420061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451042-5F8A-4C00-87C1-E9BF273C6F5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1441BD9-20E7-4B4A-8358-B79389D3461A}"/>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4" name="页脚占位符 3">
            <a:extLst>
              <a:ext uri="{FF2B5EF4-FFF2-40B4-BE49-F238E27FC236}">
                <a16:creationId xmlns:a16="http://schemas.microsoft.com/office/drawing/2014/main" id="{745C629B-5FF0-4CCB-94B4-AFABF01C666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B1FFF3FC-7E33-4206-8BC4-A7EB106D79F7}"/>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193111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C4658DB3-FCB4-4DE2-B654-81C397CDDAA3}"/>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3" name="页脚占位符 2">
            <a:extLst>
              <a:ext uri="{FF2B5EF4-FFF2-40B4-BE49-F238E27FC236}">
                <a16:creationId xmlns:a16="http://schemas.microsoft.com/office/drawing/2014/main" id="{079E87D5-0098-45DE-8B56-7AC8CDDBC0C8}"/>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11FE0CE-EA79-419C-A39E-3B38B007ECA8}"/>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16745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DEA90A-FBF9-48AB-AB22-D1576D99873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46BA98F-D338-435D-B262-A66CBED234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10AF35EC-1409-4E44-9E07-534AD88C4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88CD362-193D-42DA-9102-C7F985AC04E5}"/>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6" name="页脚占位符 5">
            <a:extLst>
              <a:ext uri="{FF2B5EF4-FFF2-40B4-BE49-F238E27FC236}">
                <a16:creationId xmlns:a16="http://schemas.microsoft.com/office/drawing/2014/main" id="{9F3B4574-2ABE-4F26-A909-D6A83542D30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29DDDB4-D718-49CA-8835-8874AC4C755E}"/>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104222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394B4A-702E-4C56-96BF-E43DC6E486E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B695551-2C03-4CF0-90D1-6639DE9EB9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406B638-D31F-4097-873E-D5D9F1D9C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453B57C6-5913-4834-A916-CD0EA95822EA}"/>
              </a:ext>
            </a:extLst>
          </p:cNvPr>
          <p:cNvSpPr>
            <a:spLocks noGrp="1"/>
          </p:cNvSpPr>
          <p:nvPr>
            <p:ph type="dt" sz="half" idx="10"/>
          </p:nvPr>
        </p:nvSpPr>
        <p:spPr/>
        <p:txBody>
          <a:bodyPr/>
          <a:lstStyle/>
          <a:p>
            <a:fld id="{03BCE27E-EE03-4C5F-B86C-EEB23DB4FBE2}" type="datetimeFigureOut">
              <a:rPr lang="zh-CN" altLang="en-US" smtClean="0"/>
              <a:t>2024/5/6</a:t>
            </a:fld>
            <a:endParaRPr lang="zh-CN" altLang="en-US"/>
          </a:p>
        </p:txBody>
      </p:sp>
      <p:sp>
        <p:nvSpPr>
          <p:cNvPr id="6" name="页脚占位符 5">
            <a:extLst>
              <a:ext uri="{FF2B5EF4-FFF2-40B4-BE49-F238E27FC236}">
                <a16:creationId xmlns:a16="http://schemas.microsoft.com/office/drawing/2014/main" id="{9B1C893B-B62B-4FAA-B8D9-BA0EB032216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FFD4112-0E08-4CF1-A55D-C74D30839C47}"/>
              </a:ext>
            </a:extLst>
          </p:cNvPr>
          <p:cNvSpPr>
            <a:spLocks noGrp="1"/>
          </p:cNvSpPr>
          <p:nvPr>
            <p:ph type="sldNum" sz="quarter" idx="12"/>
          </p:nvPr>
        </p:nvSpPr>
        <p:spPr/>
        <p:txBody>
          <a:body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358349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A59BBB1-E986-41CA-B6C9-DA5BBA9CFC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E5BC575-7A5C-4AD6-B52D-80BF441F5C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07088C1-E56D-465B-B16B-03275C3F6F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CE27E-EE03-4C5F-B86C-EEB23DB4FBE2}" type="datetimeFigureOut">
              <a:rPr lang="zh-CN" altLang="en-US" smtClean="0"/>
              <a:t>2024/5/6</a:t>
            </a:fld>
            <a:endParaRPr lang="zh-CN" altLang="en-US"/>
          </a:p>
        </p:txBody>
      </p:sp>
      <p:sp>
        <p:nvSpPr>
          <p:cNvPr id="5" name="页脚占位符 4">
            <a:extLst>
              <a:ext uri="{FF2B5EF4-FFF2-40B4-BE49-F238E27FC236}">
                <a16:creationId xmlns:a16="http://schemas.microsoft.com/office/drawing/2014/main" id="{AD1B216C-8800-4B11-8998-ECD3DAD413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2F4B191-C9B4-469F-97FE-9C72C64DFE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A9F2F-DBCC-4735-8B58-850D27C116A9}" type="slidenum">
              <a:rPr lang="zh-CN" altLang="en-US" smtClean="0"/>
              <a:t>‹#›</a:t>
            </a:fld>
            <a:endParaRPr lang="zh-CN" altLang="en-US"/>
          </a:p>
        </p:txBody>
      </p:sp>
    </p:spTree>
    <p:extLst>
      <p:ext uri="{BB962C8B-B14F-4D97-AF65-F5344CB8AC3E}">
        <p14:creationId xmlns:p14="http://schemas.microsoft.com/office/powerpoint/2010/main" val="2101326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9234E4-93DA-4645-85F0-583F94D39176}"/>
              </a:ext>
            </a:extLst>
          </p:cNvPr>
          <p:cNvSpPr>
            <a:spLocks noGrp="1"/>
          </p:cNvSpPr>
          <p:nvPr>
            <p:ph type="ctrTitle"/>
          </p:nvPr>
        </p:nvSpPr>
        <p:spPr/>
        <p:txBody>
          <a:bodyPr/>
          <a:lstStyle/>
          <a:p>
            <a:r>
              <a:rPr lang="en-US" altLang="zh-CN" dirty="0"/>
              <a:t>2024/04/29</a:t>
            </a:r>
            <a:endParaRPr lang="zh-CN" altLang="en-US" dirty="0"/>
          </a:p>
        </p:txBody>
      </p:sp>
      <p:sp>
        <p:nvSpPr>
          <p:cNvPr id="3" name="副标题 2">
            <a:extLst>
              <a:ext uri="{FF2B5EF4-FFF2-40B4-BE49-F238E27FC236}">
                <a16:creationId xmlns:a16="http://schemas.microsoft.com/office/drawing/2014/main" id="{0D3CF69A-CC75-4C4D-A364-8EC2F7779912}"/>
              </a:ext>
            </a:extLst>
          </p:cNvPr>
          <p:cNvSpPr>
            <a:spLocks noGrp="1"/>
          </p:cNvSpPr>
          <p:nvPr>
            <p:ph type="subTitle" idx="1"/>
          </p:nvPr>
        </p:nvSpPr>
        <p:spPr/>
        <p:txBody>
          <a:bodyPr/>
          <a:lstStyle/>
          <a:p>
            <a:r>
              <a:rPr lang="zh-CN" altLang="en-US" dirty="0"/>
              <a:t>组会</a:t>
            </a:r>
          </a:p>
        </p:txBody>
      </p:sp>
    </p:spTree>
    <p:extLst>
      <p:ext uri="{BB962C8B-B14F-4D97-AF65-F5344CB8AC3E}">
        <p14:creationId xmlns:p14="http://schemas.microsoft.com/office/powerpoint/2010/main" val="1739878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3" name="TextBox 9">
                <a:extLst>
                  <a:ext uri="{FF2B5EF4-FFF2-40B4-BE49-F238E27FC236}">
                    <a16:creationId xmlns:a16="http://schemas.microsoft.com/office/drawing/2014/main" id="{0F28A4D2-07AC-4186-AF8C-FFE31C1D66D1}"/>
                  </a:ext>
                </a:extLst>
              </p:cNvPr>
              <p:cNvSpPr txBox="1"/>
              <p:nvPr/>
            </p:nvSpPr>
            <p:spPr>
              <a:xfrm>
                <a:off x="0" y="80394"/>
                <a:ext cx="12192000" cy="58477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b="1" dirty="0"/>
                  <a:t>Driver: 5nC, 240fs, 20.8kA, </a:t>
                </a:r>
                <a14:m>
                  <m:oMath xmlns:m="http://schemas.openxmlformats.org/officeDocument/2006/math">
                    <m:r>
                      <a:rPr lang="en-US" altLang="zh-CN" sz="3200" b="1" i="0" smtClean="0">
                        <a:latin typeface="Cambria Math" panose="02040503050406030204" pitchFamily="18" charset="0"/>
                      </a:rPr>
                      <m:t>  </m:t>
                    </m:r>
                    <m:sSub>
                      <m:sSubPr>
                        <m:ctrlPr>
                          <a:rPr lang="en-US" altLang="zh-CN" sz="3200" b="1" i="1" smtClean="0">
                            <a:latin typeface="Cambria Math" panose="02040503050406030204" pitchFamily="18" charset="0"/>
                          </a:rPr>
                        </m:ctrlPr>
                      </m:sSubPr>
                      <m:e>
                        <m:r>
                          <a:rPr lang="en-US" altLang="zh-CN" sz="3200" b="1" i="1" smtClean="0">
                            <a:latin typeface="Cambria Math" panose="02040503050406030204" pitchFamily="18" charset="0"/>
                          </a:rPr>
                          <m:t>𝝈</m:t>
                        </m:r>
                      </m:e>
                      <m:sub>
                        <m:r>
                          <a:rPr lang="en-US" altLang="zh-CN" sz="3200" b="1" i="1" smtClean="0">
                            <a:latin typeface="Cambria Math" panose="02040503050406030204" pitchFamily="18" charset="0"/>
                          </a:rPr>
                          <m:t>𝒓</m:t>
                        </m:r>
                      </m:sub>
                    </m:sSub>
                    <m:r>
                      <a:rPr lang="en-US" altLang="zh-CN" sz="3200" b="1" i="1" smtClean="0">
                        <a:latin typeface="Cambria Math" panose="02040503050406030204" pitchFamily="18" charset="0"/>
                      </a:rPr>
                      <m:t>=</m:t>
                    </m:r>
                    <m:r>
                      <a:rPr lang="en-US" altLang="zh-CN" sz="3200" b="1" i="1" smtClean="0">
                        <a:latin typeface="Cambria Math" panose="02040503050406030204" pitchFamily="18" charset="0"/>
                      </a:rPr>
                      <m:t>𝟏𝟓𝟎</m:t>
                    </m:r>
                    <m:r>
                      <a:rPr lang="en-US" altLang="zh-CN" sz="3200" b="1" i="0" smtClean="0">
                        <a:latin typeface="Cambria Math" panose="02040503050406030204" pitchFamily="18" charset="0"/>
                      </a:rPr>
                      <m:t>𝐮𝐦</m:t>
                    </m:r>
                    <m:r>
                      <a:rPr lang="en-US" altLang="zh-CN" sz="3200" b="1" i="1" smtClean="0">
                        <a:latin typeface="Cambria Math" panose="02040503050406030204" pitchFamily="18" charset="0"/>
                      </a:rPr>
                      <m:t>, </m:t>
                    </m:r>
                    <m:sSub>
                      <m:sSubPr>
                        <m:ctrlPr>
                          <a:rPr lang="en-US" altLang="zh-CN" sz="3200" b="1" i="1" smtClean="0">
                            <a:latin typeface="Cambria Math" panose="02040503050406030204" pitchFamily="18" charset="0"/>
                          </a:rPr>
                        </m:ctrlPr>
                      </m:sSubPr>
                      <m:e>
                        <m:r>
                          <a:rPr lang="en-US" altLang="zh-CN" sz="3200" b="1" i="1" smtClean="0">
                            <a:latin typeface="Cambria Math" panose="02040503050406030204" pitchFamily="18" charset="0"/>
                          </a:rPr>
                          <m:t>𝝐</m:t>
                        </m:r>
                      </m:e>
                      <m:sub>
                        <m:r>
                          <a:rPr lang="en-US" altLang="zh-CN" sz="3200" b="1" i="1" smtClean="0">
                            <a:latin typeface="Cambria Math" panose="02040503050406030204" pitchFamily="18" charset="0"/>
                          </a:rPr>
                          <m:t>𝒏</m:t>
                        </m:r>
                      </m:sub>
                    </m:sSub>
                    <m:r>
                      <a:rPr lang="en-US" altLang="zh-CN" sz="3200" b="1" i="1" smtClean="0">
                        <a:latin typeface="Cambria Math" panose="02040503050406030204" pitchFamily="18" charset="0"/>
                      </a:rPr>
                      <m:t>=</m:t>
                    </m:r>
                    <m:r>
                      <a:rPr lang="en-US" altLang="zh-CN" sz="3200" b="1" i="1" smtClean="0">
                        <a:latin typeface="Cambria Math" panose="02040503050406030204" pitchFamily="18" charset="0"/>
                      </a:rPr>
                      <m:t>𝟏𝟎𝟎</m:t>
                    </m:r>
                    <m:r>
                      <a:rPr lang="en-US" altLang="zh-CN" sz="3200" b="1" i="0" smtClean="0">
                        <a:latin typeface="Cambria Math" panose="02040503050406030204" pitchFamily="18" charset="0"/>
                      </a:rPr>
                      <m:t>𝐮𝐦𝐫𝐚𝐝</m:t>
                    </m:r>
                  </m:oMath>
                </a14:m>
                <a:endParaRPr lang="en-US" altLang="zh-CN" sz="3200" b="1" dirty="0"/>
              </a:p>
            </p:txBody>
          </p:sp>
        </mc:Choice>
        <mc:Fallback>
          <p:sp>
            <p:nvSpPr>
              <p:cNvPr id="23" name="TextBox 9">
                <a:extLst>
                  <a:ext uri="{FF2B5EF4-FFF2-40B4-BE49-F238E27FC236}">
                    <a16:creationId xmlns:a16="http://schemas.microsoft.com/office/drawing/2014/main" id="{0F28A4D2-07AC-4186-AF8C-FFE31C1D66D1}"/>
                  </a:ext>
                </a:extLst>
              </p:cNvPr>
              <p:cNvSpPr txBox="1">
                <a:spLocks noRot="1" noChangeAspect="1" noMove="1" noResize="1" noEditPoints="1" noAdjustHandles="1" noChangeArrowheads="1" noChangeShapeType="1" noTextEdit="1"/>
              </p:cNvSpPr>
              <p:nvPr/>
            </p:nvSpPr>
            <p:spPr>
              <a:xfrm>
                <a:off x="0" y="80394"/>
                <a:ext cx="12192000" cy="584775"/>
              </a:xfrm>
              <a:prstGeom prst="rect">
                <a:avLst/>
              </a:prstGeom>
              <a:blipFill>
                <a:blip r:embed="rId2"/>
                <a:stretch>
                  <a:fillRect l="-1250" t="-13542" b="-33333"/>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graphicFrame>
            <p:nvGraphicFramePr>
              <p:cNvPr id="19" name="表格 18">
                <a:extLst>
                  <a:ext uri="{FF2B5EF4-FFF2-40B4-BE49-F238E27FC236}">
                    <a16:creationId xmlns:a16="http://schemas.microsoft.com/office/drawing/2014/main" id="{266A6C77-72DC-4DE4-B0F0-857B9AE850A7}"/>
                  </a:ext>
                </a:extLst>
              </p:cNvPr>
              <p:cNvGraphicFramePr>
                <a:graphicFrameLocks noGrp="1"/>
              </p:cNvGraphicFramePr>
              <p:nvPr>
                <p:extLst>
                  <p:ext uri="{D42A27DB-BD31-4B8C-83A1-F6EECF244321}">
                    <p14:modId xmlns:p14="http://schemas.microsoft.com/office/powerpoint/2010/main" val="1182490919"/>
                  </p:ext>
                </p:extLst>
              </p:nvPr>
            </p:nvGraphicFramePr>
            <p:xfrm>
              <a:off x="891064" y="1603101"/>
              <a:ext cx="4616198" cy="3412745"/>
            </p:xfrm>
            <a:graphic>
              <a:graphicData uri="http://schemas.openxmlformats.org/drawingml/2006/table">
                <a:tbl>
                  <a:tblPr firstRow="1" bandRow="1">
                    <a:tableStyleId>{5C22544A-7EE6-4342-B048-85BDC9FD1C3A}</a:tableStyleId>
                  </a:tblPr>
                  <a:tblGrid>
                    <a:gridCol w="1617286">
                      <a:extLst>
                        <a:ext uri="{9D8B030D-6E8A-4147-A177-3AD203B41FA5}">
                          <a16:colId xmlns:a16="http://schemas.microsoft.com/office/drawing/2014/main" val="722692068"/>
                        </a:ext>
                      </a:extLst>
                    </a:gridCol>
                    <a:gridCol w="749728">
                      <a:extLst>
                        <a:ext uri="{9D8B030D-6E8A-4147-A177-3AD203B41FA5}">
                          <a16:colId xmlns:a16="http://schemas.microsoft.com/office/drawing/2014/main" val="3901886177"/>
                        </a:ext>
                      </a:extLst>
                    </a:gridCol>
                    <a:gridCol w="749728">
                      <a:extLst>
                        <a:ext uri="{9D8B030D-6E8A-4147-A177-3AD203B41FA5}">
                          <a16:colId xmlns:a16="http://schemas.microsoft.com/office/drawing/2014/main" val="3205114472"/>
                        </a:ext>
                      </a:extLst>
                    </a:gridCol>
                    <a:gridCol w="749728">
                      <a:extLst>
                        <a:ext uri="{9D8B030D-6E8A-4147-A177-3AD203B41FA5}">
                          <a16:colId xmlns:a16="http://schemas.microsoft.com/office/drawing/2014/main" val="1680304714"/>
                        </a:ext>
                      </a:extLst>
                    </a:gridCol>
                    <a:gridCol w="749728">
                      <a:extLst>
                        <a:ext uri="{9D8B030D-6E8A-4147-A177-3AD203B41FA5}">
                          <a16:colId xmlns:a16="http://schemas.microsoft.com/office/drawing/2014/main" val="3878275568"/>
                        </a:ext>
                      </a:extLst>
                    </a:gridCol>
                  </a:tblGrid>
                  <a:tr h="252893">
                    <a:tc rowSpan="2">
                      <a:txBody>
                        <a:bodyPr/>
                        <a:lstStyle/>
                        <a:p>
                          <a:r>
                            <a:rPr lang="en-US" altLang="zh-CN" sz="1400" dirty="0"/>
                            <a:t>Parameter </a:t>
                          </a:r>
                          <a:endParaRPr lang="zh-CN" altLang="en-US" sz="1400" dirty="0"/>
                        </a:p>
                      </a:txBody>
                      <a:tcPr/>
                    </a:tc>
                    <a:tc gridSpan="2">
                      <a:txBody>
                        <a:bodyPr/>
                        <a:lstStyle/>
                        <a:p>
                          <a:pPr algn="ctr"/>
                          <a:r>
                            <a:rPr lang="en-US" altLang="zh-CN" sz="1400" dirty="0"/>
                            <a:t>Driver </a:t>
                          </a:r>
                          <a:endParaRPr lang="zh-CN" altLang="en-US" sz="1400" dirty="0"/>
                        </a:p>
                      </a:txBody>
                      <a:tcPr/>
                    </a:tc>
                    <a:tc hMerge="1">
                      <a:txBody>
                        <a:bodyPr/>
                        <a:lstStyle/>
                        <a:p>
                          <a:endParaRPr lang="zh-CN" altLang="en-US"/>
                        </a:p>
                      </a:txBody>
                      <a:tcPr/>
                    </a:tc>
                    <a:tc gridSpan="2">
                      <a:txBody>
                        <a:bodyPr/>
                        <a:lstStyle/>
                        <a:p>
                          <a:pPr algn="ctr"/>
                          <a:r>
                            <a:rPr lang="en-US" altLang="zh-CN" sz="1400" dirty="0"/>
                            <a:t>Witness </a:t>
                          </a:r>
                          <a:endParaRPr lang="zh-CN" altLang="en-US" sz="1400" dirty="0"/>
                        </a:p>
                      </a:txBody>
                      <a:tcPr/>
                    </a:tc>
                    <a:tc hMerge="1">
                      <a:txBody>
                        <a:bodyPr/>
                        <a:lstStyle/>
                        <a:p>
                          <a:endParaRPr lang="zh-CN" altLang="en-US"/>
                        </a:p>
                      </a:txBody>
                      <a:tcPr/>
                    </a:tc>
                    <a:extLst>
                      <a:ext uri="{0D108BD9-81ED-4DB2-BD59-A6C34878D82A}">
                        <a16:rowId xmlns:a16="http://schemas.microsoft.com/office/drawing/2014/main" val="1332100984"/>
                      </a:ext>
                    </a:extLst>
                  </a:tr>
                  <a:tr h="252893">
                    <a:tc vMerge="1">
                      <a:txBody>
                        <a:bodyPr/>
                        <a:lstStyle/>
                        <a:p>
                          <a:endParaRPr lang="zh-CN" altLang="en-US" sz="1400" dirty="0"/>
                        </a:p>
                      </a:txBody>
                      <a:tcPr/>
                    </a:tc>
                    <a:tc>
                      <a:txBody>
                        <a:bodyPr/>
                        <a:lstStyle/>
                        <a:p>
                          <a:pPr algn="ctr"/>
                          <a:r>
                            <a:rPr lang="en-US" altLang="zh-CN" sz="1400" dirty="0"/>
                            <a:t>initial</a:t>
                          </a:r>
                          <a:endParaRPr lang="zh-CN" altLang="en-US" sz="1400" dirty="0"/>
                        </a:p>
                      </a:txBody>
                      <a:tcPr/>
                    </a:tc>
                    <a:tc>
                      <a:txBody>
                        <a:bodyPr/>
                        <a:lstStyle/>
                        <a:p>
                          <a:pPr algn="ctr"/>
                          <a:r>
                            <a:rPr lang="en-US" altLang="zh-CN" sz="1400" dirty="0"/>
                            <a:t>final</a:t>
                          </a:r>
                          <a:endParaRPr lang="zh-CN" altLang="en-US" sz="1400" dirty="0"/>
                        </a:p>
                      </a:txBody>
                      <a:tcPr/>
                    </a:tc>
                    <a:tc>
                      <a:txBody>
                        <a:bodyPr/>
                        <a:lstStyle/>
                        <a:p>
                          <a:pPr algn="ctr"/>
                          <a:r>
                            <a:rPr lang="en-US" altLang="zh-CN" sz="1400" dirty="0"/>
                            <a:t>initial</a:t>
                          </a:r>
                          <a:endParaRPr lang="zh-CN" altLang="en-US" sz="1400" dirty="0"/>
                        </a:p>
                      </a:txBody>
                      <a:tcPr/>
                    </a:tc>
                    <a:tc>
                      <a:txBody>
                        <a:bodyPr/>
                        <a:lstStyle/>
                        <a:p>
                          <a:pPr algn="ctr"/>
                          <a:r>
                            <a:rPr lang="en-US" altLang="zh-CN" sz="1400" dirty="0"/>
                            <a:t>final</a:t>
                          </a:r>
                          <a:endParaRPr lang="zh-CN" altLang="en-US" sz="1400" dirty="0"/>
                        </a:p>
                      </a:txBody>
                      <a:tcPr/>
                    </a:tc>
                    <a:extLst>
                      <a:ext uri="{0D108BD9-81ED-4DB2-BD59-A6C34878D82A}">
                        <a16:rowId xmlns:a16="http://schemas.microsoft.com/office/drawing/2014/main" val="322876733"/>
                      </a:ext>
                    </a:extLst>
                  </a:tr>
                  <a:tr h="252893">
                    <a:tc>
                      <a:txBody>
                        <a:bodyPr/>
                        <a:lstStyle/>
                        <a:p>
                          <a:r>
                            <a:rPr lang="en-US" altLang="zh-CN" sz="1400" dirty="0"/>
                            <a:t>E [GeV]</a:t>
                          </a:r>
                          <a:endParaRPr lang="zh-CN" altLang="en-US" sz="1400" dirty="0"/>
                        </a:p>
                      </a:txBody>
                      <a:tcPr/>
                    </a:tc>
                    <a:tc>
                      <a:txBody>
                        <a:bodyPr/>
                        <a:lstStyle/>
                        <a:p>
                          <a:pPr algn="ctr"/>
                          <a:r>
                            <a:rPr lang="en-US" altLang="zh-CN" sz="1400" dirty="0"/>
                            <a:t>2.6</a:t>
                          </a:r>
                          <a:endParaRPr lang="zh-CN" altLang="en-US" sz="1400" dirty="0"/>
                        </a:p>
                      </a:txBody>
                      <a:tcPr/>
                    </a:tc>
                    <a:tc>
                      <a:txBody>
                        <a:bodyPr/>
                        <a:lstStyle/>
                        <a:p>
                          <a:pPr algn="ctr"/>
                          <a:endParaRPr lang="zh-CN" altLang="en-US" sz="1400" dirty="0"/>
                        </a:p>
                      </a:txBody>
                      <a:tcPr/>
                    </a:tc>
                    <a:tc>
                      <a:txBody>
                        <a:bodyPr/>
                        <a:lstStyle/>
                        <a:p>
                          <a:pPr algn="ctr"/>
                          <a:r>
                            <a:rPr lang="en-US" altLang="zh-CN" sz="1400" b="1" dirty="0"/>
                            <a:t>30</a:t>
                          </a:r>
                          <a:endParaRPr lang="zh-CN" altLang="en-US" sz="1400" b="1" dirty="0"/>
                        </a:p>
                      </a:txBody>
                      <a:tcPr/>
                    </a:tc>
                    <a:tc>
                      <a:txBody>
                        <a:bodyPr/>
                        <a:lstStyle/>
                        <a:p>
                          <a:pPr algn="ctr"/>
                          <a:r>
                            <a:rPr lang="en-US" altLang="zh-CN" sz="1400" b="1" dirty="0"/>
                            <a:t>29.6</a:t>
                          </a:r>
                          <a:endParaRPr lang="zh-CN" altLang="en-US" sz="1400" b="1" dirty="0"/>
                        </a:p>
                      </a:txBody>
                      <a:tcPr/>
                    </a:tc>
                    <a:extLst>
                      <a:ext uri="{0D108BD9-81ED-4DB2-BD59-A6C34878D82A}">
                        <a16:rowId xmlns:a16="http://schemas.microsoft.com/office/drawing/2014/main" val="643204489"/>
                      </a:ext>
                    </a:extLst>
                  </a:tr>
                  <a:tr h="252893">
                    <a:tc>
                      <a:txBody>
                        <a:bodyPr/>
                        <a:lstStyle/>
                        <a:p>
                          <a:r>
                            <a:rPr lang="en-US" altLang="zh-CN" sz="1400" dirty="0"/>
                            <a:t>Q [</a:t>
                          </a:r>
                          <a:r>
                            <a:rPr lang="en-US" altLang="zh-CN" sz="1400" dirty="0" err="1"/>
                            <a:t>nC</a:t>
                          </a:r>
                          <a:r>
                            <a:rPr lang="en-US" altLang="zh-CN" sz="1400" dirty="0"/>
                            <a:t>]</a:t>
                          </a:r>
                          <a:endParaRPr lang="zh-CN" altLang="en-US" sz="1400" dirty="0"/>
                        </a:p>
                      </a:txBody>
                      <a:tcPr/>
                    </a:tc>
                    <a:tc>
                      <a:txBody>
                        <a:bodyPr/>
                        <a:lstStyle/>
                        <a:p>
                          <a:pPr algn="ctr"/>
                          <a:r>
                            <a:rPr lang="en-US" altLang="zh-CN" sz="1400" dirty="0"/>
                            <a:t>5.1</a:t>
                          </a:r>
                          <a:endParaRPr lang="zh-CN" altLang="en-US" sz="1400" dirty="0"/>
                        </a:p>
                      </a:txBody>
                      <a:tcPr/>
                    </a:tc>
                    <a:tc>
                      <a:txBody>
                        <a:bodyPr/>
                        <a:lstStyle/>
                        <a:p>
                          <a:pPr algn="ctr"/>
                          <a:endParaRPr lang="zh-CN" altLang="en-US" sz="1400" dirty="0"/>
                        </a:p>
                      </a:txBody>
                      <a:tcPr/>
                    </a:tc>
                    <a:tc>
                      <a:txBody>
                        <a:bodyPr/>
                        <a:lstStyle/>
                        <a:p>
                          <a:pPr algn="ctr"/>
                          <a:r>
                            <a:rPr lang="en-US" altLang="zh-CN" sz="1400" b="1" dirty="0"/>
                            <a:t>1.2</a:t>
                          </a:r>
                          <a:endParaRPr lang="zh-CN" altLang="en-US" sz="1400" b="1" dirty="0"/>
                        </a:p>
                      </a:txBody>
                      <a:tcPr/>
                    </a:tc>
                    <a:tc>
                      <a:txBody>
                        <a:bodyPr/>
                        <a:lstStyle/>
                        <a:p>
                          <a:pPr algn="ctr"/>
                          <a:r>
                            <a:rPr lang="en-US" altLang="zh-CN" sz="1400" b="1" dirty="0"/>
                            <a:t>1.2</a:t>
                          </a:r>
                          <a:endParaRPr lang="zh-CN" altLang="en-US" sz="1400" b="1" dirty="0"/>
                        </a:p>
                      </a:txBody>
                      <a:tcPr/>
                    </a:tc>
                    <a:extLst>
                      <a:ext uri="{0D108BD9-81ED-4DB2-BD59-A6C34878D82A}">
                        <a16:rowId xmlns:a16="http://schemas.microsoft.com/office/drawing/2014/main" val="2561266007"/>
                      </a:ext>
                    </a:extLst>
                  </a:tr>
                  <a:tr h="252893">
                    <a:tc>
                      <a:txBody>
                        <a:bodyPr/>
                        <a:lstStyle/>
                        <a:p>
                          <a14:m>
                            <m:oMath xmlns:m="http://schemas.openxmlformats.org/officeDocument/2006/math">
                              <m:sSub>
                                <m:sSubPr>
                                  <m:ctrlPr>
                                    <a:rPr lang="en-US" altLang="zh-CN" sz="1400" b="0" i="1" smtClean="0">
                                      <a:latin typeface="Cambria Math" panose="02040503050406030204" pitchFamily="18" charset="0"/>
                                    </a:rPr>
                                  </m:ctrlPr>
                                </m:sSubPr>
                                <m:e>
                                  <m:r>
                                    <a:rPr lang="en-US" altLang="zh-CN" sz="1400" b="0" i="1" smtClean="0">
                                      <a:latin typeface="Cambria Math" panose="02040503050406030204" pitchFamily="18" charset="0"/>
                                    </a:rPr>
                                    <m:t>𝜖</m:t>
                                  </m:r>
                                </m:e>
                                <m:sub>
                                  <m:r>
                                    <a:rPr lang="en-US" altLang="zh-CN" sz="1400" b="0" i="1" smtClean="0">
                                      <a:latin typeface="Cambria Math" panose="02040503050406030204" pitchFamily="18" charset="0"/>
                                    </a:rPr>
                                    <m:t>𝑛</m:t>
                                  </m:r>
                                  <m:r>
                                    <a:rPr lang="en-US" altLang="zh-CN" sz="1400" b="0" i="1" smtClean="0">
                                      <a:latin typeface="Cambria Math" panose="02040503050406030204" pitchFamily="18" charset="0"/>
                                    </a:rPr>
                                    <m:t>, </m:t>
                                  </m:r>
                                  <m:r>
                                    <a:rPr lang="en-US" altLang="zh-CN" sz="1400" b="0" i="1" smtClean="0">
                                      <a:latin typeface="Cambria Math" panose="02040503050406030204" pitchFamily="18" charset="0"/>
                                    </a:rPr>
                                    <m:t>𝑟</m:t>
                                  </m:r>
                                </m:sub>
                              </m:sSub>
                              <m:r>
                                <a:rPr lang="en-US" altLang="zh-CN" sz="1400" b="0" i="1" smtClean="0">
                                  <a:latin typeface="Cambria Math" panose="02040503050406030204" pitchFamily="18" charset="0"/>
                                </a:rPr>
                                <m:t> [</m:t>
                              </m:r>
                              <m:r>
                                <m:rPr>
                                  <m:sty m:val="p"/>
                                </m:rPr>
                                <a:rPr lang="en-US" altLang="zh-CN" sz="1400" b="0" i="0" smtClean="0">
                                  <a:latin typeface="Cambria Math" panose="02040503050406030204" pitchFamily="18" charset="0"/>
                                </a:rPr>
                                <m:t>mm</m:t>
                              </m:r>
                              <m:r>
                                <a:rPr lang="en-US" altLang="zh-CN" sz="1400" b="0" i="0" smtClean="0">
                                  <a:latin typeface="Cambria Math" panose="02040503050406030204" pitchFamily="18" charset="0"/>
                                </a:rPr>
                                <m:t>⋅</m:t>
                              </m:r>
                              <m:r>
                                <m:rPr>
                                  <m:sty m:val="p"/>
                                </m:rPr>
                                <a:rPr lang="en-US" altLang="zh-CN" sz="1400" b="0" i="0" smtClean="0">
                                  <a:latin typeface="Cambria Math" panose="02040503050406030204" pitchFamily="18" charset="0"/>
                                </a:rPr>
                                <m:t>mrad</m:t>
                              </m:r>
                              <m:r>
                                <a:rPr lang="en-US" altLang="zh-CN" sz="1400" b="0" i="1" smtClean="0">
                                  <a:latin typeface="Cambria Math" panose="02040503050406030204" pitchFamily="18" charset="0"/>
                                </a:rPr>
                                <m:t>]</m:t>
                              </m:r>
                            </m:oMath>
                          </a14:m>
                          <a:r>
                            <a:rPr lang="zh-CN" altLang="en-US" sz="1400" dirty="0"/>
                            <a:t> </a:t>
                          </a:r>
                        </a:p>
                      </a:txBody>
                      <a:tcPr/>
                    </a:tc>
                    <a:tc>
                      <a:txBody>
                        <a:bodyPr/>
                        <a:lstStyle/>
                        <a:p>
                          <a:pPr algn="ctr"/>
                          <a:r>
                            <a:rPr lang="en-US" altLang="zh-CN" sz="1400" dirty="0"/>
                            <a:t>100</a:t>
                          </a:r>
                          <a:endParaRPr lang="zh-CN" altLang="en-US" sz="1400" dirty="0"/>
                        </a:p>
                      </a:txBody>
                      <a:tcPr/>
                    </a:tc>
                    <a:tc>
                      <a:txBody>
                        <a:bodyPr/>
                        <a:lstStyle/>
                        <a:p>
                          <a:pPr algn="ctr"/>
                          <a:endParaRPr lang="zh-CN" altLang="en-US" sz="1400" dirty="0"/>
                        </a:p>
                      </a:txBody>
                      <a:tcPr/>
                    </a:tc>
                    <a:tc>
                      <a:txBody>
                        <a:bodyPr/>
                        <a:lstStyle/>
                        <a:p>
                          <a:pPr algn="ctr"/>
                          <a:r>
                            <a:rPr lang="en-US" altLang="zh-CN" sz="1400" dirty="0"/>
                            <a:t>10</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62</a:t>
                          </a:r>
                          <a:endParaRPr lang="zh-CN" altLang="en-US" sz="1400" dirty="0"/>
                        </a:p>
                      </a:txBody>
                      <a:tcPr/>
                    </a:tc>
                    <a:extLst>
                      <a:ext uri="{0D108BD9-81ED-4DB2-BD59-A6C34878D82A}">
                        <a16:rowId xmlns:a16="http://schemas.microsoft.com/office/drawing/2014/main" val="1132964006"/>
                      </a:ext>
                    </a:extLst>
                  </a:tr>
                  <a:tr h="252893">
                    <a:tc>
                      <a:txBody>
                        <a:bodyPr/>
                        <a:lstStyle/>
                        <a:p>
                          <a14:m>
                            <m:oMath xmlns:m="http://schemas.openxmlformats.org/officeDocument/2006/math">
                              <m:sSub>
                                <m:sSubPr>
                                  <m:ctrlPr>
                                    <a:rPr lang="en-US" altLang="zh-CN" sz="1400" b="0" i="1" smtClean="0">
                                      <a:latin typeface="Cambria Math" panose="02040503050406030204" pitchFamily="18" charset="0"/>
                                    </a:rPr>
                                  </m:ctrlPr>
                                </m:sSubPr>
                                <m:e>
                                  <m:r>
                                    <a:rPr lang="en-US" altLang="zh-CN" sz="1400" b="0" i="1" smtClean="0">
                                      <a:latin typeface="Cambria Math" panose="02040503050406030204" pitchFamily="18" charset="0"/>
                                    </a:rPr>
                                    <m:t>𝜎</m:t>
                                  </m:r>
                                </m:e>
                                <m:sub>
                                  <m:r>
                                    <a:rPr lang="en-US" altLang="zh-CN" sz="1400" b="0" i="1" smtClean="0">
                                      <a:latin typeface="Cambria Math" panose="02040503050406030204" pitchFamily="18" charset="0"/>
                                    </a:rPr>
                                    <m:t>𝑟</m:t>
                                  </m:r>
                                </m:sub>
                              </m:sSub>
                              <m:r>
                                <a:rPr lang="en-US" altLang="zh-CN" sz="1400" b="0" i="1" smtClean="0">
                                  <a:latin typeface="Cambria Math" panose="02040503050406030204" pitchFamily="18" charset="0"/>
                                </a:rPr>
                                <m:t> [</m:t>
                              </m:r>
                              <m:r>
                                <m:rPr>
                                  <m:sty m:val="p"/>
                                </m:rPr>
                                <a:rPr lang="en-US" altLang="zh-CN" sz="1400" b="0" i="0" smtClean="0">
                                  <a:latin typeface="Cambria Math" panose="02040503050406030204" pitchFamily="18" charset="0"/>
                                </a:rPr>
                                <m:t>μm</m:t>
                              </m:r>
                              <m:r>
                                <a:rPr lang="en-US" altLang="zh-CN" sz="1400" b="0" i="1" smtClean="0">
                                  <a:latin typeface="Cambria Math" panose="02040503050406030204" pitchFamily="18" charset="0"/>
                                </a:rPr>
                                <m:t>]</m:t>
                              </m:r>
                            </m:oMath>
                          </a14:m>
                          <a:r>
                            <a:rPr lang="zh-CN" altLang="en-US" sz="1400" dirty="0"/>
                            <a:t> </a:t>
                          </a:r>
                        </a:p>
                      </a:txBody>
                      <a:tcPr/>
                    </a:tc>
                    <a:tc>
                      <a:txBody>
                        <a:bodyPr/>
                        <a:lstStyle/>
                        <a:p>
                          <a:pPr algn="ctr"/>
                          <a:r>
                            <a:rPr lang="en-US" altLang="zh-CN" sz="1400" dirty="0"/>
                            <a:t>150</a:t>
                          </a:r>
                          <a:endParaRPr lang="zh-CN" altLang="en-US" sz="1400" dirty="0"/>
                        </a:p>
                      </a:txBody>
                      <a:tcPr/>
                    </a:tc>
                    <a:tc>
                      <a:txBody>
                        <a:bodyPr/>
                        <a:lstStyle/>
                        <a:p>
                          <a:pPr algn="ctr"/>
                          <a:endParaRPr lang="zh-CN" altLang="en-US" sz="1400" dirty="0"/>
                        </a:p>
                      </a:txBody>
                      <a:tcPr/>
                    </a:tc>
                    <a:tc>
                      <a:txBody>
                        <a:bodyPr/>
                        <a:lstStyle/>
                        <a:p>
                          <a:pPr algn="ctr"/>
                          <a:r>
                            <a:rPr lang="en-US" altLang="zh-CN" sz="1400" dirty="0"/>
                            <a:t>2</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7.8</a:t>
                          </a:r>
                          <a:endParaRPr lang="zh-CN" altLang="en-US" sz="1400" dirty="0"/>
                        </a:p>
                      </a:txBody>
                      <a:tcPr/>
                    </a:tc>
                    <a:extLst>
                      <a:ext uri="{0D108BD9-81ED-4DB2-BD59-A6C34878D82A}">
                        <a16:rowId xmlns:a16="http://schemas.microsoft.com/office/drawing/2014/main" val="2087802081"/>
                      </a:ext>
                    </a:extLst>
                  </a:tr>
                  <a:tr h="252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lang="en-US" altLang="zh-CN" sz="1400" b="0" i="1" smtClean="0">
                                      <a:latin typeface="Cambria Math" panose="02040503050406030204" pitchFamily="18" charset="0"/>
                                    </a:rPr>
                                  </m:ctrlPr>
                                </m:sSubPr>
                                <m:e>
                                  <m:r>
                                    <a:rPr lang="en-US" altLang="zh-CN" sz="1400" b="0" i="1" smtClean="0">
                                      <a:latin typeface="Cambria Math" panose="02040503050406030204" pitchFamily="18" charset="0"/>
                                    </a:rPr>
                                    <m:t>𝜎</m:t>
                                  </m:r>
                                </m:e>
                                <m:sub>
                                  <m:r>
                                    <a:rPr lang="en-US" altLang="zh-CN" sz="1400" b="0" i="1" smtClean="0">
                                      <a:latin typeface="Cambria Math" panose="02040503050406030204" pitchFamily="18" charset="0"/>
                                    </a:rPr>
                                    <m:t>𝑧</m:t>
                                  </m:r>
                                </m:sub>
                              </m:sSub>
                              <m:r>
                                <a:rPr lang="en-US" altLang="zh-CN" sz="1400" b="0" i="1" smtClean="0">
                                  <a:latin typeface="Cambria Math" panose="02040503050406030204" pitchFamily="18" charset="0"/>
                                </a:rPr>
                                <m:t> [</m:t>
                              </m:r>
                              <m:r>
                                <m:rPr>
                                  <m:sty m:val="p"/>
                                </m:rPr>
                                <a:rPr lang="en-US" altLang="zh-CN" sz="1400" b="0" i="1" smtClean="0">
                                  <a:latin typeface="Cambria Math" panose="02040503050406030204" pitchFamily="18" charset="0"/>
                                </a:rPr>
                                <m:t>ps</m:t>
                              </m:r>
                              <m:r>
                                <a:rPr lang="en-US" altLang="zh-CN" sz="1400" b="0" i="1" smtClean="0">
                                  <a:latin typeface="Cambria Math" panose="02040503050406030204" pitchFamily="18" charset="0"/>
                                </a:rPr>
                                <m:t>]</m:t>
                              </m:r>
                            </m:oMath>
                          </a14:m>
                          <a:r>
                            <a:rPr lang="zh-CN" altLang="en-US" sz="1400" dirty="0"/>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0.23</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400" dirty="0"/>
                        </a:p>
                      </a:txBody>
                      <a:tcPr/>
                    </a:tc>
                    <a:tc>
                      <a:txBody>
                        <a:bodyPr/>
                        <a:lstStyle/>
                        <a:p>
                          <a:pPr algn="ctr"/>
                          <a:r>
                            <a:rPr lang="en-US" altLang="zh-CN" sz="1400" dirty="0"/>
                            <a:t>0.049</a:t>
                          </a:r>
                          <a:endParaRPr lang="zh-CN" altLang="en-US" sz="1400" dirty="0"/>
                        </a:p>
                      </a:txBody>
                      <a:tcPr/>
                    </a:tc>
                    <a:tc>
                      <a:txBody>
                        <a:bodyPr/>
                        <a:lstStyle/>
                        <a:p>
                          <a:pPr algn="ctr"/>
                          <a:r>
                            <a:rPr lang="en-US" altLang="zh-CN" sz="1400" dirty="0"/>
                            <a:t>0.122</a:t>
                          </a:r>
                          <a:endParaRPr lang="zh-CN" altLang="en-US" sz="1400" dirty="0"/>
                        </a:p>
                      </a:txBody>
                      <a:tcPr/>
                    </a:tc>
                    <a:extLst>
                      <a:ext uri="{0D108BD9-81ED-4DB2-BD59-A6C34878D82A}">
                        <a16:rowId xmlns:a16="http://schemas.microsoft.com/office/drawing/2014/main" val="1446561302"/>
                      </a:ext>
                    </a:extLst>
                  </a:tr>
                  <a:tr h="252893">
                    <a:tc>
                      <a:txBody>
                        <a:bodyPr/>
                        <a:lstStyle/>
                        <a:p>
                          <a14:m>
                            <m:oMath xmlns:m="http://schemas.openxmlformats.org/officeDocument/2006/math">
                              <m:sSub>
                                <m:sSubPr>
                                  <m:ctrlPr>
                                    <a:rPr lang="en-US" altLang="zh-CN" sz="1400" b="0" i="1" smtClean="0">
                                      <a:latin typeface="Cambria Math" panose="02040503050406030204" pitchFamily="18" charset="0"/>
                                    </a:rPr>
                                  </m:ctrlPr>
                                </m:sSubPr>
                                <m:e>
                                  <m:r>
                                    <a:rPr lang="en-US" altLang="zh-CN" sz="1400" b="0" i="1" smtClean="0">
                                      <a:latin typeface="Cambria Math" panose="02040503050406030204" pitchFamily="18" charset="0"/>
                                    </a:rPr>
                                    <m:t>𝜎</m:t>
                                  </m:r>
                                </m:e>
                                <m:sub>
                                  <m:r>
                                    <a:rPr lang="en-US" altLang="zh-CN" sz="1400" b="0" i="1" smtClean="0">
                                      <a:latin typeface="Cambria Math" panose="02040503050406030204" pitchFamily="18" charset="0"/>
                                    </a:rPr>
                                    <m:t>𝛾</m:t>
                                  </m:r>
                                </m:sub>
                              </m:sSub>
                              <m:r>
                                <a:rPr lang="en-US" altLang="zh-CN" sz="1400" b="0" i="1" smtClean="0">
                                  <a:latin typeface="Cambria Math" panose="02040503050406030204" pitchFamily="18" charset="0"/>
                                </a:rPr>
                                <m:t> [%]</m:t>
                              </m:r>
                            </m:oMath>
                          </a14:m>
                          <a:r>
                            <a:rPr lang="zh-CN" altLang="en-US" sz="1400" dirty="0"/>
                            <a:t> </a:t>
                          </a:r>
                        </a:p>
                      </a:txBody>
                      <a:tcPr/>
                    </a:tc>
                    <a:tc>
                      <a:txBody>
                        <a:bodyPr/>
                        <a:lstStyle/>
                        <a:p>
                          <a:pPr algn="ctr"/>
                          <a:r>
                            <a:rPr lang="en-US" altLang="zh-CN" sz="1400" dirty="0"/>
                            <a:t>5%</a:t>
                          </a:r>
                          <a:endParaRPr lang="zh-CN" altLang="en-US" sz="1400" dirty="0"/>
                        </a:p>
                      </a:txBody>
                      <a:tcPr/>
                    </a:tc>
                    <a:tc>
                      <a:txBody>
                        <a:bodyPr/>
                        <a:lstStyle/>
                        <a:p>
                          <a:pPr algn="ctr"/>
                          <a:endParaRPr lang="zh-CN" altLang="en-US" sz="1400" dirty="0"/>
                        </a:p>
                      </a:txBody>
                      <a:tcPr/>
                    </a:tc>
                    <a:tc>
                      <a:txBody>
                        <a:bodyPr/>
                        <a:lstStyle/>
                        <a:p>
                          <a:pPr algn="ctr"/>
                          <a:r>
                            <a:rPr lang="en-US" altLang="zh-CN" sz="1400" b="1" dirty="0">
                              <a:solidFill>
                                <a:srgbClr val="FF0000"/>
                              </a:solidFill>
                            </a:rPr>
                            <a:t>1</a:t>
                          </a:r>
                          <a:endParaRPr lang="zh-CN" altLang="en-US" sz="1400" b="1" dirty="0">
                            <a:solidFill>
                              <a:srgbClr val="FF0000"/>
                            </a:solidFill>
                          </a:endParaRPr>
                        </a:p>
                      </a:txBody>
                      <a:tcPr/>
                    </a:tc>
                    <a:tc>
                      <a:txBody>
                        <a:bodyPr/>
                        <a:lstStyle/>
                        <a:p>
                          <a:pPr algn="ctr"/>
                          <a:r>
                            <a:rPr lang="en-US" altLang="zh-CN" sz="1400" b="1" dirty="0">
                              <a:solidFill>
                                <a:srgbClr val="FF0000"/>
                              </a:solidFill>
                            </a:rPr>
                            <a:t>0.16</a:t>
                          </a:r>
                          <a:endParaRPr lang="zh-CN" altLang="en-US" sz="1400" b="1" dirty="0">
                            <a:solidFill>
                              <a:srgbClr val="FF0000"/>
                            </a:solidFill>
                          </a:endParaRPr>
                        </a:p>
                      </a:txBody>
                      <a:tcPr/>
                    </a:tc>
                    <a:extLst>
                      <a:ext uri="{0D108BD9-81ED-4DB2-BD59-A6C34878D82A}">
                        <a16:rowId xmlns:a16="http://schemas.microsoft.com/office/drawing/2014/main" val="3865107240"/>
                      </a:ext>
                    </a:extLst>
                  </a:tr>
                  <a:tr h="252893">
                    <a:tc>
                      <a:txBody>
                        <a:bodyPr/>
                        <a:lstStyle/>
                        <a:p>
                          <a14:m>
                            <m:oMath xmlns:m="http://schemas.openxmlformats.org/officeDocument/2006/math">
                              <m:sSub>
                                <m:sSubPr>
                                  <m:ctrlPr>
                                    <a:rPr lang="en-US" altLang="zh-CN" sz="1400" i="1" smtClean="0">
                                      <a:latin typeface="Cambria Math" panose="02040503050406030204" pitchFamily="18" charset="0"/>
                                    </a:rPr>
                                  </m:ctrlPr>
                                </m:sSubPr>
                                <m:e>
                                  <m:r>
                                    <a:rPr lang="en-US" altLang="zh-CN" sz="1400" i="1">
                                      <a:latin typeface="Cambria Math" panose="02040503050406030204" pitchFamily="18" charset="0"/>
                                    </a:rPr>
                                    <m:t>𝜎</m:t>
                                  </m:r>
                                </m:e>
                                <m:sub>
                                  <m:r>
                                    <a:rPr lang="en-US" altLang="zh-CN" sz="1400" i="1">
                                      <a:latin typeface="Cambria Math" panose="02040503050406030204" pitchFamily="18" charset="0"/>
                                    </a:rPr>
                                    <m:t>𝛾</m:t>
                                  </m:r>
                                  <m:r>
                                    <a:rPr lang="en-US" altLang="zh-CN" sz="1400" b="0" i="1" smtClean="0">
                                      <a:latin typeface="Cambria Math" panose="02040503050406030204" pitchFamily="18" charset="0"/>
                                    </a:rPr>
                                    <m:t>𝑗</m:t>
                                  </m:r>
                                </m:sub>
                              </m:sSub>
                            </m:oMath>
                          </a14:m>
                          <a:r>
                            <a:rPr lang="en-US" altLang="zh-CN" sz="1400" dirty="0"/>
                            <a:t> </a:t>
                          </a:r>
                          <a14:m>
                            <m:oMath xmlns:m="http://schemas.openxmlformats.org/officeDocument/2006/math">
                              <m:r>
                                <a:rPr lang="en-US" altLang="zh-CN" sz="1400" b="0" i="1" smtClean="0">
                                  <a:latin typeface="Cambria Math" panose="02040503050406030204" pitchFamily="18" charset="0"/>
                                </a:rPr>
                                <m:t>[%]</m:t>
                              </m:r>
                            </m:oMath>
                          </a14:m>
                          <a:endParaRPr lang="zh-CN" altLang="en-US" sz="1400" dirty="0"/>
                        </a:p>
                      </a:txBody>
                      <a:tcPr/>
                    </a:tc>
                    <a:tc>
                      <a:txBody>
                        <a:bodyPr/>
                        <a:lstStyle/>
                        <a:p>
                          <a:pPr algn="ctr"/>
                          <a:r>
                            <a:rPr lang="en-US" altLang="zh-CN" sz="1400" dirty="0"/>
                            <a:t>-</a:t>
                          </a:r>
                          <a:endParaRPr lang="zh-CN" altLang="en-US" sz="1400" dirty="0"/>
                        </a:p>
                      </a:txBody>
                      <a:tcPr/>
                    </a:tc>
                    <a:tc>
                      <a:txBody>
                        <a:bodyPr/>
                        <a:lstStyle/>
                        <a:p>
                          <a:pPr algn="ctr"/>
                          <a:r>
                            <a:rPr lang="en-US" altLang="zh-CN" sz="1400" dirty="0"/>
                            <a:t>-</a:t>
                          </a:r>
                          <a:endParaRPr lang="zh-CN" altLang="en-US" sz="1400" dirty="0"/>
                        </a:p>
                      </a:txBody>
                      <a:tcPr/>
                    </a:tc>
                    <a:tc>
                      <a:txBody>
                        <a:bodyPr/>
                        <a:lstStyle/>
                        <a:p>
                          <a:pPr algn="ctr"/>
                          <a:r>
                            <a:rPr lang="en-US" altLang="zh-CN" sz="1400" b="1" dirty="0">
                              <a:solidFill>
                                <a:srgbClr val="FF0000"/>
                              </a:solidFill>
                            </a:rPr>
                            <a:t>±5</a:t>
                          </a:r>
                          <a:endParaRPr lang="zh-CN" altLang="en-US" sz="1400" b="1" dirty="0">
                            <a:solidFill>
                              <a:srgbClr val="FF0000"/>
                            </a:solidFill>
                          </a:endParaRPr>
                        </a:p>
                      </a:txBody>
                      <a:tcPr/>
                    </a:tc>
                    <a:tc>
                      <a:txBody>
                        <a:bodyPr/>
                        <a:lstStyle/>
                        <a:p>
                          <a:pPr algn="ctr"/>
                          <a:r>
                            <a:rPr lang="en-US" altLang="zh-CN" sz="1400" b="1" dirty="0">
                              <a:solidFill>
                                <a:srgbClr val="FF0000"/>
                              </a:solidFill>
                            </a:rPr>
                            <a:t>0.004</a:t>
                          </a:r>
                          <a:endParaRPr lang="zh-CN" altLang="en-US" sz="1400" b="1" dirty="0">
                            <a:solidFill>
                              <a:srgbClr val="FF0000"/>
                            </a:solidFill>
                          </a:endParaRPr>
                        </a:p>
                      </a:txBody>
                      <a:tcPr/>
                    </a:tc>
                    <a:extLst>
                      <a:ext uri="{0D108BD9-81ED-4DB2-BD59-A6C34878D82A}">
                        <a16:rowId xmlns:a16="http://schemas.microsoft.com/office/drawing/2014/main" val="554604920"/>
                      </a:ext>
                    </a:extLst>
                  </a:tr>
                  <a:tr h="252893">
                    <a:tc>
                      <a:txBody>
                        <a:bodyPr/>
                        <a:lstStyle/>
                        <a:p>
                          <a:r>
                            <a:rPr lang="en-US" altLang="zh-CN" sz="1400" dirty="0"/>
                            <a:t>Energy chirp [1/m]</a:t>
                          </a:r>
                          <a:endParaRPr lang="zh-CN" altLang="en-US" sz="1400" dirty="0"/>
                        </a:p>
                      </a:txBody>
                      <a:tcPr/>
                    </a:tc>
                    <a:tc>
                      <a:txBody>
                        <a:bodyPr/>
                        <a:lstStyle/>
                        <a:p>
                          <a:pPr algn="ctr"/>
                          <a:r>
                            <a:rPr lang="en-US" altLang="zh-CN" sz="1400" dirty="0"/>
                            <a:t>-</a:t>
                          </a:r>
                          <a:endParaRPr lang="zh-CN" altLang="en-US" sz="1400" dirty="0"/>
                        </a:p>
                      </a:txBody>
                      <a:tcPr/>
                    </a:tc>
                    <a:tc>
                      <a:txBody>
                        <a:bodyPr/>
                        <a:lstStyle/>
                        <a:p>
                          <a:pPr algn="ctr"/>
                          <a:r>
                            <a:rPr lang="en-US" altLang="zh-CN" sz="1400" dirty="0"/>
                            <a:t>-</a:t>
                          </a:r>
                          <a:endParaRPr lang="zh-CN" altLang="en-US" sz="1400" dirty="0"/>
                        </a:p>
                      </a:txBody>
                      <a:tcPr/>
                    </a:tc>
                    <a:tc>
                      <a:txBody>
                        <a:bodyPr/>
                        <a:lstStyle/>
                        <a:p>
                          <a:pPr algn="ctr"/>
                          <a:r>
                            <a:rPr lang="en-US" altLang="zh-CN" sz="1400" dirty="0"/>
                            <a:t>650</a:t>
                          </a:r>
                          <a:endParaRPr lang="zh-CN" altLang="en-US" sz="1400" dirty="0"/>
                        </a:p>
                      </a:txBody>
                      <a:tcPr/>
                    </a:tc>
                    <a:tc>
                      <a:txBody>
                        <a:bodyPr/>
                        <a:lstStyle/>
                        <a:p>
                          <a:pPr algn="ctr"/>
                          <a:r>
                            <a:rPr lang="en-US" altLang="zh-CN" sz="1400" dirty="0"/>
                            <a:t>0</a:t>
                          </a:r>
                          <a:endParaRPr lang="zh-CN" altLang="en-US" sz="1400" dirty="0"/>
                        </a:p>
                      </a:txBody>
                      <a:tcPr/>
                    </a:tc>
                    <a:extLst>
                      <a:ext uri="{0D108BD9-81ED-4DB2-BD59-A6C34878D82A}">
                        <a16:rowId xmlns:a16="http://schemas.microsoft.com/office/drawing/2014/main" val="4231632442"/>
                      </a:ext>
                    </a:extLst>
                  </a:tr>
                  <a:tr h="252893">
                    <a:tc>
                      <a:txBody>
                        <a:bodyPr/>
                        <a:lstStyle/>
                        <a:p>
                          <a:r>
                            <a:rPr lang="en-US" altLang="zh-CN" sz="1400" dirty="0"/>
                            <a:t>Plasma density </a:t>
                          </a:r>
                          <a14:m>
                            <m:oMath xmlns:m="http://schemas.openxmlformats.org/officeDocument/2006/math">
                              <m:sSub>
                                <m:sSubPr>
                                  <m:ctrlPr>
                                    <a:rPr lang="en-US" altLang="zh-CN" sz="1400" b="0" i="1" smtClean="0">
                                      <a:latin typeface="Cambria Math" panose="02040503050406030204" pitchFamily="18" charset="0"/>
                                    </a:rPr>
                                  </m:ctrlPr>
                                </m:sSubPr>
                                <m:e>
                                  <m:r>
                                    <a:rPr lang="en-US" altLang="zh-CN" sz="1400" b="0" i="1" smtClean="0">
                                      <a:latin typeface="Cambria Math" panose="02040503050406030204" pitchFamily="18" charset="0"/>
                                    </a:rPr>
                                    <m:t>𝑛</m:t>
                                  </m:r>
                                </m:e>
                                <m:sub>
                                  <m:r>
                                    <a:rPr lang="en-US" altLang="zh-CN" sz="1400" b="0" i="1" smtClean="0">
                                      <a:latin typeface="Cambria Math" panose="02040503050406030204" pitchFamily="18" charset="0"/>
                                    </a:rPr>
                                    <m:t>𝑝</m:t>
                                  </m:r>
                                </m:sub>
                              </m:sSub>
                            </m:oMath>
                          </a14:m>
                          <a:endParaRPr lang="zh-CN" altLang="en-US" sz="1400" dirty="0"/>
                        </a:p>
                      </a:txBody>
                      <a:tcPr/>
                    </a:tc>
                    <a:tc gridSpan="4">
                      <a:txBody>
                        <a:bodyPr/>
                        <a:lstStyle/>
                        <a:p>
                          <a:pPr algn="ctr"/>
                          <a14:m>
                            <m:oMathPara xmlns:m="http://schemas.openxmlformats.org/officeDocument/2006/math">
                              <m:oMathParaPr>
                                <m:jc m:val="centerGroup"/>
                              </m:oMathParaPr>
                              <m:oMath xmlns:m="http://schemas.openxmlformats.org/officeDocument/2006/math">
                                <m:r>
                                  <a:rPr lang="en-US" altLang="zh-CN" sz="1400" b="0" i="1" smtClean="0">
                                    <a:latin typeface="Cambria Math" panose="02040503050406030204" pitchFamily="18" charset="0"/>
                                  </a:rPr>
                                  <m:t>1×</m:t>
                                </m:r>
                                <m:sSup>
                                  <m:sSupPr>
                                    <m:ctrlPr>
                                      <a:rPr lang="en-US" altLang="zh-CN" sz="1400" b="0" i="1" smtClean="0">
                                        <a:latin typeface="Cambria Math" panose="02040503050406030204" pitchFamily="18" charset="0"/>
                                      </a:rPr>
                                    </m:ctrlPr>
                                  </m:sSupPr>
                                  <m:e>
                                    <m:r>
                                      <a:rPr lang="en-US" altLang="zh-CN" sz="1400" b="0" i="1" smtClean="0">
                                        <a:latin typeface="Cambria Math" panose="02040503050406030204" pitchFamily="18" charset="0"/>
                                      </a:rPr>
                                      <m:t>10</m:t>
                                    </m:r>
                                  </m:e>
                                  <m:sup>
                                    <m:r>
                                      <a:rPr lang="en-US" altLang="zh-CN" sz="1400" b="0" i="1" smtClean="0">
                                        <a:latin typeface="Cambria Math" panose="02040503050406030204" pitchFamily="18" charset="0"/>
                                      </a:rPr>
                                      <m:t>15</m:t>
                                    </m:r>
                                  </m:sup>
                                </m:sSup>
                                <m:r>
                                  <a:rPr lang="en-US" altLang="zh-CN" sz="1400" b="0" i="1" smtClean="0">
                                    <a:latin typeface="Cambria Math" panose="02040503050406030204" pitchFamily="18" charset="0"/>
                                  </a:rPr>
                                  <m:t> </m:t>
                                </m:r>
                                <m:sSup>
                                  <m:sSupPr>
                                    <m:ctrlPr>
                                      <a:rPr lang="en-US" altLang="zh-CN" sz="1400" b="0" i="1" smtClean="0">
                                        <a:latin typeface="Cambria Math" panose="02040503050406030204" pitchFamily="18" charset="0"/>
                                      </a:rPr>
                                    </m:ctrlPr>
                                  </m:sSupPr>
                                  <m:e>
                                    <m:r>
                                      <m:rPr>
                                        <m:sty m:val="p"/>
                                      </m:rPr>
                                      <a:rPr lang="en-US" altLang="zh-CN" sz="1400" b="0" i="0" smtClean="0">
                                        <a:latin typeface="Cambria Math" panose="02040503050406030204" pitchFamily="18" charset="0"/>
                                      </a:rPr>
                                      <m:t>cm</m:t>
                                    </m:r>
                                  </m:e>
                                  <m:sup>
                                    <m:r>
                                      <a:rPr lang="en-US" altLang="zh-CN" sz="1400" b="0" i="1" smtClean="0">
                                        <a:latin typeface="Cambria Math" panose="02040503050406030204" pitchFamily="18" charset="0"/>
                                      </a:rPr>
                                      <m:t>−3</m:t>
                                    </m:r>
                                  </m:sup>
                                </m:sSup>
                              </m:oMath>
                            </m:oMathPara>
                          </a14:m>
                          <a:endParaRPr lang="en-US" altLang="zh-CN" sz="1400" b="0" dirty="0"/>
                        </a:p>
                      </a:txBody>
                      <a:tcPr/>
                    </a:tc>
                    <a:tc hMerge="1">
                      <a:txBody>
                        <a:bodyPr/>
                        <a:lstStyle/>
                        <a:p>
                          <a:endParaRPr lang="zh-CN" altLang="en-US"/>
                        </a:p>
                      </a:txBody>
                      <a:tcPr/>
                    </a:tc>
                    <a:tc hMerge="1">
                      <a:txBody>
                        <a:bodyPr/>
                        <a:lstStyle/>
                        <a:p>
                          <a:pPr algn="ctr"/>
                          <a:endParaRPr lang="zh-CN" altLang="en-US" sz="1400" dirty="0"/>
                        </a:p>
                      </a:txBody>
                      <a:tcPr/>
                    </a:tc>
                    <a:tc hMerge="1">
                      <a:txBody>
                        <a:bodyPr/>
                        <a:lstStyle/>
                        <a:p>
                          <a:endParaRPr lang="zh-CN" altLang="en-US"/>
                        </a:p>
                      </a:txBody>
                      <a:tcPr/>
                    </a:tc>
                    <a:extLst>
                      <a:ext uri="{0D108BD9-81ED-4DB2-BD59-A6C34878D82A}">
                        <a16:rowId xmlns:a16="http://schemas.microsoft.com/office/drawing/2014/main" val="1862517860"/>
                      </a:ext>
                    </a:extLst>
                  </a:tr>
                </a:tbl>
              </a:graphicData>
            </a:graphic>
          </p:graphicFrame>
        </mc:Choice>
        <mc:Fallback>
          <p:graphicFrame>
            <p:nvGraphicFramePr>
              <p:cNvPr id="19" name="表格 18">
                <a:extLst>
                  <a:ext uri="{FF2B5EF4-FFF2-40B4-BE49-F238E27FC236}">
                    <a16:creationId xmlns:a16="http://schemas.microsoft.com/office/drawing/2014/main" id="{266A6C77-72DC-4DE4-B0F0-857B9AE850A7}"/>
                  </a:ext>
                </a:extLst>
              </p:cNvPr>
              <p:cNvGraphicFramePr>
                <a:graphicFrameLocks noGrp="1"/>
              </p:cNvGraphicFramePr>
              <p:nvPr>
                <p:extLst>
                  <p:ext uri="{D42A27DB-BD31-4B8C-83A1-F6EECF244321}">
                    <p14:modId xmlns:p14="http://schemas.microsoft.com/office/powerpoint/2010/main" val="1182490919"/>
                  </p:ext>
                </p:extLst>
              </p:nvPr>
            </p:nvGraphicFramePr>
            <p:xfrm>
              <a:off x="891064" y="1603101"/>
              <a:ext cx="4616198" cy="3412745"/>
            </p:xfrm>
            <a:graphic>
              <a:graphicData uri="http://schemas.openxmlformats.org/drawingml/2006/table">
                <a:tbl>
                  <a:tblPr firstRow="1" bandRow="1">
                    <a:tableStyleId>{5C22544A-7EE6-4342-B048-85BDC9FD1C3A}</a:tableStyleId>
                  </a:tblPr>
                  <a:tblGrid>
                    <a:gridCol w="1617286">
                      <a:extLst>
                        <a:ext uri="{9D8B030D-6E8A-4147-A177-3AD203B41FA5}">
                          <a16:colId xmlns:a16="http://schemas.microsoft.com/office/drawing/2014/main" val="722692068"/>
                        </a:ext>
                      </a:extLst>
                    </a:gridCol>
                    <a:gridCol w="749728">
                      <a:extLst>
                        <a:ext uri="{9D8B030D-6E8A-4147-A177-3AD203B41FA5}">
                          <a16:colId xmlns:a16="http://schemas.microsoft.com/office/drawing/2014/main" val="3901886177"/>
                        </a:ext>
                      </a:extLst>
                    </a:gridCol>
                    <a:gridCol w="749728">
                      <a:extLst>
                        <a:ext uri="{9D8B030D-6E8A-4147-A177-3AD203B41FA5}">
                          <a16:colId xmlns:a16="http://schemas.microsoft.com/office/drawing/2014/main" val="3205114472"/>
                        </a:ext>
                      </a:extLst>
                    </a:gridCol>
                    <a:gridCol w="749728">
                      <a:extLst>
                        <a:ext uri="{9D8B030D-6E8A-4147-A177-3AD203B41FA5}">
                          <a16:colId xmlns:a16="http://schemas.microsoft.com/office/drawing/2014/main" val="1680304714"/>
                        </a:ext>
                      </a:extLst>
                    </a:gridCol>
                    <a:gridCol w="749728">
                      <a:extLst>
                        <a:ext uri="{9D8B030D-6E8A-4147-A177-3AD203B41FA5}">
                          <a16:colId xmlns:a16="http://schemas.microsoft.com/office/drawing/2014/main" val="3878275568"/>
                        </a:ext>
                      </a:extLst>
                    </a:gridCol>
                  </a:tblGrid>
                  <a:tr h="304800">
                    <a:tc rowSpan="2">
                      <a:txBody>
                        <a:bodyPr/>
                        <a:lstStyle/>
                        <a:p>
                          <a:r>
                            <a:rPr lang="en-US" altLang="zh-CN" sz="1400" dirty="0"/>
                            <a:t>Parameter </a:t>
                          </a:r>
                          <a:endParaRPr lang="zh-CN" altLang="en-US" sz="1400" dirty="0"/>
                        </a:p>
                      </a:txBody>
                      <a:tcPr/>
                    </a:tc>
                    <a:tc gridSpan="2">
                      <a:txBody>
                        <a:bodyPr/>
                        <a:lstStyle/>
                        <a:p>
                          <a:pPr algn="ctr"/>
                          <a:r>
                            <a:rPr lang="en-US" altLang="zh-CN" sz="1400" dirty="0"/>
                            <a:t>Driver </a:t>
                          </a:r>
                          <a:endParaRPr lang="zh-CN" altLang="en-US" sz="1400" dirty="0"/>
                        </a:p>
                      </a:txBody>
                      <a:tcPr/>
                    </a:tc>
                    <a:tc hMerge="1">
                      <a:txBody>
                        <a:bodyPr/>
                        <a:lstStyle/>
                        <a:p>
                          <a:endParaRPr lang="zh-CN" altLang="en-US"/>
                        </a:p>
                      </a:txBody>
                      <a:tcPr/>
                    </a:tc>
                    <a:tc gridSpan="2">
                      <a:txBody>
                        <a:bodyPr/>
                        <a:lstStyle/>
                        <a:p>
                          <a:pPr algn="ctr"/>
                          <a:r>
                            <a:rPr lang="en-US" altLang="zh-CN" sz="1400" dirty="0"/>
                            <a:t>Witness </a:t>
                          </a:r>
                          <a:endParaRPr lang="zh-CN" altLang="en-US" sz="1400" dirty="0"/>
                        </a:p>
                      </a:txBody>
                      <a:tcPr/>
                    </a:tc>
                    <a:tc hMerge="1">
                      <a:txBody>
                        <a:bodyPr/>
                        <a:lstStyle/>
                        <a:p>
                          <a:endParaRPr lang="zh-CN" altLang="en-US"/>
                        </a:p>
                      </a:txBody>
                      <a:tcPr/>
                    </a:tc>
                    <a:extLst>
                      <a:ext uri="{0D108BD9-81ED-4DB2-BD59-A6C34878D82A}">
                        <a16:rowId xmlns:a16="http://schemas.microsoft.com/office/drawing/2014/main" val="1332100984"/>
                      </a:ext>
                    </a:extLst>
                  </a:tr>
                  <a:tr h="304800">
                    <a:tc vMerge="1">
                      <a:txBody>
                        <a:bodyPr/>
                        <a:lstStyle/>
                        <a:p>
                          <a:endParaRPr lang="zh-CN" altLang="en-US" sz="1400" dirty="0"/>
                        </a:p>
                      </a:txBody>
                      <a:tcPr/>
                    </a:tc>
                    <a:tc>
                      <a:txBody>
                        <a:bodyPr/>
                        <a:lstStyle/>
                        <a:p>
                          <a:pPr algn="ctr"/>
                          <a:r>
                            <a:rPr lang="en-US" altLang="zh-CN" sz="1400" dirty="0"/>
                            <a:t>initial</a:t>
                          </a:r>
                          <a:endParaRPr lang="zh-CN" altLang="en-US" sz="1400" dirty="0"/>
                        </a:p>
                      </a:txBody>
                      <a:tcPr/>
                    </a:tc>
                    <a:tc>
                      <a:txBody>
                        <a:bodyPr/>
                        <a:lstStyle/>
                        <a:p>
                          <a:pPr algn="ctr"/>
                          <a:r>
                            <a:rPr lang="en-US" altLang="zh-CN" sz="1400" dirty="0"/>
                            <a:t>final</a:t>
                          </a:r>
                          <a:endParaRPr lang="zh-CN" altLang="en-US" sz="1400" dirty="0"/>
                        </a:p>
                      </a:txBody>
                      <a:tcPr/>
                    </a:tc>
                    <a:tc>
                      <a:txBody>
                        <a:bodyPr/>
                        <a:lstStyle/>
                        <a:p>
                          <a:pPr algn="ctr"/>
                          <a:r>
                            <a:rPr lang="en-US" altLang="zh-CN" sz="1400" dirty="0"/>
                            <a:t>initial</a:t>
                          </a:r>
                          <a:endParaRPr lang="zh-CN" altLang="en-US" sz="1400" dirty="0"/>
                        </a:p>
                      </a:txBody>
                      <a:tcPr/>
                    </a:tc>
                    <a:tc>
                      <a:txBody>
                        <a:bodyPr/>
                        <a:lstStyle/>
                        <a:p>
                          <a:pPr algn="ctr"/>
                          <a:r>
                            <a:rPr lang="en-US" altLang="zh-CN" sz="1400" dirty="0"/>
                            <a:t>final</a:t>
                          </a:r>
                          <a:endParaRPr lang="zh-CN" altLang="en-US" sz="1400" dirty="0"/>
                        </a:p>
                      </a:txBody>
                      <a:tcPr/>
                    </a:tc>
                    <a:extLst>
                      <a:ext uri="{0D108BD9-81ED-4DB2-BD59-A6C34878D82A}">
                        <a16:rowId xmlns:a16="http://schemas.microsoft.com/office/drawing/2014/main" val="322876733"/>
                      </a:ext>
                    </a:extLst>
                  </a:tr>
                  <a:tr h="304800">
                    <a:tc>
                      <a:txBody>
                        <a:bodyPr/>
                        <a:lstStyle/>
                        <a:p>
                          <a:r>
                            <a:rPr lang="en-US" altLang="zh-CN" sz="1400" dirty="0"/>
                            <a:t>E [GeV]</a:t>
                          </a:r>
                          <a:endParaRPr lang="zh-CN" altLang="en-US" sz="1400" dirty="0"/>
                        </a:p>
                      </a:txBody>
                      <a:tcPr/>
                    </a:tc>
                    <a:tc>
                      <a:txBody>
                        <a:bodyPr/>
                        <a:lstStyle/>
                        <a:p>
                          <a:pPr algn="ctr"/>
                          <a:r>
                            <a:rPr lang="en-US" altLang="zh-CN" sz="1400" dirty="0"/>
                            <a:t>2.6</a:t>
                          </a:r>
                          <a:endParaRPr lang="zh-CN" altLang="en-US" sz="1400" dirty="0"/>
                        </a:p>
                      </a:txBody>
                      <a:tcPr/>
                    </a:tc>
                    <a:tc>
                      <a:txBody>
                        <a:bodyPr/>
                        <a:lstStyle/>
                        <a:p>
                          <a:pPr algn="ctr"/>
                          <a:endParaRPr lang="zh-CN" altLang="en-US" sz="1400" dirty="0"/>
                        </a:p>
                      </a:txBody>
                      <a:tcPr/>
                    </a:tc>
                    <a:tc>
                      <a:txBody>
                        <a:bodyPr/>
                        <a:lstStyle/>
                        <a:p>
                          <a:pPr algn="ctr"/>
                          <a:r>
                            <a:rPr lang="en-US" altLang="zh-CN" sz="1400" b="1" dirty="0"/>
                            <a:t>30</a:t>
                          </a:r>
                          <a:endParaRPr lang="zh-CN" altLang="en-US" sz="1400" b="1" dirty="0"/>
                        </a:p>
                      </a:txBody>
                      <a:tcPr/>
                    </a:tc>
                    <a:tc>
                      <a:txBody>
                        <a:bodyPr/>
                        <a:lstStyle/>
                        <a:p>
                          <a:pPr algn="ctr"/>
                          <a:r>
                            <a:rPr lang="en-US" altLang="zh-CN" sz="1400" b="1" dirty="0"/>
                            <a:t>29.6</a:t>
                          </a:r>
                          <a:endParaRPr lang="zh-CN" altLang="en-US" sz="1400" b="1" dirty="0"/>
                        </a:p>
                      </a:txBody>
                      <a:tcPr/>
                    </a:tc>
                    <a:extLst>
                      <a:ext uri="{0D108BD9-81ED-4DB2-BD59-A6C34878D82A}">
                        <a16:rowId xmlns:a16="http://schemas.microsoft.com/office/drawing/2014/main" val="643204489"/>
                      </a:ext>
                    </a:extLst>
                  </a:tr>
                  <a:tr h="304800">
                    <a:tc>
                      <a:txBody>
                        <a:bodyPr/>
                        <a:lstStyle/>
                        <a:p>
                          <a:r>
                            <a:rPr lang="en-US" altLang="zh-CN" sz="1400" dirty="0"/>
                            <a:t>Q [</a:t>
                          </a:r>
                          <a:r>
                            <a:rPr lang="en-US" altLang="zh-CN" sz="1400" dirty="0" err="1"/>
                            <a:t>nC</a:t>
                          </a:r>
                          <a:r>
                            <a:rPr lang="en-US" altLang="zh-CN" sz="1400" dirty="0"/>
                            <a:t>]</a:t>
                          </a:r>
                          <a:endParaRPr lang="zh-CN" altLang="en-US" sz="1400" dirty="0"/>
                        </a:p>
                      </a:txBody>
                      <a:tcPr/>
                    </a:tc>
                    <a:tc>
                      <a:txBody>
                        <a:bodyPr/>
                        <a:lstStyle/>
                        <a:p>
                          <a:pPr algn="ctr"/>
                          <a:r>
                            <a:rPr lang="en-US" altLang="zh-CN" sz="1400" dirty="0"/>
                            <a:t>5.1</a:t>
                          </a:r>
                          <a:endParaRPr lang="zh-CN" altLang="en-US" sz="1400" dirty="0"/>
                        </a:p>
                      </a:txBody>
                      <a:tcPr/>
                    </a:tc>
                    <a:tc>
                      <a:txBody>
                        <a:bodyPr/>
                        <a:lstStyle/>
                        <a:p>
                          <a:pPr algn="ctr"/>
                          <a:endParaRPr lang="zh-CN" altLang="en-US" sz="1400" dirty="0"/>
                        </a:p>
                      </a:txBody>
                      <a:tcPr/>
                    </a:tc>
                    <a:tc>
                      <a:txBody>
                        <a:bodyPr/>
                        <a:lstStyle/>
                        <a:p>
                          <a:pPr algn="ctr"/>
                          <a:r>
                            <a:rPr lang="en-US" altLang="zh-CN" sz="1400" b="1" dirty="0"/>
                            <a:t>1.2</a:t>
                          </a:r>
                          <a:endParaRPr lang="zh-CN" altLang="en-US" sz="1400" b="1" dirty="0"/>
                        </a:p>
                      </a:txBody>
                      <a:tcPr/>
                    </a:tc>
                    <a:tc>
                      <a:txBody>
                        <a:bodyPr/>
                        <a:lstStyle/>
                        <a:p>
                          <a:pPr algn="ctr"/>
                          <a:r>
                            <a:rPr lang="en-US" altLang="zh-CN" sz="1400" b="1" dirty="0"/>
                            <a:t>1.2</a:t>
                          </a:r>
                          <a:endParaRPr lang="zh-CN" altLang="en-US" sz="1400" b="1" dirty="0"/>
                        </a:p>
                      </a:txBody>
                      <a:tcPr/>
                    </a:tc>
                    <a:extLst>
                      <a:ext uri="{0D108BD9-81ED-4DB2-BD59-A6C34878D82A}">
                        <a16:rowId xmlns:a16="http://schemas.microsoft.com/office/drawing/2014/main" val="2561266007"/>
                      </a:ext>
                    </a:extLst>
                  </a:tr>
                  <a:tr h="314135">
                    <a:tc>
                      <a:txBody>
                        <a:bodyPr/>
                        <a:lstStyle/>
                        <a:p>
                          <a:endParaRPr lang="zh-CN"/>
                        </a:p>
                      </a:txBody>
                      <a:tcPr>
                        <a:blipFill>
                          <a:blip r:embed="rId3"/>
                          <a:stretch>
                            <a:fillRect l="-376" t="-386538" r="-186466" b="-611538"/>
                          </a:stretch>
                        </a:blipFill>
                      </a:tcPr>
                    </a:tc>
                    <a:tc>
                      <a:txBody>
                        <a:bodyPr/>
                        <a:lstStyle/>
                        <a:p>
                          <a:pPr algn="ctr"/>
                          <a:r>
                            <a:rPr lang="en-US" altLang="zh-CN" sz="1400" dirty="0"/>
                            <a:t>100</a:t>
                          </a:r>
                          <a:endParaRPr lang="zh-CN" altLang="en-US" sz="1400" dirty="0"/>
                        </a:p>
                      </a:txBody>
                      <a:tcPr/>
                    </a:tc>
                    <a:tc>
                      <a:txBody>
                        <a:bodyPr/>
                        <a:lstStyle/>
                        <a:p>
                          <a:pPr algn="ctr"/>
                          <a:endParaRPr lang="zh-CN" altLang="en-US" sz="1400" dirty="0"/>
                        </a:p>
                      </a:txBody>
                      <a:tcPr/>
                    </a:tc>
                    <a:tc>
                      <a:txBody>
                        <a:bodyPr/>
                        <a:lstStyle/>
                        <a:p>
                          <a:pPr algn="ctr"/>
                          <a:r>
                            <a:rPr lang="en-US" altLang="zh-CN" sz="1400" dirty="0"/>
                            <a:t>10</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62</a:t>
                          </a:r>
                          <a:endParaRPr lang="zh-CN" altLang="en-US" sz="1400" dirty="0"/>
                        </a:p>
                      </a:txBody>
                      <a:tcPr/>
                    </a:tc>
                    <a:extLst>
                      <a:ext uri="{0D108BD9-81ED-4DB2-BD59-A6C34878D82A}">
                        <a16:rowId xmlns:a16="http://schemas.microsoft.com/office/drawing/2014/main" val="1132964006"/>
                      </a:ext>
                    </a:extLst>
                  </a:tr>
                  <a:tr h="304800">
                    <a:tc>
                      <a:txBody>
                        <a:bodyPr/>
                        <a:lstStyle/>
                        <a:p>
                          <a:endParaRPr lang="zh-CN"/>
                        </a:p>
                      </a:txBody>
                      <a:tcPr>
                        <a:blipFill>
                          <a:blip r:embed="rId3"/>
                          <a:stretch>
                            <a:fillRect l="-376" t="-506000" r="-186466" b="-536000"/>
                          </a:stretch>
                        </a:blipFill>
                      </a:tcPr>
                    </a:tc>
                    <a:tc>
                      <a:txBody>
                        <a:bodyPr/>
                        <a:lstStyle/>
                        <a:p>
                          <a:pPr algn="ctr"/>
                          <a:r>
                            <a:rPr lang="en-US" altLang="zh-CN" sz="1400" dirty="0"/>
                            <a:t>150</a:t>
                          </a:r>
                          <a:endParaRPr lang="zh-CN" altLang="en-US" sz="1400" dirty="0"/>
                        </a:p>
                      </a:txBody>
                      <a:tcPr/>
                    </a:tc>
                    <a:tc>
                      <a:txBody>
                        <a:bodyPr/>
                        <a:lstStyle/>
                        <a:p>
                          <a:pPr algn="ctr"/>
                          <a:endParaRPr lang="zh-CN" altLang="en-US" sz="1400" dirty="0"/>
                        </a:p>
                      </a:txBody>
                      <a:tcPr/>
                    </a:tc>
                    <a:tc>
                      <a:txBody>
                        <a:bodyPr/>
                        <a:lstStyle/>
                        <a:p>
                          <a:pPr algn="ctr"/>
                          <a:r>
                            <a:rPr lang="en-US" altLang="zh-CN" sz="1400" dirty="0"/>
                            <a:t>2</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7.8</a:t>
                          </a:r>
                          <a:endParaRPr lang="zh-CN" altLang="en-US" sz="1400" dirty="0"/>
                        </a:p>
                      </a:txBody>
                      <a:tcPr/>
                    </a:tc>
                    <a:extLst>
                      <a:ext uri="{0D108BD9-81ED-4DB2-BD59-A6C34878D82A}">
                        <a16:rowId xmlns:a16="http://schemas.microsoft.com/office/drawing/2014/main" val="2087802081"/>
                      </a:ext>
                    </a:extLst>
                  </a:tr>
                  <a:tr h="304800">
                    <a:tc>
                      <a:txBody>
                        <a:bodyPr/>
                        <a:lstStyle/>
                        <a:p>
                          <a:endParaRPr lang="zh-CN"/>
                        </a:p>
                      </a:txBody>
                      <a:tcPr>
                        <a:blipFill>
                          <a:blip r:embed="rId3"/>
                          <a:stretch>
                            <a:fillRect l="-376" t="-606000" r="-186466" b="-436000"/>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0.23</a:t>
                          </a:r>
                          <a:endParaRPr lang="zh-CN"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400" dirty="0"/>
                        </a:p>
                      </a:txBody>
                      <a:tcPr/>
                    </a:tc>
                    <a:tc>
                      <a:txBody>
                        <a:bodyPr/>
                        <a:lstStyle/>
                        <a:p>
                          <a:pPr algn="ctr"/>
                          <a:r>
                            <a:rPr lang="en-US" altLang="zh-CN" sz="1400" dirty="0"/>
                            <a:t>0.049</a:t>
                          </a:r>
                          <a:endParaRPr lang="zh-CN" altLang="en-US" sz="1400" dirty="0"/>
                        </a:p>
                      </a:txBody>
                      <a:tcPr/>
                    </a:tc>
                    <a:tc>
                      <a:txBody>
                        <a:bodyPr/>
                        <a:lstStyle/>
                        <a:p>
                          <a:pPr algn="ctr"/>
                          <a:r>
                            <a:rPr lang="en-US" altLang="zh-CN" sz="1400" dirty="0"/>
                            <a:t>0.122</a:t>
                          </a:r>
                          <a:endParaRPr lang="zh-CN" altLang="en-US" sz="1400" dirty="0"/>
                        </a:p>
                      </a:txBody>
                      <a:tcPr/>
                    </a:tc>
                    <a:extLst>
                      <a:ext uri="{0D108BD9-81ED-4DB2-BD59-A6C34878D82A}">
                        <a16:rowId xmlns:a16="http://schemas.microsoft.com/office/drawing/2014/main" val="1446561302"/>
                      </a:ext>
                    </a:extLst>
                  </a:tr>
                  <a:tr h="321818">
                    <a:tc>
                      <a:txBody>
                        <a:bodyPr/>
                        <a:lstStyle/>
                        <a:p>
                          <a:endParaRPr lang="zh-CN"/>
                        </a:p>
                      </a:txBody>
                      <a:tcPr>
                        <a:blipFill>
                          <a:blip r:embed="rId3"/>
                          <a:stretch>
                            <a:fillRect l="-376" t="-666038" r="-186466" b="-311321"/>
                          </a:stretch>
                        </a:blipFill>
                      </a:tcPr>
                    </a:tc>
                    <a:tc>
                      <a:txBody>
                        <a:bodyPr/>
                        <a:lstStyle/>
                        <a:p>
                          <a:pPr algn="ctr"/>
                          <a:r>
                            <a:rPr lang="en-US" altLang="zh-CN" sz="1400" dirty="0"/>
                            <a:t>5%</a:t>
                          </a:r>
                          <a:endParaRPr lang="zh-CN" altLang="en-US" sz="1400" dirty="0"/>
                        </a:p>
                      </a:txBody>
                      <a:tcPr/>
                    </a:tc>
                    <a:tc>
                      <a:txBody>
                        <a:bodyPr/>
                        <a:lstStyle/>
                        <a:p>
                          <a:pPr algn="ctr"/>
                          <a:endParaRPr lang="zh-CN" altLang="en-US" sz="1400" dirty="0"/>
                        </a:p>
                      </a:txBody>
                      <a:tcPr/>
                    </a:tc>
                    <a:tc>
                      <a:txBody>
                        <a:bodyPr/>
                        <a:lstStyle/>
                        <a:p>
                          <a:pPr algn="ctr"/>
                          <a:r>
                            <a:rPr lang="en-US" altLang="zh-CN" sz="1400" b="1" dirty="0">
                              <a:solidFill>
                                <a:srgbClr val="FF0000"/>
                              </a:solidFill>
                            </a:rPr>
                            <a:t>1</a:t>
                          </a:r>
                          <a:endParaRPr lang="zh-CN" altLang="en-US" sz="1400" b="1" dirty="0">
                            <a:solidFill>
                              <a:srgbClr val="FF0000"/>
                            </a:solidFill>
                          </a:endParaRPr>
                        </a:p>
                      </a:txBody>
                      <a:tcPr/>
                    </a:tc>
                    <a:tc>
                      <a:txBody>
                        <a:bodyPr/>
                        <a:lstStyle/>
                        <a:p>
                          <a:pPr algn="ctr"/>
                          <a:r>
                            <a:rPr lang="en-US" altLang="zh-CN" sz="1400" b="1" dirty="0">
                              <a:solidFill>
                                <a:srgbClr val="FF0000"/>
                              </a:solidFill>
                            </a:rPr>
                            <a:t>0.16</a:t>
                          </a:r>
                          <a:endParaRPr lang="zh-CN" altLang="en-US" sz="1400" b="1" dirty="0">
                            <a:solidFill>
                              <a:srgbClr val="FF0000"/>
                            </a:solidFill>
                          </a:endParaRPr>
                        </a:p>
                      </a:txBody>
                      <a:tcPr/>
                    </a:tc>
                    <a:extLst>
                      <a:ext uri="{0D108BD9-81ED-4DB2-BD59-A6C34878D82A}">
                        <a16:rowId xmlns:a16="http://schemas.microsoft.com/office/drawing/2014/main" val="3865107240"/>
                      </a:ext>
                    </a:extLst>
                  </a:tr>
                  <a:tr h="321945">
                    <a:tc>
                      <a:txBody>
                        <a:bodyPr/>
                        <a:lstStyle/>
                        <a:p>
                          <a:endParaRPr lang="zh-CN"/>
                        </a:p>
                      </a:txBody>
                      <a:tcPr>
                        <a:blipFill>
                          <a:blip r:embed="rId3"/>
                          <a:stretch>
                            <a:fillRect l="-376" t="-766038" r="-186466" b="-211321"/>
                          </a:stretch>
                        </a:blipFill>
                      </a:tcPr>
                    </a:tc>
                    <a:tc>
                      <a:txBody>
                        <a:bodyPr/>
                        <a:lstStyle/>
                        <a:p>
                          <a:pPr algn="ctr"/>
                          <a:r>
                            <a:rPr lang="en-US" altLang="zh-CN" sz="1400" dirty="0"/>
                            <a:t>-</a:t>
                          </a:r>
                          <a:endParaRPr lang="zh-CN" altLang="en-US" sz="1400" dirty="0"/>
                        </a:p>
                      </a:txBody>
                      <a:tcPr/>
                    </a:tc>
                    <a:tc>
                      <a:txBody>
                        <a:bodyPr/>
                        <a:lstStyle/>
                        <a:p>
                          <a:pPr algn="ctr"/>
                          <a:r>
                            <a:rPr lang="en-US" altLang="zh-CN" sz="1400" dirty="0"/>
                            <a:t>-</a:t>
                          </a:r>
                          <a:endParaRPr lang="zh-CN" altLang="en-US" sz="1400" dirty="0"/>
                        </a:p>
                      </a:txBody>
                      <a:tcPr/>
                    </a:tc>
                    <a:tc>
                      <a:txBody>
                        <a:bodyPr/>
                        <a:lstStyle/>
                        <a:p>
                          <a:pPr algn="ctr"/>
                          <a:r>
                            <a:rPr lang="en-US" altLang="zh-CN" sz="1400" b="1" dirty="0">
                              <a:solidFill>
                                <a:srgbClr val="FF0000"/>
                              </a:solidFill>
                            </a:rPr>
                            <a:t>±5</a:t>
                          </a:r>
                          <a:endParaRPr lang="zh-CN" altLang="en-US" sz="1400" b="1" dirty="0">
                            <a:solidFill>
                              <a:srgbClr val="FF0000"/>
                            </a:solidFill>
                          </a:endParaRPr>
                        </a:p>
                      </a:txBody>
                      <a:tcPr/>
                    </a:tc>
                    <a:tc>
                      <a:txBody>
                        <a:bodyPr/>
                        <a:lstStyle/>
                        <a:p>
                          <a:pPr algn="ctr"/>
                          <a:r>
                            <a:rPr lang="en-US" altLang="zh-CN" sz="1400" b="1" dirty="0">
                              <a:solidFill>
                                <a:srgbClr val="FF0000"/>
                              </a:solidFill>
                            </a:rPr>
                            <a:t>0.004</a:t>
                          </a:r>
                          <a:endParaRPr lang="zh-CN" altLang="en-US" sz="1400" b="1" dirty="0">
                            <a:solidFill>
                              <a:srgbClr val="FF0000"/>
                            </a:solidFill>
                          </a:endParaRPr>
                        </a:p>
                      </a:txBody>
                      <a:tcPr/>
                    </a:tc>
                    <a:extLst>
                      <a:ext uri="{0D108BD9-81ED-4DB2-BD59-A6C34878D82A}">
                        <a16:rowId xmlns:a16="http://schemas.microsoft.com/office/drawing/2014/main" val="554604920"/>
                      </a:ext>
                    </a:extLst>
                  </a:tr>
                  <a:tr h="304800">
                    <a:tc>
                      <a:txBody>
                        <a:bodyPr/>
                        <a:lstStyle/>
                        <a:p>
                          <a:r>
                            <a:rPr lang="en-US" altLang="zh-CN" sz="1400" dirty="0"/>
                            <a:t>Energy chirp [1/m]</a:t>
                          </a:r>
                          <a:endParaRPr lang="zh-CN" altLang="en-US" sz="1400" dirty="0"/>
                        </a:p>
                      </a:txBody>
                      <a:tcPr/>
                    </a:tc>
                    <a:tc>
                      <a:txBody>
                        <a:bodyPr/>
                        <a:lstStyle/>
                        <a:p>
                          <a:pPr algn="ctr"/>
                          <a:r>
                            <a:rPr lang="en-US" altLang="zh-CN" sz="1400" dirty="0"/>
                            <a:t>-</a:t>
                          </a:r>
                          <a:endParaRPr lang="zh-CN" altLang="en-US" sz="1400" dirty="0"/>
                        </a:p>
                      </a:txBody>
                      <a:tcPr/>
                    </a:tc>
                    <a:tc>
                      <a:txBody>
                        <a:bodyPr/>
                        <a:lstStyle/>
                        <a:p>
                          <a:pPr algn="ctr"/>
                          <a:r>
                            <a:rPr lang="en-US" altLang="zh-CN" sz="1400" dirty="0"/>
                            <a:t>-</a:t>
                          </a:r>
                          <a:endParaRPr lang="zh-CN" altLang="en-US" sz="1400" dirty="0"/>
                        </a:p>
                      </a:txBody>
                      <a:tcPr/>
                    </a:tc>
                    <a:tc>
                      <a:txBody>
                        <a:bodyPr/>
                        <a:lstStyle/>
                        <a:p>
                          <a:pPr algn="ctr"/>
                          <a:r>
                            <a:rPr lang="en-US" altLang="zh-CN" sz="1400" dirty="0"/>
                            <a:t>650</a:t>
                          </a:r>
                          <a:endParaRPr lang="zh-CN" altLang="en-US" sz="1400" dirty="0"/>
                        </a:p>
                      </a:txBody>
                      <a:tcPr/>
                    </a:tc>
                    <a:tc>
                      <a:txBody>
                        <a:bodyPr/>
                        <a:lstStyle/>
                        <a:p>
                          <a:pPr algn="ctr"/>
                          <a:r>
                            <a:rPr lang="en-US" altLang="zh-CN" sz="1400" dirty="0"/>
                            <a:t>0</a:t>
                          </a:r>
                          <a:endParaRPr lang="zh-CN" altLang="en-US" sz="1400" dirty="0"/>
                        </a:p>
                      </a:txBody>
                      <a:tcPr/>
                    </a:tc>
                    <a:extLst>
                      <a:ext uri="{0D108BD9-81ED-4DB2-BD59-A6C34878D82A}">
                        <a16:rowId xmlns:a16="http://schemas.microsoft.com/office/drawing/2014/main" val="4231632442"/>
                      </a:ext>
                    </a:extLst>
                  </a:tr>
                  <a:tr h="321247">
                    <a:tc>
                      <a:txBody>
                        <a:bodyPr/>
                        <a:lstStyle/>
                        <a:p>
                          <a:endParaRPr lang="zh-CN"/>
                        </a:p>
                      </a:txBody>
                      <a:tcPr>
                        <a:blipFill>
                          <a:blip r:embed="rId3"/>
                          <a:stretch>
                            <a:fillRect l="-376" t="-960377" r="-186466" b="-16981"/>
                          </a:stretch>
                        </a:blipFill>
                      </a:tcPr>
                    </a:tc>
                    <a:tc gridSpan="4">
                      <a:txBody>
                        <a:bodyPr/>
                        <a:lstStyle/>
                        <a:p>
                          <a:endParaRPr lang="zh-CN"/>
                        </a:p>
                      </a:txBody>
                      <a:tcPr>
                        <a:blipFill>
                          <a:blip r:embed="rId3"/>
                          <a:stretch>
                            <a:fillRect l="-54268" t="-960377" r="-813" b="-16981"/>
                          </a:stretch>
                        </a:blipFill>
                      </a:tcPr>
                    </a:tc>
                    <a:tc hMerge="1">
                      <a:txBody>
                        <a:bodyPr/>
                        <a:lstStyle/>
                        <a:p>
                          <a:endParaRPr lang="zh-CN" altLang="en-US"/>
                        </a:p>
                      </a:txBody>
                      <a:tcPr/>
                    </a:tc>
                    <a:tc hMerge="1">
                      <a:txBody>
                        <a:bodyPr/>
                        <a:lstStyle/>
                        <a:p>
                          <a:pPr algn="ctr"/>
                          <a:endParaRPr lang="zh-CN" altLang="en-US" sz="1400" dirty="0"/>
                        </a:p>
                      </a:txBody>
                      <a:tcPr/>
                    </a:tc>
                    <a:tc hMerge="1">
                      <a:txBody>
                        <a:bodyPr/>
                        <a:lstStyle/>
                        <a:p>
                          <a:endParaRPr lang="zh-CN" altLang="en-US"/>
                        </a:p>
                      </a:txBody>
                      <a:tcPr/>
                    </a:tc>
                    <a:extLst>
                      <a:ext uri="{0D108BD9-81ED-4DB2-BD59-A6C34878D82A}">
                        <a16:rowId xmlns:a16="http://schemas.microsoft.com/office/drawing/2014/main" val="1862517860"/>
                      </a:ext>
                    </a:extLst>
                  </a:tr>
                </a:tbl>
              </a:graphicData>
            </a:graphic>
          </p:graphicFrame>
        </mc:Fallback>
      </mc:AlternateContent>
      <p:pic>
        <p:nvPicPr>
          <p:cNvPr id="3" name="图片 2">
            <a:extLst>
              <a:ext uri="{FF2B5EF4-FFF2-40B4-BE49-F238E27FC236}">
                <a16:creationId xmlns:a16="http://schemas.microsoft.com/office/drawing/2014/main" id="{8B113E60-0E02-4F98-BB89-BB9B0E64A032}"/>
              </a:ext>
            </a:extLst>
          </p:cNvPr>
          <p:cNvPicPr>
            <a:picLocks noChangeAspect="1"/>
          </p:cNvPicPr>
          <p:nvPr/>
        </p:nvPicPr>
        <p:blipFill>
          <a:blip r:embed="rId4"/>
          <a:stretch>
            <a:fillRect/>
          </a:stretch>
        </p:blipFill>
        <p:spPr>
          <a:xfrm>
            <a:off x="5836920" y="1309224"/>
            <a:ext cx="5334000" cy="4000500"/>
          </a:xfrm>
          <a:prstGeom prst="rect">
            <a:avLst/>
          </a:prstGeom>
        </p:spPr>
      </p:pic>
    </p:spTree>
    <p:extLst>
      <p:ext uri="{BB962C8B-B14F-4D97-AF65-F5344CB8AC3E}">
        <p14:creationId xmlns:p14="http://schemas.microsoft.com/office/powerpoint/2010/main" val="45951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AE218B-013F-44D6-80A9-0CADF748E515}"/>
              </a:ext>
            </a:extLst>
          </p:cNvPr>
          <p:cNvSpPr>
            <a:spLocks noGrp="1"/>
          </p:cNvSpPr>
          <p:nvPr>
            <p:ph type="title"/>
          </p:nvPr>
        </p:nvSpPr>
        <p:spPr>
          <a:xfrm>
            <a:off x="838200" y="0"/>
            <a:ext cx="10515600" cy="1325563"/>
          </a:xfrm>
        </p:spPr>
        <p:txBody>
          <a:bodyPr/>
          <a:lstStyle/>
          <a:p>
            <a:r>
              <a:rPr lang="zh-CN" altLang="en-US" dirty="0"/>
              <a:t>束流驱动</a:t>
            </a:r>
            <a:r>
              <a:rPr lang="en-US" altLang="zh-CN" dirty="0"/>
              <a:t>APD</a:t>
            </a:r>
            <a:r>
              <a:rPr lang="zh-CN" altLang="en-US" dirty="0"/>
              <a:t>文章框架</a:t>
            </a:r>
          </a:p>
        </p:txBody>
      </p:sp>
      <p:sp>
        <p:nvSpPr>
          <p:cNvPr id="3" name="内容占位符 2">
            <a:extLst>
              <a:ext uri="{FF2B5EF4-FFF2-40B4-BE49-F238E27FC236}">
                <a16:creationId xmlns:a16="http://schemas.microsoft.com/office/drawing/2014/main" id="{E8A095CB-5CA0-429F-BB07-C46D6EAD4464}"/>
              </a:ext>
            </a:extLst>
          </p:cNvPr>
          <p:cNvSpPr>
            <a:spLocks noGrp="1"/>
          </p:cNvSpPr>
          <p:nvPr>
            <p:ph idx="1"/>
          </p:nvPr>
        </p:nvSpPr>
        <p:spPr>
          <a:xfrm>
            <a:off x="838200" y="1456944"/>
            <a:ext cx="10128504" cy="5401056"/>
          </a:xfrm>
        </p:spPr>
        <p:txBody>
          <a:bodyPr>
            <a:normAutofit/>
          </a:bodyPr>
          <a:lstStyle/>
          <a:p>
            <a:r>
              <a:rPr lang="en-US" altLang="zh-CN" dirty="0"/>
              <a:t>Introduction</a:t>
            </a:r>
          </a:p>
          <a:p>
            <a:pPr lvl="1"/>
            <a:r>
              <a:rPr lang="en-US" altLang="zh-CN" sz="1800" dirty="0"/>
              <a:t>CEPC</a:t>
            </a:r>
            <a:r>
              <a:rPr lang="zh-CN" altLang="en-US" sz="1800" dirty="0"/>
              <a:t>和</a:t>
            </a:r>
            <a:r>
              <a:rPr lang="en-US" altLang="zh-CN" sz="1800" dirty="0"/>
              <a:t>FCC</a:t>
            </a:r>
            <a:r>
              <a:rPr lang="zh-CN" altLang="en-US" sz="1800" dirty="0"/>
              <a:t>被提出作为希格斯工厂探索超出标准模型的物理，但是基于传统</a:t>
            </a:r>
            <a:r>
              <a:rPr lang="en-US" altLang="zh-CN" sz="1800" dirty="0"/>
              <a:t>RF</a:t>
            </a:r>
            <a:r>
              <a:rPr lang="zh-CN" altLang="en-US" sz="1800" dirty="0"/>
              <a:t>技术的下一代高能对撞机耗资、规模巨大（周长至</a:t>
            </a:r>
            <a:r>
              <a:rPr lang="en-US" altLang="zh-CN" sz="1800" dirty="0"/>
              <a:t>~100km</a:t>
            </a:r>
            <a:r>
              <a:rPr lang="zh-CN" altLang="en-US" sz="1800" dirty="0"/>
              <a:t>）。</a:t>
            </a:r>
            <a:r>
              <a:rPr lang="en-US" altLang="zh-CN" sz="1800" dirty="0"/>
              <a:t>PWFA</a:t>
            </a:r>
            <a:r>
              <a:rPr lang="zh-CN" altLang="en-US" sz="1800" dirty="0"/>
              <a:t>有两个长期目标：下一代高能对撞机和第五代光源 </a:t>
            </a:r>
            <a:r>
              <a:rPr lang="en-US" altLang="zh-CN" sz="1800" dirty="0"/>
              <a:t>[POP 27, 070602 (2020)]</a:t>
            </a:r>
            <a:r>
              <a:rPr lang="zh-CN" altLang="en-US" sz="1800" dirty="0"/>
              <a:t>；</a:t>
            </a:r>
            <a:r>
              <a:rPr lang="en-US" altLang="zh-CN" sz="1800" dirty="0"/>
              <a:t>PWFA</a:t>
            </a:r>
            <a:r>
              <a:rPr lang="zh-CN" altLang="en-US" sz="1800" dirty="0"/>
              <a:t>具有高于传统加速器</a:t>
            </a:r>
            <a:r>
              <a:rPr lang="en-US" altLang="zh-CN" sz="1800" dirty="0"/>
              <a:t>2~3</a:t>
            </a:r>
            <a:r>
              <a:rPr lang="zh-CN" altLang="en-US" sz="1800" dirty="0"/>
              <a:t>个量级的加速梯度有望将下一代高能对撞机规模缩小至百米量级；无论用于对撞机还是对撞机注入器，都要求电子束不仅具有极高的亮度，还要有极小的能散（</a:t>
            </a:r>
            <a:r>
              <a:rPr lang="en-US" altLang="zh-CN" sz="1800" dirty="0"/>
              <a:t>~0.1%</a:t>
            </a:r>
            <a:r>
              <a:rPr lang="zh-CN" altLang="en-US" sz="1800" dirty="0"/>
              <a:t>），还要对束流能量有着超高的控制精度（能量稳定性</a:t>
            </a:r>
            <a:r>
              <a:rPr lang="en-US" altLang="zh-CN" sz="1800" dirty="0"/>
              <a:t>~0.2%</a:t>
            </a:r>
            <a:r>
              <a:rPr lang="zh-CN" altLang="en-US" sz="1800" dirty="0"/>
              <a:t>）；</a:t>
            </a:r>
            <a:endParaRPr lang="en-US" altLang="zh-CN" sz="1800" dirty="0"/>
          </a:p>
          <a:p>
            <a:pPr lvl="1"/>
            <a:r>
              <a:rPr lang="zh-CN" altLang="en-US" sz="1800" dirty="0"/>
              <a:t>过去提出的用于提高电子束能量稳定性和降低能散的方法大部分基于高功率激光器产生的非线性尾场，类似</a:t>
            </a:r>
            <a:r>
              <a:rPr lang="en-US" altLang="zh-CN" sz="1800" dirty="0"/>
              <a:t>LWFA</a:t>
            </a:r>
            <a:r>
              <a:rPr lang="zh-CN" altLang="en-US" sz="1800" dirty="0"/>
              <a:t>，由于激光自身的失相、衍射、能量耗尽等原因，这些方法所得到的电子束能量和电荷量被限制在几个</a:t>
            </a:r>
            <a:r>
              <a:rPr lang="en-US" altLang="zh-CN" sz="1800" dirty="0"/>
              <a:t>GeV</a:t>
            </a:r>
            <a:r>
              <a:rPr lang="zh-CN" altLang="en-US" sz="1800" dirty="0"/>
              <a:t>和几十到几百</a:t>
            </a:r>
            <a:r>
              <a:rPr lang="en-US" altLang="zh-CN" sz="1800" dirty="0" err="1"/>
              <a:t>pC</a:t>
            </a:r>
            <a:r>
              <a:rPr lang="zh-CN" altLang="en-US" sz="1800" dirty="0"/>
              <a:t>以下；更重要的是，束流负载效应所导致的束流能散增长问题，该问题即使在增加了</a:t>
            </a:r>
            <a:r>
              <a:rPr lang="en-US" altLang="zh-CN" sz="1800" dirty="0"/>
              <a:t>PPD</a:t>
            </a:r>
            <a:r>
              <a:rPr lang="zh-CN" altLang="en-US" sz="1800" dirty="0"/>
              <a:t>等复杂的输运线设计后依然只得到了有限改善；</a:t>
            </a:r>
            <a:endParaRPr lang="en-US" altLang="zh-CN" sz="1800" dirty="0"/>
          </a:p>
          <a:p>
            <a:pPr lvl="1"/>
            <a:r>
              <a:rPr lang="zh-CN" altLang="en-US" sz="1800" dirty="0"/>
              <a:t>在本文中，我们将驱动源由高功率激光替换为高流强电子束，并沿用了激光驱动</a:t>
            </a:r>
            <a:r>
              <a:rPr lang="en-US" altLang="zh-CN" sz="1800" dirty="0"/>
              <a:t>APD</a:t>
            </a:r>
            <a:r>
              <a:rPr lang="zh-CN" altLang="en-US" sz="1800" dirty="0"/>
              <a:t>的设计方案，得到了在能量、电荷量、能量抖动和能散多方面品质提升的电子束。相比激光驱动</a:t>
            </a:r>
            <a:r>
              <a:rPr lang="en-US" altLang="zh-CN" sz="1800" dirty="0"/>
              <a:t>APD</a:t>
            </a:r>
            <a:r>
              <a:rPr lang="zh-CN" altLang="en-US" sz="1800" dirty="0"/>
              <a:t>，束流驱动</a:t>
            </a:r>
            <a:r>
              <a:rPr lang="en-US" altLang="zh-CN" sz="1800" dirty="0"/>
              <a:t>APD</a:t>
            </a:r>
            <a:r>
              <a:rPr lang="zh-CN" altLang="en-US" sz="1800" dirty="0"/>
              <a:t>有两个优势，这两个优势正是束流驱动</a:t>
            </a:r>
            <a:r>
              <a:rPr lang="en-US" altLang="zh-CN" sz="1800" dirty="0"/>
              <a:t>APD</a:t>
            </a:r>
            <a:r>
              <a:rPr lang="zh-CN" altLang="en-US" sz="1800" dirty="0"/>
              <a:t>对高能量、高电荷量电子束有效的主要原因：</a:t>
            </a:r>
            <a:endParaRPr lang="en-US" altLang="zh-CN" sz="1800" dirty="0"/>
          </a:p>
          <a:p>
            <a:pPr lvl="2"/>
            <a:r>
              <a:rPr lang="zh-CN" altLang="en-US" sz="1400" dirty="0"/>
              <a:t>可以工作在较低的等离子体密度下，这大大降低了</a:t>
            </a:r>
            <a:r>
              <a:rPr lang="en-US" altLang="zh-CN" sz="1400" dirty="0"/>
              <a:t>witness</a:t>
            </a:r>
            <a:r>
              <a:rPr lang="zh-CN" altLang="en-US" sz="1400" dirty="0"/>
              <a:t>的峰值流强，从而减弱了束流负载效应；</a:t>
            </a:r>
            <a:endParaRPr lang="en-US" altLang="zh-CN" sz="1400" dirty="0"/>
          </a:p>
          <a:p>
            <a:pPr lvl="2"/>
            <a:r>
              <a:rPr lang="zh-CN" altLang="en-US" sz="1400" dirty="0"/>
              <a:t>沿袭了</a:t>
            </a:r>
            <a:r>
              <a:rPr lang="en-US" altLang="zh-CN" sz="1400" dirty="0"/>
              <a:t>PWFA</a:t>
            </a:r>
            <a:r>
              <a:rPr lang="zh-CN" altLang="en-US" sz="1400" dirty="0"/>
              <a:t>的内在特性：束流</a:t>
            </a:r>
            <a:r>
              <a:rPr lang="en-US" altLang="zh-CN" sz="1400" dirty="0"/>
              <a:t>-</a:t>
            </a:r>
            <a:r>
              <a:rPr lang="zh-CN" altLang="en-US" sz="1400" dirty="0"/>
              <a:t>等离子体相互作用长度（</a:t>
            </a:r>
            <a:r>
              <a:rPr lang="en-US" altLang="zh-CN" sz="1400" dirty="0"/>
              <a:t>m-scale</a:t>
            </a:r>
            <a:r>
              <a:rPr lang="zh-CN" altLang="en-US" sz="1400" dirty="0"/>
              <a:t>）比激光</a:t>
            </a:r>
            <a:r>
              <a:rPr lang="en-US" altLang="zh-CN" sz="1400" dirty="0"/>
              <a:t>-</a:t>
            </a:r>
            <a:r>
              <a:rPr lang="zh-CN" altLang="en-US" sz="1400" dirty="0"/>
              <a:t>等离子体相互作用长度（</a:t>
            </a:r>
            <a:r>
              <a:rPr lang="en-US" altLang="zh-CN" sz="1400" dirty="0"/>
              <a:t>cm-scale</a:t>
            </a:r>
            <a:r>
              <a:rPr lang="zh-CN" altLang="en-US" sz="1400" dirty="0"/>
              <a:t>）大很多</a:t>
            </a:r>
            <a:r>
              <a:rPr lang="en-US" altLang="zh-CN" sz="1400" dirty="0"/>
              <a:t>.</a:t>
            </a:r>
          </a:p>
        </p:txBody>
      </p:sp>
    </p:spTree>
    <p:extLst>
      <p:ext uri="{BB962C8B-B14F-4D97-AF65-F5344CB8AC3E}">
        <p14:creationId xmlns:p14="http://schemas.microsoft.com/office/powerpoint/2010/main" val="1935488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a:extLst>
              <a:ext uri="{FF2B5EF4-FFF2-40B4-BE49-F238E27FC236}">
                <a16:creationId xmlns:a16="http://schemas.microsoft.com/office/drawing/2014/main" id="{3465BEB0-0705-4AA5-AE10-FABD9C153A12}"/>
              </a:ext>
            </a:extLst>
          </p:cNvPr>
          <p:cNvSpPr txBox="1">
            <a:spLocks/>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a:t>束流驱动</a:t>
            </a:r>
            <a:r>
              <a:rPr lang="en-US" altLang="zh-CN"/>
              <a:t>APD</a:t>
            </a:r>
            <a:r>
              <a:rPr lang="zh-CN" altLang="en-US"/>
              <a:t>文章框架</a:t>
            </a:r>
            <a:endParaRPr lang="zh-CN" altLang="en-US" dirty="0"/>
          </a:p>
        </p:txBody>
      </p:sp>
      <p:sp>
        <p:nvSpPr>
          <p:cNvPr id="8" name="内容占位符 2">
            <a:extLst>
              <a:ext uri="{FF2B5EF4-FFF2-40B4-BE49-F238E27FC236}">
                <a16:creationId xmlns:a16="http://schemas.microsoft.com/office/drawing/2014/main" id="{E80BDB2E-42E3-4B94-B11A-5DE8854D72B7}"/>
              </a:ext>
            </a:extLst>
          </p:cNvPr>
          <p:cNvSpPr txBox="1">
            <a:spLocks/>
          </p:cNvSpPr>
          <p:nvPr/>
        </p:nvSpPr>
        <p:spPr>
          <a:xfrm>
            <a:off x="838201" y="1456944"/>
            <a:ext cx="4666488" cy="54010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a:t>Method and Simulation</a:t>
            </a:r>
          </a:p>
          <a:p>
            <a:pPr lvl="1"/>
            <a:r>
              <a:rPr lang="zh-CN" altLang="en-US" sz="1800" dirty="0"/>
              <a:t>方法原理：类似激光驱动</a:t>
            </a:r>
            <a:r>
              <a:rPr lang="en-US" altLang="zh-CN" sz="1800" dirty="0"/>
              <a:t>APD</a:t>
            </a:r>
            <a:r>
              <a:rPr lang="zh-CN" altLang="en-US" sz="1800" dirty="0"/>
              <a:t>；</a:t>
            </a:r>
            <a:endParaRPr lang="en-US" altLang="zh-CN" sz="1800" dirty="0"/>
          </a:p>
          <a:p>
            <a:pPr lvl="1"/>
            <a:r>
              <a:rPr lang="zh-CN" altLang="en-US" sz="1800" dirty="0"/>
              <a:t>模拟验证：</a:t>
            </a:r>
            <a:endParaRPr lang="en-US" altLang="zh-CN" sz="1800" dirty="0"/>
          </a:p>
          <a:p>
            <a:pPr lvl="2"/>
            <a:r>
              <a:rPr lang="en-US" altLang="zh-CN" sz="1400" dirty="0"/>
              <a:t>Case 1</a:t>
            </a:r>
            <a:r>
              <a:rPr lang="zh-CN" altLang="en-US" sz="1400" dirty="0"/>
              <a:t>：</a:t>
            </a:r>
            <a:r>
              <a:rPr lang="en-US" altLang="zh-CN" sz="1400" dirty="0"/>
              <a:t>30GeV</a:t>
            </a:r>
            <a:r>
              <a:rPr lang="zh-CN" altLang="en-US" sz="1400" dirty="0"/>
              <a:t>，单级总长</a:t>
            </a:r>
            <a:r>
              <a:rPr lang="en-US" altLang="zh-CN" sz="1400" dirty="0"/>
              <a:t>15.45m</a:t>
            </a:r>
            <a:r>
              <a:rPr lang="zh-CN" altLang="en-US" sz="1400" dirty="0"/>
              <a:t>；</a:t>
            </a:r>
            <a:endParaRPr lang="en-US" altLang="zh-CN" sz="1400" dirty="0"/>
          </a:p>
          <a:p>
            <a:pPr lvl="2"/>
            <a:r>
              <a:rPr lang="en-US" altLang="zh-CN" sz="1400" dirty="0"/>
              <a:t>Case 2</a:t>
            </a:r>
            <a:r>
              <a:rPr lang="zh-CN" altLang="en-US" sz="1400" dirty="0"/>
              <a:t>：对于能量超过</a:t>
            </a:r>
            <a:r>
              <a:rPr lang="en-US" altLang="zh-CN" sz="1400" dirty="0"/>
              <a:t>100GeV</a:t>
            </a:r>
            <a:r>
              <a:rPr lang="zh-CN" altLang="en-US" sz="1400" dirty="0"/>
              <a:t>的电子束，级联束流驱动</a:t>
            </a:r>
            <a:r>
              <a:rPr lang="en-US" altLang="zh-CN" sz="1400" dirty="0"/>
              <a:t>APD</a:t>
            </a:r>
            <a:r>
              <a:rPr lang="zh-CN" altLang="en-US" sz="1400" dirty="0"/>
              <a:t>的可能性和合理性？考虑直接用作高能直线对撞机。</a:t>
            </a:r>
            <a:endParaRPr lang="en-US" altLang="zh-CN" sz="1400" dirty="0"/>
          </a:p>
          <a:p>
            <a:pPr lvl="2"/>
            <a:r>
              <a:rPr lang="zh-CN" altLang="en-US" sz="1400"/>
              <a:t>补充加上</a:t>
            </a:r>
            <a:r>
              <a:rPr lang="en-US" altLang="zh-CN" sz="1400"/>
              <a:t>CSR</a:t>
            </a:r>
            <a:r>
              <a:rPr lang="zh-CN" altLang="en-US" sz="1400" dirty="0"/>
              <a:t>的计算</a:t>
            </a:r>
            <a:endParaRPr lang="en-US" altLang="zh-CN" sz="1400" dirty="0"/>
          </a:p>
          <a:p>
            <a:endParaRPr lang="zh-CN" altLang="en-US" sz="2000" dirty="0"/>
          </a:p>
        </p:txBody>
      </p:sp>
      <p:pic>
        <p:nvPicPr>
          <p:cNvPr id="10" name="图片 9">
            <a:extLst>
              <a:ext uri="{FF2B5EF4-FFF2-40B4-BE49-F238E27FC236}">
                <a16:creationId xmlns:a16="http://schemas.microsoft.com/office/drawing/2014/main" id="{D7863466-AA8D-4999-B92C-413A6B375F98}"/>
              </a:ext>
            </a:extLst>
          </p:cNvPr>
          <p:cNvPicPr>
            <a:picLocks noChangeAspect="1"/>
          </p:cNvPicPr>
          <p:nvPr/>
        </p:nvPicPr>
        <p:blipFill>
          <a:blip r:embed="rId2"/>
          <a:stretch>
            <a:fillRect/>
          </a:stretch>
        </p:blipFill>
        <p:spPr>
          <a:xfrm>
            <a:off x="5960445" y="1182624"/>
            <a:ext cx="5801766" cy="5242560"/>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01236778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523</Words>
  <Application>Microsoft Office PowerPoint</Application>
  <PresentationFormat>宽屏</PresentationFormat>
  <Paragraphs>60</Paragraphs>
  <Slides>4</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vt:i4>
      </vt:variant>
    </vt:vector>
  </HeadingPairs>
  <TitlesOfParts>
    <vt:vector size="9" baseType="lpstr">
      <vt:lpstr>等线</vt:lpstr>
      <vt:lpstr>等线 Light</vt:lpstr>
      <vt:lpstr>Arial</vt:lpstr>
      <vt:lpstr>Cambria Math</vt:lpstr>
      <vt:lpstr>Office 主题​​</vt:lpstr>
      <vt:lpstr>2024/04/29</vt:lpstr>
      <vt:lpstr>PowerPoint 演示文稿</vt:lpstr>
      <vt:lpstr>束流驱动APD文章框架</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2024/04/29</dc:title>
  <dc:creator>shixueyan</dc:creator>
  <cp:lastModifiedBy>shixueyan</cp:lastModifiedBy>
  <cp:revision>54</cp:revision>
  <dcterms:created xsi:type="dcterms:W3CDTF">2024-04-27T09:51:26Z</dcterms:created>
  <dcterms:modified xsi:type="dcterms:W3CDTF">2024-05-06T09:26:43Z</dcterms:modified>
</cp:coreProperties>
</file>