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9925F6-FA1C-66A8-BE76-A69037E97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65CC22-9C4D-F3B3-29A8-972332CB5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D7203F-2F8C-D683-D91E-C693EDB8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214120-BA88-F156-2021-B2C8C2C6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B773B3-8FAD-B1F2-9EB4-D119204E9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22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00A958-9E58-9A54-4928-2DBD7121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AB3D3C9-798A-9B70-C257-EDABBFB9D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C5584C-95CB-7D58-2BA8-6247D25F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797380-1201-B3E6-FA66-290B8AA9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BC5ECA-EBBD-6E13-A0A5-853BEB50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33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281DEB8-4605-7DC4-E1EE-43CFD33C4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91191D-77F1-BAAA-53AE-DF0288F87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1D2831-C4F9-1CA2-71F5-4B6BD2DF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E82FE9-207C-2D15-BB5D-EF03C14E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160946-17D8-7E1A-ABBC-FE9A0392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93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90788C-5191-CA56-153B-0576062D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9EE2A2-4600-65AA-5033-5C0682121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94D65A-48C0-3F9A-1DCE-48CEE515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E22965-4DE1-85F5-490A-6D383CA0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F00657-C47D-424A-DE41-DE18DD72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9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3EC02C-3671-0E11-8F3C-7E6AD1216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2B27A1-396E-5038-71C8-81E7389E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6F277C-5535-837F-9C20-53A4C3B91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CE4531-8160-71F8-693A-74EE6385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FBF461-A213-D72D-E1D2-4FC407AC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846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94F3D2-7DBE-0AA7-B655-8ECA27D5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714941-AB13-98BC-397A-0954EF7E25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38CA21-6DE2-B8DB-6088-BBF643C17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B633DC-8E4C-5681-B6E0-25F513BA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480F24-6969-4CE8-331D-6CC954B4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1CCD0B0-EDBB-B9DB-7C44-96148672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147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4A98FF-E717-881A-95A3-4F7E683C7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D35C47-9C88-76EC-E859-717D3B2B9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7268A9C-3BE6-E75E-928D-74988A406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66ECF40-FDA3-FF6A-72AF-E250487BB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E78314F-CD8C-41B8-B0C1-45381D685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9753F10-C1B1-405F-97C6-8545315FF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4DA0D07-BAB4-94D8-824B-DD57F733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E44F55-595F-349F-7E05-9283B59C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31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CAE7A0-41AD-38FF-4693-AEE40ADA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0BBFB6D-D577-7EE6-7A95-B0AB79C3B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5B60E1F-C473-8CD7-4286-6BB7F54B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E6C9C7B-E2E5-6E2B-89AF-BBAC85921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06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D58535B-C9EF-E2AE-D560-C73EC6441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909E408-A5CA-140B-8036-B9319DB13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18D440F-48CC-5521-1E32-DCF0AD51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51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D77AF-4D54-E334-7B6F-4DB6B59A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B4A3AB-FEB7-9956-3D41-83FA116BC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ABDDDA-F217-33FC-F5DD-9C1120045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E66BD29-EFAC-0CD5-EEE6-7CA51C99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F7E9BA-1A76-F72D-742D-3A30160C1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DE2E5C8-1888-384D-5F73-E26C20C3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03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0D9978-9FD6-117B-15F2-809B0D4D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B352E20-4C61-31CE-4FE9-E193A5249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9588089-4F11-5F49-B3C9-8AB51B5AA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E02243-400A-428C-3B25-218ACF455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683E304-3E99-C11E-7771-370A7B3E1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046F40-D16B-3DF4-FACA-887DA073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43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57016D9-FA4C-21E2-D5F3-D3A2152F1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A35CAD-E7D4-A90E-4642-62959DC02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FEDC9F-C5B3-B6DD-C651-7B570F3DE0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73BD-1F3E-4BA3-AC7B-E41F93CD43FB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60409C-385B-64DE-F91F-51D389594E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2813B1-E07B-044E-3102-F99F19AE9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7710-AE6B-4A25-98DC-161F3D7D3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2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F55812-19A4-2C93-BBB0-AFE021D1FF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2024-5-6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0386DF3-513B-7E2D-BFA3-73766C837B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005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580192-DF37-2887-48D3-51715D11D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070504"/>
            <a:ext cx="10515600" cy="4716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000" dirty="0"/>
              <a:t>Vlasov solver</a:t>
            </a:r>
          </a:p>
          <a:p>
            <a:pPr marL="0" indent="0">
              <a:buNone/>
            </a:pPr>
            <a:endParaRPr lang="en-US" altLang="zh-CN" sz="4000" dirty="0"/>
          </a:p>
          <a:p>
            <a:r>
              <a:rPr lang="en-US" altLang="zh-CN" dirty="0"/>
              <a:t>Action,</a:t>
            </a:r>
            <a:r>
              <a:rPr lang="zh-CN" altLang="en-US" dirty="0"/>
              <a:t>增长率</a:t>
            </a:r>
            <a:endParaRPr lang="en-US" altLang="zh-CN" dirty="0"/>
          </a:p>
          <a:p>
            <a:r>
              <a:rPr lang="en-US" altLang="zh-CN" dirty="0"/>
              <a:t>0.5:3e-3</a:t>
            </a:r>
          </a:p>
          <a:p>
            <a:r>
              <a:rPr lang="en-US" altLang="zh-CN" dirty="0"/>
              <a:t>0.4:1e-4</a:t>
            </a:r>
          </a:p>
          <a:p>
            <a:r>
              <a:rPr lang="en-US" altLang="zh-CN" dirty="0"/>
              <a:t>0.3:8e-5</a:t>
            </a:r>
          </a:p>
          <a:p>
            <a:r>
              <a:rPr lang="en-US" altLang="zh-CN" dirty="0"/>
              <a:t>0.2:7e-5</a:t>
            </a:r>
          </a:p>
          <a:p>
            <a:r>
              <a:rPr lang="en-US" altLang="zh-CN" dirty="0"/>
              <a:t>0.1:0</a:t>
            </a:r>
          </a:p>
          <a:p>
            <a:endParaRPr lang="zh-CN" altLang="en-US" dirty="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E395B892-7FD7-108C-C48D-D2DA31B83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7" y="1070504"/>
            <a:ext cx="6729413" cy="514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73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803FCBE-5617-371F-D66E-F0A3F9AD22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5966"/>
            <a:ext cx="5148082" cy="400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774D3658-6120-BD5D-CF35-71E70B98D28E}"/>
              </a:ext>
            </a:extLst>
          </p:cNvPr>
          <p:cNvSpPr txBox="1"/>
          <p:nvPr/>
        </p:nvSpPr>
        <p:spPr>
          <a:xfrm>
            <a:off x="5609492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DDD6B15-995B-C27C-9008-3418F6888902}"/>
              </a:ext>
            </a:extLst>
          </p:cNvPr>
          <p:cNvSpPr txBox="1"/>
          <p:nvPr/>
        </p:nvSpPr>
        <p:spPr>
          <a:xfrm>
            <a:off x="6358597" y="2271932"/>
            <a:ext cx="49940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J=0.1</a:t>
            </a:r>
            <a:r>
              <a:rPr lang="zh-CN" altLang="en-US" dirty="0"/>
              <a:t>，此时模式耦合可以分辨出。如何解释阈值以后，增长率随</a:t>
            </a:r>
            <a:r>
              <a:rPr lang="en-US" altLang="zh-CN" dirty="0"/>
              <a:t>action</a:t>
            </a:r>
            <a:r>
              <a:rPr lang="zh-CN" altLang="en-US" dirty="0"/>
              <a:t>的变化，是频散导致不同的频率耦合对增长率都有贡献？</a:t>
            </a:r>
            <a:endParaRPr lang="en-US" altLang="zh-CN" dirty="0"/>
          </a:p>
          <a:p>
            <a:endParaRPr lang="en-US" altLang="zh-CN"/>
          </a:p>
          <a:p>
            <a:r>
              <a:rPr lang="zh-CN" altLang="en-US"/>
              <a:t>阈值以前，为什么频散导致不同模式之间频率的重合不会发生不稳定性？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920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4A2C32-58C8-911D-3206-5A7B0C313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231F20"/>
                </a:solidFill>
                <a:effectLst/>
                <a:latin typeface="AdvOT19ee2aa8.B"/>
              </a:rPr>
              <a:t>Generalized longitudinal strong focusing in a steady-state microbunching storage ring </a:t>
            </a:r>
            <a:br>
              <a:rPr lang="en-US" altLang="zh-CN" sz="2400" dirty="0"/>
            </a:br>
            <a:r>
              <a:rPr lang="en-US" altLang="zh-CN" sz="2400" dirty="0" err="1">
                <a:solidFill>
                  <a:srgbClr val="231F20"/>
                </a:solidFill>
                <a:effectLst/>
                <a:latin typeface="AdvOT483a8203"/>
              </a:rPr>
              <a:t>Zizheng</a:t>
            </a:r>
            <a:r>
              <a:rPr lang="en-US" altLang="zh-CN" sz="2400" dirty="0">
                <a:solidFill>
                  <a:srgbClr val="231F20"/>
                </a:solidFill>
                <a:effectLst/>
                <a:latin typeface="AdvOT483a8203"/>
              </a:rPr>
              <a:t> Li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0E0903-D308-9202-0A7A-B63B02BF2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/>
              <a:t>讨论了广义纵向强聚焦的线性动力学，对于</a:t>
            </a:r>
            <a:r>
              <a:rPr lang="zh-CN" altLang="zh-CN" sz="24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低垂直发射度的平面环，</a:t>
            </a:r>
            <a:r>
              <a:rPr lang="zh-CN" altLang="en-US" sz="24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可以</a:t>
            </a:r>
            <a:r>
              <a:rPr lang="zh-CN" altLang="zh-CN" sz="2400" dirty="0">
                <a:effectLst/>
                <a:ea typeface="等线" panose="02010600030101010101" pitchFamily="2" charset="-122"/>
                <a:cs typeface="Times New Roman" panose="02020603050405020304" pitchFamily="18" charset="0"/>
              </a:rPr>
              <a:t>降低调制激光功率要求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纵向弱聚焦：</a:t>
            </a:r>
            <a:r>
              <a:rPr lang="en-US" altLang="zh-CN" sz="24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nu_s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&lt;&lt;1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，沿环束长无变化，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激光调制</a:t>
            </a: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替换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rf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腔</a:t>
            </a: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纵向强聚焦：多个激光调制，束长沿环显著变化，高激光功率要求：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300 MW</a:t>
            </a: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广义纵向强聚焦：在辐射段调制，弱聚焦环。在横向与纵向耦合的相空间操作，束长与垂直发射度有关。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300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233C8A-7242-67D5-D419-E02E3FE88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321733"/>
            <a:ext cx="11413067" cy="585523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调制包括三个基础部分：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energy chirp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z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到δ），动量压缩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δ到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z)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和两个色散段。给出了四个矩阵的总传输矩阵，给出了线性动力学下，仅由垂直相空间决定的纵向位置和束长。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PEHG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ADM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可以认为是广义纵向强聚焦的特例。除了广义纵向强聚焦的条件外，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PEHG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要求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D_1’=D_2=0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，束长与</a:t>
            </a:r>
            <a:r>
              <a:rPr lang="en-US" altLang="zh-CN" sz="26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sigma_y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有关，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ADM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要求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D_1=D_2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=0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，束长与</a:t>
            </a:r>
            <a:r>
              <a:rPr lang="en-US" altLang="zh-CN" sz="26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sigma_y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有关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GLSF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束长与</a:t>
            </a: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y-y’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发射度有关</a:t>
            </a:r>
            <a:endParaRPr lang="en-US" altLang="zh-CN" sz="26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解耦方案：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1.	symmetric lattice 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色散</a:t>
            </a:r>
            <a:r>
              <a:rPr lang="en-US" altLang="zh-CN" sz="26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D_i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反号，矩阵反序。需要额外的限制条件使得出口垂直方向与纵向解耦的条件。这种方法不能消除非线性对纵向的影响。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2.	reversible lattice layout 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逆矩阵，对非线性有效。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zh-CN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3.	general case 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考虑了动量压缩节的色散，给出了对应的额外限制条件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1409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A24012-2EF1-DF79-728F-B5033B9DA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385"/>
            <a:ext cx="10515600" cy="585523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讨论了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线性动力学：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束长压缩：讨论一般情况，在满足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GLSF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条件的设置下，束长仅由垂直发射度和</a:t>
            </a:r>
            <a:r>
              <a:rPr lang="en-US" altLang="zh-CN" sz="24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H_y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决定。讨论了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bunching factor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给出的对激光的要求。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 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函数：计算得到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函数与激光调制无关，讨论了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函数的演化，保证在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radiator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函数尽可能小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调制消除：要求调制与解调制之间传输段对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z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透明，给出了对应的限制条件。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激光器的非线性，调制的消除会受到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radiator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的动量压缩影响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给出了垂直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纵向解耦的条件，说明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GLSF unit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反向仍可以插入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总结了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满足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GLSF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与调制反调制的所有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条件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636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1BA328-9D0F-E162-01BE-E395D87FF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313363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例子：粒子跟踪（弱聚焦环矩阵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 GLSF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子单元多个矩阵）给出了线性和正弦调制分别的束流参数，束长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nm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，正弦调制使得相空间分布畸变，导致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bunching factor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更低，辐射功率在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kW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量级。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非线性的效应没有完全纳入考虑，激光调制内禀的动量压缩会导致解耦不彻底</a:t>
            </a:r>
            <a:endParaRPr lang="en-US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US" altLang="zh-CN" sz="24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这种情况下讨论不稳定性更像是普通环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微聚束的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GLSF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段的多圈情形？用</a:t>
            </a: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描述平均作用的两个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运动方程，写出</a:t>
            </a: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单个哈密顿量是否不适用？</a:t>
            </a: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68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10C0E4-C53E-C297-A4C7-DC8D6B6CD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Single-mode coherent synchrotron radiation instability</a:t>
            </a:r>
            <a:br>
              <a:rPr lang="zh-CN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S. </a:t>
            </a:r>
            <a:r>
              <a:rPr lang="en-US" altLang="zh-CN" sz="28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Heifets</a:t>
            </a:r>
            <a:r>
              <a:rPr lang="en-US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and G. </a:t>
            </a:r>
            <a:r>
              <a:rPr lang="en-US" altLang="zh-CN" sz="28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Stupakov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0B8047-8E44-7354-FADB-1B064FD49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考虑了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不稳定性。研究了单模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不稳定性的非线性演化，考虑了忽略和存在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damping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diffusion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的两种情况。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对于实际机器，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估计不稳定性阈值，需要考虑与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 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有关的波长。在这种情况下，不稳定性是由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离散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的模式驱动的而不是连续的频谱。考虑电导率无穷大，使用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coasting beam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近似。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考虑管道截面半径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远小于环形管道弯转半径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，给出了该条件下的最低波数。在</a:t>
            </a:r>
            <a:r>
              <a:rPr lang="en-US" altLang="zh-CN" sz="24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omega_min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附近不同模式的频率是离散的。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988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4E9509-B7D7-4DF8-190B-E34E0A5D9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4651"/>
            <a:ext cx="10515600" cy="5281349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只考虑（</a:t>
            </a:r>
            <a:r>
              <a:rPr lang="en-US" altLang="zh-CN" sz="24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z,delta,t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），忽略横向。由于这里考虑的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 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频谱是离散的，使用阻抗会出现奇点，通过线性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Vlasov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方程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电磁场描述了束流与环境的相互作用。给出了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个模式的色散关系。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假设初始能量分布是高斯的，只保留一个特定模式，微扰的频率在该模式的频率附近做线性近似。给出了小能散条件的渐进解。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给出了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 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最低频率的不稳定性阈值</a:t>
            </a:r>
            <a:endParaRPr lang="zh-CN" altLang="en-US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到连续谱的转变：通过辐射功率估计了离散谱线之间的间隔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(d N/d omega)^-1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，与不稳定性导致的展宽对比，给出了转变连续谱的条件。</a:t>
            </a:r>
          </a:p>
        </p:txBody>
      </p:sp>
    </p:spTree>
    <p:extLst>
      <p:ext uri="{BB962C8B-B14F-4D97-AF65-F5344CB8AC3E}">
        <p14:creationId xmlns:p14="http://schemas.microsoft.com/office/powerpoint/2010/main" val="946435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72A2A2-0084-ACF4-987C-6159A5BE7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非线性解，研究不稳定性发生之后的情形：考虑单模态、完整的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Vlasov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方程。推导出电磁场作用的表达式，定义这种作用的无量纲振幅，它在指数增长后，平均值约为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上下振荡。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damping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diffusion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纳入考虑，写出粒子运动正则方程和哈密顿量，通过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VFP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模拟给出了数值解。使用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ALS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参数计算了最低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模式的结果。给出了电磁场作用的振幅，动量的平均值和能散的平均值，势。通过数值解假设了一种振幅的形式，给出了时间趋于无穷的渐进解析解。说明了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 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导致的不稳定性不会有饱和，而是持续缓慢增长。</a:t>
            </a:r>
          </a:p>
          <a:p>
            <a:endParaRPr lang="en-US" altLang="zh-CN" dirty="0"/>
          </a:p>
          <a:p>
            <a:r>
              <a:rPr lang="zh-CN" altLang="en-US" dirty="0"/>
              <a:t>这里使用的是</a:t>
            </a:r>
            <a:r>
              <a:rPr lang="en-US" altLang="zh-CN" dirty="0"/>
              <a:t>Vlasov-Maxwell</a:t>
            </a:r>
            <a:r>
              <a:rPr lang="zh-CN" altLang="en-US" dirty="0"/>
              <a:t>的分析方法，之后在</a:t>
            </a:r>
            <a:r>
              <a:rPr lang="en-US" altLang="zh-CN" dirty="0"/>
              <a:t>Cai </a:t>
            </a:r>
            <a:r>
              <a:rPr lang="en-US" altLang="zh-CN" dirty="0" err="1"/>
              <a:t>Yunhai</a:t>
            </a:r>
            <a:r>
              <a:rPr lang="zh-CN" altLang="en-US" dirty="0"/>
              <a:t>的文章中仍使用尾场（阻抗）的方法讨论</a:t>
            </a:r>
            <a:r>
              <a:rPr lang="en-US" altLang="zh-CN" dirty="0"/>
              <a:t>CSR</a:t>
            </a:r>
            <a:r>
              <a:rPr lang="zh-CN" altLang="en-US" dirty="0"/>
              <a:t>引起的</a:t>
            </a:r>
            <a:r>
              <a:rPr lang="en-US" altLang="zh-CN" dirty="0"/>
              <a:t>MWI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331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BB6CF7-0268-37D7-610E-31A1AC428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>
            <a:noAutofit/>
          </a:bodyPr>
          <a:lstStyle/>
          <a:p>
            <a:r>
              <a:rPr lang="en-US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Coherent synchrotron radiation and bunch stability in a compact storage ring</a:t>
            </a:r>
            <a:br>
              <a:rPr lang="zh-CN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28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Marco </a:t>
            </a:r>
            <a:r>
              <a:rPr lang="en-US" altLang="zh-CN" sz="2800" kern="100" dirty="0" err="1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Venturin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60C268-D62E-2D99-1ED4-5AFDB63D1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1" y="1514475"/>
            <a:ext cx="11801474" cy="4978400"/>
          </a:xfrm>
        </p:spPr>
        <p:txBody>
          <a:bodyPr>
            <a:normAutofit/>
          </a:bodyPr>
          <a:lstStyle/>
          <a:p>
            <a:pPr algn="just"/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使用线性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Vlasov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方程和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非线性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Vlasov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方程的时域积分，考虑了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的影响，研究了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en-US" sz="2400" kern="100" dirty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引起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的不稳定性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。高于阈值的计算中发现了束长振荡。</a:t>
            </a:r>
          </a:p>
          <a:p>
            <a:pPr algn="just"/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给出了平行板真空室的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作用的阻抗表达</a:t>
            </a:r>
          </a:p>
          <a:p>
            <a:pPr algn="just"/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Coasting beam: 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线性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Vlasov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方程，拉式变换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（可以有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t&lt;0</a:t>
            </a:r>
            <a:r>
              <a:rPr lang="zh-CN" altLang="en-US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，为什么不使用傅氏变换），给出理论阈值</a:t>
            </a:r>
            <a:endParaRPr lang="en-US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非线性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Vlasov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方程（时域积分，没考虑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FP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项）</a:t>
            </a:r>
          </a:p>
          <a:p>
            <a:pPr algn="just"/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Bunched beam: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由于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R/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σ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_z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shielding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的截止频率以下，考虑纯感性阻抗。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CSR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的微聚束扰动先出现在头部，然后由于</a:t>
            </a:r>
            <a:r>
              <a:rPr lang="en-US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rf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聚焦导致的相空间旋转，被带到束团周围。不稳定性快速达到饱和，束团分布变平滑。束长和能散来回振荡，做类似四极运动，在数百个同步运动周期后仍然存在。</a:t>
            </a:r>
          </a:p>
          <a:p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1EACC39-71A8-46DB-648A-A4882CCEEC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375" y="3200400"/>
            <a:ext cx="7361574" cy="110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76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1227</Words>
  <Application>Microsoft Office PowerPoint</Application>
  <PresentationFormat>宽屏</PresentationFormat>
  <Paragraphs>56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AdvOT19ee2aa8.B</vt:lpstr>
      <vt:lpstr>AdvOT483a8203</vt:lpstr>
      <vt:lpstr>等线</vt:lpstr>
      <vt:lpstr>等线 Light</vt:lpstr>
      <vt:lpstr>Arial</vt:lpstr>
      <vt:lpstr>Office 主题​​</vt:lpstr>
      <vt:lpstr>2024-5-6</vt:lpstr>
      <vt:lpstr>Generalized longitudinal strong focusing in a steady-state microbunching storage ring  Zizheng Li</vt:lpstr>
      <vt:lpstr>PowerPoint 演示文稿</vt:lpstr>
      <vt:lpstr>PowerPoint 演示文稿</vt:lpstr>
      <vt:lpstr>PowerPoint 演示文稿</vt:lpstr>
      <vt:lpstr>Single-mode coherent synchrotron radiation instability S. Heifets and G. Stupakov</vt:lpstr>
      <vt:lpstr>PowerPoint 演示文稿</vt:lpstr>
      <vt:lpstr>PowerPoint 演示文稿</vt:lpstr>
      <vt:lpstr>Coherent synchrotron radiation and bunch stability in a compact storage ring Marco Venturin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2024-4-29</dc:title>
  <dc:creator>立言 覃</dc:creator>
  <cp:lastModifiedBy>立言 覃</cp:lastModifiedBy>
  <cp:revision>31</cp:revision>
  <dcterms:created xsi:type="dcterms:W3CDTF">2024-04-29T07:10:47Z</dcterms:created>
  <dcterms:modified xsi:type="dcterms:W3CDTF">2024-05-06T12:37:11Z</dcterms:modified>
</cp:coreProperties>
</file>