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5" r:id="rId4"/>
    <p:sldId id="279" r:id="rId5"/>
    <p:sldId id="277" r:id="rId6"/>
    <p:sldId id="278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36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3CD59E-2F75-43A1-9CB7-7A94A5933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BF10985-E299-4512-9881-EE1BF5406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6871EB-F1D1-4315-9876-E0FCDC49A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E27E-EE03-4C5F-B86C-EEB23DB4FBE2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C5A0BB-1BDA-4B1C-B562-EA3F1579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9F3459-2D90-4FEA-A197-D3CDB8C2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9F2F-DBCC-4735-8B58-850D27C116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26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CBD11D-47C6-45AF-8EF7-CD6845AC5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81B3544-007F-4160-8D9C-3941B94D3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E06F68-3F9A-4F2B-B0F3-08D16F9B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E27E-EE03-4C5F-B86C-EEB23DB4FBE2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5D6F53-43AA-42CC-8A57-E4D14CF04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B05859-141B-412A-887C-5A6918AEB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9F2F-DBCC-4735-8B58-850D27C116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39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9C095D6-83B1-4943-BD58-01C74213B0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123A5F0-9719-4F86-9AFA-B0735B20D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E94338-81D8-48A4-9333-94E38CCFE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E27E-EE03-4C5F-B86C-EEB23DB4FBE2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476C73-EA6F-4A9F-BC86-F0A6B7784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094B68-3B89-4C6D-A3AF-52253EE5C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9F2F-DBCC-4735-8B58-850D27C116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20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D7E1E4-B39A-4EF9-9E7E-C3D7B8EA5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1F6FD4-6BFB-4141-A380-D4DA00836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B829FC-F395-4B28-AC08-6453D58A8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E27E-EE03-4C5F-B86C-EEB23DB4FBE2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D26A6B-1075-43F6-A9FD-8616AB969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BE23AD-E41C-4785-8E1E-6A4E215FD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9F2F-DBCC-4735-8B58-850D27C116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4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3CF27C-80A3-47DB-96E7-397173812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1339AEA-F21A-4A0D-A4D9-80C9CBB41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EEA3BB-E007-4F9F-9F36-F86D1395F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E27E-EE03-4C5F-B86C-EEB23DB4FBE2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C5C1BE-1ACB-40C1-B1BD-48993033F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D915DE-E14A-43BC-92DA-E47DABCF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9F2F-DBCC-4735-8B58-850D27C116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93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884D43-F481-4DDA-BBC9-80BDC5BBE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8D9394-096E-4DD3-92F1-6087317D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B0AF25D-95ED-41A6-AA4C-4CD1412EF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BB8457-70EB-4B82-BE0F-D00D571FC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E27E-EE03-4C5F-B86C-EEB23DB4FBE2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77B1E1-9D19-4B9B-96AA-ADF60DEDF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6DD2FB-6C6F-454B-95C9-71DDAF1C4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9F2F-DBCC-4735-8B58-850D27C116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32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C5189F-C585-495B-B720-733CAD4B0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3A2994D-F845-4A8B-A8E2-96C1A2D3A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6E47687-A522-45B3-8A7E-39FE92A6D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11D4322-360E-42B6-88B7-1297455AC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1178569-2574-4834-B1BA-C226CE2355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E453ACE-48E9-4DE2-8236-06D84605F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E27E-EE03-4C5F-B86C-EEB23DB4FBE2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1F8D478-CA23-499C-8B99-C4240E2AC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7493646-31E0-4DC9-A009-656C6298B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9F2F-DBCC-4735-8B58-850D27C116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06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451042-5F8A-4C00-87C1-E9BF273C6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1441BD9-20E7-4B4A-8358-B79389D3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E27E-EE03-4C5F-B86C-EEB23DB4FBE2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45C629B-5FF0-4CCB-94B4-AFABF01C6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1FFF3FC-7E33-4206-8BC4-A7EB106D7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9F2F-DBCC-4735-8B58-850D27C116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11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4658DB3-FCB4-4DE2-B654-81C397CD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E27E-EE03-4C5F-B86C-EEB23DB4FBE2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79E87D5-0098-45DE-8B56-7AC8CDDBC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1FE0CE-EA79-419C-A39E-3B38B007E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9F2F-DBCC-4735-8B58-850D27C116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52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DEA90A-FBF9-48AB-AB22-D1576D998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6BA98F-D338-435D-B262-A66CBED23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0AF35EC-1409-4E44-9E07-534AD88C4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8CD362-193D-42DA-9102-C7F985AC0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E27E-EE03-4C5F-B86C-EEB23DB4FBE2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F3B4574-2ABE-4F26-A909-D6A83542D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9DDDB4-D718-49CA-8835-8874AC4C7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9F2F-DBCC-4735-8B58-850D27C116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22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394B4A-702E-4C56-96BF-E43DC6E48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B695551-2C03-4CF0-90D1-6639DE9EB9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406B638-D31F-4097-873E-D5D9F1D9C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3B57C6-5913-4834-A916-CD0EA9582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E27E-EE03-4C5F-B86C-EEB23DB4FBE2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1C893B-B62B-4FAA-B8D9-BA0EB0322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FD4112-0E08-4CF1-A55D-C74D30839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9F2F-DBCC-4735-8B58-850D27C116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49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A59BBB1-E986-41CA-B6C9-DA5BBA9C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5BC575-7A5C-4AD6-B52D-80BF441F5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7088C1-E56D-465B-B16B-03275C3F6F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CE27E-EE03-4C5F-B86C-EEB23DB4FBE2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1B216C-8800-4B11-8998-ECD3DAD41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F4B191-C9B4-469F-97FE-9C72C64DF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A9F2F-DBCC-4735-8B58-850D27C116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32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9234E4-93DA-4645-85F0-583F94D391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2024/05/13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D3CF69A-CC75-4C4D-A364-8EC2F77799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组会</a:t>
            </a:r>
          </a:p>
        </p:txBody>
      </p:sp>
    </p:spTree>
    <p:extLst>
      <p:ext uri="{BB962C8B-B14F-4D97-AF65-F5344CB8AC3E}">
        <p14:creationId xmlns:p14="http://schemas.microsoft.com/office/powerpoint/2010/main" val="1739878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7B5938-B608-4367-B797-96CD5168E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三种</a:t>
            </a:r>
            <a:r>
              <a:rPr lang="en-US" altLang="zh-CN" dirty="0"/>
              <a:t>active </a:t>
            </a:r>
            <a:r>
              <a:rPr lang="en-US" altLang="zh-CN" dirty="0" err="1"/>
              <a:t>dechirper</a:t>
            </a:r>
            <a:r>
              <a:rPr lang="zh-CN" altLang="en-US" dirty="0"/>
              <a:t>对比</a:t>
            </a: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93261156-3E73-47A2-869B-A426A54021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953548"/>
              </p:ext>
            </p:extLst>
          </p:nvPr>
        </p:nvGraphicFramePr>
        <p:xfrm>
          <a:off x="847344" y="1825625"/>
          <a:ext cx="10506456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4496">
                  <a:extLst>
                    <a:ext uri="{9D8B030D-6E8A-4147-A177-3AD203B41FA5}">
                      <a16:colId xmlns:a16="http://schemas.microsoft.com/office/drawing/2014/main" val="2741975332"/>
                    </a:ext>
                  </a:extLst>
                </a:gridCol>
                <a:gridCol w="983488">
                  <a:extLst>
                    <a:ext uri="{9D8B030D-6E8A-4147-A177-3AD203B41FA5}">
                      <a16:colId xmlns:a16="http://schemas.microsoft.com/office/drawing/2014/main" val="976240182"/>
                    </a:ext>
                  </a:extLst>
                </a:gridCol>
                <a:gridCol w="983488">
                  <a:extLst>
                    <a:ext uri="{9D8B030D-6E8A-4147-A177-3AD203B41FA5}">
                      <a16:colId xmlns:a16="http://schemas.microsoft.com/office/drawing/2014/main" val="273625991"/>
                    </a:ext>
                  </a:extLst>
                </a:gridCol>
                <a:gridCol w="983488">
                  <a:extLst>
                    <a:ext uri="{9D8B030D-6E8A-4147-A177-3AD203B41FA5}">
                      <a16:colId xmlns:a16="http://schemas.microsoft.com/office/drawing/2014/main" val="1562172193"/>
                    </a:ext>
                  </a:extLst>
                </a:gridCol>
                <a:gridCol w="1091184">
                  <a:extLst>
                    <a:ext uri="{9D8B030D-6E8A-4147-A177-3AD203B41FA5}">
                      <a16:colId xmlns:a16="http://schemas.microsoft.com/office/drawing/2014/main" val="931611178"/>
                    </a:ext>
                  </a:extLst>
                </a:gridCol>
                <a:gridCol w="1103376">
                  <a:extLst>
                    <a:ext uri="{9D8B030D-6E8A-4147-A177-3AD203B41FA5}">
                      <a16:colId xmlns:a16="http://schemas.microsoft.com/office/drawing/2014/main" val="3835600135"/>
                    </a:ext>
                  </a:extLst>
                </a:gridCol>
                <a:gridCol w="1217046">
                  <a:extLst>
                    <a:ext uri="{9D8B030D-6E8A-4147-A177-3AD203B41FA5}">
                      <a16:colId xmlns:a16="http://schemas.microsoft.com/office/drawing/2014/main" val="622242667"/>
                    </a:ext>
                  </a:extLst>
                </a:gridCol>
                <a:gridCol w="849945">
                  <a:extLst>
                    <a:ext uri="{9D8B030D-6E8A-4147-A177-3AD203B41FA5}">
                      <a16:colId xmlns:a16="http://schemas.microsoft.com/office/drawing/2014/main" val="2306178912"/>
                    </a:ext>
                  </a:extLst>
                </a:gridCol>
                <a:gridCol w="849945">
                  <a:extLst>
                    <a:ext uri="{9D8B030D-6E8A-4147-A177-3AD203B41FA5}">
                      <a16:colId xmlns:a16="http://schemas.microsoft.com/office/drawing/2014/main" val="403230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altLang="zh-CN" dirty="0"/>
                        <a:t>Beam-driven APD (2nC)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Laser-driven APD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X-band cavity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55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Witness energy [MeV]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500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500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500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500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500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500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500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6000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091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Witness charge [</a:t>
                      </a:r>
                      <a:r>
                        <a:rPr lang="en-US" altLang="zh-CN" dirty="0" err="1"/>
                        <a:t>pC</a:t>
                      </a:r>
                      <a:r>
                        <a:rPr lang="en-US" altLang="zh-CN" dirty="0"/>
                        <a:t>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500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500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500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500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500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776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Ez</a:t>
                      </a:r>
                      <a:r>
                        <a:rPr lang="en-US" altLang="zh-CN" dirty="0"/>
                        <a:t> [GV/m]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1.3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0.9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0.4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0.04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0.06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333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/>
                        <a:t>Dechirping</a:t>
                      </a:r>
                      <a:r>
                        <a:rPr lang="en-US" altLang="zh-CN" dirty="0"/>
                        <a:t> strength [GeV/mm/m]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15.8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9.2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3.1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833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1282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0.01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436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Length [cm]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1.6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2.2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4.2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0.68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0.2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0.13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/>
                        <a:t>500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22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Final energy spread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0.27%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0.22%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0.19%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0.1%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2%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0.67%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0.01%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913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Laser peak power [TW]</a:t>
                      </a:r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/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75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150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1000</a:t>
                      </a:r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/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361412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37D78509-350D-4CBF-9D5F-2AEBB3C34839}"/>
              </a:ext>
            </a:extLst>
          </p:cNvPr>
          <p:cNvSpPr txBox="1"/>
          <p:nvPr/>
        </p:nvSpPr>
        <p:spPr>
          <a:xfrm>
            <a:off x="786384" y="5364480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laser-driven APD</a:t>
            </a:r>
            <a:r>
              <a:rPr lang="zh-CN" altLang="en-US" dirty="0"/>
              <a:t>的</a:t>
            </a:r>
            <a:r>
              <a:rPr lang="en-US" altLang="zh-CN" dirty="0" err="1"/>
              <a:t>dechirping</a:t>
            </a:r>
            <a:r>
              <a:rPr lang="en-US" altLang="zh-CN" dirty="0"/>
              <a:t> strength</a:t>
            </a:r>
            <a:r>
              <a:rPr lang="zh-CN" altLang="en-US" dirty="0"/>
              <a:t>高，但</a:t>
            </a:r>
            <a:r>
              <a:rPr lang="en-US" altLang="zh-CN" dirty="0"/>
              <a:t>beam loading</a:t>
            </a:r>
            <a:r>
              <a:rPr lang="zh-CN" altLang="en-US" dirty="0"/>
              <a:t>导致的能散结果差；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X-band cavity</a:t>
            </a:r>
            <a:r>
              <a:rPr lang="zh-CN" altLang="en-US" dirty="0"/>
              <a:t>能散结果好，但</a:t>
            </a:r>
            <a:r>
              <a:rPr lang="en-US" altLang="zh-CN" dirty="0" err="1"/>
              <a:t>dechirping</a:t>
            </a:r>
            <a:r>
              <a:rPr lang="en-US" altLang="zh-CN" dirty="0"/>
              <a:t> strength</a:t>
            </a:r>
            <a:r>
              <a:rPr lang="zh-CN" altLang="en-US" dirty="0"/>
              <a:t>低，随着</a:t>
            </a:r>
            <a:r>
              <a:rPr lang="en-US" altLang="zh-CN" dirty="0"/>
              <a:t>witness</a:t>
            </a:r>
            <a:r>
              <a:rPr lang="zh-CN" altLang="en-US" dirty="0"/>
              <a:t>能量提高，设备尺寸成倍增长；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Beam-driven APD</a:t>
            </a:r>
            <a:r>
              <a:rPr lang="zh-CN" altLang="en-US" dirty="0"/>
              <a:t>介于二者之间，</a:t>
            </a:r>
            <a:r>
              <a:rPr lang="en-US" altLang="zh-CN" dirty="0"/>
              <a:t>beam loading</a:t>
            </a:r>
            <a:r>
              <a:rPr lang="zh-CN" altLang="en-US" dirty="0"/>
              <a:t>没有强到影响能散结果，</a:t>
            </a:r>
            <a:r>
              <a:rPr lang="en-US" altLang="zh-CN" dirty="0" err="1"/>
              <a:t>dechirping</a:t>
            </a:r>
            <a:r>
              <a:rPr lang="en-US" altLang="zh-CN" dirty="0"/>
              <a:t> strength</a:t>
            </a:r>
            <a:r>
              <a:rPr lang="zh-CN" altLang="en-US" dirty="0"/>
              <a:t>没有低致大占地尺寸</a:t>
            </a:r>
            <a:r>
              <a:rPr lang="en-US" altLang="zh-C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0680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9">
                <a:extLst>
                  <a:ext uri="{FF2B5EF4-FFF2-40B4-BE49-F238E27FC236}">
                    <a16:creationId xmlns:a16="http://schemas.microsoft.com/office/drawing/2014/main" id="{0F28A4D2-07AC-4186-AF8C-FFE31C1D66D1}"/>
                  </a:ext>
                </a:extLst>
              </p:cNvPr>
              <p:cNvSpPr txBox="1"/>
              <p:nvPr/>
            </p:nvSpPr>
            <p:spPr>
              <a:xfrm>
                <a:off x="0" y="80394"/>
                <a:ext cx="1219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3200" b="1" dirty="0"/>
                  <a:t>Driver: 4nC, 330fs, 12.1kA, </a:t>
                </a:r>
                <a14:m>
                  <m:oMath xmlns:m="http://schemas.openxmlformats.org/officeDocument/2006/math">
                    <m:r>
                      <a:rPr lang="en-US" altLang="zh-CN" sz="3200" b="1" i="0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𝟏𝟓𝟎</m:t>
                    </m:r>
                    <m:r>
                      <a:rPr lang="en-US" altLang="zh-CN" sz="3200" b="1" i="0" smtClean="0">
                        <a:latin typeface="Cambria Math" panose="02040503050406030204" pitchFamily="18" charset="0"/>
                      </a:rPr>
                      <m:t>𝐮𝐦</m:t>
                    </m:r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en-US" altLang="zh-CN" sz="3200" b="1" i="0" smtClean="0">
                        <a:latin typeface="Cambria Math" panose="02040503050406030204" pitchFamily="18" charset="0"/>
                      </a:rPr>
                      <m:t>𝐮𝐦𝐫𝐚𝐝</m:t>
                    </m:r>
                  </m:oMath>
                </a14:m>
                <a:endParaRPr lang="en-US" altLang="zh-CN" sz="3200" b="1" dirty="0"/>
              </a:p>
            </p:txBody>
          </p:sp>
        </mc:Choice>
        <mc:Fallback>
          <p:sp>
            <p:nvSpPr>
              <p:cNvPr id="23" name="TextBox 9">
                <a:extLst>
                  <a:ext uri="{FF2B5EF4-FFF2-40B4-BE49-F238E27FC236}">
                    <a16:creationId xmlns:a16="http://schemas.microsoft.com/office/drawing/2014/main" id="{0F28A4D2-07AC-4186-AF8C-FFE31C1D6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394"/>
                <a:ext cx="12192000" cy="584775"/>
              </a:xfrm>
              <a:prstGeom prst="rect">
                <a:avLst/>
              </a:prstGeom>
              <a:blipFill>
                <a:blip r:embed="rId2"/>
                <a:stretch>
                  <a:fillRect l="-1250" t="-1354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9" name="表格 18">
                <a:extLst>
                  <a:ext uri="{FF2B5EF4-FFF2-40B4-BE49-F238E27FC236}">
                    <a16:creationId xmlns:a16="http://schemas.microsoft.com/office/drawing/2014/main" id="{266A6C77-72DC-4DE4-B0F0-857B9AE850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7022678"/>
                  </p:ext>
                </p:extLst>
              </p:nvPr>
            </p:nvGraphicFramePr>
            <p:xfrm>
              <a:off x="891064" y="1603101"/>
              <a:ext cx="4616198" cy="34127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7286">
                      <a:extLst>
                        <a:ext uri="{9D8B030D-6E8A-4147-A177-3AD203B41FA5}">
                          <a16:colId xmlns:a16="http://schemas.microsoft.com/office/drawing/2014/main" val="722692068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901886177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205114472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1680304714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878275568"/>
                        </a:ext>
                      </a:extLst>
                    </a:gridCol>
                  </a:tblGrid>
                  <a:tr h="252893">
                    <a:tc rowSpan="2"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Parameter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Driver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Witness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2100984"/>
                      </a:ext>
                    </a:extLst>
                  </a:tr>
                  <a:tr h="252893">
                    <a:tc vMerge="1">
                      <a:txBody>
                        <a:bodyPr/>
                        <a:lstStyle/>
                        <a:p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876733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 [GeV]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2.6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1.2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30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29.6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3204489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Q [</a:t>
                          </a:r>
                          <a:r>
                            <a:rPr lang="en-US" altLang="zh-CN" sz="1400" dirty="0" err="1"/>
                            <a:t>nC</a:t>
                          </a:r>
                          <a:r>
                            <a:rPr lang="en-US" altLang="zh-CN" sz="1400" dirty="0"/>
                            <a:t>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5.09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4.77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1.2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1.2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1266007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mm</m:t>
                              </m:r>
                              <m: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mrad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zh-CN" alt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100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56.7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2964006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μm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zh-CN" alt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150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8.7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7802081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zh-CN" alt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330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49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230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6561302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 [%]</m:t>
                              </m:r>
                            </m:oMath>
                          </a14:m>
                          <a:r>
                            <a:rPr lang="zh-CN" alt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rgbClr val="FF0000"/>
                              </a:solidFill>
                            </a:rPr>
                            <a:t>5%</a:t>
                          </a:r>
                          <a:endParaRPr lang="zh-CN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0.2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5107240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[%]</m:t>
                              </m:r>
                            </m:oMath>
                          </a14:m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±5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400" b="1" kern="1200" dirty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0.0003</a:t>
                          </a:r>
                          <a:endParaRPr lang="zh-CN" altLang="en-US" sz="1400" b="1" kern="1200" dirty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4604920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Energy chirp [1/m]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380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1632442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Plasma density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endParaRPr lang="zh-CN" altLang="en-US" sz="1400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cm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251786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9" name="表格 18">
                <a:extLst>
                  <a:ext uri="{FF2B5EF4-FFF2-40B4-BE49-F238E27FC236}">
                    <a16:creationId xmlns:a16="http://schemas.microsoft.com/office/drawing/2014/main" id="{266A6C77-72DC-4DE4-B0F0-857B9AE850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7022678"/>
                  </p:ext>
                </p:extLst>
              </p:nvPr>
            </p:nvGraphicFramePr>
            <p:xfrm>
              <a:off x="891064" y="1603101"/>
              <a:ext cx="4616198" cy="34127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7286">
                      <a:extLst>
                        <a:ext uri="{9D8B030D-6E8A-4147-A177-3AD203B41FA5}">
                          <a16:colId xmlns:a16="http://schemas.microsoft.com/office/drawing/2014/main" val="722692068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901886177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205114472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1680304714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878275568"/>
                        </a:ext>
                      </a:extLst>
                    </a:gridCol>
                  </a:tblGrid>
                  <a:tr h="304800">
                    <a:tc rowSpan="2"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Parameter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Driver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Witness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2100984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87673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 [GeV]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2.6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1.2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30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29.6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320448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Q [</a:t>
                          </a:r>
                          <a:r>
                            <a:rPr lang="en-US" altLang="zh-CN" sz="1400" dirty="0" err="1"/>
                            <a:t>nC</a:t>
                          </a:r>
                          <a:r>
                            <a:rPr lang="en-US" altLang="zh-CN" sz="1400" dirty="0"/>
                            <a:t>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5.09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4.77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1.2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1.2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1266007"/>
                      </a:ext>
                    </a:extLst>
                  </a:tr>
                  <a:tr h="31413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386538" r="-186466" b="-6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100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56.7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296400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506000" r="-186466" b="-5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150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8.7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780208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606000" r="-186466" b="-4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330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49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230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6561302"/>
                      </a:ext>
                    </a:extLst>
                  </a:tr>
                  <a:tr h="32181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666038" r="-186466" b="-3113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rgbClr val="FF0000"/>
                              </a:solidFill>
                            </a:rPr>
                            <a:t>5%</a:t>
                          </a:r>
                          <a:endParaRPr lang="zh-CN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0.2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5107240"/>
                      </a:ext>
                    </a:extLst>
                  </a:tr>
                  <a:tr h="32194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766038" r="-186466" b="-2113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±5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400" b="1" kern="1200" dirty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0.0003</a:t>
                          </a:r>
                          <a:endParaRPr lang="zh-CN" altLang="en-US" sz="1400" b="1" kern="1200" dirty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460492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Energy chirp [1/m]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380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1632442"/>
                      </a:ext>
                    </a:extLst>
                  </a:tr>
                  <a:tr h="32124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960377" r="-186466" b="-16981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4268" t="-960377" r="-813" b="-1698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251786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E047B02A-2D4C-4080-AF30-CE31BAE0F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496" y="1309223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22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9">
                <a:extLst>
                  <a:ext uri="{FF2B5EF4-FFF2-40B4-BE49-F238E27FC236}">
                    <a16:creationId xmlns:a16="http://schemas.microsoft.com/office/drawing/2014/main" id="{0F28A4D2-07AC-4186-AF8C-FFE31C1D66D1}"/>
                  </a:ext>
                </a:extLst>
              </p:cNvPr>
              <p:cNvSpPr txBox="1"/>
              <p:nvPr/>
            </p:nvSpPr>
            <p:spPr>
              <a:xfrm>
                <a:off x="0" y="80394"/>
                <a:ext cx="1219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3200" b="1" dirty="0"/>
                  <a:t>Driver: 4nC, 330fs, 12.1kA, </a:t>
                </a:r>
                <a14:m>
                  <m:oMath xmlns:m="http://schemas.openxmlformats.org/officeDocument/2006/math">
                    <m:r>
                      <a:rPr lang="en-US" altLang="zh-CN" sz="3200" b="1" i="0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𝟏𝟓𝟎</m:t>
                    </m:r>
                    <m:r>
                      <a:rPr lang="en-US" altLang="zh-CN" sz="3200" b="1" i="0" smtClean="0">
                        <a:latin typeface="Cambria Math" panose="02040503050406030204" pitchFamily="18" charset="0"/>
                      </a:rPr>
                      <m:t>𝐮𝐦</m:t>
                    </m:r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en-US" altLang="zh-CN" sz="3200" b="1" i="0" smtClean="0">
                        <a:latin typeface="Cambria Math" panose="02040503050406030204" pitchFamily="18" charset="0"/>
                      </a:rPr>
                      <m:t>𝐮𝐦𝐫𝐚𝐝</m:t>
                    </m:r>
                  </m:oMath>
                </a14:m>
                <a:endParaRPr lang="en-US" altLang="zh-CN" sz="3200" b="1" dirty="0"/>
              </a:p>
            </p:txBody>
          </p:sp>
        </mc:Choice>
        <mc:Fallback>
          <p:sp>
            <p:nvSpPr>
              <p:cNvPr id="23" name="TextBox 9">
                <a:extLst>
                  <a:ext uri="{FF2B5EF4-FFF2-40B4-BE49-F238E27FC236}">
                    <a16:creationId xmlns:a16="http://schemas.microsoft.com/office/drawing/2014/main" id="{0F28A4D2-07AC-4186-AF8C-FFE31C1D6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394"/>
                <a:ext cx="12192000" cy="584775"/>
              </a:xfrm>
              <a:prstGeom prst="rect">
                <a:avLst/>
              </a:prstGeom>
              <a:blipFill>
                <a:blip r:embed="rId2"/>
                <a:stretch>
                  <a:fillRect l="-1250" t="-1354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9" name="表格 18">
                <a:extLst>
                  <a:ext uri="{FF2B5EF4-FFF2-40B4-BE49-F238E27FC236}">
                    <a16:creationId xmlns:a16="http://schemas.microsoft.com/office/drawing/2014/main" id="{266A6C77-72DC-4DE4-B0F0-857B9AE850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4645943"/>
                  </p:ext>
                </p:extLst>
              </p:nvPr>
            </p:nvGraphicFramePr>
            <p:xfrm>
              <a:off x="891064" y="1603101"/>
              <a:ext cx="4616198" cy="34127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7286">
                      <a:extLst>
                        <a:ext uri="{9D8B030D-6E8A-4147-A177-3AD203B41FA5}">
                          <a16:colId xmlns:a16="http://schemas.microsoft.com/office/drawing/2014/main" val="722692068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901886177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205114472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1680304714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878275568"/>
                        </a:ext>
                      </a:extLst>
                    </a:gridCol>
                  </a:tblGrid>
                  <a:tr h="252893">
                    <a:tc rowSpan="2"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Parameter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Driver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Witness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2100984"/>
                      </a:ext>
                    </a:extLst>
                  </a:tr>
                  <a:tr h="252893">
                    <a:tc vMerge="1">
                      <a:txBody>
                        <a:bodyPr/>
                        <a:lstStyle/>
                        <a:p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876733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 [GeV]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2.6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1.2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30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29.6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3204489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Q [</a:t>
                          </a:r>
                          <a:r>
                            <a:rPr lang="en-US" altLang="zh-CN" sz="1400" dirty="0" err="1"/>
                            <a:t>nC</a:t>
                          </a:r>
                          <a:r>
                            <a:rPr lang="en-US" altLang="zh-CN" sz="1400" dirty="0"/>
                            <a:t>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5.09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4.77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1.2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1.2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1266007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mm</m:t>
                              </m:r>
                              <m: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mrad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zh-CN" alt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100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56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2964006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μm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zh-CN" alt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150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7.4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7802081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zh-CN" alt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330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49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230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6561302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 [%]</m:t>
                              </m:r>
                            </m:oMath>
                          </a14:m>
                          <a:r>
                            <a:rPr lang="zh-CN" alt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>
                              <a:solidFill>
                                <a:srgbClr val="FF0000"/>
                              </a:solidFill>
                            </a:rPr>
                            <a:t>10%</a:t>
                          </a:r>
                          <a:endParaRPr lang="zh-CN" altLang="en-US" sz="14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0.22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5107240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[%]</m:t>
                              </m:r>
                            </m:oMath>
                          </a14:m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±5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400" b="1" kern="1200" dirty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0.001</a:t>
                          </a:r>
                          <a:endParaRPr lang="zh-CN" altLang="en-US" sz="1400" b="1" kern="1200" dirty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4604920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Energy chirp [1/m]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380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1632442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Plasma density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endParaRPr lang="zh-CN" altLang="en-US" sz="1400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cm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251786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9" name="表格 18">
                <a:extLst>
                  <a:ext uri="{FF2B5EF4-FFF2-40B4-BE49-F238E27FC236}">
                    <a16:creationId xmlns:a16="http://schemas.microsoft.com/office/drawing/2014/main" id="{266A6C77-72DC-4DE4-B0F0-857B9AE850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4645943"/>
                  </p:ext>
                </p:extLst>
              </p:nvPr>
            </p:nvGraphicFramePr>
            <p:xfrm>
              <a:off x="891064" y="1603101"/>
              <a:ext cx="4616198" cy="34127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7286">
                      <a:extLst>
                        <a:ext uri="{9D8B030D-6E8A-4147-A177-3AD203B41FA5}">
                          <a16:colId xmlns:a16="http://schemas.microsoft.com/office/drawing/2014/main" val="722692068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901886177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205114472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1680304714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878275568"/>
                        </a:ext>
                      </a:extLst>
                    </a:gridCol>
                  </a:tblGrid>
                  <a:tr h="304800">
                    <a:tc rowSpan="2"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Parameter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Driver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Witness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2100984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87673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 [GeV]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2.6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1.2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30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29.6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320448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Q [</a:t>
                          </a:r>
                          <a:r>
                            <a:rPr lang="en-US" altLang="zh-CN" sz="1400" dirty="0" err="1"/>
                            <a:t>nC</a:t>
                          </a:r>
                          <a:r>
                            <a:rPr lang="en-US" altLang="zh-CN" sz="1400" dirty="0"/>
                            <a:t>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5.09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4.77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1.2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1.2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1266007"/>
                      </a:ext>
                    </a:extLst>
                  </a:tr>
                  <a:tr h="31413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386538" r="-186466" b="-6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100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56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296400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506000" r="-186466" b="-5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150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7.4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780208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606000" r="-186466" b="-4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330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49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230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6561302"/>
                      </a:ext>
                    </a:extLst>
                  </a:tr>
                  <a:tr h="32181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666038" r="-186466" b="-3113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>
                              <a:solidFill>
                                <a:srgbClr val="FF0000"/>
                              </a:solidFill>
                            </a:rPr>
                            <a:t>10%</a:t>
                          </a:r>
                          <a:endParaRPr lang="zh-CN" altLang="en-US" sz="14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0.22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5107240"/>
                      </a:ext>
                    </a:extLst>
                  </a:tr>
                  <a:tr h="32194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766038" r="-186466" b="-2113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±5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400" b="1" kern="1200" dirty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0.001</a:t>
                          </a:r>
                          <a:endParaRPr lang="zh-CN" altLang="en-US" sz="1400" b="1" kern="1200" dirty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460492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Energy chirp [1/m]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380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1632442"/>
                      </a:ext>
                    </a:extLst>
                  </a:tr>
                  <a:tr h="32124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960377" r="-186466" b="-16981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4268" t="-960377" r="-813" b="-1698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251786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C72E4397-17A6-4980-B09E-8E5C2F9D2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944" y="1355598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58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910419-7290-45F1-BE75-6FD2BD60F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大电量</a:t>
            </a:r>
            <a:r>
              <a:rPr lang="en-US" altLang="zh-CN" dirty="0"/>
              <a:t>LPA electron beam</a:t>
            </a:r>
            <a:r>
              <a:rPr lang="zh-CN" altLang="en-US" dirty="0"/>
              <a:t>调研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F66F7FE2-97BD-4054-B378-687B32269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622" y="1690688"/>
            <a:ext cx="5439172" cy="43513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3A9CCAB-35F2-49E6-BB23-860F5229F91C}"/>
              </a:ext>
            </a:extLst>
          </p:cNvPr>
          <p:cNvSpPr txBox="1"/>
          <p:nvPr/>
        </p:nvSpPr>
        <p:spPr>
          <a:xfrm>
            <a:off x="1932432" y="6260592"/>
            <a:ext cx="2810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能量不够高，百</a:t>
            </a:r>
            <a:r>
              <a:rPr lang="en-US" altLang="zh-CN" dirty="0"/>
              <a:t>MeV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F5ED824-109E-4373-AA75-53274D70C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208" y="1690688"/>
            <a:ext cx="5595734" cy="3493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3D30061-B051-4F04-94FF-4F8ACC89E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208" y="5379251"/>
            <a:ext cx="5595734" cy="125067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BD56FAF-4313-4042-90C4-E520077750F5}"/>
              </a:ext>
            </a:extLst>
          </p:cNvPr>
          <p:cNvSpPr txBox="1"/>
          <p:nvPr/>
        </p:nvSpPr>
        <p:spPr>
          <a:xfrm>
            <a:off x="9948672" y="2584704"/>
            <a:ext cx="2810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能散百分之几十</a:t>
            </a:r>
          </a:p>
        </p:txBody>
      </p:sp>
    </p:spTree>
    <p:extLst>
      <p:ext uri="{BB962C8B-B14F-4D97-AF65-F5344CB8AC3E}">
        <p14:creationId xmlns:p14="http://schemas.microsoft.com/office/powerpoint/2010/main" val="1274422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5C0E15-3963-46EE-B9BB-7A3F6FAA1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AF4D205A-C4B4-4410-ABF7-5D4A9A888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13" y="281396"/>
            <a:ext cx="5942259" cy="314760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4729DFA-7349-44E0-A46C-A78FD2B7F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50" y="3563276"/>
            <a:ext cx="5948581" cy="31476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C6E7ABD-B2FD-4614-9817-AE8B6A74C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81396"/>
            <a:ext cx="6069706" cy="301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5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10682</TotalTime>
  <Words>379</Words>
  <Application>Microsoft Office PowerPoint</Application>
  <PresentationFormat>宽屏</PresentationFormat>
  <Paragraphs>162</Paragraphs>
  <Slides>6</Slides>
  <Notes>0</Notes>
  <HiddenSlides>1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等线</vt:lpstr>
      <vt:lpstr>等线 Light</vt:lpstr>
      <vt:lpstr>Arial</vt:lpstr>
      <vt:lpstr>Cambria Math</vt:lpstr>
      <vt:lpstr>Office 主题​​</vt:lpstr>
      <vt:lpstr>2024/05/13</vt:lpstr>
      <vt:lpstr>三种active dechirper对比</vt:lpstr>
      <vt:lpstr>PowerPoint 演示文稿</vt:lpstr>
      <vt:lpstr>PowerPoint 演示文稿</vt:lpstr>
      <vt:lpstr>大电量LPA electron beam调研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2024/04/29</dc:title>
  <dc:creator>shixueyan</dc:creator>
  <cp:lastModifiedBy>shixueyan</cp:lastModifiedBy>
  <cp:revision>118</cp:revision>
  <dcterms:created xsi:type="dcterms:W3CDTF">2024-04-27T09:51:26Z</dcterms:created>
  <dcterms:modified xsi:type="dcterms:W3CDTF">2024-05-13T13:16:12Z</dcterms:modified>
</cp:coreProperties>
</file>