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1" r:id="rId5"/>
    <p:sldId id="257" r:id="rId6"/>
    <p:sldId id="260" r:id="rId7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14" autoAdjust="0"/>
    <p:restoredTop sz="94660"/>
  </p:normalViewPr>
  <p:slideViewPr>
    <p:cSldViewPr snapToGrid="0">
      <p:cViewPr varScale="1">
        <p:scale>
          <a:sx n="92" d="100"/>
          <a:sy n="92" d="100"/>
        </p:scale>
        <p:origin x="51" y="7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3DEAB47-CC09-4BFA-A0EB-04A42888538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090ADEE2-28F8-4523-B704-03CEC70C82E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656F492C-90F7-427E-A250-97A80248C1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82FA3-D9FE-4E04-8AD1-463ABC4C6BC8}" type="datetimeFigureOut">
              <a:rPr lang="zh-CN" altLang="en-US" smtClean="0"/>
              <a:t>2024/5/15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97A40788-A1A1-451E-A103-3753666DBB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4752B04E-2660-41A7-9926-FBCF176530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40562-619A-46D5-95E4-01E460EFD33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967871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1AE5A47-6C72-462C-90BF-BABAE19ACC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099902E9-AD42-4C5D-A255-17539B9575C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3C13AF06-56F8-4704-A1CA-FCDEFC22EC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82FA3-D9FE-4E04-8AD1-463ABC4C6BC8}" type="datetimeFigureOut">
              <a:rPr lang="zh-CN" altLang="en-US" smtClean="0"/>
              <a:t>2024/5/15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778A5361-F007-4638-8CB5-354CD02D14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40B603E2-5A58-4DC5-A823-5EADC33FDF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40562-619A-46D5-95E4-01E460EFD33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585447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E8D9FBCC-7A06-4BB7-BC8C-49B2AE6BD77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7AA8D969-AE8E-4816-ABAA-257C11354BC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57AA2D89-DAEF-4A25-9DFA-C8D184A04B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82FA3-D9FE-4E04-8AD1-463ABC4C6BC8}" type="datetimeFigureOut">
              <a:rPr lang="zh-CN" altLang="en-US" smtClean="0"/>
              <a:t>2024/5/15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6E3C3E43-CC45-40D9-B98A-E2A4038749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21BFF032-6DBE-4F13-847D-A400ABDDE1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40562-619A-46D5-95E4-01E460EFD33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911644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26FBC5E-2BF9-4BE6-9FA1-EF3AD31EFC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27434DB9-36D4-431C-ACDF-1E99B4061B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9462C43E-4173-4578-BC6C-193A849377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82FA3-D9FE-4E04-8AD1-463ABC4C6BC8}" type="datetimeFigureOut">
              <a:rPr lang="zh-CN" altLang="en-US" smtClean="0"/>
              <a:t>2024/5/15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5CC7C6AD-7CDA-4C77-8263-8A1454E900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F77FB3A6-67EC-4398-B4B5-BDEBCBD30A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40562-619A-46D5-95E4-01E460EFD33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741905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0AE7C81-2F9F-489A-B8D3-A85C412A1C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909ABD96-5CD7-44A6-A422-C4AC163BD2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B2B25D33-6EF2-4869-BBF6-16D189BEAF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82FA3-D9FE-4E04-8AD1-463ABC4C6BC8}" type="datetimeFigureOut">
              <a:rPr lang="zh-CN" altLang="en-US" smtClean="0"/>
              <a:t>2024/5/15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B14649E2-3C1F-446A-A03F-A2217B12CC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985E8122-97E7-433D-92F9-23DD27F4BE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40562-619A-46D5-95E4-01E460EFD33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895920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F5106DE-3F7D-4DFF-92FA-54EDB020BA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8BB0F266-353B-4694-BBF3-06EC8F70282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7455A4C5-775C-4F94-AB23-24F55FDEE7C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49C2434D-12A7-451B-B3E9-40ECB3DE2A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82FA3-D9FE-4E04-8AD1-463ABC4C6BC8}" type="datetimeFigureOut">
              <a:rPr lang="zh-CN" altLang="en-US" smtClean="0"/>
              <a:t>2024/5/15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0072F2EE-1E37-4FEB-9DB4-26AA965094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DA304C3B-B4EE-4353-8E48-DFD7207D06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40562-619A-46D5-95E4-01E460EFD33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33825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3456EB8-F68F-4760-950D-F77FCF1C49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33C75E35-BF58-49C5-B09E-578AA6BAD3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DAC82110-ED9A-4E2D-A7BB-756210984EB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232DD85D-8E49-480B-8A4D-34AD4EB24FE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7F752C08-4524-4B3E-AECA-98BF0C2A941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EC014F41-B99B-4C18-9BA2-BC0E68C1D4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82FA3-D9FE-4E04-8AD1-463ABC4C6BC8}" type="datetimeFigureOut">
              <a:rPr lang="zh-CN" altLang="en-US" smtClean="0"/>
              <a:t>2024/5/15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C37827CD-67B5-4168-B910-2A0349BE9E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3F3718C4-412B-4750-BECF-E1DBAF110E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40562-619A-46D5-95E4-01E460EFD33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310648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694163E-B6F4-463B-88CA-C1A0A1D61B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9C851A1F-E03A-43C6-B687-FE5AC16F8F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82FA3-D9FE-4E04-8AD1-463ABC4C6BC8}" type="datetimeFigureOut">
              <a:rPr lang="zh-CN" altLang="en-US" smtClean="0"/>
              <a:t>2024/5/15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07DC8CB5-FAAA-4939-800A-F0B631334E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10998BDA-1919-4235-A5DD-7F946E7BD5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40562-619A-46D5-95E4-01E460EFD33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28116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C8D6519C-30D0-49C0-9258-4E03D3F838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82FA3-D9FE-4E04-8AD1-463ABC4C6BC8}" type="datetimeFigureOut">
              <a:rPr lang="zh-CN" altLang="en-US" smtClean="0"/>
              <a:t>2024/5/15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B40768D1-6B1B-4914-8F76-A6F2A2A5B7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AA48CF87-1F23-4B05-848D-2CB969D5CB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40562-619A-46D5-95E4-01E460EFD33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269037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4CB4DD8-5FC9-4BC1-A030-FAEC77150D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C56DC4FD-9A1C-4CBD-A8AA-2A8F68BA85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D7E0B3BF-B6EA-4FB4-A860-49F15A6858E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B5FBB244-A080-41AB-8792-0936210D89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82FA3-D9FE-4E04-8AD1-463ABC4C6BC8}" type="datetimeFigureOut">
              <a:rPr lang="zh-CN" altLang="en-US" smtClean="0"/>
              <a:t>2024/5/15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6E063799-7E4D-4692-BE0F-D044F71652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022D822A-0C46-4010-B319-02D663397A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40562-619A-46D5-95E4-01E460EFD33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361721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6D54E59-48BD-443C-A2BF-CC719EA75B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935BF753-6E99-471F-ACA0-E36A93D1CB8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DA698430-87B2-4EB2-9511-55DC001CC57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9BBEEFF1-564F-4651-803C-607BD96D35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82FA3-D9FE-4E04-8AD1-463ABC4C6BC8}" type="datetimeFigureOut">
              <a:rPr lang="zh-CN" altLang="en-US" smtClean="0"/>
              <a:t>2024/5/15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49DF3935-9FB4-4D8F-87A0-03C49BD762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1D93F06D-5246-448C-A60A-F2D5449721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40562-619A-46D5-95E4-01E460EFD33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151697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496DCAF5-DB2B-4D7D-BEC0-74A6FEBB26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C3230F5A-FE9A-405F-9798-E94C90C5F5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83B63B58-D0D5-4D83-B7B1-E4FAE9D77B4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482FA3-D9FE-4E04-8AD1-463ABC4C6BC8}" type="datetimeFigureOut">
              <a:rPr lang="zh-CN" altLang="en-US" smtClean="0"/>
              <a:t>2024/5/15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885810B7-03DA-41C8-821A-F312EF7EA26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12B162E2-D800-432B-B2DB-0CCDF740D52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140562-619A-46D5-95E4-01E460EFD33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455931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9EBA246-8DB1-47D8-8FA3-DF7F96CC315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dirty="0"/>
              <a:t>2024/05/20</a:t>
            </a:r>
            <a:endParaRPr lang="zh-CN" altLang="en-US" dirty="0"/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0DEC217D-7271-4441-A2AE-64E83D24596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CN" altLang="en-US" dirty="0"/>
              <a:t>组会</a:t>
            </a:r>
          </a:p>
        </p:txBody>
      </p:sp>
    </p:spTree>
    <p:extLst>
      <p:ext uri="{BB962C8B-B14F-4D97-AF65-F5344CB8AC3E}">
        <p14:creationId xmlns:p14="http://schemas.microsoft.com/office/powerpoint/2010/main" val="25351870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78C441D-DDD0-4A60-A0FC-7D49594B06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11559"/>
            <a:ext cx="10515600" cy="866266"/>
          </a:xfrm>
        </p:spPr>
        <p:txBody>
          <a:bodyPr>
            <a:normAutofit/>
          </a:bodyPr>
          <a:lstStyle/>
          <a:p>
            <a:r>
              <a:rPr lang="zh-CN" altLang="en-US" sz="3600" dirty="0"/>
              <a:t>三种</a:t>
            </a:r>
            <a:r>
              <a:rPr lang="en-US" altLang="zh-CN" sz="3600" dirty="0" err="1"/>
              <a:t>dechirper</a:t>
            </a:r>
            <a:r>
              <a:rPr lang="zh-CN" altLang="en-US" sz="3600" dirty="0"/>
              <a:t>比较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D8B06AA5-9204-4831-A0D9-6719CD272F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693921"/>
            <a:ext cx="10515600" cy="1798954"/>
          </a:xfrm>
        </p:spPr>
        <p:txBody>
          <a:bodyPr>
            <a:normAutofit lnSpcReduction="10000"/>
          </a:bodyPr>
          <a:lstStyle/>
          <a:p>
            <a:r>
              <a:rPr lang="zh-CN" altLang="en-US" sz="1800" dirty="0"/>
              <a:t>等离子体密度越大，空泡中允许的束长越短，继而限制切片能散（即该束流在</a:t>
            </a:r>
            <a:r>
              <a:rPr lang="en-US" altLang="zh-CN" sz="1800" dirty="0"/>
              <a:t>APD</a:t>
            </a:r>
            <a:r>
              <a:rPr lang="zh-CN" altLang="en-US" sz="1800" dirty="0"/>
              <a:t>出口能达到的最小能散，理论上激光功率够大就能实现这个能散）；</a:t>
            </a:r>
            <a:endParaRPr lang="en-US" altLang="zh-CN" sz="1800" dirty="0"/>
          </a:p>
          <a:p>
            <a:r>
              <a:rPr lang="zh-CN" altLang="en-US" sz="1800" dirty="0"/>
              <a:t>等离子体密度越小，尾场越弱但同时束长增加峰值流强降低，因此较难估计</a:t>
            </a:r>
            <a:r>
              <a:rPr lang="en-US" altLang="zh-CN" sz="1800" dirty="0"/>
              <a:t>beam loading</a:t>
            </a:r>
            <a:r>
              <a:rPr lang="zh-CN" altLang="en-US" sz="1800" dirty="0"/>
              <a:t>变弱还是变强，但可以肯定切片能散变小；</a:t>
            </a:r>
            <a:endParaRPr lang="en-US" altLang="zh-CN" sz="1800" dirty="0"/>
          </a:p>
          <a:p>
            <a:r>
              <a:rPr lang="zh-CN" altLang="en-US" sz="1800" dirty="0"/>
              <a:t>激光功率小于某个值后，</a:t>
            </a:r>
            <a:r>
              <a:rPr lang="en-US" altLang="zh-CN" sz="1800" dirty="0"/>
              <a:t>beam loading</a:t>
            </a:r>
            <a:r>
              <a:rPr lang="zh-CN" altLang="en-US" sz="1800" dirty="0"/>
              <a:t>主导，</a:t>
            </a:r>
            <a:r>
              <a:rPr lang="en-US" altLang="zh-CN" sz="1800" dirty="0"/>
              <a:t>APD</a:t>
            </a:r>
            <a:r>
              <a:rPr lang="zh-CN" altLang="en-US" sz="1800" dirty="0"/>
              <a:t>不能降能散；激光功率是否有一个上限？（对</a:t>
            </a:r>
            <a:r>
              <a:rPr lang="en-US" altLang="zh-CN" sz="1800" dirty="0"/>
              <a:t>1.2nC</a:t>
            </a:r>
            <a:r>
              <a:rPr lang="zh-CN" altLang="en-US" sz="1800" dirty="0"/>
              <a:t>的</a:t>
            </a:r>
            <a:r>
              <a:rPr lang="en-US" altLang="zh-CN" sz="1800" dirty="0"/>
              <a:t>witness</a:t>
            </a:r>
            <a:r>
              <a:rPr lang="zh-CN" altLang="en-US" sz="1800" dirty="0"/>
              <a:t>，</a:t>
            </a:r>
            <a:r>
              <a:rPr lang="en-US" altLang="zh-CN" sz="1800" dirty="0"/>
              <a:t>P</a:t>
            </a:r>
            <a:r>
              <a:rPr lang="zh-CN" altLang="en-US" sz="1800" dirty="0"/>
              <a:t>要多大才能获得和束流驱动一样的效果？）</a:t>
            </a:r>
            <a:endParaRPr lang="en-US" altLang="zh-CN" sz="1800" dirty="0"/>
          </a:p>
        </p:txBody>
      </p:sp>
      <p:graphicFrame>
        <p:nvGraphicFramePr>
          <p:cNvPr id="4" name="内容占位符 3">
            <a:extLst>
              <a:ext uri="{FF2B5EF4-FFF2-40B4-BE49-F238E27FC236}">
                <a16:creationId xmlns:a16="http://schemas.microsoft.com/office/drawing/2014/main" id="{0B91BBBF-AAC5-49DE-9AFF-E1E870115BF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96010247"/>
              </p:ext>
            </p:extLst>
          </p:nvPr>
        </p:nvGraphicFramePr>
        <p:xfrm>
          <a:off x="338328" y="959993"/>
          <a:ext cx="11515343" cy="3474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32432">
                  <a:extLst>
                    <a:ext uri="{9D8B030D-6E8A-4147-A177-3AD203B41FA5}">
                      <a16:colId xmlns:a16="http://schemas.microsoft.com/office/drawing/2014/main" val="2741975332"/>
                    </a:ext>
                  </a:extLst>
                </a:gridCol>
                <a:gridCol w="804672">
                  <a:extLst>
                    <a:ext uri="{9D8B030D-6E8A-4147-A177-3AD203B41FA5}">
                      <a16:colId xmlns:a16="http://schemas.microsoft.com/office/drawing/2014/main" val="976240182"/>
                    </a:ext>
                  </a:extLst>
                </a:gridCol>
                <a:gridCol w="847344">
                  <a:extLst>
                    <a:ext uri="{9D8B030D-6E8A-4147-A177-3AD203B41FA5}">
                      <a16:colId xmlns:a16="http://schemas.microsoft.com/office/drawing/2014/main" val="273625991"/>
                    </a:ext>
                  </a:extLst>
                </a:gridCol>
                <a:gridCol w="804672">
                  <a:extLst>
                    <a:ext uri="{9D8B030D-6E8A-4147-A177-3AD203B41FA5}">
                      <a16:colId xmlns:a16="http://schemas.microsoft.com/office/drawing/2014/main" val="1562172193"/>
                    </a:ext>
                  </a:extLst>
                </a:gridCol>
                <a:gridCol w="603504">
                  <a:extLst>
                    <a:ext uri="{9D8B030D-6E8A-4147-A177-3AD203B41FA5}">
                      <a16:colId xmlns:a16="http://schemas.microsoft.com/office/drawing/2014/main" val="931611178"/>
                    </a:ext>
                  </a:extLst>
                </a:gridCol>
                <a:gridCol w="603504">
                  <a:extLst>
                    <a:ext uri="{9D8B030D-6E8A-4147-A177-3AD203B41FA5}">
                      <a16:colId xmlns:a16="http://schemas.microsoft.com/office/drawing/2014/main" val="3916118593"/>
                    </a:ext>
                  </a:extLst>
                </a:gridCol>
                <a:gridCol w="713232">
                  <a:extLst>
                    <a:ext uri="{9D8B030D-6E8A-4147-A177-3AD203B41FA5}">
                      <a16:colId xmlns:a16="http://schemas.microsoft.com/office/drawing/2014/main" val="3561906922"/>
                    </a:ext>
                  </a:extLst>
                </a:gridCol>
                <a:gridCol w="688848">
                  <a:extLst>
                    <a:ext uri="{9D8B030D-6E8A-4147-A177-3AD203B41FA5}">
                      <a16:colId xmlns:a16="http://schemas.microsoft.com/office/drawing/2014/main" val="3835600135"/>
                    </a:ext>
                  </a:extLst>
                </a:gridCol>
                <a:gridCol w="688848">
                  <a:extLst>
                    <a:ext uri="{9D8B030D-6E8A-4147-A177-3AD203B41FA5}">
                      <a16:colId xmlns:a16="http://schemas.microsoft.com/office/drawing/2014/main" val="1175557046"/>
                    </a:ext>
                  </a:extLst>
                </a:gridCol>
                <a:gridCol w="688848">
                  <a:extLst>
                    <a:ext uri="{9D8B030D-6E8A-4147-A177-3AD203B41FA5}">
                      <a16:colId xmlns:a16="http://schemas.microsoft.com/office/drawing/2014/main" val="3198669955"/>
                    </a:ext>
                  </a:extLst>
                </a:gridCol>
                <a:gridCol w="648208">
                  <a:extLst>
                    <a:ext uri="{9D8B030D-6E8A-4147-A177-3AD203B41FA5}">
                      <a16:colId xmlns:a16="http://schemas.microsoft.com/office/drawing/2014/main" val="622242667"/>
                    </a:ext>
                  </a:extLst>
                </a:gridCol>
                <a:gridCol w="648208">
                  <a:extLst>
                    <a:ext uri="{9D8B030D-6E8A-4147-A177-3AD203B41FA5}">
                      <a16:colId xmlns:a16="http://schemas.microsoft.com/office/drawing/2014/main" val="61035641"/>
                    </a:ext>
                  </a:extLst>
                </a:gridCol>
                <a:gridCol w="648208">
                  <a:extLst>
                    <a:ext uri="{9D8B030D-6E8A-4147-A177-3AD203B41FA5}">
                      <a16:colId xmlns:a16="http://schemas.microsoft.com/office/drawing/2014/main" val="4070260996"/>
                    </a:ext>
                  </a:extLst>
                </a:gridCol>
                <a:gridCol w="603504">
                  <a:extLst>
                    <a:ext uri="{9D8B030D-6E8A-4147-A177-3AD203B41FA5}">
                      <a16:colId xmlns:a16="http://schemas.microsoft.com/office/drawing/2014/main" val="2306178912"/>
                    </a:ext>
                  </a:extLst>
                </a:gridCol>
                <a:gridCol w="591311">
                  <a:extLst>
                    <a:ext uri="{9D8B030D-6E8A-4147-A177-3AD203B41FA5}">
                      <a16:colId xmlns:a16="http://schemas.microsoft.com/office/drawing/2014/main" val="2329562795"/>
                    </a:ext>
                  </a:extLst>
                </a:gridCol>
              </a:tblGrid>
              <a:tr h="244167">
                <a:tc>
                  <a:txBody>
                    <a:bodyPr/>
                    <a:lstStyle/>
                    <a:p>
                      <a:endParaRPr lang="zh-CN" altLang="en-US" sz="1400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en-US" altLang="zh-CN" sz="1400" dirty="0"/>
                        <a:t>Beam-driven APD </a:t>
                      </a:r>
                    </a:p>
                    <a:p>
                      <a:r>
                        <a:rPr lang="en-US" altLang="zh-CN" sz="1400" dirty="0"/>
                        <a:t>(200MeV, 2nC, es=5% driver)</a:t>
                      </a:r>
                      <a:endParaRPr lang="zh-CN" alt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algn="ctr"/>
                      <a:r>
                        <a:rPr lang="en-US" altLang="zh-CN" sz="1400" dirty="0"/>
                        <a:t>Laser-driven APD</a:t>
                      </a:r>
                      <a:endParaRPr lang="zh-CN" alt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/>
                        <a:t>X-band cavity</a:t>
                      </a:r>
                      <a:endParaRPr lang="zh-CN" alt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80553213"/>
                  </a:ext>
                </a:extLst>
              </a:tr>
              <a:tr h="244167">
                <a:tc>
                  <a:txBody>
                    <a:bodyPr/>
                    <a:lstStyle/>
                    <a:p>
                      <a:r>
                        <a:rPr lang="en-US" altLang="zh-CN" sz="1400" dirty="0"/>
                        <a:t>Witness energy [MeV]</a:t>
                      </a:r>
                      <a:endParaRPr lang="zh-CN" altLang="en-US" sz="1400" dirty="0"/>
                    </a:p>
                  </a:txBody>
                  <a:tcPr/>
                </a:tc>
                <a:tc gridSpan="12">
                  <a:txBody>
                    <a:bodyPr/>
                    <a:lstStyle/>
                    <a:p>
                      <a:pPr algn="ctr"/>
                      <a:r>
                        <a:rPr lang="en-US" altLang="zh-CN" sz="1400" dirty="0"/>
                        <a:t>500</a:t>
                      </a:r>
                      <a:endParaRPr lang="zh-CN" alt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zh-CN" alt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zh-CN" alt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zh-CN" alt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zh-CN" alt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zh-CN" alt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zh-CN" alt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zh-CN" alt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CN" sz="1400" dirty="0"/>
                        <a:t>500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CN" sz="1400"/>
                        <a:t>6000</a:t>
                      </a:r>
                      <a:endParaRPr lang="zh-CN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62091660"/>
                  </a:ext>
                </a:extLst>
              </a:tr>
              <a:tr h="244167">
                <a:tc>
                  <a:txBody>
                    <a:bodyPr/>
                    <a:lstStyle/>
                    <a:p>
                      <a:r>
                        <a:rPr lang="en-US" altLang="zh-CN" sz="1400" dirty="0"/>
                        <a:t>Witness charge [</a:t>
                      </a:r>
                      <a:r>
                        <a:rPr lang="en-US" altLang="zh-CN" sz="1400" dirty="0" err="1"/>
                        <a:t>pC</a:t>
                      </a:r>
                      <a:r>
                        <a:rPr lang="en-US" altLang="zh-CN" sz="1400" dirty="0"/>
                        <a:t>]</a:t>
                      </a:r>
                      <a:endParaRPr lang="zh-CN" altLang="en-US" sz="1400" dirty="0"/>
                    </a:p>
                  </a:txBody>
                  <a:tcPr/>
                </a:tc>
                <a:tc gridSpan="12">
                  <a:txBody>
                    <a:bodyPr/>
                    <a:lstStyle/>
                    <a:p>
                      <a:pPr algn="ctr"/>
                      <a:r>
                        <a:rPr lang="en-US" altLang="zh-CN" sz="1400" dirty="0"/>
                        <a:t>500</a:t>
                      </a:r>
                      <a:endParaRPr lang="zh-CN" alt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zh-CN" alt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zh-CN" alt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zh-CN" alt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zh-CN" alt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zh-CN" alt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zh-CN" alt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zh-CN" alt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CN" sz="1400" dirty="0"/>
                        <a:t>80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CN" sz="1400" dirty="0"/>
                        <a:t>100</a:t>
                      </a:r>
                      <a:endParaRPr lang="zh-CN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55776720"/>
                  </a:ext>
                </a:extLst>
              </a:tr>
              <a:tr h="244167">
                <a:tc>
                  <a:txBody>
                    <a:bodyPr/>
                    <a:lstStyle/>
                    <a:p>
                      <a:r>
                        <a:rPr lang="en-US" altLang="zh-CN" sz="1400" dirty="0"/>
                        <a:t>Plasma density [cm-3]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CN" sz="1400" dirty="0"/>
                        <a:t>3.8e15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CN" sz="1400" dirty="0"/>
                        <a:t>2.4e15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CN" sz="1400" dirty="0"/>
                        <a:t>1e15</a:t>
                      </a:r>
                      <a:endParaRPr lang="zh-CN" altLang="en-US" sz="1400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r"/>
                      <a:r>
                        <a:rPr lang="en-US" altLang="zh-CN" sz="1400" dirty="0"/>
                        <a:t>1e17</a:t>
                      </a:r>
                      <a:endParaRPr lang="zh-CN" alt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zh-CN" alt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zh-CN" altLang="en-US" sz="1400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r"/>
                      <a:r>
                        <a:rPr lang="en-US" altLang="zh-CN" sz="1400" dirty="0"/>
                        <a:t>6e16</a:t>
                      </a:r>
                      <a:endParaRPr lang="zh-CN" alt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r"/>
                      <a:r>
                        <a:rPr lang="en-US" altLang="zh-CN" sz="1400" dirty="0"/>
                        <a:t>2e16</a:t>
                      </a:r>
                      <a:endParaRPr lang="zh-CN" alt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CN" sz="1400" dirty="0"/>
                        <a:t>/</a:t>
                      </a:r>
                      <a:endParaRPr lang="zh-CN" alt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80379706"/>
                  </a:ext>
                </a:extLst>
              </a:tr>
              <a:tr h="277822">
                <a:tc>
                  <a:txBody>
                    <a:bodyPr/>
                    <a:lstStyle/>
                    <a:p>
                      <a:r>
                        <a:rPr lang="en-US" altLang="zh-CN" sz="1400" dirty="0"/>
                        <a:t>R56 [mm]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CN" sz="1400" dirty="0"/>
                        <a:t>2.0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CN" sz="1400" dirty="0"/>
                        <a:t>2.6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CN" sz="1400" dirty="0"/>
                        <a:t>4.0</a:t>
                      </a:r>
                      <a:endParaRPr lang="zh-CN" altLang="en-US" sz="1400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r"/>
                      <a:r>
                        <a:rPr lang="en-US" altLang="zh-CN" sz="1400" dirty="0"/>
                        <a:t>0.5</a:t>
                      </a:r>
                      <a:endParaRPr lang="zh-CN" alt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r"/>
                      <a:r>
                        <a:rPr lang="en-US" altLang="zh-CN" sz="1400" dirty="0"/>
                        <a:t>0.7</a:t>
                      </a:r>
                      <a:endParaRPr lang="zh-CN" alt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r"/>
                      <a:r>
                        <a:rPr lang="en-US" altLang="zh-CN" sz="1400" dirty="0"/>
                        <a:t>0.9</a:t>
                      </a:r>
                      <a:endParaRPr lang="zh-CN" alt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CN" sz="1400" dirty="0"/>
                        <a:t>100</a:t>
                      </a:r>
                      <a:endParaRPr lang="zh-CN" alt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53549384"/>
                  </a:ext>
                </a:extLst>
              </a:tr>
              <a:tr h="244167">
                <a:tc>
                  <a:txBody>
                    <a:bodyPr/>
                    <a:lstStyle/>
                    <a:p>
                      <a:r>
                        <a:rPr lang="en-US" altLang="zh-CN" sz="1400" dirty="0" err="1"/>
                        <a:t>Ez</a:t>
                      </a:r>
                      <a:r>
                        <a:rPr lang="en-US" altLang="zh-CN" sz="1400" dirty="0"/>
                        <a:t> [GV/m]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CN" sz="1400"/>
                        <a:t>1.3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CN" sz="1400"/>
                        <a:t>0.9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CN" sz="1400"/>
                        <a:t>0.4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CN" sz="1400" dirty="0"/>
                        <a:t>26.1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CN" sz="1400" dirty="0"/>
                        <a:t>17.3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CN" sz="1400" dirty="0"/>
                        <a:t>5.7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CN" sz="1400" dirty="0"/>
                        <a:t>0.04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CN" sz="1400"/>
                        <a:t>0.06</a:t>
                      </a:r>
                      <a:endParaRPr lang="zh-CN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55333474"/>
                  </a:ext>
                </a:extLst>
              </a:tr>
              <a:tr h="41508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 err="1"/>
                        <a:t>Dechirping</a:t>
                      </a:r>
                      <a:r>
                        <a:rPr lang="en-US" altLang="zh-CN" sz="1400" dirty="0"/>
                        <a:t> strength [GeV/mm/m]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CN" sz="1400"/>
                        <a:t>15.8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CN" sz="1400"/>
                        <a:t>9.2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CN" sz="1400"/>
                        <a:t>3.1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CN" sz="1400" dirty="0"/>
                        <a:t>789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CN" sz="1400" dirty="0"/>
                        <a:t>436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CN" sz="1400" dirty="0"/>
                        <a:t>111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CN" sz="1400" dirty="0"/>
                        <a:t>0.01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zh-CN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66436958"/>
                  </a:ext>
                </a:extLst>
              </a:tr>
              <a:tr h="244167">
                <a:tc>
                  <a:txBody>
                    <a:bodyPr/>
                    <a:lstStyle/>
                    <a:p>
                      <a:r>
                        <a:rPr lang="en-US" altLang="zh-CN" sz="1400" dirty="0"/>
                        <a:t>Length [cm]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CN" sz="1400" dirty="0"/>
                        <a:t>1.6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CN" sz="1400" dirty="0"/>
                        <a:t>2.2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CN" sz="1400"/>
                        <a:t>4.2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CN" sz="1400" dirty="0"/>
                        <a:t>0.21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CN" sz="1400" dirty="0"/>
                        <a:t>0.18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CN" sz="1400" dirty="0"/>
                        <a:t>0.16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CN" sz="1400" dirty="0"/>
                        <a:t>0.32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CN" sz="1400" dirty="0"/>
                        <a:t>0.25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CN" sz="1400" dirty="0"/>
                        <a:t>0.21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CN" sz="1400" dirty="0"/>
                        <a:t>1.42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CN" sz="1400" dirty="0"/>
                        <a:t>0.94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CN" sz="1400" dirty="0"/>
                        <a:t>0.66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CN" sz="1400" dirty="0"/>
                        <a:t>50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CN" sz="1400"/>
                        <a:t>500</a:t>
                      </a:r>
                      <a:endParaRPr lang="zh-CN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17228917"/>
                  </a:ext>
                </a:extLst>
              </a:tr>
              <a:tr h="244167">
                <a:tc>
                  <a:txBody>
                    <a:bodyPr/>
                    <a:lstStyle/>
                    <a:p>
                      <a:r>
                        <a:rPr lang="en-US" altLang="zh-CN" sz="1400" dirty="0"/>
                        <a:t>Final energy spread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n-US" altLang="zh-CN" sz="140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0.27%</a:t>
                      </a:r>
                      <a:endParaRPr lang="zh-CN" altLang="en-US" sz="1400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n-US" altLang="zh-CN" sz="140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0.22%</a:t>
                      </a:r>
                      <a:endParaRPr lang="zh-CN" altLang="en-US" sz="1400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n-US" altLang="zh-CN" sz="140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0.19%</a:t>
                      </a:r>
                      <a:endParaRPr lang="zh-CN" altLang="en-US" sz="1400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n-US" altLang="zh-CN" sz="140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0.97%</a:t>
                      </a:r>
                      <a:endParaRPr lang="zh-CN" altLang="en-US" sz="1400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CN" sz="1400" dirty="0">
                          <a:solidFill>
                            <a:srgbClr val="FF0000"/>
                          </a:solidFill>
                        </a:rPr>
                        <a:t>0.56%</a:t>
                      </a:r>
                      <a:endParaRPr lang="zh-CN" alt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CN" sz="1400" dirty="0">
                          <a:solidFill>
                            <a:srgbClr val="FF0000"/>
                          </a:solidFill>
                        </a:rPr>
                        <a:t>0.44%</a:t>
                      </a:r>
                      <a:endParaRPr lang="zh-CN" alt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CN" sz="1400" dirty="0">
                          <a:solidFill>
                            <a:srgbClr val="FF0000"/>
                          </a:solidFill>
                        </a:rPr>
                        <a:t>1.47%</a:t>
                      </a:r>
                      <a:endParaRPr lang="zh-CN" alt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CN" sz="1400">
                          <a:solidFill>
                            <a:srgbClr val="FF0000"/>
                          </a:solidFill>
                        </a:rPr>
                        <a:t>0.56%</a:t>
                      </a:r>
                      <a:endParaRPr lang="zh-CN" alt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CN" sz="1400" dirty="0">
                          <a:solidFill>
                            <a:srgbClr val="FF0000"/>
                          </a:solidFill>
                        </a:rPr>
                        <a:t>0.36%</a:t>
                      </a:r>
                      <a:endParaRPr lang="zh-CN" alt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CN" sz="1400" dirty="0">
                          <a:solidFill>
                            <a:srgbClr val="FF0000"/>
                          </a:solidFill>
                        </a:rPr>
                        <a:t>4.15%</a:t>
                      </a:r>
                      <a:endParaRPr lang="zh-CN" alt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CN" sz="1400" dirty="0">
                          <a:solidFill>
                            <a:srgbClr val="FF0000"/>
                          </a:solidFill>
                        </a:rPr>
                        <a:t>2.23%</a:t>
                      </a:r>
                      <a:endParaRPr lang="zh-CN" alt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CN" sz="1400" dirty="0">
                          <a:solidFill>
                            <a:srgbClr val="FF0000"/>
                          </a:solidFill>
                        </a:rPr>
                        <a:t>1.15%</a:t>
                      </a:r>
                      <a:endParaRPr lang="zh-CN" alt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CN" sz="1400" dirty="0">
                          <a:solidFill>
                            <a:srgbClr val="FF0000"/>
                          </a:solidFill>
                        </a:rPr>
                        <a:t>0.01%</a:t>
                      </a:r>
                      <a:endParaRPr lang="zh-CN" alt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zh-CN" alt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97913224"/>
                  </a:ext>
                </a:extLst>
              </a:tr>
              <a:tr h="244167">
                <a:tc>
                  <a:txBody>
                    <a:bodyPr/>
                    <a:lstStyle/>
                    <a:p>
                      <a:r>
                        <a:rPr lang="en-US" altLang="zh-CN" sz="1400" dirty="0"/>
                        <a:t>Laser peak power [TW]</a:t>
                      </a:r>
                      <a:endParaRPr lang="zh-CN" altLang="en-US" sz="1400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altLang="zh-CN" sz="1400" dirty="0"/>
                        <a:t>/</a:t>
                      </a:r>
                      <a:endParaRPr lang="zh-CN" alt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CN" sz="1400" dirty="0"/>
                        <a:t>300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CN" sz="1400" dirty="0"/>
                        <a:t>500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CN" sz="1400" dirty="0"/>
                        <a:t>1000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CN" sz="1400" dirty="0"/>
                        <a:t>300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CN" sz="1400" dirty="0"/>
                        <a:t>500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CN" sz="1400" dirty="0"/>
                        <a:t>1000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CN" sz="1400" dirty="0"/>
                        <a:t>300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CN" sz="1400" dirty="0"/>
                        <a:t>500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CN" sz="1400" dirty="0"/>
                        <a:t>1000</a:t>
                      </a:r>
                      <a:endParaRPr lang="zh-CN" altLang="en-US" sz="14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CN" sz="1400" dirty="0"/>
                        <a:t>/</a:t>
                      </a:r>
                      <a:endParaRPr lang="zh-CN" alt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593614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785749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3A32985-4C3A-4FE4-8A0C-EDAF7E6DCA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sz="3600" dirty="0"/>
              <a:t>Min</a:t>
            </a:r>
            <a:r>
              <a:rPr lang="zh-CN" altLang="en-US" sz="3600" dirty="0"/>
              <a:t> </a:t>
            </a:r>
            <a:r>
              <a:rPr lang="en-US" altLang="zh-CN" sz="3600" dirty="0"/>
              <a:t>energy spread vs. </a:t>
            </a:r>
            <a:r>
              <a:rPr lang="en-US" altLang="zh-CN" sz="3600" dirty="0" err="1"/>
              <a:t>n_p</a:t>
            </a:r>
            <a:r>
              <a:rPr lang="en-US" altLang="zh-CN" sz="3600" dirty="0"/>
              <a:t> vs. laser peak power</a:t>
            </a:r>
            <a:endParaRPr lang="zh-CN" altLang="en-US" sz="3600" dirty="0"/>
          </a:p>
        </p:txBody>
      </p:sp>
      <p:sp>
        <p:nvSpPr>
          <p:cNvPr id="8" name="内容占位符 2">
            <a:extLst>
              <a:ext uri="{FF2B5EF4-FFF2-40B4-BE49-F238E27FC236}">
                <a16:creationId xmlns:a16="http://schemas.microsoft.com/office/drawing/2014/main" id="{38A76FCB-E5B3-47EF-90F8-2557DF3ED2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17536" y="1825625"/>
            <a:ext cx="3636264" cy="4351338"/>
          </a:xfrm>
        </p:spPr>
        <p:txBody>
          <a:bodyPr>
            <a:normAutofit/>
          </a:bodyPr>
          <a:lstStyle/>
          <a:p>
            <a:r>
              <a:rPr lang="zh-CN" altLang="en-US" sz="1800" dirty="0"/>
              <a:t>黑线以上，表示</a:t>
            </a:r>
            <a:r>
              <a:rPr lang="en-US" altLang="zh-CN" sz="1800" dirty="0"/>
              <a:t>beam loading</a:t>
            </a:r>
            <a:r>
              <a:rPr lang="zh-CN" altLang="en-US" sz="1800" dirty="0"/>
              <a:t>导致尾场斜率符号反号；</a:t>
            </a:r>
            <a:endParaRPr lang="en-US" altLang="zh-CN" sz="1800" dirty="0"/>
          </a:p>
          <a:p>
            <a:r>
              <a:rPr lang="zh-CN" altLang="en-US" sz="1800" dirty="0"/>
              <a:t>对于同一个</a:t>
            </a:r>
            <a:r>
              <a:rPr lang="en-US" altLang="zh-CN" sz="1800" dirty="0"/>
              <a:t>witness</a:t>
            </a:r>
            <a:r>
              <a:rPr lang="zh-CN" altLang="en-US" sz="1800" dirty="0"/>
              <a:t>：</a:t>
            </a:r>
            <a:endParaRPr lang="en-US" altLang="zh-CN" sz="1800" dirty="0"/>
          </a:p>
          <a:p>
            <a:pPr lvl="1"/>
            <a:r>
              <a:rPr lang="zh-CN" altLang="en-US" sz="1400" dirty="0"/>
              <a:t>在</a:t>
            </a:r>
            <a:r>
              <a:rPr lang="en-US" altLang="zh-CN" sz="1400" dirty="0" err="1"/>
              <a:t>ld</a:t>
            </a:r>
            <a:r>
              <a:rPr lang="en-US" altLang="zh-CN" sz="1400" dirty="0"/>
              <a:t>-APD</a:t>
            </a:r>
            <a:r>
              <a:rPr lang="zh-CN" altLang="en-US" sz="1400" dirty="0"/>
              <a:t>中，一个激光功率对应一个最优密度</a:t>
            </a:r>
            <a:r>
              <a:rPr lang="en-US" altLang="zh-CN" sz="1400" dirty="0" err="1"/>
              <a:t>np_opti</a:t>
            </a:r>
            <a:r>
              <a:rPr lang="en-US" altLang="zh-CN" sz="1400" dirty="0"/>
              <a:t>——</a:t>
            </a:r>
            <a:r>
              <a:rPr lang="zh-CN" altLang="en-US" sz="1400" dirty="0"/>
              <a:t>大于</a:t>
            </a:r>
            <a:r>
              <a:rPr lang="en-US" altLang="zh-CN" sz="1400" dirty="0" err="1"/>
              <a:t>np_opti</a:t>
            </a:r>
            <a:r>
              <a:rPr lang="zh-CN" altLang="en-US" sz="1400" dirty="0"/>
              <a:t>，受到理论最小能散的限制；小于</a:t>
            </a:r>
            <a:r>
              <a:rPr lang="en-US" altLang="zh-CN" sz="1400" dirty="0" err="1"/>
              <a:t>np_opti</a:t>
            </a:r>
            <a:r>
              <a:rPr lang="zh-CN" altLang="en-US" sz="1400" dirty="0"/>
              <a:t>，受到</a:t>
            </a:r>
            <a:r>
              <a:rPr lang="en-US" altLang="zh-CN" sz="1400" dirty="0"/>
              <a:t>beam loading</a:t>
            </a:r>
            <a:r>
              <a:rPr lang="zh-CN" altLang="en-US" sz="1400" dirty="0"/>
              <a:t>的限制；</a:t>
            </a:r>
            <a:endParaRPr lang="en-US" altLang="zh-CN" sz="1400" dirty="0"/>
          </a:p>
          <a:p>
            <a:pPr lvl="1"/>
            <a:r>
              <a:rPr lang="zh-CN" altLang="en-US" sz="1400" dirty="0"/>
              <a:t>在</a:t>
            </a:r>
            <a:r>
              <a:rPr lang="en-US" altLang="zh-CN" sz="1400" dirty="0"/>
              <a:t>bd-APD</a:t>
            </a:r>
            <a:r>
              <a:rPr lang="zh-CN" altLang="en-US" sz="1400" dirty="0"/>
              <a:t>中，一个</a:t>
            </a:r>
            <a:r>
              <a:rPr lang="en-US" altLang="zh-CN" sz="1400" dirty="0"/>
              <a:t>driver</a:t>
            </a:r>
            <a:r>
              <a:rPr lang="zh-CN" altLang="en-US" sz="1400" dirty="0"/>
              <a:t>电量是否也存在这样一个最优密度？预计存在，需要补充更低</a:t>
            </a:r>
            <a:r>
              <a:rPr lang="en-US" altLang="zh-CN" sz="1400" dirty="0"/>
              <a:t>np</a:t>
            </a:r>
            <a:r>
              <a:rPr lang="zh-CN" altLang="en-US" sz="1400" dirty="0"/>
              <a:t>的算例，但是否有意义？</a:t>
            </a:r>
            <a:endParaRPr lang="en-US" altLang="zh-CN" sz="1400" dirty="0"/>
          </a:p>
          <a:p>
            <a:endParaRPr lang="en-US" altLang="zh-CN" sz="1800" dirty="0"/>
          </a:p>
          <a:p>
            <a:endParaRPr lang="zh-CN" altLang="en-US" sz="1800" dirty="0"/>
          </a:p>
        </p:txBody>
      </p:sp>
      <p:pic>
        <p:nvPicPr>
          <p:cNvPr id="9" name="图片 8">
            <a:extLst>
              <a:ext uri="{FF2B5EF4-FFF2-40B4-BE49-F238E27FC236}">
                <a16:creationId xmlns:a16="http://schemas.microsoft.com/office/drawing/2014/main" id="{DB5E53E2-7690-4C7E-A9EB-6ED82A2FF8E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40760" b="36551"/>
          <a:stretch/>
        </p:blipFill>
        <p:spPr>
          <a:xfrm>
            <a:off x="732421" y="1482158"/>
            <a:ext cx="6558395" cy="5161386"/>
          </a:xfrm>
          <a:prstGeom prst="rect">
            <a:avLst/>
          </a:prstGeom>
        </p:spPr>
      </p:pic>
      <p:cxnSp>
        <p:nvCxnSpPr>
          <p:cNvPr id="10" name="直接连接符 9">
            <a:extLst>
              <a:ext uri="{FF2B5EF4-FFF2-40B4-BE49-F238E27FC236}">
                <a16:creationId xmlns:a16="http://schemas.microsoft.com/office/drawing/2014/main" id="{0BCE174B-ACB8-41D2-BC48-5A99E1DE858D}"/>
              </a:ext>
            </a:extLst>
          </p:cNvPr>
          <p:cNvCxnSpPr>
            <a:cxnSpLocks/>
          </p:cNvCxnSpPr>
          <p:nvPr/>
        </p:nvCxnSpPr>
        <p:spPr>
          <a:xfrm>
            <a:off x="1637053" y="4980017"/>
            <a:ext cx="5366420" cy="0"/>
          </a:xfrm>
          <a:prstGeom prst="line">
            <a:avLst/>
          </a:prstGeom>
          <a:ln w="28575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矩形 10">
            <a:extLst>
              <a:ext uri="{FF2B5EF4-FFF2-40B4-BE49-F238E27FC236}">
                <a16:creationId xmlns:a16="http://schemas.microsoft.com/office/drawing/2014/main" id="{30F69CCA-4F1B-4ECD-9FA4-71D812BAD345}"/>
              </a:ext>
            </a:extLst>
          </p:cNvPr>
          <p:cNvSpPr/>
          <p:nvPr/>
        </p:nvSpPr>
        <p:spPr>
          <a:xfrm>
            <a:off x="1856431" y="4610685"/>
            <a:ext cx="233108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b="1" dirty="0"/>
              <a:t>Initial energy spread</a:t>
            </a:r>
            <a:endParaRPr lang="zh-CN" altLang="en-US" b="1" dirty="0"/>
          </a:p>
        </p:txBody>
      </p:sp>
    </p:spTree>
    <p:extLst>
      <p:ext uri="{BB962C8B-B14F-4D97-AF65-F5344CB8AC3E}">
        <p14:creationId xmlns:p14="http://schemas.microsoft.com/office/powerpoint/2010/main" val="33914891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C69745E-D3A9-49D9-8FE8-AECAA144AF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Max bubble length vs. np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8E343457-5D28-4DC8-AA21-E653F19DA8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99564" y="1825625"/>
            <a:ext cx="4454236" cy="4351338"/>
          </a:xfrm>
        </p:spPr>
        <p:txBody>
          <a:bodyPr/>
          <a:lstStyle/>
          <a:p>
            <a:r>
              <a:rPr lang="en-US" altLang="zh-CN" dirty="0"/>
              <a:t>np</a:t>
            </a:r>
            <a:r>
              <a:rPr lang="zh-CN" altLang="en-US" dirty="0"/>
              <a:t>不变，功率越大，能容纳的束长越大；</a:t>
            </a:r>
            <a:endParaRPr lang="en-US" altLang="zh-CN" dirty="0"/>
          </a:p>
          <a:p>
            <a:r>
              <a:rPr lang="zh-CN" altLang="en-US" dirty="0"/>
              <a:t>功率不变，</a:t>
            </a:r>
            <a:r>
              <a:rPr lang="en-US" altLang="zh-CN" dirty="0"/>
              <a:t>np</a:t>
            </a:r>
            <a:r>
              <a:rPr lang="zh-CN" altLang="en-US" dirty="0"/>
              <a:t>越小，能容纳的束长越大</a:t>
            </a:r>
            <a:endParaRPr lang="en-US" altLang="zh-CN" dirty="0"/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C85AD91A-23FC-458C-8261-CE4BCC1E6A6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40028" b="36998"/>
          <a:stretch/>
        </p:blipFill>
        <p:spPr>
          <a:xfrm>
            <a:off x="1068878" y="1775460"/>
            <a:ext cx="5113713" cy="40278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34268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BFF56DC-BAB1-4655-A470-E3C58B8A5F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Laser-driven APD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552C40DE-EED8-4482-B1AE-F38B6EC864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密度</a:t>
            </a:r>
            <a:r>
              <a:rPr lang="en-US" altLang="zh-CN" dirty="0"/>
              <a:t>2e16</a:t>
            </a:r>
            <a:r>
              <a:rPr lang="zh-CN" altLang="en-US" dirty="0"/>
              <a:t>，</a:t>
            </a:r>
            <a:r>
              <a:rPr lang="en-US" altLang="zh-CN" dirty="0"/>
              <a:t>6e16</a:t>
            </a:r>
            <a:r>
              <a:rPr lang="zh-CN" altLang="en-US" dirty="0"/>
              <a:t>，</a:t>
            </a:r>
            <a:r>
              <a:rPr lang="en-US" altLang="zh-CN" dirty="0"/>
              <a:t>1e17</a:t>
            </a:r>
          </a:p>
          <a:p>
            <a:r>
              <a:rPr lang="zh-CN" altLang="en-US" dirty="0"/>
              <a:t>激光功率</a:t>
            </a:r>
            <a:r>
              <a:rPr lang="en-US" altLang="zh-CN" dirty="0"/>
              <a:t>300</a:t>
            </a:r>
            <a:r>
              <a:rPr lang="zh-CN" altLang="en-US" dirty="0"/>
              <a:t>，</a:t>
            </a:r>
            <a:r>
              <a:rPr lang="en-US" altLang="zh-CN" dirty="0"/>
              <a:t>500</a:t>
            </a:r>
            <a:r>
              <a:rPr lang="zh-CN" altLang="en-US" dirty="0"/>
              <a:t>，</a:t>
            </a:r>
            <a:r>
              <a:rPr lang="en-US" altLang="zh-CN" dirty="0"/>
              <a:t>1000TW</a:t>
            </a:r>
          </a:p>
          <a:p>
            <a:r>
              <a:rPr lang="zh-CN" altLang="en-US" dirty="0"/>
              <a:t>用和</a:t>
            </a:r>
            <a:r>
              <a:rPr lang="en-US" altLang="zh-CN" dirty="0"/>
              <a:t>beam-driven APD</a:t>
            </a:r>
            <a:r>
              <a:rPr lang="zh-CN" altLang="en-US" dirty="0"/>
              <a:t>同一个束流</a:t>
            </a:r>
            <a:endParaRPr lang="en-US" altLang="zh-CN" dirty="0"/>
          </a:p>
          <a:p>
            <a:r>
              <a:rPr lang="zh-CN" altLang="en-US" dirty="0"/>
              <a:t>探索</a:t>
            </a:r>
            <a:r>
              <a:rPr lang="en-US" altLang="zh-CN" dirty="0" err="1"/>
              <a:t>Pmin</a:t>
            </a:r>
            <a:r>
              <a:rPr lang="zh-CN" altLang="en-US" dirty="0"/>
              <a:t>边界，不同</a:t>
            </a:r>
            <a:r>
              <a:rPr lang="en-US" altLang="zh-CN" dirty="0"/>
              <a:t>np</a:t>
            </a:r>
            <a:r>
              <a:rPr lang="zh-CN" altLang="en-US" dirty="0"/>
              <a:t>的</a:t>
            </a:r>
            <a:r>
              <a:rPr lang="en-US" altLang="zh-CN" dirty="0" err="1"/>
              <a:t>Pmin</a:t>
            </a:r>
            <a:r>
              <a:rPr lang="zh-CN" altLang="en-US" dirty="0"/>
              <a:t>相同吗？</a:t>
            </a:r>
            <a:r>
              <a:rPr lang="en-US" altLang="zh-CN" dirty="0"/>
              <a:t>-</a:t>
            </a:r>
            <a:r>
              <a:rPr lang="zh-CN" altLang="en-US" dirty="0"/>
              <a:t>模拟看来，不同</a:t>
            </a:r>
            <a:endParaRPr lang="en-US" altLang="zh-CN" dirty="0"/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902468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7ACDC4D-3DCF-4F82-B92C-16DF8F5CF1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内容占位符 2">
                <a:extLst>
                  <a:ext uri="{FF2B5EF4-FFF2-40B4-BE49-F238E27FC236}">
                    <a16:creationId xmlns:a16="http://schemas.microsoft.com/office/drawing/2014/main" id="{E1683F68-C572-4390-9F28-AFDB073B9FE4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altLang="zh-CN" sz="2000" dirty="0"/>
                  <a:t>np</a:t>
                </a:r>
                <a14:m>
                  <m:oMath xmlns:m="http://schemas.openxmlformats.org/officeDocument/2006/math">
                    <m:r>
                      <a:rPr lang="en-US" altLang="zh-CN" sz="20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⇔</m:t>
                    </m:r>
                  </m:oMath>
                </a14:m>
                <a:r>
                  <a:rPr lang="en-US" altLang="zh-CN" sz="2000" dirty="0" err="1"/>
                  <a:t>es_min</a:t>
                </a:r>
                <a:endParaRPr lang="en-US" altLang="zh-CN" sz="2000" dirty="0"/>
              </a:p>
              <a:p>
                <a:r>
                  <a:rPr lang="en-US" altLang="zh-CN" sz="2000" dirty="0"/>
                  <a:t>P</a:t>
                </a:r>
                <a:r>
                  <a:rPr lang="zh-CN" altLang="en-US" sz="2000" dirty="0"/>
                  <a:t>越高，最优</a:t>
                </a:r>
                <a:r>
                  <a:rPr lang="en-US" altLang="zh-CN" sz="2000" dirty="0"/>
                  <a:t>np</a:t>
                </a:r>
                <a:r>
                  <a:rPr lang="zh-CN" altLang="en-US" sz="2000" dirty="0"/>
                  <a:t>越低；</a:t>
                </a:r>
                <a:endParaRPr lang="en-US" altLang="zh-CN" sz="2000" dirty="0"/>
              </a:p>
              <a:p>
                <a:r>
                  <a:rPr lang="en-US" altLang="zh-CN" sz="2000" dirty="0"/>
                  <a:t>P&gt;Ps, beam loading</a:t>
                </a:r>
                <a:r>
                  <a:rPr lang="zh-CN" altLang="en-US" sz="2000" dirty="0"/>
                  <a:t>没有强到致使能散增大，则</a:t>
                </a:r>
                <a:r>
                  <a:rPr lang="en-US" altLang="zh-CN" sz="2000" dirty="0"/>
                  <a:t>np</a:t>
                </a:r>
                <a:r>
                  <a:rPr lang="zh-CN" altLang="en-US" sz="2000" dirty="0"/>
                  <a:t>越低最终能散越低，因为</a:t>
                </a:r>
                <a:r>
                  <a:rPr lang="en-US" altLang="zh-CN" sz="2000" dirty="0"/>
                  <a:t>witness</a:t>
                </a:r>
                <a:r>
                  <a:rPr lang="zh-CN" altLang="en-US" sz="2000" dirty="0"/>
                  <a:t>切片能散更低；</a:t>
                </a:r>
                <a:endParaRPr lang="en-US" altLang="zh-CN" sz="2000" dirty="0"/>
              </a:p>
              <a:p>
                <a:r>
                  <a:rPr lang="zh-CN" altLang="en-US" sz="2000" dirty="0"/>
                  <a:t>对于哪些参数的</a:t>
                </a:r>
                <a:r>
                  <a:rPr lang="en-US" altLang="zh-CN" sz="2000" dirty="0"/>
                  <a:t>witness</a:t>
                </a:r>
                <a:r>
                  <a:rPr lang="zh-CN" altLang="en-US" sz="2000" dirty="0"/>
                  <a:t>，</a:t>
                </a:r>
                <a:r>
                  <a:rPr lang="en-US" altLang="zh-CN" sz="2000" dirty="0"/>
                  <a:t>beam-driven</a:t>
                </a:r>
                <a:r>
                  <a:rPr lang="zh-CN" altLang="en-US" sz="2000" dirty="0"/>
                  <a:t>比</a:t>
                </a:r>
                <a:r>
                  <a:rPr lang="en-US" altLang="zh-CN" sz="2000" dirty="0"/>
                  <a:t>laser-driven</a:t>
                </a:r>
                <a:r>
                  <a:rPr lang="zh-CN" altLang="en-US" sz="2000" dirty="0"/>
                  <a:t>优势大？</a:t>
                </a:r>
                <a:endParaRPr lang="en-US" altLang="zh-CN" sz="2000" dirty="0"/>
              </a:p>
              <a:p>
                <a:r>
                  <a:rPr lang="zh-CN" altLang="en-US" sz="2000" dirty="0"/>
                  <a:t>如果能散结果相近，两个方案的评判标准是什么？激光功率？对于</a:t>
                </a:r>
                <a:r>
                  <a:rPr lang="en-US" altLang="zh-CN" sz="2000" dirty="0"/>
                  <a:t>500pC</a:t>
                </a:r>
                <a:r>
                  <a:rPr lang="zh-CN" altLang="en-US" sz="2000" dirty="0"/>
                  <a:t>电荷量，</a:t>
                </a:r>
                <a:r>
                  <a:rPr lang="en-US" altLang="zh-CN" sz="2000" dirty="0"/>
                  <a:t>beam-driven</a:t>
                </a:r>
                <a:r>
                  <a:rPr lang="zh-CN" altLang="en-US" sz="2000" dirty="0"/>
                  <a:t>需要一台</a:t>
                </a:r>
                <a:r>
                  <a:rPr lang="en-US" altLang="zh-CN" sz="2000" dirty="0"/>
                  <a:t>100TW</a:t>
                </a:r>
                <a:r>
                  <a:rPr lang="zh-CN" altLang="en-US" sz="2000" dirty="0"/>
                  <a:t>，</a:t>
                </a:r>
                <a:r>
                  <a:rPr lang="en-US" altLang="zh-CN" sz="2000" dirty="0"/>
                  <a:t>laser-driven</a:t>
                </a:r>
                <a:r>
                  <a:rPr lang="zh-CN" altLang="en-US" sz="2000" dirty="0"/>
                  <a:t>需要</a:t>
                </a:r>
                <a:r>
                  <a:rPr lang="en-US" altLang="zh-CN" sz="2000" dirty="0"/>
                  <a:t>1000PW</a:t>
                </a:r>
              </a:p>
              <a:p>
                <a:r>
                  <a:rPr lang="en-US" altLang="zh-CN" sz="2000" dirty="0"/>
                  <a:t>a0</a:t>
                </a:r>
                <a:r>
                  <a:rPr lang="zh-CN" altLang="en-US" sz="2000" dirty="0"/>
                  <a:t>越大，背景等离子体电子被加速的能量越高，保存</a:t>
                </a:r>
                <a:r>
                  <a:rPr lang="en-US" altLang="zh-CN" sz="2000" dirty="0"/>
                  <a:t>plasma</a:t>
                </a:r>
                <a:r>
                  <a:rPr lang="zh-CN" altLang="en-US" sz="2000" dirty="0"/>
                  <a:t>数据的时候需要挑选能量，低于</a:t>
                </a:r>
                <a:r>
                  <a:rPr lang="en-US" altLang="zh-CN" sz="2000" dirty="0"/>
                  <a:t>witness</a:t>
                </a:r>
                <a:r>
                  <a:rPr lang="zh-CN" altLang="en-US" sz="2000" dirty="0"/>
                  <a:t>能量；是否也能说明激光功率不能无限大，否则产生注入？</a:t>
                </a:r>
              </a:p>
            </p:txBody>
          </p:sp>
        </mc:Choice>
        <mc:Fallback>
          <p:sp>
            <p:nvSpPr>
              <p:cNvPr id="3" name="内容占位符 2">
                <a:extLst>
                  <a:ext uri="{FF2B5EF4-FFF2-40B4-BE49-F238E27FC236}">
                    <a16:creationId xmlns:a16="http://schemas.microsoft.com/office/drawing/2014/main" id="{E1683F68-C572-4390-9F28-AFDB073B9FE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522" t="-1401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400974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9780</TotalTime>
  <Words>607</Words>
  <Application>Microsoft Office PowerPoint</Application>
  <PresentationFormat>宽屏</PresentationFormat>
  <Paragraphs>112</Paragraphs>
  <Slides>6</Slides>
  <Notes>0</Notes>
  <HiddenSlides>2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11" baseType="lpstr">
      <vt:lpstr>等线</vt:lpstr>
      <vt:lpstr>等线 Light</vt:lpstr>
      <vt:lpstr>Arial</vt:lpstr>
      <vt:lpstr>Cambria Math</vt:lpstr>
      <vt:lpstr>Office 主题​​</vt:lpstr>
      <vt:lpstr>2024/05/20</vt:lpstr>
      <vt:lpstr>三种dechirper比较</vt:lpstr>
      <vt:lpstr>Min energy spread vs. n_p vs. laser peak power</vt:lpstr>
      <vt:lpstr>Max bubble length vs. np</vt:lpstr>
      <vt:lpstr>Laser-driven APD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2024/05/13</dc:title>
  <dc:creator>shixueyan</dc:creator>
  <cp:lastModifiedBy>shixueyan</cp:lastModifiedBy>
  <cp:revision>101</cp:revision>
  <dcterms:created xsi:type="dcterms:W3CDTF">2024-05-13T13:33:20Z</dcterms:created>
  <dcterms:modified xsi:type="dcterms:W3CDTF">2024-05-20T08:52:10Z</dcterms:modified>
</cp:coreProperties>
</file>