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525" autoAdjust="0"/>
  </p:normalViewPr>
  <p:slideViewPr>
    <p:cSldViewPr snapToGrid="0">
      <p:cViewPr varScale="1">
        <p:scale>
          <a:sx n="119" d="100"/>
          <a:sy n="119" d="100"/>
        </p:scale>
        <p:origin x="2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D96022-1CEC-4F0F-1E0A-C8F515884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4EC71B3-3803-8AE7-ECD1-75D685734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3C62E85-3AE7-C1E2-F6AA-1142E0F13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37-1AFA-4679-9C48-75B25A4D98D2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58E47D-7897-34CE-8FBF-217AA9AB2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CB0583-2E53-C554-16A1-617403DD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3FAD-1BFC-4EE6-A4CD-1C89B095EF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1248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1B94FE-26BF-E30E-DC17-6CB0EE728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21E669E-F7B7-3558-CB56-43015AC91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CDFA2C-2900-EE38-FF70-10BD468AB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37-1AFA-4679-9C48-75B25A4D98D2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CB46AFD-D6FC-24B1-8C11-4BB29171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A6508B-386D-058D-DE99-B2783917A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3FAD-1BFC-4EE6-A4CD-1C89B095EF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77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86BBCE4-9D0B-830A-6F80-FA2A6831AE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D2D7649-3483-C5E5-F46E-59EAE0376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5D6850-BFAC-F094-0631-00677142F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37-1AFA-4679-9C48-75B25A4D98D2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4FD454-8793-8DC5-E4DA-1599F6EFF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B2B926-63F9-81B2-CA05-ED182A617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3FAD-1BFC-4EE6-A4CD-1C89B095EF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90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21426B-8399-3002-15AF-1B1027666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8EB28A-0435-E563-D057-47F0B1D89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169487-5B73-9315-5B7E-32C7B846C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37-1AFA-4679-9C48-75B25A4D98D2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63177F-6B55-1166-E6A3-D13CF600B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5C8A4DE-3613-145E-1462-A3AA73317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3FAD-1BFC-4EE6-A4CD-1C89B095EF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367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1D5BC6-5015-9D41-BDA2-B53C6ECF4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298D6CA-B488-EB5B-EF12-5FBBF8FDF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6F076C3-5B85-C17D-E908-939DDAB32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37-1AFA-4679-9C48-75B25A4D98D2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EBA438-76F2-E3CF-ADE0-6D745E177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A1E0E5-DFA3-4462-50D4-188FB834F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3FAD-1BFC-4EE6-A4CD-1C89B095EF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47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6656E3-B99A-F206-58EB-E174F1A42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9F36FD-027C-F03D-E9A4-C670455CF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BE9C72F-1859-5B12-6170-413D9555A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C8ABAC0-4C20-4C6F-5FFF-FD3C745A4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37-1AFA-4679-9C48-75B25A4D98D2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1CE4528-9EE0-7A2E-9F25-20D78F176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26E49EE-048F-ADDD-2472-901594CE8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3FAD-1BFC-4EE6-A4CD-1C89B095EF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7127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C6142B-6587-53B5-0823-241264C77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1B8E166-1F34-4AFF-FC86-02A1573E8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E242516-7A15-CA07-2F9F-1565DDBED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5275138-B2D8-980C-1D32-BA78F5FE1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F777C64-061F-B2DB-4BFE-77D84DF24D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2FEEAFE-4E8A-27D3-8E6F-6A7873B6B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37-1AFA-4679-9C48-75B25A4D98D2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2DB8AE4-4271-5FAC-B6F7-4CBE1AE2B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5B440F2-594E-41D8-6AF5-A7A121DE5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3FAD-1BFC-4EE6-A4CD-1C89B095EF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934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1706A6-7D18-7541-D3AE-BFBA030C5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7528DF5-03B6-506F-08F7-0CD43A664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37-1AFA-4679-9C48-75B25A4D98D2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9A631A6-74EA-3E48-08D0-7107E9D4E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6D708D0-D451-39B4-25E8-833FA077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3FAD-1BFC-4EE6-A4CD-1C89B095EF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994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DF73D1C-EC71-803C-0241-A41441BB6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37-1AFA-4679-9C48-75B25A4D98D2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712F287-B5FD-2264-68D5-87A094CF6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AF8771D-80A6-74E9-B454-608F366F3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3FAD-1BFC-4EE6-A4CD-1C89B095EF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970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47199E-C62F-448A-1882-59529E8B7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FDB697-C03D-4F2C-21A2-AF24E15AE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1CA96F2-8628-3C40-3CD8-B8FDF2B24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E0E2180-5356-D9D8-70E8-BBC026FA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37-1AFA-4679-9C48-75B25A4D98D2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F6C85A5-0CAD-EB51-717B-2BBA38067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35D8561-496E-252A-6528-B22BB996A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3FAD-1BFC-4EE6-A4CD-1C89B095EF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967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215E0B-EE9B-22D9-1E91-D68BB99A2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26650B2-A48D-EE04-3CF5-38F06A1E2D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851FA4E-88C0-B168-D835-18785BEE8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D774870-58AC-DAA9-8F35-A6F53482A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F437-1AFA-4679-9C48-75B25A4D98D2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3CEECE-ABDA-13D4-BA01-3AFC97AD5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D4378CB-014C-F344-366F-C9D316F38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43FAD-1BFC-4EE6-A4CD-1C89B095EF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984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AB6BFCE-C7AD-E55D-09E2-0385CD188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1393E23-1D8B-0D84-9B0E-5C6098F2F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F94749-F1AE-12E6-2668-8865BE306A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5F437-1AFA-4679-9C48-75B25A4D98D2}" type="datetimeFigureOut">
              <a:rPr lang="zh-CN" altLang="en-US" smtClean="0"/>
              <a:t>2024/5/21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09DAAE-C96F-10B3-DDFA-BB99F2F9C3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D053194-73CC-89A4-7F85-B6285F023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43FAD-1BFC-4EE6-A4CD-1C89B095EF6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3163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50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161326-ED9B-CDD0-AFE9-F7CFE0133A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2024.5.21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70054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FA68AB05-C769-DE88-E38E-CBB4CA926993}"/>
              </a:ext>
            </a:extLst>
          </p:cNvPr>
          <p:cNvSpPr txBox="1"/>
          <p:nvPr/>
        </p:nvSpPr>
        <p:spPr>
          <a:xfrm>
            <a:off x="497304" y="431267"/>
            <a:ext cx="244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6340897-23FE-6BBD-8705-ADCDD4DD1DF1}"/>
              </a:ext>
            </a:extLst>
          </p:cNvPr>
          <p:cNvSpPr txBox="1"/>
          <p:nvPr/>
        </p:nvSpPr>
        <p:spPr>
          <a:xfrm>
            <a:off x="473242" y="1074822"/>
            <a:ext cx="10948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Space-charge tune shifts </a:t>
            </a:r>
            <a:r>
              <a:rPr lang="zh-CN" altLang="en-US" dirty="0"/>
              <a:t>在环中很重要，之前的相关研究主要聚焦在</a:t>
            </a:r>
            <a:r>
              <a:rPr lang="en-US" altLang="zh-CN" dirty="0"/>
              <a:t>transverse</a:t>
            </a:r>
            <a:r>
              <a:rPr lang="zh-CN" altLang="en-US" dirty="0"/>
              <a:t>，大部分传统电子环中的</a:t>
            </a:r>
            <a:r>
              <a:rPr lang="en-US" altLang="zh-CN" dirty="0"/>
              <a:t>longitudinal tune shift</a:t>
            </a:r>
            <a:r>
              <a:rPr lang="zh-CN" altLang="en-US" dirty="0"/>
              <a:t>很小</a:t>
            </a:r>
          </a:p>
        </p:txBody>
      </p:sp>
      <p:sp>
        <p:nvSpPr>
          <p:cNvPr id="6" name="箭头: 下 5">
            <a:extLst>
              <a:ext uri="{FF2B5EF4-FFF2-40B4-BE49-F238E27FC236}">
                <a16:creationId xmlns:a16="http://schemas.microsoft.com/office/drawing/2014/main" id="{62E9EC44-3021-7284-AC5F-93AA97DC039E}"/>
              </a:ext>
            </a:extLst>
          </p:cNvPr>
          <p:cNvSpPr/>
          <p:nvPr/>
        </p:nvSpPr>
        <p:spPr>
          <a:xfrm>
            <a:off x="1483895" y="1809385"/>
            <a:ext cx="689811" cy="77339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B73FBCC-0841-8AEA-65C7-6462CE29CA03}"/>
              </a:ext>
            </a:extLst>
          </p:cNvPr>
          <p:cNvSpPr txBox="1"/>
          <p:nvPr/>
        </p:nvSpPr>
        <p:spPr>
          <a:xfrm>
            <a:off x="497304" y="2671013"/>
            <a:ext cx="104594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最近有一些新型的极短束长电子环被提出，引起了我们对其</a:t>
            </a:r>
            <a:r>
              <a:rPr lang="en-US" altLang="zh-CN" dirty="0"/>
              <a:t>longitudinal tune shift</a:t>
            </a:r>
            <a:r>
              <a:rPr lang="zh-CN" altLang="en-US" dirty="0"/>
              <a:t>的关注，因为在经典方法中，</a:t>
            </a:r>
            <a:r>
              <a:rPr lang="en-US" altLang="zh-CN" dirty="0" err="1"/>
              <a:t>Δnu~γ</a:t>
            </a:r>
            <a:r>
              <a:rPr lang="en-US" altLang="zh-CN" dirty="0"/>
              <a:t>^{-3}</a:t>
            </a:r>
            <a:r>
              <a:rPr lang="zh-CN" altLang="en-US" dirty="0"/>
              <a:t>，意味着这些环中的</a:t>
            </a:r>
            <a:r>
              <a:rPr lang="en-US" altLang="zh-CN" dirty="0"/>
              <a:t>tune shifts</a:t>
            </a:r>
            <a:r>
              <a:rPr lang="zh-CN" altLang="en-US" dirty="0"/>
              <a:t>可能是显著的。然而，我们也发现，在束长很短的时候，之前计算</a:t>
            </a:r>
            <a:r>
              <a:rPr lang="en-US" altLang="zh-CN" dirty="0"/>
              <a:t>longitudinal tune shift</a:t>
            </a:r>
            <a:r>
              <a:rPr lang="zh-CN" altLang="en-US" dirty="0"/>
              <a:t>的公式不是完全适用的。</a:t>
            </a:r>
          </a:p>
        </p:txBody>
      </p:sp>
      <p:sp>
        <p:nvSpPr>
          <p:cNvPr id="8" name="箭头: 下 7">
            <a:extLst>
              <a:ext uri="{FF2B5EF4-FFF2-40B4-BE49-F238E27FC236}">
                <a16:creationId xmlns:a16="http://schemas.microsoft.com/office/drawing/2014/main" id="{04F979C2-E19A-2389-9B87-50A2509532FA}"/>
              </a:ext>
            </a:extLst>
          </p:cNvPr>
          <p:cNvSpPr/>
          <p:nvPr/>
        </p:nvSpPr>
        <p:spPr>
          <a:xfrm>
            <a:off x="1483894" y="3682576"/>
            <a:ext cx="689811" cy="77339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5D0FB32-655C-72DA-E0D1-FFA07F4C48D8}"/>
              </a:ext>
            </a:extLst>
          </p:cNvPr>
          <p:cNvSpPr txBox="1"/>
          <p:nvPr/>
        </p:nvSpPr>
        <p:spPr>
          <a:xfrm>
            <a:off x="497304" y="4460258"/>
            <a:ext cx="10282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我们在这篇文章中，阐述了之前那些经典方法的适用范围（束长和边界条件的处理），同时给出了新的计算公式。并通过数值计算检查了它们的表现。</a:t>
            </a:r>
          </a:p>
        </p:txBody>
      </p:sp>
    </p:spTree>
    <p:extLst>
      <p:ext uri="{BB962C8B-B14F-4D97-AF65-F5344CB8AC3E}">
        <p14:creationId xmlns:p14="http://schemas.microsoft.com/office/powerpoint/2010/main" val="425862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A996AF09-B1F8-4DEE-C53B-AF8FB219B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2" y="593921"/>
            <a:ext cx="4746197" cy="3187423"/>
          </a:xfrm>
          <a:prstGeom prst="rect">
            <a:avLst/>
          </a:prstGeom>
        </p:spPr>
      </p:pic>
      <p:pic>
        <p:nvPicPr>
          <p:cNvPr id="49" name="图片 48">
            <a:extLst>
              <a:ext uri="{FF2B5EF4-FFF2-40B4-BE49-F238E27FC236}">
                <a16:creationId xmlns:a16="http://schemas.microsoft.com/office/drawing/2014/main" id="{F44FA959-E497-692D-2F50-00C79407A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8609" y="3383504"/>
            <a:ext cx="3379004" cy="2222487"/>
          </a:xfrm>
          <a:prstGeom prst="rect">
            <a:avLst/>
          </a:prstGeom>
        </p:spPr>
      </p:pic>
      <p:pic>
        <p:nvPicPr>
          <p:cNvPr id="31" name="图片 30">
            <a:extLst>
              <a:ext uri="{FF2B5EF4-FFF2-40B4-BE49-F238E27FC236}">
                <a16:creationId xmlns:a16="http://schemas.microsoft.com/office/drawing/2014/main" id="{C89C1BFC-C6BF-3464-7F0E-D42DEA8DE8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2922" y="32596"/>
            <a:ext cx="1851004" cy="1245644"/>
          </a:xfrm>
          <a:prstGeom prst="rect">
            <a:avLst/>
          </a:prstGeom>
        </p:spPr>
      </p:pic>
      <p:pic>
        <p:nvPicPr>
          <p:cNvPr id="30" name="图片 29">
            <a:extLst>
              <a:ext uri="{FF2B5EF4-FFF2-40B4-BE49-F238E27FC236}">
                <a16:creationId xmlns:a16="http://schemas.microsoft.com/office/drawing/2014/main" id="{20889AC6-C73E-2424-0AD8-1CFBFCE864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83926" y="118789"/>
            <a:ext cx="2233651" cy="1215785"/>
          </a:xfrm>
          <a:prstGeom prst="rect">
            <a:avLst/>
          </a:prstGeom>
        </p:spPr>
      </p:pic>
      <p:pic>
        <p:nvPicPr>
          <p:cNvPr id="46" name="图片 45">
            <a:extLst>
              <a:ext uri="{FF2B5EF4-FFF2-40B4-BE49-F238E27FC236}">
                <a16:creationId xmlns:a16="http://schemas.microsoft.com/office/drawing/2014/main" id="{B826DE82-F06C-A972-D09F-D431330EE0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4953" y="1229379"/>
            <a:ext cx="3379004" cy="21852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0" name="矩形: 圆角 39">
                <a:extLst>
                  <a:ext uri="{FF2B5EF4-FFF2-40B4-BE49-F238E27FC236}">
                    <a16:creationId xmlns:a16="http://schemas.microsoft.com/office/drawing/2014/main" id="{395BCB7D-3543-02F3-58FA-E7C53D668B4D}"/>
                  </a:ext>
                </a:extLst>
              </p:cNvPr>
              <p:cNvSpPr/>
              <p:nvPr/>
            </p:nvSpPr>
            <p:spPr>
              <a:xfrm>
                <a:off x="431128" y="5601441"/>
                <a:ext cx="3942355" cy="106445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8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CN" sz="1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zh-CN" altLang="en-US" sz="18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zh-CN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zh-CN" altLang="en-US" sz="180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sz="18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altLang="zh-CN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1800" dirty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en-US" sz="1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en-US" sz="18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800" i="1" dirty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zh-CN" altLang="en-US" sz="1800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zh-CN" altLang="en-US" sz="18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800" dirty="0">
                              <a:latin typeface="Cambria Math" panose="02040503050406030204" pitchFamily="18" charset="0"/>
                            </a:rPr>
                            <m:t>𝜕</m:t>
                          </m:r>
                        </m:num>
                        <m:den>
                          <m:r>
                            <a:rPr lang="zh-CN" altLang="en-US" sz="1800" dirty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zh-CN" altLang="en-US" sz="1800" i="1" dirty="0"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nary>
                        <m:naryPr>
                          <m:limLoc m:val="subSup"/>
                          <m:grow m:val="on"/>
                          <m:ctrlPr>
                            <a:rPr lang="zh-CN" alt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  <m:e>
                          <m:sSub>
                            <m:sSubPr>
                              <m:ctrlPr>
                                <a:rPr lang="zh-CN" altLang="en-US" sz="18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zh-CN" alt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d>
                            <m:dPr>
                              <m:ctrlPr>
                                <a:rPr lang="zh-CN" alt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zh-CN" altLang="en-US" sz="18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zh-CN" altLang="en-US" sz="18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US" altLang="zh-CN" sz="1800" i="1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en-US" altLang="zh-CN" sz="1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0" name="矩形: 圆角 39">
                <a:extLst>
                  <a:ext uri="{FF2B5EF4-FFF2-40B4-BE49-F238E27FC236}">
                    <a16:creationId xmlns:a16="http://schemas.microsoft.com/office/drawing/2014/main" id="{395BCB7D-3543-02F3-58FA-E7C53D668B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128" y="5601441"/>
                <a:ext cx="3942355" cy="1064452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>
            <a:extLst>
              <a:ext uri="{FF2B5EF4-FFF2-40B4-BE49-F238E27FC236}">
                <a16:creationId xmlns:a16="http://schemas.microsoft.com/office/drawing/2014/main" id="{8F659F40-2576-BDDD-0C05-BD19ECE11EF7}"/>
              </a:ext>
            </a:extLst>
          </p:cNvPr>
          <p:cNvSpPr txBox="1"/>
          <p:nvPr/>
        </p:nvSpPr>
        <p:spPr>
          <a:xfrm>
            <a:off x="449179" y="224589"/>
            <a:ext cx="4427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Assumptions of the classical method</a:t>
            </a:r>
          </a:p>
        </p:txBody>
      </p:sp>
      <p:sp>
        <p:nvSpPr>
          <p:cNvPr id="11" name="箭头: 下 10">
            <a:extLst>
              <a:ext uri="{FF2B5EF4-FFF2-40B4-BE49-F238E27FC236}">
                <a16:creationId xmlns:a16="http://schemas.microsoft.com/office/drawing/2014/main" id="{61BEA81B-CE19-0F92-E6FB-0CE75CCC40C8}"/>
              </a:ext>
            </a:extLst>
          </p:cNvPr>
          <p:cNvSpPr/>
          <p:nvPr/>
        </p:nvSpPr>
        <p:spPr>
          <a:xfrm rot="16200000">
            <a:off x="4686304" y="5743103"/>
            <a:ext cx="633663" cy="1122947"/>
          </a:xfrm>
          <a:prstGeom prst="downArrow">
            <a:avLst>
              <a:gd name="adj1" fmla="val 19620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CE6E0624-FEA9-CBB9-ADDF-0B22B60CCB35}"/>
                  </a:ext>
                </a:extLst>
              </p:cNvPr>
              <p:cNvSpPr txBox="1"/>
              <p:nvPr/>
            </p:nvSpPr>
            <p:spPr>
              <a:xfrm>
                <a:off x="5630780" y="6119911"/>
                <a:ext cx="61280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>
                    <a:solidFill>
                      <a:schemeClr val="tx1"/>
                    </a:solidFill>
                  </a:rPr>
                  <a:t>之前的方法中，代入的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zh-CN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zh-CN" altLang="en-US" dirty="0"/>
                  <a:t>：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𝛾</m:t>
                    </m:r>
                    <m:sSub>
                      <m:sSubPr>
                        <m:ctrlPr>
                          <a:rPr lang="zh-CN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zh-CN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r>
                      <a:rPr lang="zh-CN" altLang="en-US" i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zh-CN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zh-CN" alt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zh-CN" altLang="en-US" dirty="0"/>
                  <a:t>、</a:t>
                </a:r>
                <a:r>
                  <a:rPr lang="en-US" altLang="zh-CN" dirty="0">
                    <a:solidFill>
                      <a:schemeClr val="accent1"/>
                    </a:solidFill>
                  </a:rPr>
                  <a:t>free space</a:t>
                </a:r>
                <a:endParaRPr lang="zh-CN" altLang="en-US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CE6E0624-FEA9-CBB9-ADDF-0B22B60CC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780" y="6119911"/>
                <a:ext cx="6128084" cy="369332"/>
              </a:xfrm>
              <a:prstGeom prst="rect">
                <a:avLst/>
              </a:prstGeom>
              <a:blipFill>
                <a:blip r:embed="rId8"/>
                <a:stretch>
                  <a:fillRect l="-896" t="-9836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箭头: 下 12">
            <a:extLst>
              <a:ext uri="{FF2B5EF4-FFF2-40B4-BE49-F238E27FC236}">
                <a16:creationId xmlns:a16="http://schemas.microsoft.com/office/drawing/2014/main" id="{539D3396-3C1B-22D0-26D1-22E0B8D5EC38}"/>
              </a:ext>
            </a:extLst>
          </p:cNvPr>
          <p:cNvSpPr/>
          <p:nvPr/>
        </p:nvSpPr>
        <p:spPr>
          <a:xfrm>
            <a:off x="1936928" y="4047686"/>
            <a:ext cx="908380" cy="1444562"/>
          </a:xfrm>
          <a:prstGeom prst="downArrow">
            <a:avLst>
              <a:gd name="adj1" fmla="val 21744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DF9D18B-C372-1D3D-7AE9-65D84AB1E217}"/>
              </a:ext>
            </a:extLst>
          </p:cNvPr>
          <p:cNvSpPr/>
          <p:nvPr/>
        </p:nvSpPr>
        <p:spPr>
          <a:xfrm>
            <a:off x="8393602" y="6134552"/>
            <a:ext cx="97499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FA5D0D72-1353-385A-AD66-E43BB97BDB0D}"/>
              </a:ext>
            </a:extLst>
          </p:cNvPr>
          <p:cNvSpPr/>
          <p:nvPr/>
        </p:nvSpPr>
        <p:spPr>
          <a:xfrm>
            <a:off x="9565103" y="6127232"/>
            <a:ext cx="112294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1"/>
              </a:solidFill>
            </a:endParaRP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19D53B47-14C9-DDCA-D63E-CD8E145D34A8}"/>
              </a:ext>
            </a:extLst>
          </p:cNvPr>
          <p:cNvCxnSpPr>
            <a:cxnSpLocks/>
            <a:stCxn id="14" idx="0"/>
            <a:endCxn id="21" idx="2"/>
          </p:cNvCxnSpPr>
          <p:nvPr/>
        </p:nvCxnSpPr>
        <p:spPr>
          <a:xfrm flipH="1" flipV="1">
            <a:off x="6401710" y="5328111"/>
            <a:ext cx="2479391" cy="8064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图片 20">
            <a:extLst>
              <a:ext uri="{FF2B5EF4-FFF2-40B4-BE49-F238E27FC236}">
                <a16:creationId xmlns:a16="http://schemas.microsoft.com/office/drawing/2014/main" id="{1089F38D-4966-3751-5EE8-5494A35878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845" y="3105625"/>
            <a:ext cx="3333729" cy="2222486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B4E88DDE-ADDA-796F-765D-E91C7D35B2A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248" y="855262"/>
            <a:ext cx="3170275" cy="2113516"/>
          </a:xfrm>
          <a:prstGeom prst="rect">
            <a:avLst/>
          </a:prstGeom>
        </p:spPr>
      </p:pic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911D4032-BF85-6E21-BE11-AA1EE21396B9}"/>
              </a:ext>
            </a:extLst>
          </p:cNvPr>
          <p:cNvCxnSpPr>
            <a:cxnSpLocks/>
            <a:stCxn id="15" idx="0"/>
            <a:endCxn id="49" idx="2"/>
          </p:cNvCxnSpPr>
          <p:nvPr/>
        </p:nvCxnSpPr>
        <p:spPr>
          <a:xfrm flipH="1" flipV="1">
            <a:off x="9958111" y="5605991"/>
            <a:ext cx="168466" cy="52124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>
            <a:extLst>
              <a:ext uri="{FF2B5EF4-FFF2-40B4-BE49-F238E27FC236}">
                <a16:creationId xmlns:a16="http://schemas.microsoft.com/office/drawing/2014/main" id="{E66F9495-A70D-EA18-EF50-7EC46E766FA4}"/>
              </a:ext>
            </a:extLst>
          </p:cNvPr>
          <p:cNvSpPr txBox="1"/>
          <p:nvPr/>
        </p:nvSpPr>
        <p:spPr>
          <a:xfrm>
            <a:off x="9565103" y="2436174"/>
            <a:ext cx="1363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dirty="0"/>
              <a:t>σ</a:t>
            </a:r>
            <a:r>
              <a:rPr lang="en-US" altLang="zh-CN" dirty="0"/>
              <a:t>_z=1e-7</a:t>
            </a:r>
            <a:r>
              <a:rPr lang="zh-CN" altLang="en-US" dirty="0"/>
              <a:t>，</a:t>
            </a:r>
            <a:r>
              <a:rPr lang="en-US" altLang="zh-CN" dirty="0"/>
              <a:t>h=10e-3</a:t>
            </a:r>
            <a:endParaRPr lang="zh-CN" altLang="en-US" dirty="0"/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3F9CED89-1D36-BA37-9D83-6AB8E17DBD3C}"/>
              </a:ext>
            </a:extLst>
          </p:cNvPr>
          <p:cNvSpPr txBox="1"/>
          <p:nvPr/>
        </p:nvSpPr>
        <p:spPr>
          <a:xfrm>
            <a:off x="9609248" y="4486447"/>
            <a:ext cx="1363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altLang="zh-CN" dirty="0"/>
              <a:t>σ</a:t>
            </a:r>
            <a:r>
              <a:rPr lang="en-US" altLang="zh-CN" dirty="0"/>
              <a:t>_z=1e-3</a:t>
            </a:r>
            <a:r>
              <a:rPr lang="zh-CN" altLang="en-US" dirty="0"/>
              <a:t>，</a:t>
            </a:r>
            <a:r>
              <a:rPr lang="en-US" altLang="zh-CN" dirty="0"/>
              <a:t>h=10e-3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3BF72ABF-5155-BB79-CAF7-7F91FFBE8B2A}"/>
                  </a:ext>
                </a:extLst>
              </p:cNvPr>
              <p:cNvSpPr txBox="1"/>
              <p:nvPr/>
            </p:nvSpPr>
            <p:spPr>
              <a:xfrm>
                <a:off x="9174218" y="1736359"/>
                <a:ext cx="2233652" cy="6673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en-US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altLang="zh-CN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zh-CN" altLang="en-US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CN" alt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altLang="zh-CN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CN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𝑟𝑒𝑎𝑙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zh-CN" alt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CN" alt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zh-CN" altLang="en-US" sz="12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zh-CN" alt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altLang="zh-CN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en-US" altLang="zh-CN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en-US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sz="1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altLang="zh-CN" sz="12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zh-CN" alt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12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CN" altLang="en-US" sz="1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altLang="zh-CN" sz="12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CN" sz="1200" b="0" i="1" smtClean="0">
                                      <a:latin typeface="Cambria Math" panose="02040503050406030204" pitchFamily="18" charset="0"/>
                                    </a:rPr>
                                    <m:t>𝑓𝑟𝑒𝑒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zh-CN" alt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CN" altLang="en-US" sz="1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zh-CN" altLang="en-US" sz="12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zh-CN" altLang="en-US" sz="12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altLang="zh-CN" sz="1200" i="1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en-US" altLang="zh-CN" sz="1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nary>
                        </m:den>
                      </m:f>
                      <m:r>
                        <a:rPr lang="en-US" altLang="zh-CN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1.0036</m:t>
                      </m:r>
                    </m:oMath>
                  </m:oMathPara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3BF72ABF-5155-BB79-CAF7-7F91FFBE8B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4218" y="1736359"/>
                <a:ext cx="2233652" cy="66736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80B1FFD8-7A5F-4A57-4FB1-BC7D3B48BBA8}"/>
                  </a:ext>
                </a:extLst>
              </p:cNvPr>
              <p:cNvSpPr txBox="1"/>
              <p:nvPr/>
            </p:nvSpPr>
            <p:spPr>
              <a:xfrm>
                <a:off x="9144031" y="3756866"/>
                <a:ext cx="2294021" cy="66736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en-US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altLang="zh-CN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zh-CN" altLang="en-US" sz="12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CN" alt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altLang="zh-CN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CN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𝑟𝑒𝑎𝑙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zh-CN" alt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CN" alt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zh-CN" altLang="en-US" sz="120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zh-CN" altLang="en-US" sz="1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altLang="zh-CN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en-US" altLang="zh-CN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en-US" sz="12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zh-CN" altLang="en-US" sz="1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n-US" altLang="zh-CN" sz="1200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zh-CN" alt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12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CN" altLang="en-US" sz="1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altLang="zh-CN" sz="12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CN" sz="1200" b="0" i="1" smtClean="0">
                                      <a:latin typeface="Cambria Math" panose="02040503050406030204" pitchFamily="18" charset="0"/>
                                    </a:rPr>
                                    <m:t>𝑓𝑟𝑒𝑒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zh-CN" alt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CN" altLang="en-US" sz="12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zh-CN" altLang="en-US" sz="120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zh-CN" altLang="en-US" sz="12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m:rPr>
                                  <m:sty m:val="p"/>
                                </m:rPr>
                                <a:rPr lang="en-US" altLang="zh-CN" sz="1200" i="1"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en-US" altLang="zh-CN" sz="12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nary>
                        </m:den>
                      </m:f>
                      <m:r>
                        <a:rPr lang="en-US" altLang="zh-CN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1.0531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80B1FFD8-7A5F-4A57-4FB1-BC7D3B48BB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31" y="3756866"/>
                <a:ext cx="2294021" cy="66736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301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53EA6F98-00DB-E0CA-F96A-0D825C55778E}"/>
              </a:ext>
            </a:extLst>
          </p:cNvPr>
          <p:cNvSpPr txBox="1"/>
          <p:nvPr/>
        </p:nvSpPr>
        <p:spPr>
          <a:xfrm>
            <a:off x="449179" y="224589"/>
            <a:ext cx="548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Derivation and numerical calculation of new formulas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A283062-CC6A-108B-D042-6612E0C0B97C}"/>
                  </a:ext>
                </a:extLst>
              </p:cNvPr>
              <p:cNvSpPr txBox="1"/>
              <p:nvPr/>
            </p:nvSpPr>
            <p:spPr>
              <a:xfrm>
                <a:off x="151075" y="2167957"/>
                <a:ext cx="7052806" cy="11013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zh-CN" altLang="en-US" sz="14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zh-CN" alt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𝑖𝑚𝑎𝑔𝑒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zh-CN" altLang="en-US" sz="1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zh-CN" alt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zh-CN" altLang="en-US" sz="1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zh-CN" alt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zh-CN" alt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zh-CN" alt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num>
                        <m:den>
                          <m:r>
                            <a:rPr lang="zh-CN" alt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zh-CN" alt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zh-CN" altLang="en-US" sz="1400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4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zh-CN" altLang="en-US" sz="1400" i="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zh-CN" altLang="en-US" sz="14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  <m:rad>
                            <m:radPr>
                              <m:degHide m:val="on"/>
                              <m:ctrlPr>
                                <a:rPr lang="zh-CN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zh-CN" altLang="en-US" sz="1400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1400" i="1" dirty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CN" altLang="en-US" sz="1400" i="1" dirty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zh-CN" altLang="en-US" sz="1400" i="1" dirty="0">
                              <a:latin typeface="Cambria Math" panose="02040503050406030204" pitchFamily="18" charset="0"/>
                            </a:rPr>
                            <m:t>+∞</m:t>
                          </m:r>
                        </m:sup>
                        <m:e>
                          <m:sSup>
                            <m:sSupPr>
                              <m:ctrlPr>
                                <a:rPr lang="zh-CN" alt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CN" altLang="en-US" sz="14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CN" altLang="en-US" sz="1400" i="1" dirty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zh-CN" altLang="en-US" sz="1400" i="1" dirty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nary>
                            <m:naryPr>
                              <m:limLoc m:val="subSup"/>
                              <m:grow m:val="on"/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CN" sz="1400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CN" sz="1400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∞</m:t>
                              </m:r>
                            </m:sup>
                            <m:e>
                              <m:r>
                                <a:rPr lang="en-US" altLang="zh-CN" sz="1400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ⅆ</m:t>
                              </m:r>
                              <m:r>
                                <a:rPr lang="en-US" altLang="zh-CN" sz="1400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𝑞</m:t>
                              </m:r>
                            </m:e>
                          </m:nary>
                          <m:d>
                            <m:dPr>
                              <m:begChr m:val="["/>
                              <m:endChr m:val="]"/>
                              <m:ctrlPr>
                                <a:rPr lang="en-US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400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zh-CN" altLang="zh-CN" sz="1400" i="1" kern="100" dirty="0"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</m:d>
                          <m:f>
                            <m:f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zh-CN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zh-CN" sz="1400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exp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p>
                                            <m:sSupPr>
                                              <m:ctrlPr>
                                                <a:rPr lang="zh-CN" altLang="zh-CN" sz="1400" i="1" kern="1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altLang="zh-CN" sz="1400" i="1" kern="1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(2</m:t>
                                              </m:r>
                                              <m:r>
                                                <a:rPr lang="en-US" altLang="zh-CN" sz="1400" i="1" kern="1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𝑛h</m:t>
                                              </m:r>
                                              <m:r>
                                                <a:rPr lang="en-US" altLang="zh-CN" sz="1400" i="1" kern="1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  <m:t>)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altLang="zh-CN" sz="1400" i="1" kern="100"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num>
                                        <m:den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400" i="1" kern="1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zh-CN" sz="1400" i="1" kern="100"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400" i="1" kern="100"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𝑦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400" i="1" kern="100"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d>
                                </m:e>
                              </m:func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zh-CN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d>
                                    <m:dPr>
                                      <m:ctrlP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d>
                                    <m:dPr>
                                      <m:ctrlP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𝑞</m:t>
                                      </m:r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+2</m:t>
                                      </m:r>
                                      <m:sSubSup>
                                        <m:sSubSupPr>
                                          <m:ctrlP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𝑦</m:t>
                                          </m:r>
                                        </m:sub>
                                        <m:sup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d>
                                  <m:sSup>
                                    <m:sSupPr>
                                      <m:ctrlP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𝑞</m:t>
                                          </m:r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+2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zh-CN" altLang="zh-CN" sz="1400" i="1" kern="10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  <a:cs typeface="Times New Roman" panose="020206030504050203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acc>
                                                <m:accPr>
                                                  <m:chr m:val="̅"/>
                                                  <m:ctrlPr>
                                                    <a:rPr lang="zh-CN" altLang="zh-CN" sz="1400" i="1" kern="10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  <a:cs typeface="Times New Roman" panose="020206030504050203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en-US" altLang="zh-CN" sz="1400" i="1" kern="100">
                                                      <a:latin typeface="Cambria Math" panose="02040503050406030204" pitchFamily="18" charset="0"/>
                                                      <a:ea typeface="宋体" panose="02010600030101010101" pitchFamily="2" charset="-122"/>
                                                      <a:cs typeface="Times New Roman" panose="02020603050405020304" pitchFamily="18" charset="0"/>
                                                    </a:rPr>
                                                    <m:t>𝜎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en-US" altLang="zh-CN" sz="1400" i="1" kern="100"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𝑧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zh-CN" sz="1400" i="1" kern="100">
                                                  <a:latin typeface="Cambria Math" panose="02040503050406030204" pitchFamily="18" charset="0"/>
                                                  <a:ea typeface="宋体" panose="02010600030101010101" pitchFamily="2" charset="-122"/>
                                                  <a:cs typeface="Times New Roman" panose="020206030504050203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  <m:sup>
                                      <m: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AA283062-CC6A-108B-D042-6612E0C0B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75" y="2167957"/>
                <a:ext cx="7052806" cy="110139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23DA515-C7BD-E516-EB08-997FD468F65E}"/>
                  </a:ext>
                </a:extLst>
              </p:cNvPr>
              <p:cNvSpPr txBox="1"/>
              <p:nvPr/>
            </p:nvSpPr>
            <p:spPr>
              <a:xfrm>
                <a:off x="216673" y="1206874"/>
                <a:ext cx="6279543" cy="7766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zh-CN" altLang="en-US" sz="14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zh-CN" alt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𝑓𝑟𝑒𝑒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num>
                        <m:den>
                          <m:sSup>
                            <m:sSupPr>
                              <m:ctrlPr>
                                <a:rPr lang="zh-CN" alt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zh-CN" altLang="en-US" sz="1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zh-CN" alt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zh-CN" altLang="en-US" sz="14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zh-CN" alt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zh-CN" alt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zh-CN" altLang="en-US" sz="1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num>
                        <m:den>
                          <m:r>
                            <a:rPr lang="zh-CN" altLang="en-US" sz="1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zh-CN" alt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14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400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400" i="1" dirty="0">
                              <a:latin typeface="Cambria Math" panose="02040503050406030204" pitchFamily="18" charset="0"/>
                            </a:rPr>
                            <m:t>𝜂</m:t>
                          </m:r>
                          <m:sSub>
                            <m:sSubPr>
                              <m:ctrlPr>
                                <a:rPr lang="zh-CN" alt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400" i="1" dirty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zh-CN" altLang="en-US" sz="1400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zh-CN" altLang="en-US" sz="14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400" i="1" dirty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zh-CN" altLang="en-US" sz="1400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zh-CN" altLang="en-US" sz="1400" i="1" dirty="0">
                              <a:latin typeface="Cambria Math" panose="02040503050406030204" pitchFamily="18" charset="0"/>
                            </a:rPr>
                            <m:t>𝛾</m:t>
                          </m:r>
                          <m:rad>
                            <m:radPr>
                              <m:degHide m:val="on"/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sz="1400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subSup"/>
                          <m:grow m:val="on"/>
                          <m:ctrlPr>
                            <a:rPr lang="zh-CN" altLang="zh-CN" sz="14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ⅆ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</m:e>
                      </m:nary>
                      <m:f>
                        <m:fPr>
                          <m:ctrlPr>
                            <a:rPr lang="zh-CN" altLang="zh-CN" sz="14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zh-CN" altLang="zh-CN" sz="1400" i="1" kern="100" dirty="0">
                              <a:latin typeface="Cambria Math" panose="02040503050406030204" pitchFamily="18" charset="0"/>
                            </a:rPr>
                            <m:t>𝛾</m:t>
                          </m:r>
                        </m:num>
                        <m:den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𝑞</m:t>
                          </m:r>
                          <m:r>
                            <a:rPr lang="en-US" altLang="zh-CN" sz="1400" i="1" kern="100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Times New Roman" panose="02020603050405020304" pitchFamily="18" charset="0"/>
                            </a:rPr>
                            <m:t>+2</m:t>
                          </m:r>
                          <m:sSubSup>
                            <m:sSubSupPr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̅"/>
                                  <m:ctrlPr>
                                    <a:rPr lang="zh-CN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𝜎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altLang="zh-CN" sz="1400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en-US" altLang="zh-CN" sz="1400" i="1" kern="10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f>
                        <m:fPr>
                          <m:ctrlPr>
                            <a:rPr lang="zh-CN" altLang="zh-CN" sz="1400" i="1" kern="1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altLang="zh-CN" sz="1400" b="0" i="1" kern="10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zh-CN" sz="1400" i="1" kern="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ctrlPr>
                                    <a:rPr lang="zh-CN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𝑞</m:t>
                                  </m:r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sub>
                                    <m:sup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d>
                                <m:dPr>
                                  <m:ctrlPr>
                                    <a:rPr lang="zh-CN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𝑞</m:t>
                                  </m:r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𝑦</m:t>
                                      </m:r>
                                    </m:sub>
                                    <m:sup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  <m:d>
                                <m:dPr>
                                  <m:ctrlPr>
                                    <a:rPr lang="zh-CN" altLang="zh-CN" sz="1400" i="1" kern="1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𝑞</m:t>
                                  </m:r>
                                  <m:r>
                                    <a:rPr lang="en-US" altLang="zh-CN" sz="1400" i="1" kern="100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Times New Roman" panose="02020603050405020304" pitchFamily="18" charset="0"/>
                                    </a:rPr>
                                    <m:t>+2</m:t>
                                  </m:r>
                                  <m:sSubSup>
                                    <m:sSubSupPr>
                                      <m:ctrlPr>
                                        <a:rPr lang="zh-CN" altLang="zh-CN" sz="1400" i="1" kern="1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zh-CN" altLang="zh-CN" sz="1400" i="1" kern="1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altLang="zh-CN" sz="1400" i="1" kern="100">
                                              <a:latin typeface="Cambria Math" panose="02040503050406030204" pitchFamily="18" charset="0"/>
                                              <a:ea typeface="宋体" panose="02010600030101010101" pitchFamily="2" charset="-122"/>
                                              <a:cs typeface="Times New Roman" panose="020206030504050203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𝑧</m:t>
                                      </m:r>
                                    </m:sub>
                                    <m:sup>
                                      <m:r>
                                        <a:rPr lang="en-US" altLang="zh-CN" sz="1400" i="1" kern="100">
                                          <a:latin typeface="Cambria Math" panose="02040503050406030204" pitchFamily="18" charset="0"/>
                                          <a:ea typeface="宋体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123DA515-C7BD-E516-EB08-997FD468F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73" y="1206874"/>
                <a:ext cx="6279543" cy="776687"/>
              </a:xfrm>
              <a:prstGeom prst="rect">
                <a:avLst/>
              </a:prstGeom>
              <a:blipFill>
                <a:blip r:embed="rId3"/>
                <a:stretch>
                  <a:fillRect t="-109449" b="-1330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20A214C3-DF99-F69F-DFCE-3500548298D1}"/>
                  </a:ext>
                </a:extLst>
              </p:cNvPr>
              <p:cNvSpPr txBox="1"/>
              <p:nvPr/>
            </p:nvSpPr>
            <p:spPr>
              <a:xfrm>
                <a:off x="8261405" y="2318111"/>
                <a:ext cx="3653956" cy="7462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zh-CN" altLang="en-US" sz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zh-CN" alt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1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𝑖𝑚𝑎𝑔𝑒</m:t>
                          </m:r>
                        </m:sub>
                      </m:sSub>
                      <m:r>
                        <a:rPr lang="en-US" altLang="zh-CN" sz="1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zh-CN" altLang="en-US" sz="12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sz="12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200" i="1" dirty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200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200" i="1" dirty="0">
                              <a:latin typeface="Cambria Math" panose="02040503050406030204" pitchFamily="18" charset="0"/>
                            </a:rPr>
                            <m:t>𝜂</m:t>
                          </m:r>
                          <m:sSub>
                            <m:sSubPr>
                              <m:ctrlPr>
                                <a:rPr lang="zh-CN" altLang="en-US" sz="1200" i="1" dirty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200" i="1" dirty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zh-CN" altLang="en-US" sz="1200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altLang="zh-CN" sz="1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zh-CN" altLang="en-US" sz="12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sz="1200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zh-CN" altLang="en-US" sz="12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200" i="1" dirty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zh-CN" altLang="en-US" sz="1200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limLoc m:val="undOvr"/>
                          <m:grow m:val="on"/>
                          <m:ctrlPr>
                            <a:rPr lang="zh-CN" altLang="en-US" sz="12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zh-CN" altLang="en-US" sz="12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zh-CN" altLang="en-US" sz="12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zh-CN" altLang="en-US" sz="12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zh-CN" altLang="en-US" sz="12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CN" altLang="en-US" sz="12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  <m:f>
                            <m:fPr>
                              <m:ctrlPr>
                                <a:rPr lang="zh-CN" altLang="en-US" sz="12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zh-CN" altLang="en-US" sz="12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sz="12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zh-CN" altLang="en-US" sz="12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altLang="zh-CN" sz="1200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zh-CN" altLang="en-US" sz="12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zh-CN" altLang="en-US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  <m:sSub>
                            <m:sSubPr>
                              <m:ctrlP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zh-CN" altLang="en-US" sz="12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altLang="zh-CN" sz="12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zh-CN" altLang="en-US" sz="120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altLang="zh-CN" sz="1200" b="0" i="0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12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zh-CN" altLang="en-US" sz="1200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  <m:sSub>
                        <m:sSubPr>
                          <m:ctrlPr>
                            <a:rPr lang="zh-CN" altLang="en-US" sz="120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zh-CN" altLang="en-US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d>
                        <m:dPr>
                          <m:ctrlPr>
                            <a:rPr lang="zh-CN" altLang="en-US" sz="12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sz="1200" i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zh-CN" altLang="en-US" sz="1400" dirty="0"/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20A214C3-DF99-F69F-DFCE-3500548298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1405" y="2318111"/>
                <a:ext cx="3653956" cy="7462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箭头: 右 10">
            <a:extLst>
              <a:ext uri="{FF2B5EF4-FFF2-40B4-BE49-F238E27FC236}">
                <a16:creationId xmlns:a16="http://schemas.microsoft.com/office/drawing/2014/main" id="{00EF9866-4D05-D0A6-66B6-2132CF3FF3CE}"/>
              </a:ext>
            </a:extLst>
          </p:cNvPr>
          <p:cNvSpPr/>
          <p:nvPr/>
        </p:nvSpPr>
        <p:spPr>
          <a:xfrm>
            <a:off x="7307249" y="2544417"/>
            <a:ext cx="1001864" cy="357809"/>
          </a:xfrm>
          <a:prstGeom prst="rightArrow">
            <a:avLst>
              <a:gd name="adj1" fmla="val 14444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D2C47798-A422-7D4C-FF67-1B4837BC3516}"/>
                  </a:ext>
                </a:extLst>
              </p:cNvPr>
              <p:cNvSpPr txBox="1"/>
              <p:nvPr/>
            </p:nvSpPr>
            <p:spPr>
              <a:xfrm>
                <a:off x="7113436" y="2299965"/>
                <a:ext cx="1168841" cy="39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zh-CN" altLang="en-US" i="0"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D2C47798-A422-7D4C-FF67-1B4837BC35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3436" y="2299965"/>
                <a:ext cx="1168841" cy="391261"/>
              </a:xfrm>
              <a:prstGeom prst="rect">
                <a:avLst/>
              </a:prstGeom>
              <a:blipFill>
                <a:blip r:embed="rId5"/>
                <a:stretch>
                  <a:fillRect b="-46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ABA6986C-A884-FC07-2EB1-1C621E657CC8}"/>
                  </a:ext>
                </a:extLst>
              </p:cNvPr>
              <p:cNvSpPr txBox="1"/>
              <p:nvPr/>
            </p:nvSpPr>
            <p:spPr>
              <a:xfrm>
                <a:off x="7134308" y="2734050"/>
                <a:ext cx="112709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𝛾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zh-CN" altLang="en-US" i="0">
                          <a:latin typeface="Cambria Math" panose="02040503050406030204" pitchFamily="18" charset="0"/>
                        </a:rPr>
                        <m:t>≪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ABA6986C-A884-FC07-2EB1-1C621E657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308" y="2734050"/>
                <a:ext cx="1127097" cy="369332"/>
              </a:xfrm>
              <a:prstGeom prst="rect">
                <a:avLst/>
              </a:prstGeom>
              <a:blipFill>
                <a:blip r:embed="rId6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图片 15">
            <a:extLst>
              <a:ext uri="{FF2B5EF4-FFF2-40B4-BE49-F238E27FC236}">
                <a16:creationId xmlns:a16="http://schemas.microsoft.com/office/drawing/2014/main" id="{5648E49E-D0F8-4C44-62BF-1AED0F3CB6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075" y="3349486"/>
            <a:ext cx="3927872" cy="3425535"/>
          </a:xfrm>
          <a:prstGeom prst="rect">
            <a:avLst/>
          </a:prstGeom>
        </p:spPr>
      </p:pic>
      <p:sp>
        <p:nvSpPr>
          <p:cNvPr id="17" name="矩形 16">
            <a:extLst>
              <a:ext uri="{FF2B5EF4-FFF2-40B4-BE49-F238E27FC236}">
                <a16:creationId xmlns:a16="http://schemas.microsoft.com/office/drawing/2014/main" id="{45750BC8-765B-5CF7-1E47-5B54205FB507}"/>
              </a:ext>
            </a:extLst>
          </p:cNvPr>
          <p:cNvSpPr/>
          <p:nvPr/>
        </p:nvSpPr>
        <p:spPr>
          <a:xfrm>
            <a:off x="216673" y="2167956"/>
            <a:ext cx="11758654" cy="110139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8857E8A2-7DF0-F309-0BE9-01706B20DECC}"/>
              </a:ext>
            </a:extLst>
          </p:cNvPr>
          <p:cNvCxnSpPr>
            <a:cxnSpLocks/>
            <a:stCxn id="17" idx="0"/>
            <a:endCxn id="21" idx="1"/>
          </p:cNvCxnSpPr>
          <p:nvPr/>
        </p:nvCxnSpPr>
        <p:spPr>
          <a:xfrm flipV="1">
            <a:off x="6096000" y="1629838"/>
            <a:ext cx="1828470" cy="538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441C5F7B-D3DC-B72A-30B7-772992570761}"/>
              </a:ext>
            </a:extLst>
          </p:cNvPr>
          <p:cNvSpPr txBox="1"/>
          <p:nvPr/>
        </p:nvSpPr>
        <p:spPr>
          <a:xfrm>
            <a:off x="7924470" y="1189268"/>
            <a:ext cx="3371353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小束长时，镜像场的贡献很小；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这个化简是否还有意义？</a:t>
            </a:r>
          </a:p>
        </p:txBody>
      </p:sp>
      <p:pic>
        <p:nvPicPr>
          <p:cNvPr id="30" name="图片 29">
            <a:extLst>
              <a:ext uri="{FF2B5EF4-FFF2-40B4-BE49-F238E27FC236}">
                <a16:creationId xmlns:a16="http://schemas.microsoft.com/office/drawing/2014/main" id="{FDE5CA3D-9AE0-53E0-6D2C-5F9AB4BC94E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83779" y="3310940"/>
            <a:ext cx="3824441" cy="34255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3C831713-2894-809C-B052-5136C312602F}"/>
                  </a:ext>
                </a:extLst>
              </p:cNvPr>
              <p:cNvSpPr txBox="1"/>
              <p:nvPr/>
            </p:nvSpPr>
            <p:spPr>
              <a:xfrm>
                <a:off x="8110330" y="3821141"/>
                <a:ext cx="3930595" cy="2144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5000"/>
                  </a:lnSpc>
                </a:pPr>
                <a:r>
                  <a:rPr lang="zh-CN" altLang="en-US" dirty="0"/>
                  <a:t>小束长、小束团间隔时（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𝛾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zh-CN" altLang="en-US" i="0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zh-CN" altLang="en-US" dirty="0"/>
                  <a:t>），应该考虑镜像源的多束团效应。</a:t>
                </a:r>
                <a:endParaRPr lang="en-US" altLang="zh-CN" dirty="0"/>
              </a:p>
              <a:p>
                <a:pPr>
                  <a:lnSpc>
                    <a:spcPct val="125000"/>
                  </a:lnSpc>
                </a:pPr>
                <a:r>
                  <a:rPr lang="zh-CN" altLang="en-US" dirty="0"/>
                  <a:t>纵向的多束团效应中，临近束团与较远束团的效果相互抵消，总贡献为</a:t>
                </a:r>
                <a:r>
                  <a:rPr lang="en-US" altLang="zh-CN" dirty="0"/>
                  <a:t>0.</a:t>
                </a:r>
                <a:r>
                  <a:rPr lang="zh-CN" altLang="en-US" dirty="0"/>
                  <a:t>（或许可以在正文提一句这个结论，然后在附录加上这一部分的论证）</a:t>
                </a:r>
              </a:p>
            </p:txBody>
          </p:sp>
        </mc:Choice>
        <mc:Fallback xmlns="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3C831713-2894-809C-B052-5136C31260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0330" y="3821141"/>
                <a:ext cx="3930595" cy="2144946"/>
              </a:xfrm>
              <a:prstGeom prst="rect">
                <a:avLst/>
              </a:prstGeom>
              <a:blipFill>
                <a:blip r:embed="rId9"/>
                <a:stretch>
                  <a:fillRect l="-1240" r="-1395" b="-34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文本框 31">
            <a:extLst>
              <a:ext uri="{FF2B5EF4-FFF2-40B4-BE49-F238E27FC236}">
                <a16:creationId xmlns:a16="http://schemas.microsoft.com/office/drawing/2014/main" id="{39AAB618-C80E-D9F6-2A23-2020FD26A24F}"/>
              </a:ext>
            </a:extLst>
          </p:cNvPr>
          <p:cNvSpPr txBox="1"/>
          <p:nvPr/>
        </p:nvSpPr>
        <p:spPr>
          <a:xfrm>
            <a:off x="7935403" y="719213"/>
            <a:ext cx="329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要不要给大束长时的化简？</a:t>
            </a:r>
          </a:p>
        </p:txBody>
      </p:sp>
    </p:spTree>
    <p:extLst>
      <p:ext uri="{BB962C8B-B14F-4D97-AF65-F5344CB8AC3E}">
        <p14:creationId xmlns:p14="http://schemas.microsoft.com/office/powerpoint/2010/main" val="364488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02E24C56-FB27-219D-FDBD-B217574651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2" y="717221"/>
            <a:ext cx="4800648" cy="295826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93B4C234-D22F-12F8-4BCC-5FA3A7AEE878}"/>
              </a:ext>
            </a:extLst>
          </p:cNvPr>
          <p:cNvSpPr txBox="1"/>
          <p:nvPr/>
        </p:nvSpPr>
        <p:spPr>
          <a:xfrm>
            <a:off x="5685182" y="890546"/>
            <a:ext cx="6003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关于为什么横、纵向计算电场的方法不同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68E68931-AC5F-F38C-3049-36CE018D4C49}"/>
              </a:ext>
            </a:extLst>
          </p:cNvPr>
          <p:cNvSpPr txBox="1"/>
          <p:nvPr/>
        </p:nvSpPr>
        <p:spPr>
          <a:xfrm>
            <a:off x="5685182" y="1668518"/>
            <a:ext cx="5669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这里需要用横向的电场，来计算纵向的电场（磁通量计算所需要的</a:t>
            </a:r>
            <a:r>
              <a:rPr lang="en-US" altLang="zh-CN" dirty="0"/>
              <a:t>B</a:t>
            </a:r>
            <a:r>
              <a:rPr lang="zh-CN" altLang="en-US" dirty="0"/>
              <a:t>，也是通过横向电场计算的），大束长、</a:t>
            </a:r>
            <a:r>
              <a:rPr lang="en-US" altLang="zh-CN" dirty="0"/>
              <a:t>free space</a:t>
            </a:r>
            <a:r>
              <a:rPr lang="zh-CN" altLang="en-US" dirty="0"/>
              <a:t>的横向电场是比较容易得到的。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反过来，纵向的电场可能没那么容易得到，而且</a:t>
            </a:r>
            <a:r>
              <a:rPr lang="en-US" altLang="zh-CN" dirty="0"/>
              <a:t>B</a:t>
            </a:r>
            <a:r>
              <a:rPr lang="zh-CN" altLang="en-US" dirty="0"/>
              <a:t>也需要横向电场来计算，所以不可能用同样的方法计算</a:t>
            </a:r>
            <a:r>
              <a:rPr lang="en-US" altLang="zh-CN" dirty="0" err="1"/>
              <a:t>E_r</a:t>
            </a:r>
            <a:r>
              <a:rPr lang="zh-CN" altLang="en-US" dirty="0"/>
              <a:t>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4363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5635</TotalTime>
  <Words>422</Words>
  <Application>Microsoft Office PowerPoint</Application>
  <PresentationFormat>宽屏</PresentationFormat>
  <Paragraphs>27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等线 Light</vt:lpstr>
      <vt:lpstr>Arial</vt:lpstr>
      <vt:lpstr>Cambria Math</vt:lpstr>
      <vt:lpstr>Office 主题​​</vt:lpstr>
      <vt:lpstr>2024.5.21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2024.5.20</dc:title>
  <dc:creator>子航 赵</dc:creator>
  <cp:lastModifiedBy>子航 赵</cp:lastModifiedBy>
  <cp:revision>29</cp:revision>
  <dcterms:created xsi:type="dcterms:W3CDTF">2024-05-16T07:18:45Z</dcterms:created>
  <dcterms:modified xsi:type="dcterms:W3CDTF">2024-05-21T10:30:03Z</dcterms:modified>
</cp:coreProperties>
</file>