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7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BDC589-2C2E-B518-4B4C-AEFBF00EB8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0ADAAF3-C2B5-63F0-15AA-7B380234B7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F82F9D-0EC7-D954-1B4A-1E388056F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BBE3-8675-4225-A573-6B86BF651A86}" type="datetimeFigureOut">
              <a:rPr lang="zh-CN" altLang="en-US" smtClean="0"/>
              <a:t>2024/5/21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5251170-7A3B-1775-710A-B376B6422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7A7257F-FC42-C48A-AE53-EBD78E214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334D-8438-4E5E-885A-F3C87249A4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7566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A56505-6411-72C8-62E4-23AD3BC00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AF80EA5-5C1A-9016-37D0-650877D405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AEA64F5-E38D-4B97-3D09-9A471CC6C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BBE3-8675-4225-A573-6B86BF651A86}" type="datetimeFigureOut">
              <a:rPr lang="zh-CN" altLang="en-US" smtClean="0"/>
              <a:t>2024/5/21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33F72E-6602-7051-525C-767EB4BB4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BFEA59F-CF04-5E1E-1DB3-F5EFE9807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334D-8438-4E5E-885A-F3C87249A4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8983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5F554DD-8526-2D54-3703-8672E20A80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E834B96-5658-BD79-1A28-B52BEFDD89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EC16B6-7540-22AE-F991-82A8056AA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BBE3-8675-4225-A573-6B86BF651A86}" type="datetimeFigureOut">
              <a:rPr lang="zh-CN" altLang="en-US" smtClean="0"/>
              <a:t>2024/5/21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4AF711-8A5E-35A8-DE8A-2D7EEB97A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C2E9FD7-4BF7-E172-7C97-684D93D39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334D-8438-4E5E-885A-F3C87249A4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0194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7EC480-203C-E320-2D3A-CEAFA7EFA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BA149D-3230-3D1E-8CAB-4FC43C770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65E0BA2-A192-4D5B-4F6E-CB7569998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BBE3-8675-4225-A573-6B86BF651A86}" type="datetimeFigureOut">
              <a:rPr lang="zh-CN" altLang="en-US" smtClean="0"/>
              <a:t>2024/5/21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13232C9-113D-3241-6A9D-79DCD19E8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FE488AF-B6CE-A906-0E1F-5392C174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334D-8438-4E5E-885A-F3C87249A4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440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6A11E2-5DAA-5C2C-884C-7C8A70F40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C6F5F67-3E9D-3F02-4DDB-4A4E8DD93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C525EA9-44F9-1237-BA55-592D38DB6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BBE3-8675-4225-A573-6B86BF651A86}" type="datetimeFigureOut">
              <a:rPr lang="zh-CN" altLang="en-US" smtClean="0"/>
              <a:t>2024/5/21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C86E804-6919-28FE-54AF-D6691B1E5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2E94D50-BE11-AFE3-C1DD-3161A1822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334D-8438-4E5E-885A-F3C87249A4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0064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729A2C-2EF5-43F7-D4B7-0A3D18899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E5754C-5FD3-FC74-11A2-75CF315629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5BD39B1-E2F1-C728-1758-5809EE5482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D862B51-32D3-C77D-EFF0-3920F022B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BBE3-8675-4225-A573-6B86BF651A86}" type="datetimeFigureOut">
              <a:rPr lang="zh-CN" altLang="en-US" smtClean="0"/>
              <a:t>2024/5/21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9883264-B4DA-B315-C1E8-CFF2CFD57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C59A756-83AB-C368-28AB-4D1839400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334D-8438-4E5E-885A-F3C87249A4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971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7CF99F-C9A1-F58B-5E26-48E889E74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6901EE2-83AD-4BE0-8A85-F6A1A3961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4F7EC00-8497-2BB0-F21A-A297A71078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30087F6-DA1F-154E-F9C0-CAD62B0971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09803D9-5C89-9444-768C-FC02C1DA52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818B6DF-31A6-11C8-81BE-6861AF2C9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BBE3-8675-4225-A573-6B86BF651A86}" type="datetimeFigureOut">
              <a:rPr lang="zh-CN" altLang="en-US" smtClean="0"/>
              <a:t>2024/5/21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2E0F55A-7B15-8442-C766-9F3866CB3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0280855-52E5-7B93-A88E-36FE61D53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334D-8438-4E5E-885A-F3C87249A4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4009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A5D711-C97B-EC6C-0CE4-2D6E9A6C0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B82DB14-8200-5FE0-7937-C419E4836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BBE3-8675-4225-A573-6B86BF651A86}" type="datetimeFigureOut">
              <a:rPr lang="zh-CN" altLang="en-US" smtClean="0"/>
              <a:t>2024/5/21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4F3A6CE-1180-53B1-C815-943AE420D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D2C2501-D4DC-CF15-720F-DCD394EFA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334D-8438-4E5E-885A-F3C87249A4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1605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3802756-58C3-F871-C268-55F9FB158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BBE3-8675-4225-A573-6B86BF651A86}" type="datetimeFigureOut">
              <a:rPr lang="zh-CN" altLang="en-US" smtClean="0"/>
              <a:t>2024/5/21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A6339C6-D12A-0331-7783-98ECFEA17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373233F-4B46-19C1-92AE-9DA46FFD6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334D-8438-4E5E-885A-F3C87249A4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4146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FB0CFD-7951-169F-467A-F55AAC4C6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BC9DB99-A2BE-F26B-74D6-C676C5E6C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E529593-A011-B33F-5047-36979F5EA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A4787D1-56F3-829B-EA1B-6612E0DFF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BBE3-8675-4225-A573-6B86BF651A86}" type="datetimeFigureOut">
              <a:rPr lang="zh-CN" altLang="en-US" smtClean="0"/>
              <a:t>2024/5/21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0378586-7CED-29ED-3EA8-B8D394666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9EA6933-4DBB-7FF5-326A-23D520E15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334D-8438-4E5E-885A-F3C87249A4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41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090DE2-C4EB-29CB-6714-5E4F3C197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1D5761B-3BE0-5CF0-B97C-304C7FB4D9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0F7E2C6-8844-BA75-A6AE-1E4FAEB7C7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B513A4C-390C-A5DC-52F8-FC45C1637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BBE3-8675-4225-A573-6B86BF651A86}" type="datetimeFigureOut">
              <a:rPr lang="zh-CN" altLang="en-US" smtClean="0"/>
              <a:t>2024/5/21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05036EE-32A1-ED4D-FD86-BC1736071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3C712F0-B96A-991A-CE20-633A6B488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334D-8438-4E5E-885A-F3C87249A4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7779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36FFD90-1579-FAE5-FBCE-52D515F1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4F5B3A8-CD65-6601-0BF9-58CCEE423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C46B3E3-05D7-EEDF-2D05-FCEF86A2D8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3BBE3-8675-4225-A573-6B86BF651A86}" type="datetimeFigureOut">
              <a:rPr lang="zh-CN" altLang="en-US" smtClean="0"/>
              <a:t>2024/5/21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3AAAD10-0A9A-2044-FFE6-EE417FEE3B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3B73C51-5320-C0D3-EBEC-88C749EC5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A334D-8438-4E5E-885A-F3C87249A4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085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B67B24-6D6C-118E-3B30-452A78020A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2024-5-20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989C586-B84F-E790-F805-E20F8062A4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8825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6EB963-3D76-6ECD-D836-34089358E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1800" dirty="0">
                <a:solidFill>
                  <a:srgbClr val="231F20"/>
                </a:solidFill>
                <a:effectLst/>
                <a:latin typeface="AdvOT19ee2aa8.B"/>
              </a:rPr>
              <a:t>Passive higher-harmonic rf cavities with general settings and </a:t>
            </a:r>
            <a:r>
              <a:rPr lang="en-US" altLang="zh-CN" sz="1800" dirty="0" err="1">
                <a:solidFill>
                  <a:srgbClr val="231F20"/>
                </a:solidFill>
                <a:effectLst/>
                <a:latin typeface="AdvOT19ee2aa8.B"/>
              </a:rPr>
              <a:t>multibunch</a:t>
            </a:r>
            <a:r>
              <a:rPr lang="en-US" altLang="zh-CN" sz="1800" dirty="0">
                <a:solidFill>
                  <a:srgbClr val="231F20"/>
                </a:solidFill>
                <a:effectLst/>
                <a:latin typeface="AdvOT19ee2aa8.B"/>
              </a:rPr>
              <a:t> instabilities in electron storage rings </a:t>
            </a:r>
            <a:br>
              <a:rPr lang="en-US" altLang="zh-CN" sz="1800" dirty="0">
                <a:solidFill>
                  <a:srgbClr val="231F20"/>
                </a:solidFill>
                <a:effectLst/>
                <a:latin typeface="AdvOT19ee2aa8.B"/>
              </a:rPr>
            </a:br>
            <a:br>
              <a:rPr lang="en-US" altLang="zh-CN" dirty="0"/>
            </a:br>
            <a:r>
              <a:rPr lang="en-US" altLang="zh-CN" sz="1800" dirty="0">
                <a:solidFill>
                  <a:srgbClr val="231F20"/>
                </a:solidFill>
                <a:effectLst/>
                <a:latin typeface="AdvOT483a8203"/>
              </a:rPr>
              <a:t>Marco </a:t>
            </a:r>
            <a:r>
              <a:rPr lang="en-US" altLang="zh-CN" sz="1800" dirty="0" err="1">
                <a:solidFill>
                  <a:srgbClr val="231F20"/>
                </a:solidFill>
                <a:effectLst/>
                <a:latin typeface="AdvOT483a8203"/>
              </a:rPr>
              <a:t>Venturini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D8F2A21-4D71-01E5-AB9F-820EC9FE3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用线性</a:t>
            </a:r>
            <a:r>
              <a:rPr lang="en-US" altLang="zh-CN" dirty="0"/>
              <a:t>Vlasov</a:t>
            </a:r>
            <a:r>
              <a:rPr lang="zh-CN" altLang="en-US" dirty="0"/>
              <a:t>方法解释高次谐波腔基模阻抗导致纵向多束团不稳定性。这种不稳定性是由阻抗虚部而不是实部引起的。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势：</a:t>
            </a:r>
            <a:r>
              <a:rPr lang="en-US" altLang="zh-CN" dirty="0"/>
              <a:t>main cavity + HHC</a:t>
            </a:r>
            <a:r>
              <a:rPr lang="zh-CN" altLang="en-US" dirty="0"/>
              <a:t>（静态分布）</a:t>
            </a:r>
            <a:r>
              <a:rPr lang="en-US" altLang="zh-CN" dirty="0"/>
              <a:t>+HHC</a:t>
            </a:r>
            <a:r>
              <a:rPr lang="zh-CN" altLang="en-US" dirty="0"/>
              <a:t>基模阻抗（一阶扰动）</a:t>
            </a:r>
            <a:endParaRPr lang="en-US" altLang="zh-CN" dirty="0"/>
          </a:p>
          <a:p>
            <a:r>
              <a:rPr lang="zh-CN" altLang="en-US" dirty="0"/>
              <a:t>考虑均匀填充</a:t>
            </a:r>
            <a:endParaRPr lang="en-US" altLang="zh-CN" dirty="0"/>
          </a:p>
          <a:p>
            <a:r>
              <a:rPr lang="zh-CN" altLang="en-US" dirty="0"/>
              <a:t>束团纵向分布：</a:t>
            </a:r>
            <a:endParaRPr lang="en-US" altLang="zh-CN" dirty="0"/>
          </a:p>
          <a:p>
            <a:pPr lvl="1"/>
            <a:r>
              <a:rPr lang="zh-CN" altLang="en-US" dirty="0"/>
              <a:t>条件：</a:t>
            </a:r>
            <a:endParaRPr lang="en-US" altLang="zh-CN" dirty="0"/>
          </a:p>
          <a:p>
            <a:pPr lvl="2"/>
            <a:r>
              <a:rPr lang="en-US" altLang="zh-CN" dirty="0"/>
              <a:t>1 main cavity + HHC</a:t>
            </a:r>
            <a:r>
              <a:rPr lang="zh-CN" altLang="en-US" dirty="0"/>
              <a:t>能量</a:t>
            </a:r>
            <a:r>
              <a:rPr lang="en-US" altLang="zh-CN" dirty="0"/>
              <a:t>=SR</a:t>
            </a:r>
            <a:r>
              <a:rPr lang="zh-CN" altLang="en-US" dirty="0"/>
              <a:t>能量</a:t>
            </a:r>
            <a:endParaRPr lang="en-US" altLang="zh-CN" dirty="0"/>
          </a:p>
          <a:p>
            <a:pPr lvl="2"/>
            <a:r>
              <a:rPr lang="en-US" altLang="zh-CN" dirty="0"/>
              <a:t>2. </a:t>
            </a:r>
            <a:r>
              <a:rPr lang="zh-CN" altLang="en-US" dirty="0"/>
              <a:t>腔的设置</a:t>
            </a:r>
            <a:endParaRPr lang="en-US" altLang="zh-CN" dirty="0"/>
          </a:p>
          <a:p>
            <a:pPr lvl="1"/>
            <a:r>
              <a:rPr lang="zh-CN" altLang="en-US" dirty="0"/>
              <a:t>对束团频谱的形状因子和相位进行迭代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58989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B9A663C-096A-486D-1911-96157DF63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612" y="642938"/>
            <a:ext cx="10515600" cy="5605462"/>
          </a:xfrm>
        </p:spPr>
        <p:txBody>
          <a:bodyPr/>
          <a:lstStyle/>
          <a:p>
            <a:r>
              <a:rPr lang="zh-CN" altLang="en-US" dirty="0"/>
              <a:t>角向模分解，分别给出了未进行径向模分解和离散化径向模的色散关系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Dipole </a:t>
            </a:r>
            <a:r>
              <a:rPr lang="zh-CN" altLang="en-US" dirty="0"/>
              <a:t>近似：计算给出</a:t>
            </a:r>
            <a:r>
              <a:rPr lang="en-US" altLang="zh-CN" dirty="0"/>
              <a:t>m=2</a:t>
            </a:r>
            <a:r>
              <a:rPr lang="zh-CN" altLang="en-US" dirty="0"/>
              <a:t>的影响很小，一阶扰动保留</a:t>
            </a:r>
            <a:r>
              <a:rPr lang="en-US" altLang="zh-CN" dirty="0"/>
              <a:t>m=1</a:t>
            </a:r>
            <a:r>
              <a:rPr lang="zh-CN" altLang="en-US" dirty="0"/>
              <a:t>的</a:t>
            </a:r>
            <a:r>
              <a:rPr lang="en-US" altLang="zh-CN" dirty="0"/>
              <a:t>dipole</a:t>
            </a:r>
            <a:r>
              <a:rPr lang="zh-CN" altLang="en-US" dirty="0"/>
              <a:t>项，给出色散关系。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渐进解析解：考虑归一化一阶扰动频率</a:t>
            </a:r>
            <a:r>
              <a:rPr lang="en-US" altLang="zh-CN" dirty="0"/>
              <a:t>omega</a:t>
            </a:r>
            <a:r>
              <a:rPr lang="zh-CN" altLang="en-US" dirty="0"/>
              <a:t>远大于</a:t>
            </a:r>
            <a:r>
              <a:rPr lang="en-US" altLang="zh-CN" dirty="0"/>
              <a:t>1</a:t>
            </a:r>
            <a:r>
              <a:rPr lang="zh-CN" altLang="en-US" dirty="0"/>
              <a:t>，给出色散关系渐进解。渐进解给出</a:t>
            </a:r>
            <a:r>
              <a:rPr lang="en-US" altLang="zh-CN" dirty="0"/>
              <a:t>l=0</a:t>
            </a:r>
            <a:r>
              <a:rPr lang="zh-CN" altLang="en-US" dirty="0"/>
              <a:t>的不稳定性增长率与阻抗实部有关，</a:t>
            </a:r>
            <a:r>
              <a:rPr lang="en-US" altLang="zh-CN" dirty="0"/>
              <a:t>l=1</a:t>
            </a:r>
            <a:r>
              <a:rPr lang="zh-CN" altLang="en-US" dirty="0"/>
              <a:t>的与阻抗虚部有关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8100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C513EDB-12F4-94A1-7AC1-4CDE01DDB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2667"/>
            <a:ext cx="10515600" cy="5584296"/>
          </a:xfrm>
        </p:spPr>
        <p:txBody>
          <a:bodyPr/>
          <a:lstStyle/>
          <a:p>
            <a:endParaRPr lang="en-US" altLang="zh-CN" dirty="0"/>
          </a:p>
          <a:p>
            <a:r>
              <a:rPr lang="zh-CN" altLang="en-US" dirty="0"/>
              <a:t>基于</a:t>
            </a:r>
            <a:r>
              <a:rPr lang="en-US" altLang="zh-CN" dirty="0"/>
              <a:t>ALS</a:t>
            </a:r>
            <a:r>
              <a:rPr lang="zh-CN" altLang="en-US" dirty="0"/>
              <a:t>参数，对于最优拉伸和</a:t>
            </a:r>
            <a:r>
              <a:rPr lang="en-US" altLang="zh-CN" dirty="0"/>
              <a:t>ALS</a:t>
            </a:r>
            <a:r>
              <a:rPr lang="zh-CN" altLang="en-US" dirty="0"/>
              <a:t>特定设置，画出了耦合模式数</a:t>
            </a:r>
            <a:r>
              <a:rPr lang="en-US" altLang="zh-CN" dirty="0"/>
              <a:t>l=0,1</a:t>
            </a:r>
            <a:r>
              <a:rPr lang="zh-CN" altLang="en-US" dirty="0"/>
              <a:t>的</a:t>
            </a:r>
            <a:r>
              <a:rPr lang="en-US" altLang="zh-CN" dirty="0"/>
              <a:t>Keil-Schnell</a:t>
            </a:r>
            <a:r>
              <a:rPr lang="zh-CN" altLang="en-US" dirty="0"/>
              <a:t>图。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计算得到</a:t>
            </a:r>
            <a:r>
              <a:rPr lang="en-US" altLang="zh-CN" dirty="0"/>
              <a:t>l=1</a:t>
            </a:r>
            <a:r>
              <a:rPr lang="zh-CN" altLang="en-US" dirty="0"/>
              <a:t>的增长率远大于</a:t>
            </a:r>
            <a:r>
              <a:rPr lang="en-US" altLang="zh-CN" dirty="0"/>
              <a:t>l=0</a:t>
            </a:r>
            <a:r>
              <a:rPr lang="zh-CN" altLang="en-US" dirty="0"/>
              <a:t>。认为是</a:t>
            </a:r>
            <a:r>
              <a:rPr lang="en-US" altLang="zh-CN" dirty="0"/>
              <a:t>ALS</a:t>
            </a:r>
            <a:r>
              <a:rPr lang="zh-CN" altLang="en-US" dirty="0"/>
              <a:t>的谐波腔基模阻抗与束流频谱重叠较大，加入第三个谐波腔调整</a:t>
            </a:r>
            <a:r>
              <a:rPr lang="en-US" altLang="zh-CN" dirty="0"/>
              <a:t>tuning angle</a:t>
            </a:r>
            <a:r>
              <a:rPr lang="zh-CN" altLang="en-US" dirty="0"/>
              <a:t>解决。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l=0,HHC induced Robinson </a:t>
            </a:r>
            <a:r>
              <a:rPr lang="en-US" altLang="zh-CN"/>
              <a:t>instability; l</a:t>
            </a:r>
            <a:r>
              <a:rPr lang="en-US" altLang="zh-CN" dirty="0"/>
              <a:t>=1,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8331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8DB62F-AAB1-18BB-F8FD-5DF769FE3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Vlasov solver</a:t>
            </a:r>
            <a:endParaRPr lang="zh-CN" alt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1216E95-4465-3582-5C88-6F31F5878EC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4" y="1403008"/>
            <a:ext cx="7285038" cy="540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BDE4CCC-2CEF-C045-A3B5-530C85FF4BF2}"/>
              </a:ext>
            </a:extLst>
          </p:cNvPr>
          <p:cNvSpPr txBox="1"/>
          <p:nvPr/>
        </p:nvSpPr>
        <p:spPr>
          <a:xfrm>
            <a:off x="7743825" y="1690688"/>
            <a:ext cx="401478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err="1"/>
              <a:t>Haissinski</a:t>
            </a:r>
            <a:r>
              <a:rPr lang="zh-CN" altLang="en-US" sz="2800" dirty="0"/>
              <a:t>分布：</a:t>
            </a:r>
            <a:endParaRPr lang="en-US" altLang="zh-CN" sz="2800" dirty="0"/>
          </a:p>
          <a:p>
            <a:endParaRPr lang="en-US" altLang="zh-CN" sz="2800" dirty="0"/>
          </a:p>
          <a:p>
            <a:r>
              <a:rPr lang="en-US" altLang="zh-CN" sz="2800" dirty="0"/>
              <a:t>5nC</a:t>
            </a:r>
            <a:r>
              <a:rPr lang="zh-CN" altLang="en-US" sz="2800" dirty="0"/>
              <a:t>与</a:t>
            </a:r>
            <a:r>
              <a:rPr lang="en-US" altLang="zh-CN" sz="2800" dirty="0"/>
              <a:t>wake function</a:t>
            </a:r>
            <a:r>
              <a:rPr lang="zh-CN" altLang="en-US" sz="2800" dirty="0"/>
              <a:t>的结果相比，</a:t>
            </a:r>
            <a:r>
              <a:rPr lang="en-US" altLang="zh-CN" sz="2800" dirty="0"/>
              <a:t> 0.1sigma wake potential</a:t>
            </a:r>
            <a:r>
              <a:rPr lang="zh-CN" altLang="en-US" sz="2800" dirty="0"/>
              <a:t>有一个凸起，</a:t>
            </a:r>
            <a:endParaRPr lang="en-US" altLang="zh-CN" sz="2800" dirty="0"/>
          </a:p>
          <a:p>
            <a:r>
              <a:rPr lang="en-US" altLang="zh-CN" sz="2800" dirty="0"/>
              <a:t>0.05sigma wake potential</a:t>
            </a:r>
            <a:r>
              <a:rPr lang="zh-CN" altLang="en-US" sz="2800" dirty="0"/>
              <a:t>则较吻合。</a:t>
            </a:r>
            <a:endParaRPr lang="en-US" altLang="zh-CN" sz="2800" dirty="0"/>
          </a:p>
          <a:p>
            <a:endParaRPr lang="en-US" altLang="zh-CN" sz="2800" dirty="0"/>
          </a:p>
          <a:p>
            <a:r>
              <a:rPr lang="zh-CN" altLang="en-US" sz="2800" dirty="0"/>
              <a:t>使用</a:t>
            </a:r>
            <a:r>
              <a:rPr lang="en-US" altLang="zh-CN" sz="2800" dirty="0"/>
              <a:t>0.05sigma</a:t>
            </a:r>
            <a:r>
              <a:rPr lang="zh-CN" altLang="en-US" sz="2800" dirty="0"/>
              <a:t>的</a:t>
            </a:r>
            <a:r>
              <a:rPr lang="en-US" altLang="zh-CN" sz="2800" dirty="0"/>
              <a:t>wake potential</a:t>
            </a:r>
            <a:r>
              <a:rPr lang="zh-CN" altLang="en-US" sz="2800" dirty="0"/>
              <a:t>计算，比较</a:t>
            </a:r>
            <a:r>
              <a:rPr lang="en-US" altLang="zh-CN" sz="2800" dirty="0"/>
              <a:t>Vlasov solver</a:t>
            </a:r>
            <a:r>
              <a:rPr lang="zh-CN" altLang="en-US" sz="2800" dirty="0"/>
              <a:t>的结果</a:t>
            </a:r>
          </a:p>
        </p:txBody>
      </p:sp>
    </p:spTree>
    <p:extLst>
      <p:ext uri="{BB962C8B-B14F-4D97-AF65-F5344CB8AC3E}">
        <p14:creationId xmlns:p14="http://schemas.microsoft.com/office/powerpoint/2010/main" val="1329214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8C8683-377E-7169-AEB7-1DE5CE120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之前使用</a:t>
            </a:r>
            <a:r>
              <a:rPr lang="en-US" altLang="zh-CN" dirty="0"/>
              <a:t>0.1sigma</a:t>
            </a:r>
            <a:r>
              <a:rPr lang="zh-CN" altLang="en-US" dirty="0"/>
              <a:t>尾场势，现在使用</a:t>
            </a:r>
            <a:r>
              <a:rPr lang="en-US" altLang="zh-CN" dirty="0"/>
              <a:t>0.05sigma</a:t>
            </a:r>
            <a:r>
              <a:rPr lang="zh-CN" altLang="en-US" dirty="0"/>
              <a:t>尾场势计算 得到的结果偏差相当大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归一化增长率</a:t>
            </a:r>
            <a:r>
              <a:rPr lang="en-US" altLang="zh-CN" dirty="0"/>
              <a:t> 0.4694</a:t>
            </a:r>
            <a:r>
              <a:rPr lang="zh-CN" altLang="en-US" dirty="0"/>
              <a:t>（</a:t>
            </a:r>
            <a:r>
              <a:rPr lang="en-US" altLang="zh-CN" dirty="0"/>
              <a:t>3e-5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增长率 </a:t>
            </a:r>
            <a:r>
              <a:rPr lang="en-US" altLang="zh-CN" dirty="0"/>
              <a:t>20.87 ms-1</a:t>
            </a:r>
            <a:r>
              <a:rPr lang="zh-CN" altLang="en-US" dirty="0"/>
              <a:t>（</a:t>
            </a:r>
            <a:r>
              <a:rPr lang="en-US" altLang="zh-CN" dirty="0"/>
              <a:t>0.0013 ms-1</a:t>
            </a:r>
            <a:r>
              <a:rPr lang="zh-CN" altLang="en-US" dirty="0"/>
              <a:t>）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83289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531A1B57-3800-A3ED-BF8E-E6E6EC3BE6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606" y="354276"/>
            <a:ext cx="7234788" cy="1933045"/>
          </a:xfr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37AC5FC-76DE-4441-347C-C060A84FC649}"/>
              </a:ext>
            </a:extLst>
          </p:cNvPr>
          <p:cNvSpPr txBox="1"/>
          <p:nvPr/>
        </p:nvSpPr>
        <p:spPr>
          <a:xfrm>
            <a:off x="2740352" y="5537201"/>
            <a:ext cx="62888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使用不同的尾场势，影响</a:t>
            </a:r>
            <a:r>
              <a:rPr lang="en-US" altLang="zh-CN" dirty="0"/>
              <a:t>J=0</a:t>
            </a:r>
            <a:r>
              <a:rPr lang="zh-CN" altLang="en-US" dirty="0"/>
              <a:t>附近的频率和密度，与</a:t>
            </a:r>
            <a:r>
              <a:rPr lang="en-US" altLang="zh-CN" dirty="0" err="1"/>
              <a:t>Haissinski</a:t>
            </a:r>
            <a:r>
              <a:rPr lang="zh-CN" altLang="en-US" dirty="0"/>
              <a:t>分布的差异一致，对二重积分影响最大。只改变二重积分，增长率变化</a:t>
            </a:r>
            <a:r>
              <a:rPr lang="en-US" altLang="zh-CN" dirty="0"/>
              <a:t>1e+3</a:t>
            </a:r>
            <a:r>
              <a:rPr lang="zh-CN" altLang="en-US" dirty="0"/>
              <a:t>，只改变频率或密度，增长率变化</a:t>
            </a:r>
            <a:r>
              <a:rPr lang="en-US" altLang="zh-CN" dirty="0"/>
              <a:t>&lt;10</a:t>
            </a:r>
            <a:endParaRPr lang="zh-CN" altLang="en-US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1E06B023-49FD-D87D-1AA6-082A86D10B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65" y="2287321"/>
            <a:ext cx="3889375" cy="2963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7DBD2BDB-DD3A-2D83-917B-4CFA962FA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016" y="2443197"/>
            <a:ext cx="3602958" cy="2651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776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F0AA87-4A31-E176-617A-86188ECBF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6533"/>
            <a:ext cx="10515600" cy="5550430"/>
          </a:xfrm>
        </p:spPr>
        <p:txBody>
          <a:bodyPr/>
          <a:lstStyle/>
          <a:p>
            <a:r>
              <a:rPr lang="zh-CN" altLang="en-US" dirty="0"/>
              <a:t>使用</a:t>
            </a:r>
            <a:r>
              <a:rPr lang="en-US" altLang="zh-CN" dirty="0"/>
              <a:t>SLS-II</a:t>
            </a:r>
            <a:r>
              <a:rPr lang="zh-CN" altLang="en-US" dirty="0"/>
              <a:t>参数，束长与模拟就有一定差异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之前使用</a:t>
            </a:r>
            <a:r>
              <a:rPr lang="en-US" altLang="zh-CN" dirty="0"/>
              <a:t>HEPS</a:t>
            </a:r>
            <a:r>
              <a:rPr lang="zh-CN" altLang="en-US" dirty="0"/>
              <a:t>参数计算的束长与模拟结果吻合较好，我想先使用</a:t>
            </a:r>
            <a:r>
              <a:rPr lang="en-US" altLang="zh-CN" dirty="0"/>
              <a:t>HEPS</a:t>
            </a:r>
            <a:r>
              <a:rPr lang="zh-CN" altLang="en-US" dirty="0"/>
              <a:t>的参数算一下，确定是否是</a:t>
            </a:r>
            <a:r>
              <a:rPr lang="en-US" altLang="zh-CN" dirty="0"/>
              <a:t>Vlasov solver</a:t>
            </a:r>
            <a:r>
              <a:rPr lang="zh-CN" altLang="en-US" dirty="0"/>
              <a:t>有问题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需要使用</a:t>
            </a:r>
            <a:r>
              <a:rPr lang="en-US" altLang="zh-CN" dirty="0"/>
              <a:t>SLS-II</a:t>
            </a:r>
            <a:r>
              <a:rPr lang="zh-CN" altLang="en-US" dirty="0"/>
              <a:t>参数做模拟，得到束长的原始数据，便于对比</a:t>
            </a:r>
          </a:p>
        </p:txBody>
      </p:sp>
    </p:spTree>
    <p:extLst>
      <p:ext uri="{BB962C8B-B14F-4D97-AF65-F5344CB8AC3E}">
        <p14:creationId xmlns:p14="http://schemas.microsoft.com/office/powerpoint/2010/main" val="2554680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453</Words>
  <Application>Microsoft Office PowerPoint</Application>
  <PresentationFormat>宽屏</PresentationFormat>
  <Paragraphs>39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AdvOT19ee2aa8.B</vt:lpstr>
      <vt:lpstr>AdvOT483a8203</vt:lpstr>
      <vt:lpstr>等线</vt:lpstr>
      <vt:lpstr>等线 Light</vt:lpstr>
      <vt:lpstr>Arial</vt:lpstr>
      <vt:lpstr>Office 主题​​</vt:lpstr>
      <vt:lpstr>2024-5-20</vt:lpstr>
      <vt:lpstr>Passive higher-harmonic rf cavities with general settings and multibunch instabilities in electron storage rings   Marco Venturini</vt:lpstr>
      <vt:lpstr>PowerPoint 演示文稿</vt:lpstr>
      <vt:lpstr>PowerPoint 演示文稿</vt:lpstr>
      <vt:lpstr>Vlasov solver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2024-5-20</dc:title>
  <dc:creator>立言 覃</dc:creator>
  <cp:lastModifiedBy>立言 覃</cp:lastModifiedBy>
  <cp:revision>18</cp:revision>
  <dcterms:created xsi:type="dcterms:W3CDTF">2024-05-20T10:22:15Z</dcterms:created>
  <dcterms:modified xsi:type="dcterms:W3CDTF">2024-05-21T11:42:55Z</dcterms:modified>
</cp:coreProperties>
</file>