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EAB47-CC09-4BFA-A0EB-04A428885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0ADEE2-28F8-4523-B704-03CEC70C8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6F492C-90F7-427E-A250-97A80248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A40788-A1A1-451E-A103-3753666D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2B04E-2660-41A7-9926-FBCF1765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78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AE5A47-6C72-462C-90BF-BABAE19A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9902E9-AD42-4C5D-A255-17539B95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13AF06-56F8-4704-A1CA-FCDEFC22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8A5361-F007-4638-8CB5-354CD02D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B603E2-5A58-4DC5-A823-5EADC33F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5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D9FBCC-7A06-4BB7-BC8C-49B2AE6BD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AA8D969-AE8E-4816-ABAA-257C11354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AA2D89-DAEF-4A25-9DFA-C8D184A0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3C3E43-CC45-40D9-B98A-E2A403874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BFF032-6DBE-4F13-847D-A400ABDD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16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FBC5E-2BF9-4BE6-9FA1-EF3AD31E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434DB9-36D4-431C-ACDF-1E99B4061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62C43E-4173-4578-BC6C-193A8493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C7C6AD-7CDA-4C77-8263-8A1454E9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7FB3A6-67EC-4398-B4B5-BDEBCBD3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19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E7C81-2F9F-489A-B8D3-A85C412A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9ABD96-5CD7-44A6-A422-C4AC163B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B25D33-6EF2-4869-BBF6-16D189BE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4649E2-3C1F-446A-A03F-A2217B12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5E8122-97E7-433D-92F9-23DD27F4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59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5106DE-3F7D-4DFF-92FA-54EDB020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B0F266-353B-4694-BBF3-06EC8F702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55A4C5-775C-4F94-AB23-24F55FDEE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C2434D-12A7-451B-B3E9-40ECB3DE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72F2EE-1E37-4FEB-9DB4-26AA9650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304C3B-B4EE-4353-8E48-DFD7207D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8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456EB8-F68F-4760-950D-F77FCF1C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C75E35-BF58-49C5-B09E-578AA6BAD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C82110-ED9A-4E2D-A7BB-756210984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2DD85D-8E49-480B-8A4D-34AD4EB24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752C08-4524-4B3E-AECA-98BF0C2A9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014F41-B99B-4C18-9BA2-BC0E68C1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37827CD-67B5-4168-B910-2A0349BE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F3718C4-412B-4750-BECF-E1DBAF1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06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94163E-B6F4-463B-88CA-C1A0A1D6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C851A1F-E03A-43C6-B687-FE5AC16F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7DC8CB5-FAAA-4939-800A-F0B63133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0998BDA-1919-4235-A5DD-7F946E7BD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1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8D6519C-30D0-49C0-9258-4E03D3F8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40768D1-6B1B-4914-8F76-A6F2A2A5B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48CF87-1F23-4B05-848D-2CB969D5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90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B4DD8-5FC9-4BC1-A030-FAEC77150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6DC4FD-9A1C-4CBD-A8AA-2A8F68BA8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E0B3BF-B6EA-4FB4-A860-49F15A685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FBB244-A080-41AB-8792-0936210D8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063799-7E4D-4692-BE0F-D044F716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22D822A-0C46-4010-B319-02D66339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17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54E59-48BD-443C-A2BF-CC719EA7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5BF753-6E99-471F-ACA0-E36A93D1C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698430-87B2-4EB2-9511-55DC001CC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BEEFF1-564F-4651-803C-607BD96D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DF3935-9FB4-4D8F-87A0-03C49BD7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D93F06D-5246-448C-A60A-F2D54497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16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6DCAF5-DB2B-4D7D-BEC0-74A6FEBB2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230F5A-FE9A-405F-9798-E94C90C5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63B58-D0D5-4D83-B7B1-E4FAE9D7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2FA3-D9FE-4E04-8AD1-463ABC4C6BC8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5810B7-03DA-41C8-821A-F312EF7EA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B162E2-D800-432B-B2DB-0CCDF740D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59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EBA246-8DB1-47D8-8FA3-DF7F96CC3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2024/05/27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DEC217D-7271-4441-A2AE-64E83D245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253518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C441D-DDD0-4A60-A0FC-7D49594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559"/>
            <a:ext cx="10515600" cy="866266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三种</a:t>
            </a:r>
            <a:r>
              <a:rPr lang="en-US" altLang="zh-CN" sz="3600" dirty="0" err="1"/>
              <a:t>dechirper</a:t>
            </a:r>
            <a:r>
              <a:rPr lang="zh-CN" altLang="en-US" sz="3600" dirty="0"/>
              <a:t>比较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B06AA5-9204-4831-A0D9-6719CD27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3921"/>
            <a:ext cx="10515600" cy="1798954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等离子体密度越大，空泡中允许的束长越短，继而限制切片能散（即该束流在</a:t>
            </a:r>
            <a:r>
              <a:rPr lang="en-US" altLang="zh-CN" sz="1800" dirty="0"/>
              <a:t>APD</a:t>
            </a:r>
            <a:r>
              <a:rPr lang="zh-CN" altLang="en-US" sz="1800" dirty="0"/>
              <a:t>出口能达到的最小能散，理论上激光功率够大就能实现这个能散）；</a:t>
            </a:r>
            <a:endParaRPr lang="en-US" altLang="zh-CN" sz="1800" dirty="0"/>
          </a:p>
          <a:p>
            <a:r>
              <a:rPr lang="zh-CN" altLang="en-US" sz="1800" dirty="0"/>
              <a:t>等离子体密度越小，尾场越弱但同时束长增加峰值流强降低，因此较难估计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变弱还是变强，但可以肯定切片能散变小；</a:t>
            </a:r>
            <a:endParaRPr lang="en-US" altLang="zh-CN" sz="1800" dirty="0"/>
          </a:p>
          <a:p>
            <a:r>
              <a:rPr lang="zh-CN" altLang="en-US" sz="1800" dirty="0"/>
              <a:t>激光功率小于某个值后，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主导，</a:t>
            </a:r>
            <a:r>
              <a:rPr lang="en-US" altLang="zh-CN" sz="1800" dirty="0"/>
              <a:t>APD</a:t>
            </a:r>
            <a:r>
              <a:rPr lang="zh-CN" altLang="en-US" sz="1800" dirty="0"/>
              <a:t>不能降能散</a:t>
            </a:r>
            <a:endParaRPr lang="en-US" altLang="zh-CN" sz="1800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0B91BBBF-AAC5-49DE-9AFF-E1E870115B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010247"/>
              </p:ext>
            </p:extLst>
          </p:nvPr>
        </p:nvGraphicFramePr>
        <p:xfrm>
          <a:off x="338328" y="959993"/>
          <a:ext cx="11515343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432">
                  <a:extLst>
                    <a:ext uri="{9D8B030D-6E8A-4147-A177-3AD203B41FA5}">
                      <a16:colId xmlns:a16="http://schemas.microsoft.com/office/drawing/2014/main" val="2741975332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976240182"/>
                    </a:ext>
                  </a:extLst>
                </a:gridCol>
                <a:gridCol w="847344">
                  <a:extLst>
                    <a:ext uri="{9D8B030D-6E8A-4147-A177-3AD203B41FA5}">
                      <a16:colId xmlns:a16="http://schemas.microsoft.com/office/drawing/2014/main" val="273625991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1562172193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931611178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3916118593"/>
                    </a:ext>
                  </a:extLst>
                </a:gridCol>
                <a:gridCol w="713232">
                  <a:extLst>
                    <a:ext uri="{9D8B030D-6E8A-4147-A177-3AD203B41FA5}">
                      <a16:colId xmlns:a16="http://schemas.microsoft.com/office/drawing/2014/main" val="3561906922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3835600135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1175557046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3198669955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622242667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61035641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4070260996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2306178912"/>
                    </a:ext>
                  </a:extLst>
                </a:gridCol>
                <a:gridCol w="591311">
                  <a:extLst>
                    <a:ext uri="{9D8B030D-6E8A-4147-A177-3AD203B41FA5}">
                      <a16:colId xmlns:a16="http://schemas.microsoft.com/office/drawing/2014/main" val="2329562795"/>
                    </a:ext>
                  </a:extLst>
                </a:gridCol>
              </a:tblGrid>
              <a:tr h="244167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sz="1400" dirty="0"/>
                        <a:t>Beam-driven APD </a:t>
                      </a:r>
                    </a:p>
                    <a:p>
                      <a:r>
                        <a:rPr lang="en-US" altLang="zh-CN" sz="1400" dirty="0"/>
                        <a:t>(200MeV, 2nC, es=5% driver)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Laser-driven APD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X-band cavity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53213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Witness energy [MeV]</a:t>
                      </a:r>
                      <a:endParaRPr lang="zh-CN" altLang="en-US" sz="14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6000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91660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Witness charge [</a:t>
                      </a:r>
                      <a:r>
                        <a:rPr lang="en-US" altLang="zh-CN" sz="1400" dirty="0" err="1"/>
                        <a:t>pC</a:t>
                      </a:r>
                      <a:r>
                        <a:rPr lang="en-US" altLang="zh-CN" sz="1400" dirty="0"/>
                        <a:t>]</a:t>
                      </a:r>
                      <a:endParaRPr lang="zh-CN" altLang="en-US" sz="14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80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76720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Plasma density [cm-3]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3.8e15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2.4e15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1e15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1e17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6e16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2e16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79706"/>
                  </a:ext>
                </a:extLst>
              </a:tr>
              <a:tr h="27782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R56 [mm]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4.0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0.5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0.9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549384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Ez</a:t>
                      </a:r>
                      <a:r>
                        <a:rPr lang="en-US" altLang="zh-CN" sz="1400" dirty="0"/>
                        <a:t> [GV/m]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1.3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26.1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17.3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5.7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0.04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0.06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333474"/>
                  </a:ext>
                </a:extLst>
              </a:tr>
              <a:tr h="4150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Dechirping</a:t>
                      </a:r>
                      <a:r>
                        <a:rPr lang="en-US" altLang="zh-CN" sz="1400" dirty="0"/>
                        <a:t> strength [GeV/mm/m]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15.8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9.2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3.1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789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436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111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436958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Length [cm]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4.2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0.18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0.32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1.42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0.94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0.66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228917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Final energy spread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0.27%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0.22%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0.19%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0.97%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0.56%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0.44%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1.47%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0.56%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0.36%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4.15%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2.23%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1.15%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0.01%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913224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Laser peak power [TW]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61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57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A32985-4C3A-4FE4-8A0C-EDAF7E6D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Min</a:t>
            </a:r>
            <a:r>
              <a:rPr lang="zh-CN" altLang="en-US" sz="3600" dirty="0"/>
              <a:t> </a:t>
            </a:r>
            <a:r>
              <a:rPr lang="en-US" altLang="zh-CN" sz="3600" dirty="0"/>
              <a:t>energy spread vs. </a:t>
            </a:r>
            <a:r>
              <a:rPr lang="en-US" altLang="zh-CN" sz="3600" dirty="0" err="1"/>
              <a:t>n_p</a:t>
            </a:r>
            <a:r>
              <a:rPr lang="en-US" altLang="zh-CN" sz="3600" dirty="0"/>
              <a:t> vs. laser peak power</a:t>
            </a:r>
            <a:endParaRPr lang="zh-CN" altLang="en-US" sz="3600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8A76FCB-E5B3-47EF-90F8-2557DF3ED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536" y="1825625"/>
            <a:ext cx="3636264" cy="4351338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黑线以上，表示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导致尾场斜率符号反号；</a:t>
            </a:r>
            <a:endParaRPr lang="en-US" altLang="zh-CN" sz="1800" dirty="0"/>
          </a:p>
          <a:p>
            <a:r>
              <a:rPr lang="zh-CN" altLang="en-US" sz="1800" dirty="0"/>
              <a:t>对于同一个</a:t>
            </a:r>
            <a:r>
              <a:rPr lang="en-US" altLang="zh-CN" sz="1800" dirty="0"/>
              <a:t>witness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pPr lvl="1"/>
            <a:r>
              <a:rPr lang="zh-CN" altLang="en-US" sz="1400" dirty="0"/>
              <a:t>在</a:t>
            </a:r>
            <a:r>
              <a:rPr lang="en-US" altLang="zh-CN" sz="1400" dirty="0" err="1"/>
              <a:t>ld</a:t>
            </a:r>
            <a:r>
              <a:rPr lang="en-US" altLang="zh-CN" sz="1400" dirty="0"/>
              <a:t>-APD</a:t>
            </a:r>
            <a:r>
              <a:rPr lang="zh-CN" altLang="en-US" sz="1400" dirty="0"/>
              <a:t>中，一个激光功率对应一个最优密度</a:t>
            </a:r>
            <a:r>
              <a:rPr lang="en-US" altLang="zh-CN" sz="1400" dirty="0" err="1"/>
              <a:t>np_opti</a:t>
            </a:r>
            <a:r>
              <a:rPr lang="en-US" altLang="zh-CN" sz="1400" dirty="0"/>
              <a:t>——</a:t>
            </a:r>
            <a:r>
              <a:rPr lang="zh-CN" altLang="en-US" sz="1400" dirty="0"/>
              <a:t>大于</a:t>
            </a:r>
            <a:r>
              <a:rPr lang="en-US" altLang="zh-CN" sz="1400" dirty="0" err="1"/>
              <a:t>np_opti</a:t>
            </a:r>
            <a:r>
              <a:rPr lang="zh-CN" altLang="en-US" sz="1400" dirty="0"/>
              <a:t>，受到理论最小能散的限制；小于</a:t>
            </a:r>
            <a:r>
              <a:rPr lang="en-US" altLang="zh-CN" sz="1400" dirty="0" err="1"/>
              <a:t>np_opti</a:t>
            </a:r>
            <a:r>
              <a:rPr lang="zh-CN" altLang="en-US" sz="1400" dirty="0"/>
              <a:t>，受到</a:t>
            </a:r>
            <a:r>
              <a:rPr lang="en-US" altLang="zh-CN" sz="1400" dirty="0"/>
              <a:t>beam loading</a:t>
            </a:r>
            <a:r>
              <a:rPr lang="zh-CN" altLang="en-US" sz="1400" dirty="0"/>
              <a:t>的限制；</a:t>
            </a:r>
            <a:endParaRPr lang="en-US" altLang="zh-CN" sz="1400" dirty="0"/>
          </a:p>
          <a:p>
            <a:pPr lvl="1"/>
            <a:r>
              <a:rPr lang="zh-CN" altLang="en-US" sz="1400" dirty="0"/>
              <a:t>在</a:t>
            </a:r>
            <a:r>
              <a:rPr lang="en-US" altLang="zh-CN" sz="1400" dirty="0"/>
              <a:t>bd-APD</a:t>
            </a:r>
            <a:r>
              <a:rPr lang="zh-CN" altLang="en-US" sz="1400" dirty="0"/>
              <a:t>中，一个</a:t>
            </a:r>
            <a:r>
              <a:rPr lang="en-US" altLang="zh-CN" sz="1400" dirty="0"/>
              <a:t>driver</a:t>
            </a:r>
            <a:r>
              <a:rPr lang="zh-CN" altLang="en-US" sz="1400" dirty="0"/>
              <a:t>电量是否也存在这样一个最优密度？预计存在，需要补充更低</a:t>
            </a:r>
            <a:r>
              <a:rPr lang="en-US" altLang="zh-CN" sz="1400" dirty="0"/>
              <a:t>np</a:t>
            </a:r>
            <a:r>
              <a:rPr lang="zh-CN" altLang="en-US" sz="1400" dirty="0"/>
              <a:t>的算例，不过可能意义不大</a:t>
            </a:r>
            <a:endParaRPr lang="en-US" altLang="zh-CN" sz="1400" dirty="0"/>
          </a:p>
          <a:p>
            <a:endParaRPr lang="en-US" altLang="zh-CN" sz="1800" dirty="0"/>
          </a:p>
          <a:p>
            <a:endParaRPr lang="zh-CN" altLang="en-US" sz="18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B5E53E2-7690-4C7E-A9EB-6ED82A2FF8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760" b="36551"/>
          <a:stretch/>
        </p:blipFill>
        <p:spPr>
          <a:xfrm>
            <a:off x="732421" y="1482158"/>
            <a:ext cx="6558395" cy="5161386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0BCE174B-ACB8-41D2-BC48-5A99E1DE858D}"/>
              </a:ext>
            </a:extLst>
          </p:cNvPr>
          <p:cNvCxnSpPr>
            <a:cxnSpLocks/>
          </p:cNvCxnSpPr>
          <p:nvPr/>
        </p:nvCxnSpPr>
        <p:spPr>
          <a:xfrm>
            <a:off x="1637053" y="4980017"/>
            <a:ext cx="536642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30F69CCA-4F1B-4ECD-9FA4-71D812BAD345}"/>
              </a:ext>
            </a:extLst>
          </p:cNvPr>
          <p:cNvSpPr/>
          <p:nvPr/>
        </p:nvSpPr>
        <p:spPr>
          <a:xfrm>
            <a:off x="1856431" y="4610685"/>
            <a:ext cx="2331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Initial energy spread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9148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69745E-D3A9-49D9-8FE8-AECAA144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Max bubble length vs. np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343457-5D28-4DC8-AA21-E653F19DA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564" y="1825625"/>
            <a:ext cx="4454236" cy="4351338"/>
          </a:xfrm>
        </p:spPr>
        <p:txBody>
          <a:bodyPr/>
          <a:lstStyle/>
          <a:p>
            <a:r>
              <a:rPr lang="en-US" altLang="zh-CN" dirty="0"/>
              <a:t>np</a:t>
            </a:r>
            <a:r>
              <a:rPr lang="zh-CN" altLang="en-US" dirty="0"/>
              <a:t>不变，功率越大，能容纳的束长越大；</a:t>
            </a:r>
            <a:endParaRPr lang="en-US" altLang="zh-CN" dirty="0"/>
          </a:p>
          <a:p>
            <a:r>
              <a:rPr lang="zh-CN" altLang="en-US" dirty="0"/>
              <a:t>功率不变，</a:t>
            </a:r>
            <a:r>
              <a:rPr lang="en-US" altLang="zh-CN" dirty="0"/>
              <a:t>np</a:t>
            </a:r>
            <a:r>
              <a:rPr lang="zh-CN" altLang="en-US" dirty="0"/>
              <a:t>越小，能容纳的束长越大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85AD91A-23FC-458C-8261-CE4BCC1E6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028" b="36998"/>
          <a:stretch/>
        </p:blipFill>
        <p:spPr>
          <a:xfrm>
            <a:off x="1068878" y="1775460"/>
            <a:ext cx="5113713" cy="402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2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B185FD-2D45-4358-83DE-43CFA329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Beam-driven Active Plasma </a:t>
            </a:r>
            <a:r>
              <a:rPr lang="en-US" altLang="zh-CN" b="1" dirty="0" err="1"/>
              <a:t>Dechirper</a:t>
            </a:r>
            <a:r>
              <a:rPr lang="zh-CN" altLang="en-US" b="1" dirty="0"/>
              <a:t>文章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AD1C98-C979-4700-9C87-D6DB0B9F5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/>
              <a:t>题目：</a:t>
            </a:r>
            <a:r>
              <a:rPr lang="en-US" altLang="zh-CN" sz="2000" b="1" dirty="0"/>
              <a:t>Beam-driven Active Plasma </a:t>
            </a:r>
            <a:r>
              <a:rPr lang="en-US" altLang="zh-CN" sz="2000" b="1" dirty="0" err="1"/>
              <a:t>Dechirper</a:t>
            </a:r>
            <a:endParaRPr lang="en-US" altLang="zh-CN" sz="2000" dirty="0"/>
          </a:p>
          <a:p>
            <a:r>
              <a:rPr lang="zh-CN" altLang="zh-CN" sz="2000" dirty="0"/>
              <a:t>创新点：提出一种新的用于操控电子束纵向相空间的等离子体元件</a:t>
            </a:r>
            <a:r>
              <a:rPr lang="en-US" altLang="zh-CN" sz="2000" dirty="0"/>
              <a:t>——</a:t>
            </a:r>
            <a:r>
              <a:rPr lang="zh-CN" altLang="zh-CN" sz="2000" dirty="0"/>
              <a:t>束流驱动</a:t>
            </a:r>
            <a:r>
              <a:rPr lang="en-US" altLang="zh-CN" sz="2000" dirty="0"/>
              <a:t>APD</a:t>
            </a:r>
            <a:r>
              <a:rPr lang="zh-CN" altLang="zh-CN" sz="2000" dirty="0"/>
              <a:t>。该元件能够用来消除</a:t>
            </a:r>
            <a:r>
              <a:rPr lang="zh-CN" altLang="en-US" sz="2000" dirty="0"/>
              <a:t>（</a:t>
            </a:r>
            <a:r>
              <a:rPr lang="zh-CN" altLang="zh-CN" sz="2000" dirty="0"/>
              <a:t>和</a:t>
            </a:r>
            <a:r>
              <a:rPr lang="zh-CN" altLang="en-US" sz="2000" dirty="0"/>
              <a:t>给予）</a:t>
            </a:r>
            <a:r>
              <a:rPr lang="zh-CN" altLang="zh-CN" sz="2000" dirty="0"/>
              <a:t>电子束啁啾能散，且对高电荷量、高能量电子束依然有效。特别地，当该元件与</a:t>
            </a:r>
            <a:r>
              <a:rPr lang="en-US" altLang="zh-CN" sz="2000" dirty="0"/>
              <a:t>chicane</a:t>
            </a:r>
            <a:r>
              <a:rPr lang="zh-CN" altLang="zh-CN" sz="2000" dirty="0"/>
              <a:t>结合时，能将束团的能量稳定性提高</a:t>
            </a:r>
            <a:r>
              <a:rPr lang="en-US" altLang="zh-CN" sz="2000" dirty="0"/>
              <a:t>2~3</a:t>
            </a:r>
            <a:r>
              <a:rPr lang="zh-CN" altLang="zh-CN" sz="2000" dirty="0"/>
              <a:t>个量级，同时保持发射度和高传输效率。</a:t>
            </a:r>
            <a:endParaRPr lang="en-US" altLang="zh-CN" sz="2000" dirty="0"/>
          </a:p>
          <a:p>
            <a:r>
              <a:rPr lang="zh-CN" altLang="en-US" sz="2000" dirty="0"/>
              <a:t>摘要：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B4EFFB5-0A91-49BD-B054-A3D90A4E5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71" y="3942941"/>
            <a:ext cx="9321858" cy="241777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81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B185FD-2D45-4358-83DE-43CFA329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Beam-driven Active Plasma </a:t>
            </a:r>
            <a:r>
              <a:rPr lang="en-US" altLang="zh-CN" b="1" dirty="0" err="1"/>
              <a:t>Dechirper</a:t>
            </a:r>
            <a:r>
              <a:rPr lang="zh-CN" altLang="en-US" b="1" dirty="0"/>
              <a:t>文章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AD1C98-C979-4700-9C87-D6DB0B9F5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Introduction</a:t>
            </a:r>
            <a:r>
              <a:rPr lang="zh-CN" altLang="zh-CN" sz="2000" dirty="0"/>
              <a:t>（介绍背景、引出问题、描述现状）</a:t>
            </a:r>
            <a:endParaRPr lang="en-US" altLang="zh-CN" sz="2000" dirty="0"/>
          </a:p>
          <a:p>
            <a:pPr lvl="1"/>
            <a:r>
              <a:rPr lang="en-US" altLang="zh-CN" sz="1800" dirty="0"/>
              <a:t>PBA</a:t>
            </a:r>
            <a:r>
              <a:rPr lang="zh-CN" altLang="zh-CN" sz="1800" dirty="0"/>
              <a:t>可提供超高的加速梯度，单方面束流品质接近传统加速器，有潜力和吸引力。但能量稳定性和能散比目标应用（</a:t>
            </a:r>
            <a:r>
              <a:rPr lang="en-US" altLang="zh-CN" sz="1800" dirty="0"/>
              <a:t>XFEL</a:t>
            </a:r>
            <a:r>
              <a:rPr lang="zh-CN" altLang="zh-CN" sz="1800" dirty="0"/>
              <a:t>，衍射极限环，对撞机）仍高一个数量级以上</a:t>
            </a:r>
            <a:r>
              <a:rPr lang="zh-CN" altLang="en-US" sz="1800" dirty="0"/>
              <a:t>；</a:t>
            </a:r>
            <a:endParaRPr lang="en-US" altLang="zh-CN" sz="1800" dirty="0"/>
          </a:p>
          <a:p>
            <a:pPr lvl="1"/>
            <a:r>
              <a:rPr lang="zh-CN" altLang="zh-CN" sz="1800" dirty="0"/>
              <a:t>过去的研究提出过许多降低能散（和能量抖动）的方法：在加速阶段优化束流负载实现小能散；操控加速过程中的束流纵向相空间实现啁啾抵消等；在束流传输阶段的方案（</a:t>
            </a:r>
            <a:r>
              <a:rPr lang="en-US" altLang="zh-CN" sz="1800" dirty="0" err="1"/>
              <a:t>chicane+APD</a:t>
            </a:r>
            <a:r>
              <a:rPr lang="zh-CN" altLang="zh-CN" sz="1800" dirty="0"/>
              <a:t>、</a:t>
            </a:r>
            <a:r>
              <a:rPr lang="en-US" altLang="zh-CN" sz="1800" dirty="0"/>
              <a:t>APD+PPD</a:t>
            </a:r>
            <a:r>
              <a:rPr lang="zh-CN" altLang="zh-CN" sz="1800" dirty="0"/>
              <a:t>）；但目前这些方法只适用于</a:t>
            </a:r>
            <a:r>
              <a:rPr lang="en-US" altLang="zh-CN" sz="1800" dirty="0"/>
              <a:t>10-500pC</a:t>
            </a:r>
            <a:r>
              <a:rPr lang="zh-CN" altLang="zh-CN" sz="1800" dirty="0"/>
              <a:t>量级电荷量</a:t>
            </a:r>
            <a:r>
              <a:rPr lang="zh-CN" altLang="en-US" sz="1800" dirty="0"/>
              <a:t>；</a:t>
            </a:r>
            <a:endParaRPr lang="en-US" altLang="zh-CN" sz="1800" dirty="0"/>
          </a:p>
          <a:p>
            <a:pPr lvl="1"/>
            <a:r>
              <a:rPr lang="zh-CN" altLang="zh-CN" sz="1800" dirty="0"/>
              <a:t>本文提出一种新的等离子体元件</a:t>
            </a:r>
            <a:r>
              <a:rPr lang="en-US" altLang="zh-CN" sz="1800" dirty="0"/>
              <a:t>——</a:t>
            </a:r>
            <a:r>
              <a:rPr lang="zh-CN" altLang="zh-CN" sz="1800" dirty="0"/>
              <a:t>束流驱动</a:t>
            </a:r>
            <a:r>
              <a:rPr lang="en-US" altLang="zh-CN" sz="1800" dirty="0"/>
              <a:t>APD</a:t>
            </a:r>
            <a:r>
              <a:rPr lang="zh-CN" altLang="zh-CN" sz="1800" dirty="0"/>
              <a:t>，能够将高能量高电荷量束流能散和能量抖动降低</a:t>
            </a:r>
            <a:r>
              <a:rPr lang="en-US" altLang="zh-CN" sz="1800" dirty="0"/>
              <a:t>1~3</a:t>
            </a:r>
            <a:r>
              <a:rPr lang="zh-CN" altLang="zh-CN" sz="1800" dirty="0"/>
              <a:t>个量级。该元件所需的驱动束可由</a:t>
            </a:r>
            <a:r>
              <a:rPr lang="en-US" altLang="zh-CN" sz="1800" dirty="0"/>
              <a:t>LWFA</a:t>
            </a:r>
            <a:r>
              <a:rPr lang="zh-CN" altLang="zh-CN" sz="1800" dirty="0"/>
              <a:t>提供。</a:t>
            </a:r>
          </a:p>
        </p:txBody>
      </p:sp>
    </p:spTree>
    <p:extLst>
      <p:ext uri="{BB962C8B-B14F-4D97-AF65-F5344CB8AC3E}">
        <p14:creationId xmlns:p14="http://schemas.microsoft.com/office/powerpoint/2010/main" val="20198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B185FD-2D45-4358-83DE-43CFA329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Beam-driven Active Plasma </a:t>
            </a:r>
            <a:r>
              <a:rPr lang="en-US" altLang="zh-CN" b="1" dirty="0" err="1"/>
              <a:t>Dechirper</a:t>
            </a:r>
            <a:r>
              <a:rPr lang="zh-CN" altLang="en-US" b="1" dirty="0"/>
              <a:t>文章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AD1C98-C979-4700-9C87-D6DB0B9F5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beam-driven APD</a:t>
            </a:r>
            <a:r>
              <a:rPr lang="zh-CN" altLang="zh-CN" sz="2000" dirty="0"/>
              <a:t>原理（和</a:t>
            </a:r>
            <a:r>
              <a:rPr lang="en-US" altLang="zh-CN" sz="2000" dirty="0"/>
              <a:t>laser-driven APD</a:t>
            </a:r>
            <a:r>
              <a:rPr lang="zh-CN" altLang="zh-CN" sz="2000" dirty="0"/>
              <a:t>原理</a:t>
            </a:r>
            <a:r>
              <a:rPr lang="zh-CN" altLang="en-US" sz="2000" dirty="0"/>
              <a:t>类似</a:t>
            </a:r>
            <a:r>
              <a:rPr lang="zh-CN" altLang="zh-CN" sz="2000" dirty="0"/>
              <a:t>）；</a:t>
            </a:r>
          </a:p>
          <a:p>
            <a:r>
              <a:rPr lang="zh-CN" altLang="zh-CN" sz="2000" dirty="0"/>
              <a:t>模拟算例</a:t>
            </a:r>
            <a:endParaRPr lang="en-US" altLang="zh-CN" sz="2000" dirty="0"/>
          </a:p>
          <a:p>
            <a:pPr lvl="1"/>
            <a:r>
              <a:rPr lang="en-US" altLang="zh-CN" sz="1800" dirty="0"/>
              <a:t>PWFA</a:t>
            </a:r>
            <a:r>
              <a:rPr lang="zh-CN" altLang="zh-CN" sz="1800" dirty="0"/>
              <a:t>产生的高能量（</a:t>
            </a:r>
            <a:r>
              <a:rPr lang="en-US" altLang="zh-CN" sz="1800" dirty="0"/>
              <a:t>30GeV</a:t>
            </a:r>
            <a:r>
              <a:rPr lang="zh-CN" altLang="zh-CN" sz="1800" dirty="0"/>
              <a:t>）高电荷量（</a:t>
            </a:r>
            <a:r>
              <a:rPr lang="en-US" altLang="zh-CN" sz="1800" dirty="0"/>
              <a:t>1.2nC</a:t>
            </a:r>
            <a:r>
              <a:rPr lang="zh-CN" altLang="zh-CN" sz="1800" dirty="0"/>
              <a:t>）束团的高效率传输（</a:t>
            </a:r>
            <a:r>
              <a:rPr lang="en-US" altLang="zh-CN" sz="1800" dirty="0"/>
              <a:t>~100%</a:t>
            </a:r>
            <a:r>
              <a:rPr lang="zh-CN" altLang="zh-CN" sz="1800" dirty="0"/>
              <a:t>）；能量稳定性（</a:t>
            </a:r>
            <a:r>
              <a:rPr lang="en-US" altLang="zh-CN" sz="1800" dirty="0"/>
              <a:t>±5%→0.001%</a:t>
            </a:r>
            <a:r>
              <a:rPr lang="zh-CN" altLang="zh-CN" sz="1800" dirty="0"/>
              <a:t>）；能散（</a:t>
            </a:r>
            <a:r>
              <a:rPr lang="en-US" altLang="zh-CN" sz="1800" dirty="0"/>
              <a:t>1%→0.14%</a:t>
            </a:r>
            <a:r>
              <a:rPr lang="zh-CN" altLang="zh-CN" sz="1800" dirty="0"/>
              <a:t>）；</a:t>
            </a:r>
            <a:endParaRPr lang="en-US" altLang="zh-CN" sz="1800" dirty="0"/>
          </a:p>
          <a:p>
            <a:pPr lvl="1"/>
            <a:r>
              <a:rPr lang="zh-CN" altLang="zh-CN" sz="1800" dirty="0"/>
              <a:t>与</a:t>
            </a:r>
            <a:r>
              <a:rPr lang="en-US" altLang="zh-CN" sz="1800" dirty="0"/>
              <a:t>laser-driven APD</a:t>
            </a:r>
            <a:r>
              <a:rPr lang="zh-CN" altLang="zh-CN" sz="1800" dirty="0"/>
              <a:t>比较；</a:t>
            </a:r>
            <a:endParaRPr lang="en-US" altLang="zh-CN" sz="1800" dirty="0"/>
          </a:p>
          <a:p>
            <a:pPr lvl="1"/>
            <a:r>
              <a:rPr lang="zh-CN" altLang="zh-CN" sz="1800" dirty="0"/>
              <a:t>降低等离子体密度可以降低对</a:t>
            </a:r>
            <a:r>
              <a:rPr lang="en-US" altLang="zh-CN" sz="1800" dirty="0"/>
              <a:t>driver</a:t>
            </a:r>
            <a:r>
              <a:rPr lang="zh-CN" altLang="zh-CN" sz="1800" dirty="0"/>
              <a:t>峰值流强和电荷量的要求，相应地会增加</a:t>
            </a:r>
            <a:r>
              <a:rPr lang="en-US" altLang="zh-CN" sz="1800" dirty="0"/>
              <a:t>APD</a:t>
            </a:r>
            <a:r>
              <a:rPr lang="zh-CN" altLang="zh-CN" sz="1800" dirty="0"/>
              <a:t>长度，但无需增加</a:t>
            </a:r>
            <a:r>
              <a:rPr lang="en-US" altLang="zh-CN" sz="1800" dirty="0"/>
              <a:t>driver</a:t>
            </a:r>
            <a:r>
              <a:rPr lang="zh-CN" altLang="zh-CN" sz="1800" dirty="0"/>
              <a:t>能量（给三个不同密度下对应的</a:t>
            </a:r>
            <a:r>
              <a:rPr lang="en-US" altLang="zh-CN" sz="1800" dirty="0"/>
              <a:t>driver</a:t>
            </a:r>
            <a:r>
              <a:rPr lang="zh-CN" altLang="zh-CN" sz="1800" dirty="0"/>
              <a:t>参数，</a:t>
            </a:r>
            <a:r>
              <a:rPr lang="en-US" altLang="zh-CN" sz="1800" dirty="0"/>
              <a:t>witness</a:t>
            </a:r>
            <a:r>
              <a:rPr lang="zh-CN" altLang="zh-CN" sz="1800" dirty="0"/>
              <a:t>最终能散和能量抖动品质差不多）；改变</a:t>
            </a:r>
            <a:r>
              <a:rPr lang="en-US" altLang="zh-CN" sz="1800" dirty="0"/>
              <a:t>driver</a:t>
            </a:r>
            <a:r>
              <a:rPr lang="zh-CN" altLang="zh-CN" sz="1800" dirty="0"/>
              <a:t>发射度和能散对结果影响不大；对</a:t>
            </a:r>
            <a:r>
              <a:rPr lang="en-US" altLang="zh-CN" sz="1800" dirty="0"/>
              <a:t>driver</a:t>
            </a:r>
            <a:r>
              <a:rPr lang="zh-CN" altLang="zh-CN" sz="1800" dirty="0"/>
              <a:t>能量稳定性的依赖程度？</a:t>
            </a:r>
            <a:r>
              <a:rPr lang="en-US" altLang="zh-CN" sz="1800" dirty="0"/>
              <a:t>——</a:t>
            </a:r>
            <a:r>
              <a:rPr lang="zh-CN" altLang="zh-CN" sz="1800" dirty="0"/>
              <a:t>给出降低</a:t>
            </a:r>
            <a:r>
              <a:rPr lang="en-US" altLang="zh-CN" sz="1800" dirty="0"/>
              <a:t>driver</a:t>
            </a:r>
            <a:r>
              <a:rPr lang="zh-CN" altLang="zh-CN" sz="1800" dirty="0"/>
              <a:t>品质要求的方向；这种</a:t>
            </a:r>
            <a:r>
              <a:rPr lang="en-US" altLang="zh-CN" sz="1800" dirty="0"/>
              <a:t>driver</a:t>
            </a:r>
            <a:r>
              <a:rPr lang="zh-CN" altLang="zh-CN" sz="1800" dirty="0"/>
              <a:t>（</a:t>
            </a:r>
            <a:r>
              <a:rPr lang="en-US" altLang="zh-CN" sz="1800" dirty="0"/>
              <a:t>GeV</a:t>
            </a:r>
            <a:r>
              <a:rPr lang="zh-CN" altLang="zh-CN" sz="1800" dirty="0"/>
              <a:t>能量，百</a:t>
            </a:r>
            <a:r>
              <a:rPr lang="en-US" altLang="zh-CN" sz="1800" dirty="0"/>
              <a:t>fs</a:t>
            </a:r>
            <a:r>
              <a:rPr lang="zh-CN" altLang="zh-CN" sz="1800" dirty="0"/>
              <a:t>束长，</a:t>
            </a:r>
            <a:r>
              <a:rPr lang="en-US" altLang="zh-CN" sz="1800" dirty="0" err="1"/>
              <a:t>nC</a:t>
            </a:r>
            <a:r>
              <a:rPr lang="zh-CN" altLang="zh-CN" sz="1800" dirty="0"/>
              <a:t>电量，大能散）有可能由</a:t>
            </a:r>
            <a:r>
              <a:rPr lang="en-US" altLang="zh-CN" sz="1800" dirty="0"/>
              <a:t>LWFA</a:t>
            </a:r>
            <a:r>
              <a:rPr lang="zh-CN" altLang="zh-CN" sz="1800" dirty="0"/>
              <a:t>技术提供。</a:t>
            </a:r>
          </a:p>
          <a:p>
            <a:r>
              <a:rPr lang="zh-CN" altLang="zh-CN" sz="2000" dirty="0"/>
              <a:t>结论和讨论</a:t>
            </a:r>
          </a:p>
          <a:p>
            <a:r>
              <a:rPr lang="zh-CN" altLang="zh-CN" sz="2000" dirty="0"/>
              <a:t>致谢</a:t>
            </a:r>
          </a:p>
        </p:txBody>
      </p:sp>
    </p:spTree>
    <p:extLst>
      <p:ext uri="{BB962C8B-B14F-4D97-AF65-F5344CB8AC3E}">
        <p14:creationId xmlns:p14="http://schemas.microsoft.com/office/powerpoint/2010/main" val="189960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20682</TotalTime>
  <Words>850</Words>
  <Application>Microsoft Office PowerPoint</Application>
  <PresentationFormat>宽屏</PresentationFormat>
  <Paragraphs>118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2024/05/27</vt:lpstr>
      <vt:lpstr>三种dechirper比较</vt:lpstr>
      <vt:lpstr>Min energy spread vs. n_p vs. laser peak power</vt:lpstr>
      <vt:lpstr>Max bubble length vs. np</vt:lpstr>
      <vt:lpstr>Beam-driven Active Plasma Dechirper文章</vt:lpstr>
      <vt:lpstr>Beam-driven Active Plasma Dechirper文章</vt:lpstr>
      <vt:lpstr>Beam-driven Active Plasma Dechirper文章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2024/05/13</dc:title>
  <dc:creator>shixueyan</dc:creator>
  <cp:lastModifiedBy>shixueyan</cp:lastModifiedBy>
  <cp:revision>125</cp:revision>
  <dcterms:created xsi:type="dcterms:W3CDTF">2024-05-13T13:33:20Z</dcterms:created>
  <dcterms:modified xsi:type="dcterms:W3CDTF">2024-05-28T00:25:23Z</dcterms:modified>
</cp:coreProperties>
</file>