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525" autoAdjust="0"/>
  </p:normalViewPr>
  <p:slideViewPr>
    <p:cSldViewPr snapToGrid="0">
      <p:cViewPr varScale="1">
        <p:scale>
          <a:sx n="117" d="100"/>
          <a:sy n="117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A5F1C8-1DB5-E6A4-7D14-AD84E9DECD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C1D3F4B-5D64-CDA2-A1EE-208657AC9A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E2ABC18-54C5-04FC-413F-E53A70DBE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D30D-C066-4D84-B7B0-DB91DD694C9D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DAEC29-F25D-0C35-3DA4-88C53689E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BE40BC-CE88-C8AC-286C-A79DA353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3622-C75C-4490-A9B7-403C5BB5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81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449AA0-9307-5CD7-C08C-A4C244897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A684F7E-5D48-C0E4-81D8-D1968FCC1E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26CB8A-4BD2-5765-2DEC-B9CDFCE4F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D30D-C066-4D84-B7B0-DB91DD694C9D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B91A7-F1EF-F152-6D45-48C2EF1B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B9AE6D-1AC8-0129-F0FD-E01D039FF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3622-C75C-4490-A9B7-403C5BB5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246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213B734-41FF-1188-A9D6-9A530645C7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562CD0-6C70-75EC-1DCD-068C763FCE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BCC72FC-8C49-C31B-761A-FF53BD033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D30D-C066-4D84-B7B0-DB91DD694C9D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99B1D6-44DE-DB76-8D2B-F7EF653C9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6347A9-C76C-1DE1-3A14-475DDD0A1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3622-C75C-4490-A9B7-403C5BB5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24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DF93C5-0BD6-4FB8-4AB6-7F8BD808A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A7702C9-37F0-F1CB-2088-967A8A662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79E3BA0-ECD7-7B93-CA25-0F72534BC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D30D-C066-4D84-B7B0-DB91DD694C9D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84FFED-43EE-5BD4-3C9D-109496E80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18D5E8-3720-07D9-E289-1327CB695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3622-C75C-4490-A9B7-403C5BB5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232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65C2DC-D7F3-A348-9FE3-E634CF07B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340621-5A14-B507-4ECD-468026A9D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B94B93-84CC-429F-7058-8D4956864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D30D-C066-4D84-B7B0-DB91DD694C9D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9F560C-5F43-C03D-543C-49F75D70F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F344AC-A058-1107-6E76-FC0A47FD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3622-C75C-4490-A9B7-403C5BB5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2216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1D1EFC-B3F3-E24D-F002-771841D9D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EACC11-8D84-8655-A985-644768E23A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93F82C-0F3D-C18C-7D88-DB4EA77EA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A8EB81-0B4D-EFA9-3231-8DB145556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D30D-C066-4D84-B7B0-DB91DD694C9D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3090AD-B987-520C-443E-42B42D3A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77CFBC-8314-B075-24A9-002FC715C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3622-C75C-4490-A9B7-403C5BB5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673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C2D842-EE3B-75FE-4A50-65AD218F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6659C6-73A1-3F78-E0F8-F8A72E606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6916CA3-8408-565A-36C9-2CB2B0661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5E0B60C-8E1C-A397-A5F1-DF9A439FF6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A34F1EA-36E0-B130-4C47-8AF732157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4F037B1-F6AA-5DAD-2F61-88FD089D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D30D-C066-4D84-B7B0-DB91DD694C9D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8E0F736-F5AA-9CD1-F999-A145ACC2A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9604CC2-0E60-C865-6BE9-AE7CD64A8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3622-C75C-4490-A9B7-403C5BB5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596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1E4BDB-4965-DAD9-1A6C-C830478FE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B020425-581F-E3FD-496C-AE5F900E9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D30D-C066-4D84-B7B0-DB91DD694C9D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1557CD9-B5FA-4E42-640C-82F59C089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05BA57F-AF17-3B26-F10A-B8154F6C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3622-C75C-4490-A9B7-403C5BB5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70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78D8FC1-BAFB-0576-CE42-F46E9879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D30D-C066-4D84-B7B0-DB91DD694C9D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67EE014-031C-A9E2-EA23-F3694D5F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55450EA-D86A-F52F-9D19-2D3390CC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3622-C75C-4490-A9B7-403C5BB5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307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60329D-928B-E101-C9FE-280E9AA2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BE2D987-7896-1A43-1855-FFA9C8D50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B3A8784-0D3B-3226-A05A-3C24EB277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BAB877-A494-49CB-6AB0-48157320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D30D-C066-4D84-B7B0-DB91DD694C9D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92C4F90-19A5-48CF-E5F5-2EC0593ED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7D238F4-5739-950B-184B-7C6B8107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3622-C75C-4490-A9B7-403C5BB5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05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343FAE-F145-0FD2-B770-6744729B4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B5513F0-04EF-9987-1C05-EC0295D196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27000B4-1109-3EAC-CC98-9C00B0DFC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BCEDD2-150C-1218-DC59-1190D514F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5D30D-C066-4D84-B7B0-DB91DD694C9D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5F577C-B00B-1F26-DC3D-24F031E25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1845434-C7B6-5469-873C-334E2B65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53622-C75C-4490-A9B7-403C5BB5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589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FED149-2734-F609-3C8D-ECF96302F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7BDEF0-35E7-D6E9-1217-BF5C7D281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E8412CA-C250-7A47-05FF-A67ECEFF4B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5D30D-C066-4D84-B7B0-DB91DD694C9D}" type="datetimeFigureOut">
              <a:rPr lang="zh-CN" altLang="en-US" smtClean="0"/>
              <a:t>2024/5/27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2168A7-8F43-5AB4-843B-66376417C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EFCF22-EF45-F6F5-BB30-E20AD3CA8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53622-C75C-4490-A9B7-403C5BB5F64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747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97A7D2-6F5B-B366-7BD7-1259C1647A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/>
              <a:t>2024.5.27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7684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DB75AA8-BF00-B8EE-6B3F-6919707C67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40" y="1078447"/>
            <a:ext cx="8781738" cy="4171717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A7C5F0A8-7D36-8D4A-5E69-D3E3DD7B0162}"/>
              </a:ext>
            </a:extLst>
          </p:cNvPr>
          <p:cNvCxnSpPr>
            <a:cxnSpLocks/>
          </p:cNvCxnSpPr>
          <p:nvPr/>
        </p:nvCxnSpPr>
        <p:spPr>
          <a:xfrm flipH="1">
            <a:off x="2470484" y="1820779"/>
            <a:ext cx="449179" cy="393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C0EBA1EC-C39D-3320-8238-1BAB4A078479}"/>
              </a:ext>
            </a:extLst>
          </p:cNvPr>
          <p:cNvSpPr txBox="1"/>
          <p:nvPr/>
        </p:nvSpPr>
        <p:spPr>
          <a:xfrm>
            <a:off x="2675020" y="1607836"/>
            <a:ext cx="962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光刻胶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6D367A4-E639-BAA9-F026-7BF1E823E6B3}"/>
              </a:ext>
            </a:extLst>
          </p:cNvPr>
          <p:cNvSpPr txBox="1"/>
          <p:nvPr/>
        </p:nvSpPr>
        <p:spPr>
          <a:xfrm>
            <a:off x="5422231" y="1469336"/>
            <a:ext cx="20774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去除没有光刻胶保护的部分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A8F406D-8E00-AA28-04BB-35B71C78A2F2}"/>
              </a:ext>
            </a:extLst>
          </p:cNvPr>
          <p:cNvSpPr txBox="1"/>
          <p:nvPr/>
        </p:nvSpPr>
        <p:spPr>
          <a:xfrm>
            <a:off x="312821" y="417978"/>
            <a:ext cx="452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原理示意（以一个</a:t>
            </a:r>
            <a:r>
              <a:rPr lang="en-US" altLang="zh-CN" dirty="0" err="1"/>
              <a:t>mos</a:t>
            </a:r>
            <a:r>
              <a:rPr lang="zh-CN" altLang="en-US" dirty="0"/>
              <a:t>管元件为例）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21C80C59-060D-C68A-8A3F-E08E1FB0F1B4}"/>
              </a:ext>
            </a:extLst>
          </p:cNvPr>
          <p:cNvCxnSpPr>
            <a:cxnSpLocks/>
          </p:cNvCxnSpPr>
          <p:nvPr/>
        </p:nvCxnSpPr>
        <p:spPr>
          <a:xfrm flipH="1">
            <a:off x="1898984" y="1259305"/>
            <a:ext cx="675774" cy="6989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E58CF67E-B28A-7229-C1B8-0ED657CECBDB}"/>
              </a:ext>
            </a:extLst>
          </p:cNvPr>
          <p:cNvSpPr txBox="1"/>
          <p:nvPr/>
        </p:nvSpPr>
        <p:spPr>
          <a:xfrm>
            <a:off x="2498556" y="1078447"/>
            <a:ext cx="962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掩膜</a:t>
            </a: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AD737297-6C54-99C8-770D-F0864ED2791B}"/>
              </a:ext>
            </a:extLst>
          </p:cNvPr>
          <p:cNvCxnSpPr>
            <a:cxnSpLocks/>
          </p:cNvCxnSpPr>
          <p:nvPr/>
        </p:nvCxnSpPr>
        <p:spPr>
          <a:xfrm>
            <a:off x="7379368" y="4620126"/>
            <a:ext cx="81012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C70641A9-3EEE-1362-7D46-BC23EBDAF930}"/>
              </a:ext>
            </a:extLst>
          </p:cNvPr>
          <p:cNvCxnSpPr>
            <a:cxnSpLocks/>
            <a:endCxn id="25" idx="2"/>
          </p:cNvCxnSpPr>
          <p:nvPr/>
        </p:nvCxnSpPr>
        <p:spPr>
          <a:xfrm flipV="1">
            <a:off x="7796463" y="3675209"/>
            <a:ext cx="1110915" cy="9449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E1876BE7-DF8F-D396-31E6-A1DA1AFFBB92}"/>
              </a:ext>
            </a:extLst>
          </p:cNvPr>
          <p:cNvSpPr txBox="1"/>
          <p:nvPr/>
        </p:nvSpPr>
        <p:spPr>
          <a:xfrm>
            <a:off x="7381372" y="2474880"/>
            <a:ext cx="3052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Gate length</a:t>
            </a:r>
            <a:r>
              <a:rPr lang="zh-CN" altLang="en-US" dirty="0"/>
              <a:t>是衡量性能的特征参数</a:t>
            </a:r>
            <a:endParaRPr lang="en-US" altLang="zh-CN" dirty="0"/>
          </a:p>
          <a:p>
            <a:r>
              <a:rPr lang="zh-CN" altLang="en-US" dirty="0"/>
              <a:t>它和</a:t>
            </a:r>
            <a:r>
              <a:rPr lang="en-US" altLang="zh-CN" dirty="0"/>
              <a:t>Gate pitch</a:t>
            </a:r>
            <a:r>
              <a:rPr lang="zh-CN" altLang="en-US" dirty="0"/>
              <a:t>等参数越小，代表集成度越高</a:t>
            </a:r>
            <a:endParaRPr lang="en-US" altLang="zh-CN" dirty="0"/>
          </a:p>
        </p:txBody>
      </p: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53807FC3-5AFA-FD5C-F275-7CEAAE40B8AC}"/>
              </a:ext>
            </a:extLst>
          </p:cNvPr>
          <p:cNvCxnSpPr/>
          <p:nvPr/>
        </p:nvCxnSpPr>
        <p:spPr>
          <a:xfrm>
            <a:off x="9312442" y="3336758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文本框 34">
            <a:extLst>
              <a:ext uri="{FF2B5EF4-FFF2-40B4-BE49-F238E27FC236}">
                <a16:creationId xmlns:a16="http://schemas.microsoft.com/office/drawing/2014/main" id="{E5EF23CA-1398-22ED-7A44-6833B0AD100A}"/>
              </a:ext>
            </a:extLst>
          </p:cNvPr>
          <p:cNvSpPr txBox="1"/>
          <p:nvPr/>
        </p:nvSpPr>
        <p:spPr>
          <a:xfrm>
            <a:off x="9258991" y="4318321"/>
            <a:ext cx="2523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需要更高的分辨能力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40C3215-86FA-335B-82EB-B7BA5B7A6D12}"/>
                  </a:ext>
                </a:extLst>
              </p:cNvPr>
              <p:cNvSpPr txBox="1"/>
              <p:nvPr/>
            </p:nvSpPr>
            <p:spPr>
              <a:xfrm>
                <a:off x="9312442" y="5061284"/>
                <a:ext cx="2523935" cy="1140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zh-CN" alt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zh-CN" alt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22</m:t>
                      </m:r>
                      <m:f>
                        <m:fPr>
                          <m:ctrlP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en-US" altLang="zh-CN" dirty="0">
                  <a:solidFill>
                    <a:schemeClr val="tx1"/>
                  </a:solidFill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zh-CN" altLang="en-US" i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zh-CN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zh-CN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𝑁𝐴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840C3215-86FA-335B-82EB-B7BA5B7A6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2442" y="5061284"/>
                <a:ext cx="2523935" cy="11406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C74068DD-4584-0581-7F35-769F4685B34C}"/>
                  </a:ext>
                </a:extLst>
              </p:cNvPr>
              <p:cNvSpPr txBox="1"/>
              <p:nvPr/>
            </p:nvSpPr>
            <p:spPr>
              <a:xfrm>
                <a:off x="3176338" y="6046125"/>
                <a:ext cx="63847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𝑁𝐴</m:t>
                    </m:r>
                    <m:r>
                      <a:rPr lang="en-US" altLang="zh-CN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zh-CN" altLang="en-US" dirty="0"/>
                  <a:t> 数值孔径，代表能收集到的光的角度，越大越好</a:t>
                </a:r>
              </a:p>
            </p:txBody>
          </p:sp>
        </mc:Choice>
        <mc:Fallback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C74068DD-4584-0581-7F35-769F4685B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6338" y="6046125"/>
                <a:ext cx="6384758" cy="369332"/>
              </a:xfrm>
              <a:prstGeom prst="rect">
                <a:avLst/>
              </a:prstGeom>
              <a:blipFill>
                <a:blip r:embed="rId4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接箭头连接符 38">
            <a:extLst>
              <a:ext uri="{FF2B5EF4-FFF2-40B4-BE49-F238E27FC236}">
                <a16:creationId xmlns:a16="http://schemas.microsoft.com/office/drawing/2014/main" id="{EA3B964A-BC38-2226-2F30-07C54C2AEFCC}"/>
              </a:ext>
            </a:extLst>
          </p:cNvPr>
          <p:cNvCxnSpPr>
            <a:cxnSpLocks/>
          </p:cNvCxnSpPr>
          <p:nvPr/>
        </p:nvCxnSpPr>
        <p:spPr>
          <a:xfrm flipH="1">
            <a:off x="8617307" y="5983705"/>
            <a:ext cx="1609535" cy="2182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图片 42">
            <a:extLst>
              <a:ext uri="{FF2B5EF4-FFF2-40B4-BE49-F238E27FC236}">
                <a16:creationId xmlns:a16="http://schemas.microsoft.com/office/drawing/2014/main" id="{EB104F59-1595-F143-7E15-FBA56A2DE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3272" y="224075"/>
            <a:ext cx="4403088" cy="2070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45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6D8DCE0-57CC-9367-4E7D-64821F4F4A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038" y="3211421"/>
            <a:ext cx="6272962" cy="33781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A3DDD6E-B8C6-5419-5B7B-6B3B1FA56C03}"/>
                  </a:ext>
                </a:extLst>
              </p:cNvPr>
              <p:cNvSpPr txBox="1"/>
              <p:nvPr/>
            </p:nvSpPr>
            <p:spPr>
              <a:xfrm>
                <a:off x="3065044" y="250425"/>
                <a:ext cx="1203158" cy="616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zh-CN" altLang="en-US" i="0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f>
                        <m:fPr>
                          <m:ctrlPr>
                            <a:rPr lang="zh-CN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zh-CN" altLang="en-US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𝑁𝐴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0A3DDD6E-B8C6-5419-5B7B-6B3B1FA56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044" y="250425"/>
                <a:ext cx="1203158" cy="616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D1EDE1A5-A180-E342-B9A4-F0E0247F8212}"/>
              </a:ext>
            </a:extLst>
          </p:cNvPr>
          <p:cNvSpPr txBox="1"/>
          <p:nvPr/>
        </p:nvSpPr>
        <p:spPr>
          <a:xfrm>
            <a:off x="108573" y="381674"/>
            <a:ext cx="4553236" cy="1435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高分辨率的发展历史</a:t>
            </a:r>
            <a:endParaRPr lang="en-US" altLang="zh-CN" dirty="0"/>
          </a:p>
          <a:p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DUV</a:t>
            </a:r>
            <a:r>
              <a:rPr lang="zh-CN" altLang="en-US" dirty="0"/>
              <a:t>（</a:t>
            </a:r>
            <a:r>
              <a:rPr lang="en-US" altLang="zh-CN" dirty="0"/>
              <a:t>193nm</a:t>
            </a:r>
            <a:r>
              <a:rPr lang="zh-CN" altLang="en-US" dirty="0"/>
              <a:t>）：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上世纪八九十年代，规模最大的是尼康</a:t>
            </a:r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B663F5F1-CB4F-B9E3-64FB-950051935F35}"/>
              </a:ext>
            </a:extLst>
          </p:cNvPr>
          <p:cNvSpPr/>
          <p:nvPr/>
        </p:nvSpPr>
        <p:spPr>
          <a:xfrm>
            <a:off x="2815389" y="1884947"/>
            <a:ext cx="577516" cy="55345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78F2E7D-F8A2-A418-BEB6-E9937D1CC435}"/>
              </a:ext>
            </a:extLst>
          </p:cNvPr>
          <p:cNvSpPr txBox="1"/>
          <p:nvPr/>
        </p:nvSpPr>
        <p:spPr>
          <a:xfrm>
            <a:off x="43149" y="2504709"/>
            <a:ext cx="5885232" cy="17121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DUV</a:t>
            </a:r>
            <a:r>
              <a:rPr lang="zh-CN" altLang="en-US" dirty="0"/>
              <a:t>（</a:t>
            </a:r>
            <a:r>
              <a:rPr lang="en-US" altLang="zh-CN" dirty="0"/>
              <a:t>193nm</a:t>
            </a:r>
            <a:r>
              <a:rPr lang="zh-CN" altLang="en-US" dirty="0"/>
              <a:t>）</a:t>
            </a:r>
            <a:r>
              <a:rPr lang="en-US" altLang="zh-CN" dirty="0"/>
              <a:t>+</a:t>
            </a:r>
            <a:r>
              <a:rPr lang="zh-CN" altLang="en-US" dirty="0"/>
              <a:t>纯水浸没：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纯水对该波段的光有着较高的折射率，可以通过纯水浸没提升</a:t>
            </a:r>
            <a:r>
              <a:rPr lang="en-US" altLang="zh-CN" dirty="0"/>
              <a:t>NA</a:t>
            </a:r>
            <a:r>
              <a:rPr lang="zh-CN" altLang="en-US" dirty="0"/>
              <a:t>。主要由台积电的林本坚提出，和</a:t>
            </a:r>
            <a:r>
              <a:rPr lang="en-US" altLang="zh-CN" dirty="0"/>
              <a:t>ASML</a:t>
            </a:r>
            <a:r>
              <a:rPr lang="zh-CN" altLang="en-US" dirty="0"/>
              <a:t>于</a:t>
            </a:r>
            <a:r>
              <a:rPr lang="en-US" altLang="zh-CN" dirty="0"/>
              <a:t>2004</a:t>
            </a:r>
            <a:r>
              <a:rPr lang="zh-CN" altLang="en-US" dirty="0"/>
              <a:t>年一起发展了更高分辨率的机器</a:t>
            </a:r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7F4195A8-3A03-30B0-0D9B-606036CC627A}"/>
              </a:ext>
            </a:extLst>
          </p:cNvPr>
          <p:cNvSpPr/>
          <p:nvPr/>
        </p:nvSpPr>
        <p:spPr>
          <a:xfrm>
            <a:off x="2815389" y="4408662"/>
            <a:ext cx="577516" cy="55345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340D15A-F4C4-6117-0F70-B4C7A548EE7D}"/>
              </a:ext>
            </a:extLst>
          </p:cNvPr>
          <p:cNvSpPr txBox="1"/>
          <p:nvPr/>
        </p:nvSpPr>
        <p:spPr>
          <a:xfrm>
            <a:off x="-15164" y="4681447"/>
            <a:ext cx="6071794" cy="1712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EUV</a:t>
            </a:r>
            <a:r>
              <a:rPr lang="zh-CN" altLang="en-US" dirty="0"/>
              <a:t>（</a:t>
            </a:r>
            <a:r>
              <a:rPr lang="en-US" altLang="zh-CN" dirty="0"/>
              <a:t>13.5nm</a:t>
            </a:r>
            <a:r>
              <a:rPr lang="zh-CN" altLang="en-US" dirty="0"/>
              <a:t>）：</a:t>
            </a:r>
            <a:endParaRPr lang="en-US" altLang="zh-CN" dirty="0"/>
          </a:p>
          <a:p>
            <a:pPr lvl="1">
              <a:lnSpc>
                <a:spcPct val="150000"/>
              </a:lnSpc>
            </a:pPr>
            <a:r>
              <a:rPr lang="zh-CN" altLang="en-US" dirty="0"/>
              <a:t>使用了波长更短的光源以提升分辨率，于</a:t>
            </a:r>
            <a:r>
              <a:rPr lang="en-US" altLang="zh-CN" dirty="0"/>
              <a:t>2015</a:t>
            </a:r>
            <a:r>
              <a:rPr lang="zh-CN" altLang="en-US" dirty="0"/>
              <a:t>年发展出第一台样机。主要由美国政府与英特尔牵头的</a:t>
            </a:r>
            <a:r>
              <a:rPr lang="en-US" altLang="zh-CN" dirty="0"/>
              <a:t>EUV LLC</a:t>
            </a:r>
            <a:r>
              <a:rPr lang="zh-CN" altLang="en-US" dirty="0"/>
              <a:t>发展，其中有</a:t>
            </a:r>
            <a:r>
              <a:rPr lang="en-US" altLang="zh-CN" dirty="0"/>
              <a:t>ASML</a:t>
            </a:r>
            <a:r>
              <a:rPr lang="zh-CN" altLang="en-US" dirty="0"/>
              <a:t>加入。</a:t>
            </a:r>
          </a:p>
        </p:txBody>
      </p:sp>
      <p:sp>
        <p:nvSpPr>
          <p:cNvPr id="12" name="箭头: 右 11">
            <a:extLst>
              <a:ext uri="{FF2B5EF4-FFF2-40B4-BE49-F238E27FC236}">
                <a16:creationId xmlns:a16="http://schemas.microsoft.com/office/drawing/2014/main" id="{2F42E454-4698-876C-3A2E-2259DCD2C073}"/>
              </a:ext>
            </a:extLst>
          </p:cNvPr>
          <p:cNvSpPr/>
          <p:nvPr/>
        </p:nvSpPr>
        <p:spPr>
          <a:xfrm rot="3381273">
            <a:off x="4498810" y="1793034"/>
            <a:ext cx="489284" cy="3776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6A6CE27-DA42-FA06-8229-EFA73355C6C3}"/>
              </a:ext>
            </a:extLst>
          </p:cNvPr>
          <p:cNvSpPr txBox="1"/>
          <p:nvPr/>
        </p:nvSpPr>
        <p:spPr>
          <a:xfrm>
            <a:off x="4159779" y="2146127"/>
            <a:ext cx="2867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发展</a:t>
            </a:r>
            <a:r>
              <a:rPr lang="en-US" altLang="zh-CN" dirty="0"/>
              <a:t>157nm</a:t>
            </a:r>
            <a:r>
              <a:rPr lang="zh-CN" altLang="en-US" dirty="0"/>
              <a:t>，没有成功  </a:t>
            </a:r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B969D44A-8613-DCE9-6D23-C97EFF260167}"/>
              </a:ext>
            </a:extLst>
          </p:cNvPr>
          <p:cNvCxnSpPr>
            <a:cxnSpLocks/>
            <a:stCxn id="16" idx="0"/>
          </p:cNvCxnSpPr>
          <p:nvPr/>
        </p:nvCxnSpPr>
        <p:spPr>
          <a:xfrm flipV="1">
            <a:off x="9055519" y="2355354"/>
            <a:ext cx="0" cy="856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D7A97131-64C4-BF08-C14A-3A85C7BFD3B1}"/>
              </a:ext>
            </a:extLst>
          </p:cNvPr>
          <p:cNvSpPr txBox="1"/>
          <p:nvPr/>
        </p:nvSpPr>
        <p:spPr>
          <a:xfrm>
            <a:off x="6915435" y="804264"/>
            <a:ext cx="5086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两束重复频率为</a:t>
            </a:r>
            <a:r>
              <a:rPr lang="en-US" altLang="zh-CN" dirty="0"/>
              <a:t>50kHz</a:t>
            </a:r>
            <a:r>
              <a:rPr lang="zh-CN" altLang="en-US" dirty="0"/>
              <a:t>的激光</a:t>
            </a:r>
            <a:endParaRPr lang="en-US" altLang="zh-CN" dirty="0"/>
          </a:p>
          <a:p>
            <a:r>
              <a:rPr lang="zh-CN" altLang="en-US" dirty="0"/>
              <a:t>第一束起整形的作用，打到滴落的锡液滴上，将其展平；</a:t>
            </a:r>
            <a:endParaRPr lang="en-US" altLang="zh-CN" dirty="0"/>
          </a:p>
          <a:p>
            <a:r>
              <a:rPr lang="zh-CN" altLang="en-US" dirty="0"/>
              <a:t>第二束主脉冲打到整形完成的锡液滴上，使其电离为等离子体，并产生</a:t>
            </a:r>
            <a:r>
              <a:rPr lang="en-US" altLang="zh-CN" dirty="0"/>
              <a:t>EUV</a:t>
            </a:r>
            <a:r>
              <a:rPr lang="zh-CN" altLang="en-US" dirty="0"/>
              <a:t>辐射，该辐射被下图中光学反射镜收集</a:t>
            </a:r>
          </a:p>
        </p:txBody>
      </p:sp>
    </p:spTree>
    <p:extLst>
      <p:ext uri="{BB962C8B-B14F-4D97-AF65-F5344CB8AC3E}">
        <p14:creationId xmlns:p14="http://schemas.microsoft.com/office/powerpoint/2010/main" val="276443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243</Words>
  <Application>Microsoft Office PowerPoint</Application>
  <PresentationFormat>宽屏</PresentationFormat>
  <Paragraphs>24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等线</vt:lpstr>
      <vt:lpstr>等线 Light</vt:lpstr>
      <vt:lpstr>Arial</vt:lpstr>
      <vt:lpstr>Cambria Math</vt:lpstr>
      <vt:lpstr>Office 主题​​</vt:lpstr>
      <vt:lpstr>2024.5.27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2024.5.27</dc:title>
  <dc:creator>子航 赵</dc:creator>
  <cp:lastModifiedBy>子航 赵</cp:lastModifiedBy>
  <cp:revision>3</cp:revision>
  <dcterms:created xsi:type="dcterms:W3CDTF">2024-05-27T06:47:36Z</dcterms:created>
  <dcterms:modified xsi:type="dcterms:W3CDTF">2024-05-27T10:36:56Z</dcterms:modified>
</cp:coreProperties>
</file>