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59" r:id="rId6"/>
    <p:sldId id="260" r:id="rId7"/>
    <p:sldId id="258" r:id="rId8"/>
    <p:sldId id="263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C736FA3C-D551-4D8D-9147-229B627543C0}">
          <p14:sldIdLst>
            <p14:sldId id="256"/>
            <p14:sldId id="261"/>
            <p14:sldId id="262"/>
          </p14:sldIdLst>
        </p14:section>
        <p14:section name="第一届高能物理计算用户研讨会" id="{F114497D-B239-4FD8-B589-5752287324A2}">
          <p14:sldIdLst>
            <p14:sldId id="257"/>
            <p14:sldId id="259"/>
            <p14:sldId id="260"/>
            <p14:sldId id="258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16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45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095549-0D84-45D7-A923-977D20ED21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0C2BCEA-92BC-46D2-A3A9-77762088DE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1A8A3DE-5230-42D5-A727-96AD85853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4636-24D8-4470-8124-6261477F77F3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49CC09E-F34B-4E3D-B6B7-531F566BC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5571F92-B147-4BA2-AC08-5A270EA31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2BD81-23E4-434A-8A85-A92E5373F1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8033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EE2155-947D-474E-A47E-FEB6E11F5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43FAD58-FEF5-4730-96B7-03426AE3AF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0A4E77B-B621-46CD-A189-DEEAFE75F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4636-24D8-4470-8124-6261477F77F3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196B809-FF4A-4188-B403-FB56775CB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E52F11F-A5BB-4F42-88CF-9DF99F3A1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2BD81-23E4-434A-8A85-A92E5373F1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009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53F9D52-B9BC-499A-874A-6C405C6A2D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B4A5933-1BEC-43D6-BCB7-6E751292DB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85C3CE9-1014-4041-8B41-BF7A90670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4636-24D8-4470-8124-6261477F77F3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8811FD2-FB05-4869-B1BB-D6D80B08D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3D3C787-178A-48F1-A644-4DCFF60F6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2BD81-23E4-434A-8A85-A92E5373F1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6828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E127A6-76D2-4A9A-ABFD-70F47B77C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FC81156-CF8C-4748-9B22-2AFEFCB0A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0AA6074-42ED-41E8-A0A7-BF18E1E42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4636-24D8-4470-8124-6261477F77F3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7CF3A1E-4D15-40BF-9DF2-6E39F6A5C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BF7AA74-4714-49C9-9A79-5E94551B0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2BD81-23E4-434A-8A85-A92E5373F1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3501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909B29-3379-461C-A7E0-D76F0849B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C282814-7465-4FC7-847C-BCEE260B6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49CAC0-F3C7-4077-BD23-00C2890B8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4636-24D8-4470-8124-6261477F77F3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7BA348F-3C12-4287-A02C-AD368CC89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18EB17F-C93E-4A14-989B-6BC59BE02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2BD81-23E4-434A-8A85-A92E5373F1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2739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5AD365-498F-461D-8437-61DA383D4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049DCC2-25A7-42E6-AD67-BE7CCCECF5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9C878F4-8E4C-43BB-9EC4-1EC20F7159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1D13B5F-6AEA-407E-870E-9C8B44D51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4636-24D8-4470-8124-6261477F77F3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7586FBB-9989-4332-82F8-2A028696D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FB3E46B-371A-4DC7-BA05-AD40F89F7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2BD81-23E4-434A-8A85-A92E5373F1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117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95F0D5-E36F-4260-99E1-9F940F3B3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A4BDFD0-2740-462B-8BED-356F90FD6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40C91C8-F361-4A33-9DD7-800AD8D5B5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06B3060-C0E8-4940-B5FC-A781AF6338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A4BE1DE-B004-4855-86E3-BACAA74059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7361F4B-DA5A-4FA1-9C55-4AA32006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4636-24D8-4470-8124-6261477F77F3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1693299-62DB-4FE7-96B3-D3C080775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6A7000D-12EB-48B9-8D49-FDA7228E6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2BD81-23E4-434A-8A85-A92E5373F1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6059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62D267-042B-40EC-ACD8-27927FCF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5E318CF-EA5F-4572-8AD0-91ADA7F66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4636-24D8-4470-8124-6261477F77F3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3B88FCF-C4CE-4CE2-B229-C68A819FC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9C0AB53-E926-426F-933F-C53E86BE4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2BD81-23E4-434A-8A85-A92E5373F1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4153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7B441B9-63EE-4C9E-AF84-399BC63C6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4636-24D8-4470-8124-6261477F77F3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1CBA8AA-CFB4-4B76-893F-63B9BD04F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2D6FE99-E1FB-4B83-8CE1-7A92DD7F3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2BD81-23E4-434A-8A85-A92E5373F1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42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F46F07-956A-48DB-948E-989664827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E7B3A0-5250-4C50-833C-D4352AD13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C72D00C-C092-40F1-99B0-49EE4C33B6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70AB78A-B475-4F4F-B33D-51A7B8854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4636-24D8-4470-8124-6261477F77F3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6E1D2D2-2EA5-4F13-A973-908E2D872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DE94E76-DF1C-4BAD-B5EC-F4F6E103A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2BD81-23E4-434A-8A85-A92E5373F1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66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8CDC2D-5004-484A-831E-0FB9812B8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6ED04A5-986B-473C-8C69-B5B961C7E9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3129BBB-71D0-406C-9648-6BE8D036FB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B994088-6832-48CD-8EFF-704EE6968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4636-24D8-4470-8124-6261477F77F3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1DA3969-15BE-41C5-AA4C-1C97C03E1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E2A6796-E332-48FB-82E1-31AC3FC66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2BD81-23E4-434A-8A85-A92E5373F1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5406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AD2890A-788B-49DB-B409-B52BED229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EE75D01-CB89-4C49-919C-AFEC90B5D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638481F-9AAA-4670-9C57-206358A6CF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34636-24D8-4470-8124-6261477F77F3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A73F0E-936B-4B0C-A7C5-E2DEDD8EB2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3201BE7-D6CF-47ED-9558-FA450D28B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2BD81-23E4-434A-8A85-A92E5373F1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4765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DAA536-DAB9-4506-AA87-54B9B451D6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2024/06/03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AF26DA2-1CAF-4165-961C-F19777BE34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组会</a:t>
            </a:r>
          </a:p>
        </p:txBody>
      </p:sp>
    </p:spTree>
    <p:extLst>
      <p:ext uri="{BB962C8B-B14F-4D97-AF65-F5344CB8AC3E}">
        <p14:creationId xmlns:p14="http://schemas.microsoft.com/office/powerpoint/2010/main" val="923366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F07C489-8F25-495D-98DE-EB439B472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文章里的图</a:t>
            </a:r>
          </a:p>
        </p:txBody>
      </p:sp>
      <p:pic>
        <p:nvPicPr>
          <p:cNvPr id="34" name="图片 33">
            <a:extLst>
              <a:ext uri="{FF2B5EF4-FFF2-40B4-BE49-F238E27FC236}">
                <a16:creationId xmlns:a16="http://schemas.microsoft.com/office/drawing/2014/main" id="{29C52147-3740-4EB6-AEEF-81863E808E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656" y="1844618"/>
            <a:ext cx="9070848" cy="3418391"/>
          </a:xfrm>
          <a:prstGeom prst="rect">
            <a:avLst/>
          </a:prstGeom>
        </p:spPr>
      </p:pic>
      <p:sp>
        <p:nvSpPr>
          <p:cNvPr id="35" name="矩形 34">
            <a:extLst>
              <a:ext uri="{FF2B5EF4-FFF2-40B4-BE49-F238E27FC236}">
                <a16:creationId xmlns:a16="http://schemas.microsoft.com/office/drawing/2014/main" id="{E7C6E256-33AD-419E-8609-14EE7966A700}"/>
              </a:ext>
            </a:extLst>
          </p:cNvPr>
          <p:cNvSpPr/>
          <p:nvPr/>
        </p:nvSpPr>
        <p:spPr>
          <a:xfrm>
            <a:off x="4238761" y="5890641"/>
            <a:ext cx="37144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Fig. 1 Beam-driven APD</a:t>
            </a:r>
            <a:r>
              <a:rPr lang="zh-CN" altLang="en-US" dirty="0"/>
              <a:t>原理示意图</a:t>
            </a:r>
          </a:p>
        </p:txBody>
      </p:sp>
    </p:spTree>
    <p:extLst>
      <p:ext uri="{BB962C8B-B14F-4D97-AF65-F5344CB8AC3E}">
        <p14:creationId xmlns:p14="http://schemas.microsoft.com/office/powerpoint/2010/main" val="2396564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BC8DEF1-D93B-43EE-B6BE-3DB1E7D85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文章里的图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F6EF05B9-225F-43A2-AB30-A48CD950E98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650" y="1292004"/>
            <a:ext cx="4582795" cy="360807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6F2E3704-F0E2-4C95-86C6-DF463C7F209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762" y="1656080"/>
            <a:ext cx="2613660" cy="311099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C72E4397-17A6-4980-B09E-8E5C2F9D2F2F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160680" y="1819910"/>
            <a:ext cx="3477895" cy="2608580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57C1C5AC-DE6F-4448-AD97-AAD7FDD8DF60}"/>
              </a:ext>
            </a:extLst>
          </p:cNvPr>
          <p:cNvSpPr/>
          <p:nvPr/>
        </p:nvSpPr>
        <p:spPr>
          <a:xfrm>
            <a:off x="638600" y="4900074"/>
            <a:ext cx="59999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Fig 2. snapshot</a:t>
            </a:r>
            <a:r>
              <a:rPr lang="zh-CN" altLang="en-US" dirty="0"/>
              <a:t> </a:t>
            </a:r>
            <a:r>
              <a:rPr lang="en-US" altLang="zh-CN" dirty="0"/>
              <a:t>and energy spread</a:t>
            </a:r>
            <a:r>
              <a:rPr lang="zh-CN" altLang="en-US" dirty="0"/>
              <a:t>、</a:t>
            </a:r>
            <a:r>
              <a:rPr lang="en-US" altLang="zh-CN" dirty="0"/>
              <a:t>energy jitter evolution</a:t>
            </a:r>
            <a:r>
              <a:rPr lang="zh-CN" altLang="en-US" dirty="0"/>
              <a:t>，（</a:t>
            </a:r>
            <a:r>
              <a:rPr lang="en-US" altLang="zh-CN" dirty="0"/>
              <a:t>longitudinal phase space</a:t>
            </a:r>
            <a:r>
              <a:rPr lang="zh-CN" altLang="en-US" dirty="0"/>
              <a:t>？）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293DC65-2541-4A22-8420-8E2D9632C0C0}"/>
              </a:ext>
            </a:extLst>
          </p:cNvPr>
          <p:cNvSpPr/>
          <p:nvPr/>
        </p:nvSpPr>
        <p:spPr>
          <a:xfrm>
            <a:off x="8342798" y="5083479"/>
            <a:ext cx="31082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Fig 3. beam-driven APD vs laser-driven APD</a:t>
            </a:r>
            <a:endParaRPr lang="zh-CN" altLang="en-US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0D42A8E5-EA58-4CA4-A8C0-F21FDA629FEE}"/>
              </a:ext>
            </a:extLst>
          </p:cNvPr>
          <p:cNvSpPr/>
          <p:nvPr/>
        </p:nvSpPr>
        <p:spPr>
          <a:xfrm>
            <a:off x="114344" y="5913215"/>
            <a:ext cx="120776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dirty="0"/>
              <a:t>目前只有</a:t>
            </a:r>
            <a:r>
              <a:rPr lang="en-US" altLang="zh-CN" dirty="0"/>
              <a:t>flattop</a:t>
            </a:r>
            <a:r>
              <a:rPr lang="zh-CN" altLang="en-US" dirty="0"/>
              <a:t>算例是否足够？是否需要补充改变初始束流分布（</a:t>
            </a:r>
            <a:r>
              <a:rPr lang="en-US" altLang="zh-CN" dirty="0"/>
              <a:t>Gaussian</a:t>
            </a:r>
            <a:r>
              <a:rPr lang="zh-CN" altLang="en-US" dirty="0"/>
              <a:t>、</a:t>
            </a:r>
            <a:r>
              <a:rPr lang="en-US" altLang="zh-CN" dirty="0"/>
              <a:t>Parabolic</a:t>
            </a:r>
            <a:r>
              <a:rPr lang="zh-CN" altLang="en-US" dirty="0"/>
              <a:t>）的算例，感觉必要性不大；</a:t>
            </a:r>
            <a:endParaRPr lang="en-US" altLang="zh-CN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/>
              <a:t>Fig5.</a:t>
            </a:r>
            <a:r>
              <a:rPr lang="zh-CN" altLang="en-US" dirty="0"/>
              <a:t> </a:t>
            </a:r>
            <a:r>
              <a:rPr lang="en-US" altLang="zh-CN" dirty="0"/>
              <a:t>Driver</a:t>
            </a:r>
            <a:r>
              <a:rPr lang="zh-CN" altLang="en-US" dirty="0"/>
              <a:t>能量、电荷量、束长、发射度、横向尺寸抖动的影响：产生随机误差种子做扫描，判断哪些参数对束流品质的影响占主导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661676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04186F-B5AC-4871-800A-C9862917F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789"/>
            <a:ext cx="10515600" cy="1325563"/>
          </a:xfrm>
        </p:spPr>
        <p:txBody>
          <a:bodyPr/>
          <a:lstStyle/>
          <a:p>
            <a:r>
              <a:rPr lang="zh-CN" altLang="en-US" dirty="0"/>
              <a:t>第一届高能物理计算用户研讨会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A1DEA9D-9041-4B3F-8F25-49264B467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QPAD</a:t>
            </a:r>
            <a:r>
              <a:rPr lang="zh-CN" altLang="en-US" sz="2400" dirty="0"/>
              <a:t>（</a:t>
            </a:r>
            <a:r>
              <a:rPr lang="en-US" altLang="zh-CN" sz="2400" dirty="0" err="1"/>
              <a:t>QuickPIC</a:t>
            </a:r>
            <a:r>
              <a:rPr lang="en-US" altLang="zh-CN" sz="2400" dirty="0"/>
              <a:t> with Azimuthal Decomposition</a:t>
            </a:r>
            <a:r>
              <a:rPr lang="zh-CN" altLang="en-US" sz="2400" dirty="0"/>
              <a:t>）是一个基于</a:t>
            </a:r>
            <a:r>
              <a:rPr lang="en-US" altLang="zh-CN" sz="2400" dirty="0" err="1"/>
              <a:t>QuickPIC</a:t>
            </a:r>
            <a:r>
              <a:rPr lang="zh-CN" altLang="en-US" sz="2400" dirty="0"/>
              <a:t>开发的</a:t>
            </a:r>
            <a:r>
              <a:rPr lang="en-US" altLang="zh-CN" sz="2400" dirty="0"/>
              <a:t>3D</a:t>
            </a:r>
            <a:r>
              <a:rPr lang="zh-CN" altLang="en-US" sz="2400" dirty="0"/>
              <a:t>准静态</a:t>
            </a:r>
            <a:r>
              <a:rPr lang="en-US" altLang="zh-CN" sz="2400" dirty="0"/>
              <a:t>PIC</a:t>
            </a:r>
            <a:r>
              <a:rPr lang="zh-CN" altLang="en-US" sz="2400" dirty="0"/>
              <a:t>模拟程序；不降低模拟精度的同时能够将计算速度提高</a:t>
            </a:r>
            <a:r>
              <a:rPr lang="en-US" altLang="zh-CN" sz="2400" dirty="0"/>
              <a:t>2-4</a:t>
            </a:r>
            <a:r>
              <a:rPr lang="zh-CN" altLang="en-US" sz="2400" dirty="0"/>
              <a:t>个量级；可以模拟激光和带电粒子束；</a:t>
            </a:r>
            <a:endParaRPr lang="en-US" altLang="zh-CN" sz="2400" dirty="0"/>
          </a:p>
          <a:p>
            <a:r>
              <a:rPr lang="en-US" altLang="zh-CN" sz="2400" dirty="0"/>
              <a:t>QPAD</a:t>
            </a:r>
            <a:r>
              <a:rPr lang="zh-CN" altLang="en-US" sz="2400" dirty="0"/>
              <a:t>计算速度快的原因：</a:t>
            </a:r>
            <a:r>
              <a:rPr lang="en-US" altLang="zh-CN" sz="2400" dirty="0"/>
              <a:t>1</a:t>
            </a:r>
            <a:r>
              <a:rPr lang="zh-CN" altLang="en-US" sz="2400" dirty="0"/>
              <a:t>）准静态；</a:t>
            </a:r>
            <a:r>
              <a:rPr lang="en-US" altLang="zh-CN" sz="2400" dirty="0"/>
              <a:t>2</a:t>
            </a:r>
            <a:r>
              <a:rPr lang="zh-CN" altLang="en-US" sz="2400" dirty="0"/>
              <a:t>）采用角向模分解；</a:t>
            </a:r>
            <a:endParaRPr lang="en-US" altLang="zh-CN" sz="2400" dirty="0"/>
          </a:p>
          <a:p>
            <a:r>
              <a:rPr lang="en-US" altLang="zh-CN" sz="2400" dirty="0"/>
              <a:t>Azimuthal Fourier decomposition</a:t>
            </a:r>
            <a:r>
              <a:rPr lang="zh-CN" altLang="en-US" sz="2400" dirty="0"/>
              <a:t>：将场、电流（电荷）密度和</a:t>
            </a:r>
            <a:r>
              <a:rPr lang="en-US" altLang="zh-CN" sz="2400" dirty="0"/>
              <a:t>Maxwell</a:t>
            </a:r>
            <a:r>
              <a:rPr lang="zh-CN" altLang="en-US" sz="2400" dirty="0"/>
              <a:t>方程分解为方位角谐波（展开成</a:t>
            </a:r>
            <a:r>
              <a:rPr lang="en-US" altLang="zh-CN" sz="2400" dirty="0"/>
              <a:t>φ</a:t>
            </a:r>
            <a:r>
              <a:rPr lang="zh-CN" altLang="en-US" sz="2400" dirty="0"/>
              <a:t>的傅里叶级数）</a:t>
            </a:r>
            <a:r>
              <a:rPr lang="en-US" altLang="zh-CN" sz="2400" dirty="0"/>
              <a:t>.</a:t>
            </a:r>
            <a:r>
              <a:rPr lang="zh-CN" altLang="en-US" sz="2400" dirty="0"/>
              <a:t> 可做截断，提高计算速度。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5C26F85-FEBE-47A5-B507-F0DB6719FF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182" y="3572255"/>
            <a:ext cx="4223268" cy="3118828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F4669C5F-F0C0-4256-A8EC-6B933A02629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6896"/>
          <a:stretch/>
        </p:blipFill>
        <p:spPr>
          <a:xfrm>
            <a:off x="5313376" y="4078224"/>
            <a:ext cx="1904086" cy="1164336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DA6F36B2-E662-4DFD-BBE3-2A5E51FA7698}"/>
              </a:ext>
            </a:extLst>
          </p:cNvPr>
          <p:cNvSpPr/>
          <p:nvPr/>
        </p:nvSpPr>
        <p:spPr>
          <a:xfrm>
            <a:off x="7140552" y="6580028"/>
            <a:ext cx="49393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zh-CN" sz="1400" b="0" i="0" u="none" strike="noStrike" baseline="0" dirty="0">
                <a:solidFill>
                  <a:srgbClr val="0081AD"/>
                </a:solidFill>
                <a:latin typeface="t1-gul-regular"/>
              </a:rPr>
              <a:t>F</a:t>
            </a:r>
            <a:r>
              <a:rPr lang="en-US" altLang="zh-CN" sz="1400" b="0" i="0" u="none" strike="noStrike" baseline="0" dirty="0" err="1">
                <a:solidFill>
                  <a:srgbClr val="0081AD"/>
                </a:solidFill>
                <a:latin typeface="t1-gul-regular"/>
              </a:rPr>
              <a:t>ei</a:t>
            </a:r>
            <a:r>
              <a:rPr lang="en-US" altLang="zh-CN" sz="1400" b="0" i="0" u="none" strike="noStrike" baseline="0" dirty="0">
                <a:solidFill>
                  <a:srgbClr val="0081AD"/>
                </a:solidFill>
                <a:latin typeface="t1-gul-regular"/>
              </a:rPr>
              <a:t> </a:t>
            </a:r>
            <a:r>
              <a:rPr lang="fr-FR" altLang="zh-CN" sz="1400" b="0" i="0" u="none" strike="noStrike" baseline="0" dirty="0">
                <a:solidFill>
                  <a:srgbClr val="0081AD"/>
                </a:solidFill>
                <a:latin typeface="t1-gul-regular"/>
              </a:rPr>
              <a:t>L</a:t>
            </a:r>
            <a:r>
              <a:rPr lang="en-US" altLang="zh-CN" sz="1400" b="0" i="0" u="none" strike="noStrike" baseline="0" dirty="0" err="1">
                <a:solidFill>
                  <a:srgbClr val="0081AD"/>
                </a:solidFill>
                <a:latin typeface="t1-gul-regular"/>
              </a:rPr>
              <a:t>i</a:t>
            </a:r>
            <a:r>
              <a:rPr lang="en-US" altLang="zh-CN" sz="1400" dirty="0">
                <a:solidFill>
                  <a:srgbClr val="0081AD"/>
                </a:solidFill>
                <a:latin typeface="t1-gul-regular"/>
              </a:rPr>
              <a:t>,</a:t>
            </a:r>
            <a:r>
              <a:rPr lang="zh-CN" altLang="en-US" sz="1400" dirty="0">
                <a:solidFill>
                  <a:srgbClr val="0081AD"/>
                </a:solidFill>
                <a:latin typeface="t1-gul-regular"/>
              </a:rPr>
              <a:t> </a:t>
            </a:r>
            <a:r>
              <a:rPr lang="en-US" altLang="zh-CN" sz="1400" dirty="0" err="1">
                <a:solidFill>
                  <a:srgbClr val="0081AD"/>
                </a:solidFill>
                <a:latin typeface="t1-gul-regular"/>
              </a:rPr>
              <a:t>etal</a:t>
            </a:r>
            <a:r>
              <a:rPr lang="en-US" altLang="zh-CN" sz="1400" dirty="0">
                <a:solidFill>
                  <a:srgbClr val="0081AD"/>
                </a:solidFill>
                <a:latin typeface="t1-gul-regular"/>
              </a:rPr>
              <a:t>,</a:t>
            </a:r>
            <a:r>
              <a:rPr lang="zh-CN" altLang="en-US" sz="1400" dirty="0">
                <a:solidFill>
                  <a:srgbClr val="0081AD"/>
                </a:solidFill>
                <a:latin typeface="t1-gul-regular"/>
              </a:rPr>
              <a:t> </a:t>
            </a:r>
            <a:r>
              <a:rPr lang="fr-FR" altLang="zh-CN" sz="1400" b="0" i="0" u="none" strike="noStrike" baseline="0" dirty="0">
                <a:solidFill>
                  <a:srgbClr val="0081AD"/>
                </a:solidFill>
                <a:latin typeface="t1-gul-regular"/>
              </a:rPr>
              <a:t>Computer Physics Communications 261 (2021) 107784</a:t>
            </a:r>
            <a:endParaRPr lang="zh-CN" altLang="en-US" sz="1400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59624B93-5D06-4F32-897F-E6848C8D11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9388" y="3641334"/>
            <a:ext cx="4054244" cy="2980669"/>
          </a:xfrm>
          <a:prstGeom prst="rect">
            <a:avLst/>
          </a:prstGeom>
        </p:spPr>
      </p:pic>
      <p:sp>
        <p:nvSpPr>
          <p:cNvPr id="8" name="箭头: 右 7">
            <a:extLst>
              <a:ext uri="{FF2B5EF4-FFF2-40B4-BE49-F238E27FC236}">
                <a16:creationId xmlns:a16="http://schemas.microsoft.com/office/drawing/2014/main" id="{080C9154-2F4A-48BB-8936-F6144FCDFD33}"/>
              </a:ext>
            </a:extLst>
          </p:cNvPr>
          <p:cNvSpPr/>
          <p:nvPr/>
        </p:nvSpPr>
        <p:spPr>
          <a:xfrm>
            <a:off x="5313376" y="5449824"/>
            <a:ext cx="2062784" cy="45719"/>
          </a:xfrm>
          <a:prstGeom prst="rightArrow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5305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内容占位符 7">
            <a:extLst>
              <a:ext uri="{FF2B5EF4-FFF2-40B4-BE49-F238E27FC236}">
                <a16:creationId xmlns:a16="http://schemas.microsoft.com/office/drawing/2014/main" id="{BCDF8A69-46CD-4DC0-A1EE-054E13679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7720"/>
            <a:ext cx="5382266" cy="4351338"/>
          </a:xfrm>
        </p:spPr>
        <p:txBody>
          <a:bodyPr/>
          <a:lstStyle/>
          <a:p>
            <a:r>
              <a:rPr lang="zh-CN" altLang="en-US" dirty="0"/>
              <a:t>带电粒子束流驱动的线性尾场比较：</a:t>
            </a:r>
            <a:r>
              <a:rPr lang="en-US" altLang="zh-CN" dirty="0"/>
              <a:t>OSIRIS vs </a:t>
            </a:r>
            <a:r>
              <a:rPr lang="en-US" altLang="zh-CN" dirty="0" err="1"/>
              <a:t>QuickPIC</a:t>
            </a:r>
            <a:r>
              <a:rPr lang="en-US" altLang="zh-CN" dirty="0"/>
              <a:t> vs QPAD</a:t>
            </a:r>
            <a:endParaRPr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72237EFF-D7DF-4147-AC66-498CF9A2E2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809" y="3064451"/>
            <a:ext cx="7052606" cy="2365829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F5E962CD-01CD-4B72-A8BD-C48955E0C2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2886" y="2395900"/>
            <a:ext cx="4157591" cy="4242117"/>
          </a:xfrm>
          <a:prstGeom prst="rect">
            <a:avLst/>
          </a:prstGeom>
        </p:spPr>
      </p:pic>
      <p:sp>
        <p:nvSpPr>
          <p:cNvPr id="12" name="内容占位符 7">
            <a:extLst>
              <a:ext uri="{FF2B5EF4-FFF2-40B4-BE49-F238E27FC236}">
                <a16:creationId xmlns:a16="http://schemas.microsoft.com/office/drawing/2014/main" id="{D1AD8046-8E35-472F-B55B-E86C056CA162}"/>
              </a:ext>
            </a:extLst>
          </p:cNvPr>
          <p:cNvSpPr txBox="1">
            <a:spLocks/>
          </p:cNvSpPr>
          <p:nvPr/>
        </p:nvSpPr>
        <p:spPr>
          <a:xfrm>
            <a:off x="6496683" y="1427720"/>
            <a:ext cx="538226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QPAD</a:t>
            </a:r>
            <a:r>
              <a:rPr lang="zh-CN" altLang="en-US" dirty="0"/>
              <a:t>用来做</a:t>
            </a:r>
            <a:r>
              <a:rPr lang="en-US" altLang="zh-CN" dirty="0"/>
              <a:t>hosing</a:t>
            </a:r>
            <a:r>
              <a:rPr lang="zh-CN" altLang="en-US" dirty="0"/>
              <a:t>不稳定性的研究</a:t>
            </a:r>
          </a:p>
        </p:txBody>
      </p:sp>
      <p:sp>
        <p:nvSpPr>
          <p:cNvPr id="15" name="标题 1">
            <a:extLst>
              <a:ext uri="{FF2B5EF4-FFF2-40B4-BE49-F238E27FC236}">
                <a16:creationId xmlns:a16="http://schemas.microsoft.com/office/drawing/2014/main" id="{971CADD2-317B-4040-8552-BC7DF276823C}"/>
              </a:ext>
            </a:extLst>
          </p:cNvPr>
          <p:cNvSpPr txBox="1">
            <a:spLocks/>
          </p:cNvSpPr>
          <p:nvPr/>
        </p:nvSpPr>
        <p:spPr>
          <a:xfrm>
            <a:off x="838200" y="617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/>
              <a:t>第一届高能物理计算用户研讨会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8121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内容占位符 7">
            <a:extLst>
              <a:ext uri="{FF2B5EF4-FFF2-40B4-BE49-F238E27FC236}">
                <a16:creationId xmlns:a16="http://schemas.microsoft.com/office/drawing/2014/main" id="{BCDF8A69-46CD-4DC0-A1EE-054E13679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5339"/>
            <a:ext cx="10515600" cy="4351338"/>
          </a:xfrm>
        </p:spPr>
        <p:txBody>
          <a:bodyPr/>
          <a:lstStyle/>
          <a:p>
            <a:r>
              <a:rPr lang="en-US" altLang="zh-CN" dirty="0" err="1"/>
              <a:t>QuickPIC</a:t>
            </a:r>
            <a:r>
              <a:rPr lang="zh-CN" altLang="en-US" dirty="0"/>
              <a:t>目前可以做激光模拟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0D27806D-2B5F-491A-960B-D87494782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971" y="2359199"/>
            <a:ext cx="8723086" cy="3836260"/>
          </a:xfrm>
          <a:prstGeom prst="rect">
            <a:avLst/>
          </a:prstGeom>
        </p:spPr>
      </p:pic>
      <p:sp>
        <p:nvSpPr>
          <p:cNvPr id="10" name="标题 1">
            <a:extLst>
              <a:ext uri="{FF2B5EF4-FFF2-40B4-BE49-F238E27FC236}">
                <a16:creationId xmlns:a16="http://schemas.microsoft.com/office/drawing/2014/main" id="{24AC1DB9-9CF2-4FD9-A9E2-1C84C3AD5CF4}"/>
              </a:ext>
            </a:extLst>
          </p:cNvPr>
          <p:cNvSpPr txBox="1">
            <a:spLocks/>
          </p:cNvSpPr>
          <p:nvPr/>
        </p:nvSpPr>
        <p:spPr>
          <a:xfrm>
            <a:off x="838200" y="617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第一届高能物理计算用户研讨会</a:t>
            </a:r>
          </a:p>
        </p:txBody>
      </p:sp>
    </p:spTree>
    <p:extLst>
      <p:ext uri="{BB962C8B-B14F-4D97-AF65-F5344CB8AC3E}">
        <p14:creationId xmlns:p14="http://schemas.microsoft.com/office/powerpoint/2010/main" val="2399825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1FA20C0-89C6-4046-9C1A-A6C91C537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并行计算</a:t>
            </a:r>
            <a:r>
              <a:rPr lang="en-US" altLang="zh-CN" dirty="0"/>
              <a:t>&amp;GPU</a:t>
            </a:r>
            <a:r>
              <a:rPr lang="zh-CN" altLang="en-US" dirty="0"/>
              <a:t>加速在粒子物理与天体物理、空间卫星、加速器、光源及中子源中的应用：数据处理与分析、任务监管与调度、模拟计算等</a:t>
            </a:r>
            <a:endParaRPr lang="en-US" altLang="zh-CN" dirty="0"/>
          </a:p>
          <a:p>
            <a:r>
              <a:rPr lang="en-US" altLang="zh-CN" dirty="0"/>
              <a:t>https://indico.ihep.ac.cn/event/22334/timetable/#all.detailed</a:t>
            </a: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7456170C-FF61-4287-ADCC-26CD6DCA5234}"/>
              </a:ext>
            </a:extLst>
          </p:cNvPr>
          <p:cNvSpPr txBox="1">
            <a:spLocks/>
          </p:cNvSpPr>
          <p:nvPr/>
        </p:nvSpPr>
        <p:spPr>
          <a:xfrm>
            <a:off x="838200" y="617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第一届高能物理计算用户研讨会</a:t>
            </a:r>
          </a:p>
        </p:txBody>
      </p:sp>
    </p:spTree>
    <p:extLst>
      <p:ext uri="{BB962C8B-B14F-4D97-AF65-F5344CB8AC3E}">
        <p14:creationId xmlns:p14="http://schemas.microsoft.com/office/powerpoint/2010/main" val="143264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707DF6-0F74-4286-BD2E-734AF521B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下一步工作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30C50E1-91C0-4329-9214-5B4349F7C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线性区间</a:t>
            </a:r>
            <a:r>
              <a:rPr lang="en-US" altLang="zh-CN" dirty="0"/>
              <a:t>APD</a:t>
            </a:r>
            <a:r>
              <a:rPr lang="zh-CN" altLang="en-US" dirty="0"/>
              <a:t>模拟</a:t>
            </a:r>
            <a:endParaRPr lang="en-US" altLang="zh-CN" dirty="0"/>
          </a:p>
          <a:p>
            <a:r>
              <a:rPr lang="zh-CN" altLang="en-US" dirty="0"/>
              <a:t>正电子</a:t>
            </a:r>
            <a:r>
              <a:rPr lang="en-US" altLang="zh-CN" dirty="0" err="1"/>
              <a:t>dechirp</a:t>
            </a:r>
            <a:r>
              <a:rPr lang="zh-CN" altLang="en-US" dirty="0"/>
              <a:t>模拟</a:t>
            </a:r>
          </a:p>
        </p:txBody>
      </p:sp>
    </p:spTree>
    <p:extLst>
      <p:ext uri="{BB962C8B-B14F-4D97-AF65-F5344CB8AC3E}">
        <p14:creationId xmlns:p14="http://schemas.microsoft.com/office/powerpoint/2010/main" val="2373555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332</Words>
  <Application>Microsoft Office PowerPoint</Application>
  <PresentationFormat>宽屏</PresentationFormat>
  <Paragraphs>25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t1-gul-regular</vt:lpstr>
      <vt:lpstr>等线</vt:lpstr>
      <vt:lpstr>等线 Light</vt:lpstr>
      <vt:lpstr>Arial</vt:lpstr>
      <vt:lpstr>Wingdings</vt:lpstr>
      <vt:lpstr>Office 主题​​</vt:lpstr>
      <vt:lpstr>2024/06/03</vt:lpstr>
      <vt:lpstr>文章里的图</vt:lpstr>
      <vt:lpstr>文章里的图</vt:lpstr>
      <vt:lpstr>第一届高能物理计算用户研讨会</vt:lpstr>
      <vt:lpstr>PowerPoint 演示文稿</vt:lpstr>
      <vt:lpstr>PowerPoint 演示文稿</vt:lpstr>
      <vt:lpstr>PowerPoint 演示文稿</vt:lpstr>
      <vt:lpstr>下一步工作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2024/06/03</dc:title>
  <dc:creator>shixueyan</dc:creator>
  <cp:lastModifiedBy>shixueyan</cp:lastModifiedBy>
  <cp:revision>86</cp:revision>
  <dcterms:created xsi:type="dcterms:W3CDTF">2024-06-03T00:26:04Z</dcterms:created>
  <dcterms:modified xsi:type="dcterms:W3CDTF">2024-06-03T10:09:36Z</dcterms:modified>
</cp:coreProperties>
</file>