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0" r:id="rId5"/>
    <p:sldId id="263" r:id="rId6"/>
    <p:sldId id="262" r:id="rId7"/>
    <p:sldId id="264" r:id="rId8"/>
    <p:sldId id="258" r:id="rId9"/>
    <p:sldId id="257"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2" autoAdjust="0"/>
    <p:restoredTop sz="94660"/>
  </p:normalViewPr>
  <p:slideViewPr>
    <p:cSldViewPr snapToGrid="0">
      <p:cViewPr>
        <p:scale>
          <a:sx n="125" d="100"/>
          <a:sy n="125" d="100"/>
        </p:scale>
        <p:origin x="17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F6D3DE-953E-4D6E-8A1A-186D5EA5F0C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E5F132-94FC-4A8D-88E3-109D2D4238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71CA4CF-29D8-4796-ACEA-7D8A430DF060}"/>
              </a:ext>
            </a:extLst>
          </p:cNvPr>
          <p:cNvSpPr>
            <a:spLocks noGrp="1"/>
          </p:cNvSpPr>
          <p:nvPr>
            <p:ph type="dt" sz="half" idx="10"/>
          </p:nvPr>
        </p:nvSpPr>
        <p:spPr/>
        <p:txBody>
          <a:bodyPr/>
          <a:lstStyle/>
          <a:p>
            <a:fld id="{2C81235B-970A-4C13-B57F-8CF47C919705}" type="datetimeFigureOut">
              <a:rPr lang="zh-CN" altLang="en-US" smtClean="0"/>
              <a:t>2024/6/15</a:t>
            </a:fld>
            <a:endParaRPr lang="zh-CN" altLang="en-US"/>
          </a:p>
        </p:txBody>
      </p:sp>
      <p:sp>
        <p:nvSpPr>
          <p:cNvPr id="5" name="页脚占位符 4">
            <a:extLst>
              <a:ext uri="{FF2B5EF4-FFF2-40B4-BE49-F238E27FC236}">
                <a16:creationId xmlns:a16="http://schemas.microsoft.com/office/drawing/2014/main" id="{D9EB834C-3A7A-4FF4-93C6-CD89537797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8CE98BC-F740-41C3-BB0C-CA18F8ED7B1A}"/>
              </a:ext>
            </a:extLst>
          </p:cNvPr>
          <p:cNvSpPr>
            <a:spLocks noGrp="1"/>
          </p:cNvSpPr>
          <p:nvPr>
            <p:ph type="sldNum" sz="quarter" idx="12"/>
          </p:nvPr>
        </p:nvSpPr>
        <p:spPr/>
        <p:txBody>
          <a:bodyPr/>
          <a:lstStyle/>
          <a:p>
            <a:fld id="{99A42EE2-94E4-43AF-BA6C-F5CC6C594586}" type="slidenum">
              <a:rPr lang="zh-CN" altLang="en-US" smtClean="0"/>
              <a:t>‹#›</a:t>
            </a:fld>
            <a:endParaRPr lang="zh-CN" altLang="en-US"/>
          </a:p>
        </p:txBody>
      </p:sp>
    </p:spTree>
    <p:extLst>
      <p:ext uri="{BB962C8B-B14F-4D97-AF65-F5344CB8AC3E}">
        <p14:creationId xmlns:p14="http://schemas.microsoft.com/office/powerpoint/2010/main" val="1974983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B315D8-5C60-4641-B1ED-8E82F465025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920E5BD-222A-484B-9764-6CCCFCAF5BE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E1B5E51-5E10-44D7-8398-23A823DB10C5}"/>
              </a:ext>
            </a:extLst>
          </p:cNvPr>
          <p:cNvSpPr>
            <a:spLocks noGrp="1"/>
          </p:cNvSpPr>
          <p:nvPr>
            <p:ph type="dt" sz="half" idx="10"/>
          </p:nvPr>
        </p:nvSpPr>
        <p:spPr/>
        <p:txBody>
          <a:bodyPr/>
          <a:lstStyle/>
          <a:p>
            <a:fld id="{2C81235B-970A-4C13-B57F-8CF47C919705}" type="datetimeFigureOut">
              <a:rPr lang="zh-CN" altLang="en-US" smtClean="0"/>
              <a:t>2024/6/15</a:t>
            </a:fld>
            <a:endParaRPr lang="zh-CN" altLang="en-US"/>
          </a:p>
        </p:txBody>
      </p:sp>
      <p:sp>
        <p:nvSpPr>
          <p:cNvPr id="5" name="页脚占位符 4">
            <a:extLst>
              <a:ext uri="{FF2B5EF4-FFF2-40B4-BE49-F238E27FC236}">
                <a16:creationId xmlns:a16="http://schemas.microsoft.com/office/drawing/2014/main" id="{A41CF31C-6994-423D-BCC7-26E5185D577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8E83E0-444F-41A0-B45D-153B02340A58}"/>
              </a:ext>
            </a:extLst>
          </p:cNvPr>
          <p:cNvSpPr>
            <a:spLocks noGrp="1"/>
          </p:cNvSpPr>
          <p:nvPr>
            <p:ph type="sldNum" sz="quarter" idx="12"/>
          </p:nvPr>
        </p:nvSpPr>
        <p:spPr/>
        <p:txBody>
          <a:bodyPr/>
          <a:lstStyle/>
          <a:p>
            <a:fld id="{99A42EE2-94E4-43AF-BA6C-F5CC6C594586}" type="slidenum">
              <a:rPr lang="zh-CN" altLang="en-US" smtClean="0"/>
              <a:t>‹#›</a:t>
            </a:fld>
            <a:endParaRPr lang="zh-CN" altLang="en-US"/>
          </a:p>
        </p:txBody>
      </p:sp>
    </p:spTree>
    <p:extLst>
      <p:ext uri="{BB962C8B-B14F-4D97-AF65-F5344CB8AC3E}">
        <p14:creationId xmlns:p14="http://schemas.microsoft.com/office/powerpoint/2010/main" val="338140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4B9D72C-1835-42A6-9BD4-7D36589996F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27C837A-E779-490E-B792-A1FD6E6D40E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F4C0BB-A0D9-4429-ABFE-F37805CF60E4}"/>
              </a:ext>
            </a:extLst>
          </p:cNvPr>
          <p:cNvSpPr>
            <a:spLocks noGrp="1"/>
          </p:cNvSpPr>
          <p:nvPr>
            <p:ph type="dt" sz="half" idx="10"/>
          </p:nvPr>
        </p:nvSpPr>
        <p:spPr/>
        <p:txBody>
          <a:bodyPr/>
          <a:lstStyle/>
          <a:p>
            <a:fld id="{2C81235B-970A-4C13-B57F-8CF47C919705}" type="datetimeFigureOut">
              <a:rPr lang="zh-CN" altLang="en-US" smtClean="0"/>
              <a:t>2024/6/15</a:t>
            </a:fld>
            <a:endParaRPr lang="zh-CN" altLang="en-US"/>
          </a:p>
        </p:txBody>
      </p:sp>
      <p:sp>
        <p:nvSpPr>
          <p:cNvPr id="5" name="页脚占位符 4">
            <a:extLst>
              <a:ext uri="{FF2B5EF4-FFF2-40B4-BE49-F238E27FC236}">
                <a16:creationId xmlns:a16="http://schemas.microsoft.com/office/drawing/2014/main" id="{F9439E31-EF3B-4F9D-8134-9217A9AFAE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C20393-E12F-44DA-B6F4-FFD8E3BB634E}"/>
              </a:ext>
            </a:extLst>
          </p:cNvPr>
          <p:cNvSpPr>
            <a:spLocks noGrp="1"/>
          </p:cNvSpPr>
          <p:nvPr>
            <p:ph type="sldNum" sz="quarter" idx="12"/>
          </p:nvPr>
        </p:nvSpPr>
        <p:spPr/>
        <p:txBody>
          <a:bodyPr/>
          <a:lstStyle/>
          <a:p>
            <a:fld id="{99A42EE2-94E4-43AF-BA6C-F5CC6C594586}" type="slidenum">
              <a:rPr lang="zh-CN" altLang="en-US" smtClean="0"/>
              <a:t>‹#›</a:t>
            </a:fld>
            <a:endParaRPr lang="zh-CN" altLang="en-US"/>
          </a:p>
        </p:txBody>
      </p:sp>
    </p:spTree>
    <p:extLst>
      <p:ext uri="{BB962C8B-B14F-4D97-AF65-F5344CB8AC3E}">
        <p14:creationId xmlns:p14="http://schemas.microsoft.com/office/powerpoint/2010/main" val="1381778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6F100A-7D6B-4A87-8C16-92BEF46E1C6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EB4F92D-050E-45F6-85D6-8935A0C86E5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180DA2-9034-4F35-B3AC-2533C40D9BE3}"/>
              </a:ext>
            </a:extLst>
          </p:cNvPr>
          <p:cNvSpPr>
            <a:spLocks noGrp="1"/>
          </p:cNvSpPr>
          <p:nvPr>
            <p:ph type="dt" sz="half" idx="10"/>
          </p:nvPr>
        </p:nvSpPr>
        <p:spPr/>
        <p:txBody>
          <a:bodyPr/>
          <a:lstStyle/>
          <a:p>
            <a:fld id="{2C81235B-970A-4C13-B57F-8CF47C919705}" type="datetimeFigureOut">
              <a:rPr lang="zh-CN" altLang="en-US" smtClean="0"/>
              <a:t>2024/6/15</a:t>
            </a:fld>
            <a:endParaRPr lang="zh-CN" altLang="en-US"/>
          </a:p>
        </p:txBody>
      </p:sp>
      <p:sp>
        <p:nvSpPr>
          <p:cNvPr id="5" name="页脚占位符 4">
            <a:extLst>
              <a:ext uri="{FF2B5EF4-FFF2-40B4-BE49-F238E27FC236}">
                <a16:creationId xmlns:a16="http://schemas.microsoft.com/office/drawing/2014/main" id="{6BCD72ED-3939-4EBE-AB5F-72F8D30E6D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8DF252-9ECA-45A1-94FC-D367AF3AD2DF}"/>
              </a:ext>
            </a:extLst>
          </p:cNvPr>
          <p:cNvSpPr>
            <a:spLocks noGrp="1"/>
          </p:cNvSpPr>
          <p:nvPr>
            <p:ph type="sldNum" sz="quarter" idx="12"/>
          </p:nvPr>
        </p:nvSpPr>
        <p:spPr/>
        <p:txBody>
          <a:bodyPr/>
          <a:lstStyle/>
          <a:p>
            <a:fld id="{99A42EE2-94E4-43AF-BA6C-F5CC6C594586}" type="slidenum">
              <a:rPr lang="zh-CN" altLang="en-US" smtClean="0"/>
              <a:t>‹#›</a:t>
            </a:fld>
            <a:endParaRPr lang="zh-CN" altLang="en-US"/>
          </a:p>
        </p:txBody>
      </p:sp>
    </p:spTree>
    <p:extLst>
      <p:ext uri="{BB962C8B-B14F-4D97-AF65-F5344CB8AC3E}">
        <p14:creationId xmlns:p14="http://schemas.microsoft.com/office/powerpoint/2010/main" val="1973809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1DBF22-5805-4E2F-8E21-F6A3F998D13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F0924B1-2432-44EA-9072-6FA0474D7D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8D9944CA-3DDA-4620-860D-AB5AF150050A}"/>
              </a:ext>
            </a:extLst>
          </p:cNvPr>
          <p:cNvSpPr>
            <a:spLocks noGrp="1"/>
          </p:cNvSpPr>
          <p:nvPr>
            <p:ph type="dt" sz="half" idx="10"/>
          </p:nvPr>
        </p:nvSpPr>
        <p:spPr/>
        <p:txBody>
          <a:bodyPr/>
          <a:lstStyle/>
          <a:p>
            <a:fld id="{2C81235B-970A-4C13-B57F-8CF47C919705}" type="datetimeFigureOut">
              <a:rPr lang="zh-CN" altLang="en-US" smtClean="0"/>
              <a:t>2024/6/15</a:t>
            </a:fld>
            <a:endParaRPr lang="zh-CN" altLang="en-US"/>
          </a:p>
        </p:txBody>
      </p:sp>
      <p:sp>
        <p:nvSpPr>
          <p:cNvPr id="5" name="页脚占位符 4">
            <a:extLst>
              <a:ext uri="{FF2B5EF4-FFF2-40B4-BE49-F238E27FC236}">
                <a16:creationId xmlns:a16="http://schemas.microsoft.com/office/drawing/2014/main" id="{DCE1E10E-9ACE-4A1A-BAE0-41EC9B4C29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E7740B4-5B87-4319-BA05-2A4544E1955C}"/>
              </a:ext>
            </a:extLst>
          </p:cNvPr>
          <p:cNvSpPr>
            <a:spLocks noGrp="1"/>
          </p:cNvSpPr>
          <p:nvPr>
            <p:ph type="sldNum" sz="quarter" idx="12"/>
          </p:nvPr>
        </p:nvSpPr>
        <p:spPr/>
        <p:txBody>
          <a:bodyPr/>
          <a:lstStyle/>
          <a:p>
            <a:fld id="{99A42EE2-94E4-43AF-BA6C-F5CC6C594586}" type="slidenum">
              <a:rPr lang="zh-CN" altLang="en-US" smtClean="0"/>
              <a:t>‹#›</a:t>
            </a:fld>
            <a:endParaRPr lang="zh-CN" altLang="en-US"/>
          </a:p>
        </p:txBody>
      </p:sp>
    </p:spTree>
    <p:extLst>
      <p:ext uri="{BB962C8B-B14F-4D97-AF65-F5344CB8AC3E}">
        <p14:creationId xmlns:p14="http://schemas.microsoft.com/office/powerpoint/2010/main" val="308841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A13E63-425C-4413-9662-19CC36C335E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FE08CFE-0DC8-430E-9996-E83E80DA3D2D}"/>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D06188A-858F-4E16-B033-E95DEEA0F4D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AC6F89A-6BA3-4D11-A186-C0ADA87C5ACC}"/>
              </a:ext>
            </a:extLst>
          </p:cNvPr>
          <p:cNvSpPr>
            <a:spLocks noGrp="1"/>
          </p:cNvSpPr>
          <p:nvPr>
            <p:ph type="dt" sz="half" idx="10"/>
          </p:nvPr>
        </p:nvSpPr>
        <p:spPr/>
        <p:txBody>
          <a:bodyPr/>
          <a:lstStyle/>
          <a:p>
            <a:fld id="{2C81235B-970A-4C13-B57F-8CF47C919705}" type="datetimeFigureOut">
              <a:rPr lang="zh-CN" altLang="en-US" smtClean="0"/>
              <a:t>2024/6/15</a:t>
            </a:fld>
            <a:endParaRPr lang="zh-CN" altLang="en-US"/>
          </a:p>
        </p:txBody>
      </p:sp>
      <p:sp>
        <p:nvSpPr>
          <p:cNvPr id="6" name="页脚占位符 5">
            <a:extLst>
              <a:ext uri="{FF2B5EF4-FFF2-40B4-BE49-F238E27FC236}">
                <a16:creationId xmlns:a16="http://schemas.microsoft.com/office/drawing/2014/main" id="{26BFD92E-CACB-4CA3-B23B-D5D26F09862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6568D3E-ACEE-4D0C-82AD-8A1F38308EFA}"/>
              </a:ext>
            </a:extLst>
          </p:cNvPr>
          <p:cNvSpPr>
            <a:spLocks noGrp="1"/>
          </p:cNvSpPr>
          <p:nvPr>
            <p:ph type="sldNum" sz="quarter" idx="12"/>
          </p:nvPr>
        </p:nvSpPr>
        <p:spPr/>
        <p:txBody>
          <a:bodyPr/>
          <a:lstStyle/>
          <a:p>
            <a:fld id="{99A42EE2-94E4-43AF-BA6C-F5CC6C594586}" type="slidenum">
              <a:rPr lang="zh-CN" altLang="en-US" smtClean="0"/>
              <a:t>‹#›</a:t>
            </a:fld>
            <a:endParaRPr lang="zh-CN" altLang="en-US"/>
          </a:p>
        </p:txBody>
      </p:sp>
    </p:spTree>
    <p:extLst>
      <p:ext uri="{BB962C8B-B14F-4D97-AF65-F5344CB8AC3E}">
        <p14:creationId xmlns:p14="http://schemas.microsoft.com/office/powerpoint/2010/main" val="315991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BA8729-8E0C-41CF-AD71-04278C81386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C0179A5-4CA4-4478-B965-DCA70E8D01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EE66DEC-4911-4E3C-BB17-28D7B88B7974}"/>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ACE6503B-CA40-4B18-A740-BE6D5F8099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7B9AF1F-40A2-4816-B4C1-FEF65F48496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649F02E-649C-4194-BFB5-AB554AF0C5E6}"/>
              </a:ext>
            </a:extLst>
          </p:cNvPr>
          <p:cNvSpPr>
            <a:spLocks noGrp="1"/>
          </p:cNvSpPr>
          <p:nvPr>
            <p:ph type="dt" sz="half" idx="10"/>
          </p:nvPr>
        </p:nvSpPr>
        <p:spPr/>
        <p:txBody>
          <a:bodyPr/>
          <a:lstStyle/>
          <a:p>
            <a:fld id="{2C81235B-970A-4C13-B57F-8CF47C919705}" type="datetimeFigureOut">
              <a:rPr lang="zh-CN" altLang="en-US" smtClean="0"/>
              <a:t>2024/6/15</a:t>
            </a:fld>
            <a:endParaRPr lang="zh-CN" altLang="en-US"/>
          </a:p>
        </p:txBody>
      </p:sp>
      <p:sp>
        <p:nvSpPr>
          <p:cNvPr id="8" name="页脚占位符 7">
            <a:extLst>
              <a:ext uri="{FF2B5EF4-FFF2-40B4-BE49-F238E27FC236}">
                <a16:creationId xmlns:a16="http://schemas.microsoft.com/office/drawing/2014/main" id="{24D4B71E-E653-4309-97DB-65ACD6D37AF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0C94ED5-CF50-4EB1-9ACA-0297228FC0B1}"/>
              </a:ext>
            </a:extLst>
          </p:cNvPr>
          <p:cNvSpPr>
            <a:spLocks noGrp="1"/>
          </p:cNvSpPr>
          <p:nvPr>
            <p:ph type="sldNum" sz="quarter" idx="12"/>
          </p:nvPr>
        </p:nvSpPr>
        <p:spPr/>
        <p:txBody>
          <a:bodyPr/>
          <a:lstStyle/>
          <a:p>
            <a:fld id="{99A42EE2-94E4-43AF-BA6C-F5CC6C594586}" type="slidenum">
              <a:rPr lang="zh-CN" altLang="en-US" smtClean="0"/>
              <a:t>‹#›</a:t>
            </a:fld>
            <a:endParaRPr lang="zh-CN" altLang="en-US"/>
          </a:p>
        </p:txBody>
      </p:sp>
    </p:spTree>
    <p:extLst>
      <p:ext uri="{BB962C8B-B14F-4D97-AF65-F5344CB8AC3E}">
        <p14:creationId xmlns:p14="http://schemas.microsoft.com/office/powerpoint/2010/main" val="358261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8FA7E2-65A2-40CA-A6CC-821A8BA1473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AECB6D4-4A8B-4356-B4B0-983400FFCFC0}"/>
              </a:ext>
            </a:extLst>
          </p:cNvPr>
          <p:cNvSpPr>
            <a:spLocks noGrp="1"/>
          </p:cNvSpPr>
          <p:nvPr>
            <p:ph type="dt" sz="half" idx="10"/>
          </p:nvPr>
        </p:nvSpPr>
        <p:spPr/>
        <p:txBody>
          <a:bodyPr/>
          <a:lstStyle/>
          <a:p>
            <a:fld id="{2C81235B-970A-4C13-B57F-8CF47C919705}" type="datetimeFigureOut">
              <a:rPr lang="zh-CN" altLang="en-US" smtClean="0"/>
              <a:t>2024/6/15</a:t>
            </a:fld>
            <a:endParaRPr lang="zh-CN" altLang="en-US"/>
          </a:p>
        </p:txBody>
      </p:sp>
      <p:sp>
        <p:nvSpPr>
          <p:cNvPr id="4" name="页脚占位符 3">
            <a:extLst>
              <a:ext uri="{FF2B5EF4-FFF2-40B4-BE49-F238E27FC236}">
                <a16:creationId xmlns:a16="http://schemas.microsoft.com/office/drawing/2014/main" id="{B4E9EECD-FFE9-4591-BD89-D04266653BF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BF1E3CB-06C9-4153-B30B-73A207A2E712}"/>
              </a:ext>
            </a:extLst>
          </p:cNvPr>
          <p:cNvSpPr>
            <a:spLocks noGrp="1"/>
          </p:cNvSpPr>
          <p:nvPr>
            <p:ph type="sldNum" sz="quarter" idx="12"/>
          </p:nvPr>
        </p:nvSpPr>
        <p:spPr/>
        <p:txBody>
          <a:bodyPr/>
          <a:lstStyle/>
          <a:p>
            <a:fld id="{99A42EE2-94E4-43AF-BA6C-F5CC6C594586}" type="slidenum">
              <a:rPr lang="zh-CN" altLang="en-US" smtClean="0"/>
              <a:t>‹#›</a:t>
            </a:fld>
            <a:endParaRPr lang="zh-CN" altLang="en-US"/>
          </a:p>
        </p:txBody>
      </p:sp>
    </p:spTree>
    <p:extLst>
      <p:ext uri="{BB962C8B-B14F-4D97-AF65-F5344CB8AC3E}">
        <p14:creationId xmlns:p14="http://schemas.microsoft.com/office/powerpoint/2010/main" val="90675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0CA3FB0-3BFB-4CD6-B9C6-43A8C908FC47}"/>
              </a:ext>
            </a:extLst>
          </p:cNvPr>
          <p:cNvSpPr>
            <a:spLocks noGrp="1"/>
          </p:cNvSpPr>
          <p:nvPr>
            <p:ph type="dt" sz="half" idx="10"/>
          </p:nvPr>
        </p:nvSpPr>
        <p:spPr/>
        <p:txBody>
          <a:bodyPr/>
          <a:lstStyle/>
          <a:p>
            <a:fld id="{2C81235B-970A-4C13-B57F-8CF47C919705}" type="datetimeFigureOut">
              <a:rPr lang="zh-CN" altLang="en-US" smtClean="0"/>
              <a:t>2024/6/15</a:t>
            </a:fld>
            <a:endParaRPr lang="zh-CN" altLang="en-US"/>
          </a:p>
        </p:txBody>
      </p:sp>
      <p:sp>
        <p:nvSpPr>
          <p:cNvPr id="3" name="页脚占位符 2">
            <a:extLst>
              <a:ext uri="{FF2B5EF4-FFF2-40B4-BE49-F238E27FC236}">
                <a16:creationId xmlns:a16="http://schemas.microsoft.com/office/drawing/2014/main" id="{834D158A-FCA6-4D06-BD72-B6544A5ABF8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5C873AB-64EB-4381-844B-2D65E49B1814}"/>
              </a:ext>
            </a:extLst>
          </p:cNvPr>
          <p:cNvSpPr>
            <a:spLocks noGrp="1"/>
          </p:cNvSpPr>
          <p:nvPr>
            <p:ph type="sldNum" sz="quarter" idx="12"/>
          </p:nvPr>
        </p:nvSpPr>
        <p:spPr/>
        <p:txBody>
          <a:bodyPr/>
          <a:lstStyle/>
          <a:p>
            <a:fld id="{99A42EE2-94E4-43AF-BA6C-F5CC6C594586}" type="slidenum">
              <a:rPr lang="zh-CN" altLang="en-US" smtClean="0"/>
              <a:t>‹#›</a:t>
            </a:fld>
            <a:endParaRPr lang="zh-CN" altLang="en-US"/>
          </a:p>
        </p:txBody>
      </p:sp>
    </p:spTree>
    <p:extLst>
      <p:ext uri="{BB962C8B-B14F-4D97-AF65-F5344CB8AC3E}">
        <p14:creationId xmlns:p14="http://schemas.microsoft.com/office/powerpoint/2010/main" val="170901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2C954A-79C8-42BC-A3F0-875DED5583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5C61734-769B-4FE3-A886-AA8D922F60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59CC9B3-E94F-4F4A-8ED8-CECC457E2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4E47B95-E98B-4222-90AF-53A78F9215D7}"/>
              </a:ext>
            </a:extLst>
          </p:cNvPr>
          <p:cNvSpPr>
            <a:spLocks noGrp="1"/>
          </p:cNvSpPr>
          <p:nvPr>
            <p:ph type="dt" sz="half" idx="10"/>
          </p:nvPr>
        </p:nvSpPr>
        <p:spPr/>
        <p:txBody>
          <a:bodyPr/>
          <a:lstStyle/>
          <a:p>
            <a:fld id="{2C81235B-970A-4C13-B57F-8CF47C919705}" type="datetimeFigureOut">
              <a:rPr lang="zh-CN" altLang="en-US" smtClean="0"/>
              <a:t>2024/6/15</a:t>
            </a:fld>
            <a:endParaRPr lang="zh-CN" altLang="en-US"/>
          </a:p>
        </p:txBody>
      </p:sp>
      <p:sp>
        <p:nvSpPr>
          <p:cNvPr id="6" name="页脚占位符 5">
            <a:extLst>
              <a:ext uri="{FF2B5EF4-FFF2-40B4-BE49-F238E27FC236}">
                <a16:creationId xmlns:a16="http://schemas.microsoft.com/office/drawing/2014/main" id="{10534EA7-66B8-470C-B638-46FFAE48145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B54E764-0ABD-4226-94B8-9718E5C37CBE}"/>
              </a:ext>
            </a:extLst>
          </p:cNvPr>
          <p:cNvSpPr>
            <a:spLocks noGrp="1"/>
          </p:cNvSpPr>
          <p:nvPr>
            <p:ph type="sldNum" sz="quarter" idx="12"/>
          </p:nvPr>
        </p:nvSpPr>
        <p:spPr/>
        <p:txBody>
          <a:bodyPr/>
          <a:lstStyle/>
          <a:p>
            <a:fld id="{99A42EE2-94E4-43AF-BA6C-F5CC6C594586}" type="slidenum">
              <a:rPr lang="zh-CN" altLang="en-US" smtClean="0"/>
              <a:t>‹#›</a:t>
            </a:fld>
            <a:endParaRPr lang="zh-CN" altLang="en-US"/>
          </a:p>
        </p:txBody>
      </p:sp>
    </p:spTree>
    <p:extLst>
      <p:ext uri="{BB962C8B-B14F-4D97-AF65-F5344CB8AC3E}">
        <p14:creationId xmlns:p14="http://schemas.microsoft.com/office/powerpoint/2010/main" val="263599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9610B9-E14E-495B-B610-AD6F72E5095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5B1CFCD-F1AE-4A24-9FAA-E1AD3D70E5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9A30FEB-53DC-47E1-9A56-BAA383BFF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164E8E8-3DAE-471D-87CA-5FE452C70517}"/>
              </a:ext>
            </a:extLst>
          </p:cNvPr>
          <p:cNvSpPr>
            <a:spLocks noGrp="1"/>
          </p:cNvSpPr>
          <p:nvPr>
            <p:ph type="dt" sz="half" idx="10"/>
          </p:nvPr>
        </p:nvSpPr>
        <p:spPr/>
        <p:txBody>
          <a:bodyPr/>
          <a:lstStyle/>
          <a:p>
            <a:fld id="{2C81235B-970A-4C13-B57F-8CF47C919705}" type="datetimeFigureOut">
              <a:rPr lang="zh-CN" altLang="en-US" smtClean="0"/>
              <a:t>2024/6/15</a:t>
            </a:fld>
            <a:endParaRPr lang="zh-CN" altLang="en-US"/>
          </a:p>
        </p:txBody>
      </p:sp>
      <p:sp>
        <p:nvSpPr>
          <p:cNvPr id="6" name="页脚占位符 5">
            <a:extLst>
              <a:ext uri="{FF2B5EF4-FFF2-40B4-BE49-F238E27FC236}">
                <a16:creationId xmlns:a16="http://schemas.microsoft.com/office/drawing/2014/main" id="{733E61D4-F817-4F47-918E-996A74C64AB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7B263F7-0382-495E-ABC8-4A20881AC6FA}"/>
              </a:ext>
            </a:extLst>
          </p:cNvPr>
          <p:cNvSpPr>
            <a:spLocks noGrp="1"/>
          </p:cNvSpPr>
          <p:nvPr>
            <p:ph type="sldNum" sz="quarter" idx="12"/>
          </p:nvPr>
        </p:nvSpPr>
        <p:spPr/>
        <p:txBody>
          <a:bodyPr/>
          <a:lstStyle/>
          <a:p>
            <a:fld id="{99A42EE2-94E4-43AF-BA6C-F5CC6C594586}" type="slidenum">
              <a:rPr lang="zh-CN" altLang="en-US" smtClean="0"/>
              <a:t>‹#›</a:t>
            </a:fld>
            <a:endParaRPr lang="zh-CN" altLang="en-US"/>
          </a:p>
        </p:txBody>
      </p:sp>
    </p:spTree>
    <p:extLst>
      <p:ext uri="{BB962C8B-B14F-4D97-AF65-F5344CB8AC3E}">
        <p14:creationId xmlns:p14="http://schemas.microsoft.com/office/powerpoint/2010/main" val="189704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8EF76CE-B3ED-4E32-9835-68EAE6DFF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9C91109-4B02-4140-9427-E93D598B88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1829D74-4874-4B3E-B103-314E74EF9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1235B-970A-4C13-B57F-8CF47C919705}" type="datetimeFigureOut">
              <a:rPr lang="zh-CN" altLang="en-US" smtClean="0"/>
              <a:t>2024/6/15</a:t>
            </a:fld>
            <a:endParaRPr lang="zh-CN" altLang="en-US"/>
          </a:p>
        </p:txBody>
      </p:sp>
      <p:sp>
        <p:nvSpPr>
          <p:cNvPr id="5" name="页脚占位符 4">
            <a:extLst>
              <a:ext uri="{FF2B5EF4-FFF2-40B4-BE49-F238E27FC236}">
                <a16:creationId xmlns:a16="http://schemas.microsoft.com/office/drawing/2014/main" id="{F774BA2C-A62C-48C4-8E57-3FF0EC46EA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71DC542-4838-4EC3-A0B8-5F071A8F09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42EE2-94E4-43AF-BA6C-F5CC6C594586}" type="slidenum">
              <a:rPr lang="zh-CN" altLang="en-US" smtClean="0"/>
              <a:t>‹#›</a:t>
            </a:fld>
            <a:endParaRPr lang="zh-CN" altLang="en-US"/>
          </a:p>
        </p:txBody>
      </p:sp>
    </p:spTree>
    <p:extLst>
      <p:ext uri="{BB962C8B-B14F-4D97-AF65-F5344CB8AC3E}">
        <p14:creationId xmlns:p14="http://schemas.microsoft.com/office/powerpoint/2010/main" val="2504148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nature.com/"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98EC57-9366-48D2-A590-7E79F4D465C3}"/>
              </a:ext>
            </a:extLst>
          </p:cNvPr>
          <p:cNvSpPr>
            <a:spLocks noGrp="1"/>
          </p:cNvSpPr>
          <p:nvPr>
            <p:ph type="ctrTitle"/>
          </p:nvPr>
        </p:nvSpPr>
        <p:spPr/>
        <p:txBody>
          <a:bodyPr/>
          <a:lstStyle/>
          <a:p>
            <a:r>
              <a:rPr lang="en-US" altLang="zh-CN" dirty="0"/>
              <a:t>2024/06/17</a:t>
            </a:r>
            <a:endParaRPr lang="zh-CN" altLang="en-US" dirty="0"/>
          </a:p>
        </p:txBody>
      </p:sp>
      <p:sp>
        <p:nvSpPr>
          <p:cNvPr id="3" name="副标题 2">
            <a:extLst>
              <a:ext uri="{FF2B5EF4-FFF2-40B4-BE49-F238E27FC236}">
                <a16:creationId xmlns:a16="http://schemas.microsoft.com/office/drawing/2014/main" id="{245340C5-CA9D-468B-840A-F5302CD21C8A}"/>
              </a:ext>
            </a:extLst>
          </p:cNvPr>
          <p:cNvSpPr>
            <a:spLocks noGrp="1"/>
          </p:cNvSpPr>
          <p:nvPr>
            <p:ph type="subTitle" idx="1"/>
          </p:nvPr>
        </p:nvSpPr>
        <p:spPr/>
        <p:txBody>
          <a:bodyPr/>
          <a:lstStyle/>
          <a:p>
            <a:r>
              <a:rPr lang="zh-CN" altLang="en-US" dirty="0"/>
              <a:t>组会</a:t>
            </a:r>
          </a:p>
        </p:txBody>
      </p:sp>
    </p:spTree>
    <p:extLst>
      <p:ext uri="{BB962C8B-B14F-4D97-AF65-F5344CB8AC3E}">
        <p14:creationId xmlns:p14="http://schemas.microsoft.com/office/powerpoint/2010/main" val="1526630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1553C5B9-02FD-427D-A8FA-9274DEF85A26}"/>
              </a:ext>
            </a:extLst>
          </p:cNvPr>
          <p:cNvPicPr>
            <a:picLocks noGrp="1" noChangeAspect="1"/>
          </p:cNvPicPr>
          <p:nvPr>
            <p:ph idx="1"/>
          </p:nvPr>
        </p:nvPicPr>
        <p:blipFill>
          <a:blip r:embed="rId2"/>
          <a:stretch>
            <a:fillRect/>
          </a:stretch>
        </p:blipFill>
        <p:spPr>
          <a:xfrm>
            <a:off x="6821627" y="2274413"/>
            <a:ext cx="4376522" cy="4351338"/>
          </a:xfrm>
          <a:prstGeom prst="rect">
            <a:avLst/>
          </a:prstGeom>
          <a:effectLst>
            <a:outerShdw blurRad="63500" sx="102000" sy="102000" algn="ctr" rotWithShape="0">
              <a:prstClr val="black">
                <a:alpha val="40000"/>
              </a:prstClr>
            </a:outerShdw>
          </a:effectLst>
        </p:spPr>
      </p:pic>
      <p:pic>
        <p:nvPicPr>
          <p:cNvPr id="4" name="图片 3">
            <a:extLst>
              <a:ext uri="{FF2B5EF4-FFF2-40B4-BE49-F238E27FC236}">
                <a16:creationId xmlns:a16="http://schemas.microsoft.com/office/drawing/2014/main" id="{A118B966-5F5C-4A57-8F4B-BFFC50409500}"/>
              </a:ext>
            </a:extLst>
          </p:cNvPr>
          <p:cNvPicPr/>
          <p:nvPr/>
        </p:nvPicPr>
        <p:blipFill>
          <a:blip r:embed="rId3"/>
          <a:stretch>
            <a:fillRect/>
          </a:stretch>
        </p:blipFill>
        <p:spPr>
          <a:xfrm>
            <a:off x="707136" y="2501869"/>
            <a:ext cx="5783326" cy="2795556"/>
          </a:xfrm>
          <a:prstGeom prst="rect">
            <a:avLst/>
          </a:prstGeom>
          <a:effectLst>
            <a:outerShdw blurRad="63500" sx="102000" sy="102000" algn="ctr" rotWithShape="0">
              <a:prstClr val="black">
                <a:alpha val="40000"/>
              </a:prstClr>
            </a:outerShdw>
          </a:effectLst>
        </p:spPr>
      </p:pic>
      <p:sp>
        <p:nvSpPr>
          <p:cNvPr id="6" name="矩形 5">
            <a:extLst>
              <a:ext uri="{FF2B5EF4-FFF2-40B4-BE49-F238E27FC236}">
                <a16:creationId xmlns:a16="http://schemas.microsoft.com/office/drawing/2014/main" id="{E2736746-8756-4E8E-B436-1F0D802A04EE}"/>
              </a:ext>
            </a:extLst>
          </p:cNvPr>
          <p:cNvSpPr/>
          <p:nvPr/>
        </p:nvSpPr>
        <p:spPr>
          <a:xfrm>
            <a:off x="6766560" y="5197573"/>
            <a:ext cx="4511040" cy="14996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a:extLst>
              <a:ext uri="{FF2B5EF4-FFF2-40B4-BE49-F238E27FC236}">
                <a16:creationId xmlns:a16="http://schemas.microsoft.com/office/drawing/2014/main" id="{518A6260-7451-448B-A9AF-48C984E29178}"/>
              </a:ext>
            </a:extLst>
          </p:cNvPr>
          <p:cNvSpPr txBox="1">
            <a:spLocks/>
          </p:cNvSpPr>
          <p:nvPr/>
        </p:nvSpPr>
        <p:spPr>
          <a:xfrm>
            <a:off x="478535" y="353568"/>
            <a:ext cx="10515600" cy="6285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审稿人</a:t>
            </a:r>
            <a:r>
              <a:rPr lang="en-US" altLang="zh-CN" sz="3200" dirty="0"/>
              <a:t>2</a:t>
            </a:r>
            <a:r>
              <a:rPr lang="zh-CN" altLang="en-US" sz="3200" dirty="0"/>
              <a:t>意见</a:t>
            </a:r>
            <a:r>
              <a:rPr lang="en-US" altLang="zh-CN" sz="3200" dirty="0"/>
              <a:t>1</a:t>
            </a:r>
            <a:r>
              <a:rPr lang="zh-CN" altLang="en-US" sz="3200" dirty="0"/>
              <a:t>：是否适用</a:t>
            </a:r>
            <a:r>
              <a:rPr lang="en-US" altLang="zh-CN" sz="3200" dirty="0"/>
              <a:t>30pC</a:t>
            </a:r>
            <a:r>
              <a:rPr lang="zh-CN" altLang="en-US" sz="3200" dirty="0"/>
              <a:t>电子束？</a:t>
            </a:r>
          </a:p>
        </p:txBody>
      </p:sp>
      <p:sp>
        <p:nvSpPr>
          <p:cNvPr id="9" name="矩形 8">
            <a:extLst>
              <a:ext uri="{FF2B5EF4-FFF2-40B4-BE49-F238E27FC236}">
                <a16:creationId xmlns:a16="http://schemas.microsoft.com/office/drawing/2014/main" id="{6638EB4B-2099-4B40-BC05-2E62E4153CDB}"/>
              </a:ext>
            </a:extLst>
          </p:cNvPr>
          <p:cNvSpPr/>
          <p:nvPr/>
        </p:nvSpPr>
        <p:spPr>
          <a:xfrm>
            <a:off x="5161534" y="2999233"/>
            <a:ext cx="1267968" cy="22433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D8536F5C-C34C-4D1D-A0D8-D0C6915EE976}"/>
              </a:ext>
            </a:extLst>
          </p:cNvPr>
          <p:cNvPicPr>
            <a:picLocks noChangeAspect="1"/>
          </p:cNvPicPr>
          <p:nvPr/>
        </p:nvPicPr>
        <p:blipFill>
          <a:blip r:embed="rId4"/>
          <a:stretch>
            <a:fillRect/>
          </a:stretch>
        </p:blipFill>
        <p:spPr>
          <a:xfrm>
            <a:off x="1946810" y="1043251"/>
            <a:ext cx="8595543" cy="1101043"/>
          </a:xfrm>
          <a:prstGeom prst="rect">
            <a:avLst/>
          </a:prstGeom>
        </p:spPr>
      </p:pic>
    </p:spTree>
    <p:extLst>
      <p:ext uri="{BB962C8B-B14F-4D97-AF65-F5344CB8AC3E}">
        <p14:creationId xmlns:p14="http://schemas.microsoft.com/office/powerpoint/2010/main" val="393056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a:extLst>
              <a:ext uri="{FF2B5EF4-FFF2-40B4-BE49-F238E27FC236}">
                <a16:creationId xmlns:a16="http://schemas.microsoft.com/office/drawing/2014/main" id="{B7E261B3-6626-4D67-8972-5DC36499F1C1}"/>
              </a:ext>
            </a:extLst>
          </p:cNvPr>
          <p:cNvGraphicFramePr>
            <a:graphicFrameLocks noGrp="1"/>
          </p:cNvGraphicFramePr>
          <p:nvPr>
            <p:extLst>
              <p:ext uri="{D42A27DB-BD31-4B8C-83A1-F6EECF244321}">
                <p14:modId xmlns:p14="http://schemas.microsoft.com/office/powerpoint/2010/main" val="111494434"/>
              </p:ext>
            </p:extLst>
          </p:nvPr>
        </p:nvGraphicFramePr>
        <p:xfrm>
          <a:off x="621731" y="1315361"/>
          <a:ext cx="6680367" cy="3048000"/>
        </p:xfrm>
        <a:graphic>
          <a:graphicData uri="http://schemas.openxmlformats.org/drawingml/2006/table">
            <a:tbl>
              <a:tblPr firstRow="1" bandRow="1">
                <a:tableStyleId>{7DF18680-E054-41AD-8BC1-D1AEF772440D}</a:tableStyleId>
              </a:tblPr>
              <a:tblGrid>
                <a:gridCol w="957670">
                  <a:extLst>
                    <a:ext uri="{9D8B030D-6E8A-4147-A177-3AD203B41FA5}">
                      <a16:colId xmlns:a16="http://schemas.microsoft.com/office/drawing/2014/main" val="2911423664"/>
                    </a:ext>
                  </a:extLst>
                </a:gridCol>
                <a:gridCol w="1315884">
                  <a:extLst>
                    <a:ext uri="{9D8B030D-6E8A-4147-A177-3AD203B41FA5}">
                      <a16:colId xmlns:a16="http://schemas.microsoft.com/office/drawing/2014/main" val="3338682400"/>
                    </a:ext>
                  </a:extLst>
                </a:gridCol>
                <a:gridCol w="1220693">
                  <a:extLst>
                    <a:ext uri="{9D8B030D-6E8A-4147-A177-3AD203B41FA5}">
                      <a16:colId xmlns:a16="http://schemas.microsoft.com/office/drawing/2014/main" val="3332320664"/>
                    </a:ext>
                  </a:extLst>
                </a:gridCol>
                <a:gridCol w="1864636">
                  <a:extLst>
                    <a:ext uri="{9D8B030D-6E8A-4147-A177-3AD203B41FA5}">
                      <a16:colId xmlns:a16="http://schemas.microsoft.com/office/drawing/2014/main" val="3653863347"/>
                    </a:ext>
                  </a:extLst>
                </a:gridCol>
                <a:gridCol w="1321484">
                  <a:extLst>
                    <a:ext uri="{9D8B030D-6E8A-4147-A177-3AD203B41FA5}">
                      <a16:colId xmlns:a16="http://schemas.microsoft.com/office/drawing/2014/main" val="1457672066"/>
                    </a:ext>
                  </a:extLst>
                </a:gridCol>
              </a:tblGrid>
              <a:tr h="290139">
                <a:tc>
                  <a:txBody>
                    <a:bodyPr/>
                    <a:lstStyle/>
                    <a:p>
                      <a:pPr algn="ctr"/>
                      <a:endParaRPr lang="zh-CN" altLang="en-US" sz="1400" dirty="0"/>
                    </a:p>
                  </a:txBody>
                  <a:tcPr/>
                </a:tc>
                <a:tc>
                  <a:txBody>
                    <a:bodyPr/>
                    <a:lstStyle/>
                    <a:p>
                      <a:pPr algn="ctr"/>
                      <a:r>
                        <a:rPr lang="en-US" altLang="zh-CN" sz="1400" dirty="0"/>
                        <a:t>Energy [MeV]</a:t>
                      </a:r>
                      <a:endParaRPr lang="zh-CN" altLang="en-US" sz="1400" dirty="0"/>
                    </a:p>
                  </a:txBody>
                  <a:tcPr/>
                </a:tc>
                <a:tc>
                  <a:txBody>
                    <a:bodyPr/>
                    <a:lstStyle/>
                    <a:p>
                      <a:pPr algn="ctr"/>
                      <a:r>
                        <a:rPr lang="en-US" altLang="zh-CN" sz="1400" dirty="0"/>
                        <a:t>Energy jitter</a:t>
                      </a:r>
                      <a:endParaRPr lang="zh-CN" altLang="en-US" sz="1400" dirty="0"/>
                    </a:p>
                  </a:txBody>
                  <a:tcPr/>
                </a:tc>
                <a:tc>
                  <a:txBody>
                    <a:bodyPr/>
                    <a:lstStyle/>
                    <a:p>
                      <a:pPr algn="ctr"/>
                      <a:r>
                        <a:rPr lang="en-US" altLang="zh-CN" sz="1400" dirty="0"/>
                        <a:t>RMS energy spread</a:t>
                      </a:r>
                      <a:endParaRPr lang="zh-CN" altLang="en-US" sz="1400" dirty="0"/>
                    </a:p>
                  </a:txBody>
                  <a:tcPr/>
                </a:tc>
                <a:tc>
                  <a:txBody>
                    <a:bodyPr/>
                    <a:lstStyle/>
                    <a:p>
                      <a:pPr algn="ctr"/>
                      <a:r>
                        <a:rPr lang="en-US" altLang="zh-CN" sz="1400" dirty="0"/>
                        <a:t>Charge [</a:t>
                      </a:r>
                      <a:r>
                        <a:rPr lang="en-US" altLang="zh-CN" sz="1400" dirty="0" err="1"/>
                        <a:t>pC</a:t>
                      </a:r>
                      <a:r>
                        <a:rPr lang="en-US" altLang="zh-CN" sz="1400" dirty="0"/>
                        <a:t>]</a:t>
                      </a:r>
                      <a:endParaRPr lang="zh-CN" altLang="en-US" sz="1400" dirty="0"/>
                    </a:p>
                  </a:txBody>
                  <a:tcPr/>
                </a:tc>
                <a:extLst>
                  <a:ext uri="{0D108BD9-81ED-4DB2-BD59-A6C34878D82A}">
                    <a16:rowId xmlns:a16="http://schemas.microsoft.com/office/drawing/2014/main" val="4203305011"/>
                  </a:ext>
                </a:extLst>
              </a:tr>
              <a:tr h="290139">
                <a:tc rowSpan="3">
                  <a:txBody>
                    <a:bodyPr/>
                    <a:lstStyle/>
                    <a:p>
                      <a:pPr algn="ctr"/>
                      <a:r>
                        <a:rPr lang="en-US" altLang="zh-CN" sz="1400" dirty="0"/>
                        <a:t>PBA</a:t>
                      </a:r>
                      <a:endParaRPr lang="zh-CN" altLang="en-US" sz="1400" dirty="0"/>
                    </a:p>
                  </a:txBody>
                  <a:tcPr/>
                </a:tc>
                <a:tc>
                  <a:txBody>
                    <a:bodyPr/>
                    <a:lstStyle/>
                    <a:p>
                      <a:pPr algn="ctr"/>
                      <a:r>
                        <a:rPr lang="en-US" altLang="zh-CN" sz="1400" dirty="0"/>
                        <a:t>1009.40</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1.37%</a:t>
                      </a:r>
                      <a:endParaRPr lang="zh-CN" altLang="en-US" sz="1400" dirty="0"/>
                    </a:p>
                  </a:txBody>
                  <a:tcPr/>
                </a:tc>
                <a:tc rowSpan="3">
                  <a:txBody>
                    <a:bodyPr/>
                    <a:lstStyle/>
                    <a:p>
                      <a:pPr algn="ctr"/>
                      <a:r>
                        <a:rPr lang="en-US" altLang="zh-CN" sz="1400" dirty="0"/>
                        <a:t>30</a:t>
                      </a:r>
                      <a:endParaRPr lang="zh-CN" altLang="en-US" sz="1400" dirty="0"/>
                    </a:p>
                  </a:txBody>
                  <a:tcPr/>
                </a:tc>
                <a:extLst>
                  <a:ext uri="{0D108BD9-81ED-4DB2-BD59-A6C34878D82A}">
                    <a16:rowId xmlns:a16="http://schemas.microsoft.com/office/drawing/2014/main" val="3292614351"/>
                  </a:ext>
                </a:extLst>
              </a:tr>
              <a:tr h="290139">
                <a:tc vMerge="1">
                  <a:txBody>
                    <a:bodyPr/>
                    <a:lstStyle/>
                    <a:p>
                      <a:pPr algn="ctr"/>
                      <a:endParaRPr lang="zh-CN" altLang="en-US" sz="1600" dirty="0"/>
                    </a:p>
                  </a:txBody>
                  <a:tcPr/>
                </a:tc>
                <a:tc>
                  <a:txBody>
                    <a:bodyPr/>
                    <a:lstStyle/>
                    <a:p>
                      <a:pPr algn="ctr"/>
                      <a:r>
                        <a:rPr lang="en-US" altLang="zh-CN" sz="1400" dirty="0"/>
                        <a:t>1030.00</a:t>
                      </a:r>
                      <a:endParaRPr lang="zh-CN" altLang="en-US" sz="1400" dirty="0"/>
                    </a:p>
                  </a:txBody>
                  <a:tcPr/>
                </a:tc>
                <a:tc>
                  <a:txBody>
                    <a:bodyPr/>
                    <a:lstStyle/>
                    <a:p>
                      <a:pPr algn="ctr"/>
                      <a:r>
                        <a:rPr lang="en-US" altLang="zh-CN" sz="1400" dirty="0"/>
                        <a:t>0</a:t>
                      </a:r>
                      <a:endParaRPr lang="zh-CN" altLang="en-US" sz="1400" dirty="0"/>
                    </a:p>
                  </a:txBody>
                  <a:tcPr/>
                </a:tc>
                <a:tc>
                  <a:txBody>
                    <a:bodyPr/>
                    <a:lstStyle/>
                    <a:p>
                      <a:pPr algn="ctr"/>
                      <a:r>
                        <a:rPr lang="en-US" altLang="zh-CN" sz="1400" dirty="0"/>
                        <a:t>1.37%</a:t>
                      </a:r>
                      <a:endParaRPr lang="zh-CN" altLang="en-US" sz="1400" dirty="0"/>
                    </a:p>
                  </a:txBody>
                  <a:tcPr/>
                </a:tc>
                <a:tc vMerge="1">
                  <a:txBody>
                    <a:bodyPr/>
                    <a:lstStyle/>
                    <a:p>
                      <a:pPr algn="ctr"/>
                      <a:endParaRPr lang="zh-CN" altLang="en-US" sz="1600" dirty="0"/>
                    </a:p>
                  </a:txBody>
                  <a:tcPr/>
                </a:tc>
                <a:extLst>
                  <a:ext uri="{0D108BD9-81ED-4DB2-BD59-A6C34878D82A}">
                    <a16:rowId xmlns:a16="http://schemas.microsoft.com/office/drawing/2014/main" val="1902678441"/>
                  </a:ext>
                </a:extLst>
              </a:tr>
              <a:tr h="290139">
                <a:tc vMerge="1">
                  <a:txBody>
                    <a:bodyPr/>
                    <a:lstStyle/>
                    <a:p>
                      <a:pPr algn="ctr"/>
                      <a:endParaRPr lang="zh-CN" altLang="en-US" sz="1600" dirty="0"/>
                    </a:p>
                  </a:txBody>
                  <a:tcPr/>
                </a:tc>
                <a:tc>
                  <a:txBody>
                    <a:bodyPr/>
                    <a:lstStyle/>
                    <a:p>
                      <a:pPr algn="ctr"/>
                      <a:r>
                        <a:rPr lang="en-US" altLang="zh-CN" sz="1400" dirty="0"/>
                        <a:t>1050.60</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1.37%</a:t>
                      </a:r>
                      <a:endParaRPr lang="zh-CN" altLang="en-US" sz="1400" dirty="0"/>
                    </a:p>
                  </a:txBody>
                  <a:tcPr/>
                </a:tc>
                <a:tc vMerge="1">
                  <a:txBody>
                    <a:bodyPr/>
                    <a:lstStyle/>
                    <a:p>
                      <a:pPr algn="ctr"/>
                      <a:endParaRPr lang="zh-CN" altLang="en-US" sz="1600" dirty="0"/>
                    </a:p>
                  </a:txBody>
                  <a:tcPr/>
                </a:tc>
                <a:extLst>
                  <a:ext uri="{0D108BD9-81ED-4DB2-BD59-A6C34878D82A}">
                    <a16:rowId xmlns:a16="http://schemas.microsoft.com/office/drawing/2014/main" val="2241556420"/>
                  </a:ext>
                </a:extLst>
              </a:tr>
              <a:tr h="290139">
                <a:tc rowSpan="3">
                  <a:txBody>
                    <a:bodyPr/>
                    <a:lstStyle/>
                    <a:p>
                      <a:pPr algn="ctr"/>
                      <a:r>
                        <a:rPr lang="en-US" altLang="zh-CN" sz="1400" dirty="0">
                          <a:solidFill>
                            <a:schemeClr val="accent6"/>
                          </a:solidFill>
                        </a:rPr>
                        <a:t>APD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accent6"/>
                          </a:solidFill>
                        </a:rPr>
                        <a:t>(11.96mm)</a:t>
                      </a:r>
                      <a:endParaRPr lang="zh-CN" altLang="en-US" sz="1400" dirty="0">
                        <a:solidFill>
                          <a:schemeClr val="accent6"/>
                        </a:solidFill>
                      </a:endParaRPr>
                    </a:p>
                    <a:p>
                      <a:pPr algn="ctr"/>
                      <a:endParaRPr lang="zh-CN" altLang="en-US" sz="1400" dirty="0">
                        <a:solidFill>
                          <a:schemeClr val="accent6"/>
                        </a:solidFill>
                      </a:endParaRPr>
                    </a:p>
                  </a:txBody>
                  <a:tcPr/>
                </a:tc>
                <a:tc>
                  <a:txBody>
                    <a:bodyPr/>
                    <a:lstStyle/>
                    <a:p>
                      <a:pPr algn="ctr"/>
                      <a:r>
                        <a:rPr lang="en-US" altLang="zh-CN" sz="1400" dirty="0">
                          <a:solidFill>
                            <a:schemeClr val="accent6"/>
                          </a:solidFill>
                        </a:rPr>
                        <a:t>1031.05</a:t>
                      </a:r>
                      <a:endParaRPr lang="zh-CN" altLang="en-US" sz="1400" dirty="0">
                        <a:solidFill>
                          <a:schemeClr val="accent6"/>
                        </a:solidFill>
                      </a:endParaRPr>
                    </a:p>
                  </a:txBody>
                  <a:tcPr/>
                </a:tc>
                <a:tc>
                  <a:txBody>
                    <a:bodyPr/>
                    <a:lstStyle/>
                    <a:p>
                      <a:pPr algn="ctr"/>
                      <a:r>
                        <a:rPr lang="en-US" altLang="zh-CN" sz="1400" dirty="0">
                          <a:solidFill>
                            <a:schemeClr val="accent6"/>
                          </a:solidFill>
                        </a:rPr>
                        <a:t>0.07%</a:t>
                      </a:r>
                      <a:endParaRPr lang="zh-CN" altLang="en-US" sz="1400" dirty="0">
                        <a:solidFill>
                          <a:schemeClr val="accent6"/>
                        </a:solidFill>
                      </a:endParaRPr>
                    </a:p>
                  </a:txBody>
                  <a:tcPr/>
                </a:tc>
                <a:tc>
                  <a:txBody>
                    <a:bodyPr/>
                    <a:lstStyle/>
                    <a:p>
                      <a:pPr algn="ctr"/>
                      <a:r>
                        <a:rPr lang="en-US" altLang="zh-CN" sz="1400" b="1" dirty="0">
                          <a:solidFill>
                            <a:schemeClr val="accent6"/>
                          </a:solidFill>
                        </a:rPr>
                        <a:t>0.53%</a:t>
                      </a:r>
                      <a:endParaRPr lang="zh-CN" altLang="en-US" sz="1400" b="1" dirty="0">
                        <a:solidFill>
                          <a:schemeClr val="accent6"/>
                        </a:solidFill>
                      </a:endParaRPr>
                    </a:p>
                  </a:txBody>
                  <a:tcPr/>
                </a:tc>
                <a:tc>
                  <a:txBody>
                    <a:bodyPr/>
                    <a:lstStyle/>
                    <a:p>
                      <a:pPr algn="ctr"/>
                      <a:r>
                        <a:rPr lang="en-US" altLang="zh-CN" sz="1400" dirty="0">
                          <a:solidFill>
                            <a:schemeClr val="accent6"/>
                          </a:solidFill>
                        </a:rPr>
                        <a:t>29.97</a:t>
                      </a:r>
                      <a:endParaRPr lang="zh-CN" altLang="en-US" sz="1400" dirty="0">
                        <a:solidFill>
                          <a:schemeClr val="accent6"/>
                        </a:solidFill>
                      </a:endParaRPr>
                    </a:p>
                  </a:txBody>
                  <a:tcPr/>
                </a:tc>
                <a:extLst>
                  <a:ext uri="{0D108BD9-81ED-4DB2-BD59-A6C34878D82A}">
                    <a16:rowId xmlns:a16="http://schemas.microsoft.com/office/drawing/2014/main" val="1113918165"/>
                  </a:ext>
                </a:extLst>
              </a:tr>
              <a:tr h="290139">
                <a:tc vMerge="1">
                  <a:txBody>
                    <a:bodyPr/>
                    <a:lstStyle/>
                    <a:p>
                      <a:pPr algn="ctr"/>
                      <a:endParaRPr lang="zh-CN" altLang="en-US" sz="1600" dirty="0"/>
                    </a:p>
                  </a:txBody>
                  <a:tcPr/>
                </a:tc>
                <a:tc>
                  <a:txBody>
                    <a:bodyPr/>
                    <a:lstStyle/>
                    <a:p>
                      <a:pPr algn="ctr"/>
                      <a:r>
                        <a:rPr lang="en-US" altLang="zh-CN" sz="1400" dirty="0">
                          <a:solidFill>
                            <a:schemeClr val="accent6"/>
                          </a:solidFill>
                        </a:rPr>
                        <a:t>1030.37</a:t>
                      </a:r>
                      <a:endParaRPr lang="zh-CN" altLang="en-US" sz="1400" dirty="0">
                        <a:solidFill>
                          <a:schemeClr val="accent6"/>
                        </a:solidFill>
                      </a:endParaRPr>
                    </a:p>
                  </a:txBody>
                  <a:tcPr/>
                </a:tc>
                <a:tc>
                  <a:txBody>
                    <a:bodyPr/>
                    <a:lstStyle/>
                    <a:p>
                      <a:pPr algn="ctr"/>
                      <a:r>
                        <a:rPr lang="en-US" altLang="zh-CN" sz="1400" dirty="0">
                          <a:solidFill>
                            <a:schemeClr val="accent6"/>
                          </a:solidFill>
                        </a:rPr>
                        <a:t>0</a:t>
                      </a:r>
                      <a:endParaRPr lang="zh-CN" altLang="en-US" sz="1400" dirty="0">
                        <a:solidFill>
                          <a:schemeClr val="accent6"/>
                        </a:solidFill>
                      </a:endParaRPr>
                    </a:p>
                  </a:txBody>
                  <a:tcPr/>
                </a:tc>
                <a:tc>
                  <a:txBody>
                    <a:bodyPr/>
                    <a:lstStyle/>
                    <a:p>
                      <a:pPr algn="ctr"/>
                      <a:r>
                        <a:rPr lang="en-US" altLang="zh-CN" sz="1400" b="1" dirty="0">
                          <a:solidFill>
                            <a:schemeClr val="accent6"/>
                          </a:solidFill>
                        </a:rPr>
                        <a:t>0.56%</a:t>
                      </a:r>
                      <a:endParaRPr lang="zh-CN" altLang="en-US" sz="1400" b="1" dirty="0">
                        <a:solidFill>
                          <a:schemeClr val="accent6"/>
                        </a:solidFill>
                      </a:endParaRPr>
                    </a:p>
                  </a:txBody>
                  <a:tcPr/>
                </a:tc>
                <a:tc>
                  <a:txBody>
                    <a:bodyPr/>
                    <a:lstStyle/>
                    <a:p>
                      <a:pPr algn="ctr"/>
                      <a:r>
                        <a:rPr lang="en-US" altLang="zh-CN" sz="1400" dirty="0">
                          <a:solidFill>
                            <a:schemeClr val="accent6"/>
                          </a:solidFill>
                        </a:rPr>
                        <a:t>30.00</a:t>
                      </a:r>
                      <a:endParaRPr lang="zh-CN" altLang="en-US" sz="1400" dirty="0">
                        <a:solidFill>
                          <a:schemeClr val="accent6"/>
                        </a:solidFill>
                      </a:endParaRPr>
                    </a:p>
                  </a:txBody>
                  <a:tcPr/>
                </a:tc>
                <a:extLst>
                  <a:ext uri="{0D108BD9-81ED-4DB2-BD59-A6C34878D82A}">
                    <a16:rowId xmlns:a16="http://schemas.microsoft.com/office/drawing/2014/main" val="2456371442"/>
                  </a:ext>
                </a:extLst>
              </a:tr>
              <a:tr h="290139">
                <a:tc vMerge="1">
                  <a:txBody>
                    <a:bodyPr/>
                    <a:lstStyle/>
                    <a:p>
                      <a:pPr algn="ctr"/>
                      <a:endParaRPr lang="zh-CN" altLang="en-US" sz="1600" dirty="0"/>
                    </a:p>
                  </a:txBody>
                  <a:tcPr/>
                </a:tc>
                <a:tc>
                  <a:txBody>
                    <a:bodyPr/>
                    <a:lstStyle/>
                    <a:p>
                      <a:pPr algn="ctr"/>
                      <a:r>
                        <a:rPr lang="en-US" altLang="zh-CN" sz="1400" dirty="0">
                          <a:solidFill>
                            <a:schemeClr val="accent6"/>
                          </a:solidFill>
                        </a:rPr>
                        <a:t>1031.28</a:t>
                      </a:r>
                      <a:endParaRPr lang="zh-CN" altLang="en-US" sz="1400" dirty="0">
                        <a:solidFill>
                          <a:schemeClr val="accent6"/>
                        </a:solidFill>
                      </a:endParaRPr>
                    </a:p>
                  </a:txBody>
                  <a:tcPr/>
                </a:tc>
                <a:tc>
                  <a:txBody>
                    <a:bodyPr/>
                    <a:lstStyle/>
                    <a:p>
                      <a:pPr algn="ctr"/>
                      <a:r>
                        <a:rPr lang="en-US" altLang="zh-CN" sz="1400" dirty="0">
                          <a:solidFill>
                            <a:schemeClr val="accent6"/>
                          </a:solidFill>
                        </a:rPr>
                        <a:t>0.09%</a:t>
                      </a:r>
                      <a:endParaRPr lang="zh-CN" altLang="en-US" sz="1400" dirty="0">
                        <a:solidFill>
                          <a:schemeClr val="accent6"/>
                        </a:solidFill>
                      </a:endParaRPr>
                    </a:p>
                  </a:txBody>
                  <a:tcPr/>
                </a:tc>
                <a:tc>
                  <a:txBody>
                    <a:bodyPr/>
                    <a:lstStyle/>
                    <a:p>
                      <a:pPr algn="ctr"/>
                      <a:r>
                        <a:rPr lang="en-US" altLang="zh-CN" sz="1400" b="1" dirty="0">
                          <a:solidFill>
                            <a:schemeClr val="accent6"/>
                          </a:solidFill>
                        </a:rPr>
                        <a:t>0.60%</a:t>
                      </a:r>
                      <a:endParaRPr lang="zh-CN" altLang="en-US" sz="1400" b="1" dirty="0">
                        <a:solidFill>
                          <a:schemeClr val="accent6"/>
                        </a:solidFill>
                      </a:endParaRPr>
                    </a:p>
                  </a:txBody>
                  <a:tcPr/>
                </a:tc>
                <a:tc>
                  <a:txBody>
                    <a:bodyPr/>
                    <a:lstStyle/>
                    <a:p>
                      <a:pPr algn="ctr"/>
                      <a:r>
                        <a:rPr lang="en-US" altLang="zh-CN" sz="1400" dirty="0">
                          <a:solidFill>
                            <a:schemeClr val="accent6"/>
                          </a:solidFill>
                        </a:rPr>
                        <a:t>30.00</a:t>
                      </a:r>
                      <a:endParaRPr lang="zh-CN" altLang="en-US" sz="1400" dirty="0">
                        <a:solidFill>
                          <a:schemeClr val="accent6"/>
                        </a:solidFill>
                      </a:endParaRPr>
                    </a:p>
                  </a:txBody>
                  <a:tcPr/>
                </a:tc>
                <a:extLst>
                  <a:ext uri="{0D108BD9-81ED-4DB2-BD59-A6C34878D82A}">
                    <a16:rowId xmlns:a16="http://schemas.microsoft.com/office/drawing/2014/main" val="1872117582"/>
                  </a:ext>
                </a:extLst>
              </a:tr>
              <a:tr h="290139">
                <a:tc rowSpan="3">
                  <a:txBody>
                    <a:bodyPr/>
                    <a:lstStyle/>
                    <a:p>
                      <a:pPr algn="ctr"/>
                      <a:r>
                        <a:rPr lang="en-US" altLang="zh-CN" sz="1400" dirty="0">
                          <a:solidFill>
                            <a:srgbClr val="FF0000"/>
                          </a:solidFill>
                        </a:rPr>
                        <a:t>PPD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FF0000"/>
                          </a:solidFill>
                        </a:rPr>
                        <a:t>(15.94cm)</a:t>
                      </a:r>
                      <a:endParaRPr lang="zh-CN" altLang="en-US" sz="1400" dirty="0">
                        <a:solidFill>
                          <a:srgbClr val="FF0000"/>
                        </a:solidFill>
                      </a:endParaRPr>
                    </a:p>
                    <a:p>
                      <a:pPr algn="ctr"/>
                      <a:endParaRPr lang="zh-CN" altLang="en-US" sz="1400" dirty="0">
                        <a:solidFill>
                          <a:srgbClr val="FF0000"/>
                        </a:solidFill>
                      </a:endParaRPr>
                    </a:p>
                  </a:txBody>
                  <a:tcPr/>
                </a:tc>
                <a:tc>
                  <a:txBody>
                    <a:bodyPr/>
                    <a:lstStyle/>
                    <a:p>
                      <a:pPr algn="ctr"/>
                      <a:r>
                        <a:rPr lang="en-US" altLang="zh-CN" sz="1400" dirty="0">
                          <a:solidFill>
                            <a:srgbClr val="FF0000"/>
                          </a:solidFill>
                        </a:rPr>
                        <a:t>1026.32</a:t>
                      </a:r>
                      <a:endParaRPr lang="zh-CN" altLang="en-US" sz="1400" dirty="0">
                        <a:solidFill>
                          <a:srgbClr val="FF0000"/>
                        </a:solidFill>
                      </a:endParaRPr>
                    </a:p>
                  </a:txBody>
                  <a:tcPr/>
                </a:tc>
                <a:tc>
                  <a:txBody>
                    <a:bodyPr/>
                    <a:lstStyle/>
                    <a:p>
                      <a:pPr algn="ctr"/>
                      <a:r>
                        <a:rPr lang="en-US" altLang="zh-CN" sz="1400" dirty="0">
                          <a:solidFill>
                            <a:srgbClr val="FF0000"/>
                          </a:solidFill>
                        </a:rPr>
                        <a:t>0.12%</a:t>
                      </a:r>
                      <a:endParaRPr lang="zh-CN" altLang="en-US" sz="1400" dirty="0">
                        <a:solidFill>
                          <a:srgbClr val="FF0000"/>
                        </a:solidFill>
                      </a:endParaRPr>
                    </a:p>
                  </a:txBody>
                  <a:tcPr/>
                </a:tc>
                <a:tc>
                  <a:txBody>
                    <a:bodyPr/>
                    <a:lstStyle/>
                    <a:p>
                      <a:pPr algn="ctr"/>
                      <a:r>
                        <a:rPr lang="en-US" altLang="zh-CN" sz="1400" b="1" dirty="0">
                          <a:solidFill>
                            <a:srgbClr val="FF0000"/>
                          </a:solidFill>
                        </a:rPr>
                        <a:t>0.33%</a:t>
                      </a:r>
                      <a:endParaRPr lang="zh-CN" altLang="en-US" sz="1400" b="1" dirty="0">
                        <a:solidFill>
                          <a:srgbClr val="FF0000"/>
                        </a:solidFill>
                      </a:endParaRPr>
                    </a:p>
                  </a:txBody>
                  <a:tcPr/>
                </a:tc>
                <a:tc>
                  <a:txBody>
                    <a:bodyPr/>
                    <a:lstStyle/>
                    <a:p>
                      <a:pPr algn="ctr"/>
                      <a:r>
                        <a:rPr lang="en-US" altLang="zh-CN" sz="1400" dirty="0">
                          <a:solidFill>
                            <a:srgbClr val="FF0000"/>
                          </a:solidFill>
                        </a:rPr>
                        <a:t>29.18</a:t>
                      </a:r>
                      <a:endParaRPr lang="zh-CN" altLang="en-US" sz="1400" dirty="0">
                        <a:solidFill>
                          <a:srgbClr val="FF0000"/>
                        </a:solidFill>
                      </a:endParaRPr>
                    </a:p>
                  </a:txBody>
                  <a:tcPr/>
                </a:tc>
                <a:extLst>
                  <a:ext uri="{0D108BD9-81ED-4DB2-BD59-A6C34878D82A}">
                    <a16:rowId xmlns:a16="http://schemas.microsoft.com/office/drawing/2014/main" val="4178256384"/>
                  </a:ext>
                </a:extLst>
              </a:tr>
              <a:tr h="290139">
                <a:tc vMerge="1">
                  <a:txBody>
                    <a:bodyPr/>
                    <a:lstStyle/>
                    <a:p>
                      <a:pPr algn="ctr"/>
                      <a:endParaRPr lang="zh-CN" altLang="en-US" sz="1600" dirty="0"/>
                    </a:p>
                  </a:txBody>
                  <a:tcPr/>
                </a:tc>
                <a:tc>
                  <a:txBody>
                    <a:bodyPr/>
                    <a:lstStyle/>
                    <a:p>
                      <a:pPr algn="ctr"/>
                      <a:r>
                        <a:rPr lang="en-US" altLang="zh-CN" sz="1400" dirty="0">
                          <a:solidFill>
                            <a:srgbClr val="FF0000"/>
                          </a:solidFill>
                        </a:rPr>
                        <a:t>1025.05</a:t>
                      </a:r>
                      <a:endParaRPr lang="zh-CN" altLang="en-US" sz="1400" dirty="0">
                        <a:solidFill>
                          <a:srgbClr val="FF0000"/>
                        </a:solidFill>
                      </a:endParaRPr>
                    </a:p>
                  </a:txBody>
                  <a:tcPr/>
                </a:tc>
                <a:tc>
                  <a:txBody>
                    <a:bodyPr/>
                    <a:lstStyle/>
                    <a:p>
                      <a:pPr algn="ctr"/>
                      <a:r>
                        <a:rPr lang="en-US" altLang="zh-CN" sz="1400" dirty="0">
                          <a:solidFill>
                            <a:srgbClr val="FF0000"/>
                          </a:solidFill>
                        </a:rPr>
                        <a:t>0</a:t>
                      </a:r>
                      <a:endParaRPr lang="zh-CN" altLang="en-US" sz="1400" dirty="0">
                        <a:solidFill>
                          <a:srgbClr val="FF0000"/>
                        </a:solidFill>
                      </a:endParaRPr>
                    </a:p>
                  </a:txBody>
                  <a:tcPr/>
                </a:tc>
                <a:tc>
                  <a:txBody>
                    <a:bodyPr/>
                    <a:lstStyle/>
                    <a:p>
                      <a:pPr algn="ctr"/>
                      <a:r>
                        <a:rPr lang="en-US" altLang="zh-CN" sz="1400" b="1" dirty="0">
                          <a:solidFill>
                            <a:srgbClr val="FF0000"/>
                          </a:solidFill>
                        </a:rPr>
                        <a:t>0.34%</a:t>
                      </a:r>
                    </a:p>
                  </a:txBody>
                  <a:tcPr/>
                </a:tc>
                <a:tc>
                  <a:txBody>
                    <a:bodyPr/>
                    <a:lstStyle/>
                    <a:p>
                      <a:pPr algn="ctr"/>
                      <a:r>
                        <a:rPr lang="en-US" altLang="zh-CN" sz="1400" dirty="0">
                          <a:solidFill>
                            <a:srgbClr val="FF0000"/>
                          </a:solidFill>
                        </a:rPr>
                        <a:t>29.88</a:t>
                      </a:r>
                      <a:endParaRPr lang="zh-CN" altLang="en-US" sz="1400" dirty="0">
                        <a:solidFill>
                          <a:srgbClr val="FF0000"/>
                        </a:solidFill>
                      </a:endParaRPr>
                    </a:p>
                  </a:txBody>
                  <a:tcPr/>
                </a:tc>
                <a:extLst>
                  <a:ext uri="{0D108BD9-81ED-4DB2-BD59-A6C34878D82A}">
                    <a16:rowId xmlns:a16="http://schemas.microsoft.com/office/drawing/2014/main" val="2355846791"/>
                  </a:ext>
                </a:extLst>
              </a:tr>
              <a:tr h="290139">
                <a:tc vMerge="1">
                  <a:txBody>
                    <a:bodyPr/>
                    <a:lstStyle/>
                    <a:p>
                      <a:pPr algn="ctr"/>
                      <a:endParaRPr lang="zh-CN" altLang="en-US" sz="1600" dirty="0"/>
                    </a:p>
                  </a:txBody>
                  <a:tcPr/>
                </a:tc>
                <a:tc>
                  <a:txBody>
                    <a:bodyPr/>
                    <a:lstStyle/>
                    <a:p>
                      <a:pPr algn="ctr"/>
                      <a:r>
                        <a:rPr lang="en-US" altLang="zh-CN" sz="1400" dirty="0">
                          <a:solidFill>
                            <a:srgbClr val="FF0000"/>
                          </a:solidFill>
                        </a:rPr>
                        <a:t>1026.03</a:t>
                      </a:r>
                      <a:endParaRPr lang="zh-CN" altLang="en-US" sz="1400" dirty="0">
                        <a:solidFill>
                          <a:srgbClr val="FF0000"/>
                        </a:solidFill>
                      </a:endParaRPr>
                    </a:p>
                  </a:txBody>
                  <a:tcPr/>
                </a:tc>
                <a:tc>
                  <a:txBody>
                    <a:bodyPr/>
                    <a:lstStyle/>
                    <a:p>
                      <a:pPr algn="ctr"/>
                      <a:r>
                        <a:rPr lang="en-US" altLang="zh-CN" sz="1400" dirty="0">
                          <a:solidFill>
                            <a:srgbClr val="FF0000"/>
                          </a:solidFill>
                        </a:rPr>
                        <a:t>0.10%</a:t>
                      </a:r>
                      <a:endParaRPr lang="zh-CN" altLang="en-US" sz="1400"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solidFill>
                            <a:srgbClr val="FF0000"/>
                          </a:solidFill>
                        </a:rPr>
                        <a:t>0.41%</a:t>
                      </a:r>
                      <a:endParaRPr lang="zh-CN" altLang="en-US" sz="1400" b="1"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FF0000"/>
                          </a:solidFill>
                        </a:rPr>
                        <a:t>28.38</a:t>
                      </a:r>
                      <a:endParaRPr lang="zh-CN" altLang="en-US" sz="1400" dirty="0">
                        <a:solidFill>
                          <a:srgbClr val="FF0000"/>
                        </a:solidFill>
                      </a:endParaRPr>
                    </a:p>
                  </a:txBody>
                  <a:tcPr/>
                </a:tc>
                <a:extLst>
                  <a:ext uri="{0D108BD9-81ED-4DB2-BD59-A6C34878D82A}">
                    <a16:rowId xmlns:a16="http://schemas.microsoft.com/office/drawing/2014/main" val="1297391278"/>
                  </a:ext>
                </a:extLst>
              </a:tr>
            </a:tbl>
          </a:graphicData>
        </a:graphic>
      </p:graphicFrame>
      <p:sp>
        <p:nvSpPr>
          <p:cNvPr id="10" name="标题 1">
            <a:extLst>
              <a:ext uri="{FF2B5EF4-FFF2-40B4-BE49-F238E27FC236}">
                <a16:creationId xmlns:a16="http://schemas.microsoft.com/office/drawing/2014/main" id="{5335BEE0-78C9-4AEB-AC00-8F960FA6AE08}"/>
              </a:ext>
            </a:extLst>
          </p:cNvPr>
          <p:cNvSpPr txBox="1">
            <a:spLocks/>
          </p:cNvSpPr>
          <p:nvPr/>
        </p:nvSpPr>
        <p:spPr>
          <a:xfrm>
            <a:off x="478535" y="353568"/>
            <a:ext cx="10515600" cy="6285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结论</a:t>
            </a:r>
            <a:r>
              <a:rPr lang="en-US" altLang="zh-CN" sz="3200" dirty="0"/>
              <a:t>1</a:t>
            </a:r>
            <a:r>
              <a:rPr lang="zh-CN" altLang="en-US" sz="3200" dirty="0"/>
              <a:t>：适用，需要适当调参和参数优化</a:t>
            </a:r>
          </a:p>
        </p:txBody>
      </p:sp>
      <mc:AlternateContent xmlns:mc="http://schemas.openxmlformats.org/markup-compatibility/2006">
        <mc:Choice xmlns:a14="http://schemas.microsoft.com/office/drawing/2010/main" Requires="a14">
          <p:sp>
            <p:nvSpPr>
              <p:cNvPr id="5" name="矩形 4">
                <a:extLst>
                  <a:ext uri="{FF2B5EF4-FFF2-40B4-BE49-F238E27FC236}">
                    <a16:creationId xmlns:a16="http://schemas.microsoft.com/office/drawing/2014/main" id="{E3F6D75F-034A-452E-9D43-5BDCD32D1DCF}"/>
                  </a:ext>
                </a:extLst>
              </p:cNvPr>
              <p:cNvSpPr/>
              <p:nvPr/>
            </p:nvSpPr>
            <p:spPr>
              <a:xfrm>
                <a:off x="621731" y="1001006"/>
                <a:ext cx="2230932" cy="32861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𝑛</m:t>
                          </m:r>
                        </m:e>
                        <m:sub>
                          <m:r>
                            <a:rPr lang="en-US" altLang="zh-CN" sz="1400" b="0" i="1" smtClean="0">
                              <a:latin typeface="Cambria Math" panose="02040503050406030204" pitchFamily="18" charset="0"/>
                            </a:rPr>
                            <m:t>𝑝</m:t>
                          </m:r>
                          <m:r>
                            <a:rPr lang="en-US" altLang="zh-CN" sz="1400" b="0" i="1" smtClean="0">
                              <a:latin typeface="Cambria Math" panose="02040503050406030204" pitchFamily="18" charset="0"/>
                            </a:rPr>
                            <m:t>,</m:t>
                          </m:r>
                          <m:r>
                            <a:rPr lang="en-US" altLang="zh-CN" sz="1400" b="0" i="0" smtClean="0">
                              <a:latin typeface="Cambria Math" panose="02040503050406030204" pitchFamily="18" charset="0"/>
                            </a:rPr>
                            <m:t>   </m:t>
                          </m:r>
                          <m:r>
                            <m:rPr>
                              <m:sty m:val="p"/>
                            </m:rPr>
                            <a:rPr lang="en-US" altLang="zh-CN" sz="1400" b="0" i="0" smtClean="0">
                              <a:latin typeface="Cambria Math" panose="02040503050406030204" pitchFamily="18" charset="0"/>
                            </a:rPr>
                            <m:t>APD</m:t>
                          </m:r>
                        </m:sub>
                      </m:sSub>
                      <m:r>
                        <a:rPr lang="en-US" altLang="zh-CN" sz="1400" b="0" i="1" smtClean="0">
                          <a:latin typeface="Cambria Math" panose="02040503050406030204" pitchFamily="18" charset="0"/>
                        </a:rPr>
                        <m:t>=3.8×</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10</m:t>
                          </m:r>
                        </m:e>
                        <m:sup>
                          <m:r>
                            <a:rPr lang="en-US" altLang="zh-CN" sz="1400" b="0" i="1" smtClean="0">
                              <a:latin typeface="Cambria Math" panose="02040503050406030204" pitchFamily="18" charset="0"/>
                            </a:rPr>
                            <m:t>16</m:t>
                          </m:r>
                        </m:sup>
                      </m:sSup>
                      <m:r>
                        <a:rPr lang="en-US" altLang="zh-CN" sz="1400" b="0" i="1" smtClean="0">
                          <a:latin typeface="Cambria Math" panose="02040503050406030204" pitchFamily="18" charset="0"/>
                        </a:rPr>
                        <m:t> </m:t>
                      </m:r>
                      <m:sSup>
                        <m:sSupPr>
                          <m:ctrlPr>
                            <a:rPr lang="en-US" altLang="zh-CN" sz="1400" b="0" i="0" smtClean="0">
                              <a:latin typeface="Cambria Math" panose="02040503050406030204" pitchFamily="18" charset="0"/>
                            </a:rPr>
                          </m:ctrlPr>
                        </m:sSupPr>
                        <m:e>
                          <m:r>
                            <m:rPr>
                              <m:sty m:val="p"/>
                            </m:rPr>
                            <a:rPr lang="en-US" altLang="zh-CN" sz="1400" i="0">
                              <a:latin typeface="Cambria Math" panose="02040503050406030204" pitchFamily="18" charset="0"/>
                            </a:rPr>
                            <m:t>cm</m:t>
                          </m:r>
                        </m:e>
                        <m:sup>
                          <m:r>
                            <a:rPr lang="en-US" altLang="zh-CN" sz="1400" b="0" i="0" smtClean="0">
                              <a:latin typeface="Cambria Math" panose="02040503050406030204" pitchFamily="18" charset="0"/>
                            </a:rPr>
                            <m:t>−3</m:t>
                          </m:r>
                        </m:sup>
                      </m:sSup>
                    </m:oMath>
                  </m:oMathPara>
                </a14:m>
                <a:endParaRPr lang="en-US" altLang="zh-CN" sz="1400" dirty="0"/>
              </a:p>
            </p:txBody>
          </p:sp>
        </mc:Choice>
        <mc:Fallback>
          <p:sp>
            <p:nvSpPr>
              <p:cNvPr id="5" name="矩形 4">
                <a:extLst>
                  <a:ext uri="{FF2B5EF4-FFF2-40B4-BE49-F238E27FC236}">
                    <a16:creationId xmlns:a16="http://schemas.microsoft.com/office/drawing/2014/main" id="{E3F6D75F-034A-452E-9D43-5BDCD32D1DCF}"/>
                  </a:ext>
                </a:extLst>
              </p:cNvPr>
              <p:cNvSpPr>
                <a:spLocks noRot="1" noChangeAspect="1" noMove="1" noResize="1" noEditPoints="1" noAdjustHandles="1" noChangeArrowheads="1" noChangeShapeType="1" noTextEdit="1"/>
              </p:cNvSpPr>
              <p:nvPr/>
            </p:nvSpPr>
            <p:spPr>
              <a:xfrm>
                <a:off x="621731" y="1001006"/>
                <a:ext cx="2230932" cy="328616"/>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矩形 5">
                <a:extLst>
                  <a:ext uri="{FF2B5EF4-FFF2-40B4-BE49-F238E27FC236}">
                    <a16:creationId xmlns:a16="http://schemas.microsoft.com/office/drawing/2014/main" id="{0A144525-F8B4-4AC7-87CF-77B435C1D99C}"/>
                  </a:ext>
                </a:extLst>
              </p:cNvPr>
              <p:cNvSpPr/>
              <p:nvPr/>
            </p:nvSpPr>
            <p:spPr>
              <a:xfrm>
                <a:off x="2852663" y="986745"/>
                <a:ext cx="2086660" cy="32861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𝑛</m:t>
                          </m:r>
                        </m:e>
                        <m:sub>
                          <m:r>
                            <a:rPr lang="en-US" altLang="zh-CN" sz="1400" b="0" i="1" smtClean="0">
                              <a:latin typeface="Cambria Math" panose="02040503050406030204" pitchFamily="18" charset="0"/>
                            </a:rPr>
                            <m:t>𝑝</m:t>
                          </m:r>
                          <m:r>
                            <a:rPr lang="en-US" altLang="zh-CN" sz="1400" b="0" i="1" smtClean="0">
                              <a:latin typeface="Cambria Math" panose="02040503050406030204" pitchFamily="18" charset="0"/>
                            </a:rPr>
                            <m:t>,</m:t>
                          </m:r>
                          <m:r>
                            <a:rPr lang="en-US" altLang="zh-CN" sz="1400" b="0" i="0" smtClean="0">
                              <a:latin typeface="Cambria Math" panose="02040503050406030204" pitchFamily="18" charset="0"/>
                            </a:rPr>
                            <m:t>   </m:t>
                          </m:r>
                          <m:r>
                            <m:rPr>
                              <m:sty m:val="p"/>
                            </m:rPr>
                            <a:rPr lang="en-US" altLang="zh-CN" sz="1400" b="0" i="0" smtClean="0">
                              <a:latin typeface="Cambria Math" panose="02040503050406030204" pitchFamily="18" charset="0"/>
                            </a:rPr>
                            <m:t>PPD</m:t>
                          </m:r>
                        </m:sub>
                      </m:sSub>
                      <m:r>
                        <a:rPr lang="en-US" altLang="zh-CN" sz="1400" b="0" i="1" smtClean="0">
                          <a:latin typeface="Cambria Math" panose="02040503050406030204" pitchFamily="18" charset="0"/>
                        </a:rPr>
                        <m:t>=4×</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10</m:t>
                          </m:r>
                        </m:e>
                        <m:sup>
                          <m:r>
                            <a:rPr lang="en-US" altLang="zh-CN" sz="1400" b="0" i="1" smtClean="0">
                              <a:latin typeface="Cambria Math" panose="02040503050406030204" pitchFamily="18" charset="0"/>
                            </a:rPr>
                            <m:t>16</m:t>
                          </m:r>
                        </m:sup>
                      </m:sSup>
                      <m:r>
                        <a:rPr lang="en-US" altLang="zh-CN" sz="1400" b="0" i="1" smtClean="0">
                          <a:latin typeface="Cambria Math" panose="02040503050406030204" pitchFamily="18" charset="0"/>
                        </a:rPr>
                        <m:t> </m:t>
                      </m:r>
                      <m:sSup>
                        <m:sSupPr>
                          <m:ctrlPr>
                            <a:rPr lang="en-US" altLang="zh-CN" sz="1400" b="0" i="0" smtClean="0">
                              <a:latin typeface="Cambria Math" panose="02040503050406030204" pitchFamily="18" charset="0"/>
                            </a:rPr>
                          </m:ctrlPr>
                        </m:sSupPr>
                        <m:e>
                          <m:r>
                            <m:rPr>
                              <m:sty m:val="p"/>
                            </m:rPr>
                            <a:rPr lang="en-US" altLang="zh-CN" sz="1400" i="0">
                              <a:latin typeface="Cambria Math" panose="02040503050406030204" pitchFamily="18" charset="0"/>
                            </a:rPr>
                            <m:t>cm</m:t>
                          </m:r>
                        </m:e>
                        <m:sup>
                          <m:r>
                            <a:rPr lang="en-US" altLang="zh-CN" sz="1400" b="0" i="0" smtClean="0">
                              <a:latin typeface="Cambria Math" panose="02040503050406030204" pitchFamily="18" charset="0"/>
                            </a:rPr>
                            <m:t>−3</m:t>
                          </m:r>
                        </m:sup>
                      </m:sSup>
                    </m:oMath>
                  </m:oMathPara>
                </a14:m>
                <a:endParaRPr lang="en-US" altLang="zh-CN" sz="1400" dirty="0"/>
              </a:p>
            </p:txBody>
          </p:sp>
        </mc:Choice>
        <mc:Fallback>
          <p:sp>
            <p:nvSpPr>
              <p:cNvPr id="6" name="矩形 5">
                <a:extLst>
                  <a:ext uri="{FF2B5EF4-FFF2-40B4-BE49-F238E27FC236}">
                    <a16:creationId xmlns:a16="http://schemas.microsoft.com/office/drawing/2014/main" id="{0A144525-F8B4-4AC7-87CF-77B435C1D99C}"/>
                  </a:ext>
                </a:extLst>
              </p:cNvPr>
              <p:cNvSpPr>
                <a:spLocks noRot="1" noChangeAspect="1" noMove="1" noResize="1" noEditPoints="1" noAdjustHandles="1" noChangeArrowheads="1" noChangeShapeType="1" noTextEdit="1"/>
              </p:cNvSpPr>
              <p:nvPr/>
            </p:nvSpPr>
            <p:spPr>
              <a:xfrm>
                <a:off x="2852663" y="986745"/>
                <a:ext cx="2086660" cy="328616"/>
              </a:xfrm>
              <a:prstGeom prst="rect">
                <a:avLst/>
              </a:prstGeom>
              <a:blipFill>
                <a:blip r:embed="rId3"/>
                <a:stretch>
                  <a:fillRect/>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AD7A531B-6A3E-4B87-BCA8-39E08D71ED61}"/>
              </a:ext>
            </a:extLst>
          </p:cNvPr>
          <p:cNvPicPr>
            <a:picLocks noChangeAspect="1"/>
          </p:cNvPicPr>
          <p:nvPr/>
        </p:nvPicPr>
        <p:blipFill>
          <a:blip r:embed="rId4"/>
          <a:stretch>
            <a:fillRect/>
          </a:stretch>
        </p:blipFill>
        <p:spPr>
          <a:xfrm>
            <a:off x="1615508" y="4382276"/>
            <a:ext cx="8634916" cy="2365996"/>
          </a:xfrm>
          <a:prstGeom prst="rect">
            <a:avLst/>
          </a:prstGeom>
        </p:spPr>
      </p:pic>
      <p:sp>
        <p:nvSpPr>
          <p:cNvPr id="13" name="矩形 12">
            <a:extLst>
              <a:ext uri="{FF2B5EF4-FFF2-40B4-BE49-F238E27FC236}">
                <a16:creationId xmlns:a16="http://schemas.microsoft.com/office/drawing/2014/main" id="{DFE0EC4C-09F0-49F1-8A59-3FF7844A0B42}"/>
              </a:ext>
            </a:extLst>
          </p:cNvPr>
          <p:cNvSpPr/>
          <p:nvPr/>
        </p:nvSpPr>
        <p:spPr>
          <a:xfrm>
            <a:off x="10327995" y="4484995"/>
            <a:ext cx="1655544" cy="1815882"/>
          </a:xfrm>
          <a:prstGeom prst="rect">
            <a:avLst/>
          </a:prstGeom>
        </p:spPr>
        <p:txBody>
          <a:bodyPr wrap="square">
            <a:spAutoFit/>
          </a:bodyPr>
          <a:lstStyle/>
          <a:p>
            <a:r>
              <a:rPr lang="zh-CN" altLang="en-US" sz="1400" dirty="0"/>
              <a:t>束流</a:t>
            </a:r>
            <a:r>
              <a:rPr lang="en-US" altLang="zh-CN" sz="1400" dirty="0"/>
              <a:t>chirp</a:t>
            </a:r>
            <a:r>
              <a:rPr lang="zh-CN" altLang="en-US" sz="1400" dirty="0"/>
              <a:t>未完全消除，其横向尺寸已经超出</a:t>
            </a:r>
            <a:r>
              <a:rPr lang="en-US" altLang="zh-CN" sz="1400" dirty="0"/>
              <a:t>hollow channel</a:t>
            </a:r>
            <a:r>
              <a:rPr lang="zh-CN" altLang="en-US" sz="1400" dirty="0"/>
              <a:t>内径，造成大量电荷损失。选取了保持较高束流传输效率下的最小能散。</a:t>
            </a:r>
          </a:p>
        </p:txBody>
      </p:sp>
      <p:cxnSp>
        <p:nvCxnSpPr>
          <p:cNvPr id="15" name="直接箭头连接符 14">
            <a:extLst>
              <a:ext uri="{FF2B5EF4-FFF2-40B4-BE49-F238E27FC236}">
                <a16:creationId xmlns:a16="http://schemas.microsoft.com/office/drawing/2014/main" id="{C64B9E42-9889-44CC-974B-E9F4496D6DC5}"/>
              </a:ext>
            </a:extLst>
          </p:cNvPr>
          <p:cNvCxnSpPr/>
          <p:nvPr/>
        </p:nvCxnSpPr>
        <p:spPr>
          <a:xfrm flipV="1">
            <a:off x="9009888" y="4736592"/>
            <a:ext cx="1158240" cy="664464"/>
          </a:xfrm>
          <a:prstGeom prst="straightConnector1">
            <a:avLst/>
          </a:prstGeom>
          <a:ln w="190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56D89C70-0CC5-4C6D-B294-38F38E6E4C2B}"/>
              </a:ext>
            </a:extLst>
          </p:cNvPr>
          <p:cNvSpPr/>
          <p:nvPr/>
        </p:nvSpPr>
        <p:spPr>
          <a:xfrm>
            <a:off x="2133115" y="4551926"/>
            <a:ext cx="441146"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sp>
        <p:nvSpPr>
          <p:cNvPr id="17" name="矩形 16">
            <a:extLst>
              <a:ext uri="{FF2B5EF4-FFF2-40B4-BE49-F238E27FC236}">
                <a16:creationId xmlns:a16="http://schemas.microsoft.com/office/drawing/2014/main" id="{259E7B93-E709-45CD-AED6-DE560182F591}"/>
              </a:ext>
            </a:extLst>
          </p:cNvPr>
          <p:cNvSpPr/>
          <p:nvPr/>
        </p:nvSpPr>
        <p:spPr>
          <a:xfrm>
            <a:off x="3961915" y="4557313"/>
            <a:ext cx="452368"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18" name="矩形 17">
            <a:extLst>
              <a:ext uri="{FF2B5EF4-FFF2-40B4-BE49-F238E27FC236}">
                <a16:creationId xmlns:a16="http://schemas.microsoft.com/office/drawing/2014/main" id="{4C00DCB5-5157-4DC9-A9BA-32D2E8FAC57F}"/>
              </a:ext>
            </a:extLst>
          </p:cNvPr>
          <p:cNvSpPr/>
          <p:nvPr/>
        </p:nvSpPr>
        <p:spPr>
          <a:xfrm>
            <a:off x="5808349" y="4551926"/>
            <a:ext cx="441146"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(c)</a:t>
            </a:r>
            <a:endParaRPr lang="zh-CN" altLang="en-US" dirty="0">
              <a:latin typeface="Times New Roman" panose="02020603050405020304" pitchFamily="18" charset="0"/>
              <a:cs typeface="Times New Roman" panose="02020603050405020304" pitchFamily="18" charset="0"/>
            </a:endParaRPr>
          </a:p>
        </p:txBody>
      </p:sp>
      <p:sp>
        <p:nvSpPr>
          <p:cNvPr id="19" name="矩形 18">
            <a:extLst>
              <a:ext uri="{FF2B5EF4-FFF2-40B4-BE49-F238E27FC236}">
                <a16:creationId xmlns:a16="http://schemas.microsoft.com/office/drawing/2014/main" id="{B647E9D7-8336-47CA-8272-EC968BE92240}"/>
              </a:ext>
            </a:extLst>
          </p:cNvPr>
          <p:cNvSpPr/>
          <p:nvPr/>
        </p:nvSpPr>
        <p:spPr>
          <a:xfrm>
            <a:off x="7654783" y="4551926"/>
            <a:ext cx="452368"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(d)</a:t>
            </a:r>
            <a:endParaRPr lang="zh-CN" altLang="en-US" dirty="0">
              <a:latin typeface="Times New Roman" panose="02020603050405020304" pitchFamily="18" charset="0"/>
              <a:cs typeface="Times New Roman" panose="02020603050405020304" pitchFamily="18" charset="0"/>
            </a:endParaRPr>
          </a:p>
        </p:txBody>
      </p:sp>
      <p:pic>
        <p:nvPicPr>
          <p:cNvPr id="20" name="图片 19">
            <a:extLst>
              <a:ext uri="{FF2B5EF4-FFF2-40B4-BE49-F238E27FC236}">
                <a16:creationId xmlns:a16="http://schemas.microsoft.com/office/drawing/2014/main" id="{39901227-8066-414A-9871-DE2259D8627A}"/>
              </a:ext>
            </a:extLst>
          </p:cNvPr>
          <p:cNvPicPr>
            <a:picLocks noChangeAspect="1"/>
          </p:cNvPicPr>
          <p:nvPr/>
        </p:nvPicPr>
        <p:blipFill>
          <a:blip r:embed="rId5"/>
          <a:stretch>
            <a:fillRect/>
          </a:stretch>
        </p:blipFill>
        <p:spPr>
          <a:xfrm>
            <a:off x="8066683" y="1385829"/>
            <a:ext cx="3089084" cy="2544304"/>
          </a:xfrm>
          <a:prstGeom prst="rect">
            <a:avLst/>
          </a:prstGeom>
        </p:spPr>
      </p:pic>
    </p:spTree>
    <p:extLst>
      <p:ext uri="{BB962C8B-B14F-4D97-AF65-F5344CB8AC3E}">
        <p14:creationId xmlns:p14="http://schemas.microsoft.com/office/powerpoint/2010/main" val="269241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8">
            <a:extLst>
              <a:ext uri="{FF2B5EF4-FFF2-40B4-BE49-F238E27FC236}">
                <a16:creationId xmlns:a16="http://schemas.microsoft.com/office/drawing/2014/main" id="{9651A56B-DC40-4C05-AEF7-74BB6AD9F25E}"/>
              </a:ext>
            </a:extLst>
          </p:cNvPr>
          <p:cNvPicPr>
            <a:picLocks noGrp="1" noChangeAspect="1"/>
          </p:cNvPicPr>
          <p:nvPr>
            <p:ph idx="1"/>
          </p:nvPr>
        </p:nvPicPr>
        <p:blipFill>
          <a:blip r:embed="rId2"/>
          <a:stretch>
            <a:fillRect/>
          </a:stretch>
        </p:blipFill>
        <p:spPr>
          <a:xfrm>
            <a:off x="1645920" y="4382276"/>
            <a:ext cx="8604504" cy="2365996"/>
          </a:xfrm>
          <a:prstGeom prst="rect">
            <a:avLst/>
          </a:prstGeom>
        </p:spPr>
      </p:pic>
      <p:sp>
        <p:nvSpPr>
          <p:cNvPr id="10" name="标题 1">
            <a:extLst>
              <a:ext uri="{FF2B5EF4-FFF2-40B4-BE49-F238E27FC236}">
                <a16:creationId xmlns:a16="http://schemas.microsoft.com/office/drawing/2014/main" id="{5335BEE0-78C9-4AEB-AC00-8F960FA6AE08}"/>
              </a:ext>
            </a:extLst>
          </p:cNvPr>
          <p:cNvSpPr txBox="1">
            <a:spLocks/>
          </p:cNvSpPr>
          <p:nvPr/>
        </p:nvSpPr>
        <p:spPr>
          <a:xfrm>
            <a:off x="478535" y="353568"/>
            <a:ext cx="10515600" cy="6285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线性初始</a:t>
            </a:r>
            <a:r>
              <a:rPr lang="en-US" altLang="zh-CN" sz="3200" dirty="0"/>
              <a:t>chirp</a:t>
            </a:r>
            <a:endParaRPr lang="zh-CN" altLang="en-US" sz="3200" dirty="0"/>
          </a:p>
        </p:txBody>
      </p:sp>
      <mc:AlternateContent xmlns:mc="http://schemas.openxmlformats.org/markup-compatibility/2006">
        <mc:Choice xmlns:a14="http://schemas.microsoft.com/office/drawing/2010/main" Requires="a14">
          <p:sp>
            <p:nvSpPr>
              <p:cNvPr id="11" name="矩形 10">
                <a:extLst>
                  <a:ext uri="{FF2B5EF4-FFF2-40B4-BE49-F238E27FC236}">
                    <a16:creationId xmlns:a16="http://schemas.microsoft.com/office/drawing/2014/main" id="{D3AB4A74-F1ED-4CC6-B866-7071F4DCE698}"/>
                  </a:ext>
                </a:extLst>
              </p:cNvPr>
              <p:cNvSpPr/>
              <p:nvPr/>
            </p:nvSpPr>
            <p:spPr>
              <a:xfrm>
                <a:off x="578635" y="1005660"/>
                <a:ext cx="2230931" cy="32861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𝑛</m:t>
                          </m:r>
                        </m:e>
                        <m:sub>
                          <m:r>
                            <a:rPr lang="en-US" altLang="zh-CN" sz="1400" b="0" i="1" smtClean="0">
                              <a:latin typeface="Cambria Math" panose="02040503050406030204" pitchFamily="18" charset="0"/>
                            </a:rPr>
                            <m:t>𝑝</m:t>
                          </m:r>
                          <m:r>
                            <a:rPr lang="en-US" altLang="zh-CN" sz="1400" b="0" i="1" smtClean="0">
                              <a:latin typeface="Cambria Math" panose="02040503050406030204" pitchFamily="18" charset="0"/>
                            </a:rPr>
                            <m:t>,</m:t>
                          </m:r>
                          <m:r>
                            <a:rPr lang="en-US" altLang="zh-CN" sz="1400" b="0" i="0" smtClean="0">
                              <a:latin typeface="Cambria Math" panose="02040503050406030204" pitchFamily="18" charset="0"/>
                            </a:rPr>
                            <m:t>   </m:t>
                          </m:r>
                          <m:r>
                            <m:rPr>
                              <m:sty m:val="p"/>
                            </m:rPr>
                            <a:rPr lang="en-US" altLang="zh-CN" sz="1400" b="0" i="0" smtClean="0">
                              <a:latin typeface="Cambria Math" panose="02040503050406030204" pitchFamily="18" charset="0"/>
                            </a:rPr>
                            <m:t>APD</m:t>
                          </m:r>
                        </m:sub>
                      </m:sSub>
                      <m:r>
                        <a:rPr lang="en-US" altLang="zh-CN" sz="1400" b="0" i="1" smtClean="0">
                          <a:latin typeface="Cambria Math" panose="02040503050406030204" pitchFamily="18" charset="0"/>
                        </a:rPr>
                        <m:t>=1.1×</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10</m:t>
                          </m:r>
                        </m:e>
                        <m:sup>
                          <m:r>
                            <a:rPr lang="en-US" altLang="zh-CN" sz="1400" b="0" i="1" smtClean="0">
                              <a:latin typeface="Cambria Math" panose="02040503050406030204" pitchFamily="18" charset="0"/>
                            </a:rPr>
                            <m:t>17</m:t>
                          </m:r>
                        </m:sup>
                      </m:sSup>
                      <m:r>
                        <a:rPr lang="en-US" altLang="zh-CN" sz="1400" b="0" i="1" smtClean="0">
                          <a:latin typeface="Cambria Math" panose="02040503050406030204" pitchFamily="18" charset="0"/>
                        </a:rPr>
                        <m:t> </m:t>
                      </m:r>
                      <m:sSup>
                        <m:sSupPr>
                          <m:ctrlPr>
                            <a:rPr lang="en-US" altLang="zh-CN" sz="1400" b="0" i="0" smtClean="0">
                              <a:latin typeface="Cambria Math" panose="02040503050406030204" pitchFamily="18" charset="0"/>
                            </a:rPr>
                          </m:ctrlPr>
                        </m:sSupPr>
                        <m:e>
                          <m:r>
                            <m:rPr>
                              <m:sty m:val="p"/>
                            </m:rPr>
                            <a:rPr lang="en-US" altLang="zh-CN" sz="1400" i="0">
                              <a:latin typeface="Cambria Math" panose="02040503050406030204" pitchFamily="18" charset="0"/>
                            </a:rPr>
                            <m:t>cm</m:t>
                          </m:r>
                        </m:e>
                        <m:sup>
                          <m:r>
                            <a:rPr lang="en-US" altLang="zh-CN" sz="1400" b="0" i="0" smtClean="0">
                              <a:latin typeface="Cambria Math" panose="02040503050406030204" pitchFamily="18" charset="0"/>
                            </a:rPr>
                            <m:t>−3</m:t>
                          </m:r>
                        </m:sup>
                      </m:sSup>
                    </m:oMath>
                  </m:oMathPara>
                </a14:m>
                <a:endParaRPr lang="en-US" altLang="zh-CN" sz="1400" dirty="0"/>
              </a:p>
            </p:txBody>
          </p:sp>
        </mc:Choice>
        <mc:Fallback>
          <p:sp>
            <p:nvSpPr>
              <p:cNvPr id="11" name="矩形 10">
                <a:extLst>
                  <a:ext uri="{FF2B5EF4-FFF2-40B4-BE49-F238E27FC236}">
                    <a16:creationId xmlns:a16="http://schemas.microsoft.com/office/drawing/2014/main" id="{D3AB4A74-F1ED-4CC6-B866-7071F4DCE698}"/>
                  </a:ext>
                </a:extLst>
              </p:cNvPr>
              <p:cNvSpPr>
                <a:spLocks noRot="1" noChangeAspect="1" noMove="1" noResize="1" noEditPoints="1" noAdjustHandles="1" noChangeArrowheads="1" noChangeShapeType="1" noTextEdit="1"/>
              </p:cNvSpPr>
              <p:nvPr/>
            </p:nvSpPr>
            <p:spPr>
              <a:xfrm>
                <a:off x="578635" y="1005660"/>
                <a:ext cx="2230931" cy="328616"/>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矩形 11">
                <a:extLst>
                  <a:ext uri="{FF2B5EF4-FFF2-40B4-BE49-F238E27FC236}">
                    <a16:creationId xmlns:a16="http://schemas.microsoft.com/office/drawing/2014/main" id="{60E97AC1-D904-4E58-B53C-E227CE6C21F0}"/>
                  </a:ext>
                </a:extLst>
              </p:cNvPr>
              <p:cNvSpPr/>
              <p:nvPr/>
            </p:nvSpPr>
            <p:spPr>
              <a:xfrm>
                <a:off x="2809566" y="992820"/>
                <a:ext cx="2086660" cy="32861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𝑛</m:t>
                          </m:r>
                        </m:e>
                        <m:sub>
                          <m:r>
                            <a:rPr lang="en-US" altLang="zh-CN" sz="1400" b="0" i="1" smtClean="0">
                              <a:latin typeface="Cambria Math" panose="02040503050406030204" pitchFamily="18" charset="0"/>
                            </a:rPr>
                            <m:t>𝑝</m:t>
                          </m:r>
                          <m:r>
                            <a:rPr lang="en-US" altLang="zh-CN" sz="1400" b="0" i="1" smtClean="0">
                              <a:latin typeface="Cambria Math" panose="02040503050406030204" pitchFamily="18" charset="0"/>
                            </a:rPr>
                            <m:t>,</m:t>
                          </m:r>
                          <m:r>
                            <a:rPr lang="en-US" altLang="zh-CN" sz="1400" b="0" i="0" smtClean="0">
                              <a:latin typeface="Cambria Math" panose="02040503050406030204" pitchFamily="18" charset="0"/>
                            </a:rPr>
                            <m:t>   </m:t>
                          </m:r>
                          <m:r>
                            <m:rPr>
                              <m:sty m:val="p"/>
                            </m:rPr>
                            <a:rPr lang="en-US" altLang="zh-CN" sz="1400" b="0" i="0" smtClean="0">
                              <a:latin typeface="Cambria Math" panose="02040503050406030204" pitchFamily="18" charset="0"/>
                            </a:rPr>
                            <m:t>PPD</m:t>
                          </m:r>
                        </m:sub>
                      </m:sSub>
                      <m:r>
                        <a:rPr lang="en-US" altLang="zh-CN" sz="1400" b="0" i="1" smtClean="0">
                          <a:latin typeface="Cambria Math" panose="02040503050406030204" pitchFamily="18" charset="0"/>
                        </a:rPr>
                        <m:t>=4×</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10</m:t>
                          </m:r>
                        </m:e>
                        <m:sup>
                          <m:r>
                            <a:rPr lang="en-US" altLang="zh-CN" sz="1400" b="0" i="1" smtClean="0">
                              <a:latin typeface="Cambria Math" panose="02040503050406030204" pitchFamily="18" charset="0"/>
                            </a:rPr>
                            <m:t>16</m:t>
                          </m:r>
                        </m:sup>
                      </m:sSup>
                      <m:r>
                        <a:rPr lang="en-US" altLang="zh-CN" sz="1400" b="0" i="1" smtClean="0">
                          <a:latin typeface="Cambria Math" panose="02040503050406030204" pitchFamily="18" charset="0"/>
                        </a:rPr>
                        <m:t> </m:t>
                      </m:r>
                      <m:sSup>
                        <m:sSupPr>
                          <m:ctrlPr>
                            <a:rPr lang="en-US" altLang="zh-CN" sz="1400" b="0" i="0" smtClean="0">
                              <a:latin typeface="Cambria Math" panose="02040503050406030204" pitchFamily="18" charset="0"/>
                            </a:rPr>
                          </m:ctrlPr>
                        </m:sSupPr>
                        <m:e>
                          <m:r>
                            <m:rPr>
                              <m:sty m:val="p"/>
                            </m:rPr>
                            <a:rPr lang="en-US" altLang="zh-CN" sz="1400" i="0">
                              <a:latin typeface="Cambria Math" panose="02040503050406030204" pitchFamily="18" charset="0"/>
                            </a:rPr>
                            <m:t>cm</m:t>
                          </m:r>
                        </m:e>
                        <m:sup>
                          <m:r>
                            <a:rPr lang="en-US" altLang="zh-CN" sz="1400" b="0" i="0" smtClean="0">
                              <a:latin typeface="Cambria Math" panose="02040503050406030204" pitchFamily="18" charset="0"/>
                            </a:rPr>
                            <m:t>−3</m:t>
                          </m:r>
                        </m:sup>
                      </m:sSup>
                    </m:oMath>
                  </m:oMathPara>
                </a14:m>
                <a:endParaRPr lang="en-US" altLang="zh-CN" sz="1400" dirty="0"/>
              </a:p>
            </p:txBody>
          </p:sp>
        </mc:Choice>
        <mc:Fallback>
          <p:sp>
            <p:nvSpPr>
              <p:cNvPr id="12" name="矩形 11">
                <a:extLst>
                  <a:ext uri="{FF2B5EF4-FFF2-40B4-BE49-F238E27FC236}">
                    <a16:creationId xmlns:a16="http://schemas.microsoft.com/office/drawing/2014/main" id="{60E97AC1-D904-4E58-B53C-E227CE6C21F0}"/>
                  </a:ext>
                </a:extLst>
              </p:cNvPr>
              <p:cNvSpPr>
                <a:spLocks noRot="1" noChangeAspect="1" noMove="1" noResize="1" noEditPoints="1" noAdjustHandles="1" noChangeArrowheads="1" noChangeShapeType="1" noTextEdit="1"/>
              </p:cNvSpPr>
              <p:nvPr/>
            </p:nvSpPr>
            <p:spPr>
              <a:xfrm>
                <a:off x="2809566" y="992820"/>
                <a:ext cx="2086660" cy="328616"/>
              </a:xfrm>
              <a:prstGeom prst="rect">
                <a:avLst/>
              </a:prstGeom>
              <a:blipFill>
                <a:blip r:embed="rId4"/>
                <a:stretch>
                  <a:fillRect/>
                </a:stretch>
              </a:blipFill>
            </p:spPr>
            <p:txBody>
              <a:bodyPr/>
              <a:lstStyle/>
              <a:p>
                <a:r>
                  <a:rPr lang="zh-CN" altLang="en-US">
                    <a:noFill/>
                  </a:rPr>
                  <a:t> </a:t>
                </a:r>
              </a:p>
            </p:txBody>
          </p:sp>
        </mc:Fallback>
      </mc:AlternateContent>
      <p:sp>
        <p:nvSpPr>
          <p:cNvPr id="19" name="矩形 18">
            <a:extLst>
              <a:ext uri="{FF2B5EF4-FFF2-40B4-BE49-F238E27FC236}">
                <a16:creationId xmlns:a16="http://schemas.microsoft.com/office/drawing/2014/main" id="{3A731211-C3E6-4A7A-A2B1-57FE5D4EE4E2}"/>
              </a:ext>
            </a:extLst>
          </p:cNvPr>
          <p:cNvSpPr/>
          <p:nvPr/>
        </p:nvSpPr>
        <p:spPr>
          <a:xfrm>
            <a:off x="2133115" y="4551926"/>
            <a:ext cx="441146"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CD1A13F2-91F0-4BC1-8F98-380C483A96BB}"/>
              </a:ext>
            </a:extLst>
          </p:cNvPr>
          <p:cNvSpPr/>
          <p:nvPr/>
        </p:nvSpPr>
        <p:spPr>
          <a:xfrm>
            <a:off x="3961915" y="4557313"/>
            <a:ext cx="452368"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64EFDFDB-AD3C-4765-9FCB-DE540300A775}"/>
              </a:ext>
            </a:extLst>
          </p:cNvPr>
          <p:cNvSpPr/>
          <p:nvPr/>
        </p:nvSpPr>
        <p:spPr>
          <a:xfrm>
            <a:off x="5808349" y="4551926"/>
            <a:ext cx="441146"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(c)</a:t>
            </a:r>
            <a:endParaRPr lang="zh-CN" altLang="en-US" dirty="0">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34585EC6-889E-42B1-A11A-4977EF321728}"/>
              </a:ext>
            </a:extLst>
          </p:cNvPr>
          <p:cNvSpPr/>
          <p:nvPr/>
        </p:nvSpPr>
        <p:spPr>
          <a:xfrm>
            <a:off x="7654783" y="4551926"/>
            <a:ext cx="452368"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(d)</a:t>
            </a:r>
            <a:endParaRPr lang="zh-CN" altLang="en-US" dirty="0">
              <a:latin typeface="Times New Roman" panose="02020603050405020304" pitchFamily="18" charset="0"/>
              <a:cs typeface="Times New Roman" panose="02020603050405020304" pitchFamily="18" charset="0"/>
            </a:endParaRPr>
          </a:p>
        </p:txBody>
      </p:sp>
      <p:graphicFrame>
        <p:nvGraphicFramePr>
          <p:cNvPr id="23" name="表格 22">
            <a:extLst>
              <a:ext uri="{FF2B5EF4-FFF2-40B4-BE49-F238E27FC236}">
                <a16:creationId xmlns:a16="http://schemas.microsoft.com/office/drawing/2014/main" id="{93B3D810-8B30-46B5-B5E3-0E4D164B910E}"/>
              </a:ext>
            </a:extLst>
          </p:cNvPr>
          <p:cNvGraphicFramePr>
            <a:graphicFrameLocks noGrp="1"/>
          </p:cNvGraphicFramePr>
          <p:nvPr>
            <p:extLst>
              <p:ext uri="{D42A27DB-BD31-4B8C-83A1-F6EECF244321}">
                <p14:modId xmlns:p14="http://schemas.microsoft.com/office/powerpoint/2010/main" val="2434634317"/>
              </p:ext>
            </p:extLst>
          </p:nvPr>
        </p:nvGraphicFramePr>
        <p:xfrm>
          <a:off x="621731" y="1334276"/>
          <a:ext cx="6680367" cy="3048000"/>
        </p:xfrm>
        <a:graphic>
          <a:graphicData uri="http://schemas.openxmlformats.org/drawingml/2006/table">
            <a:tbl>
              <a:tblPr firstRow="1" bandRow="1">
                <a:tableStyleId>{7DF18680-E054-41AD-8BC1-D1AEF772440D}</a:tableStyleId>
              </a:tblPr>
              <a:tblGrid>
                <a:gridCol w="957670">
                  <a:extLst>
                    <a:ext uri="{9D8B030D-6E8A-4147-A177-3AD203B41FA5}">
                      <a16:colId xmlns:a16="http://schemas.microsoft.com/office/drawing/2014/main" val="2911423664"/>
                    </a:ext>
                  </a:extLst>
                </a:gridCol>
                <a:gridCol w="1315884">
                  <a:extLst>
                    <a:ext uri="{9D8B030D-6E8A-4147-A177-3AD203B41FA5}">
                      <a16:colId xmlns:a16="http://schemas.microsoft.com/office/drawing/2014/main" val="3338682400"/>
                    </a:ext>
                  </a:extLst>
                </a:gridCol>
                <a:gridCol w="1220693">
                  <a:extLst>
                    <a:ext uri="{9D8B030D-6E8A-4147-A177-3AD203B41FA5}">
                      <a16:colId xmlns:a16="http://schemas.microsoft.com/office/drawing/2014/main" val="3332320664"/>
                    </a:ext>
                  </a:extLst>
                </a:gridCol>
                <a:gridCol w="1864636">
                  <a:extLst>
                    <a:ext uri="{9D8B030D-6E8A-4147-A177-3AD203B41FA5}">
                      <a16:colId xmlns:a16="http://schemas.microsoft.com/office/drawing/2014/main" val="3653863347"/>
                    </a:ext>
                  </a:extLst>
                </a:gridCol>
                <a:gridCol w="1321484">
                  <a:extLst>
                    <a:ext uri="{9D8B030D-6E8A-4147-A177-3AD203B41FA5}">
                      <a16:colId xmlns:a16="http://schemas.microsoft.com/office/drawing/2014/main" val="1457672066"/>
                    </a:ext>
                  </a:extLst>
                </a:gridCol>
              </a:tblGrid>
              <a:tr h="290139">
                <a:tc>
                  <a:txBody>
                    <a:bodyPr/>
                    <a:lstStyle/>
                    <a:p>
                      <a:pPr algn="ctr"/>
                      <a:endParaRPr lang="zh-CN" altLang="en-US" sz="1400" dirty="0"/>
                    </a:p>
                  </a:txBody>
                  <a:tcPr/>
                </a:tc>
                <a:tc>
                  <a:txBody>
                    <a:bodyPr/>
                    <a:lstStyle/>
                    <a:p>
                      <a:pPr algn="ctr"/>
                      <a:r>
                        <a:rPr lang="en-US" altLang="zh-CN" sz="1400" dirty="0"/>
                        <a:t>Energy [MeV]</a:t>
                      </a:r>
                      <a:endParaRPr lang="zh-CN" altLang="en-US" sz="1400" dirty="0"/>
                    </a:p>
                  </a:txBody>
                  <a:tcPr/>
                </a:tc>
                <a:tc>
                  <a:txBody>
                    <a:bodyPr/>
                    <a:lstStyle/>
                    <a:p>
                      <a:pPr algn="ctr"/>
                      <a:r>
                        <a:rPr lang="en-US" altLang="zh-CN" sz="1400" dirty="0"/>
                        <a:t>Energy jitter</a:t>
                      </a:r>
                      <a:endParaRPr lang="zh-CN" altLang="en-US" sz="1400" dirty="0"/>
                    </a:p>
                  </a:txBody>
                  <a:tcPr/>
                </a:tc>
                <a:tc>
                  <a:txBody>
                    <a:bodyPr/>
                    <a:lstStyle/>
                    <a:p>
                      <a:pPr algn="ctr"/>
                      <a:r>
                        <a:rPr lang="en-US" altLang="zh-CN" sz="1400" dirty="0"/>
                        <a:t>RMS energy spread</a:t>
                      </a:r>
                      <a:endParaRPr lang="zh-CN" altLang="en-US" sz="1400" dirty="0"/>
                    </a:p>
                  </a:txBody>
                  <a:tcPr/>
                </a:tc>
                <a:tc>
                  <a:txBody>
                    <a:bodyPr/>
                    <a:lstStyle/>
                    <a:p>
                      <a:pPr algn="ctr"/>
                      <a:r>
                        <a:rPr lang="en-US" altLang="zh-CN" sz="1400" dirty="0"/>
                        <a:t>Charge [</a:t>
                      </a:r>
                      <a:r>
                        <a:rPr lang="en-US" altLang="zh-CN" sz="1400" dirty="0" err="1"/>
                        <a:t>pC</a:t>
                      </a:r>
                      <a:r>
                        <a:rPr lang="en-US" altLang="zh-CN" sz="1400" dirty="0"/>
                        <a:t>]</a:t>
                      </a:r>
                      <a:endParaRPr lang="zh-CN" altLang="en-US" sz="1400" dirty="0"/>
                    </a:p>
                  </a:txBody>
                  <a:tcPr/>
                </a:tc>
                <a:extLst>
                  <a:ext uri="{0D108BD9-81ED-4DB2-BD59-A6C34878D82A}">
                    <a16:rowId xmlns:a16="http://schemas.microsoft.com/office/drawing/2014/main" val="4203305011"/>
                  </a:ext>
                </a:extLst>
              </a:tr>
              <a:tr h="290139">
                <a:tc rowSpan="3">
                  <a:txBody>
                    <a:bodyPr/>
                    <a:lstStyle/>
                    <a:p>
                      <a:pPr algn="ctr"/>
                      <a:r>
                        <a:rPr lang="en-US" altLang="zh-CN" sz="1400" dirty="0"/>
                        <a:t>PBA</a:t>
                      </a:r>
                      <a:endParaRPr lang="zh-CN" altLang="en-US" sz="1400" dirty="0"/>
                    </a:p>
                  </a:txBody>
                  <a:tcPr/>
                </a:tc>
                <a:tc>
                  <a:txBody>
                    <a:bodyPr/>
                    <a:lstStyle/>
                    <a:p>
                      <a:pPr algn="ctr"/>
                      <a:r>
                        <a:rPr lang="en-US" altLang="zh-CN" sz="1400" dirty="0"/>
                        <a:t>1009.40</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1.10%</a:t>
                      </a:r>
                      <a:endParaRPr lang="zh-CN" altLang="en-US" sz="1400" dirty="0"/>
                    </a:p>
                  </a:txBody>
                  <a:tcPr/>
                </a:tc>
                <a:tc rowSpan="3">
                  <a:txBody>
                    <a:bodyPr/>
                    <a:lstStyle/>
                    <a:p>
                      <a:pPr algn="ctr"/>
                      <a:r>
                        <a:rPr lang="en-US" altLang="zh-CN" sz="1400" dirty="0"/>
                        <a:t>30</a:t>
                      </a:r>
                      <a:endParaRPr lang="zh-CN" altLang="en-US" sz="1400" dirty="0"/>
                    </a:p>
                  </a:txBody>
                  <a:tcPr/>
                </a:tc>
                <a:extLst>
                  <a:ext uri="{0D108BD9-81ED-4DB2-BD59-A6C34878D82A}">
                    <a16:rowId xmlns:a16="http://schemas.microsoft.com/office/drawing/2014/main" val="3292614351"/>
                  </a:ext>
                </a:extLst>
              </a:tr>
              <a:tr h="290139">
                <a:tc vMerge="1">
                  <a:txBody>
                    <a:bodyPr/>
                    <a:lstStyle/>
                    <a:p>
                      <a:pPr algn="ctr"/>
                      <a:endParaRPr lang="zh-CN" altLang="en-US" sz="1600" dirty="0"/>
                    </a:p>
                  </a:txBody>
                  <a:tcPr/>
                </a:tc>
                <a:tc>
                  <a:txBody>
                    <a:bodyPr/>
                    <a:lstStyle/>
                    <a:p>
                      <a:pPr algn="ctr"/>
                      <a:r>
                        <a:rPr lang="en-US" altLang="zh-CN" sz="1400" dirty="0"/>
                        <a:t>1030.00</a:t>
                      </a:r>
                      <a:endParaRPr lang="zh-CN" altLang="en-US" sz="1400" dirty="0"/>
                    </a:p>
                  </a:txBody>
                  <a:tcPr/>
                </a:tc>
                <a:tc>
                  <a:txBody>
                    <a:bodyPr/>
                    <a:lstStyle/>
                    <a:p>
                      <a:pPr algn="ctr"/>
                      <a:r>
                        <a:rPr lang="en-US" altLang="zh-CN" sz="1400" dirty="0"/>
                        <a:t>0</a:t>
                      </a:r>
                      <a:endParaRPr lang="zh-CN" altLang="en-US" sz="1400" dirty="0"/>
                    </a:p>
                  </a:txBody>
                  <a:tcPr/>
                </a:tc>
                <a:tc>
                  <a:txBody>
                    <a:bodyPr/>
                    <a:lstStyle/>
                    <a:p>
                      <a:pPr algn="ctr"/>
                      <a:r>
                        <a:rPr lang="en-US" altLang="zh-CN" sz="1400" dirty="0"/>
                        <a:t>1.10%</a:t>
                      </a:r>
                      <a:endParaRPr lang="zh-CN" altLang="en-US" sz="1400" dirty="0"/>
                    </a:p>
                  </a:txBody>
                  <a:tcPr/>
                </a:tc>
                <a:tc vMerge="1">
                  <a:txBody>
                    <a:bodyPr/>
                    <a:lstStyle/>
                    <a:p>
                      <a:pPr algn="ctr"/>
                      <a:endParaRPr lang="zh-CN" altLang="en-US" sz="1600" dirty="0"/>
                    </a:p>
                  </a:txBody>
                  <a:tcPr/>
                </a:tc>
                <a:extLst>
                  <a:ext uri="{0D108BD9-81ED-4DB2-BD59-A6C34878D82A}">
                    <a16:rowId xmlns:a16="http://schemas.microsoft.com/office/drawing/2014/main" val="1902678441"/>
                  </a:ext>
                </a:extLst>
              </a:tr>
              <a:tr h="290139">
                <a:tc vMerge="1">
                  <a:txBody>
                    <a:bodyPr/>
                    <a:lstStyle/>
                    <a:p>
                      <a:pPr algn="ctr"/>
                      <a:endParaRPr lang="zh-CN" altLang="en-US" sz="1600" dirty="0"/>
                    </a:p>
                  </a:txBody>
                  <a:tcPr/>
                </a:tc>
                <a:tc>
                  <a:txBody>
                    <a:bodyPr/>
                    <a:lstStyle/>
                    <a:p>
                      <a:pPr algn="ctr"/>
                      <a:r>
                        <a:rPr lang="en-US" altLang="zh-CN" sz="1400" dirty="0"/>
                        <a:t>1050.60</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1.10%</a:t>
                      </a:r>
                      <a:endParaRPr lang="zh-CN" altLang="en-US" sz="1400" dirty="0"/>
                    </a:p>
                  </a:txBody>
                  <a:tcPr/>
                </a:tc>
                <a:tc vMerge="1">
                  <a:txBody>
                    <a:bodyPr/>
                    <a:lstStyle/>
                    <a:p>
                      <a:pPr algn="ctr"/>
                      <a:endParaRPr lang="zh-CN" altLang="en-US" sz="1600" dirty="0"/>
                    </a:p>
                  </a:txBody>
                  <a:tcPr/>
                </a:tc>
                <a:extLst>
                  <a:ext uri="{0D108BD9-81ED-4DB2-BD59-A6C34878D82A}">
                    <a16:rowId xmlns:a16="http://schemas.microsoft.com/office/drawing/2014/main" val="2241556420"/>
                  </a:ext>
                </a:extLst>
              </a:tr>
              <a:tr h="290139">
                <a:tc rowSpan="3">
                  <a:txBody>
                    <a:bodyPr/>
                    <a:lstStyle/>
                    <a:p>
                      <a:pPr algn="ctr"/>
                      <a:r>
                        <a:rPr lang="en-US" altLang="zh-CN" sz="1400" dirty="0">
                          <a:solidFill>
                            <a:schemeClr val="accent6"/>
                          </a:solidFill>
                        </a:rPr>
                        <a:t>APD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accent6"/>
                          </a:solidFill>
                        </a:rPr>
                        <a:t>(3.71mm)</a:t>
                      </a:r>
                      <a:endParaRPr lang="zh-CN" altLang="en-US" sz="1400" dirty="0">
                        <a:solidFill>
                          <a:schemeClr val="accent6"/>
                        </a:solidFill>
                      </a:endParaRPr>
                    </a:p>
                    <a:p>
                      <a:pPr algn="ctr"/>
                      <a:endParaRPr lang="zh-CN" altLang="en-US" sz="1400" dirty="0">
                        <a:solidFill>
                          <a:schemeClr val="accent6"/>
                        </a:solidFill>
                      </a:endParaRPr>
                    </a:p>
                  </a:txBody>
                  <a:tcPr/>
                </a:tc>
                <a:tc>
                  <a:txBody>
                    <a:bodyPr/>
                    <a:lstStyle/>
                    <a:p>
                      <a:pPr algn="ctr"/>
                      <a:r>
                        <a:rPr lang="en-US" altLang="zh-CN" sz="1400" dirty="0">
                          <a:solidFill>
                            <a:schemeClr val="accent6"/>
                          </a:solidFill>
                        </a:rPr>
                        <a:t>1030.20</a:t>
                      </a:r>
                      <a:endParaRPr lang="zh-CN" altLang="en-US" sz="1400" dirty="0">
                        <a:solidFill>
                          <a:schemeClr val="accent6"/>
                        </a:solidFill>
                      </a:endParaRPr>
                    </a:p>
                  </a:txBody>
                  <a:tcPr/>
                </a:tc>
                <a:tc>
                  <a:txBody>
                    <a:bodyPr/>
                    <a:lstStyle/>
                    <a:p>
                      <a:pPr algn="ctr"/>
                      <a:r>
                        <a:rPr lang="en-US" altLang="zh-CN" sz="1400" dirty="0">
                          <a:solidFill>
                            <a:schemeClr val="accent6"/>
                          </a:solidFill>
                        </a:rPr>
                        <a:t>0.06%</a:t>
                      </a:r>
                      <a:endParaRPr lang="zh-CN" altLang="en-US" sz="1400" dirty="0">
                        <a:solidFill>
                          <a:schemeClr val="accent6"/>
                        </a:solidFill>
                      </a:endParaRPr>
                    </a:p>
                  </a:txBody>
                  <a:tcPr/>
                </a:tc>
                <a:tc>
                  <a:txBody>
                    <a:bodyPr/>
                    <a:lstStyle/>
                    <a:p>
                      <a:pPr algn="ctr"/>
                      <a:r>
                        <a:rPr lang="en-US" altLang="zh-CN" sz="1400" b="1" dirty="0">
                          <a:solidFill>
                            <a:schemeClr val="accent6"/>
                          </a:solidFill>
                        </a:rPr>
                        <a:t>0.55%</a:t>
                      </a:r>
                      <a:endParaRPr lang="zh-CN" altLang="en-US" sz="1400" b="1" dirty="0">
                        <a:solidFill>
                          <a:schemeClr val="accent6"/>
                        </a:solidFill>
                      </a:endParaRPr>
                    </a:p>
                  </a:txBody>
                  <a:tcPr/>
                </a:tc>
                <a:tc>
                  <a:txBody>
                    <a:bodyPr/>
                    <a:lstStyle/>
                    <a:p>
                      <a:pPr algn="ctr"/>
                      <a:r>
                        <a:rPr lang="en-US" altLang="zh-CN" sz="1400" dirty="0">
                          <a:solidFill>
                            <a:schemeClr val="accent6"/>
                          </a:solidFill>
                        </a:rPr>
                        <a:t>29.96</a:t>
                      </a:r>
                      <a:endParaRPr lang="zh-CN" altLang="en-US" sz="1400" dirty="0">
                        <a:solidFill>
                          <a:schemeClr val="accent6"/>
                        </a:solidFill>
                      </a:endParaRPr>
                    </a:p>
                  </a:txBody>
                  <a:tcPr/>
                </a:tc>
                <a:extLst>
                  <a:ext uri="{0D108BD9-81ED-4DB2-BD59-A6C34878D82A}">
                    <a16:rowId xmlns:a16="http://schemas.microsoft.com/office/drawing/2014/main" val="1113918165"/>
                  </a:ext>
                </a:extLst>
              </a:tr>
              <a:tr h="290139">
                <a:tc vMerge="1">
                  <a:txBody>
                    <a:bodyPr/>
                    <a:lstStyle/>
                    <a:p>
                      <a:pPr algn="ctr"/>
                      <a:endParaRPr lang="zh-CN" altLang="en-US" sz="1600" dirty="0"/>
                    </a:p>
                  </a:txBody>
                  <a:tcPr/>
                </a:tc>
                <a:tc>
                  <a:txBody>
                    <a:bodyPr/>
                    <a:lstStyle/>
                    <a:p>
                      <a:pPr algn="ctr"/>
                      <a:r>
                        <a:rPr lang="en-US" altLang="zh-CN" sz="1400" dirty="0">
                          <a:solidFill>
                            <a:schemeClr val="accent6"/>
                          </a:solidFill>
                        </a:rPr>
                        <a:t>1029.56</a:t>
                      </a:r>
                      <a:endParaRPr lang="zh-CN" altLang="en-US" sz="1400" dirty="0">
                        <a:solidFill>
                          <a:schemeClr val="accent6"/>
                        </a:solidFill>
                      </a:endParaRPr>
                    </a:p>
                  </a:txBody>
                  <a:tcPr/>
                </a:tc>
                <a:tc>
                  <a:txBody>
                    <a:bodyPr/>
                    <a:lstStyle/>
                    <a:p>
                      <a:pPr algn="ctr"/>
                      <a:r>
                        <a:rPr lang="en-US" altLang="zh-CN" sz="1400" dirty="0">
                          <a:solidFill>
                            <a:schemeClr val="accent6"/>
                          </a:solidFill>
                        </a:rPr>
                        <a:t>0</a:t>
                      </a:r>
                      <a:endParaRPr lang="zh-CN" altLang="en-US" sz="1400" dirty="0">
                        <a:solidFill>
                          <a:schemeClr val="accent6"/>
                        </a:solidFill>
                      </a:endParaRPr>
                    </a:p>
                  </a:txBody>
                  <a:tcPr/>
                </a:tc>
                <a:tc>
                  <a:txBody>
                    <a:bodyPr/>
                    <a:lstStyle/>
                    <a:p>
                      <a:pPr algn="ctr"/>
                      <a:r>
                        <a:rPr lang="en-US" altLang="zh-CN" sz="1400" b="1" dirty="0">
                          <a:solidFill>
                            <a:schemeClr val="accent6"/>
                          </a:solidFill>
                        </a:rPr>
                        <a:t>0.64%</a:t>
                      </a:r>
                      <a:endParaRPr lang="zh-CN" altLang="en-US" sz="1400" b="1" dirty="0">
                        <a:solidFill>
                          <a:schemeClr val="accent6"/>
                        </a:solidFill>
                      </a:endParaRPr>
                    </a:p>
                  </a:txBody>
                  <a:tcPr/>
                </a:tc>
                <a:tc>
                  <a:txBody>
                    <a:bodyPr/>
                    <a:lstStyle/>
                    <a:p>
                      <a:pPr algn="ctr"/>
                      <a:r>
                        <a:rPr lang="en-US" altLang="zh-CN" sz="1400" dirty="0">
                          <a:solidFill>
                            <a:schemeClr val="accent6"/>
                          </a:solidFill>
                        </a:rPr>
                        <a:t>30.00</a:t>
                      </a:r>
                      <a:endParaRPr lang="zh-CN" altLang="en-US" sz="1400" dirty="0">
                        <a:solidFill>
                          <a:schemeClr val="accent6"/>
                        </a:solidFill>
                      </a:endParaRPr>
                    </a:p>
                  </a:txBody>
                  <a:tcPr/>
                </a:tc>
                <a:extLst>
                  <a:ext uri="{0D108BD9-81ED-4DB2-BD59-A6C34878D82A}">
                    <a16:rowId xmlns:a16="http://schemas.microsoft.com/office/drawing/2014/main" val="2456371442"/>
                  </a:ext>
                </a:extLst>
              </a:tr>
              <a:tr h="290139">
                <a:tc vMerge="1">
                  <a:txBody>
                    <a:bodyPr/>
                    <a:lstStyle/>
                    <a:p>
                      <a:pPr algn="ctr"/>
                      <a:endParaRPr lang="zh-CN" altLang="en-US" sz="1600" dirty="0"/>
                    </a:p>
                  </a:txBody>
                  <a:tcPr/>
                </a:tc>
                <a:tc>
                  <a:txBody>
                    <a:bodyPr/>
                    <a:lstStyle/>
                    <a:p>
                      <a:pPr algn="ctr"/>
                      <a:r>
                        <a:rPr lang="en-US" altLang="zh-CN" sz="1400" dirty="0">
                          <a:solidFill>
                            <a:schemeClr val="accent6"/>
                          </a:solidFill>
                        </a:rPr>
                        <a:t>1030.05</a:t>
                      </a:r>
                      <a:endParaRPr lang="zh-CN" altLang="en-US" sz="1400" dirty="0">
                        <a:solidFill>
                          <a:schemeClr val="accent6"/>
                        </a:solidFill>
                      </a:endParaRPr>
                    </a:p>
                  </a:txBody>
                  <a:tcPr/>
                </a:tc>
                <a:tc>
                  <a:txBody>
                    <a:bodyPr/>
                    <a:lstStyle/>
                    <a:p>
                      <a:pPr algn="ctr"/>
                      <a:r>
                        <a:rPr lang="en-US" altLang="zh-CN" sz="1400" dirty="0">
                          <a:solidFill>
                            <a:schemeClr val="accent6"/>
                          </a:solidFill>
                        </a:rPr>
                        <a:t>0.05%</a:t>
                      </a:r>
                      <a:endParaRPr lang="zh-CN" altLang="en-US" sz="1400" dirty="0">
                        <a:solidFill>
                          <a:schemeClr val="accent6"/>
                        </a:solidFill>
                      </a:endParaRPr>
                    </a:p>
                  </a:txBody>
                  <a:tcPr/>
                </a:tc>
                <a:tc>
                  <a:txBody>
                    <a:bodyPr/>
                    <a:lstStyle/>
                    <a:p>
                      <a:pPr algn="ctr"/>
                      <a:r>
                        <a:rPr lang="en-US" altLang="zh-CN" sz="1400" b="1" dirty="0">
                          <a:solidFill>
                            <a:schemeClr val="accent6"/>
                          </a:solidFill>
                        </a:rPr>
                        <a:t>0.67%</a:t>
                      </a:r>
                      <a:endParaRPr lang="zh-CN" altLang="en-US" sz="1400" b="1" dirty="0">
                        <a:solidFill>
                          <a:schemeClr val="accent6"/>
                        </a:solidFill>
                      </a:endParaRPr>
                    </a:p>
                  </a:txBody>
                  <a:tcPr/>
                </a:tc>
                <a:tc>
                  <a:txBody>
                    <a:bodyPr/>
                    <a:lstStyle/>
                    <a:p>
                      <a:pPr algn="ctr"/>
                      <a:r>
                        <a:rPr lang="en-US" altLang="zh-CN" sz="1400" dirty="0">
                          <a:solidFill>
                            <a:schemeClr val="accent6"/>
                          </a:solidFill>
                        </a:rPr>
                        <a:t>30.00</a:t>
                      </a:r>
                      <a:endParaRPr lang="zh-CN" altLang="en-US" sz="1400" dirty="0">
                        <a:solidFill>
                          <a:schemeClr val="accent6"/>
                        </a:solidFill>
                      </a:endParaRPr>
                    </a:p>
                  </a:txBody>
                  <a:tcPr/>
                </a:tc>
                <a:extLst>
                  <a:ext uri="{0D108BD9-81ED-4DB2-BD59-A6C34878D82A}">
                    <a16:rowId xmlns:a16="http://schemas.microsoft.com/office/drawing/2014/main" val="1872117582"/>
                  </a:ext>
                </a:extLst>
              </a:tr>
              <a:tr h="290139">
                <a:tc rowSpan="3">
                  <a:txBody>
                    <a:bodyPr/>
                    <a:lstStyle/>
                    <a:p>
                      <a:pPr algn="ctr"/>
                      <a:r>
                        <a:rPr lang="en-US" altLang="zh-CN" sz="1400" dirty="0">
                          <a:solidFill>
                            <a:srgbClr val="FF0000"/>
                          </a:solidFill>
                        </a:rPr>
                        <a:t>PPD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FF0000"/>
                          </a:solidFill>
                        </a:rPr>
                        <a:t>(35.07cm)</a:t>
                      </a:r>
                      <a:endParaRPr lang="zh-CN" altLang="en-US" sz="1400" dirty="0">
                        <a:solidFill>
                          <a:srgbClr val="FF0000"/>
                        </a:solidFill>
                      </a:endParaRPr>
                    </a:p>
                    <a:p>
                      <a:pPr algn="ctr"/>
                      <a:endParaRPr lang="zh-CN" altLang="en-US" sz="1400" dirty="0">
                        <a:solidFill>
                          <a:srgbClr val="FF0000"/>
                        </a:solidFill>
                      </a:endParaRPr>
                    </a:p>
                  </a:txBody>
                  <a:tcPr/>
                </a:tc>
                <a:tc>
                  <a:txBody>
                    <a:bodyPr/>
                    <a:lstStyle/>
                    <a:p>
                      <a:pPr algn="ctr"/>
                      <a:r>
                        <a:rPr lang="en-US" altLang="zh-CN" sz="1400" dirty="0">
                          <a:solidFill>
                            <a:srgbClr val="FF0000"/>
                          </a:solidFill>
                        </a:rPr>
                        <a:t>1018.53</a:t>
                      </a:r>
                      <a:endParaRPr lang="zh-CN" altLang="en-US" sz="1400" dirty="0">
                        <a:solidFill>
                          <a:srgbClr val="FF0000"/>
                        </a:solidFill>
                      </a:endParaRPr>
                    </a:p>
                  </a:txBody>
                  <a:tcPr/>
                </a:tc>
                <a:tc>
                  <a:txBody>
                    <a:bodyPr/>
                    <a:lstStyle/>
                    <a:p>
                      <a:pPr algn="ctr"/>
                      <a:r>
                        <a:rPr lang="en-US" altLang="zh-CN" sz="1400" dirty="0">
                          <a:solidFill>
                            <a:srgbClr val="FF0000"/>
                          </a:solidFill>
                        </a:rPr>
                        <a:t>0.10%</a:t>
                      </a:r>
                      <a:endParaRPr lang="zh-CN" altLang="en-US" sz="1400" dirty="0">
                        <a:solidFill>
                          <a:srgbClr val="FF0000"/>
                        </a:solidFill>
                      </a:endParaRPr>
                    </a:p>
                  </a:txBody>
                  <a:tcPr/>
                </a:tc>
                <a:tc>
                  <a:txBody>
                    <a:bodyPr/>
                    <a:lstStyle/>
                    <a:p>
                      <a:pPr algn="ctr"/>
                      <a:r>
                        <a:rPr lang="en-US" altLang="zh-CN" sz="1400" b="1" dirty="0">
                          <a:solidFill>
                            <a:srgbClr val="FF0000"/>
                          </a:solidFill>
                        </a:rPr>
                        <a:t>0.28%</a:t>
                      </a:r>
                      <a:endParaRPr lang="zh-CN" altLang="en-US" sz="1400" b="1" dirty="0">
                        <a:solidFill>
                          <a:srgbClr val="FF0000"/>
                        </a:solidFill>
                      </a:endParaRPr>
                    </a:p>
                  </a:txBody>
                  <a:tcPr/>
                </a:tc>
                <a:tc>
                  <a:txBody>
                    <a:bodyPr/>
                    <a:lstStyle/>
                    <a:p>
                      <a:pPr algn="ctr"/>
                      <a:r>
                        <a:rPr lang="en-US" altLang="zh-CN" sz="1400" dirty="0">
                          <a:solidFill>
                            <a:srgbClr val="FF0000"/>
                          </a:solidFill>
                        </a:rPr>
                        <a:t>29.17</a:t>
                      </a:r>
                      <a:endParaRPr lang="zh-CN" altLang="en-US" sz="1400" dirty="0">
                        <a:solidFill>
                          <a:srgbClr val="FF0000"/>
                        </a:solidFill>
                      </a:endParaRPr>
                    </a:p>
                  </a:txBody>
                  <a:tcPr/>
                </a:tc>
                <a:extLst>
                  <a:ext uri="{0D108BD9-81ED-4DB2-BD59-A6C34878D82A}">
                    <a16:rowId xmlns:a16="http://schemas.microsoft.com/office/drawing/2014/main" val="4178256384"/>
                  </a:ext>
                </a:extLst>
              </a:tr>
              <a:tr h="290139">
                <a:tc vMerge="1">
                  <a:txBody>
                    <a:bodyPr/>
                    <a:lstStyle/>
                    <a:p>
                      <a:pPr algn="ctr"/>
                      <a:endParaRPr lang="zh-CN" altLang="en-US" sz="1600" dirty="0"/>
                    </a:p>
                  </a:txBody>
                  <a:tcPr/>
                </a:tc>
                <a:tc>
                  <a:txBody>
                    <a:bodyPr/>
                    <a:lstStyle/>
                    <a:p>
                      <a:pPr algn="ctr"/>
                      <a:r>
                        <a:rPr lang="en-US" altLang="zh-CN" sz="1400" dirty="0">
                          <a:solidFill>
                            <a:srgbClr val="FF0000"/>
                          </a:solidFill>
                        </a:rPr>
                        <a:t>1017.46</a:t>
                      </a:r>
                      <a:endParaRPr lang="zh-CN" altLang="en-US" sz="1400" dirty="0">
                        <a:solidFill>
                          <a:srgbClr val="FF0000"/>
                        </a:solidFill>
                      </a:endParaRPr>
                    </a:p>
                  </a:txBody>
                  <a:tcPr/>
                </a:tc>
                <a:tc>
                  <a:txBody>
                    <a:bodyPr/>
                    <a:lstStyle/>
                    <a:p>
                      <a:pPr algn="ctr"/>
                      <a:r>
                        <a:rPr lang="en-US" altLang="zh-CN" sz="1400" dirty="0">
                          <a:solidFill>
                            <a:srgbClr val="FF0000"/>
                          </a:solidFill>
                        </a:rPr>
                        <a:t>0</a:t>
                      </a:r>
                      <a:endParaRPr lang="zh-CN" altLang="en-US" sz="1400" dirty="0">
                        <a:solidFill>
                          <a:srgbClr val="FF0000"/>
                        </a:solidFill>
                      </a:endParaRPr>
                    </a:p>
                  </a:txBody>
                  <a:tcPr/>
                </a:tc>
                <a:tc>
                  <a:txBody>
                    <a:bodyPr/>
                    <a:lstStyle/>
                    <a:p>
                      <a:pPr algn="ctr"/>
                      <a:r>
                        <a:rPr lang="en-US" altLang="zh-CN" sz="1400" b="1" dirty="0">
                          <a:solidFill>
                            <a:srgbClr val="FF0000"/>
                          </a:solidFill>
                        </a:rPr>
                        <a:t>0.22%</a:t>
                      </a:r>
                    </a:p>
                  </a:txBody>
                  <a:tcPr/>
                </a:tc>
                <a:tc>
                  <a:txBody>
                    <a:bodyPr/>
                    <a:lstStyle/>
                    <a:p>
                      <a:pPr algn="ctr"/>
                      <a:r>
                        <a:rPr lang="en-US" altLang="zh-CN" sz="1400" dirty="0">
                          <a:solidFill>
                            <a:srgbClr val="FF0000"/>
                          </a:solidFill>
                        </a:rPr>
                        <a:t>29.97</a:t>
                      </a:r>
                      <a:endParaRPr lang="zh-CN" altLang="en-US" sz="1400" dirty="0">
                        <a:solidFill>
                          <a:srgbClr val="FF0000"/>
                        </a:solidFill>
                      </a:endParaRPr>
                    </a:p>
                  </a:txBody>
                  <a:tcPr/>
                </a:tc>
                <a:extLst>
                  <a:ext uri="{0D108BD9-81ED-4DB2-BD59-A6C34878D82A}">
                    <a16:rowId xmlns:a16="http://schemas.microsoft.com/office/drawing/2014/main" val="2355846791"/>
                  </a:ext>
                </a:extLst>
              </a:tr>
              <a:tr h="290139">
                <a:tc vMerge="1">
                  <a:txBody>
                    <a:bodyPr/>
                    <a:lstStyle/>
                    <a:p>
                      <a:pPr algn="ctr"/>
                      <a:endParaRPr lang="zh-CN" altLang="en-US" sz="1600" dirty="0"/>
                    </a:p>
                  </a:txBody>
                  <a:tcPr/>
                </a:tc>
                <a:tc>
                  <a:txBody>
                    <a:bodyPr/>
                    <a:lstStyle/>
                    <a:p>
                      <a:pPr algn="ctr"/>
                      <a:r>
                        <a:rPr lang="en-US" altLang="zh-CN" sz="1400" dirty="0">
                          <a:solidFill>
                            <a:srgbClr val="FF0000"/>
                          </a:solidFill>
                        </a:rPr>
                        <a:t>1018.25</a:t>
                      </a:r>
                      <a:endParaRPr lang="zh-CN" altLang="en-US" sz="1400" dirty="0">
                        <a:solidFill>
                          <a:srgbClr val="FF0000"/>
                        </a:solidFill>
                      </a:endParaRPr>
                    </a:p>
                  </a:txBody>
                  <a:tcPr/>
                </a:tc>
                <a:tc>
                  <a:txBody>
                    <a:bodyPr/>
                    <a:lstStyle/>
                    <a:p>
                      <a:pPr algn="ctr"/>
                      <a:r>
                        <a:rPr lang="en-US" altLang="zh-CN" sz="1400" dirty="0">
                          <a:solidFill>
                            <a:srgbClr val="FF0000"/>
                          </a:solidFill>
                        </a:rPr>
                        <a:t>0.08%</a:t>
                      </a:r>
                      <a:endParaRPr lang="zh-CN" altLang="en-US" sz="1400"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solidFill>
                            <a:srgbClr val="FF0000"/>
                          </a:solidFill>
                        </a:rPr>
                        <a:t>0.23%</a:t>
                      </a:r>
                      <a:endParaRPr lang="zh-CN" altLang="en-US" sz="1400" b="1"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FF0000"/>
                          </a:solidFill>
                        </a:rPr>
                        <a:t>29.80</a:t>
                      </a:r>
                      <a:endParaRPr lang="zh-CN" altLang="en-US" sz="1400" dirty="0">
                        <a:solidFill>
                          <a:srgbClr val="FF0000"/>
                        </a:solidFill>
                      </a:endParaRPr>
                    </a:p>
                  </a:txBody>
                  <a:tcPr/>
                </a:tc>
                <a:extLst>
                  <a:ext uri="{0D108BD9-81ED-4DB2-BD59-A6C34878D82A}">
                    <a16:rowId xmlns:a16="http://schemas.microsoft.com/office/drawing/2014/main" val="1297391278"/>
                  </a:ext>
                </a:extLst>
              </a:tr>
            </a:tbl>
          </a:graphicData>
        </a:graphic>
      </p:graphicFrame>
      <p:pic>
        <p:nvPicPr>
          <p:cNvPr id="25" name="图片 24">
            <a:extLst>
              <a:ext uri="{FF2B5EF4-FFF2-40B4-BE49-F238E27FC236}">
                <a16:creationId xmlns:a16="http://schemas.microsoft.com/office/drawing/2014/main" id="{3C8DA48E-20E8-4085-A66C-ADC47A8B6F23}"/>
              </a:ext>
            </a:extLst>
          </p:cNvPr>
          <p:cNvPicPr>
            <a:picLocks noChangeAspect="1"/>
          </p:cNvPicPr>
          <p:nvPr/>
        </p:nvPicPr>
        <p:blipFill>
          <a:blip r:embed="rId5"/>
          <a:stretch>
            <a:fillRect/>
          </a:stretch>
        </p:blipFill>
        <p:spPr>
          <a:xfrm>
            <a:off x="8814832" y="1872311"/>
            <a:ext cx="3095072" cy="2544305"/>
          </a:xfrm>
          <a:prstGeom prst="rect">
            <a:avLst/>
          </a:prstGeom>
        </p:spPr>
      </p:pic>
      <p:pic>
        <p:nvPicPr>
          <p:cNvPr id="26" name="图片 25">
            <a:extLst>
              <a:ext uri="{FF2B5EF4-FFF2-40B4-BE49-F238E27FC236}">
                <a16:creationId xmlns:a16="http://schemas.microsoft.com/office/drawing/2014/main" id="{989157EF-B4AC-4711-B5CE-CD8A6CF55EF7}"/>
              </a:ext>
            </a:extLst>
          </p:cNvPr>
          <p:cNvPicPr>
            <a:picLocks noChangeAspect="1"/>
          </p:cNvPicPr>
          <p:nvPr/>
        </p:nvPicPr>
        <p:blipFill>
          <a:blip r:embed="rId6"/>
          <a:stretch>
            <a:fillRect/>
          </a:stretch>
        </p:blipFill>
        <p:spPr>
          <a:xfrm>
            <a:off x="8532737" y="0"/>
            <a:ext cx="3659263" cy="1906650"/>
          </a:xfrm>
          <a:prstGeom prst="rect">
            <a:avLst/>
          </a:prstGeom>
        </p:spPr>
      </p:pic>
    </p:spTree>
    <p:extLst>
      <p:ext uri="{BB962C8B-B14F-4D97-AF65-F5344CB8AC3E}">
        <p14:creationId xmlns:p14="http://schemas.microsoft.com/office/powerpoint/2010/main" val="28345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01AB07B-87F7-464D-ABBC-163B05311320}"/>
              </a:ext>
            </a:extLst>
          </p:cNvPr>
          <p:cNvSpPr>
            <a:spLocks noGrp="1"/>
          </p:cNvSpPr>
          <p:nvPr>
            <p:ph idx="1"/>
          </p:nvPr>
        </p:nvSpPr>
        <p:spPr/>
        <p:txBody>
          <a:bodyPr/>
          <a:lstStyle/>
          <a:p>
            <a:pPr marL="457200" indent="-457200">
              <a:buFont typeface="+mj-lt"/>
              <a:buAutoNum type="arabicPeriod"/>
            </a:pPr>
            <a:r>
              <a:rPr lang="en-GB" altLang="zh-CN" sz="2000" dirty="0"/>
              <a:t>Start-to-end simulations have been checked with the accelerated beams described in Sec. 17 “Beam-Driven Plasma Accelerator” by R.W. </a:t>
            </a:r>
            <a:r>
              <a:rPr lang="en-GB" altLang="zh-CN" sz="2000" dirty="0" err="1"/>
              <a:t>Assmann</a:t>
            </a:r>
            <a:r>
              <a:rPr lang="en-GB" altLang="zh-CN" sz="2000" dirty="0"/>
              <a:t> et al. [Eur. Phys. J. Special Topics 229, 3675-4284 (2020)], and the corresponding results have been added in the appendix. In addition, if properly optimize the longitudinal phase space of the accelerated beams with </a:t>
            </a:r>
            <a:r>
              <a:rPr lang="en-US" altLang="zh-CN" sz="2000" dirty="0"/>
              <a:t>a </a:t>
            </a:r>
            <a:r>
              <a:rPr lang="en-GB" altLang="zh-CN" sz="2000" dirty="0"/>
              <a:t>linear energy chirp </a:t>
            </a:r>
            <a:r>
              <a:rPr lang="en-US" altLang="zh-CN" sz="2000" dirty="0"/>
              <a:t>and the parameters of these components in the scheme</a:t>
            </a:r>
            <a:r>
              <a:rPr lang="en-GB" altLang="zh-CN" sz="2000" dirty="0"/>
              <a:t>, a better beam quality in term of the energy spread </a:t>
            </a:r>
            <a:r>
              <a:rPr lang="en-US" altLang="zh-CN" sz="2000" dirty="0"/>
              <a:t>could </a:t>
            </a:r>
            <a:r>
              <a:rPr lang="en-GB" altLang="zh-CN" sz="2000" dirty="0"/>
              <a:t>be obtained </a:t>
            </a:r>
            <a:r>
              <a:rPr lang="en-US" altLang="zh-CN" sz="2000" dirty="0"/>
              <a:t>by</a:t>
            </a:r>
            <a:r>
              <a:rPr lang="en-GB" altLang="zh-CN" sz="2000" dirty="0"/>
              <a:t> our scheme.</a:t>
            </a:r>
            <a:endParaRPr lang="zh-CN" altLang="zh-CN" sz="2000" dirty="0"/>
          </a:p>
          <a:p>
            <a:endParaRPr lang="zh-CN" altLang="en-US" dirty="0"/>
          </a:p>
        </p:txBody>
      </p:sp>
      <p:sp>
        <p:nvSpPr>
          <p:cNvPr id="4" name="标题 1">
            <a:extLst>
              <a:ext uri="{FF2B5EF4-FFF2-40B4-BE49-F238E27FC236}">
                <a16:creationId xmlns:a16="http://schemas.microsoft.com/office/drawing/2014/main" id="{B6B9A1CA-3565-42F0-9882-6246624B08EA}"/>
              </a:ext>
            </a:extLst>
          </p:cNvPr>
          <p:cNvSpPr txBox="1">
            <a:spLocks/>
          </p:cNvSpPr>
          <p:nvPr/>
        </p:nvSpPr>
        <p:spPr>
          <a:xfrm>
            <a:off x="478535" y="353568"/>
            <a:ext cx="10515600" cy="6285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回复信内容</a:t>
            </a:r>
            <a:r>
              <a:rPr lang="en-US" altLang="zh-CN" sz="3200" dirty="0"/>
              <a:t>part 1</a:t>
            </a:r>
            <a:endParaRPr lang="zh-CN" altLang="en-US" sz="3200" dirty="0"/>
          </a:p>
        </p:txBody>
      </p:sp>
    </p:spTree>
    <p:extLst>
      <p:ext uri="{BB962C8B-B14F-4D97-AF65-F5344CB8AC3E}">
        <p14:creationId xmlns:p14="http://schemas.microsoft.com/office/powerpoint/2010/main" val="62304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518A6260-7451-448B-A9AF-48C984E29178}"/>
              </a:ext>
            </a:extLst>
          </p:cNvPr>
          <p:cNvSpPr txBox="1">
            <a:spLocks/>
          </p:cNvSpPr>
          <p:nvPr/>
        </p:nvSpPr>
        <p:spPr>
          <a:xfrm>
            <a:off x="478535" y="353568"/>
            <a:ext cx="10515600" cy="6285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审稿人意见</a:t>
            </a:r>
            <a:r>
              <a:rPr lang="en-US" altLang="zh-CN" sz="3200" dirty="0"/>
              <a:t>2</a:t>
            </a:r>
            <a:r>
              <a:rPr lang="zh-CN" altLang="en-US" sz="3200" dirty="0"/>
              <a:t>：能否用于正电子束？</a:t>
            </a:r>
          </a:p>
        </p:txBody>
      </p:sp>
      <p:pic>
        <p:nvPicPr>
          <p:cNvPr id="8" name="图片 7">
            <a:extLst>
              <a:ext uri="{FF2B5EF4-FFF2-40B4-BE49-F238E27FC236}">
                <a16:creationId xmlns:a16="http://schemas.microsoft.com/office/drawing/2014/main" id="{94DE3661-2E93-4AAF-A2C4-1DCC550AAC85}"/>
              </a:ext>
            </a:extLst>
          </p:cNvPr>
          <p:cNvPicPr>
            <a:picLocks noChangeAspect="1"/>
          </p:cNvPicPr>
          <p:nvPr/>
        </p:nvPicPr>
        <p:blipFill>
          <a:blip r:embed="rId2"/>
          <a:stretch>
            <a:fillRect/>
          </a:stretch>
        </p:blipFill>
        <p:spPr>
          <a:xfrm>
            <a:off x="200551" y="1117046"/>
            <a:ext cx="6316073" cy="769091"/>
          </a:xfrm>
          <a:prstGeom prst="rect">
            <a:avLst/>
          </a:prstGeom>
        </p:spPr>
      </p:pic>
      <p:pic>
        <p:nvPicPr>
          <p:cNvPr id="11" name="图片 10">
            <a:extLst>
              <a:ext uri="{FF2B5EF4-FFF2-40B4-BE49-F238E27FC236}">
                <a16:creationId xmlns:a16="http://schemas.microsoft.com/office/drawing/2014/main" id="{728CAA9B-C3D6-445F-BBC1-B3AEF5E83D8E}"/>
              </a:ext>
            </a:extLst>
          </p:cNvPr>
          <p:cNvPicPr>
            <a:picLocks noChangeAspect="1"/>
          </p:cNvPicPr>
          <p:nvPr/>
        </p:nvPicPr>
        <p:blipFill>
          <a:blip r:embed="rId3"/>
          <a:stretch>
            <a:fillRect/>
          </a:stretch>
        </p:blipFill>
        <p:spPr>
          <a:xfrm>
            <a:off x="590695" y="2875527"/>
            <a:ext cx="5761079" cy="2483803"/>
          </a:xfrm>
          <a:prstGeom prst="rect">
            <a:avLst/>
          </a:prstGeom>
        </p:spPr>
      </p:pic>
      <p:sp>
        <p:nvSpPr>
          <p:cNvPr id="13" name="矩形 12">
            <a:extLst>
              <a:ext uri="{FF2B5EF4-FFF2-40B4-BE49-F238E27FC236}">
                <a16:creationId xmlns:a16="http://schemas.microsoft.com/office/drawing/2014/main" id="{83926043-65FF-4042-ABB6-D66EBC74C613}"/>
              </a:ext>
            </a:extLst>
          </p:cNvPr>
          <p:cNvSpPr/>
          <p:nvPr/>
        </p:nvSpPr>
        <p:spPr>
          <a:xfrm>
            <a:off x="645559" y="2371240"/>
            <a:ext cx="2031325" cy="369332"/>
          </a:xfrm>
          <a:prstGeom prst="rect">
            <a:avLst/>
          </a:prstGeom>
        </p:spPr>
        <p:txBody>
          <a:bodyPr wrap="none">
            <a:spAutoFit/>
          </a:bodyPr>
          <a:lstStyle/>
          <a:p>
            <a:r>
              <a:rPr lang="zh-CN" altLang="en-US" dirty="0"/>
              <a:t>正电子加速调研：</a:t>
            </a:r>
          </a:p>
        </p:txBody>
      </p:sp>
      <p:pic>
        <p:nvPicPr>
          <p:cNvPr id="14" name="图片 13">
            <a:extLst>
              <a:ext uri="{FF2B5EF4-FFF2-40B4-BE49-F238E27FC236}">
                <a16:creationId xmlns:a16="http://schemas.microsoft.com/office/drawing/2014/main" id="{C2BDD76F-E9EF-4C30-B0B0-C4799B2A0C43}"/>
              </a:ext>
            </a:extLst>
          </p:cNvPr>
          <p:cNvPicPr>
            <a:picLocks noChangeAspect="1"/>
          </p:cNvPicPr>
          <p:nvPr/>
        </p:nvPicPr>
        <p:blipFill>
          <a:blip r:embed="rId4"/>
          <a:stretch>
            <a:fillRect/>
          </a:stretch>
        </p:blipFill>
        <p:spPr>
          <a:xfrm>
            <a:off x="6795976" y="253404"/>
            <a:ext cx="5079649" cy="2703684"/>
          </a:xfrm>
          <a:prstGeom prst="rect">
            <a:avLst/>
          </a:prstGeom>
        </p:spPr>
      </p:pic>
      <p:sp>
        <p:nvSpPr>
          <p:cNvPr id="15" name="矩形 14">
            <a:extLst>
              <a:ext uri="{FF2B5EF4-FFF2-40B4-BE49-F238E27FC236}">
                <a16:creationId xmlns:a16="http://schemas.microsoft.com/office/drawing/2014/main" id="{FA88E01B-9AB4-4095-8A26-E2887668F6DB}"/>
              </a:ext>
            </a:extLst>
          </p:cNvPr>
          <p:cNvSpPr/>
          <p:nvPr/>
        </p:nvSpPr>
        <p:spPr>
          <a:xfrm>
            <a:off x="1627255" y="5680214"/>
            <a:ext cx="3329758" cy="307777"/>
          </a:xfrm>
          <a:prstGeom prst="rect">
            <a:avLst/>
          </a:prstGeom>
        </p:spPr>
        <p:txBody>
          <a:bodyPr wrap="none">
            <a:spAutoFit/>
          </a:bodyPr>
          <a:lstStyle/>
          <a:p>
            <a:r>
              <a:rPr lang="en-US" altLang="zh-CN" sz="1400" dirty="0">
                <a:solidFill>
                  <a:srgbClr val="2D2792"/>
                </a:solidFill>
                <a:latin typeface="CMR9"/>
              </a:rPr>
              <a:t>S. </a:t>
            </a:r>
            <a:r>
              <a:rPr lang="en-US" altLang="zh-CN" sz="1400" dirty="0" err="1">
                <a:solidFill>
                  <a:srgbClr val="2D2792"/>
                </a:solidFill>
                <a:latin typeface="CMR9"/>
              </a:rPr>
              <a:t>Corde</a:t>
            </a:r>
            <a:r>
              <a:rPr lang="en-US" altLang="zh-CN" sz="1400" dirty="0">
                <a:solidFill>
                  <a:srgbClr val="2D2792"/>
                </a:solidFill>
                <a:latin typeface="CMR9"/>
              </a:rPr>
              <a:t>, </a:t>
            </a:r>
            <a:r>
              <a:rPr lang="en-US" altLang="zh-CN" sz="1400" dirty="0" err="1">
                <a:solidFill>
                  <a:srgbClr val="2D2792"/>
                </a:solidFill>
                <a:latin typeface="CMR9"/>
              </a:rPr>
              <a:t>etal</a:t>
            </a:r>
            <a:r>
              <a:rPr lang="en-US" altLang="zh-CN" sz="1400" dirty="0">
                <a:solidFill>
                  <a:srgbClr val="2D2792"/>
                </a:solidFill>
                <a:latin typeface="CMR9"/>
              </a:rPr>
              <a:t>. </a:t>
            </a:r>
            <a:r>
              <a:rPr lang="fr-FR" altLang="zh-CN" sz="1400" dirty="0">
                <a:solidFill>
                  <a:srgbClr val="2D2792"/>
                </a:solidFill>
                <a:latin typeface="CMR9"/>
                <a:hlinkClick r:id="rId5">
                  <a:extLst>
                    <a:ext uri="{A12FA001-AC4F-418D-AE19-62706E023703}">
                      <ahyp:hlinkClr xmlns:ahyp="http://schemas.microsoft.com/office/drawing/2018/hyperlinkcolor" val="tx"/>
                    </a:ext>
                  </a:extLst>
                </a:hlinkClick>
              </a:rPr>
              <a:t>Nature</a:t>
            </a:r>
            <a:r>
              <a:rPr lang="fr-FR" altLang="zh-CN" sz="1400" dirty="0">
                <a:solidFill>
                  <a:srgbClr val="2D2792"/>
                </a:solidFill>
                <a:latin typeface="CMR9"/>
              </a:rPr>
              <a:t>  524, 442–445 (2015)</a:t>
            </a:r>
            <a:endParaRPr lang="zh-CN" altLang="en-US" sz="1400" dirty="0">
              <a:solidFill>
                <a:srgbClr val="2D2792"/>
              </a:solidFill>
              <a:latin typeface="CMR9"/>
            </a:endParaRPr>
          </a:p>
        </p:txBody>
      </p:sp>
      <p:sp>
        <p:nvSpPr>
          <p:cNvPr id="16" name="矩形 15">
            <a:extLst>
              <a:ext uri="{FF2B5EF4-FFF2-40B4-BE49-F238E27FC236}">
                <a16:creationId xmlns:a16="http://schemas.microsoft.com/office/drawing/2014/main" id="{ABB25996-FAE5-4B88-BC6F-E14B7D319C51}"/>
              </a:ext>
            </a:extLst>
          </p:cNvPr>
          <p:cNvSpPr/>
          <p:nvPr/>
        </p:nvSpPr>
        <p:spPr>
          <a:xfrm>
            <a:off x="8052345" y="3057252"/>
            <a:ext cx="2792816" cy="307777"/>
          </a:xfrm>
          <a:prstGeom prst="rect">
            <a:avLst/>
          </a:prstGeom>
        </p:spPr>
        <p:txBody>
          <a:bodyPr wrap="none">
            <a:spAutoFit/>
          </a:bodyPr>
          <a:lstStyle/>
          <a:p>
            <a:r>
              <a:rPr lang="en-US" altLang="zh-CN" sz="1400" dirty="0">
                <a:solidFill>
                  <a:srgbClr val="2D2792"/>
                </a:solidFill>
                <a:latin typeface="CMR9"/>
              </a:rPr>
              <a:t>Zhou, </a:t>
            </a:r>
            <a:r>
              <a:rPr lang="en-US" altLang="zh-CN" sz="1400" dirty="0" err="1">
                <a:solidFill>
                  <a:srgbClr val="2D2792"/>
                </a:solidFill>
                <a:latin typeface="CMR9"/>
              </a:rPr>
              <a:t>etal</a:t>
            </a:r>
            <a:r>
              <a:rPr lang="en-US" altLang="zh-CN" sz="1400" dirty="0">
                <a:solidFill>
                  <a:srgbClr val="2D2792"/>
                </a:solidFill>
                <a:latin typeface="CMR9"/>
              </a:rPr>
              <a:t>. arXiv:2211.07962 (2022)</a:t>
            </a:r>
            <a:endParaRPr lang="zh-CN" altLang="en-US" sz="1400" dirty="0">
              <a:solidFill>
                <a:srgbClr val="2D2792"/>
              </a:solidFill>
              <a:latin typeface="CMR9"/>
            </a:endParaRPr>
          </a:p>
        </p:txBody>
      </p:sp>
      <p:pic>
        <p:nvPicPr>
          <p:cNvPr id="18" name="图片 17">
            <a:extLst>
              <a:ext uri="{FF2B5EF4-FFF2-40B4-BE49-F238E27FC236}">
                <a16:creationId xmlns:a16="http://schemas.microsoft.com/office/drawing/2014/main" id="{33C12406-3939-4B97-83D7-20A66463D646}"/>
              </a:ext>
            </a:extLst>
          </p:cNvPr>
          <p:cNvPicPr>
            <a:picLocks noChangeAspect="1"/>
          </p:cNvPicPr>
          <p:nvPr/>
        </p:nvPicPr>
        <p:blipFill>
          <a:blip r:embed="rId6"/>
          <a:stretch>
            <a:fillRect/>
          </a:stretch>
        </p:blipFill>
        <p:spPr>
          <a:xfrm>
            <a:off x="7445443" y="3399300"/>
            <a:ext cx="4006620" cy="3205296"/>
          </a:xfrm>
          <a:prstGeom prst="rect">
            <a:avLst/>
          </a:prstGeom>
        </p:spPr>
      </p:pic>
    </p:spTree>
    <p:extLst>
      <p:ext uri="{BB962C8B-B14F-4D97-AF65-F5344CB8AC3E}">
        <p14:creationId xmlns:p14="http://schemas.microsoft.com/office/powerpoint/2010/main" val="33131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518A6260-7451-448B-A9AF-48C984E29178}"/>
              </a:ext>
            </a:extLst>
          </p:cNvPr>
          <p:cNvSpPr txBox="1">
            <a:spLocks/>
          </p:cNvSpPr>
          <p:nvPr/>
        </p:nvSpPr>
        <p:spPr>
          <a:xfrm>
            <a:off x="478535" y="353568"/>
            <a:ext cx="10515600" cy="6285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回复信内容</a:t>
            </a:r>
            <a:r>
              <a:rPr lang="en-US" altLang="zh-CN" sz="3200" dirty="0"/>
              <a:t>part 2</a:t>
            </a:r>
            <a:endParaRPr lang="zh-CN" altLang="en-US" sz="3200" dirty="0"/>
          </a:p>
        </p:txBody>
      </p:sp>
      <mc:AlternateContent xmlns:mc="http://schemas.openxmlformats.org/markup-compatibility/2006">
        <mc:Choice xmlns:a14="http://schemas.microsoft.com/office/drawing/2010/main" Requires="a14">
          <p:sp>
            <p:nvSpPr>
              <p:cNvPr id="9" name="内容占位符 2">
                <a:extLst>
                  <a:ext uri="{FF2B5EF4-FFF2-40B4-BE49-F238E27FC236}">
                    <a16:creationId xmlns:a16="http://schemas.microsoft.com/office/drawing/2014/main" id="{16082F53-5CB4-4CF1-B1FD-CF963E6EB92F}"/>
                  </a:ext>
                </a:extLst>
              </p:cNvPr>
              <p:cNvSpPr>
                <a:spLocks noGrp="1"/>
              </p:cNvSpPr>
              <p:nvPr>
                <p:ph idx="1"/>
              </p:nvPr>
            </p:nvSpPr>
            <p:spPr>
              <a:xfrm>
                <a:off x="838200" y="1804415"/>
                <a:ext cx="10515600" cy="3701987"/>
              </a:xfrm>
            </p:spPr>
            <p:txBody>
              <a:bodyPr>
                <a:normAutofit fontScale="92500" lnSpcReduction="10000"/>
              </a:bodyPr>
              <a:lstStyle/>
              <a:p>
                <a:pPr marL="457200" lvl="0" indent="-457200">
                  <a:buFont typeface="+mj-lt"/>
                  <a:buAutoNum type="arabicPeriod" startAt="2"/>
                </a:pPr>
                <a:r>
                  <a:rPr lang="en-GB" altLang="zh-CN" sz="2000" dirty="0"/>
                  <a:t>In my </a:t>
                </a:r>
                <a:r>
                  <a:rPr lang="en-US" altLang="zh-CN" sz="2000" dirty="0"/>
                  <a:t>view</a:t>
                </a:r>
                <a:r>
                  <a:rPr lang="en-GB" altLang="zh-CN" sz="2000" dirty="0"/>
                  <a:t>, </a:t>
                </a:r>
                <a:r>
                  <a:rPr lang="en-US" altLang="zh-CN" sz="2000" dirty="0"/>
                  <a:t>our </a:t>
                </a:r>
                <a:r>
                  <a:rPr lang="en-GB" altLang="zh-CN" sz="2000" dirty="0"/>
                  <a:t>scheme could be applied for positrons beams. </a:t>
                </a:r>
                <a:r>
                  <a:rPr lang="en-US" altLang="zh-CN" sz="2000" dirty="0"/>
                  <a:t>The scheme consists of an active plasma </a:t>
                </a:r>
                <a:r>
                  <a:rPr lang="en-US" altLang="zh-CN" sz="2000" dirty="0" err="1"/>
                  <a:t>dechirper</a:t>
                </a:r>
                <a:r>
                  <a:rPr lang="en-US" altLang="zh-CN" sz="2000" dirty="0"/>
                  <a:t> (APD), a passive plasma </a:t>
                </a:r>
                <a:r>
                  <a:rPr lang="en-US" altLang="zh-CN" sz="2000" dirty="0" err="1"/>
                  <a:t>dechirper</a:t>
                </a:r>
                <a:r>
                  <a:rPr lang="en-US" altLang="zh-CN" sz="2000" dirty="0"/>
                  <a:t> (PPD), and lots of magnets. All of the components have published evidence that they are effective for both positron and electron beams, except for APD. However, I think it’s reasonable to analogy the positron </a:t>
                </a:r>
                <a:r>
                  <a:rPr lang="en-US" altLang="zh-CN" sz="2000" dirty="0" err="1"/>
                  <a:t>dechirping</a:t>
                </a:r>
                <a:r>
                  <a:rPr lang="en-US" altLang="zh-CN" sz="2000" dirty="0"/>
                  <a:t> in APD to the positron acceleration in laser </a:t>
                </a:r>
                <a:r>
                  <a:rPr lang="en-US" altLang="zh-CN" sz="2000" dirty="0" err="1"/>
                  <a:t>wakefield</a:t>
                </a:r>
                <a:r>
                  <a:rPr lang="en-US" altLang="zh-CN" sz="2000" dirty="0"/>
                  <a:t> acceleration (LWFA). Apparently</a:t>
                </a:r>
                <a:r>
                  <a:rPr lang="zh-CN" altLang="zh-CN" sz="2000" dirty="0"/>
                  <a:t>, </a:t>
                </a:r>
                <a:r>
                  <a:rPr lang="en-US" altLang="zh-CN" sz="2000" dirty="0"/>
                  <a:t>t</a:t>
                </a:r>
                <a:r>
                  <a:rPr lang="zh-CN" altLang="zh-CN" sz="2000" dirty="0"/>
                  <a:t>he phase used to dechirp electron</a:t>
                </a:r>
                <a:r>
                  <a:rPr lang="en-US" altLang="zh-CN" sz="2000" dirty="0"/>
                  <a:t> beam</a:t>
                </a:r>
                <a:r>
                  <a:rPr lang="zh-CN" altLang="zh-CN" sz="2000" dirty="0"/>
                  <a:t>s is not suitable for positron</a:t>
                </a:r>
                <a:r>
                  <a:rPr lang="en-US" altLang="zh-CN" sz="2000" dirty="0"/>
                  <a:t> beam</a:t>
                </a:r>
                <a:r>
                  <a:rPr lang="zh-CN" altLang="zh-CN" sz="2000" dirty="0"/>
                  <a:t>s</a:t>
                </a:r>
                <a:r>
                  <a:rPr lang="en-US" altLang="zh-CN" sz="2000" dirty="0"/>
                  <a:t>. One</a:t>
                </a:r>
                <a:r>
                  <a:rPr lang="zh-CN" altLang="zh-CN" sz="2000" dirty="0"/>
                  <a:t> could use the same </a:t>
                </a:r>
                <a:r>
                  <a:rPr lang="zh-CN" altLang="zh-CN" sz="2100" dirty="0"/>
                  <a:t>phase (the front of the second blowout)</a:t>
                </a:r>
                <a:r>
                  <a:rPr lang="en-US" altLang="zh-CN" sz="2100" dirty="0"/>
                  <a:t> </a:t>
                </a:r>
                <a:r>
                  <a:rPr lang="zh-CN" altLang="zh-CN" sz="2100" dirty="0"/>
                  <a:t>as that in positron acceleration by LWFA</a:t>
                </a:r>
                <a:r>
                  <a:rPr lang="en-US" altLang="zh-CN" sz="2100" dirty="0"/>
                  <a:t> to </a:t>
                </a:r>
                <a:r>
                  <a:rPr lang="en-US" altLang="zh-CN" sz="2100" dirty="0" err="1"/>
                  <a:t>dechirp</a:t>
                </a:r>
                <a:r>
                  <a:rPr lang="en-US" altLang="zh-CN" sz="2100" dirty="0"/>
                  <a:t> the positron beams</a:t>
                </a:r>
                <a:r>
                  <a:rPr lang="zh-CN" altLang="zh-CN" sz="2100" dirty="0"/>
                  <a:t>.</a:t>
                </a:r>
                <a:r>
                  <a:rPr lang="en-US" altLang="zh-CN" sz="2100" dirty="0"/>
                  <a:t> In this way, positron beams with positive energy jitter arriving the forefront of the second blowout in APD after the first chicane, seeing a negative </a:t>
                </a:r>
                <a14:m>
                  <m:oMath xmlns:m="http://schemas.openxmlformats.org/officeDocument/2006/math">
                    <m:sSub>
                      <m:sSubPr>
                        <m:ctrlPr>
                          <a:rPr lang="en-US" altLang="zh-CN" sz="2100"/>
                        </m:ctrlPr>
                      </m:sSubPr>
                      <m:e>
                        <m:r>
                          <a:rPr lang="en-US" altLang="zh-CN" sz="2100"/>
                          <m:t>𝐸</m:t>
                        </m:r>
                      </m:e>
                      <m:sub>
                        <m:r>
                          <a:rPr lang="en-US" altLang="zh-CN" sz="2100"/>
                          <m:t>𝑧</m:t>
                        </m:r>
                      </m:sub>
                    </m:sSub>
                  </m:oMath>
                </a14:m>
                <a:r>
                  <a:rPr lang="en-US" altLang="zh-CN" sz="2100" dirty="0"/>
                  <a:t> and be decelerated to the reference energy. Vice versa. Of course, there are many predictable challenges, such as in the nonlinear regime, the phase that can be used for positron beams is much smaller than that for electron beams.</a:t>
                </a:r>
                <a:r>
                  <a:rPr lang="zh-CN" altLang="zh-CN" sz="2100" dirty="0"/>
                  <a:t> While demonstrating start-to-end simulations for positron</a:t>
                </a:r>
                <a:r>
                  <a:rPr lang="en-US" altLang="zh-CN" sz="2100" dirty="0"/>
                  <a:t> beam</a:t>
                </a:r>
                <a:r>
                  <a:rPr lang="zh-CN" altLang="zh-CN" sz="2100" dirty="0"/>
                  <a:t>s within a short timeframe may </a:t>
                </a:r>
                <a:r>
                  <a:rPr lang="zh-CN" altLang="zh-CN" sz="2000" dirty="0"/>
                  <a:t>be challenging, I believe this </a:t>
                </a:r>
                <a:r>
                  <a:rPr lang="en-US" altLang="zh-CN" sz="2000" dirty="0"/>
                  <a:t>interesting </a:t>
                </a:r>
                <a:r>
                  <a:rPr lang="zh-CN" altLang="zh-CN" sz="2000" dirty="0"/>
                  <a:t>issue could be explored in our future research endeavors.</a:t>
                </a:r>
              </a:p>
            </p:txBody>
          </p:sp>
        </mc:Choice>
        <mc:Fallback>
          <p:sp>
            <p:nvSpPr>
              <p:cNvPr id="9" name="内容占位符 2">
                <a:extLst>
                  <a:ext uri="{FF2B5EF4-FFF2-40B4-BE49-F238E27FC236}">
                    <a16:creationId xmlns:a16="http://schemas.microsoft.com/office/drawing/2014/main" id="{16082F53-5CB4-4CF1-B1FD-CF963E6EB92F}"/>
                  </a:ext>
                </a:extLst>
              </p:cNvPr>
              <p:cNvSpPr>
                <a:spLocks noGrp="1" noRot="1" noChangeAspect="1" noMove="1" noResize="1" noEditPoints="1" noAdjustHandles="1" noChangeArrowheads="1" noChangeShapeType="1" noTextEdit="1"/>
              </p:cNvSpPr>
              <p:nvPr>
                <p:ph idx="1"/>
              </p:nvPr>
            </p:nvSpPr>
            <p:spPr>
              <a:xfrm>
                <a:off x="838200" y="1804415"/>
                <a:ext cx="10515600" cy="3701987"/>
              </a:xfrm>
              <a:blipFill>
                <a:blip r:embed="rId2"/>
                <a:stretch>
                  <a:fillRect l="-348" t="-2142" r="-10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68856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20BC7EB-D3B6-424A-8307-30D00C7D0F2E}"/>
              </a:ext>
            </a:extLst>
          </p:cNvPr>
          <p:cNvSpPr>
            <a:spLocks noGrp="1"/>
          </p:cNvSpPr>
          <p:nvPr>
            <p:ph idx="1"/>
          </p:nvPr>
        </p:nvSpPr>
        <p:spPr>
          <a:xfrm>
            <a:off x="596872" y="1353517"/>
            <a:ext cx="4389655" cy="4351338"/>
          </a:xfrm>
        </p:spPr>
        <p:txBody>
          <a:bodyPr>
            <a:normAutofit/>
          </a:bodyPr>
          <a:lstStyle/>
          <a:p>
            <a:r>
              <a:rPr lang="en-US" altLang="zh-CN" sz="2000" dirty="0" err="1"/>
              <a:t>chicane+X-band</a:t>
            </a:r>
            <a:r>
              <a:rPr lang="en-US" altLang="zh-CN" sz="2000" dirty="0"/>
              <a:t> cavity</a:t>
            </a:r>
            <a:r>
              <a:rPr lang="zh-CN" altLang="en-US" sz="2000" dirty="0"/>
              <a:t>做</a:t>
            </a:r>
            <a:r>
              <a:rPr lang="en-US" altLang="zh-CN" sz="2000" dirty="0"/>
              <a:t>HGHG-FEL</a:t>
            </a:r>
            <a:r>
              <a:rPr lang="zh-CN" altLang="en-US" sz="2000" dirty="0"/>
              <a:t>注入器；</a:t>
            </a:r>
            <a:endParaRPr lang="en-US" altLang="zh-CN" sz="2000" dirty="0"/>
          </a:p>
          <a:p>
            <a:r>
              <a:rPr lang="en-US" altLang="zh-CN" sz="2000" dirty="0"/>
              <a:t>Energy jitter</a:t>
            </a:r>
            <a:r>
              <a:rPr lang="zh-CN" altLang="en-US" sz="2000" dirty="0"/>
              <a:t>影响</a:t>
            </a:r>
            <a:r>
              <a:rPr lang="en-US" altLang="zh-CN" sz="2000" dirty="0"/>
              <a:t>FEL</a:t>
            </a:r>
            <a:r>
              <a:rPr lang="zh-CN" altLang="en-US" sz="2000" dirty="0"/>
              <a:t>带宽和波长稳定性</a:t>
            </a:r>
            <a:endParaRPr lang="en-US" altLang="zh-CN" sz="2000" dirty="0"/>
          </a:p>
        </p:txBody>
      </p:sp>
      <p:pic>
        <p:nvPicPr>
          <p:cNvPr id="5" name="图片 4">
            <a:extLst>
              <a:ext uri="{FF2B5EF4-FFF2-40B4-BE49-F238E27FC236}">
                <a16:creationId xmlns:a16="http://schemas.microsoft.com/office/drawing/2014/main" id="{7966ED52-6172-4CC1-B64D-40F796F4D396}"/>
              </a:ext>
            </a:extLst>
          </p:cNvPr>
          <p:cNvPicPr>
            <a:picLocks noChangeAspect="1"/>
          </p:cNvPicPr>
          <p:nvPr/>
        </p:nvPicPr>
        <p:blipFill>
          <a:blip r:embed="rId3"/>
          <a:stretch>
            <a:fillRect/>
          </a:stretch>
        </p:blipFill>
        <p:spPr>
          <a:xfrm>
            <a:off x="5078504" y="1152017"/>
            <a:ext cx="6516624" cy="2303255"/>
          </a:xfrm>
          <a:prstGeom prst="rect">
            <a:avLst/>
          </a:prstGeom>
          <a:effectLst>
            <a:outerShdw blurRad="63500" sx="102000" sy="102000" algn="ctr" rotWithShape="0">
              <a:prstClr val="black">
                <a:alpha val="40000"/>
              </a:prstClr>
            </a:outerShdw>
          </a:effectLst>
        </p:spPr>
      </p:pic>
      <p:pic>
        <p:nvPicPr>
          <p:cNvPr id="6" name="图片 5">
            <a:extLst>
              <a:ext uri="{FF2B5EF4-FFF2-40B4-BE49-F238E27FC236}">
                <a16:creationId xmlns:a16="http://schemas.microsoft.com/office/drawing/2014/main" id="{CC88D574-BF89-40C5-9D1B-BBD7E6C60A3A}"/>
              </a:ext>
            </a:extLst>
          </p:cNvPr>
          <p:cNvPicPr>
            <a:picLocks noChangeAspect="1"/>
          </p:cNvPicPr>
          <p:nvPr/>
        </p:nvPicPr>
        <p:blipFill>
          <a:blip r:embed="rId4"/>
          <a:stretch>
            <a:fillRect/>
          </a:stretch>
        </p:blipFill>
        <p:spPr>
          <a:xfrm>
            <a:off x="765315" y="3625198"/>
            <a:ext cx="10661369" cy="3010873"/>
          </a:xfrm>
          <a:prstGeom prst="rect">
            <a:avLst/>
          </a:prstGeom>
          <a:effectLst>
            <a:outerShdw blurRad="63500" sx="102000" sy="102000" algn="ctr" rotWithShape="0">
              <a:prstClr val="black">
                <a:alpha val="40000"/>
              </a:prstClr>
            </a:outerShdw>
          </a:effectLst>
        </p:spPr>
      </p:pic>
      <p:sp>
        <p:nvSpPr>
          <p:cNvPr id="7" name="标题 1">
            <a:extLst>
              <a:ext uri="{FF2B5EF4-FFF2-40B4-BE49-F238E27FC236}">
                <a16:creationId xmlns:a16="http://schemas.microsoft.com/office/drawing/2014/main" id="{8A57C869-2EC3-4B35-A016-F7EDEF457680}"/>
              </a:ext>
            </a:extLst>
          </p:cNvPr>
          <p:cNvSpPr txBox="1">
            <a:spLocks/>
          </p:cNvSpPr>
          <p:nvPr/>
        </p:nvSpPr>
        <p:spPr>
          <a:xfrm>
            <a:off x="478535" y="353568"/>
            <a:ext cx="10515600" cy="6285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文献阅读</a:t>
            </a:r>
            <a:r>
              <a:rPr lang="en-US" altLang="zh-CN" sz="3200" dirty="0"/>
              <a:t>1</a:t>
            </a:r>
            <a:endParaRPr lang="zh-CN" altLang="en-US" sz="3200" dirty="0"/>
          </a:p>
        </p:txBody>
      </p:sp>
    </p:spTree>
    <p:extLst>
      <p:ext uri="{BB962C8B-B14F-4D97-AF65-F5344CB8AC3E}">
        <p14:creationId xmlns:p14="http://schemas.microsoft.com/office/powerpoint/2010/main" val="73216877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20BC7EB-D3B6-424A-8307-30D00C7D0F2E}"/>
              </a:ext>
            </a:extLst>
          </p:cNvPr>
          <p:cNvSpPr>
            <a:spLocks noGrp="1"/>
          </p:cNvSpPr>
          <p:nvPr>
            <p:ph idx="1"/>
          </p:nvPr>
        </p:nvSpPr>
        <p:spPr>
          <a:xfrm>
            <a:off x="838200" y="1825625"/>
            <a:ext cx="4191000" cy="4351338"/>
          </a:xfrm>
        </p:spPr>
        <p:txBody>
          <a:bodyPr>
            <a:normAutofit/>
          </a:bodyPr>
          <a:lstStyle/>
          <a:p>
            <a:r>
              <a:rPr lang="zh-CN" altLang="en-US" sz="2000" dirty="0"/>
              <a:t>实验上演示了弯曲等离子通道对带电粒子束的偏转作用（等离子体二极铁）</a:t>
            </a:r>
            <a:endParaRPr lang="en-US" altLang="zh-CN" sz="2000" dirty="0"/>
          </a:p>
          <a:p>
            <a:r>
              <a:rPr lang="zh-CN" altLang="en-US" sz="2000" dirty="0"/>
              <a:t>相比传统二极铁，色散极小；甚至可以通过增强等离子体放电电流来消除色散；</a:t>
            </a:r>
            <a:endParaRPr lang="en-US" altLang="zh-CN" sz="2000" dirty="0"/>
          </a:p>
          <a:p>
            <a:r>
              <a:rPr lang="zh-CN" altLang="en-US" sz="2000" dirty="0"/>
              <a:t>促进了紧凑型加速器装置的发展</a:t>
            </a:r>
            <a:endParaRPr lang="en-US" altLang="zh-CN" sz="2000" dirty="0"/>
          </a:p>
        </p:txBody>
      </p:sp>
      <p:pic>
        <p:nvPicPr>
          <p:cNvPr id="4" name="图片 3">
            <a:extLst>
              <a:ext uri="{FF2B5EF4-FFF2-40B4-BE49-F238E27FC236}">
                <a16:creationId xmlns:a16="http://schemas.microsoft.com/office/drawing/2014/main" id="{9F27C235-6182-4EFC-B9FD-54A9BC7B3DD9}"/>
              </a:ext>
            </a:extLst>
          </p:cNvPr>
          <p:cNvPicPr>
            <a:picLocks noChangeAspect="1"/>
          </p:cNvPicPr>
          <p:nvPr/>
        </p:nvPicPr>
        <p:blipFill>
          <a:blip r:embed="rId2"/>
          <a:stretch>
            <a:fillRect/>
          </a:stretch>
        </p:blipFill>
        <p:spPr>
          <a:xfrm>
            <a:off x="5102352" y="1825625"/>
            <a:ext cx="6516624" cy="3577229"/>
          </a:xfrm>
          <a:prstGeom prst="rect">
            <a:avLst/>
          </a:prstGeom>
          <a:effectLst>
            <a:outerShdw blurRad="63500" sx="102000" sy="102000" algn="ctr" rotWithShape="0">
              <a:prstClr val="black">
                <a:alpha val="40000"/>
              </a:prstClr>
            </a:outerShdw>
          </a:effectLst>
        </p:spPr>
      </p:pic>
      <p:sp>
        <p:nvSpPr>
          <p:cNvPr id="5" name="标题 1">
            <a:extLst>
              <a:ext uri="{FF2B5EF4-FFF2-40B4-BE49-F238E27FC236}">
                <a16:creationId xmlns:a16="http://schemas.microsoft.com/office/drawing/2014/main" id="{F986E4D3-009D-45EE-ACE5-926E6FF18C13}"/>
              </a:ext>
            </a:extLst>
          </p:cNvPr>
          <p:cNvSpPr txBox="1">
            <a:spLocks/>
          </p:cNvSpPr>
          <p:nvPr/>
        </p:nvSpPr>
        <p:spPr>
          <a:xfrm>
            <a:off x="478535" y="353568"/>
            <a:ext cx="10515600" cy="6285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文献阅读</a:t>
            </a:r>
            <a:r>
              <a:rPr lang="en-US" altLang="zh-CN" sz="3200" dirty="0"/>
              <a:t>2</a:t>
            </a:r>
            <a:endParaRPr lang="zh-CN" altLang="en-US" sz="3200" dirty="0"/>
          </a:p>
        </p:txBody>
      </p:sp>
      <p:pic>
        <p:nvPicPr>
          <p:cNvPr id="9" name="图片 8">
            <a:extLst>
              <a:ext uri="{FF2B5EF4-FFF2-40B4-BE49-F238E27FC236}">
                <a16:creationId xmlns:a16="http://schemas.microsoft.com/office/drawing/2014/main" id="{C47B429F-32FD-4E60-A22A-47602507E9EB}"/>
              </a:ext>
            </a:extLst>
          </p:cNvPr>
          <p:cNvPicPr>
            <a:picLocks noChangeAspect="1"/>
          </p:cNvPicPr>
          <p:nvPr/>
        </p:nvPicPr>
        <p:blipFill>
          <a:blip r:embed="rId3"/>
          <a:stretch>
            <a:fillRect/>
          </a:stretch>
        </p:blipFill>
        <p:spPr>
          <a:xfrm>
            <a:off x="274468" y="4375930"/>
            <a:ext cx="4571852" cy="180103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9969534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4214</TotalTime>
  <Words>706</Words>
  <Application>Microsoft Office PowerPoint</Application>
  <PresentationFormat>宽屏</PresentationFormat>
  <Paragraphs>119</Paragraphs>
  <Slides>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CMR9</vt:lpstr>
      <vt:lpstr>等线</vt:lpstr>
      <vt:lpstr>等线 Light</vt:lpstr>
      <vt:lpstr>Arial</vt:lpstr>
      <vt:lpstr>Cambria Math</vt:lpstr>
      <vt:lpstr>Times New Roman</vt:lpstr>
      <vt:lpstr>Office 主题​​</vt:lpstr>
      <vt:lpstr>2024/06/17</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2024/06/17</dc:title>
  <dc:creator>shixueyan</dc:creator>
  <cp:lastModifiedBy>shixueyan</cp:lastModifiedBy>
  <cp:revision>133</cp:revision>
  <dcterms:created xsi:type="dcterms:W3CDTF">2024-06-10T12:17:15Z</dcterms:created>
  <dcterms:modified xsi:type="dcterms:W3CDTF">2024-06-17T10:15:28Z</dcterms:modified>
</cp:coreProperties>
</file>