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62" autoAdjust="0"/>
  </p:normalViewPr>
  <p:slideViewPr>
    <p:cSldViewPr snapToGrid="0">
      <p:cViewPr varScale="1">
        <p:scale>
          <a:sx n="118" d="100"/>
          <a:sy n="118" d="100"/>
        </p:scale>
        <p:origin x="586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882D1-D0EB-42B6-8BAF-7497AE85E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519E82-0AC6-454C-AC35-92F40BBA4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901B24-60D7-48E4-B634-FB44F321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B2BCD8-3E60-4A7F-AAD7-40CC7BB7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300E20-1472-4450-9585-E007AF7C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46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EC78A1-9406-449D-B163-76451F48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424481-0BD2-4150-A63F-D73848FF8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ACB806-D5AA-4738-A190-DDF2615D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733CE1-5A5F-4DC6-AE0F-B88A67B3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D9E572-85AB-4D1D-B96F-F2602BF2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6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6126A61-51D4-45A8-9A14-B7ED70FAD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8520BA-BD28-4E24-8D51-E87E01FE6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9867A9-7E7F-4781-9B65-BA21F1B5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E958B2-AC4B-4FDA-A0AF-581ACD72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B37032-9A55-4111-A778-EAC10D5F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39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872E4-5AA3-467E-AF8D-BC533524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C7E906-26D2-4BF9-A0EF-7EB267859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63C627-8347-40CB-A2F2-FB93BFC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C4C334-B9A4-42B4-9706-093E435F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A3EC5A-1CAA-4103-B151-99D0E2FB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3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F0B26-3A85-4B43-A343-DC528CE06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84B34B-2787-493B-A70E-0F0571124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1D5AFB-0680-4079-A816-45B43F68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8A2DF2-A0D0-4A01-81A9-0FA83D39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BD4CFB-F1CB-44B3-9870-0397A497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92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BE0EF6-7854-4308-B989-3EFB62BD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AD1699-9479-4275-9014-C90D0029A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0952A4-1388-413B-A933-B5CD65B44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114F57-BA11-4DAF-90D1-CF58BB52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8E383C-E312-4CA8-B7C4-3EAC18C3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8CC3F1-7A3B-4918-A03F-FD6FAEBF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55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677B66-7E9D-4869-9ED5-EBED52F1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B9B66B-6128-445B-A62D-00062FF5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6FAE33-23B2-4DD9-A478-9D21F5BC7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79837D-45B2-403B-AAA7-B8C86A41F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A636BE-C257-4786-B4FA-942DB5A2D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5E6B9F7-30F2-47B2-AE28-E1A0681F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72BE59-C379-4C51-B941-4E77C6DD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EEE90D3-425C-4FD6-99C0-CFE98D35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84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F9CD2-9AF0-450A-856C-8E84C866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5DC887A-78F5-472A-9DF8-D510FAFF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87DAD-0353-45E3-8896-B6CC5D6E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75B4194-BDE3-4B9D-BE66-396885B8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3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482D84A-8C49-4DA8-8C24-2377F93E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E3D0CFD-A532-42DF-AAEE-E5290039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F76FF8-5483-4E22-AF34-51E525CA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07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D940E-D27C-4A2E-9955-2CC98720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EB1C79-6EEF-456B-90DE-F0E45A971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256432-61CB-4D7E-90D9-A3FFE61BA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75FA2C-AEA1-40BF-85AC-B45755D7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080060-B9F9-48B2-8EEE-870F7858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98C993-57C6-4609-AE80-5904DF79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71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D8F314-FFE4-402D-AC51-907D0F8C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DECB306-FEB7-452D-970B-D7FC07473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21B169-49C1-4566-8B6E-C0C4C8BBB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A591F1-9160-4726-8A8B-4B78DA51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F8358B-94F3-4D11-9F01-3597DB67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2BDB0B-9A1E-4595-865B-3F1C9832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78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7B50FBF-4239-4BAE-BD6D-F0CC2392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7B5F3A-960C-4475-874D-50B468D3A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C9FAD2-120E-4000-9595-06B645A30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D350-ACE1-437E-B09D-AA4CD0135340}" type="datetimeFigureOut">
              <a:rPr lang="zh-CN" altLang="en-US" smtClean="0"/>
              <a:t>2024/6/24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79F755-A60F-4B9F-8091-7449612AF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02A2CE-0E73-4C18-BB80-C2FA1ABA3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F8CB-C79B-48E7-B9D8-E3840EC61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8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C42561-ECAE-4187-9649-ABCE75BED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2024/06/24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C34CCC3-7148-4277-AC84-C1BA5199A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233361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76488F-8245-4D99-B035-6CBF5AEB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学习安排和计划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95780E-5EE9-4813-A597-80DCB01F1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文献阅读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/>
              <a:t>chicane</a:t>
            </a:r>
            <a:r>
              <a:rPr lang="zh-CN" altLang="en-US" dirty="0"/>
              <a:t>相关；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/>
              <a:t>APD</a:t>
            </a:r>
            <a:r>
              <a:rPr lang="zh-CN" altLang="en-US" dirty="0"/>
              <a:t>，</a:t>
            </a:r>
            <a:r>
              <a:rPr lang="en-US" altLang="zh-CN" dirty="0"/>
              <a:t>PPD</a:t>
            </a:r>
            <a:r>
              <a:rPr lang="zh-CN" altLang="en-US" dirty="0"/>
              <a:t>相关；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en-US" altLang="zh-CN" dirty="0"/>
              <a:t>APD</a:t>
            </a:r>
            <a:r>
              <a:rPr lang="zh-CN" altLang="en-US" dirty="0"/>
              <a:t>，</a:t>
            </a:r>
            <a:r>
              <a:rPr lang="en-US" altLang="zh-CN" dirty="0"/>
              <a:t>PPD</a:t>
            </a:r>
            <a:r>
              <a:rPr lang="zh-CN" altLang="en-US" dirty="0"/>
              <a:t>与</a:t>
            </a:r>
            <a:r>
              <a:rPr lang="en-US" altLang="zh-CN" dirty="0"/>
              <a:t>chicane</a:t>
            </a:r>
            <a:r>
              <a:rPr lang="zh-CN" altLang="en-US" dirty="0"/>
              <a:t>结合（做注入器）相关；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工具掌握（</a:t>
            </a:r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2</a:t>
            </a:r>
            <a:r>
              <a:rPr lang="zh-CN" altLang="en-US" dirty="0"/>
              <a:t>可以并行）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zh-CN" altLang="en-US" dirty="0"/>
              <a:t>安装</a:t>
            </a:r>
            <a:r>
              <a:rPr lang="en-US" altLang="zh-CN" dirty="0"/>
              <a:t>WinSCP</a:t>
            </a:r>
            <a:r>
              <a:rPr lang="zh-CN" altLang="en-US" dirty="0"/>
              <a:t>，</a:t>
            </a:r>
            <a:r>
              <a:rPr lang="en-US" altLang="zh-CN" dirty="0"/>
              <a:t>PuTTY</a:t>
            </a:r>
            <a:r>
              <a:rPr lang="zh-CN" altLang="en-US" dirty="0"/>
              <a:t>，超算云等交互终端；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zh-CN" altLang="en-US" dirty="0"/>
              <a:t>跑通</a:t>
            </a:r>
            <a:r>
              <a:rPr lang="en-US" altLang="zh-CN" dirty="0"/>
              <a:t>FBPIC</a:t>
            </a:r>
            <a:r>
              <a:rPr lang="zh-CN" altLang="en-US" dirty="0"/>
              <a:t>，</a:t>
            </a:r>
            <a:r>
              <a:rPr lang="en-US" altLang="zh-CN" dirty="0" err="1"/>
              <a:t>QuickPIC</a:t>
            </a:r>
            <a:r>
              <a:rPr lang="zh-CN" altLang="en-US" dirty="0"/>
              <a:t>，</a:t>
            </a:r>
            <a:r>
              <a:rPr lang="en-US" altLang="zh-CN" dirty="0"/>
              <a:t>elegant</a:t>
            </a:r>
            <a:r>
              <a:rPr lang="zh-CN" altLang="en-US" dirty="0"/>
              <a:t>的算例；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zh-CN" altLang="en-US" dirty="0"/>
              <a:t>学会使用</a:t>
            </a:r>
            <a:r>
              <a:rPr lang="en-US" altLang="zh-CN" dirty="0" err="1"/>
              <a:t>Matlab</a:t>
            </a:r>
            <a:r>
              <a:rPr lang="en-US" altLang="zh-CN" dirty="0"/>
              <a:t>/Python</a:t>
            </a:r>
            <a:r>
              <a:rPr lang="zh-CN" altLang="en-US" dirty="0"/>
              <a:t>其中一种方式处理数据（程序间粒子坐标单位和文件格式转换，画图</a:t>
            </a:r>
            <a:r>
              <a:rPr lang="en-US" altLang="zh-CN" dirty="0"/>
              <a:t>…</a:t>
            </a:r>
            <a:r>
              <a:rPr lang="zh-CN" altLang="en-US" dirty="0"/>
              <a:t>）；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方案优化</a:t>
            </a:r>
            <a:endParaRPr lang="en-US" altLang="zh-CN" dirty="0"/>
          </a:p>
          <a:p>
            <a:pPr marL="971550" lvl="1" indent="-514350">
              <a:buFont typeface="+mj-lt"/>
              <a:buAutoNum type="alphaLcParenR"/>
            </a:pPr>
            <a:r>
              <a:rPr lang="zh-CN" altLang="en-US" dirty="0"/>
              <a:t>针对具体的储存环参数进行注入器参数优化（输入束流参数，元件参数等）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683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559E0-01BA-4D48-A5A2-89323C49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文章数据补充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1DBA443-1242-40AE-AE86-5674AE58C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008" y="1163606"/>
            <a:ext cx="7873216" cy="5675376"/>
          </a:xfrm>
          <a:prstGeom prst="rect">
            <a:avLst/>
          </a:prstGeom>
        </p:spPr>
      </p:pic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7B40BCF-ED02-43D0-9B59-48852509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25625"/>
            <a:ext cx="3346881" cy="4351338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初始非线性</a:t>
            </a:r>
            <a:r>
              <a:rPr lang="en-US" altLang="zh-CN" sz="1800" dirty="0"/>
              <a:t>chirp+0.1%</a:t>
            </a:r>
            <a:r>
              <a:rPr lang="zh-CN" altLang="en-US" sz="1800" dirty="0"/>
              <a:t>切片能散 </a:t>
            </a:r>
            <a:endParaRPr lang="en-US" altLang="zh-CN" sz="1800" dirty="0"/>
          </a:p>
          <a:p>
            <a:r>
              <a:rPr lang="zh-CN" altLang="en-US" sz="1800" dirty="0"/>
              <a:t>初始线性</a:t>
            </a:r>
            <a:r>
              <a:rPr lang="en-US" altLang="zh-CN" sz="1800" dirty="0"/>
              <a:t>chirp+0.1%</a:t>
            </a:r>
            <a:r>
              <a:rPr lang="zh-CN" altLang="en-US" sz="1800" dirty="0"/>
              <a:t>切片能散</a:t>
            </a:r>
            <a:endParaRPr lang="en-US" altLang="zh-CN" sz="1800" dirty="0"/>
          </a:p>
          <a:p>
            <a:r>
              <a:rPr lang="zh-CN" altLang="en-US" sz="1800" dirty="0"/>
              <a:t>初始线性</a:t>
            </a:r>
            <a:r>
              <a:rPr lang="en-US" altLang="zh-CN" sz="1800" dirty="0"/>
              <a:t>chirp+0.5%</a:t>
            </a:r>
            <a:r>
              <a:rPr lang="zh-CN" altLang="en-US" sz="1800" dirty="0"/>
              <a:t>切片能散</a:t>
            </a:r>
            <a:endParaRPr lang="en-US" altLang="zh-CN" sz="1800" dirty="0"/>
          </a:p>
          <a:p>
            <a:r>
              <a:rPr lang="zh-CN" altLang="en-US" sz="1800" dirty="0"/>
              <a:t>小的初始切片能散是</a:t>
            </a:r>
            <a:r>
              <a:rPr lang="en-US" altLang="zh-CN" sz="1800" dirty="0"/>
              <a:t>pre-requirements</a:t>
            </a:r>
            <a:r>
              <a:rPr lang="zh-CN" altLang="en-US" sz="1800" dirty="0"/>
              <a:t>之一</a:t>
            </a:r>
          </a:p>
        </p:txBody>
      </p:sp>
    </p:spTree>
    <p:extLst>
      <p:ext uri="{BB962C8B-B14F-4D97-AF65-F5344CB8AC3E}">
        <p14:creationId xmlns:p14="http://schemas.microsoft.com/office/powerpoint/2010/main" val="179885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075024-0737-4497-906B-A2471E3F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文章数据补充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51A2BB-1992-440E-8764-16599C66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内容占位符 4">
                <a:extLst>
                  <a:ext uri="{FF2B5EF4-FFF2-40B4-BE49-F238E27FC236}">
                    <a16:creationId xmlns:a16="http://schemas.microsoft.com/office/drawing/2014/main" id="{B0D589FC-972A-4CDF-BFBD-13F33864050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2345400"/>
                  </p:ext>
                </p:extLst>
              </p:nvPr>
            </p:nvGraphicFramePr>
            <p:xfrm>
              <a:off x="838200" y="1825625"/>
              <a:ext cx="10515600" cy="39776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52600">
                      <a:extLst>
                        <a:ext uri="{9D8B030D-6E8A-4147-A177-3AD203B41FA5}">
                          <a16:colId xmlns:a16="http://schemas.microsoft.com/office/drawing/2014/main" val="2594518124"/>
                        </a:ext>
                      </a:extLst>
                    </a:gridCol>
                    <a:gridCol w="1083578">
                      <a:extLst>
                        <a:ext uri="{9D8B030D-6E8A-4147-A177-3AD203B41FA5}">
                          <a16:colId xmlns:a16="http://schemas.microsoft.com/office/drawing/2014/main" val="992736227"/>
                        </a:ext>
                      </a:extLst>
                    </a:gridCol>
                    <a:gridCol w="2323750">
                      <a:extLst>
                        <a:ext uri="{9D8B030D-6E8A-4147-A177-3AD203B41FA5}">
                          <a16:colId xmlns:a16="http://schemas.microsoft.com/office/drawing/2014/main" val="3848169885"/>
                        </a:ext>
                      </a:extLst>
                    </a:gridCol>
                    <a:gridCol w="1753300">
                      <a:extLst>
                        <a:ext uri="{9D8B030D-6E8A-4147-A177-3AD203B41FA5}">
                          <a16:colId xmlns:a16="http://schemas.microsoft.com/office/drawing/2014/main" val="67441975"/>
                        </a:ext>
                      </a:extLst>
                    </a:gridCol>
                    <a:gridCol w="1963023">
                      <a:extLst>
                        <a:ext uri="{9D8B030D-6E8A-4147-A177-3AD203B41FA5}">
                          <a16:colId xmlns:a16="http://schemas.microsoft.com/office/drawing/2014/main" val="2800864856"/>
                        </a:ext>
                      </a:extLst>
                    </a:gridCol>
                    <a:gridCol w="1639349">
                      <a:extLst>
                        <a:ext uri="{9D8B030D-6E8A-4147-A177-3AD203B41FA5}">
                          <a16:colId xmlns:a16="http://schemas.microsoft.com/office/drawing/2014/main" val="30131146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Pre-requirements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Position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[MeV]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jitter [%]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spread [%]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Charge [</a:t>
                          </a:r>
                          <a:r>
                            <a:rPr lang="en-US" altLang="zh-CN" dirty="0" err="1"/>
                            <a:t>pC</a:t>
                          </a:r>
                          <a:r>
                            <a:rPr lang="en-US" altLang="zh-CN" dirty="0"/>
                            <a:t>]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4120268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Nonlinear chirp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𝑠𝑙𝑖𝑐𝑒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=0.1%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1.37/1.37/1.37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885683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1031.05/1030.37/1031.28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0.07/0/0.09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0.53/0.56/0.60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29.97/30.00/30.00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45809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1026.32/1025.05/1026.03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0.12/0/0.10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0.33/0.34/0.41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29.18/29.88/28.38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80292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Linear chirp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𝑠𝑙𝑖𝑐𝑒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=0.1%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1.10/1.10/1.10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638703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1030.20/1029.56/1030.05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0.06/0/0.05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0.55/0.64/0.67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29.96/30.00/30.00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523238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1018.53/1017.46/1018.25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0.10/0/0.08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0.28/0.22/0.23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29.17/29.97/29.80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35225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Linear chirp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𝑠𝑙𝑖𝑐𝑒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=0.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1.21/1.21/1.21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93023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1034.84/1034.15/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0.07/0/0.10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0.56/0.60/0.64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29.97/30.00/30.00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685631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1023.84/1022.12/1023.10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0.17/0/0.10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0.41/0.40/0.39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28.68/30.00/29.78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791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内容占位符 4">
                <a:extLst>
                  <a:ext uri="{FF2B5EF4-FFF2-40B4-BE49-F238E27FC236}">
                    <a16:creationId xmlns:a16="http://schemas.microsoft.com/office/drawing/2014/main" id="{B0D589FC-972A-4CDF-BFBD-13F33864050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2345400"/>
                  </p:ext>
                </p:extLst>
              </p:nvPr>
            </p:nvGraphicFramePr>
            <p:xfrm>
              <a:off x="838200" y="1825625"/>
              <a:ext cx="10515600" cy="39776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52600">
                      <a:extLst>
                        <a:ext uri="{9D8B030D-6E8A-4147-A177-3AD203B41FA5}">
                          <a16:colId xmlns:a16="http://schemas.microsoft.com/office/drawing/2014/main" val="2594518124"/>
                        </a:ext>
                      </a:extLst>
                    </a:gridCol>
                    <a:gridCol w="1083578">
                      <a:extLst>
                        <a:ext uri="{9D8B030D-6E8A-4147-A177-3AD203B41FA5}">
                          <a16:colId xmlns:a16="http://schemas.microsoft.com/office/drawing/2014/main" val="992736227"/>
                        </a:ext>
                      </a:extLst>
                    </a:gridCol>
                    <a:gridCol w="2323750">
                      <a:extLst>
                        <a:ext uri="{9D8B030D-6E8A-4147-A177-3AD203B41FA5}">
                          <a16:colId xmlns:a16="http://schemas.microsoft.com/office/drawing/2014/main" val="3848169885"/>
                        </a:ext>
                      </a:extLst>
                    </a:gridCol>
                    <a:gridCol w="1753300">
                      <a:extLst>
                        <a:ext uri="{9D8B030D-6E8A-4147-A177-3AD203B41FA5}">
                          <a16:colId xmlns:a16="http://schemas.microsoft.com/office/drawing/2014/main" val="67441975"/>
                        </a:ext>
                      </a:extLst>
                    </a:gridCol>
                    <a:gridCol w="1963023">
                      <a:extLst>
                        <a:ext uri="{9D8B030D-6E8A-4147-A177-3AD203B41FA5}">
                          <a16:colId xmlns:a16="http://schemas.microsoft.com/office/drawing/2014/main" val="2800864856"/>
                        </a:ext>
                      </a:extLst>
                    </a:gridCol>
                    <a:gridCol w="1639349">
                      <a:extLst>
                        <a:ext uri="{9D8B030D-6E8A-4147-A177-3AD203B41FA5}">
                          <a16:colId xmlns:a16="http://schemas.microsoft.com/office/drawing/2014/main" val="301311461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Pre-requirements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Position 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[MeV]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jitter [%]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Energy spread [%]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Charge [</a:t>
                          </a:r>
                          <a:r>
                            <a:rPr lang="en-US" altLang="zh-CN" dirty="0" err="1"/>
                            <a:t>pC</a:t>
                          </a:r>
                          <a:r>
                            <a:rPr lang="en-US" altLang="zh-CN" dirty="0"/>
                            <a:t>]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4120268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47" t="-60109" r="-500694" b="-20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1.37/1.37/1.37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885683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1031.05/1030.37/1031.28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0.07/0/0.09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0.53/0.56/0.60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29.97/30.00/30.00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45809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1026.32/1025.05/1026.03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0.12/0/0.10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0.33/0.34/0.41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29.18/29.88/28.38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080292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47" t="-160989" r="-500694" b="-102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1.10/1.10/1.10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638703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1030.20/1029.56/1030.05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0.06/0/0.05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0.55/0.64/0.67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29.96/30.00/30.00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523238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1018.53/1017.46/1018.25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0.10/0/0.08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0.28/0.22/0.23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29.17/29.97/29.80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352253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347" t="-259563" r="-500694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Beginning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1009.40/1030.00/1050.60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-2.00/0/2.00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1.21/1.21/1.21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30.00/30.00/30.00</a:t>
                          </a:r>
                          <a:endParaRPr lang="zh-CN" altLang="en-US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93023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APD exit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1034.84/1034.15/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0.07/0/0.10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0.56/0.60/0.64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chemeClr val="accent5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29.97/30.00/30.00</a:t>
                          </a:r>
                          <a:endParaRPr lang="zh-CN" altLang="en-US" sz="1400" kern="1200" dirty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685631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PPD exit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1023.84/1022.12/1023.10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0.17/0/0.10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0.41/0.40/0.39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28.68/30.00/29.78</a:t>
                          </a:r>
                          <a:endParaRPr lang="zh-CN" altLang="en-US" sz="14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791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629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239</Words>
  <Application>Microsoft Office PowerPoint</Application>
  <PresentationFormat>宽屏</PresentationFormat>
  <Paragraphs>76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Office 主题​​</vt:lpstr>
      <vt:lpstr>2024/06/24</vt:lpstr>
      <vt:lpstr>学习安排和计划</vt:lpstr>
      <vt:lpstr>文章数据补充</vt:lpstr>
      <vt:lpstr>文章数据补充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2024/06/24</dc:title>
  <dc:creator>shixueyan</dc:creator>
  <cp:lastModifiedBy>shixueyan</cp:lastModifiedBy>
  <cp:revision>33</cp:revision>
  <dcterms:created xsi:type="dcterms:W3CDTF">2024-06-24T00:42:19Z</dcterms:created>
  <dcterms:modified xsi:type="dcterms:W3CDTF">2024-06-24T10:34:07Z</dcterms:modified>
</cp:coreProperties>
</file>