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5" autoAdjust="0"/>
    <p:restoredTop sz="94662" autoAdjust="0"/>
  </p:normalViewPr>
  <p:slideViewPr>
    <p:cSldViewPr snapToGrid="0">
      <p:cViewPr varScale="1">
        <p:scale>
          <a:sx n="118" d="100"/>
          <a:sy n="118" d="100"/>
        </p:scale>
        <p:origin x="586" y="101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B5882D1-D0EB-42B6-8BAF-7497AE85E5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7519E82-0AC6-454C-AC35-92F40BBA49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B901B24-60D7-48E4-B634-FB44F3216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D350-ACE1-437E-B09D-AA4CD0135340}" type="datetimeFigureOut">
              <a:rPr lang="zh-CN" altLang="en-US" smtClean="0"/>
              <a:t>2024/6/24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0B2BCD8-3E60-4A7F-AAD7-40CC7BB77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5300E20-1472-4450-9585-E007AF7C3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F8CB-C79B-48E7-B9D8-E3840EC619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1467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EC78A1-9406-449D-B163-76451F480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D424481-0BD2-4150-A63F-D73848FF8C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FACB806-D5AA-4738-A190-DDF2615DB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D350-ACE1-437E-B09D-AA4CD0135340}" type="datetimeFigureOut">
              <a:rPr lang="zh-CN" altLang="en-US" smtClean="0"/>
              <a:t>2024/6/24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6733CE1-5A5F-4DC6-AE0F-B88A67B37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AD9E572-85AB-4D1D-B96F-F2602BF23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F8CB-C79B-48E7-B9D8-E3840EC619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8672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F6126A61-51D4-45A8-9A14-B7ED70FAD4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78520BA-BD28-4E24-8D51-E87E01FE60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39867A9-7E7F-4781-9B65-BA21F1B59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D350-ACE1-437E-B09D-AA4CD0135340}" type="datetimeFigureOut">
              <a:rPr lang="zh-CN" altLang="en-US" smtClean="0"/>
              <a:t>2024/6/24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CE958B2-AC4B-4FDA-A0AF-581ACD72E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EB37032-9A55-4111-A778-EAC10D5F6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F8CB-C79B-48E7-B9D8-E3840EC619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7395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F2872E4-5AA3-467E-AF8D-BC5335242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FC7E906-26D2-4BF9-A0EF-7EB267859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B63C627-8347-40CB-A2F2-FB93BFC80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D350-ACE1-437E-B09D-AA4CD0135340}" type="datetimeFigureOut">
              <a:rPr lang="zh-CN" altLang="en-US" smtClean="0"/>
              <a:t>2024/6/24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4C4C334-B9A4-42B4-9706-093E435F8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7A3EC5A-1CAA-4103-B151-99D0E2FB6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F8CB-C79B-48E7-B9D8-E3840EC619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9389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EF0B26-3A85-4B43-A343-DC528CE06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384B34B-2787-493B-A70E-0F05711246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31D5AFB-0680-4079-A816-45B43F68B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D350-ACE1-437E-B09D-AA4CD0135340}" type="datetimeFigureOut">
              <a:rPr lang="zh-CN" altLang="en-US" smtClean="0"/>
              <a:t>2024/6/24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18A2DF2-A0D0-4A01-81A9-0FA83D39E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FBD4CFB-F1CB-44B3-9870-0397A4972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F8CB-C79B-48E7-B9D8-E3840EC619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4920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8BE0EF6-7854-4308-B989-3EFB62BD7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FAD1699-9479-4275-9014-C90D0029A1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90952A4-1388-413B-A933-B5CD65B44C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8114F57-BA11-4DAF-90D1-CF58BB52E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D350-ACE1-437E-B09D-AA4CD0135340}" type="datetimeFigureOut">
              <a:rPr lang="zh-CN" altLang="en-US" smtClean="0"/>
              <a:t>2024/6/24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B8E383C-E312-4CA8-B7C4-3EAC18C39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D8CC3F1-7A3B-4918-A03F-FD6FAEBF4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F8CB-C79B-48E7-B9D8-E3840EC619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7554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0677B66-7E9D-4869-9ED5-EBED52F16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1B9B66B-6128-445B-A62D-00062FF50F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C6FAE33-23B2-4DD9-A478-9D21F5BC7B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F079837D-45B2-403B-AAA7-B8C86A41F1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29A636BE-C257-4786-B4FA-942DB5A2D2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A5E6B9F7-30F2-47B2-AE28-E1A0681F4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D350-ACE1-437E-B09D-AA4CD0135340}" type="datetimeFigureOut">
              <a:rPr lang="zh-CN" altLang="en-US" smtClean="0"/>
              <a:t>2024/6/24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3972BE59-C379-4C51-B941-4E77C6DDE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CEEE90D3-425C-4FD6-99C0-CFE98D355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F8CB-C79B-48E7-B9D8-E3840EC619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4847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9DF9CD2-9AF0-450A-856C-8E84C8666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5DC887A-78F5-472A-9DF8-D510FAFFD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D350-ACE1-437E-B09D-AA4CD0135340}" type="datetimeFigureOut">
              <a:rPr lang="zh-CN" altLang="en-US" smtClean="0"/>
              <a:t>2024/6/24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6C87DAD-0353-45E3-8896-B6CC5D6E3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75B4194-BDE3-4B9D-BE66-396885B83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F8CB-C79B-48E7-B9D8-E3840EC619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5335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5482D84A-8C49-4DA8-8C24-2377F93E1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D350-ACE1-437E-B09D-AA4CD0135340}" type="datetimeFigureOut">
              <a:rPr lang="zh-CN" altLang="en-US" smtClean="0"/>
              <a:t>2024/6/24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6E3D0CFD-A532-42DF-AAEE-E5290039A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1F76FF8-5483-4E22-AF34-51E525CAF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F8CB-C79B-48E7-B9D8-E3840EC619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0076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F8D940E-D27C-4A2E-9955-2CC98720D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9EB1C79-6EEF-456B-90DE-F0E45A971A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0256432-61CB-4D7E-90D9-A3FFE61BAE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975FA2C-AEA1-40BF-85AC-B45755D7A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D350-ACE1-437E-B09D-AA4CD0135340}" type="datetimeFigureOut">
              <a:rPr lang="zh-CN" altLang="en-US" smtClean="0"/>
              <a:t>2024/6/24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D080060-B9F9-48B2-8EEE-870F78582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798C993-57C6-4609-AE80-5904DF79E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F8CB-C79B-48E7-B9D8-E3840EC619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4711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5D8F314-FFE4-402D-AC51-907D0F8CC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FDECB306-FEB7-452D-970B-D7FC074738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D21B169-49C1-4566-8B6E-C0C4C8BBB3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9A591F1-9160-4726-8A8B-4B78DA516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D350-ACE1-437E-B09D-AA4CD0135340}" type="datetimeFigureOut">
              <a:rPr lang="zh-CN" altLang="en-US" smtClean="0"/>
              <a:t>2024/6/24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9F8358B-94F3-4D11-9F01-3597DB670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62BDB0B-9A1E-4595-865B-3F1C9832B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F8CB-C79B-48E7-B9D8-E3840EC619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3781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F7B50FBF-4239-4BAE-BD6D-F0CC2392D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47B5F3A-960C-4475-874D-50B468D3AB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4C9FAD2-120E-4000-9595-06B645A304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9D350-ACE1-437E-B09D-AA4CD0135340}" type="datetimeFigureOut">
              <a:rPr lang="zh-CN" altLang="en-US" smtClean="0"/>
              <a:t>2024/6/24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379F755-A60F-4B9F-8091-7449612AFA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F02A2CE-0E73-4C18-BB80-C2FA1ABA3A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DF8CB-C79B-48E7-B9D8-E3840EC619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2850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9C42561-ECAE-4187-9649-ABCE75BEDC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2024/06/24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C34CCC3-7148-4277-AC84-C1BA5199AC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组会</a:t>
            </a:r>
          </a:p>
        </p:txBody>
      </p:sp>
    </p:spTree>
    <p:extLst>
      <p:ext uri="{BB962C8B-B14F-4D97-AF65-F5344CB8AC3E}">
        <p14:creationId xmlns:p14="http://schemas.microsoft.com/office/powerpoint/2010/main" val="2333614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D76488F-8245-4D99-B035-6CBF5AEB6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学习安排和计划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295780E-5EE9-4813-A597-80DCB01F18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文献阅读</a:t>
            </a:r>
            <a:endParaRPr lang="en-US" altLang="zh-CN" dirty="0"/>
          </a:p>
          <a:p>
            <a:pPr marL="971550" lvl="1" indent="-514350">
              <a:buFont typeface="+mj-lt"/>
              <a:buAutoNum type="alphaLcParenR"/>
            </a:pPr>
            <a:r>
              <a:rPr lang="en-US" altLang="zh-CN" dirty="0"/>
              <a:t>chicane</a:t>
            </a:r>
            <a:r>
              <a:rPr lang="zh-CN" altLang="en-US" dirty="0"/>
              <a:t>相关；</a:t>
            </a:r>
            <a:endParaRPr lang="en-US" altLang="zh-CN" dirty="0"/>
          </a:p>
          <a:p>
            <a:pPr marL="971550" lvl="1" indent="-514350">
              <a:buFont typeface="+mj-lt"/>
              <a:buAutoNum type="alphaLcParenR"/>
            </a:pPr>
            <a:r>
              <a:rPr lang="en-US" altLang="zh-CN" dirty="0"/>
              <a:t>APD</a:t>
            </a:r>
            <a:r>
              <a:rPr lang="zh-CN" altLang="en-US" dirty="0"/>
              <a:t>，</a:t>
            </a:r>
            <a:r>
              <a:rPr lang="en-US" altLang="zh-CN" dirty="0"/>
              <a:t>PPD</a:t>
            </a:r>
            <a:r>
              <a:rPr lang="zh-CN" altLang="en-US" dirty="0"/>
              <a:t>相关；</a:t>
            </a:r>
            <a:endParaRPr lang="en-US" altLang="zh-CN" dirty="0"/>
          </a:p>
          <a:p>
            <a:pPr marL="971550" lvl="1" indent="-514350">
              <a:buFont typeface="+mj-lt"/>
              <a:buAutoNum type="alphaLcParenR"/>
            </a:pPr>
            <a:r>
              <a:rPr lang="en-US" altLang="zh-CN" dirty="0"/>
              <a:t>APD</a:t>
            </a:r>
            <a:r>
              <a:rPr lang="zh-CN" altLang="en-US" dirty="0"/>
              <a:t>，</a:t>
            </a:r>
            <a:r>
              <a:rPr lang="en-US" altLang="zh-CN" dirty="0"/>
              <a:t>PPD</a:t>
            </a:r>
            <a:r>
              <a:rPr lang="zh-CN" altLang="en-US" dirty="0"/>
              <a:t>与</a:t>
            </a:r>
            <a:r>
              <a:rPr lang="en-US" altLang="zh-CN" dirty="0"/>
              <a:t>chicane</a:t>
            </a:r>
            <a:r>
              <a:rPr lang="zh-CN" altLang="en-US" dirty="0"/>
              <a:t>结合（做注入器）相关；</a:t>
            </a:r>
            <a:endParaRPr lang="en-US" altLang="zh-CN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工具掌握（</a:t>
            </a:r>
            <a:r>
              <a:rPr lang="en-US" altLang="zh-CN" dirty="0"/>
              <a:t>1</a:t>
            </a:r>
            <a:r>
              <a:rPr lang="zh-CN" altLang="en-US" dirty="0"/>
              <a:t>，</a:t>
            </a:r>
            <a:r>
              <a:rPr lang="en-US" altLang="zh-CN" dirty="0"/>
              <a:t>2</a:t>
            </a:r>
            <a:r>
              <a:rPr lang="zh-CN" altLang="en-US" dirty="0"/>
              <a:t>可以并行）</a:t>
            </a:r>
            <a:endParaRPr lang="en-US" altLang="zh-CN" dirty="0"/>
          </a:p>
          <a:p>
            <a:pPr marL="971550" lvl="1" indent="-514350">
              <a:buFont typeface="+mj-lt"/>
              <a:buAutoNum type="alphaLcParenR"/>
            </a:pPr>
            <a:r>
              <a:rPr lang="zh-CN" altLang="en-US" dirty="0"/>
              <a:t>安装</a:t>
            </a:r>
            <a:r>
              <a:rPr lang="en-US" altLang="zh-CN" dirty="0"/>
              <a:t>WinSCP</a:t>
            </a:r>
            <a:r>
              <a:rPr lang="zh-CN" altLang="en-US" dirty="0"/>
              <a:t>，</a:t>
            </a:r>
            <a:r>
              <a:rPr lang="en-US" altLang="zh-CN" dirty="0"/>
              <a:t>PuTTY</a:t>
            </a:r>
            <a:r>
              <a:rPr lang="zh-CN" altLang="en-US" dirty="0"/>
              <a:t>，超算云等交互终端；</a:t>
            </a:r>
            <a:endParaRPr lang="en-US" altLang="zh-CN" dirty="0"/>
          </a:p>
          <a:p>
            <a:pPr marL="971550" lvl="1" indent="-514350">
              <a:buFont typeface="+mj-lt"/>
              <a:buAutoNum type="alphaLcParenR"/>
            </a:pPr>
            <a:r>
              <a:rPr lang="zh-CN" altLang="en-US" dirty="0"/>
              <a:t>跑通</a:t>
            </a:r>
            <a:r>
              <a:rPr lang="en-US" altLang="zh-CN" dirty="0"/>
              <a:t>FBPIC</a:t>
            </a:r>
            <a:r>
              <a:rPr lang="zh-CN" altLang="en-US" dirty="0"/>
              <a:t>，</a:t>
            </a:r>
            <a:r>
              <a:rPr lang="en-US" altLang="zh-CN" dirty="0" err="1"/>
              <a:t>QuickPIC</a:t>
            </a:r>
            <a:r>
              <a:rPr lang="zh-CN" altLang="en-US" dirty="0"/>
              <a:t>，</a:t>
            </a:r>
            <a:r>
              <a:rPr lang="en-US" altLang="zh-CN" dirty="0"/>
              <a:t>elegant</a:t>
            </a:r>
            <a:r>
              <a:rPr lang="zh-CN" altLang="en-US" dirty="0"/>
              <a:t>的算例；</a:t>
            </a:r>
            <a:endParaRPr lang="en-US" altLang="zh-CN" dirty="0"/>
          </a:p>
          <a:p>
            <a:pPr marL="971550" lvl="1" indent="-514350">
              <a:buFont typeface="+mj-lt"/>
              <a:buAutoNum type="alphaLcParenR"/>
            </a:pPr>
            <a:r>
              <a:rPr lang="zh-CN" altLang="en-US" dirty="0"/>
              <a:t>学会使用</a:t>
            </a:r>
            <a:r>
              <a:rPr lang="en-US" altLang="zh-CN" dirty="0" err="1"/>
              <a:t>Matlab</a:t>
            </a:r>
            <a:r>
              <a:rPr lang="en-US" altLang="zh-CN" dirty="0"/>
              <a:t>/Python</a:t>
            </a:r>
            <a:r>
              <a:rPr lang="zh-CN" altLang="en-US" dirty="0"/>
              <a:t>其中一种方式处理数据（程序间粒子坐标单位和文件格式转换，画图</a:t>
            </a:r>
            <a:r>
              <a:rPr lang="en-US" altLang="zh-CN" dirty="0"/>
              <a:t>…</a:t>
            </a:r>
            <a:r>
              <a:rPr lang="zh-CN" altLang="en-US" dirty="0"/>
              <a:t>）；</a:t>
            </a:r>
            <a:endParaRPr lang="en-US" altLang="zh-CN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方案优化</a:t>
            </a:r>
            <a:endParaRPr lang="en-US" altLang="zh-CN" dirty="0"/>
          </a:p>
          <a:p>
            <a:pPr marL="971550" lvl="1" indent="-514350">
              <a:buFont typeface="+mj-lt"/>
              <a:buAutoNum type="alphaLcParenR"/>
            </a:pPr>
            <a:r>
              <a:rPr lang="zh-CN" altLang="en-US" dirty="0"/>
              <a:t>针对具体的储存环参数进行注入器参数优化（输入束流参数，元件参数等）</a:t>
            </a:r>
            <a:endParaRPr lang="en-US" altLang="zh-CN" dirty="0"/>
          </a:p>
          <a:p>
            <a:pPr marL="514350" indent="-514350">
              <a:buFont typeface="+mj-lt"/>
              <a:buAutoNum type="arabicPeriod"/>
            </a:pPr>
            <a:endParaRPr lang="en-US" altLang="zh-CN" dirty="0"/>
          </a:p>
          <a:p>
            <a:pPr marL="514350" indent="-514350">
              <a:buFont typeface="+mj-lt"/>
              <a:buAutoNum type="arabicPeriod"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66830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D9559E0-01BA-4D48-A5A2-89323C49D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文章数据补充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21DBA443-1242-40AE-AE86-5674AE58C7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0008" y="1163606"/>
            <a:ext cx="7873216" cy="5675376"/>
          </a:xfrm>
          <a:prstGeom prst="rect">
            <a:avLst/>
          </a:prstGeom>
        </p:spPr>
      </p:pic>
      <p:sp>
        <p:nvSpPr>
          <p:cNvPr id="6" name="内容占位符 5">
            <a:extLst>
              <a:ext uri="{FF2B5EF4-FFF2-40B4-BE49-F238E27FC236}">
                <a16:creationId xmlns:a16="http://schemas.microsoft.com/office/drawing/2014/main" id="{D7B40BCF-ED02-43D0-9B59-488525099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171" y="1825625"/>
            <a:ext cx="3346881" cy="4351338"/>
          </a:xfrm>
        </p:spPr>
        <p:txBody>
          <a:bodyPr>
            <a:normAutofit/>
          </a:bodyPr>
          <a:lstStyle/>
          <a:p>
            <a:r>
              <a:rPr lang="zh-CN" altLang="en-US" sz="1800" dirty="0"/>
              <a:t>初始非线性</a:t>
            </a:r>
            <a:r>
              <a:rPr lang="en-US" altLang="zh-CN" sz="1800" dirty="0"/>
              <a:t>chirp+0.1%</a:t>
            </a:r>
            <a:r>
              <a:rPr lang="zh-CN" altLang="en-US" sz="1800" dirty="0"/>
              <a:t>切片能散 </a:t>
            </a:r>
            <a:endParaRPr lang="en-US" altLang="zh-CN" sz="1800" dirty="0"/>
          </a:p>
          <a:p>
            <a:r>
              <a:rPr lang="zh-CN" altLang="en-US" sz="1800" dirty="0"/>
              <a:t>初始线性</a:t>
            </a:r>
            <a:r>
              <a:rPr lang="en-US" altLang="zh-CN" sz="1800" dirty="0"/>
              <a:t>chirp+0.1%</a:t>
            </a:r>
            <a:r>
              <a:rPr lang="zh-CN" altLang="en-US" sz="1800" dirty="0"/>
              <a:t>切片能散</a:t>
            </a:r>
            <a:endParaRPr lang="en-US" altLang="zh-CN" sz="1800" dirty="0"/>
          </a:p>
          <a:p>
            <a:r>
              <a:rPr lang="zh-CN" altLang="en-US" sz="1800" dirty="0"/>
              <a:t>初始线性</a:t>
            </a:r>
            <a:r>
              <a:rPr lang="en-US" altLang="zh-CN" sz="1800" dirty="0"/>
              <a:t>chirp+0.5%</a:t>
            </a:r>
            <a:r>
              <a:rPr lang="zh-CN" altLang="en-US" sz="1800" dirty="0"/>
              <a:t>切片能散</a:t>
            </a:r>
            <a:endParaRPr lang="en-US" altLang="zh-CN" sz="1800" dirty="0"/>
          </a:p>
          <a:p>
            <a:r>
              <a:rPr lang="zh-CN" altLang="en-US" sz="1800" dirty="0"/>
              <a:t>小的初始切片能散是</a:t>
            </a:r>
            <a:r>
              <a:rPr lang="en-US" altLang="zh-CN" sz="1800" dirty="0"/>
              <a:t>pre-requirements</a:t>
            </a:r>
            <a:r>
              <a:rPr lang="zh-CN" altLang="en-US" sz="1800" dirty="0"/>
              <a:t>之一</a:t>
            </a:r>
          </a:p>
        </p:txBody>
      </p:sp>
    </p:spTree>
    <p:extLst>
      <p:ext uri="{BB962C8B-B14F-4D97-AF65-F5344CB8AC3E}">
        <p14:creationId xmlns:p14="http://schemas.microsoft.com/office/powerpoint/2010/main" val="1798854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075024-0737-4497-906B-A2471E3FC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文章数据补充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E51A2BB-1992-440E-8764-16599C66F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内容占位符 4">
                <a:extLst>
                  <a:ext uri="{FF2B5EF4-FFF2-40B4-BE49-F238E27FC236}">
                    <a16:creationId xmlns:a16="http://schemas.microsoft.com/office/drawing/2014/main" id="{B0D589FC-972A-4CDF-BFBD-13F338640509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42345400"/>
                  </p:ext>
                </p:extLst>
              </p:nvPr>
            </p:nvGraphicFramePr>
            <p:xfrm>
              <a:off x="838200" y="1825625"/>
              <a:ext cx="10515600" cy="3977640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1752600">
                      <a:extLst>
                        <a:ext uri="{9D8B030D-6E8A-4147-A177-3AD203B41FA5}">
                          <a16:colId xmlns:a16="http://schemas.microsoft.com/office/drawing/2014/main" val="2594518124"/>
                        </a:ext>
                      </a:extLst>
                    </a:gridCol>
                    <a:gridCol w="1083578">
                      <a:extLst>
                        <a:ext uri="{9D8B030D-6E8A-4147-A177-3AD203B41FA5}">
                          <a16:colId xmlns:a16="http://schemas.microsoft.com/office/drawing/2014/main" val="992736227"/>
                        </a:ext>
                      </a:extLst>
                    </a:gridCol>
                    <a:gridCol w="2323750">
                      <a:extLst>
                        <a:ext uri="{9D8B030D-6E8A-4147-A177-3AD203B41FA5}">
                          <a16:colId xmlns:a16="http://schemas.microsoft.com/office/drawing/2014/main" val="3848169885"/>
                        </a:ext>
                      </a:extLst>
                    </a:gridCol>
                    <a:gridCol w="1753300">
                      <a:extLst>
                        <a:ext uri="{9D8B030D-6E8A-4147-A177-3AD203B41FA5}">
                          <a16:colId xmlns:a16="http://schemas.microsoft.com/office/drawing/2014/main" val="67441975"/>
                        </a:ext>
                      </a:extLst>
                    </a:gridCol>
                    <a:gridCol w="1963023">
                      <a:extLst>
                        <a:ext uri="{9D8B030D-6E8A-4147-A177-3AD203B41FA5}">
                          <a16:colId xmlns:a16="http://schemas.microsoft.com/office/drawing/2014/main" val="2800864856"/>
                        </a:ext>
                      </a:extLst>
                    </a:gridCol>
                    <a:gridCol w="1639349">
                      <a:extLst>
                        <a:ext uri="{9D8B030D-6E8A-4147-A177-3AD203B41FA5}">
                          <a16:colId xmlns:a16="http://schemas.microsoft.com/office/drawing/2014/main" val="301311461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Pre-requirements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Position 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Energy [MeV]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Energy jitter [%]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Energy spread [%]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Charge [</a:t>
                          </a:r>
                          <a:r>
                            <a:rPr lang="en-US" altLang="zh-CN" dirty="0" err="1"/>
                            <a:t>pC</a:t>
                          </a:r>
                          <a:r>
                            <a:rPr lang="en-US" altLang="zh-CN" dirty="0"/>
                            <a:t>]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74120268"/>
                      </a:ext>
                    </a:extLst>
                  </a:tr>
                  <a:tr h="370840">
                    <a:tc rowSpan="3"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Nonlinear chirp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𝜎</m:t>
                                    </m:r>
                                  </m:e>
                                  <m:sub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𝛾</m:t>
                                    </m:r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𝑠𝑙𝑖𝑐𝑒</m:t>
                                    </m:r>
                                  </m:sub>
                                </m:s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=0.1%</m:t>
                                </m:r>
                              </m:oMath>
                            </m:oMathPara>
                          </a14:m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Beginning</a:t>
                          </a:r>
                          <a:endParaRPr lang="zh-CN" altLang="en-US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1009.40/1030.00/1050.60</a:t>
                          </a:r>
                          <a:endParaRPr lang="zh-CN" altLang="en-US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-2.00/0/2.00</a:t>
                          </a:r>
                          <a:endParaRPr lang="zh-CN" altLang="en-US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1.37/1.37/1.37</a:t>
                          </a:r>
                          <a:endParaRPr lang="zh-CN" altLang="en-US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30.00/30.00/30.00</a:t>
                          </a:r>
                          <a:endParaRPr lang="zh-CN" altLang="en-US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8856839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accent5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APD exit</a:t>
                          </a:r>
                          <a:endParaRPr lang="zh-CN" altLang="en-US" sz="1400" kern="1200" dirty="0">
                            <a:solidFill>
                              <a:schemeClr val="accent5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accent5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1031.05/1030.37/1031.28</a:t>
                          </a:r>
                          <a:endParaRPr lang="zh-CN" altLang="en-US" sz="1400" kern="1200" dirty="0">
                            <a:solidFill>
                              <a:schemeClr val="accent5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accent5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0.07/0/0.09</a:t>
                          </a:r>
                          <a:endParaRPr lang="zh-CN" altLang="en-US" sz="1400" kern="1200" dirty="0">
                            <a:solidFill>
                              <a:schemeClr val="accent5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accent5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0.53/0.56/0.60</a:t>
                          </a:r>
                          <a:endParaRPr lang="zh-CN" altLang="en-US" sz="1400" kern="1200" dirty="0">
                            <a:solidFill>
                              <a:schemeClr val="accent5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accent5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29.97/30.00/30.00</a:t>
                          </a:r>
                          <a:endParaRPr lang="zh-CN" altLang="en-US" sz="1400" kern="1200" dirty="0">
                            <a:solidFill>
                              <a:schemeClr val="accent5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34580906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rgbClr val="FF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PPD exit</a:t>
                          </a:r>
                          <a:endParaRPr lang="zh-CN" altLang="en-US" sz="1400" kern="1200" dirty="0">
                            <a:solidFill>
                              <a:srgbClr val="FF0000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rgbClr val="FF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1026.32/1025.05/1026.03</a:t>
                          </a:r>
                          <a:endParaRPr lang="zh-CN" altLang="en-US" sz="1400" kern="1200" dirty="0">
                            <a:solidFill>
                              <a:srgbClr val="FF0000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rgbClr val="FF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0.12/0/0.10</a:t>
                          </a:r>
                          <a:endParaRPr lang="zh-CN" altLang="en-US" sz="1400" kern="1200" dirty="0">
                            <a:solidFill>
                              <a:srgbClr val="FF0000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rgbClr val="FF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0.33/0.34/0.41</a:t>
                          </a:r>
                          <a:endParaRPr lang="zh-CN" altLang="en-US" sz="1400" kern="1200" dirty="0">
                            <a:solidFill>
                              <a:srgbClr val="FF0000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rgbClr val="FF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29.18/29.88/28.38</a:t>
                          </a:r>
                          <a:endParaRPr lang="zh-CN" altLang="en-US" sz="1400" kern="1200" dirty="0">
                            <a:solidFill>
                              <a:srgbClr val="FF0000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50802927"/>
                      </a:ext>
                    </a:extLst>
                  </a:tr>
                  <a:tr h="370840">
                    <a:tc rowSpan="3"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Linear chirp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𝜎</m:t>
                                    </m:r>
                                  </m:e>
                                  <m:sub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𝛾</m:t>
                                    </m:r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𝑠𝑙𝑖𝑐𝑒</m:t>
                                    </m:r>
                                  </m:sub>
                                </m:s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=0.1%</m:t>
                                </m:r>
                              </m:oMath>
                            </m:oMathPara>
                          </a14:m>
                          <a:endParaRPr lang="zh-CN" altLang="en-US" dirty="0"/>
                        </a:p>
                        <a:p>
                          <a:pPr algn="ctr"/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Beginning</a:t>
                          </a:r>
                          <a:endParaRPr lang="zh-CN" altLang="en-US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1009.40/1030.00/1050.60</a:t>
                          </a:r>
                          <a:endParaRPr lang="zh-CN" altLang="en-US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-2.00/0/2.00</a:t>
                          </a:r>
                          <a:endParaRPr lang="zh-CN" altLang="en-US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1.10/1.10/1.10</a:t>
                          </a:r>
                          <a:endParaRPr lang="zh-CN" altLang="en-US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30.00/30.00/30.00</a:t>
                          </a:r>
                          <a:endParaRPr lang="zh-CN" altLang="en-US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76387037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pPr algn="ctr"/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accent5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APD exit</a:t>
                          </a:r>
                          <a:endParaRPr lang="zh-CN" altLang="en-US" sz="1400" kern="1200" dirty="0">
                            <a:solidFill>
                              <a:schemeClr val="accent5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accent5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1030.20/1029.56/1030.05</a:t>
                          </a:r>
                          <a:endParaRPr lang="zh-CN" altLang="en-US" sz="1400" kern="1200" dirty="0">
                            <a:solidFill>
                              <a:schemeClr val="accent5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accent5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0.06/0/0.05</a:t>
                          </a:r>
                          <a:endParaRPr lang="zh-CN" altLang="en-US" sz="1400" kern="1200" dirty="0">
                            <a:solidFill>
                              <a:schemeClr val="accent5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accent5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0.55/0.64/0.67</a:t>
                          </a:r>
                          <a:endParaRPr lang="zh-CN" altLang="en-US" sz="1400" kern="1200" dirty="0">
                            <a:solidFill>
                              <a:schemeClr val="accent5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accent5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29.96/30.00/30.00</a:t>
                          </a:r>
                          <a:endParaRPr lang="zh-CN" altLang="en-US" sz="1400" kern="1200" dirty="0">
                            <a:solidFill>
                              <a:schemeClr val="accent5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5232384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pPr algn="ctr"/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rgbClr val="FF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PPD exit</a:t>
                          </a:r>
                          <a:endParaRPr lang="zh-CN" altLang="en-US" sz="1400" kern="1200" dirty="0">
                            <a:solidFill>
                              <a:srgbClr val="FF0000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rgbClr val="FF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1018.53/1017.46/1018.25</a:t>
                          </a:r>
                          <a:endParaRPr lang="zh-CN" altLang="en-US" sz="1400" kern="1200" dirty="0">
                            <a:solidFill>
                              <a:srgbClr val="FF0000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rgbClr val="FF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0.10/0/0.08</a:t>
                          </a:r>
                          <a:endParaRPr lang="zh-CN" altLang="en-US" sz="1400" kern="1200" dirty="0">
                            <a:solidFill>
                              <a:srgbClr val="FF0000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rgbClr val="FF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0.28/0.22/0.23</a:t>
                          </a:r>
                          <a:endParaRPr lang="zh-CN" altLang="en-US" sz="1400" kern="1200" dirty="0">
                            <a:solidFill>
                              <a:srgbClr val="FF0000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rgbClr val="FF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29.17/29.97/29.80</a:t>
                          </a:r>
                          <a:endParaRPr lang="zh-CN" altLang="en-US" sz="1400" kern="1200" dirty="0">
                            <a:solidFill>
                              <a:srgbClr val="FF0000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6352253"/>
                      </a:ext>
                    </a:extLst>
                  </a:tr>
                  <a:tr h="370840">
                    <a:tc rowSpan="3"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Linear chirp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𝜎</m:t>
                                    </m:r>
                                  </m:e>
                                  <m:sub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𝛾</m:t>
                                    </m:r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𝑠𝑙𝑖𝑐𝑒</m:t>
                                    </m:r>
                                  </m:sub>
                                </m:s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=0.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%</m:t>
                                </m:r>
                              </m:oMath>
                            </m:oMathPara>
                          </a14:m>
                          <a:endParaRPr lang="zh-CN" altLang="en-US" dirty="0"/>
                        </a:p>
                        <a:p>
                          <a:pPr algn="ctr"/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Beginning</a:t>
                          </a:r>
                          <a:endParaRPr lang="zh-CN" altLang="en-US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1009.40/1030.00/1050.60</a:t>
                          </a:r>
                          <a:endParaRPr lang="zh-CN" altLang="en-US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-2.00/0/2.00</a:t>
                          </a:r>
                          <a:endParaRPr lang="zh-CN" altLang="en-US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1.21/1.21/1.21</a:t>
                          </a:r>
                          <a:endParaRPr lang="zh-CN" altLang="en-US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30.00/30.00/30.00</a:t>
                          </a:r>
                          <a:endParaRPr lang="zh-CN" altLang="en-US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4930234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pPr algn="ctr"/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accent5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APD exit</a:t>
                          </a:r>
                          <a:endParaRPr lang="zh-CN" altLang="en-US" sz="1400" kern="1200" dirty="0">
                            <a:solidFill>
                              <a:schemeClr val="accent5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accent5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1034.84/1034.15/</a:t>
                          </a:r>
                          <a:endParaRPr lang="zh-CN" altLang="en-US" sz="1400" kern="1200" dirty="0">
                            <a:solidFill>
                              <a:schemeClr val="accent5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accent5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0.07/0/0.10</a:t>
                          </a:r>
                          <a:endParaRPr lang="zh-CN" altLang="en-US" sz="1400" kern="1200" dirty="0">
                            <a:solidFill>
                              <a:schemeClr val="accent5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accent5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0.56/0.60/0.64</a:t>
                          </a:r>
                          <a:endParaRPr lang="zh-CN" altLang="en-US" sz="1400" kern="1200" dirty="0">
                            <a:solidFill>
                              <a:schemeClr val="accent5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accent5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29.97/30.00/30.00</a:t>
                          </a:r>
                          <a:endParaRPr lang="zh-CN" altLang="en-US" sz="1400" kern="1200" dirty="0">
                            <a:solidFill>
                              <a:schemeClr val="accent5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06856319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pPr algn="ctr"/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rgbClr val="FF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PPD exit</a:t>
                          </a:r>
                          <a:endParaRPr lang="zh-CN" altLang="en-US" sz="1400" kern="1200" dirty="0">
                            <a:solidFill>
                              <a:srgbClr val="FF0000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rgbClr val="FF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1023.84/1022.12/1023.10</a:t>
                          </a:r>
                          <a:endParaRPr lang="zh-CN" altLang="en-US" sz="1400" kern="1200" dirty="0">
                            <a:solidFill>
                              <a:srgbClr val="FF0000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rgbClr val="FF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0.17/0/0.10</a:t>
                          </a:r>
                          <a:endParaRPr lang="zh-CN" altLang="en-US" sz="1400" kern="1200" dirty="0">
                            <a:solidFill>
                              <a:srgbClr val="FF0000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rgbClr val="FF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0.41/0.40/0.39</a:t>
                          </a:r>
                          <a:endParaRPr lang="zh-CN" altLang="en-US" sz="1400" kern="1200" dirty="0">
                            <a:solidFill>
                              <a:srgbClr val="FF0000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rgbClr val="FF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28.68/30.00/29.78</a:t>
                          </a:r>
                          <a:endParaRPr lang="zh-CN" altLang="en-US" sz="1400" kern="1200" dirty="0">
                            <a:solidFill>
                              <a:srgbClr val="FF0000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679107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内容占位符 4">
                <a:extLst>
                  <a:ext uri="{FF2B5EF4-FFF2-40B4-BE49-F238E27FC236}">
                    <a16:creationId xmlns:a16="http://schemas.microsoft.com/office/drawing/2014/main" id="{B0D589FC-972A-4CDF-BFBD-13F338640509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42345400"/>
                  </p:ext>
                </p:extLst>
              </p:nvPr>
            </p:nvGraphicFramePr>
            <p:xfrm>
              <a:off x="838200" y="1825625"/>
              <a:ext cx="10515600" cy="3977640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1752600">
                      <a:extLst>
                        <a:ext uri="{9D8B030D-6E8A-4147-A177-3AD203B41FA5}">
                          <a16:colId xmlns:a16="http://schemas.microsoft.com/office/drawing/2014/main" val="2594518124"/>
                        </a:ext>
                      </a:extLst>
                    </a:gridCol>
                    <a:gridCol w="1083578">
                      <a:extLst>
                        <a:ext uri="{9D8B030D-6E8A-4147-A177-3AD203B41FA5}">
                          <a16:colId xmlns:a16="http://schemas.microsoft.com/office/drawing/2014/main" val="992736227"/>
                        </a:ext>
                      </a:extLst>
                    </a:gridCol>
                    <a:gridCol w="2323750">
                      <a:extLst>
                        <a:ext uri="{9D8B030D-6E8A-4147-A177-3AD203B41FA5}">
                          <a16:colId xmlns:a16="http://schemas.microsoft.com/office/drawing/2014/main" val="3848169885"/>
                        </a:ext>
                      </a:extLst>
                    </a:gridCol>
                    <a:gridCol w="1753300">
                      <a:extLst>
                        <a:ext uri="{9D8B030D-6E8A-4147-A177-3AD203B41FA5}">
                          <a16:colId xmlns:a16="http://schemas.microsoft.com/office/drawing/2014/main" val="67441975"/>
                        </a:ext>
                      </a:extLst>
                    </a:gridCol>
                    <a:gridCol w="1963023">
                      <a:extLst>
                        <a:ext uri="{9D8B030D-6E8A-4147-A177-3AD203B41FA5}">
                          <a16:colId xmlns:a16="http://schemas.microsoft.com/office/drawing/2014/main" val="2800864856"/>
                        </a:ext>
                      </a:extLst>
                    </a:gridCol>
                    <a:gridCol w="1639349">
                      <a:extLst>
                        <a:ext uri="{9D8B030D-6E8A-4147-A177-3AD203B41FA5}">
                          <a16:colId xmlns:a16="http://schemas.microsoft.com/office/drawing/2014/main" val="3013114612"/>
                        </a:ext>
                      </a:extLst>
                    </a:gridCol>
                  </a:tblGrid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Pre-requirements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Position 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Energy [MeV]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Energy jitter [%]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Energy spread [%]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Charge [</a:t>
                          </a:r>
                          <a:r>
                            <a:rPr lang="en-US" altLang="zh-CN" dirty="0" err="1"/>
                            <a:t>pC</a:t>
                          </a:r>
                          <a:r>
                            <a:rPr lang="en-US" altLang="zh-CN" dirty="0"/>
                            <a:t>]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74120268"/>
                      </a:ext>
                    </a:extLst>
                  </a:tr>
                  <a:tr h="370840">
                    <a:tc rowSpan="3"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347" t="-60109" r="-500694" b="-2010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Beginning</a:t>
                          </a:r>
                          <a:endParaRPr lang="zh-CN" altLang="en-US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1009.40/1030.00/1050.60</a:t>
                          </a:r>
                          <a:endParaRPr lang="zh-CN" altLang="en-US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-2.00/0/2.00</a:t>
                          </a:r>
                          <a:endParaRPr lang="zh-CN" altLang="en-US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1.37/1.37/1.37</a:t>
                          </a:r>
                          <a:endParaRPr lang="zh-CN" altLang="en-US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30.00/30.00/30.00</a:t>
                          </a:r>
                          <a:endParaRPr lang="zh-CN" altLang="en-US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8856839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accent5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APD exit</a:t>
                          </a:r>
                          <a:endParaRPr lang="zh-CN" altLang="en-US" sz="1400" kern="1200" dirty="0">
                            <a:solidFill>
                              <a:schemeClr val="accent5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accent5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1031.05/1030.37/1031.28</a:t>
                          </a:r>
                          <a:endParaRPr lang="zh-CN" altLang="en-US" sz="1400" kern="1200" dirty="0">
                            <a:solidFill>
                              <a:schemeClr val="accent5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accent5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0.07/0/0.09</a:t>
                          </a:r>
                          <a:endParaRPr lang="zh-CN" altLang="en-US" sz="1400" kern="1200" dirty="0">
                            <a:solidFill>
                              <a:schemeClr val="accent5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accent5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0.53/0.56/0.60</a:t>
                          </a:r>
                          <a:endParaRPr lang="zh-CN" altLang="en-US" sz="1400" kern="1200" dirty="0">
                            <a:solidFill>
                              <a:schemeClr val="accent5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accent5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29.97/30.00/30.00</a:t>
                          </a:r>
                          <a:endParaRPr lang="zh-CN" altLang="en-US" sz="1400" kern="1200" dirty="0">
                            <a:solidFill>
                              <a:schemeClr val="accent5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34580906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rgbClr val="FF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PPD exit</a:t>
                          </a:r>
                          <a:endParaRPr lang="zh-CN" altLang="en-US" sz="1400" kern="1200" dirty="0">
                            <a:solidFill>
                              <a:srgbClr val="FF0000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rgbClr val="FF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1026.32/1025.05/1026.03</a:t>
                          </a:r>
                          <a:endParaRPr lang="zh-CN" altLang="en-US" sz="1400" kern="1200" dirty="0">
                            <a:solidFill>
                              <a:srgbClr val="FF0000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rgbClr val="FF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0.12/0/0.10</a:t>
                          </a:r>
                          <a:endParaRPr lang="zh-CN" altLang="en-US" sz="1400" kern="1200" dirty="0">
                            <a:solidFill>
                              <a:srgbClr val="FF0000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rgbClr val="FF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0.33/0.34/0.41</a:t>
                          </a:r>
                          <a:endParaRPr lang="zh-CN" altLang="en-US" sz="1400" kern="1200" dirty="0">
                            <a:solidFill>
                              <a:srgbClr val="FF0000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rgbClr val="FF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29.18/29.88/28.38</a:t>
                          </a:r>
                          <a:endParaRPr lang="zh-CN" altLang="en-US" sz="1400" kern="1200" dirty="0">
                            <a:solidFill>
                              <a:srgbClr val="FF0000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50802927"/>
                      </a:ext>
                    </a:extLst>
                  </a:tr>
                  <a:tr h="370840">
                    <a:tc rowSpan="3"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347" t="-160989" r="-500694" b="-1021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Beginning</a:t>
                          </a:r>
                          <a:endParaRPr lang="zh-CN" altLang="en-US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1009.40/1030.00/1050.60</a:t>
                          </a:r>
                          <a:endParaRPr lang="zh-CN" altLang="en-US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-2.00/0/2.00</a:t>
                          </a:r>
                          <a:endParaRPr lang="zh-CN" altLang="en-US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1.10/1.10/1.10</a:t>
                          </a:r>
                          <a:endParaRPr lang="zh-CN" altLang="en-US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30.00/30.00/30.00</a:t>
                          </a:r>
                          <a:endParaRPr lang="zh-CN" altLang="en-US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76387037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pPr algn="ctr"/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accent5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APD exit</a:t>
                          </a:r>
                          <a:endParaRPr lang="zh-CN" altLang="en-US" sz="1400" kern="1200" dirty="0">
                            <a:solidFill>
                              <a:schemeClr val="accent5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accent5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1030.20/1029.56/1030.05</a:t>
                          </a:r>
                          <a:endParaRPr lang="zh-CN" altLang="en-US" sz="1400" kern="1200" dirty="0">
                            <a:solidFill>
                              <a:schemeClr val="accent5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accent5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0.06/0/0.05</a:t>
                          </a:r>
                          <a:endParaRPr lang="zh-CN" altLang="en-US" sz="1400" kern="1200" dirty="0">
                            <a:solidFill>
                              <a:schemeClr val="accent5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accent5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0.55/0.64/0.67</a:t>
                          </a:r>
                          <a:endParaRPr lang="zh-CN" altLang="en-US" sz="1400" kern="1200" dirty="0">
                            <a:solidFill>
                              <a:schemeClr val="accent5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accent5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29.96/30.00/30.00</a:t>
                          </a:r>
                          <a:endParaRPr lang="zh-CN" altLang="en-US" sz="1400" kern="1200" dirty="0">
                            <a:solidFill>
                              <a:schemeClr val="accent5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5232384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pPr algn="ctr"/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rgbClr val="FF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PPD exit</a:t>
                          </a:r>
                          <a:endParaRPr lang="zh-CN" altLang="en-US" sz="1400" kern="1200" dirty="0">
                            <a:solidFill>
                              <a:srgbClr val="FF0000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rgbClr val="FF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1018.53/1017.46/1018.25</a:t>
                          </a:r>
                          <a:endParaRPr lang="zh-CN" altLang="en-US" sz="1400" kern="1200" dirty="0">
                            <a:solidFill>
                              <a:srgbClr val="FF0000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rgbClr val="FF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0.10/0/0.08</a:t>
                          </a:r>
                          <a:endParaRPr lang="zh-CN" altLang="en-US" sz="1400" kern="1200" dirty="0">
                            <a:solidFill>
                              <a:srgbClr val="FF0000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rgbClr val="FF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0.28/0.22/0.23</a:t>
                          </a:r>
                          <a:endParaRPr lang="zh-CN" altLang="en-US" sz="1400" kern="1200" dirty="0">
                            <a:solidFill>
                              <a:srgbClr val="FF0000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rgbClr val="FF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29.17/29.97/29.80</a:t>
                          </a:r>
                          <a:endParaRPr lang="zh-CN" altLang="en-US" sz="1400" kern="1200" dirty="0">
                            <a:solidFill>
                              <a:srgbClr val="FF0000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6352253"/>
                      </a:ext>
                    </a:extLst>
                  </a:tr>
                  <a:tr h="370840">
                    <a:tc rowSpan="3"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347" t="-259563" r="-500694" b="-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Beginning</a:t>
                          </a:r>
                          <a:endParaRPr lang="zh-CN" altLang="en-US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1009.40/1030.00/1050.60</a:t>
                          </a:r>
                          <a:endParaRPr lang="zh-CN" altLang="en-US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-2.00/0/2.00</a:t>
                          </a:r>
                          <a:endParaRPr lang="zh-CN" altLang="en-US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1.21/1.21/1.21</a:t>
                          </a:r>
                          <a:endParaRPr lang="zh-CN" altLang="en-US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30.00/30.00/30.00</a:t>
                          </a:r>
                          <a:endParaRPr lang="zh-CN" altLang="en-US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4930234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pPr algn="ctr"/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accent5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APD exit</a:t>
                          </a:r>
                          <a:endParaRPr lang="zh-CN" altLang="en-US" sz="1400" kern="1200" dirty="0">
                            <a:solidFill>
                              <a:schemeClr val="accent5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accent5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1034.84/1034.15/</a:t>
                          </a:r>
                          <a:endParaRPr lang="zh-CN" altLang="en-US" sz="1400" kern="1200" dirty="0">
                            <a:solidFill>
                              <a:schemeClr val="accent5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accent5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0.07/0/0.10</a:t>
                          </a:r>
                          <a:endParaRPr lang="zh-CN" altLang="en-US" sz="1400" kern="1200" dirty="0">
                            <a:solidFill>
                              <a:schemeClr val="accent5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accent5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0.56/0.60/0.64</a:t>
                          </a:r>
                          <a:endParaRPr lang="zh-CN" altLang="en-US" sz="1400" kern="1200" dirty="0">
                            <a:solidFill>
                              <a:schemeClr val="accent5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chemeClr val="accent5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29.97/30.00/30.00</a:t>
                          </a:r>
                          <a:endParaRPr lang="zh-CN" altLang="en-US" sz="1400" kern="1200" dirty="0">
                            <a:solidFill>
                              <a:schemeClr val="accent5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06856319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pPr algn="ctr"/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rgbClr val="FF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PPD exit</a:t>
                          </a:r>
                          <a:endParaRPr lang="zh-CN" altLang="en-US" sz="1400" kern="1200" dirty="0">
                            <a:solidFill>
                              <a:srgbClr val="FF0000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rgbClr val="FF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1023.84/1022.12/1023.10</a:t>
                          </a:r>
                          <a:endParaRPr lang="zh-CN" altLang="en-US" sz="1400" kern="1200" dirty="0">
                            <a:solidFill>
                              <a:srgbClr val="FF0000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rgbClr val="FF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0.17/0/0.10</a:t>
                          </a:r>
                          <a:endParaRPr lang="zh-CN" altLang="en-US" sz="1400" kern="1200" dirty="0">
                            <a:solidFill>
                              <a:srgbClr val="FF0000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rgbClr val="FF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0.41/0.40/0.39</a:t>
                          </a:r>
                          <a:endParaRPr lang="zh-CN" altLang="en-US" sz="1400" kern="1200" dirty="0">
                            <a:solidFill>
                              <a:srgbClr val="FF0000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kern="1200" dirty="0">
                              <a:solidFill>
                                <a:srgbClr val="FF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28.68/30.00/29.78</a:t>
                          </a:r>
                          <a:endParaRPr lang="zh-CN" altLang="en-US" sz="1400" kern="1200" dirty="0">
                            <a:solidFill>
                              <a:srgbClr val="FF0000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67910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076291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</TotalTime>
  <Words>239</Words>
  <Application>Microsoft Office PowerPoint</Application>
  <PresentationFormat>宽屏</PresentationFormat>
  <Paragraphs>76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等线</vt:lpstr>
      <vt:lpstr>等线 Light</vt:lpstr>
      <vt:lpstr>Arial</vt:lpstr>
      <vt:lpstr>Cambria Math</vt:lpstr>
      <vt:lpstr>Office 主题​​</vt:lpstr>
      <vt:lpstr>2024/06/24</vt:lpstr>
      <vt:lpstr>学习安排和计划</vt:lpstr>
      <vt:lpstr>文章数据补充</vt:lpstr>
      <vt:lpstr>文章数据补充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2024/06/24</dc:title>
  <dc:creator>shixueyan</dc:creator>
  <cp:lastModifiedBy>shixueyan</cp:lastModifiedBy>
  <cp:revision>33</cp:revision>
  <dcterms:created xsi:type="dcterms:W3CDTF">2024-06-24T00:42:19Z</dcterms:created>
  <dcterms:modified xsi:type="dcterms:W3CDTF">2024-06-24T10:34:07Z</dcterms:modified>
</cp:coreProperties>
</file>