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57" r:id="rId4"/>
    <p:sldId id="258" r:id="rId5"/>
    <p:sldId id="260" r:id="rId6"/>
    <p:sldId id="261" r:id="rId7"/>
    <p:sldId id="263" r:id="rId8"/>
    <p:sldId id="259" r:id="rId9"/>
    <p:sldId id="264" r:id="rId10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828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122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6B1FDF1-954E-9474-6CDF-38393DD3C4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7D908745-C4E8-7B07-0769-E9B59DAF94E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7142C840-F9BF-61C4-CF4E-7E9B618353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BBC47-E5D8-4430-9FA0-DCFE2615DFE7}" type="datetimeFigureOut">
              <a:rPr lang="zh-CN" altLang="en-US" smtClean="0"/>
              <a:t>2024/6/24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94F0057A-678A-DC92-A304-44E907F408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5226351B-1F97-B72F-0B15-0B24155875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5A542-5488-4C16-9354-DC92E7FBA5E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039386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4CE99E8-64AC-8805-6501-82A40C06EE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6C8B160D-B9E7-FCA0-0C10-0CFA44C56DD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4826A96A-106E-ECA8-EE80-12B07BEF4C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BBC47-E5D8-4430-9FA0-DCFE2615DFE7}" type="datetimeFigureOut">
              <a:rPr lang="zh-CN" altLang="en-US" smtClean="0"/>
              <a:t>2024/6/24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76B6985B-BD6A-7940-0A82-B531F36171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A876B275-3666-864D-D0DA-327F931CBD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5A542-5488-4C16-9354-DC92E7FBA5E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625655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BC625C02-C70F-D313-A5E8-D649B74625E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D1779421-5D14-32C5-9C0E-6F2AFF431B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C6BBF155-07EC-4BF1-88E2-DA000D6029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BBC47-E5D8-4430-9FA0-DCFE2615DFE7}" type="datetimeFigureOut">
              <a:rPr lang="zh-CN" altLang="en-US" smtClean="0"/>
              <a:t>2024/6/24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6A8A31E5-CC0E-AE85-3769-6A42662059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886AF5F4-6121-A9B1-A51B-EEEF86E7E9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5A542-5488-4C16-9354-DC92E7FBA5E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892026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2ADBE95-10BD-ED1F-7D60-E61502ACC0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380E88C0-2DC3-1BD7-D8D6-78E793B027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1EE3E431-411A-BB02-83C1-7F9AD3F6D5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BBC47-E5D8-4430-9FA0-DCFE2615DFE7}" type="datetimeFigureOut">
              <a:rPr lang="zh-CN" altLang="en-US" smtClean="0"/>
              <a:t>2024/6/24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DF4372E4-1373-6789-42DC-E038EEFF8E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9839D2DE-27E4-54E7-4BC6-C4538B1ECC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5A542-5488-4C16-9354-DC92E7FBA5E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31900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9BB1871-DA10-D436-C4A4-4F76CBC9E2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18252245-88E6-DCC4-9520-9B189A87B9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CBD93F2B-2DEF-7BA7-ACC5-A020246E89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BBC47-E5D8-4430-9FA0-DCFE2615DFE7}" type="datetimeFigureOut">
              <a:rPr lang="zh-CN" altLang="en-US" smtClean="0"/>
              <a:t>2024/6/24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B5167B10-7913-14BF-49C2-3CB32C53BB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219724A3-5B2B-FB8F-C72F-1F21FF8223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5A542-5488-4C16-9354-DC92E7FBA5E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723779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0AB1956-1380-FACD-6F6C-88707B29AF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FA47E983-8A46-5EC9-3C18-194B658EF00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D4445F4D-1ACA-B69A-F846-D6A685F719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B74C99F1-9808-2A63-B661-EB7A046A1A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BBC47-E5D8-4430-9FA0-DCFE2615DFE7}" type="datetimeFigureOut">
              <a:rPr lang="zh-CN" altLang="en-US" smtClean="0"/>
              <a:t>2024/6/24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73ADA52E-4099-76E8-D06A-4D4D91DCF4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8721068C-2FA0-4142-0DC3-49DA1E5316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5A542-5488-4C16-9354-DC92E7FBA5E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607897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202150A-A8C4-DDDB-A6ED-A3AD7864A9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3EC53955-EEE7-C2E9-D7E8-12415E6723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9ABE5873-CF6B-CF9C-EBAB-523BE455E49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0BEA5039-E425-2119-4185-D59AE13A2C2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74E9096F-638A-4CFD-4584-6108CAE9764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24318218-7FD1-60E3-2969-BDB6ED2BC1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BBC47-E5D8-4430-9FA0-DCFE2615DFE7}" type="datetimeFigureOut">
              <a:rPr lang="zh-CN" altLang="en-US" smtClean="0"/>
              <a:t>2024/6/24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8F3E90A0-B9B2-8225-984D-F61E74A2E0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516B5388-4686-F4F0-7588-1AEF3A2E5B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5A542-5488-4C16-9354-DC92E7FBA5E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873080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A05FEF0-CE8D-DB79-0BA4-8D346A77B1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12A54648-0DCC-140B-C344-1B807BF70C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BBC47-E5D8-4430-9FA0-DCFE2615DFE7}" type="datetimeFigureOut">
              <a:rPr lang="zh-CN" altLang="en-US" smtClean="0"/>
              <a:t>2024/6/24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2206B276-A254-C851-D30A-3AA700FB23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C2D7D283-49E4-D014-DE3C-500F251578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5A542-5488-4C16-9354-DC92E7FBA5E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213075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156F5BFA-3659-907C-8912-AF2D80EC4C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BBC47-E5D8-4430-9FA0-DCFE2615DFE7}" type="datetimeFigureOut">
              <a:rPr lang="zh-CN" altLang="en-US" smtClean="0"/>
              <a:t>2024/6/24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9558B766-4E4A-A7D1-E5C2-4BFCAB625F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E46B1574-F081-6B60-8303-F188B69CA6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5A542-5488-4C16-9354-DC92E7FBA5E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904704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5FA9A24-8C08-43DE-539C-68B2A5EEBF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A421C57B-C82D-8AAA-04EA-4E2C847D4B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4DE36EBA-4951-7B94-5933-C92B496FEB6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0F2F2AA6-665C-7F30-6C0C-8D44EACCD0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BBC47-E5D8-4430-9FA0-DCFE2615DFE7}" type="datetimeFigureOut">
              <a:rPr lang="zh-CN" altLang="en-US" smtClean="0"/>
              <a:t>2024/6/24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C82B4856-F5BD-0B45-C7C3-05C6EBC6D7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342C47A3-ADB9-EF3F-7EE8-937B192A51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5A542-5488-4C16-9354-DC92E7FBA5E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903584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74258E1-CFF7-00A5-5424-7A89526E58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A8F88B87-1D46-3207-89F1-6DE3DC98A62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805063AA-00C4-4543-7314-E6C5E50CFEA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E46CD2CF-3D23-E9C9-27D2-1D8A6597F9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BBC47-E5D8-4430-9FA0-DCFE2615DFE7}" type="datetimeFigureOut">
              <a:rPr lang="zh-CN" altLang="en-US" smtClean="0"/>
              <a:t>2024/6/24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25B973AC-2533-6F23-408E-0212CD109E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6BEDF8FA-8096-CEC6-3126-35E8405C21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5A542-5488-4C16-9354-DC92E7FBA5E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623755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4CEF8D9D-9D05-420B-C44E-F9D67E3588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D2C1A215-02DE-C61E-B1E4-F04DB92F0B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C747810B-7D80-358C-43FD-0B318E5DC0B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8BBC47-E5D8-4430-9FA0-DCFE2615DFE7}" type="datetimeFigureOut">
              <a:rPr lang="zh-CN" altLang="en-US" smtClean="0"/>
              <a:t>2024/6/24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C7153C5E-B2EF-128E-B735-2FF907F3F27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E3A8E796-B0C0-5640-7609-B66B7588DC6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F5A542-5488-4C16-9354-DC92E7FBA5E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245184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tmp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tmp"/><Relationship Id="rId2" Type="http://schemas.openxmlformats.org/officeDocument/2006/relationships/image" Target="../media/image7.tmp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tmp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6E7A861-717D-C7FE-0134-1DABF8A80DF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dirty="0"/>
              <a:t>2024-6-24</a:t>
            </a:r>
            <a:endParaRPr lang="zh-CN" altLang="en-US" dirty="0"/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675C6887-A9D9-1C64-9512-A8A42D29E86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865678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72AA202-8F32-898F-453A-28F4F3C2B3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计算</a:t>
            </a:r>
            <a:r>
              <a:rPr lang="en-US" altLang="zh-CN" dirty="0"/>
              <a:t>Q=1</a:t>
            </a:r>
            <a:r>
              <a:rPr lang="zh-CN" altLang="en-US" dirty="0"/>
              <a:t>的</a:t>
            </a:r>
            <a:r>
              <a:rPr lang="en-US" altLang="zh-CN" dirty="0"/>
              <a:t>BBR</a:t>
            </a:r>
            <a:r>
              <a:rPr lang="zh-CN" altLang="en-US" dirty="0"/>
              <a:t>的增长率</a:t>
            </a:r>
          </a:p>
        </p:txBody>
      </p:sp>
      <p:pic>
        <p:nvPicPr>
          <p:cNvPr id="5" name="内容占位符 4">
            <a:extLst>
              <a:ext uri="{FF2B5EF4-FFF2-40B4-BE49-F238E27FC236}">
                <a16:creationId xmlns:a16="http://schemas.microsoft.com/office/drawing/2014/main" id="{047E40DE-4180-BD1D-1EFC-F27BD31DAE0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39109" y="1295792"/>
            <a:ext cx="6348504" cy="4659531"/>
          </a:xfrm>
        </p:spPr>
      </p:pic>
    </p:spTree>
    <p:extLst>
      <p:ext uri="{BB962C8B-B14F-4D97-AF65-F5344CB8AC3E}">
        <p14:creationId xmlns:p14="http://schemas.microsoft.com/office/powerpoint/2010/main" val="12534307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2CA9ED2-38F7-5656-9318-7A85164DDC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8065168" cy="851783"/>
          </a:xfrm>
        </p:spPr>
        <p:txBody>
          <a:bodyPr>
            <a:normAutofit/>
          </a:bodyPr>
          <a:lstStyle/>
          <a:p>
            <a:r>
              <a:rPr lang="zh-CN" altLang="en-US" sz="2000" dirty="0"/>
              <a:t>计算</a:t>
            </a:r>
            <a:r>
              <a:rPr lang="en-US" altLang="zh-CN" sz="2000" dirty="0"/>
              <a:t>Q=1</a:t>
            </a:r>
            <a:r>
              <a:rPr lang="zh-CN" altLang="en-US" sz="2000" dirty="0"/>
              <a:t>，</a:t>
            </a:r>
            <a:r>
              <a:rPr lang="en-US" altLang="zh-CN" sz="2000" dirty="0" err="1"/>
              <a:t>nu_r</a:t>
            </a:r>
            <a:r>
              <a:rPr lang="en-US" altLang="zh-CN" sz="2000" dirty="0"/>
              <a:t>=1</a:t>
            </a:r>
            <a:r>
              <a:rPr lang="zh-CN" altLang="en-US" sz="2000" dirty="0"/>
              <a:t>的</a:t>
            </a:r>
            <a:r>
              <a:rPr lang="en-US" altLang="zh-CN" sz="2000" dirty="0"/>
              <a:t>BBR</a:t>
            </a:r>
            <a:r>
              <a:rPr lang="zh-CN" altLang="en-US" sz="2000" dirty="0"/>
              <a:t>，对比束长和质心选择合适的尾场势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C439DB60-1D8C-5780-BB22-A210D92482FB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5197" y="2007524"/>
            <a:ext cx="5184658" cy="39502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>
            <a:extLst>
              <a:ext uri="{FF2B5EF4-FFF2-40B4-BE49-F238E27FC236}">
                <a16:creationId xmlns:a16="http://schemas.microsoft.com/office/drawing/2014/main" id="{C79E93E3-23F4-DCBC-FB64-B7DC42B2D44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1885808"/>
            <a:ext cx="5540803" cy="40719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962566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>
            <a:extLst>
              <a:ext uri="{FF2B5EF4-FFF2-40B4-BE49-F238E27FC236}">
                <a16:creationId xmlns:a16="http://schemas.microsoft.com/office/drawing/2014/main" id="{C48213CD-7B4A-FF25-5136-E27D97902C1B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4450" y="530419"/>
            <a:ext cx="5184658" cy="39502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>
            <a:extLst>
              <a:ext uri="{FF2B5EF4-FFF2-40B4-BE49-F238E27FC236}">
                <a16:creationId xmlns:a16="http://schemas.microsoft.com/office/drawing/2014/main" id="{48A09C42-5FD6-065C-E444-3E086BB0F36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89785" y="530418"/>
            <a:ext cx="5357144" cy="39502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文本框 2">
            <a:extLst>
              <a:ext uri="{FF2B5EF4-FFF2-40B4-BE49-F238E27FC236}">
                <a16:creationId xmlns:a16="http://schemas.microsoft.com/office/drawing/2014/main" id="{2D390A5D-C8A7-7036-0E07-E69BA69E5D20}"/>
              </a:ext>
            </a:extLst>
          </p:cNvPr>
          <p:cNvSpPr txBox="1"/>
          <p:nvPr/>
        </p:nvSpPr>
        <p:spPr>
          <a:xfrm>
            <a:off x="2168769" y="5427785"/>
            <a:ext cx="4114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0.1sigma</a:t>
            </a:r>
            <a:r>
              <a:rPr lang="zh-CN" altLang="en-US" dirty="0"/>
              <a:t>尾场势基本收敛了。使用</a:t>
            </a:r>
            <a:r>
              <a:rPr lang="en-US" altLang="zh-CN" dirty="0"/>
              <a:t>0.1sigma</a:t>
            </a:r>
            <a:r>
              <a:rPr lang="zh-CN" altLang="en-US" dirty="0"/>
              <a:t>的尾场势是合理的</a:t>
            </a:r>
          </a:p>
        </p:txBody>
      </p:sp>
    </p:spTree>
    <p:extLst>
      <p:ext uri="{BB962C8B-B14F-4D97-AF65-F5344CB8AC3E}">
        <p14:creationId xmlns:p14="http://schemas.microsoft.com/office/powerpoint/2010/main" val="37010773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2B69AAE-51C9-4BDC-5B3A-821BD5887E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Action-Agular </a:t>
            </a:r>
            <a:r>
              <a:rPr lang="zh-CN" altLang="en-US" dirty="0"/>
              <a:t>坐标</a:t>
            </a:r>
          </a:p>
        </p:txBody>
      </p:sp>
      <p:pic>
        <p:nvPicPr>
          <p:cNvPr id="5" name="内容占位符 4">
            <a:extLst>
              <a:ext uri="{FF2B5EF4-FFF2-40B4-BE49-F238E27FC236}">
                <a16:creationId xmlns:a16="http://schemas.microsoft.com/office/drawing/2014/main" id="{6337B6C9-87D9-7F7E-E6F8-E070EB721FA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7849" y="1840524"/>
            <a:ext cx="5671472" cy="2181335"/>
          </a:xfrm>
        </p:spPr>
      </p:pic>
      <p:sp>
        <p:nvSpPr>
          <p:cNvPr id="6" name="文本框 5">
            <a:extLst>
              <a:ext uri="{FF2B5EF4-FFF2-40B4-BE49-F238E27FC236}">
                <a16:creationId xmlns:a16="http://schemas.microsoft.com/office/drawing/2014/main" id="{D00F9069-BD40-FD26-F5F7-B6A7D2A8F13C}"/>
              </a:ext>
            </a:extLst>
          </p:cNvPr>
          <p:cNvSpPr txBox="1"/>
          <p:nvPr/>
        </p:nvSpPr>
        <p:spPr>
          <a:xfrm>
            <a:off x="838200" y="4302369"/>
            <a:ext cx="1028699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K</a:t>
            </a:r>
            <a:r>
              <a:rPr lang="zh-CN" altLang="en-US" dirty="0"/>
              <a:t>为哈密顿量，</a:t>
            </a:r>
            <a:r>
              <a:rPr lang="en-US" altLang="zh-CN" dirty="0"/>
              <a:t>V(q’)</a:t>
            </a:r>
            <a:r>
              <a:rPr lang="zh-CN" altLang="en-US" dirty="0"/>
              <a:t>为势阱项</a:t>
            </a:r>
            <a:endParaRPr lang="en-US" altLang="zh-CN" dirty="0"/>
          </a:p>
          <a:p>
            <a:endParaRPr lang="en-US" altLang="zh-CN" dirty="0"/>
          </a:p>
          <a:p>
            <a:r>
              <a:rPr lang="zh-CN" altLang="en-US" dirty="0"/>
              <a:t>原来直接对生成函数求微分，需要计算两次数值积分，再将两次积结果一次差分；使用</a:t>
            </a:r>
            <a:r>
              <a:rPr lang="en-US" altLang="zh-CN" dirty="0" err="1"/>
              <a:t>Yunhai</a:t>
            </a:r>
            <a:r>
              <a:rPr lang="en-US" altLang="zh-CN" dirty="0"/>
              <a:t> Cai</a:t>
            </a:r>
            <a:r>
              <a:rPr lang="zh-CN" altLang="en-US" dirty="0"/>
              <a:t>文中的方法，分子用</a:t>
            </a:r>
            <a:r>
              <a:rPr lang="en-US" altLang="zh-CN" dirty="0" err="1"/>
              <a:t>dH</a:t>
            </a:r>
            <a:r>
              <a:rPr lang="en-US" altLang="zh-CN" dirty="0"/>
              <a:t>/</a:t>
            </a:r>
            <a:r>
              <a:rPr lang="en-US" altLang="zh-CN" dirty="0" err="1"/>
              <a:t>dJ</a:t>
            </a:r>
            <a:r>
              <a:rPr lang="zh-CN" altLang="en-US" dirty="0"/>
              <a:t>，也就是对应的频率</a:t>
            </a:r>
            <a:r>
              <a:rPr lang="en-US" altLang="zh-CN" dirty="0"/>
              <a:t>omega</a:t>
            </a:r>
            <a:r>
              <a:rPr lang="zh-CN" altLang="en-US" dirty="0"/>
              <a:t>，只用做一次积分。</a:t>
            </a:r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  <a:p>
            <a:r>
              <a:rPr lang="zh-CN" altLang="en-US" dirty="0"/>
              <a:t>问题是会出现分母很小的情况（即</a:t>
            </a:r>
            <a:r>
              <a:rPr lang="en-US" altLang="zh-CN" dirty="0"/>
              <a:t>q</a:t>
            </a:r>
            <a:r>
              <a:rPr lang="zh-CN" altLang="en-US" dirty="0"/>
              <a:t>坐标位于某个哈密顿量环线与</a:t>
            </a:r>
            <a:r>
              <a:rPr lang="en-US" altLang="zh-CN" dirty="0"/>
              <a:t>q</a:t>
            </a:r>
            <a:r>
              <a:rPr lang="zh-CN" altLang="en-US" dirty="0"/>
              <a:t>轴的交界处附近），如何处理？</a:t>
            </a:r>
            <a:endParaRPr lang="en-US" altLang="zh-CN" dirty="0"/>
          </a:p>
          <a:p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13371985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内容占位符 3">
            <a:extLst>
              <a:ext uri="{FF2B5EF4-FFF2-40B4-BE49-F238E27FC236}">
                <a16:creationId xmlns:a16="http://schemas.microsoft.com/office/drawing/2014/main" id="{94FC0917-DE25-8B6F-3E93-DA0A5B9936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74431"/>
            <a:ext cx="10515600" cy="5602532"/>
          </a:xfrm>
        </p:spPr>
        <p:txBody>
          <a:bodyPr/>
          <a:lstStyle/>
          <a:p>
            <a:r>
              <a:rPr lang="zh-CN" altLang="en-US" dirty="0"/>
              <a:t>尽管会报错，但是仍然能给出结果</a:t>
            </a:r>
          </a:p>
        </p:txBody>
      </p:sp>
      <p:pic>
        <p:nvPicPr>
          <p:cNvPr id="6" name="图片 5">
            <a:extLst>
              <a:ext uri="{FF2B5EF4-FFF2-40B4-BE49-F238E27FC236}">
                <a16:creationId xmlns:a16="http://schemas.microsoft.com/office/drawing/2014/main" id="{ACB2316A-5DF9-DBA2-2445-A3970CE1F7B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1836612"/>
            <a:ext cx="5779639" cy="2779651"/>
          </a:xfrm>
          <a:prstGeom prst="rect">
            <a:avLst/>
          </a:prstGeom>
        </p:spPr>
      </p:pic>
      <p:pic>
        <p:nvPicPr>
          <p:cNvPr id="11" name="图片 10">
            <a:extLst>
              <a:ext uri="{FF2B5EF4-FFF2-40B4-BE49-F238E27FC236}">
                <a16:creationId xmlns:a16="http://schemas.microsoft.com/office/drawing/2014/main" id="{3D265235-6513-FB50-5C17-3EAE9456387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1798" y="1836612"/>
            <a:ext cx="5166794" cy="2676773"/>
          </a:xfrm>
          <a:prstGeom prst="rect">
            <a:avLst/>
          </a:prstGeom>
        </p:spPr>
      </p:pic>
      <p:sp>
        <p:nvSpPr>
          <p:cNvPr id="12" name="文本框 11">
            <a:extLst>
              <a:ext uri="{FF2B5EF4-FFF2-40B4-BE49-F238E27FC236}">
                <a16:creationId xmlns:a16="http://schemas.microsoft.com/office/drawing/2014/main" id="{5092A075-685E-1507-0049-3A1E8EBE7816}"/>
              </a:ext>
            </a:extLst>
          </p:cNvPr>
          <p:cNvSpPr txBox="1"/>
          <p:nvPr/>
        </p:nvSpPr>
        <p:spPr>
          <a:xfrm>
            <a:off x="1699846" y="5129235"/>
            <a:ext cx="668215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I=10</a:t>
            </a:r>
            <a:r>
              <a:rPr lang="zh-CN" altLang="en-US" dirty="0"/>
              <a:t>，左边是差分，右边是</a:t>
            </a:r>
            <a:r>
              <a:rPr lang="en-US" altLang="zh-CN" dirty="0"/>
              <a:t>Cai</a:t>
            </a:r>
            <a:r>
              <a:rPr lang="zh-CN" altLang="en-US" dirty="0"/>
              <a:t>的方法，至少从</a:t>
            </a:r>
            <a:r>
              <a:rPr lang="en-US" altLang="zh-CN" dirty="0"/>
              <a:t>0</a:t>
            </a:r>
            <a:r>
              <a:rPr lang="zh-CN" altLang="en-US" dirty="0"/>
              <a:t>，</a:t>
            </a:r>
            <a:r>
              <a:rPr lang="en-US" altLang="zh-CN" dirty="0"/>
              <a:t>pi</a:t>
            </a:r>
            <a:r>
              <a:rPr lang="zh-CN" altLang="en-US" dirty="0"/>
              <a:t>两个端点来看，更加精确。</a:t>
            </a:r>
          </a:p>
        </p:txBody>
      </p:sp>
    </p:spTree>
    <p:extLst>
      <p:ext uri="{BB962C8B-B14F-4D97-AF65-F5344CB8AC3E}">
        <p14:creationId xmlns:p14="http://schemas.microsoft.com/office/powerpoint/2010/main" val="13226067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44CDC4AB-D63D-8CC5-6BEF-D7C775598B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80031" y="1952441"/>
            <a:ext cx="4226168" cy="4506973"/>
          </a:xfrm>
        </p:spPr>
        <p:txBody>
          <a:bodyPr>
            <a:normAutofit/>
          </a:bodyPr>
          <a:lstStyle/>
          <a:p>
            <a:r>
              <a:rPr lang="zh-CN" altLang="en-US" dirty="0"/>
              <a:t>蓝色：</a:t>
            </a:r>
            <a:r>
              <a:rPr lang="en-US" altLang="zh-CN" dirty="0"/>
              <a:t>Cai</a:t>
            </a:r>
            <a:r>
              <a:rPr lang="zh-CN" altLang="en-US" dirty="0"/>
              <a:t>；红色：差分</a:t>
            </a:r>
            <a:endParaRPr lang="en-US" altLang="zh-CN" dirty="0"/>
          </a:p>
          <a:p>
            <a:endParaRPr lang="en-US" altLang="zh-CN" dirty="0"/>
          </a:p>
          <a:p>
            <a:r>
              <a:rPr lang="zh-CN" altLang="en-US" dirty="0"/>
              <a:t>横轴 </a:t>
            </a:r>
            <a:r>
              <a:rPr lang="en-US" altLang="zh-CN" dirty="0"/>
              <a:t>angular</a:t>
            </a:r>
          </a:p>
          <a:p>
            <a:r>
              <a:rPr lang="zh-CN" altLang="en-US" dirty="0"/>
              <a:t>纵轴 </a:t>
            </a:r>
            <a:r>
              <a:rPr lang="en-US" altLang="zh-CN" dirty="0"/>
              <a:t>q</a:t>
            </a:r>
          </a:p>
          <a:p>
            <a:endParaRPr lang="en-US" altLang="zh-CN" dirty="0"/>
          </a:p>
          <a:p>
            <a:r>
              <a:rPr lang="zh-CN" altLang="en-US" dirty="0"/>
              <a:t>增长率：</a:t>
            </a:r>
            <a:r>
              <a:rPr lang="en-US" altLang="zh-CN" dirty="0"/>
              <a:t>Cai:0.002396</a:t>
            </a:r>
            <a:r>
              <a:rPr lang="zh-CN" altLang="en-US" dirty="0"/>
              <a:t>，差分：</a:t>
            </a:r>
            <a:r>
              <a:rPr lang="en-US" altLang="zh-CN" dirty="0"/>
              <a:t>0.002396</a:t>
            </a:r>
          </a:p>
          <a:p>
            <a:pPr marL="0" indent="0">
              <a:buNone/>
            </a:pPr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797C3251-6C5F-F038-47B9-FAFCF5D9D5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7743" y="1274518"/>
            <a:ext cx="6493067" cy="49024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854403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内容占位符 3">
            <a:extLst>
              <a:ext uri="{FF2B5EF4-FFF2-40B4-BE49-F238E27FC236}">
                <a16:creationId xmlns:a16="http://schemas.microsoft.com/office/drawing/2014/main" id="{42D93E8F-0522-8BF7-95A1-932A6A8A7FA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44948745"/>
              </p:ext>
            </p:extLst>
          </p:nvPr>
        </p:nvGraphicFramePr>
        <p:xfrm>
          <a:off x="556846" y="571256"/>
          <a:ext cx="105156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03120">
                  <a:extLst>
                    <a:ext uri="{9D8B030D-6E8A-4147-A177-3AD203B41FA5}">
                      <a16:colId xmlns:a16="http://schemas.microsoft.com/office/drawing/2014/main" val="1157795002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4234064117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1775531229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3362559433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22778436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zh-CN" altLang="en-US" dirty="0"/>
                        <a:t>积分采样点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I=1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5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10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13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140164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/>
                        <a:t>100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0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/>
                        <a:t>0.00017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0.0024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0.0085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75519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/>
                        <a:t>200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0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0.00017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0.0024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/>
                        <a:t>0.0085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291215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/>
                        <a:t>500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0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0.00017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0.0024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/>
                        <a:t>0.0085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94786654"/>
                  </a:ext>
                </a:extLst>
              </a:tr>
            </a:tbl>
          </a:graphicData>
        </a:graphic>
      </p:graphicFrame>
      <p:sp>
        <p:nvSpPr>
          <p:cNvPr id="5" name="文本框 4">
            <a:extLst>
              <a:ext uri="{FF2B5EF4-FFF2-40B4-BE49-F238E27FC236}">
                <a16:creationId xmlns:a16="http://schemas.microsoft.com/office/drawing/2014/main" id="{7AEBC7FE-857E-356D-F825-7E963C66E62F}"/>
              </a:ext>
            </a:extLst>
          </p:cNvPr>
          <p:cNvSpPr txBox="1"/>
          <p:nvPr/>
        </p:nvSpPr>
        <p:spPr>
          <a:xfrm>
            <a:off x="879231" y="3429000"/>
            <a:ext cx="535744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/>
              <a:t>积分采样点的影响很小</a:t>
            </a:r>
            <a:endParaRPr lang="en-US" altLang="zh-CN" dirty="0"/>
          </a:p>
          <a:p>
            <a:endParaRPr lang="en-US" altLang="zh-CN" dirty="0"/>
          </a:p>
          <a:p>
            <a:r>
              <a:rPr lang="zh-CN" altLang="en-US" dirty="0"/>
              <a:t>与文中结果对不上</a:t>
            </a:r>
            <a:endParaRPr lang="en-US" altLang="zh-CN" dirty="0"/>
          </a:p>
          <a:p>
            <a:endParaRPr lang="en-US" altLang="zh-CN" dirty="0"/>
          </a:p>
          <a:p>
            <a:r>
              <a:rPr lang="en-US" altLang="zh-CN" dirty="0" err="1"/>
              <a:t>Oide</a:t>
            </a:r>
            <a:r>
              <a:rPr lang="zh-CN" altLang="en-US" dirty="0"/>
              <a:t>的推导与我的推导束团头部方向相反，尽管我从头推导了头部反向的求解方法，可能有细节没有注意，调换束团头部左右方向算？</a:t>
            </a:r>
          </a:p>
        </p:txBody>
      </p:sp>
      <p:pic>
        <p:nvPicPr>
          <p:cNvPr id="6" name="图片 5">
            <a:extLst>
              <a:ext uri="{FF2B5EF4-FFF2-40B4-BE49-F238E27FC236}">
                <a16:creationId xmlns:a16="http://schemas.microsoft.com/office/drawing/2014/main" id="{0F3A9A42-EA91-05EB-0CAF-4B7E82224BF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36323" y="2281902"/>
            <a:ext cx="4976446" cy="43255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87781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C415434-05C6-F3DC-9F57-A6EB425C86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42387"/>
            <a:ext cx="10515600" cy="1325563"/>
          </a:xfrm>
        </p:spPr>
        <p:txBody>
          <a:bodyPr/>
          <a:lstStyle/>
          <a:p>
            <a:r>
              <a:rPr lang="en-US" altLang="zh-CN" dirty="0" err="1"/>
              <a:t>Haissinski</a:t>
            </a:r>
            <a:r>
              <a:rPr lang="en-US" altLang="zh-CN" dirty="0"/>
              <a:t> solver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4293F74D-DD0A-399B-6C1F-CABA535901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47151"/>
            <a:ext cx="10515600" cy="5568462"/>
          </a:xfrm>
        </p:spPr>
        <p:txBody>
          <a:bodyPr>
            <a:normAutofit lnSpcReduction="10000"/>
          </a:bodyPr>
          <a:lstStyle/>
          <a:p>
            <a:r>
              <a:rPr lang="zh-CN" altLang="en-US" dirty="0"/>
              <a:t>基础：</a:t>
            </a:r>
            <a:r>
              <a:rPr lang="en-US" altLang="zh-CN" dirty="0" err="1"/>
              <a:t>Haissinski</a:t>
            </a:r>
            <a:r>
              <a:rPr lang="zh-CN" altLang="en-US" dirty="0"/>
              <a:t>方程推导；单束团单高频，小振幅近似的</a:t>
            </a:r>
            <a:r>
              <a:rPr lang="en-US" altLang="zh-CN" dirty="0" err="1"/>
              <a:t>Haissinski</a:t>
            </a:r>
            <a:r>
              <a:rPr lang="zh-CN" altLang="en-US" dirty="0"/>
              <a:t>解</a:t>
            </a:r>
            <a:endParaRPr lang="en-US" altLang="zh-CN" dirty="0"/>
          </a:p>
          <a:p>
            <a:endParaRPr lang="en-US" altLang="zh-CN" dirty="0"/>
          </a:p>
          <a:p>
            <a:r>
              <a:rPr lang="zh-CN" altLang="en-US" dirty="0"/>
              <a:t>两种方法：牛顿迭代法</a:t>
            </a:r>
            <a:r>
              <a:rPr lang="en-US" altLang="zh-CN" dirty="0"/>
              <a:t> </a:t>
            </a:r>
            <a:r>
              <a:rPr lang="zh-CN" altLang="en-US" dirty="0"/>
              <a:t>，</a:t>
            </a:r>
            <a:r>
              <a:rPr lang="en-US" altLang="zh-CN" dirty="0"/>
              <a:t>Anderson acceleration</a:t>
            </a:r>
          </a:p>
          <a:p>
            <a:endParaRPr lang="en-US" altLang="zh-CN" dirty="0"/>
          </a:p>
          <a:p>
            <a:r>
              <a:rPr lang="zh-CN" altLang="en-US" dirty="0"/>
              <a:t>尾场输入：尾场函数、不同长度短束团尾场势</a:t>
            </a:r>
            <a:endParaRPr lang="en-US" altLang="zh-CN" dirty="0"/>
          </a:p>
          <a:p>
            <a:endParaRPr lang="en-US" altLang="zh-CN" dirty="0"/>
          </a:p>
          <a:p>
            <a:r>
              <a:rPr lang="zh-CN" altLang="en-US" dirty="0"/>
              <a:t>内容：比较不同方法和尾场输入的收敛性和计算速度。短束团尾场势的选取对结果的影响。</a:t>
            </a:r>
            <a:endParaRPr lang="en-US" altLang="zh-CN" dirty="0"/>
          </a:p>
          <a:p>
            <a:endParaRPr lang="en-US" altLang="zh-CN" dirty="0"/>
          </a:p>
          <a:p>
            <a:r>
              <a:rPr lang="zh-CN" altLang="en-US" dirty="0"/>
              <a:t>没有做过的内容：</a:t>
            </a:r>
            <a:r>
              <a:rPr lang="en-US" altLang="zh-CN" dirty="0"/>
              <a:t>GPU</a:t>
            </a:r>
            <a:r>
              <a:rPr lang="zh-CN" altLang="en-US" dirty="0"/>
              <a:t>并行计算</a:t>
            </a:r>
            <a:r>
              <a:rPr lang="en-US" altLang="zh-CN" dirty="0"/>
              <a:t>(</a:t>
            </a:r>
            <a:r>
              <a:rPr lang="zh-CN" altLang="en-US" dirty="0"/>
              <a:t>现在单束团耗时在</a:t>
            </a:r>
            <a:r>
              <a:rPr lang="en-US" altLang="zh-CN" dirty="0"/>
              <a:t>s</a:t>
            </a:r>
            <a:r>
              <a:rPr lang="zh-CN" altLang="en-US" dirty="0"/>
              <a:t>量级，也许多束团效果更明显</a:t>
            </a:r>
            <a:r>
              <a:rPr lang="en-US" altLang="zh-CN" dirty="0"/>
              <a:t>)</a:t>
            </a:r>
            <a:r>
              <a:rPr lang="zh-CN" altLang="en-US" dirty="0"/>
              <a:t>。双高频加速腔。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28549081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142</TotalTime>
  <Words>368</Words>
  <Application>Microsoft Office PowerPoint</Application>
  <PresentationFormat>宽屏</PresentationFormat>
  <Paragraphs>55</Paragraphs>
  <Slides>9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13" baseType="lpstr">
      <vt:lpstr>等线</vt:lpstr>
      <vt:lpstr>等线 Light</vt:lpstr>
      <vt:lpstr>Arial</vt:lpstr>
      <vt:lpstr>Office 主题​​</vt:lpstr>
      <vt:lpstr>2024-6-24</vt:lpstr>
      <vt:lpstr>计算Q=1的BBR的增长率</vt:lpstr>
      <vt:lpstr>计算Q=1，nu_r=1的BBR，对比束长和质心选择合适的尾场势</vt:lpstr>
      <vt:lpstr>PowerPoint 演示文稿</vt:lpstr>
      <vt:lpstr>Action-Agular 坐标</vt:lpstr>
      <vt:lpstr>PowerPoint 演示文稿</vt:lpstr>
      <vt:lpstr>PowerPoint 演示文稿</vt:lpstr>
      <vt:lpstr>PowerPoint 演示文稿</vt:lpstr>
      <vt:lpstr>Haissinski solver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立言 覃</dc:creator>
  <cp:lastModifiedBy>立言 覃</cp:lastModifiedBy>
  <cp:revision>25</cp:revision>
  <dcterms:created xsi:type="dcterms:W3CDTF">2024-06-15T12:54:30Z</dcterms:created>
  <dcterms:modified xsi:type="dcterms:W3CDTF">2024-06-24T11:40:38Z</dcterms:modified>
</cp:coreProperties>
</file>