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8" r:id="rId5"/>
    <p:sldId id="267" r:id="rId6"/>
    <p:sldId id="273" r:id="rId7"/>
    <p:sldId id="265" r:id="rId8"/>
    <p:sldId id="270" r:id="rId9"/>
    <p:sldId id="272" r:id="rId10"/>
    <p:sldId id="258" r:id="rId11"/>
    <p:sldId id="259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A4465CE-D94F-446D-A3B4-D2C7DD38BB62}">
          <p14:sldIdLst>
            <p14:sldId id="256"/>
            <p14:sldId id="257"/>
          </p14:sldIdLst>
        </p14:section>
        <p14:section name="OCPA7" id="{E20ECD77-7670-462B-9585-791A0BA87BA1}">
          <p14:sldIdLst>
            <p14:sldId id="264"/>
            <p14:sldId id="268"/>
            <p14:sldId id="267"/>
            <p14:sldId id="273"/>
          </p14:sldIdLst>
        </p14:section>
        <p14:section name="LINAC24" id="{B66FC6E5-199D-47BE-BC03-A4D3D4D56DB3}">
          <p14:sldIdLst>
            <p14:sldId id="265"/>
            <p14:sldId id="270"/>
            <p14:sldId id="272"/>
          </p14:sldIdLst>
        </p14:section>
        <p14:section name="文献阅读" id="{C1823708-9F5A-4108-BC20-2AF5A2139754}">
          <p14:sldIdLst>
            <p14:sldId id="258"/>
            <p14:sldId id="259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9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8DB8A-2E49-437E-B23A-497D548C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0C4471-C6DC-4EE9-AF83-10C954CB6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4D6D9D-5E47-48FB-BF74-69A288E0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1CE84E-F6F3-42D0-B33D-841A2C07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646E34-EA3C-47A7-9DCA-1EA51A28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0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07715-F70B-4EA7-93F9-8B55276A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F93DF9-DFE2-4550-9CE9-92E7C6BE8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DC88C6-E4A1-4233-88EA-ED95AC81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8A2668-EB07-4A57-9938-F48CD33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29FB36-118B-4831-8D23-148E6289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35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1B6FF1-E4A0-4276-883C-0B4DFC7F1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7DA9AD-3905-46E8-818A-3BC3F9335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9E4E3A-30E9-4D24-AF2C-2A338DE7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EA6A0F-830C-4EAA-8441-73A7D33C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DCCA62-906A-41AC-A729-A80DFF9A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85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A9573-F1BF-4634-9F0A-D7B038A9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B39FB1-C222-448D-A242-CD06BAD9A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643022-DC9E-4AB6-ADD6-2976B1B7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CA3B05-92A0-449F-BBC6-4D27EC1F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BCBD7-C546-4335-9A3B-7B2C15D3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2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D3164-CD40-43D8-86E1-FBC797F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ABBD5B-086D-472B-A1C8-7B02EE90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2F3F9C-5915-4E39-ACA0-A30D8DA7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2735CA-B5A7-4837-911A-73340F24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97CC9A-DD41-4AEB-9AE4-C82826AE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29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0F4441-D12E-4549-9686-2F9F894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3A6E28-1FF3-4A08-944F-B5E6F8CB6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555079-D49D-4B42-864B-F46EF345E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51DA07-CBCC-4A78-9EF0-47E8972C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F3346E-6774-40A9-A6C9-2EF4F8AB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99D840-1E6B-45FC-9D84-172C074D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70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DB4CB8-7E11-4D02-9996-1EA13893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467CE0-EEB1-4269-9DCD-7823CA9DC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B8EA21-3B40-4E13-BE30-F09AA576D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0706A0-87C1-4D49-BE8D-52E99090F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CF0468-C817-4061-8137-2B7A5E80B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3372C2D-3E0D-409D-B3D9-A1C5A506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3B6003-CEA7-42B6-B2A4-519F7BAF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BB1ACD-427B-42C5-A9DC-3A84CE4E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60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61DA3-8998-40CA-802C-853616FE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FA6B1D-7E80-4EB3-AFE7-F057D0F4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A7B80C-3C07-40FE-BE0B-B77A82E9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EF83DC-900C-4E6A-98B3-CFB94C3A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80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8BE22C-2982-46B2-852A-C72C31C1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5F954A-A866-422B-A2A4-AAC763C7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E68551-D671-4365-9442-B75FCBCF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738ED-C68C-4392-A9C6-7C7BFAC3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179DB2-1531-4ECB-BE00-CCAE2533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DF27E8-AEA8-4531-885E-6597A91BD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2B0247-2378-4B2C-84DE-51A6ADAA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B0743D-A87C-4250-9B41-AA1FBCE0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BB21F1-9F26-4796-A56D-D7D5F9AC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0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D93B0-0022-4317-B206-E3346B12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C7D48B-3598-47E8-861F-F460F15B0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3C980-2165-44B2-A220-881045035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05065C-6DDE-4D69-99F6-AA0EB129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56EC77-DF36-46AD-A038-CBFEEEFD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BB9F4F-72FE-49BD-9A67-18E632FF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54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629FA3-2137-4A80-9410-87060E6F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F4EF62-99B1-4404-81B1-3418B01BA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73596C-E0A5-4224-9681-6E646DEC3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271B-CBB6-4433-B79B-9D57B8B01B93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3BCA15-07AB-466F-8857-7232DB06E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4E8563-6658-48C8-914B-CF795E357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B91E-8F79-44DB-9B76-6A7299EC2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5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21BC9-F17D-4572-89B6-0BF2497BE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2024/09/09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B9C8D5-1734-46DB-8CDE-D774CB496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组会</a:t>
            </a:r>
          </a:p>
        </p:txBody>
      </p:sp>
    </p:spTree>
    <p:extLst>
      <p:ext uri="{BB962C8B-B14F-4D97-AF65-F5344CB8AC3E}">
        <p14:creationId xmlns:p14="http://schemas.microsoft.com/office/powerpoint/2010/main" val="48451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FB901D-F225-45B1-A56F-37B90317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46" y="836797"/>
            <a:ext cx="11422910" cy="435133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造成</a:t>
            </a:r>
            <a:r>
              <a:rPr lang="en-US" altLang="zh-CN" sz="2000" dirty="0"/>
              <a:t>PWFA</a:t>
            </a:r>
            <a:r>
              <a:rPr lang="zh-CN" altLang="en-US" sz="2000" dirty="0"/>
              <a:t>过程中</a:t>
            </a:r>
            <a:r>
              <a:rPr lang="en-US" altLang="zh-CN" sz="2000" dirty="0"/>
              <a:t>witness</a:t>
            </a:r>
            <a:r>
              <a:rPr lang="zh-CN" altLang="en-US" sz="2000" dirty="0"/>
              <a:t>发射度增长的主要原因和解决方法：</a:t>
            </a:r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粒子相混合和空泡边缘的非线性聚焦场</a:t>
            </a:r>
            <a:r>
              <a:rPr lang="en-US" altLang="zh-CN" sz="1600" dirty="0"/>
              <a:t>——</a:t>
            </a:r>
            <a:r>
              <a:rPr lang="zh-CN" altLang="en-US" sz="1600" dirty="0"/>
              <a:t>精确控制电子束与聚焦场的匹配，避免束流尺寸振荡；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大密度</a:t>
            </a:r>
            <a:r>
              <a:rPr lang="en-US" altLang="zh-CN" sz="1600" dirty="0"/>
              <a:t>driver</a:t>
            </a:r>
            <a:r>
              <a:rPr lang="zh-CN" altLang="en-US" sz="1600" dirty="0"/>
              <a:t>引起离子移动，产生非线性聚焦场；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库伦散射（束流与气体、等离子体粒子之间的碰撞）</a:t>
            </a:r>
            <a:endParaRPr lang="en-US" altLang="zh-CN" sz="1600" dirty="0"/>
          </a:p>
          <a:p>
            <a:r>
              <a:rPr lang="en-US" altLang="zh-CN" sz="2000" dirty="0"/>
              <a:t>Driver (400 </a:t>
            </a:r>
            <a:r>
              <a:rPr lang="en-US" altLang="zh-CN" sz="2000" dirty="0" err="1"/>
              <a:t>pC</a:t>
            </a:r>
            <a:r>
              <a:rPr lang="en-US" altLang="zh-CN" sz="2000" dirty="0"/>
              <a:t>)</a:t>
            </a:r>
            <a:r>
              <a:rPr lang="zh-CN" altLang="en-US" sz="2000" dirty="0"/>
              <a:t>，</a:t>
            </a:r>
            <a:r>
              <a:rPr lang="en-US" altLang="zh-CN" sz="2000" dirty="0"/>
              <a:t>trailer</a:t>
            </a:r>
            <a:r>
              <a:rPr lang="zh-CN" altLang="en-US" sz="2000" dirty="0"/>
              <a:t> </a:t>
            </a:r>
            <a:r>
              <a:rPr lang="en-US" altLang="zh-CN" sz="2000" dirty="0"/>
              <a:t>(40 </a:t>
            </a:r>
            <a:r>
              <a:rPr lang="en-US" altLang="zh-CN" sz="2000" dirty="0" err="1"/>
              <a:t>pC</a:t>
            </a:r>
            <a:r>
              <a:rPr lang="en-US" altLang="zh-CN" sz="2000" dirty="0"/>
              <a:t>)</a:t>
            </a:r>
          </a:p>
          <a:p>
            <a:r>
              <a:rPr lang="zh-CN" altLang="en-US" sz="2000" b="1" dirty="0"/>
              <a:t>同时实现了束流发射度、能散和电荷量的保持</a:t>
            </a:r>
            <a:r>
              <a:rPr lang="en-US" altLang="zh-CN" sz="2000" dirty="0"/>
              <a:t>.</a:t>
            </a:r>
          </a:p>
          <a:p>
            <a:endParaRPr lang="en-US" altLang="zh-CN" sz="2400" dirty="0"/>
          </a:p>
          <a:p>
            <a:pPr marL="800100" lvl="1" indent="-342900">
              <a:buFont typeface="+mj-lt"/>
              <a:buAutoNum type="arabicPeriod"/>
            </a:pPr>
            <a:endParaRPr lang="en-US" altLang="zh-CN" sz="1800" dirty="0"/>
          </a:p>
          <a:p>
            <a:endParaRPr lang="en-US" altLang="zh-CN" sz="1800" dirty="0"/>
          </a:p>
          <a:p>
            <a:pPr marL="800100" lvl="1" indent="-342900">
              <a:buFont typeface="+mj-lt"/>
              <a:buAutoNum type="arabicPeriod"/>
            </a:pPr>
            <a:endParaRPr lang="zh-CN" altLang="en-US" sz="1400" dirty="0"/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CADE1DC6-D581-4384-ADE7-89D0696C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82" y="3057496"/>
            <a:ext cx="9688033" cy="34614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D1683592-FA5F-43D4-B37A-54E37490AB9B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PWFA</a:t>
            </a:r>
            <a:r>
              <a:rPr lang="zh-CN" altLang="en-US" sz="3200" b="1" dirty="0"/>
              <a:t>中的发射度保持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444FF6-2F9A-45AD-8648-D92F17514531}"/>
              </a:ext>
            </a:extLst>
          </p:cNvPr>
          <p:cNvSpPr/>
          <p:nvPr/>
        </p:nvSpPr>
        <p:spPr>
          <a:xfrm>
            <a:off x="6986016" y="0"/>
            <a:ext cx="5205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altLang="zh-CN" sz="1600" b="0" i="0" dirty="0">
                <a:solidFill>
                  <a:srgbClr val="222222"/>
                </a:solidFill>
                <a:effectLst/>
                <a:latin typeface="-apple-system"/>
              </a:rPr>
              <a:t>Lindstrøm, C.A. </a:t>
            </a:r>
            <a:r>
              <a:rPr lang="lt-LT" altLang="zh-CN" sz="16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lt-LT" altLang="zh-CN" sz="1600" b="0" i="0" dirty="0">
                <a:solidFill>
                  <a:srgbClr val="222222"/>
                </a:solidFill>
                <a:effectLst/>
                <a:latin typeface="-apple-system"/>
              </a:rPr>
              <a:t> Emittance preservation in a plasma-wakefield accelerator. </a:t>
            </a:r>
            <a:r>
              <a:rPr lang="lt-LT" altLang="zh-CN" sz="1600" b="0" i="1" dirty="0">
                <a:solidFill>
                  <a:srgbClr val="222222"/>
                </a:solidFill>
                <a:effectLst/>
                <a:latin typeface="-apple-system"/>
              </a:rPr>
              <a:t>Nat Commun</a:t>
            </a:r>
            <a:r>
              <a:rPr lang="lt-LT" altLang="zh-CN" sz="16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lt-LT" altLang="zh-CN" sz="1600" b="1" i="0" dirty="0">
                <a:solidFill>
                  <a:srgbClr val="222222"/>
                </a:solidFill>
                <a:effectLst/>
                <a:latin typeface="-apple-system"/>
              </a:rPr>
              <a:t>15</a:t>
            </a:r>
            <a:r>
              <a:rPr lang="lt-LT" altLang="zh-CN" sz="1600" b="0" i="0" dirty="0">
                <a:solidFill>
                  <a:srgbClr val="222222"/>
                </a:solidFill>
                <a:effectLst/>
                <a:latin typeface="-apple-system"/>
              </a:rPr>
              <a:t>, 6097 (2024).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62030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FB901D-F225-45B1-A56F-37B90317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46" y="836797"/>
            <a:ext cx="5613917" cy="4351338"/>
          </a:xfrm>
        </p:spPr>
        <p:txBody>
          <a:bodyPr>
            <a:normAutofit/>
          </a:bodyPr>
          <a:lstStyle/>
          <a:p>
            <a:r>
              <a:rPr lang="zh-CN" altLang="en-US" sz="1400" dirty="0"/>
              <a:t>实验难点</a:t>
            </a:r>
            <a:r>
              <a:rPr lang="en-US" altLang="zh-CN" sz="1400" dirty="0"/>
              <a:t>1</a:t>
            </a:r>
            <a:r>
              <a:rPr lang="zh-CN" altLang="en-US" sz="1400" dirty="0"/>
              <a:t>：束流准直；</a:t>
            </a:r>
            <a:endParaRPr lang="en-US" altLang="zh-CN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研究准直对发射度的影响：</a:t>
            </a:r>
            <a:r>
              <a:rPr lang="zh-CN" altLang="en-US" sz="1400" dirty="0"/>
              <a:t>改变</a:t>
            </a:r>
            <a:r>
              <a:rPr lang="en-US" altLang="zh-CN" sz="1400" dirty="0"/>
              <a:t>driver</a:t>
            </a:r>
            <a:r>
              <a:rPr lang="zh-CN" altLang="en-US" sz="1400" dirty="0"/>
              <a:t>和</a:t>
            </a:r>
            <a:r>
              <a:rPr lang="en-US" altLang="zh-CN" sz="1400" dirty="0"/>
              <a:t>trailer</a:t>
            </a:r>
            <a:r>
              <a:rPr lang="zh-CN" altLang="en-US" sz="1400" dirty="0"/>
              <a:t>的入射夹角；</a:t>
            </a:r>
            <a:endParaRPr lang="en-US" altLang="zh-CN" sz="1400" dirty="0"/>
          </a:p>
          <a:p>
            <a:r>
              <a:rPr lang="zh-CN" altLang="en-US" sz="1400" dirty="0"/>
              <a:t>下图</a:t>
            </a:r>
            <a:r>
              <a:rPr lang="en-US" altLang="zh-CN" sz="1400" dirty="0"/>
              <a:t>d</a:t>
            </a:r>
            <a:r>
              <a:rPr lang="zh-CN" altLang="en-US" sz="1400" dirty="0"/>
              <a:t>，准直性很好时，束流归一化发射度会降低？电荷损失造成的？</a:t>
            </a:r>
            <a:endParaRPr lang="en-US" altLang="zh-CN" sz="1400" dirty="0"/>
          </a:p>
          <a:p>
            <a:endParaRPr lang="en-US" altLang="zh-CN" sz="1400" dirty="0"/>
          </a:p>
          <a:p>
            <a:pPr marL="800100" lvl="1" indent="-342900">
              <a:buFont typeface="+mj-lt"/>
              <a:buAutoNum type="arabicPeriod"/>
            </a:pPr>
            <a:endParaRPr lang="zh-CN" altLang="en-US" sz="14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1683592-FA5F-43D4-B37A-54E37490AB9B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PWFA</a:t>
            </a:r>
            <a:r>
              <a:rPr lang="zh-CN" altLang="en-US" sz="3200" b="1" dirty="0"/>
              <a:t>中的发射度保持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Picture 4" descr="Fig. 3">
            <a:extLst>
              <a:ext uri="{FF2B5EF4-FFF2-40B4-BE49-F238E27FC236}">
                <a16:creationId xmlns:a16="http://schemas.microsoft.com/office/drawing/2014/main" id="{C4E5889E-3849-4E30-8166-B362DB25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36" y="2239128"/>
            <a:ext cx="3225201" cy="43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B3A6D46-5C45-4F41-966B-27FC73963C50}"/>
              </a:ext>
            </a:extLst>
          </p:cNvPr>
          <p:cNvCxnSpPr>
            <a:cxnSpLocks/>
          </p:cNvCxnSpPr>
          <p:nvPr/>
        </p:nvCxnSpPr>
        <p:spPr>
          <a:xfrm>
            <a:off x="3377679" y="4199988"/>
            <a:ext cx="0" cy="2167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ig. 4">
            <a:extLst>
              <a:ext uri="{FF2B5EF4-FFF2-40B4-BE49-F238E27FC236}">
                <a16:creationId xmlns:a16="http://schemas.microsoft.com/office/drawing/2014/main" id="{BF5C5207-5645-4CC8-9329-1214DDDE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51" y="2498975"/>
            <a:ext cx="2892899" cy="4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5EBCED-1F0B-4DBD-BED1-D1B386D4276E}"/>
              </a:ext>
            </a:extLst>
          </p:cNvPr>
          <p:cNvCxnSpPr>
            <a:cxnSpLocks/>
          </p:cNvCxnSpPr>
          <p:nvPr/>
        </p:nvCxnSpPr>
        <p:spPr>
          <a:xfrm>
            <a:off x="9260778" y="3444241"/>
            <a:ext cx="0" cy="31850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B08335C1-304F-4D1D-AF66-3E028435A8B3}"/>
              </a:ext>
            </a:extLst>
          </p:cNvPr>
          <p:cNvSpPr txBox="1">
            <a:spLocks/>
          </p:cNvSpPr>
          <p:nvPr/>
        </p:nvSpPr>
        <p:spPr>
          <a:xfrm>
            <a:off x="5877978" y="584775"/>
            <a:ext cx="59535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/>
              <a:t>实验难点</a:t>
            </a:r>
            <a:r>
              <a:rPr lang="en-US" altLang="zh-CN" sz="1400" dirty="0"/>
              <a:t>2</a:t>
            </a:r>
            <a:r>
              <a:rPr lang="zh-CN" altLang="en-US" sz="1400" dirty="0"/>
              <a:t>：束流尺寸的匹配；</a:t>
            </a:r>
            <a:endParaRPr lang="en-US" altLang="zh-CN" sz="1400" dirty="0"/>
          </a:p>
          <a:p>
            <a:r>
              <a:rPr lang="zh-CN" alt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研究束流尺寸匹配对发射度的影响：</a:t>
            </a:r>
            <a:r>
              <a:rPr lang="zh-CN" altLang="en-US" sz="1400" dirty="0"/>
              <a:t>调整</a:t>
            </a:r>
            <a:r>
              <a:rPr lang="en-US" altLang="zh-CN" sz="1400" dirty="0"/>
              <a:t>final-focusing</a:t>
            </a:r>
            <a:r>
              <a:rPr lang="zh-CN" altLang="en-US" sz="1400" dirty="0"/>
              <a:t> </a:t>
            </a:r>
            <a:r>
              <a:rPr lang="en-US" altLang="zh-CN" sz="1400" dirty="0"/>
              <a:t>quadrupoles</a:t>
            </a:r>
            <a:r>
              <a:rPr lang="zh-CN" altLang="en-US" sz="1400" dirty="0"/>
              <a:t>强度使束流在</a:t>
            </a:r>
            <a:r>
              <a:rPr lang="en-US" altLang="zh-CN" sz="1400" dirty="0"/>
              <a:t>plasma cell</a:t>
            </a:r>
            <a:r>
              <a:rPr lang="zh-CN" altLang="en-US" sz="1400" dirty="0"/>
              <a:t>的不同位置处达到束腰，看对束流归一化发射度、电荷量、能散和亮度的影响；</a:t>
            </a:r>
            <a:endParaRPr lang="en-US" altLang="zh-CN" sz="1400" dirty="0"/>
          </a:p>
          <a:p>
            <a:r>
              <a:rPr lang="zh-CN" altLang="en-US" sz="1400" dirty="0"/>
              <a:t>束流在</a:t>
            </a:r>
            <a:r>
              <a:rPr lang="en-US" altLang="zh-CN" sz="1400" dirty="0"/>
              <a:t>plasma</a:t>
            </a:r>
            <a:r>
              <a:rPr lang="zh-CN" altLang="en-US" sz="1400" dirty="0"/>
              <a:t>上游聚焦，形成的聚焦场线性较差；在较远的下游聚焦，</a:t>
            </a:r>
            <a:r>
              <a:rPr lang="en-US" altLang="zh-CN" sz="1400" dirty="0"/>
              <a:t>trailer</a:t>
            </a:r>
            <a:r>
              <a:rPr lang="zh-CN" altLang="en-US" sz="1400" dirty="0"/>
              <a:t>尺寸较大导致在空泡边缘附近造成电荷损失；</a:t>
            </a:r>
            <a:endParaRPr lang="en-US" altLang="zh-CN" sz="1400" dirty="0"/>
          </a:p>
          <a:p>
            <a:r>
              <a:rPr lang="zh-CN" altLang="en-US" sz="1400" dirty="0"/>
              <a:t>束流焦点控制在</a:t>
            </a:r>
            <a:r>
              <a:rPr lang="en-US" altLang="zh-CN" sz="1400" dirty="0"/>
              <a:t>plasma cell</a:t>
            </a:r>
            <a:r>
              <a:rPr lang="zh-CN" altLang="en-US" sz="1400" dirty="0"/>
              <a:t>约</a:t>
            </a:r>
            <a:r>
              <a:rPr lang="en-US" altLang="zh-CN" sz="1400" dirty="0"/>
              <a:t>5.5mm</a:t>
            </a:r>
            <a:r>
              <a:rPr lang="zh-CN" altLang="en-US" sz="1400" dirty="0"/>
              <a:t>处，束流品质最优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77493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FB901D-F225-45B1-A56F-37B90317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46" y="836797"/>
            <a:ext cx="11422910" cy="435133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通过帕累托优化（多目标优化），</a:t>
            </a:r>
            <a:endParaRPr lang="en-US" altLang="zh-CN" sz="2000" dirty="0"/>
          </a:p>
          <a:p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endParaRPr lang="zh-CN" altLang="en-US" sz="20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1683592-FA5F-43D4-B37A-54E37490AB9B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/>
              <a:t>激光尾场加速器的帕累托优化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444FF6-2F9A-45AD-8648-D92F17514531}"/>
              </a:ext>
            </a:extLst>
          </p:cNvPr>
          <p:cNvSpPr/>
          <p:nvPr/>
        </p:nvSpPr>
        <p:spPr>
          <a:xfrm>
            <a:off x="6581552" y="0"/>
            <a:ext cx="5890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22222"/>
                </a:solidFill>
                <a:latin typeface="-apple-system"/>
              </a:rPr>
              <a:t>F. Irshad et al. Pareto optimization and tuning of a laser </a:t>
            </a:r>
            <a:r>
              <a:rPr lang="en-US" altLang="zh-CN" dirty="0" err="1">
                <a:solidFill>
                  <a:srgbClr val="222222"/>
                </a:solidFill>
                <a:latin typeface="-apple-system"/>
              </a:rPr>
              <a:t>wakefield</a:t>
            </a:r>
            <a:r>
              <a:rPr lang="en-US" altLang="zh-CN" dirty="0">
                <a:solidFill>
                  <a:srgbClr val="222222"/>
                </a:solidFill>
                <a:latin typeface="-apple-system"/>
              </a:rPr>
              <a:t> accelerator.</a:t>
            </a:r>
            <a:r>
              <a:rPr lang="lt-LT" altLang="zh-CN" b="0" i="1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n-US" altLang="zh-CN" i="1" dirty="0">
                <a:solidFill>
                  <a:srgbClr val="222222"/>
                </a:solidFill>
                <a:latin typeface="-apple-system"/>
              </a:rPr>
              <a:t>PRL</a:t>
            </a:r>
            <a:r>
              <a:rPr lang="en-US" altLang="zh-CN" dirty="0">
                <a:solidFill>
                  <a:srgbClr val="222222"/>
                </a:solidFill>
                <a:latin typeface="-apple-system"/>
              </a:rPr>
              <a:t> 133, 085001 (2024)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E50525-C269-4776-9E5E-17EE4BB3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157" y="1987296"/>
            <a:ext cx="4042666" cy="32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7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52102-86D9-46C7-80A4-F9D3106C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汇报内容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12F7E5-AB75-477A-B25C-355FE959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OCPA7</a:t>
            </a:r>
            <a:r>
              <a:rPr lang="zh-CN" altLang="en-US" dirty="0"/>
              <a:t>会议总结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LINAC24</a:t>
            </a:r>
            <a:r>
              <a:rPr lang="zh-CN" altLang="en-US" dirty="0"/>
              <a:t>会议总结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文献阅读</a:t>
            </a:r>
          </a:p>
        </p:txBody>
      </p:sp>
    </p:spTree>
    <p:extLst>
      <p:ext uri="{BB962C8B-B14F-4D97-AF65-F5344CB8AC3E}">
        <p14:creationId xmlns:p14="http://schemas.microsoft.com/office/powerpoint/2010/main" val="252315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FB901D-F225-45B1-A56F-37B90317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42" y="1032289"/>
            <a:ext cx="6485649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LWFA</a:t>
            </a:r>
            <a:r>
              <a:rPr lang="zh-CN" altLang="en-US" sz="2000" dirty="0"/>
              <a:t>的主要挑战：</a:t>
            </a:r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高品质；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高稳定性；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高重频</a:t>
            </a:r>
            <a:r>
              <a:rPr lang="zh-CN" altLang="en-US" sz="1200" dirty="0"/>
              <a:t>（受激光重频、等离子体源恢复时间的限制）</a:t>
            </a:r>
            <a:endParaRPr lang="en-US" altLang="zh-CN" sz="2000" dirty="0"/>
          </a:p>
          <a:p>
            <a:r>
              <a:rPr lang="en-US" altLang="zh-CN" sz="2000" dirty="0"/>
              <a:t>LWFA</a:t>
            </a:r>
            <a:r>
              <a:rPr lang="zh-CN" altLang="en-US" sz="2000" dirty="0"/>
              <a:t>电子束不稳定的来源：</a:t>
            </a:r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激光指向性引起激光波前变化；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超音速喷嘴气流不稳定；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强非线性效应会放大激光和等离子体源的不稳定</a:t>
            </a:r>
            <a:endParaRPr lang="en-US" altLang="zh-CN" sz="1600" dirty="0"/>
          </a:p>
          <a:p>
            <a:r>
              <a:rPr lang="zh-CN" altLang="en-US" sz="2000" dirty="0"/>
              <a:t>相应的解决方法：</a:t>
            </a:r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提升激光能量、指向性稳定性；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改进喷嘴结构和形状提升超音速气体靶稳定性；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用低等离子体密度有利于减少非线性效应</a:t>
            </a:r>
            <a:endParaRPr lang="en-US" altLang="zh-CN" sz="2000" dirty="0"/>
          </a:p>
          <a:p>
            <a:pPr marL="1257300" lvl="2" indent="-342900">
              <a:buFont typeface="+mj-lt"/>
              <a:buAutoNum type="alphaLcPeriod"/>
            </a:pPr>
            <a:endParaRPr lang="en-US" altLang="zh-CN" sz="1200" dirty="0"/>
          </a:p>
          <a:p>
            <a:pPr marL="800100" lvl="1" indent="-342900">
              <a:buFont typeface="+mj-lt"/>
              <a:buAutoNum type="arabicPeriod"/>
            </a:pPr>
            <a:endParaRPr lang="zh-CN" altLang="en-US" sz="14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1683592-FA5F-43D4-B37A-54E37490AB9B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Compact Laser Wakefield Accelerators and Radiation Sources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38BFAE-C52E-46FF-A9FC-95A478095F95}"/>
              </a:ext>
            </a:extLst>
          </p:cNvPr>
          <p:cNvSpPr/>
          <p:nvPr/>
        </p:nvSpPr>
        <p:spPr>
          <a:xfrm>
            <a:off x="0" y="513631"/>
            <a:ext cx="1142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10" dirty="0" err="1">
                <a:solidFill>
                  <a:srgbClr val="EB6E0F"/>
                </a:solidFill>
              </a:rPr>
              <a:t>Wentao</a:t>
            </a:r>
            <a:r>
              <a:rPr lang="en-US" altLang="zh-CN" spc="10" dirty="0">
                <a:solidFill>
                  <a:srgbClr val="EB6E0F"/>
                </a:solidFill>
              </a:rPr>
              <a:t> Wang, OCPA7, Aug.11-16, 2024, Singapore </a:t>
            </a:r>
            <a:endParaRPr lang="zh-CN" altLang="en-US" spc="10" dirty="0">
              <a:solidFill>
                <a:srgbClr val="EB6E0F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A87D4A-2638-4E83-847A-7686CE211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010" y="1477896"/>
            <a:ext cx="4445442" cy="24998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912F7C-E541-4091-BC4F-5BA2E1FED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10" y="4125897"/>
            <a:ext cx="4445443" cy="24925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21F3C6-081E-4C05-88DF-1C6793AC0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9" t="52983" r="1468"/>
          <a:stretch/>
        </p:blipFill>
        <p:spPr>
          <a:xfrm>
            <a:off x="605784" y="4927555"/>
            <a:ext cx="6043163" cy="169094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0C73D44-E9AA-42F0-B458-D59692909E05}"/>
              </a:ext>
            </a:extLst>
          </p:cNvPr>
          <p:cNvSpPr/>
          <p:nvPr/>
        </p:nvSpPr>
        <p:spPr>
          <a:xfrm>
            <a:off x="7184074" y="695928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提高束流品质的根本方法是改变加速结构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r>
              <a:rPr lang="zh-CN" altLang="en-US" sz="2000" b="1" dirty="0">
                <a:solidFill>
                  <a:srgbClr val="FF0000"/>
                </a:solidFill>
              </a:rPr>
              <a:t>精密控制实验得到更低的能散和能量抖动</a:t>
            </a:r>
          </a:p>
        </p:txBody>
      </p:sp>
    </p:spTree>
    <p:extLst>
      <p:ext uri="{BB962C8B-B14F-4D97-AF65-F5344CB8AC3E}">
        <p14:creationId xmlns:p14="http://schemas.microsoft.com/office/powerpoint/2010/main" val="78155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D1683592-FA5F-43D4-B37A-54E37490AB9B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Compact Laser Wakefield Accelerators and Radiation Sources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38BFAE-C52E-46FF-A9FC-95A478095F95}"/>
              </a:ext>
            </a:extLst>
          </p:cNvPr>
          <p:cNvSpPr/>
          <p:nvPr/>
        </p:nvSpPr>
        <p:spPr>
          <a:xfrm>
            <a:off x="0" y="513631"/>
            <a:ext cx="1142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10" dirty="0" err="1">
                <a:solidFill>
                  <a:srgbClr val="EB6E0F"/>
                </a:solidFill>
              </a:rPr>
              <a:t>Wentao</a:t>
            </a:r>
            <a:r>
              <a:rPr lang="en-US" altLang="zh-CN" spc="10" dirty="0">
                <a:solidFill>
                  <a:srgbClr val="EB6E0F"/>
                </a:solidFill>
              </a:rPr>
              <a:t> Wang, OCPA7, Aug.11-16, 2024, Singapore </a:t>
            </a:r>
            <a:endParaRPr lang="zh-CN" altLang="en-US" spc="10" dirty="0">
              <a:solidFill>
                <a:srgbClr val="EB6E0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6DAE2269-F4ED-4D1C-9229-B643EC604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092" y="1396594"/>
                <a:ext cx="4326188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APD+PPD scheme e- beam quality</a:t>
                </a:r>
                <a:r>
                  <a:rPr lang="zh-CN" altLang="en-US" sz="2000" dirty="0"/>
                  <a:t>：</a:t>
                </a:r>
                <a:endParaRPr lang="en-US" altLang="zh-CN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507.78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𝑝𝐶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38.3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𝑓𝑠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=13.2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𝑘𝐴</m:t>
                    </m:r>
                  </m:oMath>
                </a14:m>
                <a:endParaRPr lang="en-US" altLang="zh-CN" sz="16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=29.8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/22.1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16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=0.41~0.55%</m:t>
                    </m:r>
                  </m:oMath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6DAE2269-F4ED-4D1C-9229-B643EC604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092" y="1396594"/>
                <a:ext cx="4326188" cy="4351338"/>
              </a:xfrm>
              <a:blipFill>
                <a:blip r:embed="rId2"/>
                <a:stretch>
                  <a:fillRect l="-1268" t="-1401" r="-5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A31049B0-AD3B-4CD0-A9A1-DC116FF7D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20" y="3046863"/>
            <a:ext cx="5289160" cy="2978255"/>
          </a:xfrm>
          <a:prstGeom prst="rect">
            <a:avLst/>
          </a:prstGeom>
        </p:spPr>
      </p:pic>
      <p:sp>
        <p:nvSpPr>
          <p:cNvPr id="12" name="内容占位符 5">
            <a:extLst>
              <a:ext uri="{FF2B5EF4-FFF2-40B4-BE49-F238E27FC236}">
                <a16:creationId xmlns:a16="http://schemas.microsoft.com/office/drawing/2014/main" id="{B5D17972-B48A-4605-A3DB-1232A7B7CA40}"/>
              </a:ext>
            </a:extLst>
          </p:cNvPr>
          <p:cNvSpPr txBox="1">
            <a:spLocks/>
          </p:cNvSpPr>
          <p:nvPr/>
        </p:nvSpPr>
        <p:spPr>
          <a:xfrm>
            <a:off x="6480050" y="1396594"/>
            <a:ext cx="39866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下一代</a:t>
            </a:r>
            <a:r>
              <a:rPr lang="en-US" altLang="zh-CN" sz="2000" dirty="0"/>
              <a:t>compact FEL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等离子体电子束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等离子体波荡器</a:t>
            </a:r>
            <a:endParaRPr lang="en-US" altLang="zh-CN" sz="16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2CDBAF1-FD58-42F7-B793-F809AFDFF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911" y="3261138"/>
            <a:ext cx="5068725" cy="24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FB901D-F225-45B1-A56F-37B903171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4542" y="1435700"/>
                <a:ext cx="11422909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Positron initial parameters</a:t>
                </a:r>
                <a:r>
                  <a:rPr lang="zh-CN" altLang="en-US" sz="2000" dirty="0"/>
                  <a:t>：</a:t>
                </a:r>
                <a:endParaRPr lang="en-US" altLang="zh-CN" sz="2000" dirty="0"/>
              </a:p>
              <a:p>
                <a:pPr lvl="1"/>
                <a:r>
                  <a:rPr lang="zh-CN" altLang="en-US" sz="1600" dirty="0"/>
                  <a:t>𝑄 </a:t>
                </a:r>
                <a:r>
                  <a:rPr lang="en-US" altLang="zh-CN" sz="1600" dirty="0"/>
                  <a:t>= 1.2 </a:t>
                </a:r>
                <a:r>
                  <a:rPr lang="zh-CN" altLang="en-US" sz="1600" dirty="0"/>
                  <a:t>𝑛𝐶</a:t>
                </a:r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/>
                  <a:t> = 30 </a:t>
                </a:r>
                <a:r>
                  <a:rPr lang="zh-CN" altLang="en-US" sz="1600" dirty="0"/>
                  <a:t>𝐺𝑒𝑉</a:t>
                </a:r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zh-CN" altLang="en-US" sz="1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= 16.7 </a:t>
                </a:r>
                <a:r>
                  <a:rPr lang="zh-CN" altLang="en-US" sz="1600" dirty="0"/>
                  <a:t>𝜇𝑚</a:t>
                </a:r>
                <a:endParaRPr lang="en-US" altLang="zh-CN" sz="1600" dirty="0"/>
              </a:p>
              <a:p>
                <a:pPr lvl="1"/>
                <a:r>
                  <a:rPr lang="en-US" altLang="zh-CN" sz="1600" dirty="0"/>
                  <a:t>Slice energy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zh-CN" altLang="en-US" sz="16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= 1%, with no energy chirp</a:t>
                </a:r>
                <a:endParaRPr lang="zh-CN" altLang="en-US" sz="16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zh-CN" altLang="en-US" sz="14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FB901D-F225-45B1-A56F-37B903171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542" y="1435700"/>
                <a:ext cx="11422909" cy="4351338"/>
              </a:xfrm>
              <a:blipFill>
                <a:blip r:embed="rId2"/>
                <a:stretch>
                  <a:fillRect l="-480" t="-1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9">
            <a:extLst>
              <a:ext uri="{FF2B5EF4-FFF2-40B4-BE49-F238E27FC236}">
                <a16:creationId xmlns:a16="http://schemas.microsoft.com/office/drawing/2014/main" id="{D1683592-FA5F-43D4-B37A-54E37490AB9B}"/>
              </a:ext>
            </a:extLst>
          </p:cNvPr>
          <p:cNvSpPr txBox="1"/>
          <p:nvPr/>
        </p:nvSpPr>
        <p:spPr>
          <a:xfrm>
            <a:off x="-1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Progress on the Energy Compression System Design for Plasma-Accelerated Positron Beams</a:t>
            </a:r>
            <a:endParaRPr lang="zh-CN" altLang="en-US" sz="3200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38BFAE-C52E-46FF-A9FC-95A478095F95}"/>
              </a:ext>
            </a:extLst>
          </p:cNvPr>
          <p:cNvSpPr/>
          <p:nvPr/>
        </p:nvSpPr>
        <p:spPr>
          <a:xfrm>
            <a:off x="-30482" y="992346"/>
            <a:ext cx="1142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10" dirty="0" err="1">
                <a:solidFill>
                  <a:srgbClr val="EB6E0F"/>
                </a:solidFill>
              </a:rPr>
              <a:t>Jianyi</a:t>
            </a:r>
            <a:r>
              <a:rPr lang="en-US" altLang="zh-CN" spc="10" dirty="0">
                <a:solidFill>
                  <a:srgbClr val="EB6E0F"/>
                </a:solidFill>
              </a:rPr>
              <a:t> Liu, OCPA7, Aug.11-16, 2024, Singapore </a:t>
            </a:r>
            <a:endParaRPr lang="zh-CN" altLang="en-US" spc="10" dirty="0">
              <a:solidFill>
                <a:srgbClr val="EB6E0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0C303B-3DB7-4B25-969E-86E6BEC9E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12" y="4328981"/>
            <a:ext cx="11164645" cy="24698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D750DBD-2E42-46CA-B7A8-5F3FB3570BFE}"/>
                  </a:ext>
                </a:extLst>
              </p:cNvPr>
              <p:cNvSpPr/>
              <p:nvPr/>
            </p:nvSpPr>
            <p:spPr>
              <a:xfrm>
                <a:off x="6293223" y="4470597"/>
                <a:ext cx="1629784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05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3C3C3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solidFill>
                              <a:srgbClr val="3C3C3C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3C3C3C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3C3C3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3C3C3C"/>
                    </a:solidFill>
                    <a:latin typeface="Cambria Math" panose="02040503050406030204" pitchFamily="18" charset="0"/>
                  </a:rPr>
                  <a:t>= 2.67</a:t>
                </a:r>
                <a:r>
                  <a:rPr lang="zh-CN" altLang="en-US" dirty="0">
                    <a:solidFill>
                      <a:srgbClr val="3C3C3C"/>
                    </a:solidFill>
                    <a:latin typeface="Cambria Math" panose="02040503050406030204" pitchFamily="18" charset="0"/>
                  </a:rPr>
                  <a:t>𝑐𝑚 </a:t>
                </a:r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D750DBD-2E42-46CA-B7A8-5F3FB3570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223" y="4470597"/>
                <a:ext cx="1629784" cy="530915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344AE009-E63C-494D-83C1-CA80EF76D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508" y="1398418"/>
            <a:ext cx="2955360" cy="27513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98A5E9-5E4B-400D-A51D-1873C7808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36" y="2390397"/>
            <a:ext cx="8689533" cy="126730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6303F04-1CA8-4B0F-AF10-4B33E72B74D2}"/>
              </a:ext>
            </a:extLst>
          </p:cNvPr>
          <p:cNvSpPr/>
          <p:nvPr/>
        </p:nvSpPr>
        <p:spPr>
          <a:xfrm>
            <a:off x="9898136" y="682628"/>
            <a:ext cx="1970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正电子</a:t>
            </a:r>
            <a:r>
              <a:rPr lang="en-US" altLang="zh-CN" sz="2800" b="1" dirty="0">
                <a:solidFill>
                  <a:srgbClr val="FF0000"/>
                </a:solidFill>
              </a:rPr>
              <a:t>APD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2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FB901D-F225-45B1-A56F-37B90317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42" y="1435700"/>
            <a:ext cx="11422909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LWFA</a:t>
            </a:r>
            <a:r>
              <a:rPr lang="zh-CN" altLang="en-US" sz="2000" dirty="0"/>
              <a:t>正电子加速模拟</a:t>
            </a:r>
            <a:endParaRPr lang="en-US" altLang="zh-CN" sz="2000" dirty="0"/>
          </a:p>
          <a:p>
            <a:r>
              <a:rPr lang="zh-CN" altLang="en-US" sz="2000" dirty="0"/>
              <a:t>提高正电子品质：</a:t>
            </a:r>
            <a:endParaRPr lang="en-US" altLang="zh-CN" sz="2000" dirty="0"/>
          </a:p>
          <a:p>
            <a:pPr lvl="1"/>
            <a:r>
              <a:rPr lang="zh-CN" altLang="en-US" sz="1600" dirty="0"/>
              <a:t>增大聚焦区域？；使加速场变平；</a:t>
            </a:r>
            <a:endParaRPr lang="en-US" altLang="zh-CN" sz="1600" dirty="0"/>
          </a:p>
          <a:p>
            <a:pPr lvl="1"/>
            <a:r>
              <a:rPr lang="zh-CN" altLang="en-US" sz="1600" dirty="0"/>
              <a:t>缩短激光脉宽，减少激光传播过程中的变化；等离子体横向密度分布采用抛物线分布，增强激光导引；</a:t>
            </a:r>
            <a:endParaRPr lang="en-US" altLang="zh-CN" sz="1600" dirty="0"/>
          </a:p>
          <a:p>
            <a:pPr lvl="1"/>
            <a:r>
              <a:rPr lang="zh-CN" altLang="en-US" sz="1600" dirty="0"/>
              <a:t>利用失相消除电子束的能量啁啾；</a:t>
            </a:r>
            <a:endParaRPr lang="en-US" altLang="zh-CN" sz="1600" dirty="0"/>
          </a:p>
          <a:p>
            <a:pPr lvl="1"/>
            <a:r>
              <a:rPr lang="zh-CN" altLang="en-US" sz="1600" dirty="0"/>
              <a:t>匹配发射度与聚焦场，抑制发射度增长</a:t>
            </a:r>
            <a:endParaRPr lang="zh-CN" altLang="en-US" sz="14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1683592-FA5F-43D4-B37A-54E37490AB9B}"/>
              </a:ext>
            </a:extLst>
          </p:cNvPr>
          <p:cNvSpPr txBox="1"/>
          <p:nvPr/>
        </p:nvSpPr>
        <p:spPr>
          <a:xfrm>
            <a:off x="-1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Stable and High-Quality Laser Wakefield Positron Acceleration Mechanism</a:t>
            </a:r>
            <a:endParaRPr lang="zh-CN" altLang="en-US" sz="3200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38BFAE-C52E-46FF-A9FC-95A478095F95}"/>
              </a:ext>
            </a:extLst>
          </p:cNvPr>
          <p:cNvSpPr/>
          <p:nvPr/>
        </p:nvSpPr>
        <p:spPr>
          <a:xfrm>
            <a:off x="-30482" y="992346"/>
            <a:ext cx="1142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10" dirty="0" err="1">
                <a:solidFill>
                  <a:srgbClr val="EB6E0F"/>
                </a:solidFill>
              </a:rPr>
              <a:t>Siqin</a:t>
            </a:r>
            <a:r>
              <a:rPr lang="en-US" altLang="zh-CN" spc="10" dirty="0">
                <a:solidFill>
                  <a:srgbClr val="EB6E0F"/>
                </a:solidFill>
              </a:rPr>
              <a:t> Ding, OCPA7, Aug.11-16, 2024, Singapore </a:t>
            </a:r>
            <a:endParaRPr lang="zh-CN" altLang="en-US" spc="10" dirty="0">
              <a:solidFill>
                <a:srgbClr val="EB6E0F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9F001C-EEDC-4B55-A8EA-398A4166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8" b="45422"/>
          <a:stretch/>
        </p:blipFill>
        <p:spPr>
          <a:xfrm>
            <a:off x="8907924" y="699308"/>
            <a:ext cx="3075617" cy="17335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28BB59-F5E5-470D-B3B5-50DF2DAEC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3" y="4213814"/>
            <a:ext cx="3713658" cy="24169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3F2544-563F-4612-A252-1E77C669A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662" y="4119686"/>
            <a:ext cx="4295992" cy="13892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81B52CF-B566-482C-A32B-6FA23AED7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752" y="5522498"/>
            <a:ext cx="4196768" cy="133550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0534D82-2CAA-4AA7-9076-76CEDA35BC03}"/>
              </a:ext>
            </a:extLst>
          </p:cNvPr>
          <p:cNvSpPr/>
          <p:nvPr/>
        </p:nvSpPr>
        <p:spPr>
          <a:xfrm>
            <a:off x="4530708" y="3755779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F2F9F"/>
                </a:solidFill>
                <a:latin typeface="Times New Roman" panose="02020603050405020304" pitchFamily="18" charset="0"/>
              </a:rPr>
              <a:t>Dephasing-resistant acceleration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0055C79-9123-48E7-9CFA-AE34ED8F7613}"/>
              </a:ext>
            </a:extLst>
          </p:cNvPr>
          <p:cNvSpPr/>
          <p:nvPr/>
        </p:nvSpPr>
        <p:spPr>
          <a:xfrm>
            <a:off x="721779" y="3627243"/>
            <a:ext cx="29260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6F2F9F"/>
                </a:solidFill>
                <a:latin typeface="Times New Roman" panose="02020603050405020304" pitchFamily="18" charset="0"/>
              </a:rPr>
              <a:t>Shortening laser pulse length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366DD32-BE6C-4B81-B17B-D821E2AEA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4654" y="4348818"/>
            <a:ext cx="3918392" cy="21993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A624872-24D0-4C0C-BC57-2031B562AD19}"/>
              </a:ext>
            </a:extLst>
          </p:cNvPr>
          <p:cNvSpPr/>
          <p:nvPr/>
        </p:nvSpPr>
        <p:spPr>
          <a:xfrm>
            <a:off x="9054681" y="3750354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F2F9F"/>
                </a:solidFill>
                <a:latin typeface="Times New Roman" panose="02020603050405020304" pitchFamily="18" charset="0"/>
              </a:rPr>
              <a:t>Results and scaling law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C040DCB-626F-4DC7-98EB-7A563640A8C7}"/>
                  </a:ext>
                </a:extLst>
              </p:cNvPr>
              <p:cNvSpPr txBox="1"/>
              <p:nvPr/>
            </p:nvSpPr>
            <p:spPr>
              <a:xfrm>
                <a:off x="10445732" y="3160433"/>
                <a:ext cx="1493422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solidFill>
                            <a:srgbClr val="6F2F9F"/>
                          </a:solidFill>
                          <a:latin typeface="Times New Roman" panose="02020603050405020304" pitchFamily="18" charset="0"/>
                        </a:rPr>
                        <m:t>𝐹</m:t>
                      </m:r>
                      <m:r>
                        <a:rPr lang="en-US" altLang="zh-CN">
                          <a:solidFill>
                            <a:srgbClr val="6F2F9F"/>
                          </a:solidFill>
                          <a:latin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>
                              <a:solidFill>
                                <a:srgbClr val="6F2F9F"/>
                              </a:solidFill>
                              <a:latin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>
                                  <a:solidFill>
                                    <a:srgbClr val="6F2F9F"/>
                                  </a:solidFill>
                                  <a:latin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solidFill>
                                    <a:srgbClr val="6F2F9F"/>
                                  </a:solidFill>
                                  <a:latin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>
                                  <a:solidFill>
                                    <a:srgbClr val="6F2F9F"/>
                                  </a:solidFill>
                                  <a:latin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altLang="zh-CN">
                                  <a:solidFill>
                                    <a:srgbClr val="6F2F9F"/>
                                  </a:solidFill>
                                  <a:latin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>
                              <a:solidFill>
                                <a:srgbClr val="6F2F9F"/>
                              </a:solidFill>
                              <a:latin typeface="Times New Roman" panose="020206030504050203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altLang="zh-CN">
                                  <a:solidFill>
                                    <a:srgbClr val="6F2F9F"/>
                                  </a:solidFill>
                                  <a:latin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>
                                  <a:solidFill>
                                    <a:srgbClr val="6F2F9F"/>
                                  </a:solidFill>
                                  <a:latin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>
                                  <a:solidFill>
                                    <a:srgbClr val="6F2F9F"/>
                                  </a:solidFill>
                                  <a:latin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altLang="zh-CN">
                                  <a:solidFill>
                                    <a:srgbClr val="6F2F9F"/>
                                  </a:solidFill>
                                  <a:latin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>
                                  <a:solidFill>
                                    <a:srgbClr val="6F2F9F"/>
                                  </a:solidFill>
                                  <a:latin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zh-CN" altLang="en-US" dirty="0">
                  <a:solidFill>
                    <a:srgbClr val="6F2F9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C040DCB-626F-4DC7-98EB-7A563640A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732" y="3160433"/>
                <a:ext cx="1493422" cy="563680"/>
              </a:xfrm>
              <a:prstGeom prst="rect">
                <a:avLst/>
              </a:prstGeom>
              <a:blipFill>
                <a:blip r:embed="rId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7AFE4AB-5403-4AD9-B713-73D545937CB5}"/>
                  </a:ext>
                </a:extLst>
              </p:cNvPr>
              <p:cNvSpPr/>
              <p:nvPr/>
            </p:nvSpPr>
            <p:spPr>
              <a:xfrm>
                <a:off x="2335290" y="5523923"/>
                <a:ext cx="1303498" cy="404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𝑐𝜏</a:t>
                </a:r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=2.6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7AFE4AB-5403-4AD9-B713-73D545937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290" y="5523923"/>
                <a:ext cx="1303498" cy="404406"/>
              </a:xfrm>
              <a:prstGeom prst="rect">
                <a:avLst/>
              </a:prstGeom>
              <a:blipFill>
                <a:blip r:embed="rId8"/>
                <a:stretch>
                  <a:fillRect l="-3738" t="-7576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61B6F00-04DE-4888-B896-0B06FA6002DD}"/>
                  </a:ext>
                </a:extLst>
              </p:cNvPr>
              <p:cNvSpPr/>
              <p:nvPr/>
            </p:nvSpPr>
            <p:spPr>
              <a:xfrm>
                <a:off x="2268702" y="4339357"/>
                <a:ext cx="1436675" cy="404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zh-CN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=1.0</m:t>
                      </m:r>
                      <m:sSubSup>
                        <m:sSubSup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61B6F00-04DE-4888-B896-0B06FA600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02" y="4339357"/>
                <a:ext cx="1436675" cy="404406"/>
              </a:xfrm>
              <a:prstGeom prst="rect">
                <a:avLst/>
              </a:prstGeom>
              <a:blipFill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27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FB901D-F225-45B1-A56F-37B90317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43" y="1032289"/>
            <a:ext cx="5854892" cy="550298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000" dirty="0"/>
              <a:t>实验目标：</a:t>
            </a:r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产生稳定的</a:t>
            </a:r>
            <a:r>
              <a:rPr lang="en-US" altLang="zh-CN" sz="1600" dirty="0"/>
              <a:t>LWFA</a:t>
            </a:r>
            <a:r>
              <a:rPr lang="zh-CN" altLang="en-US" sz="1600" dirty="0"/>
              <a:t>电子束；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波荡器辐射放大；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600" dirty="0"/>
              <a:t>XFEL</a:t>
            </a:r>
            <a:r>
              <a:rPr lang="zh-CN" altLang="en-US" sz="1600" dirty="0"/>
              <a:t>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级联加速；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其他束流应用</a:t>
            </a:r>
            <a:endParaRPr lang="en-US" altLang="zh-CN" sz="2000" dirty="0"/>
          </a:p>
          <a:p>
            <a:r>
              <a:rPr lang="zh-CN" altLang="en-US" sz="2000" dirty="0"/>
              <a:t>稳定性：</a:t>
            </a:r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控制注入过程，采用可控性好的注入方法；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提高激光稳定性；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提高气体靶稳定性</a:t>
            </a:r>
            <a:endParaRPr lang="en-US" altLang="zh-CN" sz="1600" dirty="0"/>
          </a:p>
          <a:p>
            <a:r>
              <a:rPr lang="zh-CN" altLang="en-US" sz="2000" dirty="0"/>
              <a:t>密度梯度注入：</a:t>
            </a:r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注入是局部发生的；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注入电荷量可控，调节阶跃密度；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能产生高品质电子束；</a:t>
            </a:r>
            <a:endParaRPr lang="en-US" altLang="zh-CN" sz="14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对激光和等离子体密度轮廓的依赖性较强</a:t>
            </a:r>
            <a:endParaRPr lang="en-US" altLang="zh-CN" sz="1600" dirty="0"/>
          </a:p>
          <a:p>
            <a:r>
              <a:rPr lang="zh-CN" altLang="en-US" sz="2000" dirty="0"/>
              <a:t>激光波前稳定性：</a:t>
            </a:r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用</a:t>
            </a:r>
            <a:r>
              <a:rPr lang="en-US" altLang="zh-CN" sz="1600" dirty="0"/>
              <a:t>mask</a:t>
            </a:r>
            <a:r>
              <a:rPr lang="zh-CN" altLang="en-US" sz="1600" dirty="0"/>
              <a:t>卡掉不稳定的激光分量，牺牲能量换取稳定性</a:t>
            </a:r>
            <a:endParaRPr lang="en-US" altLang="zh-CN" sz="1600" dirty="0"/>
          </a:p>
          <a:p>
            <a:r>
              <a:rPr lang="zh-CN" altLang="en-US" sz="2000" dirty="0"/>
              <a:t>超音速气体喷嘴：</a:t>
            </a:r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600" dirty="0"/>
              <a:t>Simple-conical nozzle</a:t>
            </a:r>
            <a:r>
              <a:rPr lang="zh-CN" altLang="en-US" sz="1600" dirty="0"/>
              <a:t>→</a:t>
            </a:r>
            <a:r>
              <a:rPr lang="en-US" altLang="zh-CN" sz="1600" dirty="0"/>
              <a:t>converging-diverging nozzle with stilling chamber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1683592-FA5F-43D4-B37A-54E37490AB9B}"/>
              </a:ext>
            </a:extLst>
          </p:cNvPr>
          <p:cNvSpPr txBox="1"/>
          <p:nvPr/>
        </p:nvSpPr>
        <p:spPr>
          <a:xfrm>
            <a:off x="-1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/>
              <a:t>Current status of LWFA development towards robust table-top XUV-FEL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38BFAE-C52E-46FF-A9FC-95A478095F95}"/>
              </a:ext>
            </a:extLst>
          </p:cNvPr>
          <p:cNvSpPr/>
          <p:nvPr/>
        </p:nvSpPr>
        <p:spPr>
          <a:xfrm>
            <a:off x="0" y="513631"/>
            <a:ext cx="1142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10" dirty="0">
                <a:solidFill>
                  <a:srgbClr val="EB6E0F"/>
                </a:solidFill>
              </a:rPr>
              <a:t>Z.</a:t>
            </a:r>
            <a:r>
              <a:rPr lang="zh-CN" altLang="en-US" spc="10" dirty="0">
                <a:solidFill>
                  <a:srgbClr val="EB6E0F"/>
                </a:solidFill>
              </a:rPr>
              <a:t> </a:t>
            </a:r>
            <a:r>
              <a:rPr lang="en-US" altLang="zh-CN" spc="10" dirty="0" err="1">
                <a:solidFill>
                  <a:srgbClr val="EB6E0F"/>
                </a:solidFill>
              </a:rPr>
              <a:t>Jin</a:t>
            </a:r>
            <a:r>
              <a:rPr lang="en-US" altLang="zh-CN" spc="10" dirty="0">
                <a:solidFill>
                  <a:srgbClr val="EB6E0F"/>
                </a:solidFill>
              </a:rPr>
              <a:t>, SANKEN, Osaka University, LINAC24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A75B04F-1826-4258-9FC9-9A8D8FA98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5798" r="12018" b="3968"/>
          <a:stretch/>
        </p:blipFill>
        <p:spPr>
          <a:xfrm>
            <a:off x="6336255" y="927598"/>
            <a:ext cx="4828810" cy="29207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0A3E16D-8C1F-4BF7-9555-71D5BD823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6" t="22024" r="19501" b="17646"/>
          <a:stretch/>
        </p:blipFill>
        <p:spPr>
          <a:xfrm>
            <a:off x="9560200" y="3892933"/>
            <a:ext cx="1604865" cy="28191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5AA1C91-0EF4-45AF-A310-D47E3BDF8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55" y="3939509"/>
            <a:ext cx="2735770" cy="272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FB901D-F225-45B1-A56F-37B90317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43" y="1434567"/>
            <a:ext cx="5854892" cy="5100703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研究动机：</a:t>
            </a:r>
            <a:endParaRPr lang="en-US" altLang="zh-CN" sz="20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/>
              <a:t>PWFA</a:t>
            </a:r>
            <a:r>
              <a:rPr lang="zh-CN" altLang="en-US" sz="1600" dirty="0"/>
              <a:t>需要对</a:t>
            </a:r>
            <a:r>
              <a:rPr lang="en-US" altLang="zh-CN" sz="1600" dirty="0"/>
              <a:t>driver</a:t>
            </a:r>
            <a:r>
              <a:rPr lang="zh-CN" altLang="en-US" sz="1600" dirty="0"/>
              <a:t>和</a:t>
            </a:r>
            <a:r>
              <a:rPr lang="en-US" altLang="zh-CN" sz="1600" dirty="0"/>
              <a:t>witness</a:t>
            </a:r>
            <a:r>
              <a:rPr lang="zh-CN" altLang="en-US" sz="1600" dirty="0"/>
              <a:t>进行</a:t>
            </a:r>
            <a:r>
              <a:rPr lang="en-US" altLang="zh-CN" sz="1600" dirty="0"/>
              <a:t>longitudinal beam shaping</a:t>
            </a:r>
            <a:r>
              <a:rPr lang="zh-CN" altLang="en-US" sz="1600" dirty="0"/>
              <a:t>来提高变压比</a:t>
            </a:r>
            <a:r>
              <a:rPr lang="en-US" altLang="zh-CN" sz="1600" i="0" dirty="0">
                <a:latin typeface="+mj-lt"/>
              </a:rPr>
              <a:t>R </a:t>
            </a:r>
            <a:r>
              <a:rPr lang="zh-CN" altLang="en-US" sz="1600" i="0" dirty="0">
                <a:latin typeface="+mj-lt"/>
              </a:rPr>
              <a:t>最大加速场与最大减速场比值）；</a:t>
            </a:r>
            <a:endParaRPr lang="en-US" altLang="zh-CN" sz="1600" i="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/>
              <a:t>Driver</a:t>
            </a:r>
            <a:r>
              <a:rPr lang="zh-CN" altLang="en-US" sz="1600" dirty="0"/>
              <a:t>：三角形；</a:t>
            </a:r>
            <a:r>
              <a:rPr lang="en-US" altLang="zh-CN" sz="1600" dirty="0"/>
              <a:t>witness</a:t>
            </a:r>
            <a:r>
              <a:rPr lang="zh-CN" altLang="en-US" sz="1600" dirty="0"/>
              <a:t>：梯形</a:t>
            </a:r>
            <a:endParaRPr lang="en-US" altLang="zh-CN" sz="1600" dirty="0"/>
          </a:p>
          <a:p>
            <a:r>
              <a:rPr lang="zh-CN" altLang="en-US" sz="2000" dirty="0"/>
              <a:t>发射度交换</a:t>
            </a:r>
            <a:r>
              <a:rPr lang="en-US" altLang="zh-CN" sz="2000" dirty="0"/>
              <a:t>EEX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在</a:t>
            </a:r>
            <a:r>
              <a:rPr lang="en-US" altLang="zh-CN" sz="1600" dirty="0"/>
              <a:t>EEX</a:t>
            </a:r>
            <a:r>
              <a:rPr lang="zh-CN" altLang="en-US" sz="1600" dirty="0"/>
              <a:t>前，利用特定形状的</a:t>
            </a:r>
            <a:r>
              <a:rPr lang="en-US" altLang="zh-CN" sz="1600" dirty="0"/>
              <a:t>mask</a:t>
            </a:r>
            <a:r>
              <a:rPr lang="zh-CN" altLang="en-US" sz="1600" dirty="0"/>
              <a:t>做横向卡束；</a:t>
            </a:r>
            <a:endParaRPr lang="en-US" altLang="zh-CN" sz="1600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/>
              <a:t>通过</a:t>
            </a:r>
            <a:r>
              <a:rPr lang="en-US" altLang="zh-CN" sz="1600" dirty="0"/>
              <a:t>EEX</a:t>
            </a:r>
            <a:r>
              <a:rPr lang="zh-CN" altLang="en-US" sz="1600" dirty="0"/>
              <a:t>，横向分布变为纵向分布</a:t>
            </a:r>
            <a:endParaRPr lang="en-US" altLang="zh-CN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1683592-FA5F-43D4-B37A-54E37490AB9B}"/>
              </a:ext>
            </a:extLst>
          </p:cNvPr>
          <p:cNvSpPr txBox="1"/>
          <p:nvPr/>
        </p:nvSpPr>
        <p:spPr>
          <a:xfrm>
            <a:off x="-1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/>
              <a:t>Beam shaping using an ultra-high vacuum </a:t>
            </a:r>
            <a:r>
              <a:rPr lang="en-US" altLang="zh-CN" sz="2800" b="1" dirty="0" err="1"/>
              <a:t>multileaf</a:t>
            </a:r>
            <a:r>
              <a:rPr lang="en-US" altLang="zh-CN" sz="2800" b="1" dirty="0"/>
              <a:t> collimator and emittance exchange beamline</a:t>
            </a:r>
            <a:endParaRPr lang="zh-CN" altLang="en-US" sz="2800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38BFAE-C52E-46FF-A9FC-95A478095F95}"/>
              </a:ext>
            </a:extLst>
          </p:cNvPr>
          <p:cNvSpPr/>
          <p:nvPr/>
        </p:nvSpPr>
        <p:spPr>
          <a:xfrm>
            <a:off x="38328" y="847623"/>
            <a:ext cx="1142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10" dirty="0">
                <a:solidFill>
                  <a:srgbClr val="EB6E0F"/>
                </a:solidFill>
              </a:rPr>
              <a:t>Nathan </a:t>
            </a:r>
            <a:r>
              <a:rPr lang="en-US" altLang="zh-CN" spc="10" dirty="0" err="1">
                <a:solidFill>
                  <a:srgbClr val="EB6E0F"/>
                </a:solidFill>
              </a:rPr>
              <a:t>Majernik</a:t>
            </a:r>
            <a:r>
              <a:rPr lang="en-US" altLang="zh-CN" spc="10" dirty="0">
                <a:solidFill>
                  <a:srgbClr val="EB6E0F"/>
                </a:solidFill>
              </a:rPr>
              <a:t>, SLAC, LINAC24</a:t>
            </a: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46E55031-32AC-4083-8640-215579D12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9" t="22945" r="19298" b="42520"/>
          <a:stretch/>
        </p:blipFill>
        <p:spPr>
          <a:xfrm>
            <a:off x="709418" y="3887567"/>
            <a:ext cx="4844203" cy="2266838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6788AF2E-8F89-44C8-A673-8A5B92C828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7429" r="11214" b="8760"/>
          <a:stretch/>
        </p:blipFill>
        <p:spPr>
          <a:xfrm>
            <a:off x="6336256" y="992720"/>
            <a:ext cx="4857078" cy="2884171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38867D50-03EE-42EB-BCD9-4AB313BD60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t="8544" r="16774" b="14474"/>
          <a:stretch/>
        </p:blipFill>
        <p:spPr>
          <a:xfrm>
            <a:off x="6336256" y="3915504"/>
            <a:ext cx="4857078" cy="28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3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FB901D-F225-45B1-A56F-37B903171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023" y="972174"/>
                <a:ext cx="5735841" cy="51007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1600" dirty="0"/>
                  <a:t>The U.S. AAC community, in partnership with colleagues around the world, will pursue an end-to-end design study for a </a:t>
                </a:r>
                <a:r>
                  <a:rPr lang="en-US" altLang="zh-CN" sz="1600" b="1" dirty="0"/>
                  <a:t>10 </a:t>
                </a:r>
                <a:r>
                  <a:rPr lang="en-US" altLang="zh-CN" sz="1600" b="1" dirty="0" err="1"/>
                  <a:t>TeV</a:t>
                </a:r>
                <a:r>
                  <a:rPr lang="en-US" altLang="zh-CN" sz="1600" b="1" dirty="0"/>
                  <a:t> </a:t>
                </a:r>
                <a:r>
                  <a:rPr lang="en-US" altLang="zh-CN" sz="1600" b="1" dirty="0" err="1"/>
                  <a:t>pCM</a:t>
                </a:r>
                <a:r>
                  <a:rPr lang="en-US" altLang="zh-CN" sz="1600" b="1" dirty="0"/>
                  <a:t> collider using beam-driven plasma, laser-driven plasma, and structure-based accelerator technology</a:t>
                </a:r>
                <a:r>
                  <a:rPr lang="en-US" altLang="zh-CN" sz="1600" dirty="0"/>
                  <a:t>.</a:t>
                </a:r>
              </a:p>
              <a:p>
                <a:r>
                  <a:rPr lang="en-US" altLang="zh-CN" sz="1600" dirty="0"/>
                  <a:t>A 10 </a:t>
                </a:r>
                <a:r>
                  <a:rPr lang="en-US" altLang="zh-CN" sz="1600" dirty="0" err="1"/>
                  <a:t>TeV</a:t>
                </a:r>
                <a:r>
                  <a:rPr lang="en-US" altLang="zh-CN" sz="1600" dirty="0"/>
                  <a:t> linear collider does not have to be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dirty="0"/>
                  <a:t> collider. It can be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b="1" dirty="0"/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dirty="0"/>
                        </m:ctrlPr>
                      </m:sSupPr>
                      <m:e>
                        <m:r>
                          <a:rPr lang="en-US" altLang="zh-CN" sz="1600" b="1" i="1" dirty="0"/>
                          <m:t>𝐞</m:t>
                        </m:r>
                      </m:e>
                      <m:sup>
                        <m:r>
                          <a:rPr lang="en-US" altLang="zh-CN" sz="1600" b="1" dirty="0"/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b="1" dirty="0"/>
                        </m:ctrlPr>
                      </m:sSupPr>
                      <m:e>
                        <m:r>
                          <a:rPr lang="en-US" altLang="zh-CN" sz="1600" b="1" i="1" dirty="0"/>
                          <m:t>𝐞</m:t>
                        </m:r>
                      </m:e>
                      <m:sup>
                        <m:r>
                          <a:rPr lang="en-US" altLang="zh-CN" sz="1600" b="1" dirty="0"/>
                          <m:t>−</m:t>
                        </m:r>
                      </m:sup>
                    </m:sSup>
                  </m:oMath>
                </a14:m>
                <a:r>
                  <a:rPr lang="en-US" altLang="zh-CN" sz="1600" b="1" dirty="0"/>
                  <a:t> , </a:t>
                </a:r>
                <a:r>
                  <a:rPr lang="en-US" altLang="zh-CN" sz="1600" dirty="0"/>
                  <a:t>or</a:t>
                </a:r>
                <a:r>
                  <a:rPr lang="en-US" altLang="zh-CN" sz="16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1"/>
                      <m:t>𝛄𝛄</m:t>
                    </m:r>
                  </m:oMath>
                </a14:m>
                <a:r>
                  <a:rPr lang="en-US" altLang="zh-CN" sz="1600" b="1" dirty="0"/>
                  <a:t> </a:t>
                </a:r>
                <a:r>
                  <a:rPr lang="en-US" altLang="zh-CN" sz="1600" dirty="0"/>
                  <a:t>collider.</a:t>
                </a:r>
              </a:p>
              <a:p>
                <a:r>
                  <a:rPr lang="en-US" altLang="zh-CN" sz="1600" dirty="0"/>
                  <a:t>Luminosity per beam power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endParaRPr lang="en-US" altLang="zh-CN" sz="1600" dirty="0"/>
              </a:p>
              <a:p>
                <a:r>
                  <a:rPr lang="en-US" altLang="zh-CN" sz="1600" dirty="0"/>
                  <a:t>Now</a:t>
                </a:r>
                <a:r>
                  <a:rPr lang="zh-CN" altLang="en-US" sz="1600" dirty="0"/>
                  <a:t>：征求高能物理学家在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b="1" dirty="0"/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altLang="zh-CN" sz="1600" b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altLang="zh-CN" sz="1600" b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600" b="1" dirty="0"/>
                  <a:t> ,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𝛄𝛄</m:t>
                    </m:r>
                  </m:oMath>
                </a14:m>
                <a:r>
                  <a:rPr lang="zh-CN" altLang="en-US" sz="1600" dirty="0"/>
                  <a:t>方面的意见；</a:t>
                </a:r>
                <a:endParaRPr lang="en-US" altLang="zh-CN" sz="1600" dirty="0"/>
              </a:p>
              <a:p>
                <a:r>
                  <a:rPr lang="en-US" altLang="zh-CN" sz="1600" dirty="0"/>
                  <a:t>1 year</a:t>
                </a:r>
                <a:r>
                  <a:rPr lang="zh-CN" altLang="en-US" sz="1600" dirty="0"/>
                  <a:t>：基于</a:t>
                </a:r>
                <a:r>
                  <a:rPr lang="en-US" altLang="zh-CN" sz="1600" dirty="0"/>
                  <a:t>SWFA/PWFA/LWFA</a:t>
                </a:r>
                <a:r>
                  <a:rPr lang="zh-CN" altLang="en-US" sz="1600" dirty="0"/>
                  <a:t>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600" dirty="0"/>
                  <a:t>加速研究；</a:t>
                </a:r>
                <a:endParaRPr lang="en-US" altLang="zh-CN" sz="1600" dirty="0"/>
              </a:p>
              <a:p>
                <a:r>
                  <a:rPr lang="en-US" altLang="zh-CN" sz="1600" dirty="0"/>
                  <a:t>2 year</a:t>
                </a:r>
                <a:r>
                  <a:rPr lang="zh-CN" altLang="en-US" sz="1600" dirty="0"/>
                  <a:t>：确定对撞机类型；</a:t>
                </a:r>
                <a:endParaRPr lang="en-US" altLang="zh-CN" sz="1600" dirty="0"/>
              </a:p>
              <a:p>
                <a:r>
                  <a:rPr lang="en-US" altLang="zh-CN" sz="1600" dirty="0"/>
                  <a:t>3 year</a:t>
                </a:r>
                <a:r>
                  <a:rPr lang="zh-CN" altLang="en-US" sz="1600" dirty="0"/>
                  <a:t>：合作设计，给出自洽的设计参数；</a:t>
                </a:r>
                <a:endParaRPr lang="en-US" altLang="zh-CN" sz="1600" dirty="0"/>
              </a:p>
              <a:p>
                <a:r>
                  <a:rPr lang="en-US" altLang="zh-CN" sz="1600" dirty="0"/>
                  <a:t>4 year</a:t>
                </a:r>
                <a:r>
                  <a:rPr lang="zh-CN" altLang="en-US" sz="1600" dirty="0"/>
                  <a:t>：</a:t>
                </a:r>
                <a:r>
                  <a:rPr lang="en-US" altLang="zh-CN" sz="1600" dirty="0"/>
                  <a:t>2028</a:t>
                </a:r>
                <a:r>
                  <a:rPr lang="zh-CN" altLang="en-US" sz="1600" dirty="0"/>
                  <a:t>年给出设计报告</a:t>
                </a:r>
                <a:r>
                  <a:rPr lang="en-US" altLang="zh-CN" sz="1600" dirty="0"/>
                  <a:t>…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FB901D-F225-45B1-A56F-37B903171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023" y="972174"/>
                <a:ext cx="5735841" cy="5100703"/>
              </a:xfrm>
              <a:blipFill>
                <a:blip r:embed="rId2"/>
                <a:stretch>
                  <a:fillRect l="-425" t="-836" r="-2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9">
            <a:extLst>
              <a:ext uri="{FF2B5EF4-FFF2-40B4-BE49-F238E27FC236}">
                <a16:creationId xmlns:a16="http://schemas.microsoft.com/office/drawing/2014/main" id="{D1683592-FA5F-43D4-B37A-54E37490AB9B}"/>
              </a:ext>
            </a:extLst>
          </p:cNvPr>
          <p:cNvSpPr txBox="1"/>
          <p:nvPr/>
        </p:nvSpPr>
        <p:spPr>
          <a:xfrm>
            <a:off x="-1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/>
              <a:t>The 10-TeV Wakefield Accelerator collider design study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38BFAE-C52E-46FF-A9FC-95A478095F95}"/>
              </a:ext>
            </a:extLst>
          </p:cNvPr>
          <p:cNvSpPr/>
          <p:nvPr/>
        </p:nvSpPr>
        <p:spPr>
          <a:xfrm>
            <a:off x="0" y="518929"/>
            <a:ext cx="1142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10" dirty="0">
                <a:solidFill>
                  <a:srgbClr val="EB6E0F"/>
                </a:solidFill>
              </a:rPr>
              <a:t>Jens </a:t>
            </a:r>
            <a:r>
              <a:rPr lang="en-US" altLang="zh-CN" spc="10" dirty="0" err="1">
                <a:solidFill>
                  <a:srgbClr val="EB6E0F"/>
                </a:solidFill>
              </a:rPr>
              <a:t>Osterhoff</a:t>
            </a:r>
            <a:r>
              <a:rPr lang="en-US" altLang="zh-CN" spc="10" dirty="0">
                <a:solidFill>
                  <a:srgbClr val="EB6E0F"/>
                </a:solidFill>
              </a:rPr>
              <a:t>, SLAC, LINAC24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A4062CA-934F-4CBF-9827-59E07EAB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88" y="972174"/>
            <a:ext cx="4983692" cy="28348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CDD8EE-C67D-4142-B335-4EAEA47D0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487" y="3915504"/>
            <a:ext cx="4978735" cy="27413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17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15661</TotalTime>
  <Words>1013</Words>
  <Application>Microsoft Office PowerPoint</Application>
  <PresentationFormat>宽屏</PresentationFormat>
  <Paragraphs>114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-apple-system</vt:lpstr>
      <vt:lpstr>等线</vt:lpstr>
      <vt:lpstr>等线 Light</vt:lpstr>
      <vt:lpstr>华文中宋</vt:lpstr>
      <vt:lpstr>Arial</vt:lpstr>
      <vt:lpstr>Cambria Math</vt:lpstr>
      <vt:lpstr>Times New Roman</vt:lpstr>
      <vt:lpstr>Wingdings</vt:lpstr>
      <vt:lpstr>Office 主题​​</vt:lpstr>
      <vt:lpstr>2024/09/09</vt:lpstr>
      <vt:lpstr>汇报内容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2024/08/06</dc:title>
  <dc:creator>shixueyan</dc:creator>
  <cp:lastModifiedBy>shixueyan</cp:lastModifiedBy>
  <cp:revision>200</cp:revision>
  <dcterms:created xsi:type="dcterms:W3CDTF">2024-07-30T16:00:55Z</dcterms:created>
  <dcterms:modified xsi:type="dcterms:W3CDTF">2024-09-09T09:09:46Z</dcterms:modified>
</cp:coreProperties>
</file>