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40"/>
  </p:notesMasterIdLst>
  <p:handoutMasterIdLst>
    <p:handoutMasterId r:id="rId41"/>
  </p:handoutMasterIdLst>
  <p:sldIdLst>
    <p:sldId id="260" r:id="rId5"/>
    <p:sldId id="311" r:id="rId6"/>
    <p:sldId id="313" r:id="rId7"/>
    <p:sldId id="329" r:id="rId8"/>
    <p:sldId id="271" r:id="rId9"/>
    <p:sldId id="314" r:id="rId10"/>
    <p:sldId id="312" r:id="rId11"/>
    <p:sldId id="408" r:id="rId12"/>
    <p:sldId id="401" r:id="rId13"/>
    <p:sldId id="410" r:id="rId14"/>
    <p:sldId id="343" r:id="rId15"/>
    <p:sldId id="350" r:id="rId16"/>
    <p:sldId id="337" r:id="rId17"/>
    <p:sldId id="404" r:id="rId18"/>
    <p:sldId id="405" r:id="rId19"/>
    <p:sldId id="403" r:id="rId20"/>
    <p:sldId id="349" r:id="rId21"/>
    <p:sldId id="415" r:id="rId22"/>
    <p:sldId id="318" r:id="rId23"/>
    <p:sldId id="409" r:id="rId24"/>
    <p:sldId id="339" r:id="rId25"/>
    <p:sldId id="341" r:id="rId26"/>
    <p:sldId id="345" r:id="rId27"/>
    <p:sldId id="310" r:id="rId28"/>
    <p:sldId id="331" r:id="rId29"/>
    <p:sldId id="263" r:id="rId30"/>
    <p:sldId id="267" r:id="rId31"/>
    <p:sldId id="268" r:id="rId32"/>
    <p:sldId id="262" r:id="rId33"/>
    <p:sldId id="344" r:id="rId34"/>
    <p:sldId id="324" r:id="rId35"/>
    <p:sldId id="399" r:id="rId36"/>
    <p:sldId id="413" r:id="rId37"/>
    <p:sldId id="407" r:id="rId38"/>
    <p:sldId id="41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1CADE4"/>
    <a:srgbClr val="F9DC2F"/>
    <a:srgbClr val="2683C6"/>
    <a:srgbClr val="1F497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A7EC50-A9A6-4685-9DF5-F1B15CB079B3}" v="312" dt="2022-10-09T09:36:40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64466" autoAdjust="0"/>
  </p:normalViewPr>
  <p:slideViewPr>
    <p:cSldViewPr snapToGrid="0" showGuides="1">
      <p:cViewPr varScale="1">
        <p:scale>
          <a:sx n="72" d="100"/>
          <a:sy n="72" d="100"/>
        </p:scale>
        <p:origin x="207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7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78B0F35B-DC98-1DCA-01B0-A61A62FD02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0668E0-05BB-DBE9-289D-1F42C25AA6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985B7-BA8E-4765-9863-6D509AE1C2A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8A90FFC-83D4-E349-8485-3DF755637E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08D83A-084A-D469-D055-8B0BD8A22E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0EC03-3654-4940-B230-5ED7C6010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76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964E7-E2A5-4A0B-A44B-5E177F39F75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DC116-A4F8-4D9D-B5DA-A6689CF4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3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	SuperKEKB</a:t>
            </a:r>
            <a:r>
              <a:rPr lang="en-US" dirty="0"/>
              <a:t> accelerator machine overview.</a:t>
            </a:r>
          </a:p>
          <a:p>
            <a:r>
              <a:rPr lang="en-US" dirty="0"/>
              <a:t>	Introduce the </a:t>
            </a:r>
            <a:r>
              <a:rPr lang="en-US" dirty="0" err="1"/>
              <a:t>SuperKEKB</a:t>
            </a:r>
            <a:r>
              <a:rPr lang="en-US" dirty="0"/>
              <a:t> RF system.</a:t>
            </a:r>
          </a:p>
          <a:p>
            <a:r>
              <a:rPr lang="en-US" dirty="0"/>
              <a:t>	This machine has two types of cavity, normal conducting ARES cavity and Superconducting cavity</a:t>
            </a:r>
          </a:p>
          <a:p>
            <a:r>
              <a:rPr lang="en-US" dirty="0"/>
              <a:t>	Both Cavities have unique features in order to accelerate high current beam.</a:t>
            </a:r>
          </a:p>
          <a:p>
            <a:r>
              <a:rPr lang="en-US" dirty="0"/>
              <a:t>	I will explain the RF station construction for operating high beam current</a:t>
            </a:r>
          </a:p>
          <a:p>
            <a:r>
              <a:rPr lang="en-US" dirty="0"/>
              <a:t>	Operating experience at high current of superconducting cavity</a:t>
            </a:r>
          </a:p>
          <a:p>
            <a:r>
              <a:rPr lang="en-US" dirty="0"/>
              <a:t>	I will Summarize my talk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90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0" dirty="0"/>
              <a:t>The cavity design is single cell and HOM damped cavity. The operation temperature is 4.4 K.</a:t>
            </a:r>
          </a:p>
          <a:p>
            <a:pPr lvl="1"/>
            <a:r>
              <a:rPr lang="en-US" b="0" dirty="0"/>
              <a:t>material is pure niobium.</a:t>
            </a:r>
          </a:p>
          <a:p>
            <a:pPr lvl="1"/>
            <a:r>
              <a:rPr lang="en-US" b="0" dirty="0"/>
              <a:t>The superconducting cavity installed in only HER. that cavity was developed in the 1990s for the previous ring of KEKB.</a:t>
            </a:r>
          </a:p>
          <a:p>
            <a:pPr lvl="1"/>
            <a:r>
              <a:rPr lang="en-US" b="0" dirty="0"/>
              <a:t>The cavity has been optimized to achieve a CW acceleration of 1.5 MV at a high beaming of 400 kW.</a:t>
            </a:r>
          </a:p>
          <a:p>
            <a:pPr lvl="1"/>
            <a:r>
              <a:rPr lang="en-US" b="0" dirty="0"/>
              <a:t>The single cell has been chosen to reduce the number of HOMs</a:t>
            </a:r>
          </a:p>
          <a:p>
            <a:pPr lvl="1"/>
            <a:endParaRPr lang="en-US" b="0" dirty="0"/>
          </a:p>
          <a:p>
            <a:pPr lvl="1"/>
            <a:r>
              <a:rPr lang="en-US" b="0" dirty="0"/>
              <a:t>We need to consider again the condition </a:t>
            </a:r>
            <a:r>
              <a:rPr lang="en-US" b="0" dirty="0" err="1"/>
              <a:t>SuperKEKB</a:t>
            </a:r>
            <a:endParaRPr lang="en-US" b="0" dirty="0"/>
          </a:p>
          <a:p>
            <a:pPr lvl="1"/>
            <a:r>
              <a:rPr lang="en-US" b="0" dirty="0"/>
              <a:t>we predict some issues will occur over 2.6 A operation and long term operation.</a:t>
            </a:r>
          </a:p>
          <a:p>
            <a:pPr lvl="1" algn="just">
              <a:buFont typeface="Wingdings" panose="05000000000000000000" pitchFamily="2" charset="2"/>
              <a:buNone/>
            </a:pPr>
            <a:r>
              <a:rPr lang="en-US" altLang="ja-JP" b="0" dirty="0"/>
              <a:t>L</a:t>
            </a:r>
            <a:r>
              <a:rPr lang="en-US" altLang="ja-JP" b="0" dirty="0">
                <a:solidFill>
                  <a:srgbClr val="FF0000"/>
                </a:solidFill>
              </a:rPr>
              <a:t>arge HOM power </a:t>
            </a:r>
            <a:r>
              <a:rPr lang="en-US" altLang="ja-JP" b="0" dirty="0"/>
              <a:t>is expected</a:t>
            </a:r>
          </a:p>
          <a:p>
            <a:pPr lvl="1" algn="just">
              <a:buFont typeface="Wingdings" panose="05000000000000000000" pitchFamily="2" charset="2"/>
              <a:buNone/>
            </a:pPr>
            <a:r>
              <a:rPr lang="en-US" altLang="ja-JP" b="0" dirty="0">
                <a:solidFill>
                  <a:schemeClr val="tx1"/>
                </a:solidFill>
              </a:rPr>
              <a:t>We need to pay attention Degradation of RF performance of Qo.</a:t>
            </a:r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r>
              <a:rPr lang="en-US" b="0" dirty="0"/>
              <a:t>Trip rate 0.05/day/8station</a:t>
            </a:r>
          </a:p>
          <a:p>
            <a:pPr lvl="1"/>
            <a:r>
              <a:rPr lang="en-US" b="0" dirty="0"/>
              <a:t>0.05*90/8 = 0.5625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66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In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-apple-system"/>
              </a:rPr>
              <a:t>SuperKEKB</a:t>
            </a: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, the electron current will increases nearly two times and shortens the bunch length.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we consider  again the against Higher Order Mode.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This is the List of the main HOM parameters of the KEKB Superconducting cavity.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From these, the impedance of the HOMs is below the threshold of the Coupled Bunch Instability of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-apple-system"/>
              </a:rPr>
              <a:t>SuperKEKB</a:t>
            </a: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.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There is no problem for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-apple-system"/>
              </a:rPr>
              <a:t>SuperKEKB</a:t>
            </a: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,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We continue to use the Superconducting cavity without changing it.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8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impedance of trapped HOMs are damped by HOM dampers.</a:t>
            </a:r>
          </a:p>
          <a:p>
            <a:r>
              <a:rPr lang="en-US" dirty="0"/>
              <a:t>The HOM for Superconducting cavity extract large and small beam pipe and absorb with a Ferrite absorber as the HOM damper.</a:t>
            </a:r>
          </a:p>
          <a:p>
            <a:r>
              <a:rPr lang="en-US" dirty="0"/>
              <a:t>That is installed in the room temperature section.</a:t>
            </a:r>
          </a:p>
          <a:p>
            <a:r>
              <a:rPr lang="en-US" dirty="0"/>
              <a:t>During KEKB operation, 16 kW of power was absorbed per cavity at 1.4 A. </a:t>
            </a:r>
          </a:p>
          <a:p>
            <a:r>
              <a:rPr lang="en-US" dirty="0"/>
              <a:t>This is also used as is in </a:t>
            </a:r>
            <a:r>
              <a:rPr lang="en-US" dirty="0" err="1"/>
              <a:t>SuperKEKB</a:t>
            </a:r>
            <a:r>
              <a:rPr lang="en-US" dirty="0"/>
              <a:t>. </a:t>
            </a:r>
          </a:p>
          <a:p>
            <a:r>
              <a:rPr lang="en-US" dirty="0"/>
              <a:t>However, expected HOM power is over 30 kW/cavity at </a:t>
            </a:r>
            <a:r>
              <a:rPr lang="en-US" dirty="0" err="1"/>
              <a:t>SuperKEKB</a:t>
            </a:r>
            <a:r>
              <a:rPr lang="en-US" dirty="0"/>
              <a:t> design current.</a:t>
            </a:r>
          </a:p>
          <a:p>
            <a:r>
              <a:rPr lang="en-US" dirty="0"/>
              <a:t>We consider again to solution of large HOM power.</a:t>
            </a:r>
          </a:p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86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</a:t>
            </a:r>
            <a:r>
              <a:rPr lang="en-US" dirty="0" err="1"/>
              <a:t>SuperKEKB</a:t>
            </a:r>
            <a:r>
              <a:rPr lang="en-US" dirty="0"/>
              <a:t>, the HOM power is expected to increase due to the increase in current. </a:t>
            </a:r>
          </a:p>
          <a:p>
            <a:r>
              <a:rPr lang="en-US" dirty="0"/>
              <a:t>When the HOM power load is estimated using the CST, </a:t>
            </a:r>
          </a:p>
          <a:p>
            <a:r>
              <a:rPr lang="en-US" dirty="0"/>
              <a:t>it is found that a some power of high-frequency HOMs skip over the Ferrite damper and flow through the beam pipe.</a:t>
            </a:r>
          </a:p>
          <a:p>
            <a:r>
              <a:rPr lang="en-US" dirty="0"/>
              <a:t>Therefore, an additional HOM damper is installed downstream to reduce the power down flow. </a:t>
            </a:r>
          </a:p>
          <a:p>
            <a:r>
              <a:rPr lang="en-US" dirty="0"/>
              <a:t>The additional HOM damper uses </a:t>
            </a:r>
            <a:r>
              <a:rPr lang="en-US" dirty="0" err="1"/>
              <a:t>SiC</a:t>
            </a:r>
            <a:r>
              <a:rPr lang="en-US" dirty="0"/>
              <a:t> absorber and it can reduce around 1/3 of total down flow.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09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install two set of the additional </a:t>
            </a:r>
            <a:r>
              <a:rPr kumimoji="1" lang="en-US" altLang="ja-JP" dirty="0" err="1"/>
              <a:t>SiC</a:t>
            </a:r>
            <a:r>
              <a:rPr kumimoji="1" lang="en-US" altLang="ja-JP" dirty="0"/>
              <a:t> HOM damper in ring. </a:t>
            </a:r>
          </a:p>
          <a:p>
            <a:r>
              <a:rPr kumimoji="1" lang="en-US" altLang="ja-JP" dirty="0"/>
              <a:t>This is the layout of cavities and </a:t>
            </a:r>
            <a:r>
              <a:rPr kumimoji="1" lang="en-US" altLang="ja-JP" dirty="0" err="1"/>
              <a:t>SiC</a:t>
            </a:r>
            <a:r>
              <a:rPr kumimoji="1" lang="en-US" altLang="ja-JP" dirty="0"/>
              <a:t> dampers.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This plot shows a ratio of absorbed power by a pair of ferrite dampers to the most upstream cavity, D11A.</a:t>
            </a:r>
          </a:p>
          <a:p>
            <a:r>
              <a:rPr kumimoji="1" lang="en-US" altLang="ja-JP" dirty="0"/>
              <a:t>Reddish marks are before installation of </a:t>
            </a:r>
            <a:r>
              <a:rPr kumimoji="1" lang="en-US" altLang="ja-JP" dirty="0" err="1"/>
              <a:t>SiC</a:t>
            </a:r>
            <a:r>
              <a:rPr kumimoji="1" lang="en-US" altLang="ja-JP" dirty="0"/>
              <a:t> damper, and Blueish marks are with </a:t>
            </a:r>
            <a:r>
              <a:rPr kumimoji="1" lang="en-US" altLang="ja-JP" dirty="0" err="1"/>
              <a:t>SiC</a:t>
            </a:r>
            <a:r>
              <a:rPr kumimoji="1" lang="en-US" altLang="ja-JP" dirty="0"/>
              <a:t> damper.</a:t>
            </a:r>
          </a:p>
          <a:p>
            <a:r>
              <a:rPr kumimoji="1" lang="en-US" altLang="ja-JP" dirty="0"/>
              <a:t>The absorbed power by the ferrite dampers of downstream cavity, D11C, are reduced more than 10% by </a:t>
            </a:r>
            <a:r>
              <a:rPr kumimoji="1" lang="en-US" altLang="ja-JP" dirty="0" err="1"/>
              <a:t>SiC</a:t>
            </a:r>
            <a:r>
              <a:rPr kumimoji="1" lang="en-US" altLang="ja-JP" dirty="0"/>
              <a:t> damper. </a:t>
            </a:r>
          </a:p>
          <a:p>
            <a:r>
              <a:rPr kumimoji="1" lang="en-US" altLang="ja-JP" dirty="0"/>
              <a:t>It was confirmed that the additional </a:t>
            </a:r>
            <a:r>
              <a:rPr kumimoji="1" lang="en-US" altLang="ja-JP" dirty="0" err="1"/>
              <a:t>SiC</a:t>
            </a:r>
            <a:r>
              <a:rPr kumimoji="1" lang="en-US" altLang="ja-JP" dirty="0"/>
              <a:t> damper is effective to reduce the load of downstream cavities.</a:t>
            </a:r>
          </a:p>
          <a:p>
            <a:r>
              <a:rPr kumimoji="1" lang="en-US" altLang="ja-JP" dirty="0"/>
              <a:t>For the future high current operation, </a:t>
            </a:r>
            <a:r>
              <a:rPr kumimoji="1" lang="en-US" altLang="ja-JP" dirty="0" err="1"/>
              <a:t>SiC</a:t>
            </a:r>
            <a:r>
              <a:rPr kumimoji="1" lang="en-US" altLang="ja-JP" dirty="0"/>
              <a:t> dampers will be installed to downstream of all SCCs.  </a:t>
            </a:r>
          </a:p>
          <a:p>
            <a:r>
              <a:rPr kumimoji="1" lang="en-US" altLang="ja-JP" dirty="0"/>
              <a:t>(</a:t>
            </a:r>
            <a:r>
              <a:rPr kumimoji="1" lang="en-US" altLang="ja-JP" dirty="0" err="1"/>
              <a:t>Nishiwaki</a:t>
            </a:r>
            <a:r>
              <a:rPr kumimoji="1" lang="en-US" altLang="ja-JP" dirty="0"/>
              <a:t> )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05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we get another phenomena of HOM at high current operation with large number of bunch.</a:t>
            </a:r>
          </a:p>
          <a:p>
            <a:r>
              <a:rPr lang="en-US" dirty="0"/>
              <a:t>The absorbed HOM power depend on the bunch spacing.</a:t>
            </a:r>
          </a:p>
          <a:p>
            <a:r>
              <a:rPr lang="en-US" altLang="ja-JP" dirty="0"/>
              <a:t>In particular</a:t>
            </a:r>
            <a:r>
              <a:rPr lang="en-US" dirty="0"/>
              <a:t>, the TM011 (monopole mode) is very strongly dependent on bunch spacing, and the stacking effect is significant.</a:t>
            </a:r>
          </a:p>
          <a:p>
            <a:r>
              <a:rPr lang="en-US" dirty="0"/>
              <a:t>HOM power at 2 spacing differs from at </a:t>
            </a:r>
            <a:r>
              <a:rPr lang="en-US" altLang="ja-JP" dirty="0"/>
              <a:t>3 spacing by a factor of around 1.5 times.</a:t>
            </a:r>
          </a:p>
          <a:p>
            <a:r>
              <a:rPr lang="en-US" dirty="0"/>
              <a:t>TM011 will propagate mainly to large beam pipe.</a:t>
            </a:r>
          </a:p>
          <a:p>
            <a:r>
              <a:rPr lang="en-US" dirty="0"/>
              <a:t>LBP ferrite absorbed power increase at 2 spacing as a large number of bunch.</a:t>
            </a:r>
          </a:p>
          <a:p>
            <a:r>
              <a:rPr lang="en-US" dirty="0"/>
              <a:t>Additionally, </a:t>
            </a:r>
            <a:r>
              <a:rPr lang="en-US" altLang="ja-JP" dirty="0"/>
              <a:t>this tendency has individual differences.</a:t>
            </a:r>
          </a:p>
          <a:p>
            <a:r>
              <a:rPr lang="en-US" dirty="0"/>
              <a:t>We need to considering of the limitation of HOM power</a:t>
            </a:r>
          </a:p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31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Next is a damping system by LLRF.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In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-apple-system"/>
              </a:rPr>
              <a:t>SuperKEKB</a:t>
            </a: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, because currents is large,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it is necessary to consider the instability caused not only by the higher order mode but also by the acceleration mode.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LLRF has developed and installed a digital system for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-apple-system"/>
              </a:rPr>
              <a:t>SuperKEKB</a:t>
            </a: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,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which incorporates the CBI damper system and carries out suppression of modes such as mu = -1, -2 and -3</a:t>
            </a:r>
          </a:p>
          <a:p>
            <a:r>
              <a:rPr kumimoji="1"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This system is working well.</a:t>
            </a:r>
          </a:p>
          <a:p>
            <a:endParaRPr kumimoji="1" lang="en-US" altLang="ja-JP" b="0" i="0" dirty="0">
              <a:solidFill>
                <a:srgbClr val="444444"/>
              </a:solidFill>
              <a:effectLst/>
              <a:latin typeface="-apple-system"/>
            </a:endParaRPr>
          </a:p>
          <a:p>
            <a:endParaRPr kumimoji="1" lang="en-US" altLang="ja-JP" b="0" i="0" dirty="0">
              <a:solidFill>
                <a:srgbClr val="444444"/>
              </a:solidFill>
              <a:effectLst/>
              <a:latin typeface="-apple-system"/>
            </a:endParaRPr>
          </a:p>
          <a:p>
            <a:r>
              <a:rPr kumimoji="1"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(parallel comb filter)</a:t>
            </a:r>
          </a:p>
          <a:p>
            <a:endParaRPr kumimoji="1" lang="en-US" altLang="ja-JP" b="0" i="0" dirty="0">
              <a:solidFill>
                <a:srgbClr val="444444"/>
              </a:solidFill>
              <a:effectLst/>
              <a:latin typeface="-apple-system"/>
            </a:endParaRPr>
          </a:p>
          <a:p>
            <a:r>
              <a:rPr kumimoji="1"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(</a:t>
            </a:r>
            <a:r>
              <a:rPr kumimoji="1" lang="en-US" altLang="ja-JP" b="0" i="0" dirty="0" err="1">
                <a:solidFill>
                  <a:srgbClr val="444444"/>
                </a:solidFill>
                <a:effectLst/>
                <a:latin typeface="-apple-system"/>
              </a:rPr>
              <a:t>SuperKEKB</a:t>
            </a:r>
            <a:r>
              <a:rPr kumimoji="1" lang="ja-JP" altLang="en-US" b="0" i="0" dirty="0">
                <a:solidFill>
                  <a:srgbClr val="444444"/>
                </a:solidFill>
                <a:effectLst/>
                <a:latin typeface="-apple-system"/>
              </a:rPr>
              <a:t>だと</a:t>
            </a:r>
            <a:r>
              <a:rPr kumimoji="1"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-2, -3</a:t>
            </a:r>
            <a:r>
              <a:rPr kumimoji="1" lang="ja-JP" altLang="en-US" b="0" i="0" dirty="0">
                <a:solidFill>
                  <a:srgbClr val="444444"/>
                </a:solidFill>
                <a:effectLst/>
                <a:latin typeface="-apple-system"/>
              </a:rPr>
              <a:t>も考慮、廣澤さんスライド</a:t>
            </a:r>
            <a:r>
              <a:rPr kumimoji="1"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78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I go back the superconducting cavity topic.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The superconducting cavity has been very stable in operation so far,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and the trip rate has been kept low.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The cause of the trip includes not only a quench or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-apple-system"/>
              </a:rPr>
              <a:t>multipacting</a:t>
            </a: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 but also a trouble of a piezo actuator or controller and a trouble of equipment such as a chiller.</a:t>
            </a:r>
            <a:br>
              <a:rPr lang="en-US" dirty="0"/>
            </a:br>
            <a:r>
              <a:rPr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In addition, RF aging is performed during maintenance to recover the emission level.</a:t>
            </a:r>
            <a:endParaRPr lang="en-US" dirty="0"/>
          </a:p>
          <a:p>
            <a:pPr algn="l"/>
            <a:endParaRPr lang="en-US" b="0" i="0" dirty="0">
              <a:solidFill>
                <a:srgbClr val="444444"/>
              </a:solidFill>
              <a:effectLst/>
              <a:latin typeface="-apple-system"/>
            </a:endParaRP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We have a domestic problem.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We need to warm up all of cavity twice a year to investigation safety by a law.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It can cause a decrease in performance.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74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I go back the superconducting cavity topic.</a:t>
            </a:r>
          </a:p>
          <a:p>
            <a:r>
              <a:rPr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The superconducting cavity has been very stable in operation so far, </a:t>
            </a:r>
          </a:p>
          <a:p>
            <a:r>
              <a:rPr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and the trip rate has been kept low.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The cause of the trip includes not only a quench or </a:t>
            </a:r>
            <a:r>
              <a:rPr lang="en-US" altLang="ja-JP" b="0" i="0" dirty="0" err="1">
                <a:solidFill>
                  <a:srgbClr val="444444"/>
                </a:solidFill>
                <a:effectLst/>
                <a:latin typeface="-apple-system"/>
              </a:rPr>
              <a:t>multipacting</a:t>
            </a:r>
            <a:r>
              <a:rPr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 but also a trouble of a piezo actuator or controller and a trouble of equipment such as a chiller.</a:t>
            </a:r>
            <a:br>
              <a:rPr lang="en-US" altLang="ja-JP" dirty="0"/>
            </a:br>
            <a:r>
              <a:rPr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In addition, RF aging is performed during maintenance to recover the emission level.</a:t>
            </a:r>
            <a:endParaRPr lang="en-US" altLang="ja-JP" dirty="0"/>
          </a:p>
          <a:p>
            <a:pPr algn="l"/>
            <a:endParaRPr lang="en-US" altLang="ja-JP" b="0" i="0" dirty="0">
              <a:solidFill>
                <a:srgbClr val="444444"/>
              </a:solidFill>
              <a:effectLst/>
              <a:latin typeface="-apple-system"/>
            </a:endParaRPr>
          </a:p>
          <a:p>
            <a:r>
              <a:rPr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We have a domestic problem.</a:t>
            </a:r>
          </a:p>
          <a:p>
            <a:r>
              <a:rPr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We need to warm up all of cavity twice a year to investigation safety by a law.</a:t>
            </a:r>
          </a:p>
          <a:p>
            <a:r>
              <a:rPr lang="en-US" altLang="ja-JP" b="0" i="0" dirty="0">
                <a:solidFill>
                  <a:srgbClr val="444444"/>
                </a:solidFill>
                <a:effectLst/>
                <a:latin typeface="-apple-system"/>
              </a:rPr>
              <a:t>It can cause a decrease in performance.</a:t>
            </a:r>
          </a:p>
          <a:p>
            <a:endParaRPr lang="en-US" b="0" i="0" dirty="0">
              <a:solidFill>
                <a:srgbClr val="444444"/>
              </a:solidFill>
              <a:effectLst/>
              <a:latin typeface="-apple-system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55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the performance of Q0 has slightly decreased over time with field emission. </a:t>
            </a:r>
          </a:p>
          <a:p>
            <a:r>
              <a:rPr kumimoji="1" lang="en-US" altLang="ja-JP" dirty="0"/>
              <a:t>Since it has been operating for more than 20 years since KEKB, </a:t>
            </a:r>
          </a:p>
          <a:p>
            <a:r>
              <a:rPr kumimoji="1" lang="en-US" altLang="ja-JP" dirty="0"/>
              <a:t>some troubles including leak occurred.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In </a:t>
            </a:r>
            <a:r>
              <a:rPr kumimoji="1" lang="en-US" altLang="ja-JP" dirty="0" err="1"/>
              <a:t>cooment</a:t>
            </a:r>
            <a:r>
              <a:rPr kumimoji="1" lang="en-US" altLang="ja-JP" dirty="0"/>
              <a:t>, operation voltage is 1.5 MV and this Q_0 at 1.5 MV is not so much</a:t>
            </a:r>
          </a:p>
          <a:p>
            <a:r>
              <a:rPr kumimoji="1" lang="en-US" altLang="ja-JP" dirty="0"/>
              <a:t>there is no problem with the performance for the </a:t>
            </a:r>
            <a:r>
              <a:rPr kumimoji="1" lang="en-US" altLang="ja-JP" dirty="0" err="1"/>
              <a:t>SuperKEKB</a:t>
            </a:r>
            <a:r>
              <a:rPr kumimoji="1" lang="en-US" altLang="ja-JP" dirty="0"/>
              <a:t> operation.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3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 err="1"/>
              <a:t>SuperKEKB</a:t>
            </a:r>
            <a:r>
              <a:rPr lang="en-US" dirty="0"/>
              <a:t> is an electron and positron asymmetric energy collider for the discovery new physics experiment of Belle 2</a:t>
            </a:r>
          </a:p>
          <a:p>
            <a:r>
              <a:rPr lang="en-US" dirty="0"/>
              <a:t>	HER is an electron and High energy, LER is low energy for positron</a:t>
            </a:r>
          </a:p>
          <a:p>
            <a:r>
              <a:rPr lang="en-US" dirty="0"/>
              <a:t>	</a:t>
            </a:r>
            <a:r>
              <a:rPr lang="en-US" dirty="0" err="1"/>
              <a:t>SuperKEKB</a:t>
            </a:r>
            <a:r>
              <a:rPr lang="en-US" dirty="0"/>
              <a:t> is an upgrade machine from KEKB accelerator that is also e+/e- collider for luminosity frontier </a:t>
            </a:r>
          </a:p>
          <a:p>
            <a:r>
              <a:rPr lang="en-US" dirty="0"/>
              <a:t>	These accelerators focus on the high luminosity.</a:t>
            </a:r>
          </a:p>
          <a:p>
            <a:r>
              <a:rPr lang="en-US" dirty="0"/>
              <a:t>	</a:t>
            </a:r>
            <a:r>
              <a:rPr lang="en-US" dirty="0" err="1"/>
              <a:t>SuperKEKB</a:t>
            </a:r>
            <a:r>
              <a:rPr lang="en-US" dirty="0"/>
              <a:t> adopted the two method, Nano-beam scheme and high beam intensity.</a:t>
            </a:r>
          </a:p>
          <a:p>
            <a:r>
              <a:rPr lang="en-US" dirty="0"/>
              <a:t>	The design current of </a:t>
            </a:r>
            <a:r>
              <a:rPr lang="en-US" dirty="0" err="1"/>
              <a:t>SuperKEKB</a:t>
            </a:r>
            <a:r>
              <a:rPr lang="en-US" dirty="0"/>
              <a:t> is 3.6 A and 2.6 A for positron and electron.</a:t>
            </a:r>
          </a:p>
          <a:p>
            <a:r>
              <a:rPr lang="en-US" dirty="0"/>
              <a:t>	That is twice higher than the KEKB achieved current.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31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The maximum acceleration gradient has also degraded over time. </a:t>
            </a:r>
          </a:p>
          <a:p>
            <a:r>
              <a:rPr lang="en-US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he decreasing over time is no problem with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-apple-system"/>
              </a:rPr>
              <a:t>SuperKEKB</a:t>
            </a: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 operation </a:t>
            </a:r>
            <a:r>
              <a:rPr lang="en-US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now</a:t>
            </a: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.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Because operation voltage is 1.5 MV.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However, major problems such as leaks greatly reduced performance and needed to be fixed.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3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One solution of the unacceptable performance degradation is rinsing with ultrapure water.</a:t>
            </a:r>
          </a:p>
          <a:p>
            <a:r>
              <a:rPr kumimoji="1" lang="en-US" altLang="ja-JP" dirty="0"/>
              <a:t>We developed high-pressure rinse system for the cavity inside module without disassembly.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Input </a:t>
            </a:r>
            <a:r>
              <a:rPr lang="en-US" altLang="ja-JP" dirty="0"/>
              <a:t>coupler and b</a:t>
            </a:r>
            <a:r>
              <a:rPr kumimoji="1" lang="en-US" altLang="ja-JP" dirty="0"/>
              <a:t>oth end groups, including ferrite HOM damper, taper chamber, bellows chamber, ion pump, vacuum gauges and GV, are removed before HHPR in a clean booth. </a:t>
            </a:r>
          </a:p>
          <a:p>
            <a:r>
              <a:rPr kumimoji="1" lang="en-US" altLang="ja-JP" dirty="0"/>
              <a:t>By using this system, we can apply HPR to the cavity in the cryomodule,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HPR nozzle automatically drive in horizontal and rotational inside the cavity </a:t>
            </a:r>
            <a:r>
              <a:rPr lang="en-US" dirty="0"/>
              <a:t>in horizontal position</a:t>
            </a:r>
            <a:r>
              <a:rPr lang="en-U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dirty water in the cell is pumped up by aspiration system during rinsing.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ja-JP" dirty="0">
                <a:solidFill>
                  <a:srgbClr val="0432FF"/>
                </a:solidFill>
              </a:rPr>
              <a:t>We have already applied HHPR to three cryomodules </a:t>
            </a:r>
            <a:r>
              <a:rPr lang="en-US" altLang="ja-JP" dirty="0"/>
              <a:t>degraded by strong FE.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kumimoji="1" lang="en-US" altLang="ja-JP" dirty="0"/>
              <a:t>Before cooling, baking </a:t>
            </a:r>
            <a:r>
              <a:rPr lang="en-US" altLang="ja-JP" dirty="0"/>
              <a:t>were</a:t>
            </a:r>
            <a:r>
              <a:rPr kumimoji="1" lang="en-US" altLang="ja-JP" dirty="0"/>
              <a:t> not performed.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ja-JP" b="1" dirty="0">
                <a:solidFill>
                  <a:srgbClr val="0432FF"/>
                </a:solidFill>
              </a:rPr>
              <a:t>All Cavity performances were successfully recovered. And Q0 value can be keep over 1x10^9 at 2 MV that is design value of cavity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ja-JP" b="1" dirty="0">
                <a:solidFill>
                  <a:srgbClr val="0432FF"/>
                </a:solidFill>
              </a:rPr>
              <a:t>All three cavities have been installed and operated stably in </a:t>
            </a:r>
            <a:r>
              <a:rPr lang="en-US" altLang="ja-JP" b="1" dirty="0" err="1">
                <a:solidFill>
                  <a:srgbClr val="0432FF"/>
                </a:solidFill>
              </a:rPr>
              <a:t>SuperKEKB</a:t>
            </a:r>
            <a:r>
              <a:rPr lang="en-US" altLang="ja-JP" b="1" dirty="0">
                <a:solidFill>
                  <a:srgbClr val="0432FF"/>
                </a:solidFill>
              </a:rPr>
              <a:t>. </a:t>
            </a:r>
          </a:p>
          <a:p>
            <a:pPr algn="just">
              <a:buFont typeface="Wingdings" panose="05000000000000000000" pitchFamily="2" charset="2"/>
              <a:buNone/>
            </a:pPr>
            <a:endParaRPr lang="en-US" altLang="ja-JP" b="1" dirty="0">
              <a:solidFill>
                <a:srgbClr val="0432FF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200" baseline="0" dirty="0"/>
              <a:t>We are planning to perform the HHPR in the accelerator tunnel.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200" baseline="0" dirty="0"/>
              <a:t>There are many difficulties such as cleanliness, spaces, and supplying ultrapure water.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200" baseline="0" dirty="0"/>
              <a:t>However, it has the great advantage that no extensive work is required to move the cavity out of the tunnel. </a:t>
            </a:r>
          </a:p>
          <a:p>
            <a:pPr algn="just">
              <a:buFont typeface="Wingdings" panose="05000000000000000000" pitchFamily="2" charset="2"/>
              <a:buNone/>
            </a:pPr>
            <a:endParaRPr lang="en-US" altLang="ja-JP" b="1" dirty="0">
              <a:solidFill>
                <a:srgbClr val="0432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endParaRPr kumimoji="1" lang="en-US" altLang="ja-JP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91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ja-JP" dirty="0">
                <a:latin typeface="TimesNewRoman"/>
              </a:rPr>
              <a:t>E</a:t>
            </a:r>
            <a:r>
              <a:rPr lang="en-US" altLang="ja-JP" sz="1200" b="0" i="0" u="none" strike="noStrike" baseline="0" dirty="0">
                <a:latin typeface="TimesNewRoman"/>
              </a:rPr>
              <a:t>stimation of the growth rates of CBI.</a:t>
            </a:r>
          </a:p>
          <a:p>
            <a:pPr algn="l"/>
            <a:r>
              <a:rPr lang="en-US" altLang="ja-JP" sz="1200" b="0" i="0" u="none" strike="noStrike" baseline="0" dirty="0">
                <a:latin typeface="TimesNewRoman"/>
              </a:rPr>
              <a:t>These plots are growth rate of u=-1,-2,-3 modes as function of the stored beam current for LER and HER.</a:t>
            </a:r>
          </a:p>
          <a:p>
            <a:pPr algn="l"/>
            <a:r>
              <a:rPr lang="en-US" altLang="ja-JP" sz="1200" b="0" i="0" u="none" strike="noStrike" baseline="0" dirty="0">
                <a:latin typeface="TimesNewRoman"/>
              </a:rPr>
              <a:t>This line shows Radiation damping rate.</a:t>
            </a:r>
          </a:p>
          <a:p>
            <a:pPr algn="l"/>
            <a:r>
              <a:rPr lang="en-US" altLang="ja-JP" sz="1200" b="0" i="0" u="none" strike="noStrike" baseline="0" dirty="0">
                <a:latin typeface="TimesNewRoman"/>
              </a:rPr>
              <a:t>The threshold current of the </a:t>
            </a:r>
            <a:r>
              <a:rPr lang="en-US" altLang="ja-JP" sz="1200" b="0" i="0" u="none" strike="noStrike" baseline="0" dirty="0">
                <a:latin typeface="Symbol" panose="05050102010706020507" pitchFamily="18" charset="2"/>
              </a:rPr>
              <a:t>u=</a:t>
            </a:r>
            <a:r>
              <a:rPr lang="en-US" altLang="ja-JP" sz="1200" b="0" i="0" u="none" strike="noStrike" baseline="0" dirty="0">
                <a:latin typeface="TimesNewRoman"/>
              </a:rPr>
              <a:t>-1 is about 1.8 A for </a:t>
            </a:r>
            <a:r>
              <a:rPr lang="en-US" altLang="ja-JP" sz="1200" b="0" i="0" u="none" strike="noStrike" baseline="0" dirty="0" err="1">
                <a:latin typeface="TimesNewRoman"/>
              </a:rPr>
              <a:t>LERand</a:t>
            </a:r>
            <a:r>
              <a:rPr lang="en-US" altLang="ja-JP" sz="1200" b="0" i="0" u="none" strike="noStrike" baseline="0" dirty="0">
                <a:latin typeface="TimesNewRoman"/>
              </a:rPr>
              <a:t> 1.2 A for HER. </a:t>
            </a:r>
          </a:p>
          <a:p>
            <a:pPr algn="l"/>
            <a:r>
              <a:rPr lang="en-US" altLang="ja-JP" sz="1200" b="0" i="0" u="none" strike="noStrike" baseline="0" dirty="0">
                <a:latin typeface="TimesNewRoman"/>
              </a:rPr>
              <a:t>At the design beam, the growth rate of the </a:t>
            </a:r>
            <a:r>
              <a:rPr lang="en-US" altLang="ja-JP" sz="1200" b="0" i="0" u="none" strike="noStrike" baseline="0" dirty="0">
                <a:latin typeface="Symbol" panose="05050102010706020507" pitchFamily="18" charset="2"/>
              </a:rPr>
              <a:t>u=</a:t>
            </a:r>
            <a:r>
              <a:rPr lang="en-US" altLang="ja-JP" sz="1200" b="0" i="0" u="none" strike="noStrike" baseline="0" dirty="0">
                <a:latin typeface="TimesNewRoman"/>
              </a:rPr>
              <a:t>-2 mode instability will be close to the radiation damping rate. </a:t>
            </a:r>
          </a:p>
          <a:p>
            <a:pPr algn="l"/>
            <a:r>
              <a:rPr lang="en-US" altLang="ja-JP" sz="1200" b="0" i="0" u="none" strike="noStrike" baseline="0" dirty="0">
                <a:latin typeface="TimesNewRoman"/>
              </a:rPr>
              <a:t>When there is a parked cavity, u=-2 mode also has no margin.</a:t>
            </a:r>
          </a:p>
          <a:p>
            <a:pPr algn="l"/>
            <a:r>
              <a:rPr kumimoji="1" lang="en-US" altLang="ja-JP" sz="1200" b="0" i="0" u="none" strike="noStrike" baseline="0" dirty="0">
                <a:latin typeface="TimesNewRoman"/>
              </a:rPr>
              <a:t>In the past operation, u=-1 mode damper was required earlier than expected due to the detuned cavity.</a:t>
            </a:r>
          </a:p>
          <a:p>
            <a:pPr algn="l"/>
            <a:endParaRPr kumimoji="1" lang="en-US" altLang="ja-JP" sz="1200" b="0" i="0" u="none" strike="noStrike" baseline="0" dirty="0">
              <a:latin typeface="TimesNewRoman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43DF-AC8A-44D0-863F-D8B36B5D10B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680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block diagram the LLRF system with CBI damper.</a:t>
            </a:r>
          </a:p>
          <a:p>
            <a:r>
              <a:rPr kumimoji="1" lang="en-US" altLang="ja-JP" dirty="0"/>
              <a:t>The damper system is installed to ARES station with digital LLRF.</a:t>
            </a:r>
          </a:p>
          <a:p>
            <a:r>
              <a:rPr kumimoji="1" lang="en-US" altLang="ja-JP" dirty="0"/>
              <a:t>The damper system can correspond to u=-1, -2 and -3 modes in parallel.</a:t>
            </a:r>
          </a:p>
          <a:p>
            <a:r>
              <a:rPr kumimoji="1" lang="en-US" altLang="ja-JP" dirty="0"/>
              <a:t>This is an example of FB loop test result of the CBI mode filter for a simulant cavity.</a:t>
            </a:r>
          </a:p>
          <a:p>
            <a:r>
              <a:rPr kumimoji="1" lang="en-US" altLang="ja-JP" dirty="0"/>
              <a:t>The frequency correspond each mode are racked successfully.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43DF-AC8A-44D0-863F-D8B36B5D10B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88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CBI damper system is operating in </a:t>
            </a:r>
            <a:r>
              <a:rPr kumimoji="1" lang="en-US" altLang="ja-JP" dirty="0" err="1"/>
              <a:t>SuperKEKB</a:t>
            </a:r>
            <a:r>
              <a:rPr kumimoji="1" lang="en-US" altLang="ja-JP" dirty="0"/>
              <a:t> LER and HER.</a:t>
            </a:r>
          </a:p>
          <a:p>
            <a:r>
              <a:rPr kumimoji="1" lang="en-US" altLang="ja-JP" dirty="0"/>
              <a:t>This is an example of beam spectra without and with CBI damper.</a:t>
            </a:r>
          </a:p>
          <a:p>
            <a:r>
              <a:rPr kumimoji="1" lang="en-US" altLang="ja-JP" dirty="0"/>
              <a:t>The u=-2 mode was excited by large detuning SCC artificially.</a:t>
            </a:r>
          </a:p>
          <a:p>
            <a:r>
              <a:rPr kumimoji="1" lang="en-US" altLang="ja-JP" dirty="0"/>
              <a:t>After tuning CBI damper, the peak disappeared.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In actual beam operation with the damper system, CBI is not a problem up to 1.46A for LER and 1.14A for HER.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43DF-AC8A-44D0-863F-D8B36B5D10B4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8427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high current operation, fs reduction is expected due to coherent oscillation.</a:t>
            </a:r>
          </a:p>
          <a:p>
            <a:r>
              <a:rPr kumimoji="1" lang="en-US" altLang="ja-JP" dirty="0"/>
              <a:t>This is calculation of coherent oscillation frequencies as a function of stored beam current with simplified one SCC without FB.</a:t>
            </a:r>
          </a:p>
          <a:p>
            <a:r>
              <a:rPr kumimoji="1" lang="en-US" altLang="ja-JP" dirty="0"/>
              <a:t>fs reduction depends on QL.</a:t>
            </a:r>
          </a:p>
          <a:p>
            <a:r>
              <a:rPr kumimoji="1" lang="en-US" altLang="ja-JP" dirty="0"/>
              <a:t>But changing QL of SCC should be avoided.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Therefore, DRFB and ZMD system are working.</a:t>
            </a:r>
          </a:p>
          <a:p>
            <a:r>
              <a:rPr kumimoji="1" lang="en-US" altLang="ja-JP" dirty="0"/>
              <a:t>This is a block diagram of LLRF focused on SCC.</a:t>
            </a:r>
          </a:p>
          <a:p>
            <a:r>
              <a:rPr kumimoji="1" lang="en-US" altLang="ja-JP" dirty="0"/>
              <a:t>By DRFB, effective impedance of cavity and beam loading are reduced.</a:t>
            </a:r>
          </a:p>
          <a:p>
            <a:r>
              <a:rPr kumimoji="1" lang="en-US" altLang="ja-JP" dirty="0"/>
              <a:t>And, the zero-mode damper is tuned its phase to suppress amplitude of the coherent oscillation.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This plots show the calculated and measured frequencies without DRFB and different gain of DRFB.</a:t>
            </a:r>
          </a:p>
          <a:p>
            <a:r>
              <a:rPr kumimoji="1" lang="en-US" altLang="ja-JP" dirty="0"/>
              <a:t>The higher beam current can be stored stably by DRFB and ZMD in beam study.</a:t>
            </a:r>
          </a:p>
          <a:p>
            <a:r>
              <a:rPr kumimoji="1" lang="en-US" altLang="ja-JP" dirty="0"/>
              <a:t>Up to higher than 1A operation, coherent oscillation instability is no a problem with the DRFB and ZMD.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43DF-AC8A-44D0-863F-D8B36B5D10B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8060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Final topic is bunch gap transient.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bunch gap modulates the amplitude and phase of the accelerating cavity field.</a:t>
            </a:r>
          </a:p>
          <a:p>
            <a:r>
              <a:rPr kumimoji="1" lang="en-US" altLang="ja-JP" dirty="0"/>
              <a:t>Due to this modulation, the longitudinal synchronous position is shifted bunch by bunch along the train as shown in this plot.</a:t>
            </a:r>
          </a:p>
          <a:p>
            <a:r>
              <a:rPr kumimoji="1" lang="en-US" altLang="ja-JP" dirty="0"/>
              <a:t>Then,</a:t>
            </a:r>
            <a:r>
              <a:rPr kumimoji="1" lang="ja-JP" altLang="en-US" dirty="0"/>
              <a:t> </a:t>
            </a:r>
            <a:r>
              <a:rPr kumimoji="1" lang="en-US" altLang="ja-JP" dirty="0"/>
              <a:t>collision point of each bunch is shifted. </a:t>
            </a:r>
          </a:p>
          <a:p>
            <a:r>
              <a:rPr lang="en-US" altLang="ja-JP" sz="1200" b="1" dirty="0"/>
              <a:t>It will make loss of luminosity.</a:t>
            </a:r>
          </a:p>
          <a:p>
            <a:endParaRPr kumimoji="1" lang="en-US" altLang="ja-JP" sz="1200" b="1" dirty="0"/>
          </a:p>
          <a:p>
            <a:r>
              <a:rPr kumimoji="1" lang="en-US" altLang="ja-JP" sz="1200" b="0" dirty="0"/>
              <a:t>This plots are calculation and measurement of phase change in ARES A-cavity in 1A with 2 bunch gap operation.</a:t>
            </a:r>
          </a:p>
          <a:p>
            <a:r>
              <a:rPr kumimoji="1" lang="en-US" altLang="ja-JP" sz="1200" b="0" dirty="0"/>
              <a:t>There are rapid phase change at the gap.</a:t>
            </a:r>
          </a:p>
          <a:p>
            <a:endParaRPr kumimoji="1" lang="en-US" altLang="ja-JP" sz="1200" b="0" dirty="0"/>
          </a:p>
          <a:p>
            <a:r>
              <a:rPr kumimoji="1" lang="en-US" altLang="ja-JP" sz="1200" b="0" dirty="0"/>
              <a:t>The rapid phase change is attributed to the parasitic 0 and pi mode of ARES.</a:t>
            </a:r>
          </a:p>
          <a:p>
            <a:r>
              <a:rPr kumimoji="1" lang="en-US" altLang="ja-JP" sz="1200" b="0" dirty="0"/>
              <a:t>The feed-forward control can’t be available in our RF system for the measures to reduce this modulation,</a:t>
            </a:r>
          </a:p>
          <a:p>
            <a:r>
              <a:rPr kumimoji="1" lang="en-US" altLang="ja-JP" sz="1200" b="0" dirty="0"/>
              <a:t>because the klystron performance such as bandwidth and output power is not enough to cancel the rapid phase modulation.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43DF-AC8A-44D0-863F-D8B36B5D10B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9001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These are the simulation study of phase difference between LER and HER.</a:t>
            </a:r>
          </a:p>
          <a:p>
            <a:r>
              <a:rPr kumimoji="1" lang="en-US" altLang="ja-JP" dirty="0"/>
              <a:t>Even if the phase modulates by bunch gap transient, Reducing the phase difference between LER and HER can reduce the effect on Luminosity.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This is a calculation result without any care.</a:t>
            </a:r>
          </a:p>
          <a:p>
            <a:r>
              <a:rPr kumimoji="1" lang="en-US" altLang="ja-JP" dirty="0"/>
              <a:t>Red line is phase difference between LER and HER.</a:t>
            </a:r>
          </a:p>
          <a:p>
            <a:r>
              <a:rPr kumimoji="1" lang="en-US" altLang="ja-JP" dirty="0"/>
              <a:t>As you can see, there is a large phase difference at a leading part of the train.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To mitigate the phase difference, we considered changing the fill pattern at the leading part of LER and the gap delay for HER.</a:t>
            </a:r>
          </a:p>
          <a:p>
            <a:r>
              <a:rPr kumimoji="1" lang="en-US" altLang="ja-JP" dirty="0"/>
              <a:t>In this condition, the phase differences at leading part and along train are small with step of bunch pattern of LER and gap delay for 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actual operation, it is necessary to optimize the fill pattern and gap delay while observing the luminosity.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43DF-AC8A-44D0-863F-D8B36B5D10B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113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This is a </a:t>
            </a:r>
            <a:r>
              <a:rPr lang="en-US" dirty="0" err="1"/>
              <a:t>SuperKEKB</a:t>
            </a:r>
            <a:r>
              <a:rPr lang="en-US" dirty="0"/>
              <a:t> recent operation history from a physics run in 2019.</a:t>
            </a:r>
          </a:p>
          <a:p>
            <a:pPr lvl="1"/>
            <a:r>
              <a:rPr lang="en-US" dirty="0"/>
              <a:t>The slide shows the </a:t>
            </a:r>
            <a:r>
              <a:rPr lang="en-US" dirty="0" err="1"/>
              <a:t>SuperKEKB</a:t>
            </a:r>
            <a:r>
              <a:rPr lang="en-US" dirty="0"/>
              <a:t> achievement parameters.</a:t>
            </a:r>
          </a:p>
          <a:p>
            <a:pPr lvl="1"/>
            <a:r>
              <a:rPr lang="en-US" dirty="0"/>
              <a:t>Peak luminosity </a:t>
            </a:r>
            <a:r>
              <a:rPr lang="en-US" dirty="0" err="1"/>
              <a:t>achived</a:t>
            </a:r>
            <a:r>
              <a:rPr lang="en-US" dirty="0"/>
              <a:t> 4.7x10^34 at beta 0.9 at the collision point</a:t>
            </a:r>
          </a:p>
          <a:p>
            <a:pPr lvl="1"/>
            <a:r>
              <a:rPr lang="en-US" dirty="0"/>
              <a:t>Maximum beam currents are over 1.5 A and 1.2 A for positron and electron, respectively. </a:t>
            </a:r>
          </a:p>
          <a:p>
            <a:pPr lvl="1"/>
            <a:r>
              <a:rPr lang="en-US" dirty="0"/>
              <a:t>We start the 2024 winter operation as 2024c on 9 </a:t>
            </a:r>
            <a:r>
              <a:rPr lang="en-US" dirty="0" err="1"/>
              <a:t>Oct.The</a:t>
            </a:r>
            <a:r>
              <a:rPr lang="en-US" dirty="0"/>
              <a:t> beam current will increase more and more to increase luminosity.</a:t>
            </a:r>
          </a:p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63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In the main ring of </a:t>
            </a:r>
            <a:r>
              <a:rPr lang="en-US" dirty="0" err="1"/>
              <a:t>SuperKEKB</a:t>
            </a:r>
            <a:r>
              <a:rPr lang="en-US" dirty="0"/>
              <a:t>, two types of accelerating cavities are used.</a:t>
            </a:r>
          </a:p>
          <a:p>
            <a:pPr lvl="1"/>
            <a:r>
              <a:rPr lang="en-US" dirty="0"/>
              <a:t>One is ARES as a normal-conducting cavity and the other is a superconducting cavity.</a:t>
            </a:r>
          </a:p>
          <a:p>
            <a:pPr lvl="1"/>
            <a:r>
              <a:rPr lang="en-US" dirty="0"/>
              <a:t>Both types of cavities have been used since the KEKB era.</a:t>
            </a:r>
          </a:p>
          <a:p>
            <a:pPr lvl="1"/>
            <a:r>
              <a:rPr lang="en-US" dirty="0"/>
              <a:t>These cavities are HOM-damped cavities designed with high beam currents.</a:t>
            </a:r>
          </a:p>
          <a:p>
            <a:pPr lvl="1"/>
            <a:r>
              <a:rPr lang="en-US" dirty="0"/>
              <a:t>The ARES cavity consists of three cavities, which will be explained on the next page.</a:t>
            </a:r>
          </a:p>
          <a:p>
            <a:pPr lvl="1"/>
            <a:r>
              <a:rPr lang="en-US" dirty="0"/>
              <a:t>They are installed in both the positron LER and the electron HER.</a:t>
            </a:r>
          </a:p>
          <a:p>
            <a:pPr lvl="1"/>
            <a:r>
              <a:rPr lang="en-US" dirty="0"/>
              <a:t>The Superconducting cavity is a single-cell cavity and is installed only in the HER, the high-energy electron ring.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7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ARES is unique cavity specialized for KEKB.</a:t>
            </a:r>
          </a:p>
          <a:p>
            <a:r>
              <a:rPr lang="en-US" dirty="0"/>
              <a:t>	The most significant characteristic is that there are three cavities, </a:t>
            </a:r>
          </a:p>
          <a:p>
            <a:r>
              <a:rPr lang="en-US" dirty="0"/>
              <a:t>	Accelerating-Cavity, </a:t>
            </a:r>
          </a:p>
          <a:p>
            <a:r>
              <a:rPr lang="en-US" dirty="0"/>
              <a:t>	Storage-Cavity, </a:t>
            </a:r>
          </a:p>
          <a:p>
            <a:r>
              <a:rPr lang="en-US" dirty="0"/>
              <a:t>	and Coupling-Cavity in-between.</a:t>
            </a:r>
          </a:p>
          <a:p>
            <a:r>
              <a:rPr lang="en-US" dirty="0"/>
              <a:t>	This three-cavity system is stabilized with accelerating which is the half pi mode.</a:t>
            </a:r>
          </a:p>
          <a:p>
            <a:r>
              <a:rPr lang="en-US" dirty="0"/>
              <a:t>	The purpose of S-Cavity with large stored energy is to suppress the optimum detuning. </a:t>
            </a:r>
          </a:p>
          <a:p>
            <a:r>
              <a:rPr lang="en-US" dirty="0"/>
              <a:t>	In our setting, the detuning of the accelerating mode is one tenth of A-</a:t>
            </a:r>
            <a:r>
              <a:rPr lang="en-US" dirty="0" err="1"/>
              <a:t>cav</a:t>
            </a:r>
            <a:r>
              <a:rPr lang="en-US" dirty="0"/>
              <a:t> detuning.</a:t>
            </a:r>
          </a:p>
          <a:p>
            <a:r>
              <a:rPr lang="en-US" dirty="0"/>
              <a:t>	As a result, CBIs driven by the accelerating mode is suppressed by this static mechanism. </a:t>
            </a:r>
          </a:p>
          <a:p>
            <a:r>
              <a:rPr lang="en-US" dirty="0"/>
              <a:t>	And, the parasitic 0 and pi modes can be damped selectively out of C-Cavity by an antenna-type damper.</a:t>
            </a:r>
          </a:p>
          <a:p>
            <a:r>
              <a:rPr lang="en-US" dirty="0"/>
              <a:t>(</a:t>
            </a:r>
            <a:r>
              <a:rPr lang="en-US" dirty="0" err="1"/>
              <a:t>eeFACT</a:t>
            </a:r>
            <a:r>
              <a:rPr lang="en-US" dirty="0"/>
              <a:t> </a:t>
            </a:r>
            <a:r>
              <a:rPr lang="en-US" dirty="0" err="1"/>
              <a:t>nishiwaki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In the recent operation, ARES trip rate is around 0.6 times in a cavity in 3 months.</a:t>
            </a:r>
          </a:p>
          <a:p>
            <a:r>
              <a:rPr lang="en-US" dirty="0"/>
              <a:t>ARES are very stable for beam operation.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23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dirty="0" err="1"/>
              <a:t>SuperKEKB</a:t>
            </a:r>
            <a:r>
              <a:rPr lang="en-US" dirty="0"/>
              <a:t> aims to achieve a current 2.6/3.6 A that is higher than the achieved current of KEKB.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Several RF system will upgrade to provide the huge beam power.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The main upgrades are In the ARES cavity, the coupling constants were changed, 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and in the superconducting cavity, an additional HOM damper was added to counteract the increased HOM power,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In the high power RF, replacement with high efficiency klystrons and an increase in the number of klystrons. 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In particular, the configuration of the entire RF station will be re-configured to increase the beam supply power (especially in the ARES cavity)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dirty="0"/>
              <a:t>In particular, the one to-one ARES station will have its beam power increased from 200 kW to 600 kW.</a:t>
            </a:r>
          </a:p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73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In more detail,</a:t>
            </a:r>
          </a:p>
          <a:p>
            <a:pPr lvl="1"/>
            <a:r>
              <a:rPr lang="en-US" dirty="0"/>
              <a:t>Originally, KEKB consisted of two type of RF station </a:t>
            </a:r>
          </a:p>
          <a:p>
            <a:pPr lvl="1"/>
            <a:r>
              <a:rPr lang="en-US" dirty="0"/>
              <a:t>one klystron station driving one cavity (ARES, SCC) as 1 to 1 station and </a:t>
            </a:r>
          </a:p>
          <a:p>
            <a:pPr lvl="1"/>
            <a:r>
              <a:rPr lang="en-US" dirty="0"/>
              <a:t>one klystron station driving two ARES cavities as 1 to 2 station.</a:t>
            </a:r>
          </a:p>
          <a:p>
            <a:pPr lvl="1"/>
            <a:r>
              <a:rPr lang="en-US" dirty="0"/>
              <a:t>However, in </a:t>
            </a:r>
            <a:r>
              <a:rPr lang="en-US" dirty="0" err="1"/>
              <a:t>SuperKEKB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the number of 1 to 1 stations has been increased to accommodate the increased beam power. </a:t>
            </a:r>
          </a:p>
          <a:p>
            <a:pPr lvl="1"/>
            <a:r>
              <a:rPr lang="en-US" dirty="0"/>
              <a:t>Then, 5 klystrons and low level systems also were added include the three power supply. </a:t>
            </a:r>
          </a:p>
          <a:p>
            <a:pPr lvl="1"/>
            <a:r>
              <a:rPr lang="en-US" dirty="0"/>
              <a:t>The number of cavities is 22 ARES cavities for LER and 8 ARES cavities and 8 superconducting cavities for HER, respectively.</a:t>
            </a:r>
          </a:p>
          <a:p>
            <a:pPr lvl="1"/>
            <a:r>
              <a:rPr lang="en-US" dirty="0"/>
              <a:t>There are 30 RF station totally in </a:t>
            </a:r>
            <a:r>
              <a:rPr lang="en-US" dirty="0" err="1"/>
              <a:t>SuperKEKB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 a comment, crab stations at KEKB was removed.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6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The klystrons used are Toshiba (Canon) 1.2  MW CW output </a:t>
            </a:r>
          </a:p>
          <a:p>
            <a:pPr lvl="1"/>
            <a:r>
              <a:rPr lang="en-US" dirty="0"/>
              <a:t>with a maximum gain of 60 </a:t>
            </a:r>
            <a:r>
              <a:rPr lang="en-US" dirty="0" err="1"/>
              <a:t>db</a:t>
            </a:r>
            <a:r>
              <a:rPr lang="en-US" dirty="0"/>
              <a:t> and an efficiency of about 65%, </a:t>
            </a:r>
          </a:p>
          <a:p>
            <a:pPr lvl="1"/>
            <a:r>
              <a:rPr lang="en-US" dirty="0"/>
              <a:t>the E3786 and its improved E3732. </a:t>
            </a:r>
          </a:p>
          <a:p>
            <a:pPr lvl="1"/>
            <a:r>
              <a:rPr lang="en-US" dirty="0"/>
              <a:t>The expected lifetime of klystrons is 150,000 hours to 200,000 hours by emission degradation. </a:t>
            </a:r>
          </a:p>
          <a:p>
            <a:pPr lvl="1"/>
            <a:r>
              <a:rPr lang="en-US" dirty="0"/>
              <a:t>However, klystrons lifetime reduced by several reasons. </a:t>
            </a:r>
          </a:p>
          <a:p>
            <a:pPr lvl="1"/>
            <a:r>
              <a:rPr lang="en-US" dirty="0"/>
              <a:t>The longest operating klystrons were limited to about 130,000 hours. </a:t>
            </a:r>
          </a:p>
          <a:p>
            <a:pPr lvl="1"/>
            <a:r>
              <a:rPr lang="en-US" dirty="0"/>
              <a:t>These klystrons, which were used in the TRISTAN in 1986, </a:t>
            </a:r>
          </a:p>
          <a:p>
            <a:pPr lvl="1"/>
            <a:r>
              <a:rPr lang="en-US" dirty="0"/>
              <a:t>are still in use for nearly 40 years. </a:t>
            </a:r>
          </a:p>
          <a:p>
            <a:pPr lvl="1"/>
            <a:r>
              <a:rPr lang="en-US" dirty="0"/>
              <a:t>Some klystron lifetime will be over 130,000 hour during </a:t>
            </a:r>
            <a:r>
              <a:rPr lang="en-US" dirty="0" err="1"/>
              <a:t>SuperKEKB</a:t>
            </a:r>
            <a:r>
              <a:rPr lang="en-US" dirty="0"/>
              <a:t> operation.</a:t>
            </a:r>
          </a:p>
          <a:p>
            <a:pPr lvl="1"/>
            <a:r>
              <a:rPr lang="en-US" dirty="0"/>
              <a:t>Therefore, it is necessary to prepare spare.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17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Most systems have been using for a long time from KEKB or TRISTAN.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The one of the biggest problem of RF system at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-apple-system"/>
              </a:rPr>
              <a:t>SuperKEKB</a:t>
            </a:r>
            <a:r>
              <a:rPr lang="en-US" b="0" i="0" dirty="0">
                <a:solidFill>
                  <a:srgbClr val="444444"/>
                </a:solidFill>
                <a:effectLst/>
                <a:latin typeface="-apple-system"/>
              </a:rPr>
              <a:t> is deterioration.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8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219" y="1197947"/>
            <a:ext cx="10364580" cy="225962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670294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200"/>
              </a:spcBef>
              <a:buNone/>
              <a:defRPr sz="2400" cap="none" spc="200" normalizeH="0" baseline="0">
                <a:solidFill>
                  <a:schemeClr val="tx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Michiru\Documents\KEK\巡業\keklogo.png">
            <a:extLst>
              <a:ext uri="{FF2B5EF4-FFF2-40B4-BE49-F238E27FC236}">
                <a16:creationId xmlns:a16="http://schemas.microsoft.com/office/drawing/2014/main" id="{31142B9D-0C82-C142-9324-533FE5EA1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64208" cy="1050878"/>
          </a:xfrm>
          <a:prstGeom prst="rect">
            <a:avLst/>
          </a:prstGeom>
          <a:noFill/>
        </p:spPr>
      </p:pic>
      <p:pic>
        <p:nvPicPr>
          <p:cNvPr id="11" name="Picture 2" descr="C:\Users\Michiru\Documents\KEK\B-workshop2011\SuperKEKB_logo.png">
            <a:extLst>
              <a:ext uri="{FF2B5EF4-FFF2-40B4-BE49-F238E27FC236}">
                <a16:creationId xmlns:a16="http://schemas.microsoft.com/office/drawing/2014/main" id="{44F203E1-513B-BB4B-90C2-4FE67D41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7587" y="0"/>
            <a:ext cx="2144413" cy="1044599"/>
          </a:xfrm>
          <a:prstGeom prst="rect">
            <a:avLst/>
          </a:prstGeom>
          <a:noFill/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977AC31B-19C2-8A42-A89A-A56C5CB59234}"/>
              </a:ext>
            </a:extLst>
          </p:cNvPr>
          <p:cNvSpPr/>
          <p:nvPr/>
        </p:nvSpPr>
        <p:spPr>
          <a:xfrm>
            <a:off x="1" y="6498000"/>
            <a:ext cx="1219200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FFD315AA-0DE1-8041-9827-EFD097D3AAA1}"/>
              </a:ext>
            </a:extLst>
          </p:cNvPr>
          <p:cNvSpPr/>
          <p:nvPr/>
        </p:nvSpPr>
        <p:spPr>
          <a:xfrm>
            <a:off x="1" y="6498000"/>
            <a:ext cx="12192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F3E6FB1-6E1C-274D-B3EB-15E223D0E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5622" y="6498000"/>
            <a:ext cx="2472271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FFFF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CFC44A8-2894-2A45-BF4C-4D2B39480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6" y="6498000"/>
            <a:ext cx="482280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rgbClr val="FFFF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r>
              <a:rPr lang="en-US" dirty="0"/>
              <a:t>2024 CEPC WS</a:t>
            </a:r>
          </a:p>
        </p:txBody>
      </p:sp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B068446-793D-5ECF-BA2E-693D25C64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66" y="0"/>
            <a:ext cx="1176215" cy="955675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DC9AE151-1B75-44C4-5907-BBBD9B3159FA}"/>
              </a:ext>
            </a:extLst>
          </p:cNvPr>
          <p:cNvSpPr/>
          <p:nvPr userDrawn="1"/>
        </p:nvSpPr>
        <p:spPr>
          <a:xfrm>
            <a:off x="711201" y="1302718"/>
            <a:ext cx="231987" cy="2050082"/>
          </a:xfrm>
          <a:custGeom>
            <a:avLst/>
            <a:gdLst/>
            <a:ahLst/>
            <a:cxnLst/>
            <a:rect l="l" t="t" r="r" b="b"/>
            <a:pathLst>
              <a:path w="173990" h="2428240">
                <a:moveTo>
                  <a:pt x="0" y="0"/>
                </a:moveTo>
                <a:lnTo>
                  <a:pt x="173677" y="0"/>
                </a:lnTo>
                <a:lnTo>
                  <a:pt x="173677" y="2427829"/>
                </a:lnTo>
                <a:lnTo>
                  <a:pt x="0" y="2427829"/>
                </a:lnTo>
                <a:lnTo>
                  <a:pt x="0" y="0"/>
                </a:lnTo>
                <a:close/>
              </a:path>
            </a:pathLst>
          </a:custGeom>
          <a:solidFill>
            <a:srgbClr val="2683C6"/>
          </a:solidFill>
        </p:spPr>
        <p:txBody>
          <a:bodyPr wrap="square" lIns="0" tIns="0" rIns="0" bIns="0" rtlCol="0"/>
          <a:lstStyle/>
          <a:p>
            <a:endParaRPr sz="1800" baseline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572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306344"/>
            <a:ext cx="9790524" cy="542519"/>
          </a:xfrm>
        </p:spPr>
        <p:txBody>
          <a:bodyPr anchor="ctr">
            <a:normAutofit/>
          </a:bodyPr>
          <a:lstStyle>
            <a:lvl1pPr algn="l">
              <a:defRPr sz="4400" baseline="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9187"/>
            <a:ext cx="5181600" cy="559127"/>
          </a:xfrm>
          <a:noFill/>
        </p:spPr>
        <p:txBody>
          <a:bodyPr>
            <a:spAutoFit/>
          </a:bodyPr>
          <a:lstStyle>
            <a:lvl1pPr marL="228600" indent="-228600" algn="l">
              <a:spcBef>
                <a:spcPts val="200"/>
              </a:spcBef>
              <a:buClr>
                <a:srgbClr val="1F497D"/>
              </a:buClr>
              <a:buSzPct val="115000"/>
              <a:buFontTx/>
              <a:buChar char="▌"/>
              <a:defRPr sz="1600" b="0">
                <a:solidFill>
                  <a:schemeClr val="tx1"/>
                </a:solidFill>
              </a:defRPr>
            </a:lvl1pPr>
            <a:lvl2pPr marL="742950" indent="-285750">
              <a:buFontTx/>
              <a:buChar char="▌"/>
              <a:defRPr sz="1400" b="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52262" y="6498000"/>
            <a:ext cx="915487" cy="360000"/>
          </a:xfrm>
        </p:spPr>
        <p:txBody>
          <a:bodyPr/>
          <a:lstStyle>
            <a:lvl1pPr>
              <a:defRPr sz="2000" b="0"/>
            </a:lvl1pPr>
          </a:lstStyle>
          <a:p>
            <a:fld id="{098C2344-2581-4ED6-838D-11BF13A39D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82C827F-57D9-4F97-A993-E9962BEE3BB1}"/>
              </a:ext>
            </a:extLst>
          </p:cNvPr>
          <p:cNvSpPr/>
          <p:nvPr userDrawn="1"/>
        </p:nvSpPr>
        <p:spPr>
          <a:xfrm>
            <a:off x="711201" y="129928"/>
            <a:ext cx="231987" cy="895350"/>
          </a:xfrm>
          <a:custGeom>
            <a:avLst/>
            <a:gdLst/>
            <a:ahLst/>
            <a:cxnLst/>
            <a:rect l="l" t="t" r="r" b="b"/>
            <a:pathLst>
              <a:path w="173990" h="2428240">
                <a:moveTo>
                  <a:pt x="0" y="0"/>
                </a:moveTo>
                <a:lnTo>
                  <a:pt x="173677" y="0"/>
                </a:lnTo>
                <a:lnTo>
                  <a:pt x="173677" y="2427829"/>
                </a:lnTo>
                <a:lnTo>
                  <a:pt x="0" y="2427829"/>
                </a:lnTo>
                <a:lnTo>
                  <a:pt x="0" y="0"/>
                </a:lnTo>
                <a:close/>
              </a:path>
            </a:pathLst>
          </a:custGeom>
          <a:solidFill>
            <a:srgbClr val="1CAD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C94757-F4F3-46CF-B487-616C3D7979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99200" y="1389186"/>
            <a:ext cx="5181600" cy="559127"/>
          </a:xfr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0" indent="0" algn="l">
              <a:spcBef>
                <a:spcPts val="200"/>
              </a:spcBef>
              <a:buClr>
                <a:srgbClr val="1F497D"/>
              </a:buClr>
              <a:buSzPct val="100000"/>
              <a:buFontTx/>
              <a:buNone/>
              <a:defRPr sz="1600" b="0">
                <a:solidFill>
                  <a:srgbClr val="1F497D"/>
                </a:solidFill>
              </a:defRPr>
            </a:lvl1pPr>
            <a:lvl2pPr marL="457200" indent="0">
              <a:spcBef>
                <a:spcPts val="200"/>
              </a:spcBef>
              <a:buFontTx/>
              <a:buNone/>
              <a:defRPr sz="1400" b="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EBF06-0A58-2A9B-13AC-523F7D05D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6" y="6498000"/>
            <a:ext cx="482280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1BA4CA4-6097-0752-E7B8-C70F520CC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5622" y="6498000"/>
            <a:ext cx="2472271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FFFF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r>
              <a:rPr lang="en-US" altLang="ja-JP"/>
              <a:t>2024.10.26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2024.10.26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 CEPC WS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EF20-5F31-40E1-A90E-C0B49A2FB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338B75-1768-1FFF-3E19-FB033D133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9187"/>
            <a:ext cx="5181600" cy="559127"/>
          </a:xfrm>
          <a:noFill/>
        </p:spPr>
        <p:txBody>
          <a:bodyPr>
            <a:spAutoFit/>
          </a:bodyPr>
          <a:lstStyle>
            <a:lvl1pPr marL="228600" indent="-228600" algn="l">
              <a:spcBef>
                <a:spcPts val="200"/>
              </a:spcBef>
              <a:buClr>
                <a:srgbClr val="1F497D"/>
              </a:buClr>
              <a:buSzPct val="115000"/>
              <a:buFontTx/>
              <a:buChar char="▌"/>
              <a:defRPr sz="1600" b="0">
                <a:solidFill>
                  <a:schemeClr val="tx1"/>
                </a:solidFill>
              </a:defRPr>
            </a:lvl1pPr>
            <a:lvl2pPr marL="742950" indent="-285750">
              <a:buFontTx/>
              <a:buChar char="▌"/>
              <a:defRPr sz="1400" b="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BE55C2-8136-5DD3-EAD5-88492EAD105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99200" y="1389186"/>
            <a:ext cx="5181600" cy="559127"/>
          </a:xfr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0" indent="0" algn="l">
              <a:spcBef>
                <a:spcPts val="200"/>
              </a:spcBef>
              <a:buClr>
                <a:srgbClr val="1F497D"/>
              </a:buClr>
              <a:buSzPct val="100000"/>
              <a:buFontTx/>
              <a:buNone/>
              <a:defRPr sz="1600" b="0">
                <a:solidFill>
                  <a:srgbClr val="1F497D"/>
                </a:solidFill>
              </a:defRPr>
            </a:lvl1pPr>
            <a:lvl2pPr marL="457200" indent="0">
              <a:spcBef>
                <a:spcPts val="200"/>
              </a:spcBef>
              <a:buFontTx/>
              <a:buNone/>
              <a:defRPr sz="1400" b="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60923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393E8D4-EA85-9A4C-BB50-3E279C88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2024.10.26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9BB7B4C-D136-D54D-8846-497405AE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 CEPC WS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888625-7180-C94F-9C81-BD2E6D8C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C9D6-293E-D546-BDE0-FB4EB37F31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19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98000"/>
            <a:ext cx="1219200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498000"/>
            <a:ext cx="12192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286605"/>
            <a:ext cx="10058400" cy="7927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6000" y="1359696"/>
            <a:ext cx="10440000" cy="45093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5724" y="6498000"/>
            <a:ext cx="1312025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rgbClr val="FFFF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</a:lstStyle>
          <a:p>
            <a:fld id="{098C2344-2581-4ED6-838D-11BF13A39D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876000" y="1123692"/>
            <a:ext cx="67821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Michiru\Documents\KEK\B-workshop2011\SuperKEKB_logo.png">
            <a:extLst>
              <a:ext uri="{FF2B5EF4-FFF2-40B4-BE49-F238E27FC236}">
                <a16:creationId xmlns:a16="http://schemas.microsoft.com/office/drawing/2014/main" id="{5E86B64F-C1AE-DD46-B069-DCEA0065860D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34930" y="0"/>
            <a:ext cx="1257070" cy="607870"/>
          </a:xfrm>
          <a:prstGeom prst="rect">
            <a:avLst/>
          </a:prstGeom>
          <a:noFill/>
        </p:spPr>
      </p:pic>
      <p:pic>
        <p:nvPicPr>
          <p:cNvPr id="8" name="Picture 2" descr="C:\Users\Michiru\Documents\KEK\B-workshop2011\SuperKEKB_logo.png">
            <a:extLst>
              <a:ext uri="{FF2B5EF4-FFF2-40B4-BE49-F238E27FC236}">
                <a16:creationId xmlns:a16="http://schemas.microsoft.com/office/drawing/2014/main" id="{93A8B8D3-6411-7373-232D-9C823FB51E94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34930" y="0"/>
            <a:ext cx="1257070" cy="607870"/>
          </a:xfrm>
          <a:prstGeom prst="rect">
            <a:avLst/>
          </a:prstGeom>
          <a:noFill/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5E5D47DC-C3B1-0253-A327-FE95A72BEAED}"/>
              </a:ext>
            </a:extLst>
          </p:cNvPr>
          <p:cNvSpPr/>
          <p:nvPr userDrawn="1"/>
        </p:nvSpPr>
        <p:spPr>
          <a:xfrm>
            <a:off x="1" y="6498000"/>
            <a:ext cx="12192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4992FD9-0390-C769-A272-F19FA271F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6" y="6498000"/>
            <a:ext cx="482280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rgbClr val="FFFF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</a:lstStyle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BD76E28F-538E-B618-48E6-F6A1894BB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5622" y="6498000"/>
            <a:ext cx="2472271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FFFF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r>
              <a:rPr lang="en-US" altLang="ja-JP"/>
              <a:t>2024.10.26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20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2" r:id="rId2"/>
    <p:sldLayoutId id="2147483684" r:id="rId3"/>
    <p:sldLayoutId id="2147483697" r:id="rId4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Arial Unicode MS" panose="020B0604020202020204" pitchFamily="50" charset="-128"/>
          <a:ea typeface="Arial Unicode MS" panose="020B0604020202020204" pitchFamily="50" charset="-128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 baseline="0">
          <a:solidFill>
            <a:schemeClr val="tx1">
              <a:lumMod val="75000"/>
              <a:lumOff val="25000"/>
            </a:schemeClr>
          </a:solidFill>
          <a:latin typeface="Arial Unicode MS" panose="020B0604020202020204" pitchFamily="50" charset="-128"/>
          <a:ea typeface="Arial Unicode MS" panose="020B0604020202020204" pitchFamily="50" charset="-128"/>
          <a:cs typeface="Arial" panose="020B0604020202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 baseline="0">
          <a:solidFill>
            <a:schemeClr val="tx1">
              <a:lumMod val="75000"/>
              <a:lumOff val="25000"/>
            </a:schemeClr>
          </a:solidFill>
          <a:latin typeface="Arial Unicode MS" panose="020B0604020202020204" pitchFamily="50" charset="-128"/>
          <a:ea typeface="Arial Unicode MS" panose="020B0604020202020204" pitchFamily="50" charset="-128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 baseline="0">
          <a:solidFill>
            <a:schemeClr val="tx1">
              <a:lumMod val="75000"/>
              <a:lumOff val="25000"/>
            </a:schemeClr>
          </a:solidFill>
          <a:latin typeface="Arial Unicode MS" panose="020B0604020202020204" pitchFamily="50" charset="-128"/>
          <a:ea typeface="Arial Unicode MS" panose="020B0604020202020204" pitchFamily="50" charset="-128"/>
          <a:cs typeface="Arial" panose="020B0604020202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 baseline="0">
          <a:solidFill>
            <a:schemeClr val="tx1">
              <a:lumMod val="75000"/>
              <a:lumOff val="25000"/>
            </a:schemeClr>
          </a:solidFill>
          <a:latin typeface="Arial Unicode MS" panose="020B0604020202020204" pitchFamily="50" charset="-128"/>
          <a:ea typeface="Arial Unicode MS" panose="020B0604020202020204" pitchFamily="50" charset="-128"/>
          <a:cs typeface="Arial" panose="020B0604020202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 baseline="0">
          <a:solidFill>
            <a:schemeClr val="tx1">
              <a:lumMod val="75000"/>
              <a:lumOff val="25000"/>
            </a:schemeClr>
          </a:solidFill>
          <a:latin typeface="Arial Unicode MS" panose="020B0604020202020204" pitchFamily="50" charset="-128"/>
          <a:ea typeface="Arial Unicode MS" panose="020B0604020202020204" pitchFamily="50" charset="-128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ab/abstract/10.1103/PhysRevSTAB.13.102001" TargetMode="Externa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50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oi.org/10.48550/arXiv.1803.0903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F890C7-6658-4A7C-90EB-ABBCDCE36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453" y="1128681"/>
            <a:ext cx="10027399" cy="2308324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dirty="0"/>
              <a:t>Operation Status of </a:t>
            </a:r>
            <a:br>
              <a:rPr lang="en-US" sz="7200" dirty="0"/>
            </a:br>
            <a:r>
              <a:rPr lang="en-US" sz="7200" dirty="0" err="1"/>
              <a:t>SuperKEKB</a:t>
            </a:r>
            <a:r>
              <a:rPr lang="en-US" sz="7200" dirty="0"/>
              <a:t> RF System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6F96AA-5F21-47CE-A92F-7C074A56A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1" y="4481958"/>
            <a:ext cx="4685210" cy="942822"/>
          </a:xfrm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</a:pPr>
            <a:r>
              <a:rPr lang="en-US" sz="1800" dirty="0"/>
              <a:t>KEK </a:t>
            </a:r>
          </a:p>
          <a:p>
            <a:pPr algn="r">
              <a:spcBef>
                <a:spcPts val="200"/>
              </a:spcBef>
            </a:pPr>
            <a:r>
              <a:rPr lang="en-US" sz="1800" dirty="0" err="1"/>
              <a:t>SuperKEKB</a:t>
            </a:r>
            <a:r>
              <a:rPr lang="en-US" sz="1800" dirty="0"/>
              <a:t> RF Group</a:t>
            </a:r>
          </a:p>
          <a:p>
            <a:pPr algn="r">
              <a:spcBef>
                <a:spcPts val="200"/>
              </a:spcBef>
            </a:pPr>
            <a:r>
              <a:rPr lang="en-US" sz="1800" dirty="0"/>
              <a:t>Takafumi OKADA </a:t>
            </a: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647EC533-42A5-3526-74E6-60A7535B07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6117EBD6-82C0-B87A-6082-53C88310C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35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DE0EBD3-6131-DDAD-71EA-47D3079347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" y="705628"/>
            <a:ext cx="10297551" cy="57923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A7EDC49-B70D-F112-FBE8-3415A6AD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Power RF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D38FE9-1B5C-C0A2-17EB-9665BC32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F0D24CC-8EB4-50E9-20BE-97DDCCA50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1A0DD1D-D623-8391-BC0E-CC86C738DF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76C5285-B9BD-90AF-429E-612DDD05D3F2}"/>
              </a:ext>
            </a:extLst>
          </p:cNvPr>
          <p:cNvSpPr txBox="1"/>
          <p:nvPr/>
        </p:nvSpPr>
        <p:spPr>
          <a:xfrm>
            <a:off x="7626069" y="6236390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T. Kobayashi</a:t>
            </a:r>
          </a:p>
        </p:txBody>
      </p:sp>
    </p:spTree>
    <p:extLst>
      <p:ext uri="{BB962C8B-B14F-4D97-AF65-F5344CB8AC3E}">
        <p14:creationId xmlns:p14="http://schemas.microsoft.com/office/powerpoint/2010/main" val="4072208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2FDB89F-7777-AED2-B718-55A3A3EABA4A}"/>
              </a:ext>
            </a:extLst>
          </p:cNvPr>
          <p:cNvGrpSpPr/>
          <p:nvPr/>
        </p:nvGrpSpPr>
        <p:grpSpPr>
          <a:xfrm>
            <a:off x="7002243" y="3249229"/>
            <a:ext cx="4926460" cy="3371070"/>
            <a:chOff x="1140847" y="-177798"/>
            <a:chExt cx="10541903" cy="721359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F96F9C7A-B582-465D-88D0-ECAC73361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480000">
              <a:off x="1257377" y="0"/>
              <a:ext cx="10308841" cy="6857999"/>
            </a:xfrm>
            <a:prstGeom prst="rect">
              <a:avLst/>
            </a:prstGeom>
          </p:spPr>
        </p:pic>
        <p:sp>
          <p:nvSpPr>
            <p:cNvPr id="9" name="フレーム 8">
              <a:extLst>
                <a:ext uri="{FF2B5EF4-FFF2-40B4-BE49-F238E27FC236}">
                  <a16:creationId xmlns:a16="http://schemas.microsoft.com/office/drawing/2014/main" id="{E056EAB2-2C2E-2DFB-2867-297C2D497784}"/>
                </a:ext>
              </a:extLst>
            </p:cNvPr>
            <p:cNvSpPr/>
            <p:nvPr/>
          </p:nvSpPr>
          <p:spPr>
            <a:xfrm>
              <a:off x="1140847" y="-177798"/>
              <a:ext cx="10541903" cy="7213596"/>
            </a:xfrm>
            <a:prstGeom prst="frame">
              <a:avLst>
                <a:gd name="adj1" fmla="val 523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D40D292B-D29D-1862-2689-828495A0DE37}"/>
              </a:ext>
            </a:extLst>
          </p:cNvPr>
          <p:cNvSpPr txBox="1">
            <a:spLocks/>
          </p:cNvSpPr>
          <p:nvPr/>
        </p:nvSpPr>
        <p:spPr>
          <a:xfrm>
            <a:off x="659993" y="1341674"/>
            <a:ext cx="7512474" cy="2637429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5000"/>
              <a:buFont typeface="Arial Unicode MS" panose="020B0604020202020204" pitchFamily="50" charset="-128"/>
              <a:buChar char="❙"/>
              <a:defRPr kumimoji="1" sz="1600" b="0" kern="1200" baseline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509 MHz Nb Single-cell HOM-damped Cavity, 4.4 K Operation</a:t>
            </a:r>
          </a:p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Superconducting cavity installed in only HER (electron ring)</a:t>
            </a:r>
          </a:p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Sharing the beam power and accelerating voltage with ARESs by giving phase-offset</a:t>
            </a:r>
          </a:p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HER ring has 8 superconducting cavities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 Unicode MS" panose="020B0604020202020204" pitchFamily="50" charset="-128"/>
              </a:rPr>
              <a:t>Superconducting cavity: HOM damped cavity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Arial Unicode MS" panose="020B0604020202020204" pitchFamily="50" charset="-128"/>
              </a:rPr>
              <a:t>11</a:t>
            </a:fld>
            <a:endParaRPr lang="en-US">
              <a:latin typeface="Arial Unicode MS" panose="020B060402020202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7BE3E4-1CFD-CEC8-7C21-DC854A46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80152A-6136-1FED-139F-86827DF85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0E89D60-9E68-BB80-2858-569736B9994A}"/>
              </a:ext>
            </a:extLst>
          </p:cNvPr>
          <p:cNvSpPr txBox="1"/>
          <p:nvPr/>
        </p:nvSpPr>
        <p:spPr>
          <a:xfrm>
            <a:off x="7248673" y="6318907"/>
            <a:ext cx="44335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SCC Modules in SuperKEKB Tunnel</a:t>
            </a:r>
            <a:endParaRPr lang="ja-JP" altLang="en-US" sz="2000" dirty="0"/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432DD7B0-BB50-71D8-FD5D-F333E5F8D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557549"/>
              </p:ext>
            </p:extLst>
          </p:nvPr>
        </p:nvGraphicFramePr>
        <p:xfrm>
          <a:off x="8782468" y="1083380"/>
          <a:ext cx="3146235" cy="228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9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844">
                <a:tc gridSpan="2">
                  <a:txBody>
                    <a:bodyPr/>
                    <a:lstStyle/>
                    <a:p>
                      <a:r>
                        <a:rPr kumimoji="1" lang="en-US" altLang="ja-JP" sz="1100" dirty="0" err="1">
                          <a:latin typeface="+mj-lt"/>
                        </a:rPr>
                        <a:t>SuperKEKB</a:t>
                      </a:r>
                      <a:r>
                        <a:rPr kumimoji="1" lang="en-US" altLang="ja-JP" sz="1100" dirty="0">
                          <a:latin typeface="+mj-lt"/>
                        </a:rPr>
                        <a:t>-SCC Design</a:t>
                      </a:r>
                      <a:r>
                        <a:rPr kumimoji="1" lang="en-US" altLang="ja-JP" sz="1100" baseline="0" dirty="0">
                          <a:latin typeface="+mj-lt"/>
                        </a:rPr>
                        <a:t> </a:t>
                      </a:r>
                      <a:r>
                        <a:rPr kumimoji="1" lang="en-US" altLang="ja-JP" sz="1100" dirty="0">
                          <a:latin typeface="+mj-lt"/>
                        </a:rPr>
                        <a:t>Parameters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4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j-lt"/>
                        </a:rPr>
                        <a:t>Number of</a:t>
                      </a:r>
                      <a:r>
                        <a:rPr kumimoji="1" lang="en-US" altLang="ja-JP" sz="1100" baseline="0" dirty="0">
                          <a:latin typeface="+mj-lt"/>
                        </a:rPr>
                        <a:t> Cavities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j-lt"/>
                        </a:rPr>
                        <a:t>8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84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j-lt"/>
                        </a:rPr>
                        <a:t>Max. Beam Current [A]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+mj-lt"/>
                        </a:rPr>
                        <a:t>2.6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84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j-lt"/>
                        </a:rPr>
                        <a:t>RF</a:t>
                      </a:r>
                      <a:r>
                        <a:rPr kumimoji="1" lang="en-US" altLang="ja-JP" sz="1100" baseline="0" dirty="0">
                          <a:latin typeface="+mj-lt"/>
                        </a:rPr>
                        <a:t> Voltage [MV/cav.]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j-lt"/>
                        </a:rPr>
                        <a:t>1.5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84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j-lt"/>
                        </a:rPr>
                        <a:t>External Q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j-lt"/>
                        </a:rPr>
                        <a:t>5E+4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84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j-lt"/>
                        </a:rPr>
                        <a:t>Unloaded</a:t>
                      </a:r>
                      <a:r>
                        <a:rPr kumimoji="1" lang="en-US" altLang="ja-JP" sz="1100" baseline="0" dirty="0">
                          <a:latin typeface="+mj-lt"/>
                        </a:rPr>
                        <a:t> Q at 2MV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j-lt"/>
                        </a:rPr>
                        <a:t>1E+9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84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j-lt"/>
                        </a:rPr>
                        <a:t>Beam Loading [kW/cav.]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j-lt"/>
                        </a:rPr>
                        <a:t>400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844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j-lt"/>
                        </a:rPr>
                        <a:t>HOM Loading [kW/cav.]</a:t>
                      </a:r>
                      <a:endParaRPr kumimoji="1" lang="ja-JP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j-lt"/>
                        </a:rPr>
                        <a:t>37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FDBBA2C5-D4D0-D090-A27C-0E7EB5186358}"/>
              </a:ext>
            </a:extLst>
          </p:cNvPr>
          <p:cNvSpPr txBox="1">
            <a:spLocks/>
          </p:cNvSpPr>
          <p:nvPr/>
        </p:nvSpPr>
        <p:spPr>
          <a:xfrm>
            <a:off x="205622" y="4382551"/>
            <a:ext cx="6863196" cy="183617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0" tIns="45720" rIns="0" bIns="45720" rtlCol="0">
            <a:normAutofit lnSpcReduction="10000"/>
          </a:bodyPr>
          <a:lstStyle>
            <a:lvl1pPr marL="277813" indent="-2778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l"/>
            </a:pPr>
            <a:r>
              <a:rPr lang="en-US" altLang="ja-JP" dirty="0"/>
              <a:t>Main Issues in </a:t>
            </a:r>
            <a:r>
              <a:rPr lang="en-US" altLang="ja-JP" dirty="0" err="1"/>
              <a:t>SuperKEKB</a:t>
            </a:r>
            <a:r>
              <a:rPr lang="en-US" altLang="ja-JP" dirty="0"/>
              <a:t> for Superconducting Cavity</a:t>
            </a:r>
            <a:endParaRPr lang="en-US" altLang="ja-JP" sz="2400" dirty="0"/>
          </a:p>
          <a:p>
            <a:pPr marL="585787" lvl="1" indent="-285750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ja-JP" b="1" dirty="0">
                <a:solidFill>
                  <a:srgbClr val="FF0000"/>
                </a:solidFill>
              </a:rPr>
              <a:t>Large HOM power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/>
              <a:t>is expected due to twice high beam current and shorter bunch length.</a:t>
            </a:r>
          </a:p>
          <a:p>
            <a:pPr marL="768667" lvl="2" indent="-285750" algn="just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en-US" altLang="ja-JP" sz="1800" b="1" dirty="0">
                <a:solidFill>
                  <a:srgbClr val="0070C0"/>
                </a:solidFill>
              </a:rPr>
              <a:t>Additional </a:t>
            </a:r>
            <a:r>
              <a:rPr lang="en-US" altLang="ja-JP" sz="1800" b="1" dirty="0" err="1">
                <a:solidFill>
                  <a:srgbClr val="0070C0"/>
                </a:solidFill>
              </a:rPr>
              <a:t>SiC</a:t>
            </a:r>
            <a:r>
              <a:rPr lang="en-US" altLang="ja-JP" sz="1800" b="1" dirty="0">
                <a:solidFill>
                  <a:srgbClr val="0070C0"/>
                </a:solidFill>
              </a:rPr>
              <a:t> HOM damper</a:t>
            </a:r>
          </a:p>
          <a:p>
            <a:pPr marL="585787" lvl="1" indent="-285750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chemeClr val="tx1"/>
                </a:solidFill>
              </a:rPr>
              <a:t>Degradation of RF performance of Qo.</a:t>
            </a:r>
          </a:p>
          <a:p>
            <a:pPr marL="768667" lvl="2" indent="-285750" algn="just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en-US" altLang="ja-JP" sz="1800" dirty="0">
                <a:solidFill>
                  <a:schemeClr val="tx1"/>
                </a:solidFill>
              </a:rPr>
              <a:t>Horizontal High-Pressure Rinse</a:t>
            </a:r>
          </a:p>
          <a:p>
            <a:pPr marL="482917" lvl="2" indent="0" algn="just">
              <a:buClr>
                <a:srgbClr val="0070C0"/>
              </a:buClr>
              <a:buNone/>
            </a:pPr>
            <a:endParaRPr lang="en-US" altLang="ja-JP" sz="1800" dirty="0">
              <a:solidFill>
                <a:schemeClr val="tx1"/>
              </a:solidFill>
            </a:endParaRPr>
          </a:p>
          <a:p>
            <a:pPr marL="768667" lvl="2" indent="-285750" algn="just">
              <a:buClr>
                <a:srgbClr val="0070C0"/>
              </a:buClr>
              <a:buFont typeface="Wingdings" panose="05000000000000000000" pitchFamily="2" charset="2"/>
              <a:buChar char="u"/>
            </a:pPr>
            <a:endParaRPr lang="en-US" altLang="ja-JP" sz="1800" dirty="0">
              <a:solidFill>
                <a:schemeClr val="tx1"/>
              </a:solidFill>
            </a:endParaRPr>
          </a:p>
          <a:p>
            <a:pPr marL="768667" lvl="2" indent="-285750" algn="just">
              <a:buClr>
                <a:srgbClr val="0070C0"/>
              </a:buClr>
              <a:buFont typeface="Wingdings" panose="05000000000000000000" pitchFamily="2" charset="2"/>
              <a:buChar char="u"/>
            </a:pPr>
            <a:endParaRPr lang="en-US" altLang="ja-JP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54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Higher Order Mode at Superconducting cavity 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t>12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A851FEF-517A-E1CB-0369-ECCCD322D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63F0B9-90A5-8D8E-B395-86F2274368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5B0C643-4C1E-D674-2F9B-454F6F2F6FC6}"/>
              </a:ext>
            </a:extLst>
          </p:cNvPr>
          <p:cNvGrpSpPr/>
          <p:nvPr/>
        </p:nvGrpSpPr>
        <p:grpSpPr>
          <a:xfrm>
            <a:off x="2115952" y="1678670"/>
            <a:ext cx="5300848" cy="3158640"/>
            <a:chOff x="-1555273" y="3753623"/>
            <a:chExt cx="4822803" cy="2643232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C943AC3-647D-9DDA-CDB3-55543C9D0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386"/>
            <a:stretch/>
          </p:blipFill>
          <p:spPr>
            <a:xfrm>
              <a:off x="-1357175" y="3753623"/>
              <a:ext cx="3987067" cy="2447424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3FC5C85-B088-FAD4-D0E1-E4CD3A8C65F9}"/>
                </a:ext>
              </a:extLst>
            </p:cNvPr>
            <p:cNvSpPr txBox="1"/>
            <p:nvPr/>
          </p:nvSpPr>
          <p:spPr>
            <a:xfrm>
              <a:off x="-1555273" y="6027523"/>
              <a:ext cx="48228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/>
                <a:t>Physics and Engineering of High Performance Electron Storage Rings and Application of Superconducting Technology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A6A38DCC-E7C3-8878-3761-E24C58A26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980" b="27882"/>
          <a:stretch/>
        </p:blipFill>
        <p:spPr>
          <a:xfrm>
            <a:off x="-46160" y="2020697"/>
            <a:ext cx="2221707" cy="2522422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882F3F3-1FAC-F7F8-866B-0749E9255A2D}"/>
              </a:ext>
            </a:extLst>
          </p:cNvPr>
          <p:cNvGrpSpPr/>
          <p:nvPr/>
        </p:nvGrpSpPr>
        <p:grpSpPr>
          <a:xfrm>
            <a:off x="6848351" y="1459518"/>
            <a:ext cx="5046528" cy="3644781"/>
            <a:chOff x="5947235" y="1174203"/>
            <a:chExt cx="4870801" cy="5278606"/>
          </a:xfrm>
        </p:grpSpPr>
        <p:pic>
          <p:nvPicPr>
            <p:cNvPr id="17" name="図 16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6CEBA868-FB07-4607-D871-CC234F595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901" y="1174203"/>
              <a:ext cx="4686135" cy="5278606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2555B5D-2E92-C3E6-BD6F-216CDD1555EE}"/>
                </a:ext>
              </a:extLst>
            </p:cNvPr>
            <p:cNvSpPr txBox="1"/>
            <p:nvPr/>
          </p:nvSpPr>
          <p:spPr>
            <a:xfrm rot="16200000">
              <a:off x="5287759" y="4076892"/>
              <a:ext cx="1688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(Longitudinal)</a:t>
              </a:r>
              <a:endParaRPr kumimoji="1" lang="ja-JP" altLang="en-US"/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8FFB126-1049-C3D2-EC3C-A1DB97313421}"/>
              </a:ext>
            </a:extLst>
          </p:cNvPr>
          <p:cNvSpPr txBox="1"/>
          <p:nvPr/>
        </p:nvSpPr>
        <p:spPr>
          <a:xfrm>
            <a:off x="8971310" y="2578365"/>
            <a:ext cx="223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threshold for KEKB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607234F-939B-E282-E6F4-99BFF202E1CF}"/>
              </a:ext>
            </a:extLst>
          </p:cNvPr>
          <p:cNvSpPr txBox="1"/>
          <p:nvPr/>
        </p:nvSpPr>
        <p:spPr>
          <a:xfrm>
            <a:off x="9333525" y="4015127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threshold for </a:t>
            </a:r>
            <a:r>
              <a:rPr kumimoji="1" lang="en-US" altLang="ja-JP" dirty="0" err="1">
                <a:solidFill>
                  <a:srgbClr val="FF0000"/>
                </a:solidFill>
              </a:rPr>
              <a:t>SuperKEKB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7F58F78-2B59-0994-70B7-038B5ADE2B6C}"/>
              </a:ext>
            </a:extLst>
          </p:cNvPr>
          <p:cNvSpPr txBox="1"/>
          <p:nvPr/>
        </p:nvSpPr>
        <p:spPr>
          <a:xfrm>
            <a:off x="8067685" y="4276822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</a:rPr>
              <a:t>impedance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9DD1D5B4-3AA2-DC1F-03E4-C41772688D2B}"/>
              </a:ext>
            </a:extLst>
          </p:cNvPr>
          <p:cNvSpPr txBox="1">
            <a:spLocks/>
          </p:cNvSpPr>
          <p:nvPr/>
        </p:nvSpPr>
        <p:spPr>
          <a:xfrm>
            <a:off x="1386095" y="5292655"/>
            <a:ext cx="8910727" cy="948978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45720" rIns="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5000"/>
              <a:buFont typeface="Arial Unicode MS" panose="020B0604020202020204" pitchFamily="50" charset="-128"/>
              <a:buChar char="❙"/>
              <a:defRPr kumimoji="1" sz="1600" b="0" kern="1200" baseline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The trapped mode HOMs are suppressed by HOM ferrite damper.</a:t>
            </a:r>
          </a:p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All impedance are below the threshold of CBI even on </a:t>
            </a:r>
            <a:r>
              <a:rPr lang="en-US" sz="2200" dirty="0" err="1"/>
              <a:t>SuperKEKB</a:t>
            </a:r>
            <a:r>
              <a:rPr lang="en-US" sz="2200" dirty="0"/>
              <a:t>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6117858-794F-99A6-C9DB-4D14531AEAF9}"/>
              </a:ext>
            </a:extLst>
          </p:cNvPr>
          <p:cNvSpPr txBox="1"/>
          <p:nvPr/>
        </p:nvSpPr>
        <p:spPr>
          <a:xfrm>
            <a:off x="11079609" y="4864784"/>
            <a:ext cx="106079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latin typeface="+mj-lt"/>
              </a:rPr>
              <a:t>M. </a:t>
            </a:r>
            <a:r>
              <a:rPr lang="en-US" altLang="ja-JP" sz="1100" dirty="0" err="1">
                <a:latin typeface="+mj-lt"/>
              </a:rPr>
              <a:t>Nishiwaki</a:t>
            </a:r>
            <a:endParaRPr kumimoji="1" lang="ja-JP" alt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0225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 Unicode MS" panose="020B0604020202020204" pitchFamily="50" charset="-128"/>
              </a:rPr>
              <a:t>Superconducting cavity: HOM damped cavity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Arial Unicode MS" panose="020B0604020202020204" pitchFamily="50" charset="-128"/>
              </a:rPr>
              <a:t>13</a:t>
            </a:fld>
            <a:endParaRPr lang="en-US">
              <a:latin typeface="Arial Unicode MS" panose="020B060402020202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7BE3E4-1CFD-CEC8-7C21-DC854A46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80152A-6136-1FED-139F-86827DF85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786AB48-413C-770B-5ED1-0C47A2022006}"/>
              </a:ext>
            </a:extLst>
          </p:cNvPr>
          <p:cNvGrpSpPr/>
          <p:nvPr/>
        </p:nvGrpSpPr>
        <p:grpSpPr>
          <a:xfrm>
            <a:off x="659702" y="3394170"/>
            <a:ext cx="10872596" cy="3463830"/>
            <a:chOff x="628624" y="2963262"/>
            <a:chExt cx="10872596" cy="346383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16E8B6F0-890D-4313-D6CE-94338AD45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5" b="9187"/>
            <a:stretch/>
          </p:blipFill>
          <p:spPr>
            <a:xfrm>
              <a:off x="628624" y="2963262"/>
              <a:ext cx="7524776" cy="3463830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CCDD8432-5651-9D28-A4FD-0EA9E12EC971}"/>
                </a:ext>
              </a:extLst>
            </p:cNvPr>
            <p:cNvSpPr txBox="1"/>
            <p:nvPr/>
          </p:nvSpPr>
          <p:spPr>
            <a:xfrm>
              <a:off x="2050176" y="3338025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SBP</a:t>
              </a:r>
              <a:endParaRPr lang="ja-JP" altLang="en-US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8350098-F297-414D-2E7B-538318FA61DC}"/>
                </a:ext>
              </a:extLst>
            </p:cNvPr>
            <p:cNvSpPr txBox="1"/>
            <p:nvPr/>
          </p:nvSpPr>
          <p:spPr>
            <a:xfrm>
              <a:off x="5545627" y="3372292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LBP</a:t>
              </a:r>
              <a:endParaRPr lang="ja-JP" altLang="en-US" dirty="0"/>
            </a:p>
          </p:txBody>
        </p:sp>
        <p:sp>
          <p:nvSpPr>
            <p:cNvPr id="20" name="円/楕円 20">
              <a:extLst>
                <a:ext uri="{FF2B5EF4-FFF2-40B4-BE49-F238E27FC236}">
                  <a16:creationId xmlns:a16="http://schemas.microsoft.com/office/drawing/2014/main" id="{1241FF1C-F422-774E-B467-020FE30DECFE}"/>
                </a:ext>
              </a:extLst>
            </p:cNvPr>
            <p:cNvSpPr/>
            <p:nvPr/>
          </p:nvSpPr>
          <p:spPr>
            <a:xfrm>
              <a:off x="3075652" y="4477436"/>
              <a:ext cx="404147" cy="5032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円/楕円 21">
              <a:extLst>
                <a:ext uri="{FF2B5EF4-FFF2-40B4-BE49-F238E27FC236}">
                  <a16:creationId xmlns:a16="http://schemas.microsoft.com/office/drawing/2014/main" id="{DB271BE8-B471-D68D-DC8D-B01EDF758AA8}"/>
                </a:ext>
              </a:extLst>
            </p:cNvPr>
            <p:cNvSpPr/>
            <p:nvPr/>
          </p:nvSpPr>
          <p:spPr>
            <a:xfrm>
              <a:off x="4793317" y="4407556"/>
              <a:ext cx="503217" cy="65206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BA1890B3-3590-FA41-C8FC-7AEE74455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3" r="10869"/>
            <a:stretch/>
          </p:blipFill>
          <p:spPr>
            <a:xfrm>
              <a:off x="8176129" y="3308326"/>
              <a:ext cx="3325091" cy="3105293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B33C2775-D8FF-E80F-4DF1-E995C580B1C2}"/>
                </a:ext>
              </a:extLst>
            </p:cNvPr>
            <p:cNvSpPr txBox="1"/>
            <p:nvPr/>
          </p:nvSpPr>
          <p:spPr>
            <a:xfrm>
              <a:off x="8211938" y="3120135"/>
              <a:ext cx="223458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dirty="0"/>
                <a:t>Ferrite HOM Damper</a:t>
              </a:r>
              <a:endParaRPr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D2C9A155-9F6D-D49C-407D-FAFA31000646}"/>
                </a:ext>
              </a:extLst>
            </p:cNvPr>
            <p:cNvSpPr txBox="1"/>
            <p:nvPr/>
          </p:nvSpPr>
          <p:spPr>
            <a:xfrm>
              <a:off x="8205010" y="6170445"/>
              <a:ext cx="308898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 err="1"/>
                <a:t>HIPped</a:t>
              </a:r>
              <a:r>
                <a:rPr lang="en-US" altLang="ja-JP" sz="1600" dirty="0"/>
                <a:t> Ferrite (thickness: 4mm)</a:t>
              </a:r>
              <a:endParaRPr lang="ja-JP" altLang="en-US" sz="1600" dirty="0"/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A69D7666-19B1-7120-52D9-E954560742B9}"/>
                </a:ext>
              </a:extLst>
            </p:cNvPr>
            <p:cNvCxnSpPr/>
            <p:nvPr/>
          </p:nvCxnSpPr>
          <p:spPr>
            <a:xfrm flipV="1">
              <a:off x="8923119" y="5535444"/>
              <a:ext cx="584200" cy="685800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5070C414-5534-1010-F658-263FE77E76A6}"/>
                </a:ext>
              </a:extLst>
            </p:cNvPr>
            <p:cNvCxnSpPr/>
            <p:nvPr/>
          </p:nvCxnSpPr>
          <p:spPr>
            <a:xfrm flipH="1">
              <a:off x="10410589" y="3674533"/>
              <a:ext cx="667013" cy="243139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DCDC7162-26D1-0AFA-F385-233820A069B2}"/>
                </a:ext>
              </a:extLst>
            </p:cNvPr>
            <p:cNvSpPr txBox="1"/>
            <p:nvPr/>
          </p:nvSpPr>
          <p:spPr>
            <a:xfrm>
              <a:off x="8029073" y="3546199"/>
              <a:ext cx="84274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1600" dirty="0"/>
                <a:t>Copper Pipe for Cooling</a:t>
              </a:r>
              <a:endParaRPr lang="ja-JP" altLang="en-US" sz="1600" dirty="0"/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0D340AE6-9C42-4541-9F05-6975F1BEBACC}"/>
                </a:ext>
              </a:extLst>
            </p:cNvPr>
            <p:cNvCxnSpPr>
              <a:cxnSpLocks/>
            </p:cNvCxnSpPr>
            <p:nvPr/>
          </p:nvCxnSpPr>
          <p:spPr>
            <a:xfrm>
              <a:off x="8756773" y="4027911"/>
              <a:ext cx="666264" cy="245447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24B6522A-A422-F00A-8791-A7D7C2C8A0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8327" y="4724780"/>
              <a:ext cx="535198" cy="5058"/>
            </a:xfrm>
            <a:prstGeom prst="straightConnector1">
              <a:avLst/>
            </a:prstGeom>
            <a:ln w="31750">
              <a:solidFill>
                <a:srgbClr val="0432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96D4BC9D-C075-6792-0F18-379767717127}"/>
                </a:ext>
              </a:extLst>
            </p:cNvPr>
            <p:cNvSpPr txBox="1"/>
            <p:nvPr/>
          </p:nvSpPr>
          <p:spPr>
            <a:xfrm>
              <a:off x="1395254" y="4333708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432FF"/>
                  </a:solidFill>
                </a:rPr>
                <a:t>e-</a:t>
              </a:r>
              <a:endParaRPr kumimoji="1" lang="ja-JP" altLang="en-US">
                <a:solidFill>
                  <a:srgbClr val="0432FF"/>
                </a:solidFill>
              </a:endParaRPr>
            </a:p>
          </p:txBody>
        </p:sp>
      </p:grp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2BE91AE-C542-0D4B-C38B-D42ED86FE726}"/>
              </a:ext>
            </a:extLst>
          </p:cNvPr>
          <p:cNvSpPr txBox="1">
            <a:spLocks/>
          </p:cNvSpPr>
          <p:nvPr/>
        </p:nvSpPr>
        <p:spPr>
          <a:xfrm>
            <a:off x="903232" y="1145603"/>
            <a:ext cx="10385537" cy="2621230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45720" rIns="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5000"/>
              <a:buFont typeface="Arial Unicode MS" panose="020B0604020202020204" pitchFamily="50" charset="-128"/>
              <a:buChar char="❙"/>
              <a:defRPr kumimoji="1" sz="1600" b="0" kern="1200" baseline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HOMs can propagate toward beam pipes.</a:t>
            </a:r>
          </a:p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A Pair of Ferrite HOM dampers for each Superconducting cavity module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2000" dirty="0"/>
              <a:t> SBP damper : f220 x t4 x L120 ,LBP damper : f300 x t4 x L150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2000" dirty="0"/>
              <a:t> Max. absorbed power in KEKB : </a:t>
            </a:r>
            <a:r>
              <a:rPr lang="en-US" sz="2000" b="1" dirty="0">
                <a:solidFill>
                  <a:srgbClr val="FF0000"/>
                </a:solidFill>
              </a:rPr>
              <a:t>16 kW/cavity </a:t>
            </a:r>
            <a:r>
              <a:rPr lang="en-US" sz="2000" dirty="0"/>
              <a:t>(1.4 A, s=6 mm, 10 </a:t>
            </a:r>
            <a:r>
              <a:rPr lang="en-US" sz="2000" dirty="0" err="1"/>
              <a:t>nC</a:t>
            </a:r>
            <a:r>
              <a:rPr lang="en-US" sz="2000" dirty="0"/>
              <a:t>/bunch)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2000" b="1" dirty="0"/>
              <a:t> Expected HOM power is over </a:t>
            </a:r>
            <a:r>
              <a:rPr lang="en-US" sz="2000" b="1" dirty="0">
                <a:solidFill>
                  <a:srgbClr val="FF0000"/>
                </a:solidFill>
              </a:rPr>
              <a:t>30 kW/cavity </a:t>
            </a:r>
            <a:r>
              <a:rPr lang="en-US" sz="2000" b="1" dirty="0"/>
              <a:t>at </a:t>
            </a:r>
            <a:r>
              <a:rPr lang="en-US" sz="2000" b="1" dirty="0" err="1"/>
              <a:t>SuperKEKB</a:t>
            </a:r>
            <a:r>
              <a:rPr lang="en-US" sz="2000" b="1" dirty="0"/>
              <a:t> design current (2.6 A)</a:t>
            </a:r>
          </a:p>
          <a:p>
            <a:pPr>
              <a:lnSpc>
                <a:spcPct val="100000"/>
              </a:lnSpc>
              <a:buSzPct val="125000"/>
              <a:buFontTx/>
              <a:buChar char="❚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30718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043E35-0001-37C6-D8BE-CF27A8641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4000" dirty="0"/>
              <a:t>Estimation of HOM Power Flow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CE724D-D4A6-9D7C-699B-C531E2CC9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t>14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918450A-C72B-8940-D92B-6AED79FB2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6B0B4BE-8649-586F-1492-22DF1CCDB2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C983BD6-1905-423B-911A-4B131A6FB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8386" r="11932" b="9153"/>
          <a:stretch/>
        </p:blipFill>
        <p:spPr>
          <a:xfrm>
            <a:off x="800712" y="1382695"/>
            <a:ext cx="4095069" cy="260375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41EF705-934A-12D5-54D9-FDF9E212010A}"/>
              </a:ext>
            </a:extLst>
          </p:cNvPr>
          <p:cNvSpPr txBox="1"/>
          <p:nvPr/>
        </p:nvSpPr>
        <p:spPr>
          <a:xfrm>
            <a:off x="4205946" y="2078098"/>
            <a:ext cx="137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SBP Ferrite </a:t>
            </a:r>
          </a:p>
          <a:p>
            <a:r>
              <a:rPr lang="en-US" altLang="ja-JP" sz="1600" dirty="0"/>
              <a:t>Damper</a:t>
            </a:r>
            <a:endParaRPr lang="ja-JP" altLang="en-US" sz="16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3445CEB-ABBC-E67E-7D94-B38B106E0C53}"/>
              </a:ext>
            </a:extLst>
          </p:cNvPr>
          <p:cNvSpPr txBox="1"/>
          <p:nvPr/>
        </p:nvSpPr>
        <p:spPr>
          <a:xfrm>
            <a:off x="2898436" y="2889866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LBP Ferrite Damper</a:t>
            </a:r>
            <a:endParaRPr lang="ja-JP" altLang="en-US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F7DF3C-9A43-9805-60EE-ACA283AF28BB}"/>
              </a:ext>
            </a:extLst>
          </p:cNvPr>
          <p:cNvSpPr txBox="1"/>
          <p:nvPr/>
        </p:nvSpPr>
        <p:spPr>
          <a:xfrm>
            <a:off x="262781" y="1220983"/>
            <a:ext cx="3571812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Wake field simulation using CST Particle Studio</a:t>
            </a:r>
            <a:endParaRPr lang="ja-JP" altLang="en-US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47774A3-EEEF-7DA1-B980-0999A9AF36DD}"/>
              </a:ext>
            </a:extLst>
          </p:cNvPr>
          <p:cNvSpPr txBox="1"/>
          <p:nvPr/>
        </p:nvSpPr>
        <p:spPr>
          <a:xfrm>
            <a:off x="1381678" y="3602588"/>
            <a:ext cx="301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B050"/>
                </a:solidFill>
              </a:rPr>
              <a:t>Additional </a:t>
            </a:r>
            <a:r>
              <a:rPr lang="en-US" altLang="ja-JP" sz="2000" b="1" dirty="0" err="1">
                <a:solidFill>
                  <a:srgbClr val="00B050"/>
                </a:solidFill>
              </a:rPr>
              <a:t>SiC</a:t>
            </a:r>
            <a:r>
              <a:rPr lang="en-US" altLang="ja-JP" sz="2000" b="1" dirty="0">
                <a:solidFill>
                  <a:srgbClr val="00B050"/>
                </a:solidFill>
              </a:rPr>
              <a:t> Damper</a:t>
            </a:r>
            <a:endParaRPr lang="ja-JP" altLang="en-US" sz="2000" b="1" dirty="0">
              <a:solidFill>
                <a:srgbClr val="00B050"/>
              </a:solidFill>
            </a:endParaRPr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46FED531-AE73-3E93-26A2-CC9BC5FD8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905742"/>
              </p:ext>
            </p:extLst>
          </p:nvPr>
        </p:nvGraphicFramePr>
        <p:xfrm>
          <a:off x="5391677" y="1156046"/>
          <a:ext cx="4685449" cy="2590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11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998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/>
                        <a:t>Eq.LF</a:t>
                      </a:r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200" dirty="0"/>
                        <a:t>[V/</a:t>
                      </a:r>
                      <a:r>
                        <a:rPr kumimoji="1" lang="en-US" altLang="ja-JP" sz="1200" dirty="0" err="1"/>
                        <a:t>pC</a:t>
                      </a:r>
                      <a:r>
                        <a:rPr kumimoji="1" lang="en-US" altLang="ja-JP" sz="1200" dirty="0"/>
                        <a:t>]</a:t>
                      </a:r>
                      <a:endParaRPr kumimoji="1" lang="ja-JP" altLang="en-US" sz="1200" b="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HOM Load</a:t>
                      </a:r>
                    </a:p>
                    <a:p>
                      <a:pPr algn="ctr"/>
                      <a:r>
                        <a:rPr kumimoji="1" lang="en-US" altLang="ja-JP" sz="1600" dirty="0"/>
                        <a:t>@2.6A[kW]</a:t>
                      </a:r>
                      <a:endParaRPr kumimoji="1" lang="ja-JP" altLang="en-US" sz="1600" b="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15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(1) Emit into upstream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0.05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1.3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15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(2) Emit into downstream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0.58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15.7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15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(3) Abs. by SBP Ferrite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0.32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8.6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15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(4) Abs. by LBP Ferrite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0.43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11.7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9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Total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1.38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37.4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782504"/>
                  </a:ext>
                </a:extLst>
              </a:tr>
              <a:tr h="2679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(5) </a:t>
                      </a:r>
                      <a:r>
                        <a:rPr kumimoji="1" lang="en-US" altLang="ja-JP" sz="1600" dirty="0">
                          <a:solidFill>
                            <a:srgbClr val="00B050"/>
                          </a:solidFill>
                        </a:rPr>
                        <a:t>Abs. by additional </a:t>
                      </a:r>
                      <a:r>
                        <a:rPr kumimoji="1" lang="en-US" altLang="ja-JP" sz="1600" dirty="0" err="1">
                          <a:solidFill>
                            <a:srgbClr val="00B050"/>
                          </a:solidFill>
                        </a:rPr>
                        <a:t>SiC</a:t>
                      </a:r>
                      <a:endParaRPr kumimoji="1" lang="ja-JP" altLang="en-US" sz="1600" dirty="0">
                        <a:solidFill>
                          <a:srgbClr val="00B05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--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--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23369650-B7CE-9EBD-9FD7-CDC5589237C9}"/>
              </a:ext>
            </a:extLst>
          </p:cNvPr>
          <p:cNvGraphicFramePr>
            <a:graphicFrameLocks noGrp="1"/>
          </p:cNvGraphicFramePr>
          <p:nvPr/>
        </p:nvGraphicFramePr>
        <p:xfrm>
          <a:off x="10096508" y="1155900"/>
          <a:ext cx="2029460" cy="2591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0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/>
                        <a:t>Eq.LF</a:t>
                      </a:r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200" dirty="0"/>
                        <a:t>[V/</a:t>
                      </a:r>
                      <a:r>
                        <a:rPr kumimoji="1" lang="en-US" altLang="ja-JP" sz="1200" dirty="0" err="1"/>
                        <a:t>pC</a:t>
                      </a:r>
                      <a:r>
                        <a:rPr kumimoji="1" lang="en-US" altLang="ja-JP" sz="1200" dirty="0"/>
                        <a:t>]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HOM Load</a:t>
                      </a:r>
                    </a:p>
                    <a:p>
                      <a:pPr algn="ctr"/>
                      <a:r>
                        <a:rPr kumimoji="1" lang="en-US" altLang="ja-JP" sz="1600" dirty="0"/>
                        <a:t>@2.6A[kW]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0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0.05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1.4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0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0.15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4.0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0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0.35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9.5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0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0.47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12.8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5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1.02</a:t>
                      </a:r>
                      <a:endParaRPr kumimoji="1" lang="ja-JP" altLang="en-US" sz="1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27.7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250478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0.97</a:t>
                      </a:r>
                      <a:endParaRPr kumimoji="1" lang="en-US" altLang="ja-JP" sz="12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26.1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円/楕円 18">
            <a:extLst>
              <a:ext uri="{FF2B5EF4-FFF2-40B4-BE49-F238E27FC236}">
                <a16:creationId xmlns:a16="http://schemas.microsoft.com/office/drawing/2014/main" id="{92DD8F28-BAC0-9441-5362-DFD543C7D89E}"/>
              </a:ext>
            </a:extLst>
          </p:cNvPr>
          <p:cNvSpPr/>
          <p:nvPr/>
        </p:nvSpPr>
        <p:spPr>
          <a:xfrm>
            <a:off x="8979541" y="2064280"/>
            <a:ext cx="854439" cy="329784"/>
          </a:xfrm>
          <a:prstGeom prst="ellipse">
            <a:avLst/>
          </a:prstGeom>
          <a:noFill/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円/楕円 19">
            <a:extLst>
              <a:ext uri="{FF2B5EF4-FFF2-40B4-BE49-F238E27FC236}">
                <a16:creationId xmlns:a16="http://schemas.microsoft.com/office/drawing/2014/main" id="{5A97580E-69F3-08A4-8919-1E7439BAB02C}"/>
              </a:ext>
            </a:extLst>
          </p:cNvPr>
          <p:cNvSpPr/>
          <p:nvPr/>
        </p:nvSpPr>
        <p:spPr>
          <a:xfrm>
            <a:off x="11080198" y="2064280"/>
            <a:ext cx="854439" cy="329784"/>
          </a:xfrm>
          <a:prstGeom prst="ellipse">
            <a:avLst/>
          </a:prstGeom>
          <a:noFill/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5A8C6089-2E01-3008-6ED0-B1780EDCFEC9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9833980" y="2229172"/>
            <a:ext cx="124621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473C923-C569-9A8B-0B81-DF49F0C5C28F}"/>
              </a:ext>
            </a:extLst>
          </p:cNvPr>
          <p:cNvCxnSpPr>
            <a:cxnSpLocks/>
          </p:cNvCxnSpPr>
          <p:nvPr/>
        </p:nvCxnSpPr>
        <p:spPr>
          <a:xfrm flipH="1">
            <a:off x="3123889" y="1799520"/>
            <a:ext cx="500710" cy="281153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FADBA0B-3E78-497F-DB56-ECE22BFDD6DB}"/>
              </a:ext>
            </a:extLst>
          </p:cNvPr>
          <p:cNvSpPr txBox="1"/>
          <p:nvPr/>
        </p:nvSpPr>
        <p:spPr>
          <a:xfrm>
            <a:off x="3600908" y="156994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e-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20" name="右矢印 32">
            <a:extLst>
              <a:ext uri="{FF2B5EF4-FFF2-40B4-BE49-F238E27FC236}">
                <a16:creationId xmlns:a16="http://schemas.microsoft.com/office/drawing/2014/main" id="{B17E8DFB-6EF7-3583-9FEB-836BAEDFA85C}"/>
              </a:ext>
            </a:extLst>
          </p:cNvPr>
          <p:cNvSpPr/>
          <p:nvPr/>
        </p:nvSpPr>
        <p:spPr>
          <a:xfrm rot="19740000">
            <a:off x="4692363" y="1387635"/>
            <a:ext cx="277800" cy="216848"/>
          </a:xfrm>
          <a:prstGeom prst="rightArrow">
            <a:avLst>
              <a:gd name="adj1" fmla="val 45800"/>
              <a:gd name="adj2" fmla="val 76556"/>
            </a:avLst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35">
            <a:extLst>
              <a:ext uri="{FF2B5EF4-FFF2-40B4-BE49-F238E27FC236}">
                <a16:creationId xmlns:a16="http://schemas.microsoft.com/office/drawing/2014/main" id="{C4AEB74A-C273-0990-86F8-F0CEB6E5A467}"/>
              </a:ext>
            </a:extLst>
          </p:cNvPr>
          <p:cNvSpPr/>
          <p:nvPr/>
        </p:nvSpPr>
        <p:spPr>
          <a:xfrm rot="8979243">
            <a:off x="718420" y="3732534"/>
            <a:ext cx="389526" cy="216848"/>
          </a:xfrm>
          <a:prstGeom prst="rightArrow">
            <a:avLst>
              <a:gd name="adj1" fmla="val 45800"/>
              <a:gd name="adj2" fmla="val 765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36">
            <a:extLst>
              <a:ext uri="{FF2B5EF4-FFF2-40B4-BE49-F238E27FC236}">
                <a16:creationId xmlns:a16="http://schemas.microsoft.com/office/drawing/2014/main" id="{BCE2AEFD-AB4D-E1BE-33DF-6EA0B6C9959C}"/>
              </a:ext>
            </a:extLst>
          </p:cNvPr>
          <p:cNvSpPr/>
          <p:nvPr/>
        </p:nvSpPr>
        <p:spPr>
          <a:xfrm rot="16200000">
            <a:off x="2682605" y="2259227"/>
            <a:ext cx="266756" cy="216848"/>
          </a:xfrm>
          <a:prstGeom prst="rightArrow">
            <a:avLst>
              <a:gd name="adj1" fmla="val 45800"/>
              <a:gd name="adj2" fmla="val 56446"/>
            </a:avLst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37">
            <a:extLst>
              <a:ext uri="{FF2B5EF4-FFF2-40B4-BE49-F238E27FC236}">
                <a16:creationId xmlns:a16="http://schemas.microsoft.com/office/drawing/2014/main" id="{F1498955-1FA3-6DFB-92ED-DC38A4E5ABF7}"/>
              </a:ext>
            </a:extLst>
          </p:cNvPr>
          <p:cNvSpPr/>
          <p:nvPr/>
        </p:nvSpPr>
        <p:spPr>
          <a:xfrm rot="16200000">
            <a:off x="4172414" y="1444881"/>
            <a:ext cx="266756" cy="216848"/>
          </a:xfrm>
          <a:prstGeom prst="rightArrow">
            <a:avLst>
              <a:gd name="adj1" fmla="val 45800"/>
              <a:gd name="adj2" fmla="val 56446"/>
            </a:avLst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38">
            <a:extLst>
              <a:ext uri="{FF2B5EF4-FFF2-40B4-BE49-F238E27FC236}">
                <a16:creationId xmlns:a16="http://schemas.microsoft.com/office/drawing/2014/main" id="{0F7B74C8-E7DF-02B6-6826-1F62DB5F01D4}"/>
              </a:ext>
            </a:extLst>
          </p:cNvPr>
          <p:cNvSpPr/>
          <p:nvPr/>
        </p:nvSpPr>
        <p:spPr>
          <a:xfrm rot="16200000">
            <a:off x="1134434" y="3300976"/>
            <a:ext cx="266756" cy="216848"/>
          </a:xfrm>
          <a:prstGeom prst="rightArrow">
            <a:avLst>
              <a:gd name="adj1" fmla="val 45800"/>
              <a:gd name="adj2" fmla="val 56446"/>
            </a:avLst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4FF762D-1EF5-3D86-4456-D3A3F2C375E3}"/>
              </a:ext>
            </a:extLst>
          </p:cNvPr>
          <p:cNvSpPr txBox="1"/>
          <p:nvPr/>
        </p:nvSpPr>
        <p:spPr>
          <a:xfrm>
            <a:off x="4895556" y="1212879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(1)</a:t>
            </a:r>
            <a:endParaRPr kumimoji="1" lang="ja-JP" altLang="en-US" sz="16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6216ADE-D9B5-8530-35D4-FF5ED8ED4350}"/>
              </a:ext>
            </a:extLst>
          </p:cNvPr>
          <p:cNvSpPr txBox="1"/>
          <p:nvPr/>
        </p:nvSpPr>
        <p:spPr>
          <a:xfrm>
            <a:off x="324606" y="3572360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(2)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77D2D8A-9F0F-9174-1D46-49588754DA32}"/>
              </a:ext>
            </a:extLst>
          </p:cNvPr>
          <p:cNvSpPr txBox="1"/>
          <p:nvPr/>
        </p:nvSpPr>
        <p:spPr>
          <a:xfrm>
            <a:off x="4098340" y="1121425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(3)</a:t>
            </a:r>
            <a:endParaRPr kumimoji="1" lang="ja-JP" altLang="en-US" sz="16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FB5D0F6-081A-F5A6-E6D8-9CD6E4885254}"/>
              </a:ext>
            </a:extLst>
          </p:cNvPr>
          <p:cNvSpPr txBox="1"/>
          <p:nvPr/>
        </p:nvSpPr>
        <p:spPr>
          <a:xfrm>
            <a:off x="2459765" y="1983928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(4)</a:t>
            </a:r>
            <a:endParaRPr kumimoji="1" lang="ja-JP" altLang="en-US" sz="16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B40C4A4-0D14-AF87-43BA-6C2AB4D6BDA5}"/>
              </a:ext>
            </a:extLst>
          </p:cNvPr>
          <p:cNvSpPr txBox="1"/>
          <p:nvPr/>
        </p:nvSpPr>
        <p:spPr>
          <a:xfrm>
            <a:off x="1040025" y="2996708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B050"/>
                </a:solidFill>
              </a:rPr>
              <a:t>(5)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B60B9E32-FFFC-4152-8E74-9BCC6A29B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71" y="4062005"/>
            <a:ext cx="5444419" cy="2497271"/>
          </a:xfrm>
          <a:prstGeom prst="rect">
            <a:avLst/>
          </a:prstGeom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7AF4705-2D9E-25EF-E5EC-C91280564365}"/>
              </a:ext>
            </a:extLst>
          </p:cNvPr>
          <p:cNvCxnSpPr>
            <a:cxnSpLocks/>
          </p:cNvCxnSpPr>
          <p:nvPr/>
        </p:nvCxnSpPr>
        <p:spPr>
          <a:xfrm flipV="1">
            <a:off x="764350" y="5191936"/>
            <a:ext cx="535198" cy="5058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CAE374E-E77C-444C-B8A8-232914FDC3E0}"/>
              </a:ext>
            </a:extLst>
          </p:cNvPr>
          <p:cNvSpPr txBox="1"/>
          <p:nvPr/>
        </p:nvSpPr>
        <p:spPr>
          <a:xfrm>
            <a:off x="741277" y="4851666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e-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E6FB30B-5A63-41AD-2636-0EE6A4EA28CD}"/>
              </a:ext>
            </a:extLst>
          </p:cNvPr>
          <p:cNvSpPr/>
          <p:nvPr/>
        </p:nvSpPr>
        <p:spPr>
          <a:xfrm>
            <a:off x="4531291" y="5264899"/>
            <a:ext cx="287802" cy="130018"/>
          </a:xfrm>
          <a:prstGeom prst="rect">
            <a:avLst/>
          </a:prstGeom>
          <a:solidFill>
            <a:srgbClr val="00FF00"/>
          </a:solidFill>
          <a:ln>
            <a:solidFill>
              <a:srgbClr val="076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99EA3BC-7528-3DF0-62A3-7061AFC99F37}"/>
              </a:ext>
            </a:extLst>
          </p:cNvPr>
          <p:cNvSpPr txBox="1"/>
          <p:nvPr/>
        </p:nvSpPr>
        <p:spPr>
          <a:xfrm>
            <a:off x="4264563" y="5775823"/>
            <a:ext cx="137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00B050"/>
                </a:solidFill>
              </a:rPr>
              <a:t>Additional </a:t>
            </a:r>
            <a:r>
              <a:rPr lang="en-US" altLang="ja-JP" sz="1400" b="1" dirty="0" err="1">
                <a:solidFill>
                  <a:srgbClr val="00B050"/>
                </a:solidFill>
              </a:rPr>
              <a:t>SiC</a:t>
            </a:r>
            <a:r>
              <a:rPr lang="en-US" altLang="ja-JP" sz="1400" b="1" dirty="0">
                <a:solidFill>
                  <a:srgbClr val="00B050"/>
                </a:solidFill>
              </a:rPr>
              <a:t> Damper</a:t>
            </a:r>
            <a:endParaRPr lang="ja-JP" altLang="en-US" sz="1400" b="1" dirty="0">
              <a:solidFill>
                <a:srgbClr val="00B050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ADEEB0F7-E327-A73D-A328-E1362347A3B7}"/>
              </a:ext>
            </a:extLst>
          </p:cNvPr>
          <p:cNvCxnSpPr>
            <a:cxnSpLocks/>
          </p:cNvCxnSpPr>
          <p:nvPr/>
        </p:nvCxnSpPr>
        <p:spPr>
          <a:xfrm flipV="1">
            <a:off x="4693301" y="5399235"/>
            <a:ext cx="0" cy="388616"/>
          </a:xfrm>
          <a:prstGeom prst="straightConnector1">
            <a:avLst/>
          </a:prstGeom>
          <a:ln w="28575">
            <a:solidFill>
              <a:srgbClr val="07601A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616E7FE-BA25-87F3-EDC5-F679DCADCCE5}"/>
              </a:ext>
            </a:extLst>
          </p:cNvPr>
          <p:cNvSpPr txBox="1"/>
          <p:nvPr/>
        </p:nvSpPr>
        <p:spPr>
          <a:xfrm>
            <a:off x="5466303" y="3763673"/>
            <a:ext cx="65816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altLang="ja-JP" dirty="0"/>
              <a:t>Loads of SBP(3) and LBP(4) ferrite dampers are not large.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altLang="ja-JP" dirty="0"/>
              <a:t>Large HOM power is </a:t>
            </a:r>
            <a:r>
              <a:rPr lang="en-US" altLang="ja-JP" dirty="0">
                <a:solidFill>
                  <a:srgbClr val="FF0000"/>
                </a:solidFill>
              </a:rPr>
              <a:t>emitted through the downstream beam pipe(2)</a:t>
            </a:r>
            <a:r>
              <a:rPr lang="en-US" altLang="ja-JP" dirty="0"/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altLang="ja-JP" dirty="0"/>
              <a:t>The emitted power becomes the load of the downstream cavity.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altLang="ja-JP" b="1" dirty="0">
                <a:solidFill>
                  <a:srgbClr val="00B050"/>
                </a:solidFill>
              </a:rPr>
              <a:t>Additional </a:t>
            </a:r>
            <a:r>
              <a:rPr lang="en-US" altLang="ja-JP" b="1" dirty="0" err="1">
                <a:solidFill>
                  <a:srgbClr val="00B050"/>
                </a:solidFill>
              </a:rPr>
              <a:t>SiC</a:t>
            </a:r>
            <a:r>
              <a:rPr lang="en-US" altLang="ja-JP" b="1" dirty="0">
                <a:solidFill>
                  <a:srgbClr val="00B050"/>
                </a:solidFill>
              </a:rPr>
              <a:t> damper</a:t>
            </a:r>
            <a:r>
              <a:rPr lang="en-US" altLang="ja-JP" dirty="0">
                <a:solidFill>
                  <a:schemeClr val="tx1">
                    <a:lumMod val="93000"/>
                  </a:schemeClr>
                </a:solidFill>
              </a:rPr>
              <a:t>(5) can absorb enough emission power. </a:t>
            </a:r>
            <a:r>
              <a:rPr lang="en-US" altLang="ja-JP" b="1" dirty="0">
                <a:solidFill>
                  <a:schemeClr val="tx1">
                    <a:lumMod val="93000"/>
                  </a:schemeClr>
                </a:solidFill>
              </a:rPr>
              <a:t>The emission power is reduced to one-third.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altLang="ja-JP" dirty="0" err="1">
                <a:solidFill>
                  <a:schemeClr val="tx1">
                    <a:lumMod val="93000"/>
                  </a:schemeClr>
                </a:solidFill>
              </a:rPr>
              <a:t>SiC</a:t>
            </a:r>
            <a:r>
              <a:rPr lang="en-US" altLang="ja-JP" dirty="0">
                <a:solidFill>
                  <a:schemeClr val="tx1">
                    <a:lumMod val="93000"/>
                  </a:schemeClr>
                </a:solidFill>
              </a:rPr>
              <a:t> damper can be installed without vacuum breaking of the cavity.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D7E4EFC-25ED-9A79-E1EB-126E4861D47E}"/>
              </a:ext>
            </a:extLst>
          </p:cNvPr>
          <p:cNvSpPr txBox="1"/>
          <p:nvPr/>
        </p:nvSpPr>
        <p:spPr>
          <a:xfrm>
            <a:off x="6938825" y="0"/>
            <a:ext cx="4116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err="1">
                <a:solidFill>
                  <a:srgbClr val="0000FF"/>
                </a:solidFill>
              </a:rPr>
              <a:t>M.Nishiwaki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, et al., Proc. of SRF2015, THPB071</a:t>
            </a:r>
            <a:endParaRPr kumimoji="1" lang="ja-JP" altLang="en-US" sz="1400" i="1" dirty="0">
              <a:solidFill>
                <a:srgbClr val="0000FF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33E4633-1C2D-2733-C2AF-ABB6F927EC21}"/>
              </a:ext>
            </a:extLst>
          </p:cNvPr>
          <p:cNvSpPr txBox="1"/>
          <p:nvPr/>
        </p:nvSpPr>
        <p:spPr>
          <a:xfrm>
            <a:off x="10587857" y="642592"/>
            <a:ext cx="14798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M. </a:t>
            </a:r>
            <a:r>
              <a:rPr lang="en-US" altLang="ja-JP" dirty="0" err="1">
                <a:latin typeface="+mj-lt"/>
              </a:rPr>
              <a:t>Nishiwaki</a:t>
            </a:r>
            <a:endParaRPr kumimoji="1" lang="ja-JP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364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F1C206-97C4-0E64-1924-0BC0EFB15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4000" dirty="0">
                <a:latin typeface="+mj-lt"/>
              </a:rPr>
              <a:t>Results of Beam Test with </a:t>
            </a:r>
            <a:r>
              <a:rPr lang="en-US" altLang="ja-JP" sz="4000" dirty="0" err="1">
                <a:latin typeface="+mj-lt"/>
              </a:rPr>
              <a:t>SiC</a:t>
            </a:r>
            <a:r>
              <a:rPr lang="en-US" altLang="ja-JP" sz="4000" dirty="0">
                <a:latin typeface="+mj-lt"/>
              </a:rPr>
              <a:t> Damper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370F06-D8F6-5A24-C2C4-C8DE2CA6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t>15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9146C1F-2C56-5E0A-4636-CBC1407DF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C939D19-E3E2-C1F6-EBFD-6854AF11E9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pic>
        <p:nvPicPr>
          <p:cNvPr id="8" name="図 7" descr="グラフ, 散布図, 箱ひげ図&#10;&#10;自動的に生成された説明">
            <a:extLst>
              <a:ext uri="{FF2B5EF4-FFF2-40B4-BE49-F238E27FC236}">
                <a16:creationId xmlns:a16="http://schemas.microsoft.com/office/drawing/2014/main" id="{06083FFF-2BD3-9E5B-0C6C-6993B3BB0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19417" r="3865" b="1230"/>
          <a:stretch/>
        </p:blipFill>
        <p:spPr>
          <a:xfrm>
            <a:off x="5140171" y="1556746"/>
            <a:ext cx="5037027" cy="32144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2D46E7-B2EB-3A51-921B-F0070AC39617}"/>
              </a:ext>
            </a:extLst>
          </p:cNvPr>
          <p:cNvSpPr txBox="1"/>
          <p:nvPr/>
        </p:nvSpPr>
        <p:spPr>
          <a:xfrm>
            <a:off x="5285433" y="4771199"/>
            <a:ext cx="67732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1600" dirty="0"/>
              <a:t>Two</a:t>
            </a:r>
            <a:r>
              <a:rPr kumimoji="1" lang="en-US" altLang="ja-JP" sz="1600" dirty="0"/>
              <a:t> set of </a:t>
            </a:r>
            <a:r>
              <a:rPr kumimoji="1" lang="en-US" altLang="ja-JP" sz="1600" dirty="0" err="1"/>
              <a:t>SiC</a:t>
            </a:r>
            <a:r>
              <a:rPr kumimoji="1" lang="en-US" altLang="ja-JP" sz="1600" dirty="0"/>
              <a:t> dampers have been installed to SCC section for beam test. </a:t>
            </a:r>
            <a:r>
              <a:rPr lang="en-US" altLang="ja-JP" sz="1600" b="1" dirty="0">
                <a:solidFill>
                  <a:srgbClr val="0432FF"/>
                </a:solidFill>
              </a:rPr>
              <a:t>The HOM power absorbed by the ferrite dampers of downstream cavities (D11C in plot) were reduced &gt;10% after </a:t>
            </a:r>
            <a:r>
              <a:rPr lang="en-US" altLang="ja-JP" sz="1600" b="1" dirty="0" err="1">
                <a:solidFill>
                  <a:srgbClr val="0432FF"/>
                </a:solidFill>
              </a:rPr>
              <a:t>SiC</a:t>
            </a:r>
            <a:r>
              <a:rPr lang="en-US" altLang="ja-JP" sz="1600" b="1" dirty="0">
                <a:solidFill>
                  <a:srgbClr val="0432FF"/>
                </a:solidFill>
              </a:rPr>
              <a:t> damper installation. </a:t>
            </a:r>
            <a:r>
              <a:rPr kumimoji="1" lang="en-US" altLang="ja-JP" sz="1600" dirty="0"/>
              <a:t>It was confirmed that the additional </a:t>
            </a:r>
            <a:r>
              <a:rPr kumimoji="1" lang="en-US" altLang="ja-JP" sz="1600" dirty="0" err="1"/>
              <a:t>SiC</a:t>
            </a:r>
            <a:r>
              <a:rPr kumimoji="1" lang="en-US" altLang="ja-JP" sz="1600" dirty="0"/>
              <a:t> damper is effective to reduce the load of downstream cavities. </a:t>
            </a:r>
            <a:r>
              <a:rPr lang="en-US" altLang="ja-JP" sz="1600" dirty="0"/>
              <a:t>For</a:t>
            </a:r>
            <a:r>
              <a:rPr kumimoji="1" lang="en-US" altLang="ja-JP" sz="1600" dirty="0"/>
              <a:t> the future high current operation, </a:t>
            </a:r>
            <a:r>
              <a:rPr kumimoji="1" lang="en-US" altLang="ja-JP" sz="1600" dirty="0" err="1"/>
              <a:t>SiC</a:t>
            </a:r>
            <a:r>
              <a:rPr kumimoji="1" lang="en-US" altLang="ja-JP" sz="1600" dirty="0"/>
              <a:t> dampers will be installed to all SCC modules</a:t>
            </a:r>
            <a:r>
              <a:rPr lang="en-US" altLang="ja-JP" sz="1600" dirty="0"/>
              <a:t>. </a:t>
            </a:r>
            <a:endParaRPr kumimoji="1" lang="ja-JP" altLang="en-US" sz="16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705071D-ACEE-E860-A008-AE3893C3569E}"/>
              </a:ext>
            </a:extLst>
          </p:cNvPr>
          <p:cNvGrpSpPr/>
          <p:nvPr/>
        </p:nvGrpSpPr>
        <p:grpSpPr>
          <a:xfrm>
            <a:off x="737209" y="3302564"/>
            <a:ext cx="4286005" cy="3063066"/>
            <a:chOff x="7057622" y="1223224"/>
            <a:chExt cx="4286005" cy="3063066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9425ECD-3853-0449-E746-2A4CC9B8E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7622" y="1223224"/>
              <a:ext cx="4286005" cy="3063066"/>
            </a:xfrm>
            <a:prstGeom prst="rect">
              <a:avLst/>
            </a:prstGeom>
          </p:spPr>
        </p:pic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7E9E2B77-1826-40DB-8A4D-08D71F2ACB2E}"/>
                </a:ext>
              </a:extLst>
            </p:cNvPr>
            <p:cNvCxnSpPr>
              <a:cxnSpLocks/>
            </p:cNvCxnSpPr>
            <p:nvPr/>
          </p:nvCxnSpPr>
          <p:spPr>
            <a:xfrm>
              <a:off x="7697647" y="3186215"/>
              <a:ext cx="482137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4654087-63AB-C3E0-3BBA-EFF3CE051003}"/>
                </a:ext>
              </a:extLst>
            </p:cNvPr>
            <p:cNvSpPr txBox="1"/>
            <p:nvPr/>
          </p:nvSpPr>
          <p:spPr>
            <a:xfrm>
              <a:off x="7819752" y="3144670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F0"/>
                  </a:solidFill>
                </a:rPr>
                <a:t>e-</a:t>
              </a:r>
              <a:endParaRPr kumimoji="1" lang="ja-JP" altLang="en-US">
                <a:solidFill>
                  <a:srgbClr val="00B0F0"/>
                </a:solidFill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A09F30C-2A3F-F057-780F-1F516DFFAAE4}"/>
              </a:ext>
            </a:extLst>
          </p:cNvPr>
          <p:cNvSpPr txBox="1"/>
          <p:nvPr/>
        </p:nvSpPr>
        <p:spPr>
          <a:xfrm>
            <a:off x="381112" y="1202294"/>
            <a:ext cx="4527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Layout of 8 SCCs and </a:t>
            </a:r>
            <a:r>
              <a:rPr lang="en-US" altLang="ja-JP" sz="2000" b="1" dirty="0" err="1"/>
              <a:t>SiC</a:t>
            </a:r>
            <a:r>
              <a:rPr lang="en-US" altLang="ja-JP" sz="2000" b="1" dirty="0"/>
              <a:t> dampers</a:t>
            </a:r>
            <a:endParaRPr kumimoji="1" lang="ja-JP" altLang="en-US" sz="20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8630B77-12F0-C0C1-7E03-869902C2A006}"/>
              </a:ext>
            </a:extLst>
          </p:cNvPr>
          <p:cNvGrpSpPr/>
          <p:nvPr/>
        </p:nvGrpSpPr>
        <p:grpSpPr>
          <a:xfrm>
            <a:off x="484851" y="1632951"/>
            <a:ext cx="4521201" cy="1517076"/>
            <a:chOff x="1383136" y="1542516"/>
            <a:chExt cx="4521201" cy="1517076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3829397-CDDF-CB34-6DD1-631239FDB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5699" b="16108"/>
            <a:stretch/>
          </p:blipFill>
          <p:spPr>
            <a:xfrm>
              <a:off x="1383136" y="1542516"/>
              <a:ext cx="4521201" cy="1337733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BD4C378D-7207-08CB-39B5-871087C53F4E}"/>
                </a:ext>
              </a:extLst>
            </p:cNvPr>
            <p:cNvSpPr txBox="1"/>
            <p:nvPr/>
          </p:nvSpPr>
          <p:spPr>
            <a:xfrm>
              <a:off x="2322378" y="2709890"/>
              <a:ext cx="455821" cy="3497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altLang="ja-JP" b="1" dirty="0" err="1"/>
                <a:t>SiC</a:t>
              </a:r>
              <a:endParaRPr kumimoji="1" lang="ja-JP" altLang="en-US" b="1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461764E-50CB-4DE9-52EB-4C8B37307CB5}"/>
                </a:ext>
              </a:extLst>
            </p:cNvPr>
            <p:cNvSpPr txBox="1"/>
            <p:nvPr/>
          </p:nvSpPr>
          <p:spPr>
            <a:xfrm>
              <a:off x="4554787" y="2709890"/>
              <a:ext cx="455821" cy="3497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altLang="ja-JP" b="1" dirty="0" err="1"/>
                <a:t>SiC</a:t>
              </a:r>
              <a:endParaRPr kumimoji="1" lang="ja-JP" altLang="en-US" b="1" dirty="0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F7EBFBE-F4DA-EC58-3DBE-E7A825BBAFFE}"/>
              </a:ext>
            </a:extLst>
          </p:cNvPr>
          <p:cNvSpPr txBox="1"/>
          <p:nvPr/>
        </p:nvSpPr>
        <p:spPr>
          <a:xfrm>
            <a:off x="8256795" y="2590114"/>
            <a:ext cx="176606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b="1" dirty="0">
                <a:solidFill>
                  <a:schemeClr val="accent2"/>
                </a:solidFill>
              </a:rPr>
              <a:t>&gt;</a:t>
            </a:r>
            <a:r>
              <a:rPr kumimoji="1" lang="en-US" altLang="ja-JP" b="1" dirty="0">
                <a:solidFill>
                  <a:schemeClr val="accent2"/>
                </a:solidFill>
              </a:rPr>
              <a:t>10% reduction by </a:t>
            </a:r>
            <a:r>
              <a:rPr kumimoji="1" lang="en-US" altLang="ja-JP" b="1" dirty="0" err="1">
                <a:solidFill>
                  <a:schemeClr val="accent2"/>
                </a:solidFill>
              </a:rPr>
              <a:t>SiC</a:t>
            </a:r>
            <a:r>
              <a:rPr kumimoji="1" lang="en-US" altLang="ja-JP" b="1" dirty="0">
                <a:solidFill>
                  <a:schemeClr val="accent2"/>
                </a:solidFill>
              </a:rPr>
              <a:t> damper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D52ABF4-0169-FF49-1D5F-CC226AF6505F}"/>
              </a:ext>
            </a:extLst>
          </p:cNvPr>
          <p:cNvSpPr txBox="1"/>
          <p:nvPr/>
        </p:nvSpPr>
        <p:spPr>
          <a:xfrm>
            <a:off x="10618545" y="1469866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without </a:t>
            </a:r>
            <a:r>
              <a:rPr lang="en-US" altLang="ja-JP" sz="1400" dirty="0" err="1"/>
              <a:t>SiC</a:t>
            </a:r>
            <a:endParaRPr kumimoji="1" lang="ja-JP" altLang="en-US" sz="1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A39D042-20BB-EED0-CFBC-50F38AAE9B6C}"/>
              </a:ext>
            </a:extLst>
          </p:cNvPr>
          <p:cNvSpPr txBox="1"/>
          <p:nvPr/>
        </p:nvSpPr>
        <p:spPr>
          <a:xfrm>
            <a:off x="10618545" y="1752895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with </a:t>
            </a:r>
            <a:r>
              <a:rPr lang="en-US" altLang="ja-JP" sz="1400" dirty="0" err="1"/>
              <a:t>SiC</a:t>
            </a:r>
            <a:endParaRPr kumimoji="1" lang="ja-JP" altLang="en-US" sz="14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773189B-E919-D4FD-CBE4-B857672380F0}"/>
              </a:ext>
            </a:extLst>
          </p:cNvPr>
          <p:cNvSpPr txBox="1"/>
          <p:nvPr/>
        </p:nvSpPr>
        <p:spPr>
          <a:xfrm>
            <a:off x="10306930" y="3479874"/>
            <a:ext cx="1766701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</a:t>
            </a:r>
            <a:r>
              <a:rPr kumimoji="1" lang="en-US" altLang="ja-JP" sz="1600" dirty="0"/>
              <a:t>bsorbed HOM power at 1.1A (max. current)</a:t>
            </a:r>
          </a:p>
          <a:p>
            <a:r>
              <a:rPr lang="en-US" altLang="ja-JP" sz="1600" dirty="0"/>
              <a:t>  </a:t>
            </a:r>
            <a:r>
              <a:rPr kumimoji="1" lang="en-US" altLang="ja-JP" sz="1600" dirty="0"/>
              <a:t>: ~ 8 kW/cavity</a:t>
            </a:r>
            <a:endParaRPr kumimoji="1" lang="ja-JP" altLang="en-US" sz="1600" dirty="0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E7D52E05-F483-E960-AD7C-0A52C1A4AE48}"/>
              </a:ext>
            </a:extLst>
          </p:cNvPr>
          <p:cNvSpPr/>
          <p:nvPr/>
        </p:nvSpPr>
        <p:spPr>
          <a:xfrm>
            <a:off x="10289217" y="1561610"/>
            <a:ext cx="126000" cy="1242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4374C7E-B0E2-0FCB-BAFA-F2CDCDA59EB5}"/>
              </a:ext>
            </a:extLst>
          </p:cNvPr>
          <p:cNvSpPr/>
          <p:nvPr/>
        </p:nvSpPr>
        <p:spPr>
          <a:xfrm>
            <a:off x="10441620" y="1561610"/>
            <a:ext cx="126000" cy="124288"/>
          </a:xfrm>
          <a:prstGeom prst="ellipse">
            <a:avLst/>
          </a:prstGeom>
          <a:solidFill>
            <a:srgbClr val="F78013"/>
          </a:solidFill>
          <a:ln>
            <a:solidFill>
              <a:srgbClr val="F78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ひし形 24">
            <a:extLst>
              <a:ext uri="{FF2B5EF4-FFF2-40B4-BE49-F238E27FC236}">
                <a16:creationId xmlns:a16="http://schemas.microsoft.com/office/drawing/2014/main" id="{9F525282-6051-3236-B308-352374E8D2CD}"/>
              </a:ext>
            </a:extLst>
          </p:cNvPr>
          <p:cNvSpPr/>
          <p:nvPr/>
        </p:nvSpPr>
        <p:spPr>
          <a:xfrm>
            <a:off x="10281819" y="1844639"/>
            <a:ext cx="126000" cy="124288"/>
          </a:xfrm>
          <a:prstGeom prst="diamond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ひし形 25">
            <a:extLst>
              <a:ext uri="{FF2B5EF4-FFF2-40B4-BE49-F238E27FC236}">
                <a16:creationId xmlns:a16="http://schemas.microsoft.com/office/drawing/2014/main" id="{76B7BC9C-256D-A002-FDB0-5537C6DD033A}"/>
              </a:ext>
            </a:extLst>
          </p:cNvPr>
          <p:cNvSpPr/>
          <p:nvPr/>
        </p:nvSpPr>
        <p:spPr>
          <a:xfrm>
            <a:off x="10443096" y="1844639"/>
            <a:ext cx="126000" cy="124288"/>
          </a:xfrm>
          <a:prstGeom prst="diamond">
            <a:avLst/>
          </a:prstGeom>
          <a:solidFill>
            <a:srgbClr val="00C0FF"/>
          </a:solidFill>
          <a:ln>
            <a:solidFill>
              <a:srgbClr val="00C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DCEA37D-0084-0104-1900-C6E611955BF2}"/>
              </a:ext>
            </a:extLst>
          </p:cNvPr>
          <p:cNvSpPr txBox="1"/>
          <p:nvPr/>
        </p:nvSpPr>
        <p:spPr>
          <a:xfrm>
            <a:off x="7517155" y="3290212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err="1">
                <a:solidFill>
                  <a:schemeClr val="accent2"/>
                </a:solidFill>
              </a:rPr>
              <a:t>SiC</a:t>
            </a:r>
            <a:r>
              <a:rPr lang="en-US" altLang="ja-JP" sz="1400" b="1" dirty="0">
                <a:solidFill>
                  <a:schemeClr val="accent2"/>
                </a:solidFill>
              </a:rPr>
              <a:t> Damper</a:t>
            </a:r>
          </a:p>
          <a:p>
            <a:pPr algn="ctr"/>
            <a:r>
              <a:rPr lang="en-US" altLang="ja-JP" sz="1400" b="1" dirty="0">
                <a:solidFill>
                  <a:schemeClr val="accent2"/>
                </a:solidFill>
              </a:rPr>
              <a:t>I</a:t>
            </a:r>
            <a:r>
              <a:rPr kumimoji="1" lang="en-US" altLang="ja-JP" sz="1400" b="1" dirty="0">
                <a:solidFill>
                  <a:schemeClr val="accent2"/>
                </a:solidFill>
              </a:rPr>
              <a:t>nstalled</a:t>
            </a:r>
            <a:endParaRPr kumimoji="1" lang="ja-JP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28" name="矢印: 下 27">
            <a:extLst>
              <a:ext uri="{FF2B5EF4-FFF2-40B4-BE49-F238E27FC236}">
                <a16:creationId xmlns:a16="http://schemas.microsoft.com/office/drawing/2014/main" id="{45E3960C-A79B-933E-A10F-30738EB7EEFC}"/>
              </a:ext>
            </a:extLst>
          </p:cNvPr>
          <p:cNvSpPr/>
          <p:nvPr/>
        </p:nvSpPr>
        <p:spPr>
          <a:xfrm>
            <a:off x="8043169" y="3817397"/>
            <a:ext cx="168676" cy="417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右カーブ 28">
            <a:extLst>
              <a:ext uri="{FF2B5EF4-FFF2-40B4-BE49-F238E27FC236}">
                <a16:creationId xmlns:a16="http://schemas.microsoft.com/office/drawing/2014/main" id="{DD2F07C5-FC93-D67A-635B-2E4C781E521A}"/>
              </a:ext>
            </a:extLst>
          </p:cNvPr>
          <p:cNvSpPr/>
          <p:nvPr/>
        </p:nvSpPr>
        <p:spPr>
          <a:xfrm>
            <a:off x="8424908" y="2161676"/>
            <a:ext cx="230820" cy="328474"/>
          </a:xfrm>
          <a:prstGeom prst="curvedRightArrow">
            <a:avLst>
              <a:gd name="adj1" fmla="val 11729"/>
              <a:gd name="adj2" fmla="val 50000"/>
              <a:gd name="adj3" fmla="val 25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4B265CA-E370-C90E-362F-ED430207428B}"/>
              </a:ext>
            </a:extLst>
          </p:cNvPr>
          <p:cNvSpPr txBox="1"/>
          <p:nvPr/>
        </p:nvSpPr>
        <p:spPr>
          <a:xfrm>
            <a:off x="5504548" y="1150654"/>
            <a:ext cx="515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Absorbed power by a pair of Ferrite dampers in D11 cavities</a:t>
            </a:r>
          </a:p>
          <a:p>
            <a:pPr algn="ctr"/>
            <a:r>
              <a:rPr kumimoji="1" lang="en-US" altLang="ja-JP" sz="1400" dirty="0"/>
              <a:t>normalized by</a:t>
            </a:r>
            <a:r>
              <a:rPr lang="en-US" altLang="ja-JP" sz="1400" dirty="0"/>
              <a:t> the</a:t>
            </a:r>
            <a:r>
              <a:rPr kumimoji="1" lang="en-US" altLang="ja-JP" sz="1400" dirty="0"/>
              <a:t> power in D11A</a:t>
            </a:r>
            <a:endParaRPr kumimoji="1" lang="ja-JP" altLang="en-US" sz="14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407CFCB-FEA3-0876-A2C4-26841BCBCA00}"/>
              </a:ext>
            </a:extLst>
          </p:cNvPr>
          <p:cNvSpPr txBox="1"/>
          <p:nvPr/>
        </p:nvSpPr>
        <p:spPr>
          <a:xfrm>
            <a:off x="10587857" y="642592"/>
            <a:ext cx="14798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M. </a:t>
            </a:r>
            <a:r>
              <a:rPr lang="en-US" altLang="ja-JP" dirty="0" err="1">
                <a:latin typeface="+mj-lt"/>
              </a:rPr>
              <a:t>Nishiwaki</a:t>
            </a:r>
            <a:endParaRPr kumimoji="1" lang="ja-JP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3369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Unicode MS" panose="020B0604020202020204" pitchFamily="50" charset="-128"/>
              </a:rPr>
              <a:t>HOM build-up factor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Arial Unicode MS" panose="020B0604020202020204" pitchFamily="50" charset="-128"/>
              </a:rPr>
              <a:t>16</a:t>
            </a:fld>
            <a:endParaRPr lang="en-US">
              <a:latin typeface="Arial Unicode MS" panose="020B060402020202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7BE3E4-1CFD-CEC8-7C21-DC854A46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80152A-6136-1FED-139F-86827DF85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A2BE91AE-C542-0D4B-C38B-D42ED86FE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119081"/>
                <a:ext cx="7328692" cy="1504643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vert="horz" wrap="square" lIns="0" tIns="45720" rIns="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1F497D"/>
                  </a:buClr>
                  <a:buSzPct val="105000"/>
                  <a:buFont typeface="Arial Unicode MS" panose="020B0604020202020204" pitchFamily="50" charset="-128"/>
                  <a:buChar char="❙"/>
                  <a:defRPr kumimoji="1" sz="1600" b="0" kern="1200" baseline="0">
                    <a:solidFill>
                      <a:schemeClr val="tx1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Tx/>
                  <a:buNone/>
                  <a:defRPr kumimoji="1" sz="1400" b="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Tx/>
                  <a:buNone/>
                  <a:defRPr kumimoji="1" sz="120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Tx/>
                  <a:buNone/>
                  <a:defRPr kumimoji="1" sz="110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Tx/>
                  <a:buNone/>
                  <a:defRPr kumimoji="1" sz="110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" panose="020B0604020202020204" pitchFamily="34" charset="0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2000" dirty="0"/>
                  <a:t>Power dissipation depend on absolute value of a function 𝐹.</a:t>
                </a: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2000" dirty="0"/>
                  <a:t>This build-up dependence 𝐹 explains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eq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.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scattering and ratio difference at 2-bucket and 3-bucket.</a:t>
                </a: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2000" dirty="0"/>
                  <a:t>This dependence are individual differences for cavity</a:t>
                </a:r>
              </a:p>
            </p:txBody>
          </p:sp>
        </mc:Choice>
        <mc:Fallback xmlns="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A2BE91AE-C542-0D4B-C38B-D42ED86FE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19081"/>
                <a:ext cx="7328692" cy="1504643"/>
              </a:xfrm>
              <a:prstGeom prst="rect">
                <a:avLst/>
              </a:prstGeom>
              <a:blipFill>
                <a:blip r:embed="rId3"/>
                <a:stretch>
                  <a:fillRect t="-10931" r="-1913" b="-1174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 14">
                <a:extLst>
                  <a:ext uri="{FF2B5EF4-FFF2-40B4-BE49-F238E27FC236}">
                    <a16:creationId xmlns:a16="http://schemas.microsoft.com/office/drawing/2014/main" id="{8BCDD36A-C247-AD74-BC37-62587EDE7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7464137"/>
                  </p:ext>
                </p:extLst>
              </p:nvPr>
            </p:nvGraphicFramePr>
            <p:xfrm>
              <a:off x="279101" y="1491742"/>
              <a:ext cx="6074184" cy="2545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8546">
                      <a:extLst>
                        <a:ext uri="{9D8B030D-6E8A-4147-A177-3AD203B41FA5}">
                          <a16:colId xmlns:a16="http://schemas.microsoft.com/office/drawing/2014/main" val="3918786578"/>
                        </a:ext>
                      </a:extLst>
                    </a:gridCol>
                    <a:gridCol w="1518546">
                      <a:extLst>
                        <a:ext uri="{9D8B030D-6E8A-4147-A177-3AD203B41FA5}">
                          <a16:colId xmlns:a16="http://schemas.microsoft.com/office/drawing/2014/main" val="3310968163"/>
                        </a:ext>
                      </a:extLst>
                    </a:gridCol>
                    <a:gridCol w="1518546">
                      <a:extLst>
                        <a:ext uri="{9D8B030D-6E8A-4147-A177-3AD203B41FA5}">
                          <a16:colId xmlns:a16="http://schemas.microsoft.com/office/drawing/2014/main" val="4143915530"/>
                        </a:ext>
                      </a:extLst>
                    </a:gridCol>
                    <a:gridCol w="1518546">
                      <a:extLst>
                        <a:ext uri="{9D8B030D-6E8A-4147-A177-3AD203B41FA5}">
                          <a16:colId xmlns:a16="http://schemas.microsoft.com/office/drawing/2014/main" val="9119345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HOM Freq. (MHz)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800" b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u="none" strike="noStrike" dirty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800" b="0" u="none" strike="noStrike" dirty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1800" b="0" u="none" strike="noStrike" dirty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</m:oMath>
                          </a14:m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(2 BS)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u="none" strike="noStrike" dirty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800" b="0" u="none" strike="noStrike" dirty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1800" b="0" u="none" strike="noStrike" dirty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</m:oMath>
                          </a14:m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(3 BS)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347671134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782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0.00036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0.19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05116138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834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0.00042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0.42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1.8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17362041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918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0.0017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0.18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0.15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0915038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1002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0.009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1.4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759208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1018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0.019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13.5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9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5200452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1032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0.0024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1.1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0.81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52156534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1065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0.0021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0.76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0.42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261706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 14">
                <a:extLst>
                  <a:ext uri="{FF2B5EF4-FFF2-40B4-BE49-F238E27FC236}">
                    <a16:creationId xmlns:a16="http://schemas.microsoft.com/office/drawing/2014/main" id="{8BCDD36A-C247-AD74-BC37-62587EDE7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7464137"/>
                  </p:ext>
                </p:extLst>
              </p:nvPr>
            </p:nvGraphicFramePr>
            <p:xfrm>
              <a:off x="279101" y="1491742"/>
              <a:ext cx="6074184" cy="2545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8546">
                      <a:extLst>
                        <a:ext uri="{9D8B030D-6E8A-4147-A177-3AD203B41FA5}">
                          <a16:colId xmlns:a16="http://schemas.microsoft.com/office/drawing/2014/main" val="3918786578"/>
                        </a:ext>
                      </a:extLst>
                    </a:gridCol>
                    <a:gridCol w="1518546">
                      <a:extLst>
                        <a:ext uri="{9D8B030D-6E8A-4147-A177-3AD203B41FA5}">
                          <a16:colId xmlns:a16="http://schemas.microsoft.com/office/drawing/2014/main" val="3310968163"/>
                        </a:ext>
                      </a:extLst>
                    </a:gridCol>
                    <a:gridCol w="1518546">
                      <a:extLst>
                        <a:ext uri="{9D8B030D-6E8A-4147-A177-3AD203B41FA5}">
                          <a16:colId xmlns:a16="http://schemas.microsoft.com/office/drawing/2014/main" val="4143915530"/>
                        </a:ext>
                      </a:extLst>
                    </a:gridCol>
                    <a:gridCol w="1518546">
                      <a:extLst>
                        <a:ext uri="{9D8B030D-6E8A-4147-A177-3AD203B41FA5}">
                          <a16:colId xmlns:a16="http://schemas.microsoft.com/office/drawing/2014/main" val="91193451"/>
                        </a:ext>
                      </a:extLst>
                    </a:gridCol>
                  </a:tblGrid>
                  <a:tr h="5581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HOM Freq. (MHz)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9525" marR="9525" marT="9525" marB="0" anchor="ctr">
                        <a:blipFill>
                          <a:blip r:embed="rId4"/>
                          <a:stretch>
                            <a:fillRect l="-101606" t="-11957" r="-202811" b="-379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9525" marR="9525" marT="9525" marB="0" anchor="ctr">
                        <a:blipFill>
                          <a:blip r:embed="rId4"/>
                          <a:stretch>
                            <a:fillRect l="-200800" t="-11957" r="-102000" b="-379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L="9525" marR="9525" marT="9525" marB="0" anchor="ctr">
                        <a:blipFill>
                          <a:blip r:embed="rId4"/>
                          <a:stretch>
                            <a:fillRect l="-302008" t="-11957" r="-2410" b="-3793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6711341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782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0.00036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0.19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051161385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834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0.00042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0.42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1.8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173620413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918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0.0017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0.18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0.15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091503803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1002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0.009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2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1.4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7592085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1018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0.019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13.5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9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52004526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1032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0.0024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1.1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0.81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521565343"/>
                      </a:ext>
                    </a:extLst>
                  </a:tr>
                  <a:tr h="283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1065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0.0021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>
                              <a:solidFill>
                                <a:srgbClr val="000000"/>
                              </a:solidFill>
                              <a:effectLst/>
                            </a:rPr>
                            <a:t>0.76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0.42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2617065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90B5E2A-3F40-885B-6E8A-D2D8A08A5A45}"/>
                  </a:ext>
                </a:extLst>
              </p:cNvPr>
              <p:cNvSpPr txBox="1"/>
              <p:nvPr/>
            </p:nvSpPr>
            <p:spPr>
              <a:xfrm>
                <a:off x="6531429" y="1173693"/>
                <a:ext cx="5614699" cy="893001"/>
              </a:xfrm>
              <a:prstGeom prst="rect">
                <a:avLst/>
              </a:prstGeom>
              <a:noFill/>
              <a:ln>
                <a:solidFill>
                  <a:srgbClr val="1CADE4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d>
                              <m:d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6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16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</m:sSup>
                      </m:e>
                    </m:nary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latin typeface="Cambria Math" panose="02040503050406030204" pitchFamily="18" charset="0"/>
                      </a:rPr>
                      <m:t>i</m:t>
                    </m:r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1600" dirty="0">
                    <a:latin typeface="Calibri 本文"/>
                  </a:rPr>
                  <a:t> 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 (1−2</m:t>
                          </m:r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sz="1600" b="0" i="0" smtClean="0">
                          <a:latin typeface="Cambria Math" panose="02040503050406030204" pitchFamily="18" charset="0"/>
                        </a:rPr>
                        <m:t>i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 (1−2</m:t>
                          </m:r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ja-JP" sz="1600" dirty="0">
                  <a:latin typeface="Calibri 本文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90B5E2A-3F40-885B-6E8A-D2D8A08A5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29" y="1173693"/>
                <a:ext cx="5614699" cy="893001"/>
              </a:xfrm>
              <a:prstGeom prst="rect">
                <a:avLst/>
              </a:prstGeom>
              <a:blipFill>
                <a:blip r:embed="rId5"/>
                <a:stretch>
                  <a:fillRect t="-38514" b="-4054"/>
                </a:stretch>
              </a:blipFill>
              <a:ln>
                <a:solidFill>
                  <a:srgbClr val="1CADE4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>
            <a:extLst>
              <a:ext uri="{FF2B5EF4-FFF2-40B4-BE49-F238E27FC236}">
                <a16:creationId xmlns:a16="http://schemas.microsoft.com/office/drawing/2014/main" id="{6DDD94BD-9595-5FA2-5E66-FEFC6EDB0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090" y="2157634"/>
            <a:ext cx="4374538" cy="392289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9253E5-8A90-27EF-8456-E0709AACD186}"/>
              </a:ext>
            </a:extLst>
          </p:cNvPr>
          <p:cNvSpPr txBox="1"/>
          <p:nvPr/>
        </p:nvSpPr>
        <p:spPr>
          <a:xfrm>
            <a:off x="104022" y="5695524"/>
            <a:ext cx="8848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2000" dirty="0"/>
              <a:t>HOM power at high current (narrow bunch space) is lager than expected?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2000" dirty="0"/>
              <a:t>Investigation is on going  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1DC001F-632A-5BC7-AA40-2F936081FB39}"/>
              </a:ext>
            </a:extLst>
          </p:cNvPr>
          <p:cNvSpPr txBox="1"/>
          <p:nvPr/>
        </p:nvSpPr>
        <p:spPr>
          <a:xfrm>
            <a:off x="8111446" y="-18486"/>
            <a:ext cx="2963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>
                <a:solidFill>
                  <a:srgbClr val="0000FF"/>
                </a:solidFill>
              </a:rPr>
              <a:t>T. Okada, et al., Proc. of SRF2023</a:t>
            </a:r>
            <a:endParaRPr kumimoji="1" lang="ja-JP" alt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40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CBI caused by </a:t>
            </a:r>
            <a:r>
              <a:rPr lang="en-US" altLang="ja-JP" dirty="0"/>
              <a:t>Acceleration mode</a:t>
            </a:r>
            <a:endParaRPr lang="en-US" dirty="0"/>
          </a:p>
        </p:txBody>
      </p:sp>
      <p:sp>
        <p:nvSpPr>
          <p:cNvPr id="16" name="コンテンツ プレースホルダー 7">
            <a:extLst>
              <a:ext uri="{FF2B5EF4-FFF2-40B4-BE49-F238E27FC236}">
                <a16:creationId xmlns:a16="http://schemas.microsoft.com/office/drawing/2014/main" id="{63D55409-E8F6-7740-389E-D43D7A96E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5607" y="1596060"/>
            <a:ext cx="5757593" cy="27357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t>17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A851FEF-517A-E1CB-0369-ECCCD322D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63F0B9-90A5-8D8E-B395-86F2274368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BE9173B-864A-C910-A497-E41017B52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00"/>
          <a:stretch/>
        </p:blipFill>
        <p:spPr>
          <a:xfrm>
            <a:off x="122465" y="3911627"/>
            <a:ext cx="5069268" cy="26060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CF778E9-D129-9D1E-6B3A-E275252AA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34" r="14463" b="15605"/>
          <a:stretch/>
        </p:blipFill>
        <p:spPr>
          <a:xfrm>
            <a:off x="8516017" y="2043950"/>
            <a:ext cx="3352800" cy="293109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7F29720-22E0-8580-07D2-2C6A99C47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3" t="514" r="2373" b="18227"/>
          <a:stretch/>
        </p:blipFill>
        <p:spPr>
          <a:xfrm>
            <a:off x="3537528" y="1136072"/>
            <a:ext cx="4920401" cy="27709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C11B36B-CA0E-8973-7310-DBE63F4422AC}"/>
              </a:ext>
            </a:extLst>
          </p:cNvPr>
          <p:cNvSpPr txBox="1"/>
          <p:nvPr/>
        </p:nvSpPr>
        <p:spPr>
          <a:xfrm>
            <a:off x="8751320" y="1523781"/>
            <a:ext cx="325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FB loop test result of the CBI mode filter for a simulant cavity</a:t>
            </a:r>
            <a:endParaRPr kumimoji="1" lang="ja-JP" altLang="en-US" sz="1600" dirty="0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ECA7E6A-E04E-ED27-7E1D-00C0E229C024}"/>
              </a:ext>
            </a:extLst>
          </p:cNvPr>
          <p:cNvCxnSpPr>
            <a:cxnSpLocks/>
          </p:cNvCxnSpPr>
          <p:nvPr/>
        </p:nvCxnSpPr>
        <p:spPr>
          <a:xfrm flipV="1">
            <a:off x="4702629" y="3676073"/>
            <a:ext cx="1264062" cy="969406"/>
          </a:xfrm>
          <a:prstGeom prst="line">
            <a:avLst/>
          </a:prstGeom>
          <a:ln w="31750">
            <a:solidFill>
              <a:schemeClr val="accent5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C0C8033-90A8-5981-727E-14B6E8B0A185}"/>
              </a:ext>
            </a:extLst>
          </p:cNvPr>
          <p:cNvSpPr txBox="1"/>
          <p:nvPr/>
        </p:nvSpPr>
        <p:spPr>
          <a:xfrm>
            <a:off x="199841" y="3375815"/>
            <a:ext cx="414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 damper system can correspond to </a:t>
            </a:r>
            <a:r>
              <a:rPr lang="en-US" altLang="ja-JP" dirty="0">
                <a:latin typeface="Symbol" panose="05050102010706020507" pitchFamily="18" charset="2"/>
              </a:rPr>
              <a:t>m </a:t>
            </a:r>
            <a:r>
              <a:rPr lang="en-US" altLang="ja-JP" dirty="0"/>
              <a:t>=-1, -2 and -3 modes in parallel.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1FC8B6-2102-BFE9-92A2-766FE6DDAD25}"/>
              </a:ext>
            </a:extLst>
          </p:cNvPr>
          <p:cNvSpPr txBox="1"/>
          <p:nvPr/>
        </p:nvSpPr>
        <p:spPr>
          <a:xfrm>
            <a:off x="284602" y="1293769"/>
            <a:ext cx="3541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 damper system is installed to ARES station with digital LLRF system.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9F30CA-40A0-FA02-68A8-360E71820F7A}"/>
              </a:ext>
            </a:extLst>
          </p:cNvPr>
          <p:cNvSpPr txBox="1"/>
          <p:nvPr/>
        </p:nvSpPr>
        <p:spPr>
          <a:xfrm>
            <a:off x="8429348" y="4987552"/>
            <a:ext cx="3762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Frequencies correspond </a:t>
            </a:r>
            <a:r>
              <a:rPr lang="en-US" altLang="ja-JP" sz="1600" dirty="0">
                <a:solidFill>
                  <a:srgbClr val="0000FF"/>
                </a:solidFill>
                <a:latin typeface="Symbol" panose="05050102010706020507" pitchFamily="18" charset="2"/>
              </a:rPr>
              <a:t>m </a:t>
            </a:r>
            <a:r>
              <a:rPr lang="en-US" altLang="ja-JP" sz="1600" dirty="0">
                <a:solidFill>
                  <a:srgbClr val="0000FF"/>
                </a:solidFill>
              </a:rPr>
              <a:t>=-1, -2 and -3 modes are racked successfully.</a:t>
            </a:r>
            <a:r>
              <a:rPr kumimoji="1" lang="en-US" altLang="ja-JP" sz="1600" dirty="0">
                <a:solidFill>
                  <a:srgbClr val="0000FF"/>
                </a:solidFill>
              </a:rPr>
              <a:t> 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2286D67-0884-F337-F5C4-2DC955B114F1}"/>
              </a:ext>
            </a:extLst>
          </p:cNvPr>
          <p:cNvSpPr txBox="1"/>
          <p:nvPr/>
        </p:nvSpPr>
        <p:spPr>
          <a:xfrm>
            <a:off x="4772025" y="5587224"/>
            <a:ext cx="7295724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The new CBI damper system is working in </a:t>
            </a:r>
            <a:r>
              <a:rPr kumimoji="1" lang="en-US" altLang="ja-JP" sz="2400" b="1" dirty="0" err="1"/>
              <a:t>SuperKEKB</a:t>
            </a:r>
            <a:r>
              <a:rPr kumimoji="1" lang="en-US" altLang="ja-JP" sz="2400" b="1" dirty="0"/>
              <a:t> LER and HER.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Indispensable system for High current operation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655A8F-BAB5-6EC7-C367-C1D62136E1E0}"/>
              </a:ext>
            </a:extLst>
          </p:cNvPr>
          <p:cNvSpPr txBox="1"/>
          <p:nvPr/>
        </p:nvSpPr>
        <p:spPr>
          <a:xfrm>
            <a:off x="4635900" y="0"/>
            <a:ext cx="6448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>
                <a:solidFill>
                  <a:srgbClr val="0000FF"/>
                </a:solidFill>
              </a:rPr>
              <a:t>K.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Hirosawa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 et al.,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Nucl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.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Instrum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. Methods. Phys. Res. A 951, 163044, 2019.</a:t>
            </a:r>
            <a:endParaRPr kumimoji="1" lang="ja-JP" alt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306344"/>
            <a:ext cx="10217150" cy="542519"/>
          </a:xfrm>
        </p:spPr>
        <p:txBody>
          <a:bodyPr>
            <a:noAutofit/>
          </a:bodyPr>
          <a:lstStyle/>
          <a:p>
            <a:r>
              <a:rPr lang="en-US" sz="3600" dirty="0"/>
              <a:t>Operating experience of Superconducting cavities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t>18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A851FEF-517A-E1CB-0369-ECCCD322D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63F0B9-90A5-8D8E-B395-86F2274368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9200C3E8-FA8C-99CD-CEAC-29E0C85EEB97}"/>
              </a:ext>
            </a:extLst>
          </p:cNvPr>
          <p:cNvGraphicFramePr>
            <a:graphicFrameLocks noGrp="1"/>
          </p:cNvGraphicFramePr>
          <p:nvPr/>
        </p:nvGraphicFramePr>
        <p:xfrm>
          <a:off x="6397838" y="3118068"/>
          <a:ext cx="5586333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872">
                  <a:extLst>
                    <a:ext uri="{9D8B030D-6E8A-4147-A177-3AD203B41FA5}">
                      <a16:colId xmlns:a16="http://schemas.microsoft.com/office/drawing/2014/main" val="2192468389"/>
                    </a:ext>
                  </a:extLst>
                </a:gridCol>
                <a:gridCol w="1093146">
                  <a:extLst>
                    <a:ext uri="{9D8B030D-6E8A-4147-A177-3AD203B41FA5}">
                      <a16:colId xmlns:a16="http://schemas.microsoft.com/office/drawing/2014/main" val="2933654153"/>
                    </a:ext>
                  </a:extLst>
                </a:gridCol>
                <a:gridCol w="586972">
                  <a:extLst>
                    <a:ext uri="{9D8B030D-6E8A-4147-A177-3AD203B41FA5}">
                      <a16:colId xmlns:a16="http://schemas.microsoft.com/office/drawing/2014/main" val="2341558521"/>
                    </a:ext>
                  </a:extLst>
                </a:gridCol>
                <a:gridCol w="586972">
                  <a:extLst>
                    <a:ext uri="{9D8B030D-6E8A-4147-A177-3AD203B41FA5}">
                      <a16:colId xmlns:a16="http://schemas.microsoft.com/office/drawing/2014/main" val="1905169153"/>
                    </a:ext>
                  </a:extLst>
                </a:gridCol>
                <a:gridCol w="591427">
                  <a:extLst>
                    <a:ext uri="{9D8B030D-6E8A-4147-A177-3AD203B41FA5}">
                      <a16:colId xmlns:a16="http://schemas.microsoft.com/office/drawing/2014/main" val="2730476281"/>
                    </a:ext>
                  </a:extLst>
                </a:gridCol>
                <a:gridCol w="586972">
                  <a:extLst>
                    <a:ext uri="{9D8B030D-6E8A-4147-A177-3AD203B41FA5}">
                      <a16:colId xmlns:a16="http://schemas.microsoft.com/office/drawing/2014/main" val="1262668093"/>
                    </a:ext>
                  </a:extLst>
                </a:gridCol>
                <a:gridCol w="586972">
                  <a:extLst>
                    <a:ext uri="{9D8B030D-6E8A-4147-A177-3AD203B41FA5}">
                      <a16:colId xmlns:a16="http://schemas.microsoft.com/office/drawing/2014/main" val="11743897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Beam Aborts</a:t>
                      </a:r>
                    </a:p>
                    <a:p>
                      <a:pPr algn="l" fontAlgn="t"/>
                      <a:r>
                        <a:rPr lang="en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caused by</a:t>
                      </a:r>
                      <a:endParaRPr lang="en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Recovery</a:t>
                      </a:r>
                    </a:p>
                    <a:p>
                      <a:pPr algn="l" fontAlgn="t"/>
                      <a:r>
                        <a:rPr lang="e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ja-JP" altLang="en-US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en-US" altLang="ja-JP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829399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u="none" strike="noStrike" dirty="0">
                          <a:effectLst/>
                        </a:rPr>
                        <a:t>MP in Cavity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2-3 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u="none" strike="noStrike" dirty="0">
                          <a:effectLst/>
                        </a:rPr>
                        <a:t>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7396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u="none" strike="noStrike" dirty="0">
                          <a:effectLst/>
                        </a:rPr>
                        <a:t>Piezo breakdown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&lt; 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u="none" strike="noStrike" dirty="0">
                          <a:effectLst/>
                        </a:rPr>
                        <a:t>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11499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u="none" strike="noStrike" dirty="0">
                          <a:effectLst/>
                        </a:rPr>
                        <a:t>Chiller failure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&lt; 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u="none" strike="noStrike" dirty="0">
                          <a:effectLst/>
                        </a:rPr>
                        <a:t>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57961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Others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198912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8</a:t>
                      </a: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282754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Trip Rate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[/day/8 cavities]</a:t>
                      </a:r>
                      <a:endParaRPr lang="en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0.06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0.04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0.09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0.07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0.03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72682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Operation days</a:t>
                      </a:r>
                      <a:endParaRPr lang="e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196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124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199636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All aborts (&gt;50mA, including LER single)</a:t>
                      </a:r>
                    </a:p>
                    <a:p>
                      <a:pPr algn="l" fontAlgn="t"/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*except injection tuning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~650*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~1100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~730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~2824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373443"/>
                  </a:ext>
                </a:extLst>
              </a:tr>
            </a:tbl>
          </a:graphicData>
        </a:graphic>
      </p:graphicFrame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DA87FF34-0C89-C746-E8FC-93E48B53EEDF}"/>
              </a:ext>
            </a:extLst>
          </p:cNvPr>
          <p:cNvSpPr txBox="1">
            <a:spLocks/>
          </p:cNvSpPr>
          <p:nvPr/>
        </p:nvSpPr>
        <p:spPr>
          <a:xfrm>
            <a:off x="124251" y="3523803"/>
            <a:ext cx="6114029" cy="3200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7813" indent="-2778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-216000" algn="just">
              <a:buClrTx/>
              <a:buFont typeface="Wingdings" pitchFamily="2" charset="2"/>
              <a:buChar char="l"/>
            </a:pPr>
            <a:r>
              <a:rPr lang="en-US" altLang="ja-JP" b="1" dirty="0" err="1"/>
              <a:t>Multipacting</a:t>
            </a:r>
            <a:r>
              <a:rPr lang="en-US" altLang="ja-JP" b="1" dirty="0"/>
              <a:t> breakdown of Cavity</a:t>
            </a:r>
          </a:p>
          <a:p>
            <a:pPr marL="360000" lvl="1" indent="-216000" algn="just">
              <a:lnSpc>
                <a:spcPct val="100000"/>
              </a:lnSpc>
              <a:buClrTx/>
              <a:buFont typeface="Wingdings" pitchFamily="2" charset="2"/>
              <a:buChar char="l"/>
            </a:pPr>
            <a:r>
              <a:rPr lang="en-US" altLang="ja-JP" b="1" dirty="0"/>
              <a:t>Electric breakdown of Piezo actuator for freq. tuner</a:t>
            </a:r>
            <a:endParaRPr lang="en-US" altLang="ja-JP" dirty="0"/>
          </a:p>
          <a:p>
            <a:pPr lvl="2" algn="just">
              <a:buClrTx/>
              <a:buFont typeface="Arial" panose="020B0604020202020204" pitchFamily="34" charset="0"/>
              <a:buChar char="•"/>
            </a:pPr>
            <a:r>
              <a:rPr lang="en-US" altLang="ja-JP" sz="1600" dirty="0"/>
              <a:t>Due to Insulation failure because of humidity</a:t>
            </a:r>
          </a:p>
          <a:p>
            <a:pPr lvl="2" algn="just">
              <a:buClrTx/>
              <a:buFont typeface="Arial" panose="020B0604020202020204" pitchFamily="34" charset="0"/>
              <a:buChar char="•"/>
            </a:pPr>
            <a:r>
              <a:rPr lang="en-US" altLang="ja-JP" sz="1600" dirty="0"/>
              <a:t>Cavity can be operated without piezo by changing tuner control settings. Recovered in 30 min.</a:t>
            </a:r>
          </a:p>
          <a:p>
            <a:pPr lvl="2" algn="just">
              <a:buClrTx/>
              <a:buFont typeface="Arial" panose="020B0604020202020204" pitchFamily="34" charset="0"/>
              <a:buChar char="•"/>
            </a:pPr>
            <a:r>
              <a:rPr lang="en-US" altLang="ja-JP" sz="1600" dirty="0"/>
              <a:t>Fixed by dehumidification using desiccant (silica gel)</a:t>
            </a:r>
          </a:p>
          <a:p>
            <a:pPr marL="360000" lvl="1" indent="-216000" algn="just">
              <a:buClrTx/>
              <a:buFont typeface="Wingdings" pitchFamily="2" charset="2"/>
              <a:buChar char="l"/>
            </a:pPr>
            <a:r>
              <a:rPr lang="en-US" altLang="ja-JP" b="1" dirty="0"/>
              <a:t>Failure of Chiller for HOM dampers</a:t>
            </a:r>
          </a:p>
          <a:p>
            <a:pPr lvl="2" algn="just">
              <a:buClrTx/>
              <a:buFont typeface="Arial" panose="020B0604020202020204" pitchFamily="34" charset="0"/>
              <a:buChar char="•"/>
            </a:pPr>
            <a:r>
              <a:rPr lang="en-US" altLang="ja-JP" sz="1600" dirty="0"/>
              <a:t>Due to aging degradation. Replacement is on going. </a:t>
            </a:r>
          </a:p>
          <a:p>
            <a:pPr lvl="2" algn="just">
              <a:buClrTx/>
              <a:buFont typeface="Arial" panose="020B0604020202020204" pitchFamily="34" charset="0"/>
              <a:buChar char="•"/>
            </a:pPr>
            <a:r>
              <a:rPr lang="en-US" altLang="ja-JP" sz="1600" dirty="0"/>
              <a:t>By bypass piping to the spare and the next chillers. Recovered in 30 min.</a:t>
            </a:r>
            <a:endParaRPr lang="en-US" altLang="ja-JP" sz="1800" dirty="0"/>
          </a:p>
          <a:p>
            <a:pPr marL="457200" indent="-457200" algn="just">
              <a:buClrTx/>
              <a:buFont typeface="+mj-lt"/>
              <a:buAutoNum type="arabicPeriod" startAt="2"/>
            </a:pPr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6761DDB-EAD5-6FC4-75A6-7B1C6E327380}"/>
              </a:ext>
            </a:extLst>
          </p:cNvPr>
          <p:cNvSpPr txBox="1"/>
          <p:nvPr/>
        </p:nvSpPr>
        <p:spPr>
          <a:xfrm>
            <a:off x="10587857" y="938404"/>
            <a:ext cx="14798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M. </a:t>
            </a:r>
            <a:r>
              <a:rPr lang="en-US" altLang="ja-JP" dirty="0" err="1">
                <a:latin typeface="+mj-lt"/>
              </a:rPr>
              <a:t>Nishiwaki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F0A9EA05-F76D-A05D-31D7-71616C9BAC23}"/>
              </a:ext>
            </a:extLst>
          </p:cNvPr>
          <p:cNvSpPr txBox="1">
            <a:spLocks/>
          </p:cNvSpPr>
          <p:nvPr/>
        </p:nvSpPr>
        <p:spPr>
          <a:xfrm>
            <a:off x="223917" y="1189695"/>
            <a:ext cx="11843832" cy="2056973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45720" rIns="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5000"/>
              <a:buFont typeface="Arial Unicode MS" panose="020B0604020202020204" pitchFamily="50" charset="-128"/>
              <a:buChar char="❙"/>
              <a:defRPr kumimoji="1" sz="1600" b="0" kern="1200" baseline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Warming Up to Room temperature twice every year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2000" dirty="0"/>
              <a:t>Due to safety inspection of cryogenics by government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2000" dirty="0"/>
              <a:t>Before every cooling down, we apply coupler aging with bias voltage</a:t>
            </a:r>
          </a:p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Maintenance day (per one month at 2024), we apply RF aging that RF power apply over breakdown level (&gt; 2 MV (~8 MV/m))</a:t>
            </a:r>
          </a:p>
        </p:txBody>
      </p:sp>
    </p:spTree>
    <p:extLst>
      <p:ext uri="{BB962C8B-B14F-4D97-AF65-F5344CB8AC3E}">
        <p14:creationId xmlns:p14="http://schemas.microsoft.com/office/powerpoint/2010/main" val="3918133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306344"/>
            <a:ext cx="10217150" cy="542519"/>
          </a:xfrm>
        </p:spPr>
        <p:txBody>
          <a:bodyPr>
            <a:noAutofit/>
          </a:bodyPr>
          <a:lstStyle/>
          <a:p>
            <a:r>
              <a:rPr lang="en-US" sz="3600" dirty="0"/>
              <a:t>Operating experience of Superconducting cavities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t>19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A851FEF-517A-E1CB-0369-ECCCD322D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63F0B9-90A5-8D8E-B395-86F2274368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9200C3E8-FA8C-99CD-CEAC-29E0C85EE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28458"/>
              </p:ext>
            </p:extLst>
          </p:nvPr>
        </p:nvGraphicFramePr>
        <p:xfrm>
          <a:off x="6397838" y="3118068"/>
          <a:ext cx="5586333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872">
                  <a:extLst>
                    <a:ext uri="{9D8B030D-6E8A-4147-A177-3AD203B41FA5}">
                      <a16:colId xmlns:a16="http://schemas.microsoft.com/office/drawing/2014/main" val="2192468389"/>
                    </a:ext>
                  </a:extLst>
                </a:gridCol>
                <a:gridCol w="1093146">
                  <a:extLst>
                    <a:ext uri="{9D8B030D-6E8A-4147-A177-3AD203B41FA5}">
                      <a16:colId xmlns:a16="http://schemas.microsoft.com/office/drawing/2014/main" val="2933654153"/>
                    </a:ext>
                  </a:extLst>
                </a:gridCol>
                <a:gridCol w="586972">
                  <a:extLst>
                    <a:ext uri="{9D8B030D-6E8A-4147-A177-3AD203B41FA5}">
                      <a16:colId xmlns:a16="http://schemas.microsoft.com/office/drawing/2014/main" val="2341558521"/>
                    </a:ext>
                  </a:extLst>
                </a:gridCol>
                <a:gridCol w="586972">
                  <a:extLst>
                    <a:ext uri="{9D8B030D-6E8A-4147-A177-3AD203B41FA5}">
                      <a16:colId xmlns:a16="http://schemas.microsoft.com/office/drawing/2014/main" val="1905169153"/>
                    </a:ext>
                  </a:extLst>
                </a:gridCol>
                <a:gridCol w="591427">
                  <a:extLst>
                    <a:ext uri="{9D8B030D-6E8A-4147-A177-3AD203B41FA5}">
                      <a16:colId xmlns:a16="http://schemas.microsoft.com/office/drawing/2014/main" val="2730476281"/>
                    </a:ext>
                  </a:extLst>
                </a:gridCol>
                <a:gridCol w="586972">
                  <a:extLst>
                    <a:ext uri="{9D8B030D-6E8A-4147-A177-3AD203B41FA5}">
                      <a16:colId xmlns:a16="http://schemas.microsoft.com/office/drawing/2014/main" val="1262668093"/>
                    </a:ext>
                  </a:extLst>
                </a:gridCol>
                <a:gridCol w="586972">
                  <a:extLst>
                    <a:ext uri="{9D8B030D-6E8A-4147-A177-3AD203B41FA5}">
                      <a16:colId xmlns:a16="http://schemas.microsoft.com/office/drawing/2014/main" val="11743897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Beam Aborts</a:t>
                      </a:r>
                    </a:p>
                    <a:p>
                      <a:pPr algn="l" fontAlgn="t"/>
                      <a:r>
                        <a:rPr lang="en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caused by</a:t>
                      </a:r>
                      <a:endParaRPr lang="en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Recovery</a:t>
                      </a:r>
                    </a:p>
                    <a:p>
                      <a:pPr algn="l" fontAlgn="t"/>
                      <a:r>
                        <a:rPr lang="e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ja-JP" altLang="en-US" sz="14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en-US" altLang="ja-JP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829399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u="none" strike="noStrike" dirty="0">
                          <a:effectLst/>
                        </a:rPr>
                        <a:t>MP in Cavity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2-3 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u="none" strike="noStrike" dirty="0">
                          <a:effectLst/>
                        </a:rPr>
                        <a:t>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7396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u="none" strike="noStrike" dirty="0">
                          <a:effectLst/>
                        </a:rPr>
                        <a:t>Piezo breakdown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&lt; 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u="none" strike="noStrike" dirty="0">
                          <a:effectLst/>
                        </a:rPr>
                        <a:t>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11499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u="none" strike="noStrike" dirty="0">
                          <a:effectLst/>
                        </a:rPr>
                        <a:t>Chiller failure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&lt; 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u="none" strike="noStrike" dirty="0">
                          <a:effectLst/>
                        </a:rPr>
                        <a:t>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57961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Others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198912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8</a:t>
                      </a:r>
                    </a:p>
                  </a:txBody>
                  <a:tcPr anchor="ctr"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282754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Trip Rate</a:t>
                      </a:r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[/day/8 cavities]</a:t>
                      </a:r>
                      <a:endParaRPr lang="en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0.06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0.04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0.09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0.07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0.03</a:t>
                      </a:r>
                    </a:p>
                  </a:txBody>
                  <a:tcPr anchor="ctr"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72682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Operation days</a:t>
                      </a:r>
                      <a:endParaRPr lang="e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196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124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199636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All aborts (&gt;50mA, including LER single)</a:t>
                      </a:r>
                    </a:p>
                    <a:p>
                      <a:pPr algn="l" fontAlgn="t"/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*except injection tuning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~650*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~1100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~730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~2824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373443"/>
                  </a:ext>
                </a:extLst>
              </a:tr>
            </a:tbl>
          </a:graphicData>
        </a:graphic>
      </p:graphicFrame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DA87FF34-0C89-C746-E8FC-93E48B53EEDF}"/>
              </a:ext>
            </a:extLst>
          </p:cNvPr>
          <p:cNvSpPr txBox="1">
            <a:spLocks/>
          </p:cNvSpPr>
          <p:nvPr/>
        </p:nvSpPr>
        <p:spPr>
          <a:xfrm>
            <a:off x="124251" y="3523803"/>
            <a:ext cx="6114029" cy="3200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7813" indent="-2778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-216000" algn="just">
              <a:buClrTx/>
              <a:buFont typeface="Wingdings" pitchFamily="2" charset="2"/>
              <a:buChar char="l"/>
            </a:pPr>
            <a:r>
              <a:rPr lang="en-US" altLang="ja-JP" b="1" dirty="0" err="1"/>
              <a:t>Multipacting</a:t>
            </a:r>
            <a:r>
              <a:rPr lang="en-US" altLang="ja-JP" b="1" dirty="0"/>
              <a:t> breakdown of Cavity</a:t>
            </a:r>
          </a:p>
          <a:p>
            <a:pPr marL="360000" lvl="1" indent="-216000" algn="just">
              <a:lnSpc>
                <a:spcPct val="100000"/>
              </a:lnSpc>
              <a:buClrTx/>
              <a:buFont typeface="Wingdings" pitchFamily="2" charset="2"/>
              <a:buChar char="l"/>
            </a:pPr>
            <a:r>
              <a:rPr lang="en-US" altLang="ja-JP" b="1" dirty="0"/>
              <a:t>Electric breakdown of Piezo actuator for freq. tuner</a:t>
            </a:r>
            <a:endParaRPr lang="en-US" altLang="ja-JP" dirty="0"/>
          </a:p>
          <a:p>
            <a:pPr lvl="2" algn="just">
              <a:buClrTx/>
              <a:buFont typeface="Arial" panose="020B0604020202020204" pitchFamily="34" charset="0"/>
              <a:buChar char="•"/>
            </a:pPr>
            <a:r>
              <a:rPr lang="en-US" altLang="ja-JP" sz="1600" dirty="0"/>
              <a:t>Due to Insulation failure because of humidity</a:t>
            </a:r>
          </a:p>
          <a:p>
            <a:pPr lvl="2" algn="just">
              <a:buClrTx/>
              <a:buFont typeface="Arial" panose="020B0604020202020204" pitchFamily="34" charset="0"/>
              <a:buChar char="•"/>
            </a:pPr>
            <a:r>
              <a:rPr lang="en-US" altLang="ja-JP" sz="1600" dirty="0"/>
              <a:t>Cavity can be operated without piezo by changing tuner control settings. Recovered in 30 min.</a:t>
            </a:r>
          </a:p>
          <a:p>
            <a:pPr lvl="2" algn="just">
              <a:buClrTx/>
              <a:buFont typeface="Arial" panose="020B0604020202020204" pitchFamily="34" charset="0"/>
              <a:buChar char="•"/>
            </a:pPr>
            <a:r>
              <a:rPr lang="en-US" altLang="ja-JP" sz="1600" dirty="0"/>
              <a:t>Fixed by dehumidification using desiccant (silica gel)</a:t>
            </a:r>
          </a:p>
          <a:p>
            <a:pPr marL="360000" lvl="1" indent="-216000" algn="just">
              <a:buClrTx/>
              <a:buFont typeface="Wingdings" pitchFamily="2" charset="2"/>
              <a:buChar char="l"/>
            </a:pPr>
            <a:r>
              <a:rPr lang="en-US" altLang="ja-JP" b="1" dirty="0"/>
              <a:t>Failure of Chiller for HOM dampers</a:t>
            </a:r>
          </a:p>
          <a:p>
            <a:pPr lvl="2" algn="just">
              <a:buClrTx/>
              <a:buFont typeface="Arial" panose="020B0604020202020204" pitchFamily="34" charset="0"/>
              <a:buChar char="•"/>
            </a:pPr>
            <a:r>
              <a:rPr lang="en-US" altLang="ja-JP" sz="1600" dirty="0"/>
              <a:t>Due to aging degradation. Replacement is on going. </a:t>
            </a:r>
          </a:p>
          <a:p>
            <a:pPr lvl="2" algn="just">
              <a:buClrTx/>
              <a:buFont typeface="Arial" panose="020B0604020202020204" pitchFamily="34" charset="0"/>
              <a:buChar char="•"/>
            </a:pPr>
            <a:r>
              <a:rPr lang="en-US" altLang="ja-JP" sz="1600" dirty="0"/>
              <a:t>By bypass piping to the spare and the next chillers. Recovered in 30 min.</a:t>
            </a:r>
            <a:endParaRPr lang="en-US" altLang="ja-JP" sz="1800" dirty="0"/>
          </a:p>
          <a:p>
            <a:pPr marL="457200" indent="-457200" algn="just">
              <a:buClrTx/>
              <a:buFont typeface="+mj-lt"/>
              <a:buAutoNum type="arabicPeriod" startAt="2"/>
            </a:pPr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6761DDB-EAD5-6FC4-75A6-7B1C6E327380}"/>
              </a:ext>
            </a:extLst>
          </p:cNvPr>
          <p:cNvSpPr txBox="1"/>
          <p:nvPr/>
        </p:nvSpPr>
        <p:spPr>
          <a:xfrm>
            <a:off x="10587857" y="938404"/>
            <a:ext cx="14798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M. </a:t>
            </a:r>
            <a:r>
              <a:rPr lang="en-US" altLang="ja-JP" dirty="0" err="1">
                <a:latin typeface="+mj-lt"/>
              </a:rPr>
              <a:t>Nishiwaki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F0A9EA05-F76D-A05D-31D7-71616C9BAC23}"/>
              </a:ext>
            </a:extLst>
          </p:cNvPr>
          <p:cNvSpPr txBox="1">
            <a:spLocks/>
          </p:cNvSpPr>
          <p:nvPr/>
        </p:nvSpPr>
        <p:spPr>
          <a:xfrm>
            <a:off x="223917" y="1189695"/>
            <a:ext cx="11843832" cy="2056973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45720" rIns="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5000"/>
              <a:buFont typeface="Arial Unicode MS" panose="020B0604020202020204" pitchFamily="50" charset="-128"/>
              <a:buChar char="❙"/>
              <a:defRPr kumimoji="1" sz="1600" b="0" kern="1200" baseline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Warming Up to Room temperature twice every year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2000" dirty="0"/>
              <a:t>Due to safety inspection of cryogenics by government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2000" dirty="0"/>
              <a:t>Before every cooling down, we apply coupler aging with bias voltage</a:t>
            </a:r>
          </a:p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2200" dirty="0"/>
              <a:t>Maintenance day (per one month at 2024), we apply RF aging that RF power apply over breakdown level (&gt; 2 MV (~8 MV/m))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03813596-5F35-D637-3939-DBA2A1E50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3746" y="5300639"/>
            <a:ext cx="5470287" cy="1374369"/>
          </a:xfr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800" b="1" dirty="0">
                <a:latin typeface="+mj-lt"/>
              </a:rPr>
              <a:t> System trip rate</a:t>
            </a:r>
            <a:r>
              <a:rPr lang="en-US" altLang="ja-JP" sz="1800" dirty="0">
                <a:latin typeface="+mj-lt"/>
              </a:rPr>
              <a:t> ≈ 0.6/cavity/3 months (≈ ARES)</a:t>
            </a:r>
          </a:p>
          <a:p>
            <a:pPr lvl="1"/>
            <a:r>
              <a:rPr lang="en-US" altLang="ja-JP" sz="1600" dirty="0">
                <a:latin typeface="+mj-lt"/>
              </a:rPr>
              <a:t>(Not only cavity trip) during last operation 2024ab</a:t>
            </a:r>
          </a:p>
          <a:p>
            <a:pPr lvl="1"/>
            <a:r>
              <a:rPr lang="en-US" altLang="ja-JP" sz="1600" dirty="0">
                <a:latin typeface="+mj-lt"/>
              </a:rPr>
              <a:t>No significant change since operation start-up</a:t>
            </a:r>
          </a:p>
          <a:p>
            <a:pPr marL="360363" lvl="1" indent="-182563">
              <a:buFont typeface="Wingdings" panose="05000000000000000000" pitchFamily="2" charset="2"/>
              <a:buChar char="Ø"/>
            </a:pPr>
            <a:r>
              <a:rPr lang="en-US" altLang="ja-JP" sz="1800" b="1" dirty="0">
                <a:solidFill>
                  <a:srgbClr val="FF0000"/>
                </a:solidFill>
                <a:latin typeface="+mj-lt"/>
              </a:rPr>
              <a:t>Very stable for beam operation so far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00594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9DFA90-197D-435C-E202-E18222C0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40BD6D-BE6A-2066-54F2-10E22E829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5818" y="1389187"/>
            <a:ext cx="8220364" cy="478777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SuperKEKB</a:t>
            </a:r>
            <a:r>
              <a:rPr lang="en-US" sz="2800" dirty="0"/>
              <a:t> Overview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RF systems Overview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Normal conducting cavity –ARES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Superconducting cavity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RF System upgrade for </a:t>
            </a:r>
            <a:r>
              <a:rPr lang="en-US" sz="2800" dirty="0" err="1"/>
              <a:t>SuperKEKB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Operating Experience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Summary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727543-F3C3-1A85-21B9-4F46C315F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t>2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F0B20B-28B0-CAD7-9DC3-AA9060E6E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5A1B486-9F3B-4106-89E8-C6AADF9F66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940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306344"/>
            <a:ext cx="9407237" cy="54251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Arial Unicode MS" panose="020B0604020202020204" pitchFamily="50" charset="-128"/>
              </a:rPr>
              <a:t>Superconducting cavity’s performance degradation in long-term operation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Arial Unicode MS" panose="020B0604020202020204" pitchFamily="50" charset="-128"/>
              </a:rPr>
              <a:t>20</a:t>
            </a:fld>
            <a:endParaRPr lang="en-US">
              <a:latin typeface="Arial Unicode MS" panose="020B060402020202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7BE3E4-1CFD-CEC8-7C21-DC854A46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80152A-6136-1FED-139F-86827DF85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C26396-B029-5F57-4EA9-F71A3261DD4D}"/>
              </a:ext>
            </a:extLst>
          </p:cNvPr>
          <p:cNvSpPr txBox="1"/>
          <p:nvPr/>
        </p:nvSpPr>
        <p:spPr>
          <a:xfrm>
            <a:off x="10732127" y="967184"/>
            <a:ext cx="1335622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latin typeface="+mj-lt"/>
              </a:rPr>
              <a:t>Data at KEKB era </a:t>
            </a:r>
          </a:p>
          <a:p>
            <a:r>
              <a:rPr lang="en-US" altLang="ja-JP" sz="1100" dirty="0">
                <a:latin typeface="+mj-lt"/>
              </a:rPr>
              <a:t>from T. </a:t>
            </a:r>
            <a:r>
              <a:rPr lang="en-US" altLang="ja-JP" sz="1100" dirty="0" err="1">
                <a:latin typeface="+mj-lt"/>
              </a:rPr>
              <a:t>Furuya</a:t>
            </a:r>
            <a:endParaRPr kumimoji="1" lang="ja-JP" altLang="en-US" sz="1100" dirty="0">
              <a:latin typeface="+mj-lt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3933B1B-CEE0-0215-33D9-7C59B9E8073B}"/>
              </a:ext>
            </a:extLst>
          </p:cNvPr>
          <p:cNvSpPr txBox="1"/>
          <p:nvPr/>
        </p:nvSpPr>
        <p:spPr>
          <a:xfrm>
            <a:off x="290598" y="1284446"/>
            <a:ext cx="63197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Unloaded Q</a:t>
            </a:r>
            <a:r>
              <a:rPr kumimoji="1" lang="en-US" altLang="ja-JP" sz="2400" b="1" baseline="-25000" dirty="0"/>
              <a:t>0 </a:t>
            </a:r>
            <a:r>
              <a:rPr kumimoji="1" lang="en-US" altLang="ja-JP" sz="2400" b="1" dirty="0"/>
              <a:t> degradation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E12D780F-E900-9D49-F544-80FB4E172DE3}"/>
              </a:ext>
            </a:extLst>
          </p:cNvPr>
          <p:cNvSpPr txBox="1">
            <a:spLocks/>
          </p:cNvSpPr>
          <p:nvPr/>
        </p:nvSpPr>
        <p:spPr>
          <a:xfrm>
            <a:off x="965199" y="5561243"/>
            <a:ext cx="10376583" cy="861005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45720" rIns="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5000"/>
              <a:buFont typeface="Arial Unicode MS" panose="020B0604020202020204" pitchFamily="50" charset="-128"/>
              <a:buChar char="❙"/>
              <a:defRPr kumimoji="1" sz="1600" b="0" kern="1200" baseline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Unloaded Q value at 2 MV (design maximum) of cavities slightly degrade.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Especially when there were vacuum problems, there was a big drop.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6F67A7D-EB4A-DFBE-D082-147D9C64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7" y="1770741"/>
            <a:ext cx="717232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コンテンツ プレースホルダー 4">
            <a:extLst>
              <a:ext uri="{FF2B5EF4-FFF2-40B4-BE49-F238E27FC236}">
                <a16:creationId xmlns:a16="http://schemas.microsoft.com/office/drawing/2014/main" id="{F04AA0C3-D7D9-E269-D6CE-3E4E8DA0F488}"/>
              </a:ext>
            </a:extLst>
          </p:cNvPr>
          <p:cNvSpPr txBox="1">
            <a:spLocks/>
          </p:cNvSpPr>
          <p:nvPr/>
        </p:nvSpPr>
        <p:spPr>
          <a:xfrm>
            <a:off x="7894238" y="1418933"/>
            <a:ext cx="578685" cy="3139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0000"/>
              <a:buFontTx/>
              <a:buNone/>
              <a:defRPr kumimoji="1" sz="1600" b="0" kern="1200" baseline="0">
                <a:solidFill>
                  <a:srgbClr val="1F497D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HHPR</a:t>
            </a:r>
            <a:endParaRPr 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1813F83-469E-6215-9CEE-B683F5B21962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518400" y="1575899"/>
            <a:ext cx="375838" cy="1040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1004ABF-750F-91A0-D637-2CD29B03E36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909393" y="1575899"/>
            <a:ext cx="984845" cy="1002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FC34290-C8F5-CF53-58BF-81A58622E648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277100" y="1575899"/>
            <a:ext cx="617138" cy="1002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E4BDBEA-5C2F-45B1-1F17-8FA0DB2956F1}"/>
              </a:ext>
            </a:extLst>
          </p:cNvPr>
          <p:cNvCxnSpPr>
            <a:cxnSpLocks/>
          </p:cNvCxnSpPr>
          <p:nvPr/>
        </p:nvCxnSpPr>
        <p:spPr>
          <a:xfrm flipV="1">
            <a:off x="7473950" y="1861192"/>
            <a:ext cx="0" cy="3135615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  <a:alpha val="2117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2C6EF47C-5E28-10F0-913D-EB5602528C65}"/>
              </a:ext>
            </a:extLst>
          </p:cNvPr>
          <p:cNvSpPr txBox="1">
            <a:spLocks/>
          </p:cNvSpPr>
          <p:nvPr/>
        </p:nvSpPr>
        <p:spPr>
          <a:xfrm rot="16200000">
            <a:off x="7154151" y="4521947"/>
            <a:ext cx="639599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0000"/>
              <a:buFontTx/>
              <a:buNone/>
              <a:defRPr kumimoji="1" sz="1600" b="0" kern="1200" baseline="0">
                <a:solidFill>
                  <a:srgbClr val="1F497D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err="1"/>
              <a:t>Vc</a:t>
            </a:r>
            <a:r>
              <a:rPr lang="en-US" altLang="ja-JP" sz="1000" dirty="0"/>
              <a:t> re-</a:t>
            </a:r>
            <a:r>
              <a:rPr lang="en-US" altLang="ja-JP" sz="1000" dirty="0" err="1"/>
              <a:t>calib</a:t>
            </a:r>
            <a:r>
              <a:rPr lang="en-US" altLang="ja-JP" sz="1000" dirty="0"/>
              <a:t>.</a:t>
            </a:r>
            <a:endParaRPr lang="en-US" sz="1000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B69EC706-DCF1-2755-C2D1-64929C303E85}"/>
              </a:ext>
            </a:extLst>
          </p:cNvPr>
          <p:cNvCxnSpPr>
            <a:cxnSpLocks/>
          </p:cNvCxnSpPr>
          <p:nvPr/>
        </p:nvCxnSpPr>
        <p:spPr>
          <a:xfrm>
            <a:off x="6815138" y="4057134"/>
            <a:ext cx="18944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416E5F5-DB7F-288F-0CE8-725D490DB31E}"/>
              </a:ext>
            </a:extLst>
          </p:cNvPr>
          <p:cNvSpPr txBox="1"/>
          <p:nvPr/>
        </p:nvSpPr>
        <p:spPr>
          <a:xfrm>
            <a:off x="3551248" y="401212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KEKB era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AAC573A-4B57-32AB-7C42-19D0353025F8}"/>
              </a:ext>
            </a:extLst>
          </p:cNvPr>
          <p:cNvSpPr txBox="1"/>
          <p:nvPr/>
        </p:nvSpPr>
        <p:spPr>
          <a:xfrm>
            <a:off x="6909393" y="3992578"/>
            <a:ext cx="217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SuperKEKB</a:t>
            </a:r>
            <a:r>
              <a:rPr lang="en-US" dirty="0">
                <a:latin typeface="+mj-lt"/>
              </a:rPr>
              <a:t> era</a:t>
            </a: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E84B3FA-DE1D-9674-1E9E-2AF783F339D0}"/>
              </a:ext>
            </a:extLst>
          </p:cNvPr>
          <p:cNvCxnSpPr>
            <a:cxnSpLocks/>
          </p:cNvCxnSpPr>
          <p:nvPr/>
        </p:nvCxnSpPr>
        <p:spPr>
          <a:xfrm>
            <a:off x="3202898" y="4075668"/>
            <a:ext cx="223587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コンテンツ プレースホルダー 4">
                <a:extLst>
                  <a:ext uri="{FF2B5EF4-FFF2-40B4-BE49-F238E27FC236}">
                    <a16:creationId xmlns:a16="http://schemas.microsoft.com/office/drawing/2014/main" id="{640DEA0C-F6A9-ECCD-C2D8-B342CB6943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76418" y="2687863"/>
                <a:ext cx="2008284" cy="12003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vert="horz" wrap="square" lIns="0" tIns="45720" rIns="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1F497D"/>
                  </a:buClr>
                  <a:buSzPct val="100000"/>
                  <a:buFontTx/>
                  <a:buNone/>
                  <a:defRPr kumimoji="1" sz="1600" b="0" kern="1200" baseline="0">
                    <a:solidFill>
                      <a:srgbClr val="1F497D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Tx/>
                  <a:buNone/>
                  <a:defRPr kumimoji="1" sz="1400" b="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Tx/>
                  <a:buNone/>
                  <a:defRPr kumimoji="1" sz="120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Tx/>
                  <a:buNone/>
                  <a:defRPr kumimoji="1" sz="110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Tx/>
                  <a:buNone/>
                  <a:defRPr kumimoji="1" sz="1100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" panose="020B0604020202020204" pitchFamily="34" charset="0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Some cavities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recovered because that applied horizontal high-pressure rinse (later in the slide)</a:t>
                </a:r>
              </a:p>
            </p:txBody>
          </p:sp>
        </mc:Choice>
        <mc:Fallback xmlns="">
          <p:sp>
            <p:nvSpPr>
              <p:cNvPr id="36" name="コンテンツ プレースホルダー 4">
                <a:extLst>
                  <a:ext uri="{FF2B5EF4-FFF2-40B4-BE49-F238E27FC236}">
                    <a16:creationId xmlns:a16="http://schemas.microsoft.com/office/drawing/2014/main" id="{640DEA0C-F6A9-ECCD-C2D8-B342CB694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6418" y="2687863"/>
                <a:ext cx="2008284" cy="1200329"/>
              </a:xfrm>
              <a:prstGeom prst="rect">
                <a:avLst/>
              </a:prstGeom>
              <a:blipFill>
                <a:blip r:embed="rId4"/>
                <a:stretch>
                  <a:fillRect l="-6383" t="-3553" r="-7903" b="-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814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+mj-lt"/>
              </a:rPr>
              <a:t>21</a:t>
            </a:fld>
            <a:endParaRPr lang="en-US">
              <a:latin typeface="+mj-lt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7BE3E4-1CFD-CEC8-7C21-DC854A46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2024 CEPC WS</a:t>
            </a:r>
            <a:endParaRPr lang="en-US" dirty="0">
              <a:latin typeface="+mj-lt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80152A-6136-1FED-139F-86827DF85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>
                <a:latin typeface="+mj-lt"/>
              </a:rPr>
              <a:t>2024.10.26</a:t>
            </a:r>
            <a:endParaRPr lang="en-US" dirty="0">
              <a:latin typeface="+mj-lt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B7C123-CA1B-1AAE-9EEE-AF0BE0E2FF49}"/>
              </a:ext>
            </a:extLst>
          </p:cNvPr>
          <p:cNvGrpSpPr/>
          <p:nvPr/>
        </p:nvGrpSpPr>
        <p:grpSpPr>
          <a:xfrm>
            <a:off x="638567" y="1530333"/>
            <a:ext cx="6095238" cy="4571429"/>
            <a:chOff x="1269823" y="1458056"/>
            <a:chExt cx="6095238" cy="4571429"/>
          </a:xfrm>
        </p:grpSpPr>
        <p:pic>
          <p:nvPicPr>
            <p:cNvPr id="8" name="図 7" descr="グラフ, 散布図&#10;&#10;自動的に生成された説明">
              <a:extLst>
                <a:ext uri="{FF2B5EF4-FFF2-40B4-BE49-F238E27FC236}">
                  <a16:creationId xmlns:a16="http://schemas.microsoft.com/office/drawing/2014/main" id="{BE1A798E-7176-921E-6421-BA5DC5D42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823" y="1458056"/>
              <a:ext cx="6095238" cy="4571429"/>
            </a:xfrm>
            <a:prstGeom prst="rect">
              <a:avLst/>
            </a:prstGeom>
          </p:spPr>
        </p:pic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EDBA4BAE-2768-09D7-8DAE-2559127823F1}"/>
                </a:ext>
              </a:extLst>
            </p:cNvPr>
            <p:cNvCxnSpPr/>
            <p:nvPr/>
          </p:nvCxnSpPr>
          <p:spPr>
            <a:xfrm>
              <a:off x="1866342" y="5027560"/>
              <a:ext cx="1346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6A0E3DF6-25FD-7B98-0600-648916036769}"/>
                </a:ext>
              </a:extLst>
            </p:cNvPr>
            <p:cNvCxnSpPr>
              <a:cxnSpLocks/>
            </p:cNvCxnSpPr>
            <p:nvPr/>
          </p:nvCxnSpPr>
          <p:spPr>
            <a:xfrm>
              <a:off x="4774642" y="5192660"/>
              <a:ext cx="237093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03B9581-8B41-A9BD-507E-4BB138AD204E}"/>
                </a:ext>
              </a:extLst>
            </p:cNvPr>
            <p:cNvSpPr txBox="1"/>
            <p:nvPr/>
          </p:nvSpPr>
          <p:spPr>
            <a:xfrm>
              <a:off x="1987219" y="5007994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KEKB era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308AADB-C617-3624-B3BD-34823A14E905}"/>
                </a:ext>
              </a:extLst>
            </p:cNvPr>
            <p:cNvSpPr txBox="1"/>
            <p:nvPr/>
          </p:nvSpPr>
          <p:spPr>
            <a:xfrm>
              <a:off x="4896497" y="5187540"/>
              <a:ext cx="2175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+mj-lt"/>
                </a:rPr>
                <a:t>SuperKEKB</a:t>
              </a:r>
              <a:r>
                <a:rPr lang="en-US" dirty="0">
                  <a:latin typeface="+mj-lt"/>
                </a:rPr>
                <a:t> era</a:t>
              </a: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DA2888FF-E2A7-8CB7-D35F-3ED2B282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306344"/>
            <a:ext cx="9407237" cy="54251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Arial Unicode MS" panose="020B0604020202020204" pitchFamily="50" charset="-128"/>
              </a:rPr>
              <a:t>Superconducting cavity’s performance degradation in long-term operation</a:t>
            </a:r>
          </a:p>
        </p:txBody>
      </p:sp>
      <p:sp>
        <p:nvSpPr>
          <p:cNvPr id="2" name="コンテンツ プレースホルダー 4">
            <a:extLst>
              <a:ext uri="{FF2B5EF4-FFF2-40B4-BE49-F238E27FC236}">
                <a16:creationId xmlns:a16="http://schemas.microsoft.com/office/drawing/2014/main" id="{91E79592-DD1F-B337-0DFB-288F8D8E37B0}"/>
              </a:ext>
            </a:extLst>
          </p:cNvPr>
          <p:cNvSpPr txBox="1">
            <a:spLocks/>
          </p:cNvSpPr>
          <p:nvPr/>
        </p:nvSpPr>
        <p:spPr>
          <a:xfrm>
            <a:off x="5982120" y="5307103"/>
            <a:ext cx="1064394" cy="2862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0000"/>
              <a:buFontTx/>
              <a:buNone/>
              <a:defRPr kumimoji="1" sz="1600" b="0" kern="1200" baseline="0">
                <a:solidFill>
                  <a:srgbClr val="1F497D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/>
              <a:t>Re-calibrated</a:t>
            </a:r>
            <a:endParaRPr lang="en-US" sz="14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C4D2525-10B0-B967-C40B-A69CBB644CE1}"/>
              </a:ext>
            </a:extLst>
          </p:cNvPr>
          <p:cNvSpPr txBox="1">
            <a:spLocks/>
          </p:cNvSpPr>
          <p:nvPr/>
        </p:nvSpPr>
        <p:spPr>
          <a:xfrm>
            <a:off x="7022758" y="1512586"/>
            <a:ext cx="4822805" cy="4819396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45720" rIns="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5000"/>
              <a:buFont typeface="Arial Unicode MS" panose="020B0604020202020204" pitchFamily="50" charset="-128"/>
              <a:buChar char="❙"/>
              <a:defRPr kumimoji="1" sz="1600" b="0" kern="1200" baseline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Quench field also tends to decrease over time. </a:t>
            </a:r>
          </a:p>
          <a:p>
            <a:pPr lvl="1">
              <a:lnSpc>
                <a:spcPct val="87000"/>
              </a:lnSpc>
              <a:buSzPct val="125000"/>
              <a:buFontTx/>
              <a:buChar char="❚"/>
            </a:pPr>
            <a:r>
              <a:rPr lang="en-US" sz="2000" dirty="0"/>
              <a:t>However, since voltage has been calibrated once, the value appears to have increased.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Performance degradation is inevitable over 20 years of operation.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Performance decreasing is enough to </a:t>
            </a:r>
            <a:r>
              <a:rPr lang="en-US" sz="2200" b="1" dirty="0"/>
              <a:t>not interfere with operation.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However, cavity vacuum leaks cause unacceptable performance degradation.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49574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+mj-lt"/>
              </a:rPr>
              <a:t>22</a:t>
            </a:fld>
            <a:endParaRPr lang="en-US">
              <a:latin typeface="+mj-lt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7BE3E4-1CFD-CEC8-7C21-DC854A46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2024 CEPC WS</a:t>
            </a:r>
            <a:endParaRPr lang="en-US" dirty="0">
              <a:latin typeface="+mj-lt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80152A-6136-1FED-139F-86827DF85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>
                <a:latin typeface="+mj-lt"/>
              </a:rPr>
              <a:t>2024.10.26</a:t>
            </a:r>
            <a:endParaRPr lang="en-US" dirty="0">
              <a:latin typeface="+mj-lt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DA2888FF-E2A7-8CB7-D35F-3ED2B282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306344"/>
            <a:ext cx="9407237" cy="54251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Arial Unicode MS" panose="020B0604020202020204" pitchFamily="50" charset="-128"/>
              </a:rPr>
              <a:t>Performance recovering using </a:t>
            </a:r>
            <a:br>
              <a:rPr lang="en-US" sz="3600" dirty="0">
                <a:latin typeface="Arial Unicode MS" panose="020B0604020202020204" pitchFamily="50" charset="-128"/>
              </a:rPr>
            </a:br>
            <a:r>
              <a:rPr lang="en-US" sz="3600" dirty="0">
                <a:latin typeface="Arial Unicode MS" panose="020B0604020202020204" pitchFamily="50" charset="-128"/>
              </a:rPr>
              <a:t>Horizontal Hig</a:t>
            </a:r>
            <a:r>
              <a:rPr lang="en-US" sz="3600" dirty="0"/>
              <a:t>h-Pressure Rinsing </a:t>
            </a:r>
            <a:endParaRPr lang="en-US" sz="3600" dirty="0">
              <a:latin typeface="Arial Unicode MS" panose="020B060402020202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4C5D993-CBBE-FEE5-F9B2-84A6FFCF5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846" y="3256352"/>
            <a:ext cx="8042307" cy="24861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A48F6C3-CB12-05FB-E79B-444C6358D6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2"/>
          <a:stretch/>
        </p:blipFill>
        <p:spPr>
          <a:xfrm>
            <a:off x="0" y="1451606"/>
            <a:ext cx="4131569" cy="161295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1BEB81-4F04-CE6C-43D5-B8D0DEBB1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54" y="1299467"/>
            <a:ext cx="2511554" cy="18836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320F4A9-A370-D909-EFBC-F8A2CFD96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55" y="1331385"/>
            <a:ext cx="2510391" cy="18827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F4797B6-C776-3C51-A3B8-4BF691CC0546}"/>
              </a:ext>
            </a:extLst>
          </p:cNvPr>
          <p:cNvSpPr txBox="1"/>
          <p:nvPr/>
        </p:nvSpPr>
        <p:spPr>
          <a:xfrm>
            <a:off x="4223816" y="1290254"/>
            <a:ext cx="2207656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Insert Automatic Drive Nozzle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0BA8E92-7DB4-3747-702C-0942723B5CF8}"/>
              </a:ext>
            </a:extLst>
          </p:cNvPr>
          <p:cNvSpPr txBox="1"/>
          <p:nvPr/>
        </p:nvSpPr>
        <p:spPr>
          <a:xfrm>
            <a:off x="7163328" y="1330949"/>
            <a:ext cx="153439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Rotating Water Jets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3" name="表 22">
            <a:extLst>
              <a:ext uri="{FF2B5EF4-FFF2-40B4-BE49-F238E27FC236}">
                <a16:creationId xmlns:a16="http://schemas.microsoft.com/office/drawing/2014/main" id="{EC8B01E5-2733-5BDE-9EC7-4994CD74C6D6}"/>
              </a:ext>
            </a:extLst>
          </p:cNvPr>
          <p:cNvGraphicFramePr>
            <a:graphicFrameLocks noGrp="1"/>
          </p:cNvGraphicFramePr>
          <p:nvPr/>
        </p:nvGraphicFramePr>
        <p:xfrm>
          <a:off x="9357898" y="1235459"/>
          <a:ext cx="2795652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2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HHPR Parameters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Water Pressure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7 </a:t>
                      </a:r>
                      <a:r>
                        <a:rPr kumimoji="1" lang="en-US" altLang="ja-JP" sz="1600" dirty="0" err="1">
                          <a:latin typeface="Calibri" panose="020F0502020204030204" pitchFamily="34" charset="0"/>
                        </a:rPr>
                        <a:t>MPa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Nozzle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Symbol" panose="05050102010706020507" pitchFamily="18" charset="2"/>
                        </a:rPr>
                        <a:t>f</a:t>
                      </a:r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0.54mm x 6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Driving</a:t>
                      </a:r>
                      <a:r>
                        <a:rPr kumimoji="1" lang="en-US" altLang="ja-JP" sz="1600" baseline="0" dirty="0">
                          <a:latin typeface="Calibri" panose="020F0502020204030204" pitchFamily="34" charset="0"/>
                        </a:rPr>
                        <a:t> speed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1 mm/sec.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Rotation speed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6</a:t>
                      </a:r>
                      <a:r>
                        <a:rPr kumimoji="1" lang="en-US" altLang="ja-JP" sz="1600" baseline="0" dirty="0">
                          <a:latin typeface="Calibri" panose="020F0502020204030204" pitchFamily="34" charset="0"/>
                        </a:rPr>
                        <a:t> deg.</a:t>
                      </a:r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/sec.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Rinsing time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Calibri" panose="020F0502020204030204" pitchFamily="34" charset="0"/>
                        </a:rPr>
                        <a:t>15 min.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BDFAB7-F8C3-9780-1644-6B0424F36647}"/>
              </a:ext>
            </a:extLst>
          </p:cNvPr>
          <p:cNvSpPr txBox="1"/>
          <p:nvPr/>
        </p:nvSpPr>
        <p:spPr>
          <a:xfrm>
            <a:off x="1848382" y="5883229"/>
            <a:ext cx="8495237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2800" b="1" dirty="0"/>
              <a:t>HHPR is effective in recovering performance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13EF4E-C963-133D-E6F8-5CCBFAA64DD0}"/>
              </a:ext>
            </a:extLst>
          </p:cNvPr>
          <p:cNvSpPr txBox="1"/>
          <p:nvPr/>
        </p:nvSpPr>
        <p:spPr>
          <a:xfrm>
            <a:off x="10872614" y="672829"/>
            <a:ext cx="10782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Y. Morita</a:t>
            </a:r>
            <a:endParaRPr kumimoji="1" lang="ja-JP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9467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t>23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A851FEF-517A-E1CB-0369-ECCCD322D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63F0B9-90A5-8D8E-B395-86F2274368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03BFB9A-A512-0058-EEB9-F5B97C2BCAAD}"/>
              </a:ext>
            </a:extLst>
          </p:cNvPr>
          <p:cNvSpPr txBox="1">
            <a:spLocks/>
          </p:cNvSpPr>
          <p:nvPr/>
        </p:nvSpPr>
        <p:spPr>
          <a:xfrm>
            <a:off x="285751" y="1426516"/>
            <a:ext cx="11620498" cy="4409797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45720" rIns="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5000"/>
              <a:buFont typeface="Arial Unicode MS" panose="020B0604020202020204" pitchFamily="50" charset="-128"/>
              <a:buChar char="❙"/>
              <a:defRPr kumimoji="1" sz="1600" b="0" kern="1200" baseline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 err="1"/>
              <a:t>SuperKEKB</a:t>
            </a:r>
            <a:r>
              <a:rPr lang="en-US" sz="2200" dirty="0"/>
              <a:t> is a collider upgraded from KEKB, aiming at extreme high luminosity with a nanobeam scheme and high current.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RF system has been and will be upgraded with reinforcements to handle the huge beam power.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ARES cavities has been reinforced to provide more beam power with revised stations and more klystrons.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Superconducting cavities will add HOM dampers to counteract the strong HOM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Damper system of CBI due to accelerating mode installed at LLRF. 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Superconducting cavity has performance degradation over time and due to leaks, HHPR is an effective performance recovery.</a:t>
            </a:r>
          </a:p>
          <a:p>
            <a:pPr>
              <a:lnSpc>
                <a:spcPct val="87000"/>
              </a:lnSpc>
              <a:buSzPct val="125000"/>
              <a:buFontTx/>
              <a:buChar char="❚"/>
            </a:pPr>
            <a:r>
              <a:rPr lang="en-US" sz="2200" dirty="0"/>
              <a:t>2024c operation has just begun, RF system will continue to upgrade </a:t>
            </a:r>
            <a:r>
              <a:rPr lang="en-US" sz="2200"/>
              <a:t>for SuperKEKB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46748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14FB9F-3CCF-C047-246E-926927ED6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1696419"/>
            <a:ext cx="10058400" cy="9832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Appendix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BD3FAE-E3D6-FEF3-C1E5-7E6D15F04E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D4350A-6F1B-8D1E-86FC-E4D10235F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6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Unicode MS" panose="020B0604020202020204" pitchFamily="50" charset="-128"/>
              </a:rPr>
              <a:t>Upgrade items of ARES</a:t>
            </a:r>
            <a:r>
              <a:rPr lang="en-US" dirty="0"/>
              <a:t> for </a:t>
            </a:r>
            <a:r>
              <a:rPr lang="en-US" dirty="0" err="1"/>
              <a:t>SuperKEKB</a:t>
            </a:r>
            <a:endParaRPr lang="en-US" sz="3100" dirty="0">
              <a:latin typeface="Arial Unicode MS" panose="020B060402020202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Arial Unicode MS" panose="020B0604020202020204" pitchFamily="50" charset="-128"/>
              </a:rPr>
              <a:t>25</a:t>
            </a:fld>
            <a:endParaRPr lang="en-US">
              <a:latin typeface="Arial Unicode MS" panose="020B060402020202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7BE3E4-1CFD-CEC8-7C21-DC854A46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80152A-6136-1FED-139F-86827DF85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7144BF-9860-6F2A-8150-22DA219774D3}"/>
              </a:ext>
            </a:extLst>
          </p:cNvPr>
          <p:cNvSpPr txBox="1"/>
          <p:nvPr/>
        </p:nvSpPr>
        <p:spPr>
          <a:xfrm>
            <a:off x="11144041" y="1169632"/>
            <a:ext cx="8675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/>
              <a:t>. Abe</a:t>
            </a:r>
            <a:endParaRPr kumimoji="1" lang="ja-JP" altLang="en-US" dirty="0"/>
          </a:p>
        </p:txBody>
      </p:sp>
      <p:sp>
        <p:nvSpPr>
          <p:cNvPr id="6" name="コンテンツ プレースホルダ 8">
            <a:extLst>
              <a:ext uri="{FF2B5EF4-FFF2-40B4-BE49-F238E27FC236}">
                <a16:creationId xmlns:a16="http://schemas.microsoft.com/office/drawing/2014/main" id="{3D243980-2A59-06B7-D87F-D2A2D8DE28E0}"/>
              </a:ext>
            </a:extLst>
          </p:cNvPr>
          <p:cNvSpPr txBox="1">
            <a:spLocks/>
          </p:cNvSpPr>
          <p:nvPr/>
        </p:nvSpPr>
        <p:spPr>
          <a:xfrm>
            <a:off x="6006865" y="1552638"/>
            <a:ext cx="6004721" cy="10573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800" dirty="0">
                <a:solidFill>
                  <a:srgbClr val="FF0000"/>
                </a:solidFill>
              </a:rPr>
              <a:t>I</a:t>
            </a:r>
            <a:r>
              <a:rPr lang="en-US" altLang="ja-JP" sz="2000" dirty="0">
                <a:solidFill>
                  <a:srgbClr val="FF0000"/>
                </a:solidFill>
              </a:rPr>
              <a:t>ncreased input coupling </a:t>
            </a:r>
            <a:r>
              <a:rPr lang="en-US" altLang="ja-JP" sz="1800" dirty="0"/>
              <a:t>(</a:t>
            </a:r>
            <a:r>
              <a:rPr lang="en-US" altLang="ja-JP" sz="1800" dirty="0" err="1">
                <a:latin typeface="Symbol" panose="05050102010706020507" pitchFamily="18" charset="2"/>
              </a:rPr>
              <a:t>b</a:t>
            </a:r>
            <a:r>
              <a:rPr lang="en-US" altLang="ja-JP" sz="1800" baseline="-25000" dirty="0" err="1"/>
              <a:t>max</a:t>
            </a:r>
            <a:r>
              <a:rPr lang="en-US" altLang="ja-JP" sz="1800" dirty="0"/>
              <a:t> = 3</a:t>
            </a:r>
            <a:r>
              <a:rPr lang="en-US" altLang="ja-JP" sz="1800" dirty="0">
                <a:sym typeface="Wingdings" panose="05000000000000000000" pitchFamily="2" charset="2"/>
              </a:rPr>
              <a:t>6, </a:t>
            </a:r>
            <a:r>
              <a:rPr lang="en-US" altLang="ja-JP" sz="1800" dirty="0" err="1">
                <a:latin typeface="Symbol" panose="05050102010706020507" pitchFamily="18" charset="2"/>
              </a:rPr>
              <a:t>b</a:t>
            </a:r>
            <a:r>
              <a:rPr lang="en-US" altLang="ja-JP" sz="1800" baseline="-25000" dirty="0" err="1"/>
              <a:t>set</a:t>
            </a:r>
            <a:r>
              <a:rPr lang="en-US" altLang="ja-JP" sz="1800" dirty="0"/>
              <a:t> = 5</a:t>
            </a:r>
            <a:r>
              <a:rPr lang="en-US" altLang="ja-JP" sz="1800" dirty="0">
                <a:sym typeface="Wingdings" panose="05000000000000000000" pitchFamily="2" charset="2"/>
              </a:rPr>
              <a:t>) needed for the stations with the </a:t>
            </a:r>
            <a:r>
              <a:rPr lang="en-US" altLang="ja-JP" sz="1800" dirty="0" err="1">
                <a:sym typeface="Wingdings" panose="05000000000000000000" pitchFamily="2" charset="2"/>
              </a:rPr>
              <a:t>Kly:Cav</a:t>
            </a:r>
            <a:r>
              <a:rPr lang="en-US" altLang="ja-JP" sz="1800" dirty="0">
                <a:sym typeface="Wingdings" panose="05000000000000000000" pitchFamily="2" charset="2"/>
              </a:rPr>
              <a:t>=1:1 configuration to accelerate beams with the design current of LER</a:t>
            </a:r>
            <a:endParaRPr lang="en-US" altLang="ja-JP" sz="1800" dirty="0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49654BB-9D30-0A32-3A26-8315EAC3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20813" r="9859" b="5740"/>
          <a:stretch>
            <a:fillRect/>
          </a:stretch>
        </p:blipFill>
        <p:spPr bwMode="auto">
          <a:xfrm>
            <a:off x="9081915" y="2616436"/>
            <a:ext cx="2659704" cy="171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Users\tabe\w\ARES\DR\Cav0_HPT\photos\IMG_1609.JPG">
            <a:extLst>
              <a:ext uri="{FF2B5EF4-FFF2-40B4-BE49-F238E27FC236}">
                <a16:creationId xmlns:a16="http://schemas.microsoft.com/office/drawing/2014/main" id="{A896569C-DDD0-02D1-832C-5382A62C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4610" r="37570" b="35664"/>
          <a:stretch>
            <a:fillRect/>
          </a:stretch>
        </p:blipFill>
        <p:spPr bwMode="auto">
          <a:xfrm>
            <a:off x="6140388" y="2616435"/>
            <a:ext cx="1955312" cy="171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ストライプ矢印 7">
            <a:extLst>
              <a:ext uri="{FF2B5EF4-FFF2-40B4-BE49-F238E27FC236}">
                <a16:creationId xmlns:a16="http://schemas.microsoft.com/office/drawing/2014/main" id="{41355181-F1E5-C225-9145-D9D209631538}"/>
              </a:ext>
            </a:extLst>
          </p:cNvPr>
          <p:cNvSpPr/>
          <p:nvPr/>
        </p:nvSpPr>
        <p:spPr>
          <a:xfrm>
            <a:off x="8264796" y="2981327"/>
            <a:ext cx="752475" cy="1149350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/>
          </a:p>
        </p:txBody>
      </p:sp>
      <p:sp>
        <p:nvSpPr>
          <p:cNvPr id="11" name="テキスト ボックス 8">
            <a:extLst>
              <a:ext uri="{FF2B5EF4-FFF2-40B4-BE49-F238E27FC236}">
                <a16:creationId xmlns:a16="http://schemas.microsoft.com/office/drawing/2014/main" id="{7333C793-4F15-615A-9F29-672200EA9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756" y="4347701"/>
            <a:ext cx="13917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Used for KEKB</a:t>
            </a:r>
          </a:p>
        </p:txBody>
      </p:sp>
      <p:sp>
        <p:nvSpPr>
          <p:cNvPr id="12" name="テキスト ボックス 9">
            <a:extLst>
              <a:ext uri="{FF2B5EF4-FFF2-40B4-BE49-F238E27FC236}">
                <a16:creationId xmlns:a16="http://schemas.microsoft.com/office/drawing/2014/main" id="{ACD1890E-3810-D56D-F080-BC95F6C4C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496" y="4310488"/>
            <a:ext cx="28533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With an increased input coupling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for SuperKEKB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C80D937-CDA5-E296-707A-77AC7AAD1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l="16477" t="14969" r="12907" b="5978"/>
          <a:stretch/>
        </p:blipFill>
        <p:spPr>
          <a:xfrm>
            <a:off x="1386086" y="2461775"/>
            <a:ext cx="3649603" cy="219600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9BA015F-1197-D75F-3446-F4DFA4E7A2C8}"/>
              </a:ext>
            </a:extLst>
          </p:cNvPr>
          <p:cNvSpPr txBox="1"/>
          <p:nvPr/>
        </p:nvSpPr>
        <p:spPr>
          <a:xfrm>
            <a:off x="1219376" y="2172076"/>
            <a:ext cx="4213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i="1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Abe, et al., Phys. Rev. Accel. Beams 13, 102001 (2010)</a:t>
            </a:r>
            <a:endParaRPr kumimoji="1" lang="ja-JP" altLang="en-US" sz="1200" i="1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3239EC-0D22-6690-AE77-36B7DD5FDF56}"/>
              </a:ext>
            </a:extLst>
          </p:cNvPr>
          <p:cNvSpPr txBox="1"/>
          <p:nvPr/>
        </p:nvSpPr>
        <p:spPr>
          <a:xfrm>
            <a:off x="205623" y="1554214"/>
            <a:ext cx="55696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Fine grooving </a:t>
            </a:r>
            <a:r>
              <a:rPr kumimoji="1" lang="en-US" altLang="ja-JP" dirty="0"/>
              <a:t>of the coaxial line to completely suppress </a:t>
            </a:r>
            <a:r>
              <a:rPr kumimoji="1" lang="en-US" altLang="ja-JP" dirty="0" err="1"/>
              <a:t>multipactoring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AEE307-B8C1-2340-238F-D64A4B845B59}"/>
              </a:ext>
            </a:extLst>
          </p:cNvPr>
          <p:cNvSpPr txBox="1"/>
          <p:nvPr/>
        </p:nvSpPr>
        <p:spPr>
          <a:xfrm>
            <a:off x="5876291" y="4771618"/>
            <a:ext cx="6197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The 14</a:t>
            </a:r>
            <a:r>
              <a:rPr kumimoji="1" lang="en-US" altLang="ja-JP" dirty="0">
                <a:solidFill>
                  <a:srgbClr val="FF0000"/>
                </a:solidFill>
              </a:rPr>
              <a:t> input </a:t>
            </a:r>
            <a:r>
              <a:rPr lang="en-US" altLang="ja-JP" dirty="0">
                <a:solidFill>
                  <a:srgbClr val="FF0000"/>
                </a:solidFill>
              </a:rPr>
              <a:t>couplers used for SuperKEKB beam operation have:</a:t>
            </a:r>
          </a:p>
          <a:p>
            <a:pPr marL="542925" indent="-276225"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rgbClr val="FF0000"/>
                </a:solidFill>
              </a:rPr>
              <a:t>the fine-groove structure with</a:t>
            </a:r>
            <a:r>
              <a:rPr kumimoji="1" lang="en-US" altLang="ja-JP" dirty="0">
                <a:solidFill>
                  <a:srgbClr val="FF0000"/>
                </a:solidFill>
              </a:rPr>
              <a:t> no </a:t>
            </a:r>
            <a:r>
              <a:rPr kumimoji="1" lang="en-US" altLang="ja-JP" dirty="0" err="1">
                <a:solidFill>
                  <a:srgbClr val="FF0000"/>
                </a:solidFill>
              </a:rPr>
              <a:t>multipactoring</a:t>
            </a:r>
            <a:r>
              <a:rPr kumimoji="1" lang="en-US" altLang="ja-JP" dirty="0">
                <a:solidFill>
                  <a:srgbClr val="FF0000"/>
                </a:solidFill>
              </a:rPr>
              <a:t> observed so far</a:t>
            </a:r>
          </a:p>
          <a:p>
            <a:pPr marL="542925" indent="-276225"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rgbClr val="FF0000"/>
                </a:solidFill>
              </a:rPr>
              <a:t>the increased coupling</a:t>
            </a:r>
          </a:p>
          <a:p>
            <a:pPr marL="85725"/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 No trouble so far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8EB57DB-8984-EDBE-C922-C07CD6B5E821}"/>
              </a:ext>
            </a:extLst>
          </p:cNvPr>
          <p:cNvSpPr txBox="1"/>
          <p:nvPr/>
        </p:nvSpPr>
        <p:spPr>
          <a:xfrm>
            <a:off x="1913059" y="1148246"/>
            <a:ext cx="8896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For the higher RF power (400 </a:t>
            </a:r>
            <a:r>
              <a:rPr kumimoji="1" lang="en-US" altLang="ja-JP" sz="1600" dirty="0">
                <a:sym typeface="Wingdings" panose="05000000000000000000" pitchFamily="2" charset="2"/>
              </a:rPr>
              <a:t> 800kW max.</a:t>
            </a:r>
            <a:r>
              <a:rPr kumimoji="1" lang="en-US" altLang="ja-JP" sz="1600" dirty="0"/>
              <a:t>) and higher beam currents (&lt; 2A </a:t>
            </a:r>
            <a:r>
              <a:rPr kumimoji="1" lang="en-US" altLang="ja-JP" sz="1600" dirty="0">
                <a:sym typeface="Wingdings" panose="05000000000000000000" pitchFamily="2" charset="2"/>
              </a:rPr>
              <a:t> 3.6A max.</a:t>
            </a:r>
            <a:r>
              <a:rPr kumimoji="1" lang="en-US" altLang="ja-JP" sz="1600" dirty="0"/>
              <a:t>)</a:t>
            </a:r>
            <a:endParaRPr kumimoji="1" lang="ja-JP" altLang="en-US" sz="1600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21BD6D3-EA23-30DF-FBA4-4A8B1FF7D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6950" y="4684053"/>
            <a:ext cx="3491179" cy="2023871"/>
          </a:xfrm>
          <a:prstGeom prst="rect">
            <a:avLst/>
          </a:prstGeom>
        </p:spPr>
      </p:pic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967441E9-3074-ABA6-841A-4D1E1DFCFBA4}"/>
              </a:ext>
            </a:extLst>
          </p:cNvPr>
          <p:cNvSpPr/>
          <p:nvPr/>
        </p:nvSpPr>
        <p:spPr>
          <a:xfrm>
            <a:off x="4128117" y="4012708"/>
            <a:ext cx="1076938" cy="1633491"/>
          </a:xfrm>
          <a:custGeom>
            <a:avLst/>
            <a:gdLst>
              <a:gd name="connsiteX0" fmla="*/ 727969 w 925931"/>
              <a:gd name="connsiteY0" fmla="*/ 0 h 1109709"/>
              <a:gd name="connsiteX1" fmla="*/ 878889 w 925931"/>
              <a:gd name="connsiteY1" fmla="*/ 532660 h 1109709"/>
              <a:gd name="connsiteX2" fmla="*/ 0 w 925931"/>
              <a:gd name="connsiteY2" fmla="*/ 1109709 h 1109709"/>
              <a:gd name="connsiteX0" fmla="*/ 377011 w 898120"/>
              <a:gd name="connsiteY0" fmla="*/ 0 h 1341805"/>
              <a:gd name="connsiteX1" fmla="*/ 878889 w 898120"/>
              <a:gd name="connsiteY1" fmla="*/ 764756 h 1341805"/>
              <a:gd name="connsiteX2" fmla="*/ 0 w 898120"/>
              <a:gd name="connsiteY2" fmla="*/ 1341805 h 1341805"/>
              <a:gd name="connsiteX0" fmla="*/ 377011 w 977872"/>
              <a:gd name="connsiteY0" fmla="*/ 0 h 1341805"/>
              <a:gd name="connsiteX1" fmla="*/ 961027 w 977872"/>
              <a:gd name="connsiteY1" fmla="*/ 1163672 h 1341805"/>
              <a:gd name="connsiteX2" fmla="*/ 0 w 977872"/>
              <a:gd name="connsiteY2" fmla="*/ 1341805 h 1341805"/>
              <a:gd name="connsiteX0" fmla="*/ 391945 w 992806"/>
              <a:gd name="connsiteY0" fmla="*/ 0 h 1356311"/>
              <a:gd name="connsiteX1" fmla="*/ 975961 w 992806"/>
              <a:gd name="connsiteY1" fmla="*/ 1163672 h 1356311"/>
              <a:gd name="connsiteX2" fmla="*/ 0 w 992806"/>
              <a:gd name="connsiteY2" fmla="*/ 1356311 h 1356311"/>
              <a:gd name="connsiteX0" fmla="*/ 391945 w 992806"/>
              <a:gd name="connsiteY0" fmla="*/ 0 h 1356311"/>
              <a:gd name="connsiteX1" fmla="*/ 975961 w 992806"/>
              <a:gd name="connsiteY1" fmla="*/ 1163672 h 1356311"/>
              <a:gd name="connsiteX2" fmla="*/ 0 w 992806"/>
              <a:gd name="connsiteY2" fmla="*/ 1356311 h 1356311"/>
              <a:gd name="connsiteX0" fmla="*/ 391945 w 992806"/>
              <a:gd name="connsiteY0" fmla="*/ 0 h 1356311"/>
              <a:gd name="connsiteX1" fmla="*/ 975961 w 992806"/>
              <a:gd name="connsiteY1" fmla="*/ 1163672 h 1356311"/>
              <a:gd name="connsiteX2" fmla="*/ 0 w 992806"/>
              <a:gd name="connsiteY2" fmla="*/ 1356311 h 1356311"/>
              <a:gd name="connsiteX0" fmla="*/ 391945 w 905835"/>
              <a:gd name="connsiteY0" fmla="*/ 0 h 1356311"/>
              <a:gd name="connsiteX1" fmla="*/ 886354 w 905835"/>
              <a:gd name="connsiteY1" fmla="*/ 1112901 h 1356311"/>
              <a:gd name="connsiteX2" fmla="*/ 0 w 905835"/>
              <a:gd name="connsiteY2" fmla="*/ 1356311 h 135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835" h="1356311">
                <a:moveTo>
                  <a:pt x="391945" y="0"/>
                </a:moveTo>
                <a:cubicBezTo>
                  <a:pt x="528069" y="173854"/>
                  <a:pt x="1007682" y="927950"/>
                  <a:pt x="886354" y="1112901"/>
                </a:cubicBezTo>
                <a:cubicBezTo>
                  <a:pt x="765026" y="1297852"/>
                  <a:pt x="453452" y="1348840"/>
                  <a:pt x="0" y="1356311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650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FF21F4-EB17-C8F0-A0EF-3118B7165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04" y="322117"/>
            <a:ext cx="10058400" cy="79276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Estimation of the growth rates of CBI</a:t>
            </a:r>
            <a:endParaRPr kumimoji="1"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DFB1BA53-D1C7-EE6C-9E66-7F06B8EF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EF20-5F31-40E1-A90E-C0B49A2FB8EC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4CF3F1-594A-D3FE-1707-E656A3243643}"/>
              </a:ext>
            </a:extLst>
          </p:cNvPr>
          <p:cNvSpPr txBox="1"/>
          <p:nvPr/>
        </p:nvSpPr>
        <p:spPr>
          <a:xfrm>
            <a:off x="1538916" y="5485982"/>
            <a:ext cx="8704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>
                <a:latin typeface="+mn-ea"/>
              </a:rPr>
              <a:t>T</a:t>
            </a:r>
            <a:r>
              <a:rPr lang="en-US" altLang="ja-JP" sz="2000" b="0" i="0" u="none" strike="noStrike" baseline="0" dirty="0">
                <a:latin typeface="+mn-ea"/>
              </a:rPr>
              <a:t>hreshold currents for</a:t>
            </a:r>
            <a:r>
              <a:rPr lang="en-US" altLang="ja-JP" sz="2000" dirty="0">
                <a:latin typeface="+mn-ea"/>
              </a:rPr>
              <a:t> </a:t>
            </a:r>
            <a:r>
              <a:rPr lang="en-US" altLang="ja-JP" sz="2000" b="0" i="0" u="none" strike="noStrike" baseline="0" dirty="0">
                <a:latin typeface="Symbol" panose="05050102010706020507" pitchFamily="18" charset="2"/>
              </a:rPr>
              <a:t></a:t>
            </a:r>
            <a:r>
              <a:rPr lang="en-US" altLang="ja-JP" sz="2000" b="0" i="0" u="none" strike="noStrike" baseline="0" dirty="0">
                <a:latin typeface="+mn-ea"/>
              </a:rPr>
              <a:t>=-1 mode are quite below the design current.</a:t>
            </a:r>
          </a:p>
          <a:p>
            <a:pPr algn="l"/>
            <a:r>
              <a:rPr lang="en-US" altLang="ja-JP" sz="2000" b="0" i="0" u="none" strike="noStrike" baseline="0" dirty="0">
                <a:latin typeface="+mn-ea"/>
              </a:rPr>
              <a:t>When there are par</a:t>
            </a:r>
            <a:r>
              <a:rPr lang="en-US" altLang="ja-JP" sz="2000" dirty="0">
                <a:latin typeface="+mn-ea"/>
              </a:rPr>
              <a:t>ked cavities, </a:t>
            </a:r>
            <a:r>
              <a:rPr lang="en-US" altLang="ja-JP" sz="2000" b="0" i="0" u="none" strike="noStrike" baseline="0" dirty="0">
                <a:latin typeface="Symbol" panose="05050102010706020507" pitchFamily="18" charset="2"/>
              </a:rPr>
              <a:t></a:t>
            </a:r>
            <a:r>
              <a:rPr lang="en-US" altLang="ja-JP" sz="2000" b="0" i="0" u="none" strike="noStrike" baseline="0" dirty="0">
                <a:latin typeface="+mn-ea"/>
              </a:rPr>
              <a:t>=-2 mode also has no margin.</a:t>
            </a:r>
            <a:r>
              <a:rPr lang="en-US" altLang="ja-JP" sz="2000" dirty="0">
                <a:latin typeface="+mn-ea"/>
              </a:rPr>
              <a:t> </a:t>
            </a:r>
          </a:p>
          <a:p>
            <a:pPr algn="l"/>
            <a:r>
              <a:rPr lang="en-US" altLang="ja-JP" sz="2000" dirty="0">
                <a:latin typeface="+mn-ea"/>
              </a:rPr>
              <a:t>New CBI damper system has been developed and installed.</a:t>
            </a:r>
            <a:endParaRPr lang="en-US" altLang="ja-JP" sz="2000" b="0" i="0" u="none" strike="noStrike" baseline="0" dirty="0">
              <a:latin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3FA8D9B-00C0-392B-988A-9EA24563D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347" y="1821366"/>
            <a:ext cx="4865279" cy="35878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781A321-FE43-EC14-5D28-7B0205081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04" y="1840694"/>
            <a:ext cx="4783739" cy="359459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5CC652-36A0-C765-4A34-C2D3B216645A}"/>
              </a:ext>
            </a:extLst>
          </p:cNvPr>
          <p:cNvSpPr txBox="1"/>
          <p:nvPr/>
        </p:nvSpPr>
        <p:spPr>
          <a:xfrm>
            <a:off x="2891089" y="1397971"/>
            <a:ext cx="84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b="1" i="0" u="none" strike="noStrike" baseline="0" dirty="0">
                <a:latin typeface="+mn-ea"/>
              </a:rPr>
              <a:t>LER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F0FEFDE-8073-9E1B-D06A-AC40711490A3}"/>
              </a:ext>
            </a:extLst>
          </p:cNvPr>
          <p:cNvSpPr txBox="1"/>
          <p:nvPr/>
        </p:nvSpPr>
        <p:spPr>
          <a:xfrm>
            <a:off x="8086544" y="1411825"/>
            <a:ext cx="86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b="1" i="0" u="none" strike="noStrike" baseline="0" dirty="0">
                <a:latin typeface="+mn-ea"/>
              </a:rPr>
              <a:t>HER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EE660C-7C29-064B-ACFB-B5B486EB1337}"/>
              </a:ext>
            </a:extLst>
          </p:cNvPr>
          <p:cNvSpPr txBox="1"/>
          <p:nvPr/>
        </p:nvSpPr>
        <p:spPr>
          <a:xfrm>
            <a:off x="0" y="0"/>
            <a:ext cx="14382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CBI damper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682EED-BDF6-152D-5991-18C376692D7E}"/>
              </a:ext>
            </a:extLst>
          </p:cNvPr>
          <p:cNvSpPr txBox="1"/>
          <p:nvPr/>
        </p:nvSpPr>
        <p:spPr>
          <a:xfrm>
            <a:off x="4625267" y="0"/>
            <a:ext cx="6448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>
                <a:solidFill>
                  <a:srgbClr val="0000FF"/>
                </a:solidFill>
              </a:rPr>
              <a:t>K.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Hirosawa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 et al.,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Nucl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.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Instrum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. Methods. Phys. Res. A 951, 163044, 2019.</a:t>
            </a:r>
            <a:endParaRPr kumimoji="1" lang="ja-JP" altLang="en-US" sz="1400" i="1" dirty="0">
              <a:solidFill>
                <a:srgbClr val="0000FF"/>
              </a:solidFill>
            </a:endParaRP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2DFB3708-C23A-7809-56EB-A950FAB1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2024.10.26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178190D7-DEDF-761C-246E-C68505A2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 CEPC WS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857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C83A1F-5F21-5C9B-9784-AE26F4DA5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04" y="402019"/>
            <a:ext cx="10058400" cy="792767"/>
          </a:xfrm>
        </p:spPr>
        <p:txBody>
          <a:bodyPr/>
          <a:lstStyle/>
          <a:p>
            <a:r>
              <a:rPr kumimoji="1" lang="en-US" altLang="ja-JP" dirty="0"/>
              <a:t>CBI damper system</a:t>
            </a:r>
            <a:endParaRPr kumimoji="1"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F15E3639-5AE5-1068-6E4C-089D4065D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EF20-5F31-40E1-A90E-C0B49A2FB8EC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59E83A0-07D4-8C6C-C0B6-01DD3762A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00"/>
          <a:stretch/>
        </p:blipFill>
        <p:spPr>
          <a:xfrm>
            <a:off x="122465" y="3911627"/>
            <a:ext cx="5069268" cy="260603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B1C063-067A-1014-F55E-4B5188D250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34" r="14463" b="15605"/>
          <a:stretch/>
        </p:blipFill>
        <p:spPr>
          <a:xfrm>
            <a:off x="8516017" y="2043950"/>
            <a:ext cx="3352800" cy="293109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A9B6F3B-5684-59A4-A16A-556789AECE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3" t="514" r="2373" b="18227"/>
          <a:stretch/>
        </p:blipFill>
        <p:spPr>
          <a:xfrm>
            <a:off x="3537528" y="1136072"/>
            <a:ext cx="4920401" cy="277091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C5946A-CAF3-A676-27EB-2EF3A6CCB5B2}"/>
              </a:ext>
            </a:extLst>
          </p:cNvPr>
          <p:cNvSpPr txBox="1"/>
          <p:nvPr/>
        </p:nvSpPr>
        <p:spPr>
          <a:xfrm>
            <a:off x="8751320" y="1523781"/>
            <a:ext cx="325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FB loop test result of the CBI mode filter for a simulant cavity</a:t>
            </a:r>
            <a:endParaRPr kumimoji="1" lang="ja-JP" altLang="en-US" sz="1600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D90E4CCE-2344-B4D7-BC48-D373503DBF38}"/>
              </a:ext>
            </a:extLst>
          </p:cNvPr>
          <p:cNvCxnSpPr>
            <a:cxnSpLocks/>
          </p:cNvCxnSpPr>
          <p:nvPr/>
        </p:nvCxnSpPr>
        <p:spPr>
          <a:xfrm flipV="1">
            <a:off x="4702629" y="3676073"/>
            <a:ext cx="1264062" cy="969406"/>
          </a:xfrm>
          <a:prstGeom prst="line">
            <a:avLst/>
          </a:prstGeom>
          <a:ln w="31750">
            <a:solidFill>
              <a:schemeClr val="accent5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7876B6-1A33-EC66-C399-70584C29B131}"/>
              </a:ext>
            </a:extLst>
          </p:cNvPr>
          <p:cNvSpPr txBox="1"/>
          <p:nvPr/>
        </p:nvSpPr>
        <p:spPr>
          <a:xfrm>
            <a:off x="199841" y="3375815"/>
            <a:ext cx="414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 damper system can correspond to </a:t>
            </a:r>
            <a:r>
              <a:rPr lang="en-US" altLang="ja-JP" dirty="0">
                <a:latin typeface="Symbol" panose="05050102010706020507" pitchFamily="18" charset="2"/>
              </a:rPr>
              <a:t>m </a:t>
            </a:r>
            <a:r>
              <a:rPr lang="en-US" altLang="ja-JP" dirty="0"/>
              <a:t>=-1, -2 and -3 modes in parallel.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4E9F37-11C7-1ECB-61DE-C30D68779F52}"/>
              </a:ext>
            </a:extLst>
          </p:cNvPr>
          <p:cNvSpPr txBox="1"/>
          <p:nvPr/>
        </p:nvSpPr>
        <p:spPr>
          <a:xfrm>
            <a:off x="284602" y="1293769"/>
            <a:ext cx="3541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 damper system is installed to ARES station with digital LLRF system.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A27C1D-C600-D92B-D298-51CC9A0D1866}"/>
              </a:ext>
            </a:extLst>
          </p:cNvPr>
          <p:cNvSpPr txBox="1"/>
          <p:nvPr/>
        </p:nvSpPr>
        <p:spPr>
          <a:xfrm>
            <a:off x="0" y="0"/>
            <a:ext cx="14382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CBI damper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9EE33E0-2407-541D-353D-49E447FAA858}"/>
              </a:ext>
            </a:extLst>
          </p:cNvPr>
          <p:cNvSpPr txBox="1"/>
          <p:nvPr/>
        </p:nvSpPr>
        <p:spPr>
          <a:xfrm>
            <a:off x="4625267" y="0"/>
            <a:ext cx="6448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>
                <a:solidFill>
                  <a:srgbClr val="0000FF"/>
                </a:solidFill>
              </a:rPr>
              <a:t>K.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Hirosawa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 et al.,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Nucl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.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Instrum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. Methods. Phys. Res. A 951, 163044, 2019.</a:t>
            </a:r>
            <a:endParaRPr kumimoji="1" lang="ja-JP" altLang="en-US" sz="1400" i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F7EE76-0009-B95C-2D48-8ECE335C543C}"/>
              </a:ext>
            </a:extLst>
          </p:cNvPr>
          <p:cNvSpPr txBox="1"/>
          <p:nvPr/>
        </p:nvSpPr>
        <p:spPr>
          <a:xfrm>
            <a:off x="8429348" y="4987552"/>
            <a:ext cx="3762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Frequencies correspond </a:t>
            </a:r>
            <a:r>
              <a:rPr lang="en-US" altLang="ja-JP" sz="1600" dirty="0">
                <a:solidFill>
                  <a:srgbClr val="0000FF"/>
                </a:solidFill>
                <a:latin typeface="Symbol" panose="05050102010706020507" pitchFamily="18" charset="2"/>
              </a:rPr>
              <a:t>m </a:t>
            </a:r>
            <a:r>
              <a:rPr lang="en-US" altLang="ja-JP" sz="1600" dirty="0">
                <a:solidFill>
                  <a:srgbClr val="0000FF"/>
                </a:solidFill>
              </a:rPr>
              <a:t>=-1, -2 and -3 modes are racked successfully.</a:t>
            </a:r>
            <a:r>
              <a:rPr kumimoji="1" lang="en-US" altLang="ja-JP" sz="1600" dirty="0">
                <a:solidFill>
                  <a:srgbClr val="0000FF"/>
                </a:solidFill>
              </a:rPr>
              <a:t> 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FEC492E-2A48-553B-366B-FF30E79404F5}"/>
              </a:ext>
            </a:extLst>
          </p:cNvPr>
          <p:cNvSpPr txBox="1"/>
          <p:nvPr/>
        </p:nvSpPr>
        <p:spPr>
          <a:xfrm>
            <a:off x="6079654" y="5688962"/>
            <a:ext cx="4810020" cy="646331"/>
          </a:xfrm>
          <a:prstGeom prst="rect">
            <a:avLst/>
          </a:prstGeom>
          <a:noFill/>
          <a:ln>
            <a:solidFill>
              <a:srgbClr val="07601A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The new CBI damper system is working in </a:t>
            </a:r>
            <a:r>
              <a:rPr kumimoji="1" lang="en-US" altLang="ja-JP" b="1" dirty="0" err="1"/>
              <a:t>SuperKEKB</a:t>
            </a:r>
            <a:r>
              <a:rPr kumimoji="1" lang="en-US" altLang="ja-JP" b="1" dirty="0"/>
              <a:t> LER and HER.</a:t>
            </a:r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DE1DE735-0993-B97C-625C-FFC7F4AC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2024.10.26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4D713556-58E8-B3A2-345D-F6D450A7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 CEPC WS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3492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B63BADDC-4F0A-8F9C-F68D-E3C69140C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04" y="428648"/>
            <a:ext cx="10058400" cy="792767"/>
          </a:xfrm>
        </p:spPr>
        <p:txBody>
          <a:bodyPr/>
          <a:lstStyle/>
          <a:p>
            <a:r>
              <a:rPr lang="en-US" altLang="ja-JP" dirty="0"/>
              <a:t>Example of CBI damper operation</a:t>
            </a:r>
            <a:endParaRPr lang="ja-JP" altLang="en-US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E1EE42BF-FEA7-2211-E797-88D87FFA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EF20-5F31-40E1-A90E-C0B49A2FB8EC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E1EF276-BD5A-A8AD-1B7D-8CBF3E520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711" y="1219199"/>
            <a:ext cx="4708558" cy="521392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1DA258-B79E-2783-806A-6C624F6B7934}"/>
              </a:ext>
            </a:extLst>
          </p:cNvPr>
          <p:cNvSpPr txBox="1"/>
          <p:nvPr/>
        </p:nvSpPr>
        <p:spPr>
          <a:xfrm>
            <a:off x="561622" y="1191491"/>
            <a:ext cx="230704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without CBI damper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553685-6329-B8B0-2F75-9D0C78F27D3B}"/>
              </a:ext>
            </a:extLst>
          </p:cNvPr>
          <p:cNvSpPr txBox="1"/>
          <p:nvPr/>
        </p:nvSpPr>
        <p:spPr>
          <a:xfrm>
            <a:off x="1157367" y="4807527"/>
            <a:ext cx="235989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with CBI damper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4F60CE9-90DD-468E-26C4-05F2F9B625D7}"/>
              </a:ext>
            </a:extLst>
          </p:cNvPr>
          <p:cNvSpPr txBox="1"/>
          <p:nvPr/>
        </p:nvSpPr>
        <p:spPr>
          <a:xfrm>
            <a:off x="6034000" y="1939885"/>
            <a:ext cx="378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=-2 mode was excited purposely by large detuning SCC.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22605A1-43A5-7898-0DD0-68CE9BC9C6D9}"/>
              </a:ext>
            </a:extLst>
          </p:cNvPr>
          <p:cNvSpPr txBox="1"/>
          <p:nvPr/>
        </p:nvSpPr>
        <p:spPr>
          <a:xfrm>
            <a:off x="5939764" y="4482733"/>
            <a:ext cx="378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Peak disappeared by CBI damper.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5B0CBB-E61F-E116-0E3A-5C7366EE0DCD}"/>
              </a:ext>
            </a:extLst>
          </p:cNvPr>
          <p:cNvSpPr txBox="1"/>
          <p:nvPr/>
        </p:nvSpPr>
        <p:spPr>
          <a:xfrm>
            <a:off x="0" y="0"/>
            <a:ext cx="14382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CBI damper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5E84DC8-1730-F0E0-DDB5-50AFC42D2E68}"/>
              </a:ext>
            </a:extLst>
          </p:cNvPr>
          <p:cNvSpPr txBox="1"/>
          <p:nvPr/>
        </p:nvSpPr>
        <p:spPr>
          <a:xfrm>
            <a:off x="6237406" y="5308392"/>
            <a:ext cx="5764568" cy="707886"/>
          </a:xfrm>
          <a:prstGeom prst="rect">
            <a:avLst/>
          </a:prstGeom>
          <a:noFill/>
          <a:ln w="28575">
            <a:solidFill>
              <a:srgbClr val="00C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Up to 1.46 A for LER and 1.14 A for HER, </a:t>
            </a:r>
          </a:p>
          <a:p>
            <a:r>
              <a:rPr lang="en-US" altLang="ja-JP" sz="2000" dirty="0"/>
              <a:t>CBI is not a problem with this damper systems.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A46400F-883C-F7BE-CD28-4AC3743396DC}"/>
              </a:ext>
            </a:extLst>
          </p:cNvPr>
          <p:cNvSpPr txBox="1"/>
          <p:nvPr/>
        </p:nvSpPr>
        <p:spPr>
          <a:xfrm>
            <a:off x="4625267" y="0"/>
            <a:ext cx="6448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>
                <a:solidFill>
                  <a:srgbClr val="0000FF"/>
                </a:solidFill>
              </a:rPr>
              <a:t>K.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Hirosawa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 et al.,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Nucl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.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Instrum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. Methods. Phys. Res. A 951, 163044, 2019.</a:t>
            </a:r>
            <a:endParaRPr kumimoji="1" lang="ja-JP" altLang="en-US" sz="1400" i="1" dirty="0">
              <a:solidFill>
                <a:srgbClr val="0000FF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674EB8-F703-7A63-7AFB-D902AFE6B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2024.10.26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7F5AD27-518D-0670-A13B-741E2746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 CEPC WS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194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ADB016-0550-7383-DC5A-D1DAE0F16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04" y="330995"/>
            <a:ext cx="10058400" cy="792767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Zero-mode stability related to Robinson stability</a:t>
            </a:r>
            <a:endParaRPr kumimoji="1" lang="ja-JP" altLang="en-US" sz="36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39B960-AB15-2853-8B34-D65F8F68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EF20-5F31-40E1-A90E-C0B49A2FB8EC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3622007-8FA5-02B4-2EAF-CEDF5B29E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72" t="605" r="7292" b="22954"/>
          <a:stretch/>
        </p:blipFill>
        <p:spPr>
          <a:xfrm>
            <a:off x="8265110" y="2474367"/>
            <a:ext cx="3773009" cy="318958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13C25D-119A-7DBF-B8C3-4E5FA353E73C}"/>
              </a:ext>
            </a:extLst>
          </p:cNvPr>
          <p:cNvSpPr txBox="1"/>
          <p:nvPr/>
        </p:nvSpPr>
        <p:spPr>
          <a:xfrm>
            <a:off x="35590" y="1168951"/>
            <a:ext cx="1212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ja-JP" dirty="0">
                <a:ea typeface="Cambria Math" panose="02040503050406030204" pitchFamily="18" charset="0"/>
              </a:rPr>
              <a:t>In high current operation, </a:t>
            </a:r>
            <a:r>
              <a:rPr lang="en-US" altLang="ja-JP" dirty="0"/>
              <a:t>synchrotron </a:t>
            </a:r>
            <a:r>
              <a:rPr lang="en-US" altLang="ja-JP"/>
              <a:t>frequency </a:t>
            </a:r>
            <a:r>
              <a:rPr lang="en-US" altLang="ja-JP">
                <a:ea typeface="Cambria Math" panose="02040503050406030204" pitchFamily="18" charset="0"/>
              </a:rPr>
              <a:t>reduction </a:t>
            </a:r>
            <a:r>
              <a:rPr lang="en-US" altLang="ja-JP"/>
              <a:t>is </a:t>
            </a:r>
            <a:r>
              <a:rPr lang="en-US" altLang="ja-JP" dirty="0"/>
              <a:t>expected due to coherent oscillation (zero-mode). 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kumimoji="1" lang="en-US" altLang="ja-JP" dirty="0"/>
              <a:t>To mitigate the beam-loading effect, Direct RF feedback (DRFB) and Zero-mode damper (ZMD) are working. 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41A97A8-E94E-08E2-C0F4-DC182B462F32}"/>
              </a:ext>
            </a:extLst>
          </p:cNvPr>
          <p:cNvSpPr txBox="1"/>
          <p:nvPr/>
        </p:nvSpPr>
        <p:spPr>
          <a:xfrm>
            <a:off x="255754" y="1848884"/>
            <a:ext cx="3561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Calculated coherent oscillation frequencies </a:t>
            </a:r>
            <a:r>
              <a:rPr lang="en-US" altLang="ja-JP" sz="1400" dirty="0"/>
              <a:t>with</a:t>
            </a:r>
            <a:r>
              <a:rPr kumimoji="1" lang="en-US" altLang="ja-JP" sz="1400" dirty="0"/>
              <a:t> </a:t>
            </a:r>
            <a:r>
              <a:rPr lang="en-US" altLang="ja-JP" sz="1400" b="1" dirty="0"/>
              <a:t>simplified one SCC</a:t>
            </a:r>
            <a:r>
              <a:rPr lang="en-US" altLang="ja-JP" sz="1400" dirty="0"/>
              <a:t> for various Q</a:t>
            </a:r>
            <a:r>
              <a:rPr lang="en-US" altLang="ja-JP" sz="1400" baseline="-25000" dirty="0"/>
              <a:t>L</a:t>
            </a:r>
            <a:r>
              <a:rPr lang="en-US" altLang="ja-JP" sz="1400" dirty="0"/>
              <a:t> (</a:t>
            </a:r>
            <a:r>
              <a:rPr lang="en-US" altLang="ja-JP" sz="1400" b="1" dirty="0"/>
              <a:t>without FB</a:t>
            </a:r>
            <a:r>
              <a:rPr lang="en-US" altLang="ja-JP" sz="1400" dirty="0"/>
              <a:t> for instabilities)</a:t>
            </a:r>
            <a:endParaRPr kumimoji="1" lang="ja-JP" altLang="en-US" sz="1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26D40B6-D03E-E5E5-7F5C-E680FA024B82}"/>
              </a:ext>
            </a:extLst>
          </p:cNvPr>
          <p:cNvSpPr txBox="1"/>
          <p:nvPr/>
        </p:nvSpPr>
        <p:spPr>
          <a:xfrm>
            <a:off x="8064345" y="1803808"/>
            <a:ext cx="3849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Calculated and </a:t>
            </a:r>
            <a:r>
              <a:rPr lang="en-US" altLang="ja-JP" sz="1400" dirty="0"/>
              <a:t>measured coherent oscillation </a:t>
            </a:r>
            <a:r>
              <a:rPr kumimoji="1" lang="en-US" altLang="ja-JP" sz="1400" dirty="0"/>
              <a:t>frequencies in </a:t>
            </a:r>
            <a:r>
              <a:rPr kumimoji="1" lang="en-US" altLang="ja-JP" sz="1400" b="1" dirty="0"/>
              <a:t>actual HER (ARES + SCC) </a:t>
            </a:r>
            <a:r>
              <a:rPr lang="en-US" altLang="ja-JP" sz="1400" b="1" dirty="0"/>
              <a:t>with </a:t>
            </a:r>
            <a:r>
              <a:rPr kumimoji="1" lang="en-US" altLang="ja-JP" sz="1400" b="1" dirty="0"/>
              <a:t>DRFB </a:t>
            </a:r>
            <a:r>
              <a:rPr kumimoji="1" lang="en-US" altLang="ja-JP" sz="1400" b="1" dirty="0">
                <a:solidFill>
                  <a:srgbClr val="0000FF"/>
                </a:solidFill>
              </a:rPr>
              <a:t>Off</a:t>
            </a:r>
            <a:r>
              <a:rPr kumimoji="1" lang="en-US" altLang="ja-JP" sz="1400" b="1" dirty="0"/>
              <a:t>, 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-6.0dB</a:t>
            </a:r>
            <a:r>
              <a:rPr kumimoji="1" lang="en-US" altLang="ja-JP" sz="1400" b="1" dirty="0"/>
              <a:t> and </a:t>
            </a:r>
            <a:r>
              <a:rPr kumimoji="1" lang="en-US" altLang="ja-JP" sz="1400" b="1" dirty="0">
                <a:solidFill>
                  <a:srgbClr val="07601A"/>
                </a:solidFill>
              </a:rPr>
              <a:t>-4.5dB</a:t>
            </a:r>
            <a:endParaRPr kumimoji="1" lang="ja-JP" altLang="en-US" sz="1400" b="1" dirty="0">
              <a:solidFill>
                <a:srgbClr val="07601A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AF4521-E1BB-6628-6B05-9BBAF5F956A9}"/>
              </a:ext>
            </a:extLst>
          </p:cNvPr>
          <p:cNvSpPr txBox="1"/>
          <p:nvPr/>
        </p:nvSpPr>
        <p:spPr>
          <a:xfrm>
            <a:off x="9301519" y="4867991"/>
            <a:ext cx="243015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Measured (Beam Study)</a:t>
            </a:r>
            <a:endParaRPr kumimoji="1" lang="ja-JP" altLang="en-US" sz="1600" b="1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B2D1171-489C-DC25-4314-B4F57ABFE371}"/>
              </a:ext>
            </a:extLst>
          </p:cNvPr>
          <p:cNvGrpSpPr/>
          <p:nvPr/>
        </p:nvGrpSpPr>
        <p:grpSpPr>
          <a:xfrm>
            <a:off x="139403" y="2457302"/>
            <a:ext cx="3575222" cy="2242503"/>
            <a:chOff x="4610280" y="2911752"/>
            <a:chExt cx="3197554" cy="220269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D1BD95A-85FB-F7C9-6B1F-8CE9643E9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27" b="17508"/>
            <a:stretch/>
          </p:blipFill>
          <p:spPr>
            <a:xfrm>
              <a:off x="4792583" y="2964873"/>
              <a:ext cx="3015251" cy="2149569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9981DC7-D5DF-DE33-ACC1-445D5DE02078}"/>
                </a:ext>
              </a:extLst>
            </p:cNvPr>
            <p:cNvSpPr txBox="1"/>
            <p:nvPr/>
          </p:nvSpPr>
          <p:spPr>
            <a:xfrm rot="16200000">
              <a:off x="3718208" y="3803824"/>
              <a:ext cx="20457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100" dirty="0"/>
                <a:t>Synchrotron frequency [kHz]</a:t>
              </a:r>
              <a:endParaRPr kumimoji="1" lang="ja-JP" altLang="en-US" sz="11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1DE7D12-E0C6-7030-C78B-B333A9D9B5B8}"/>
              </a:ext>
            </a:extLst>
          </p:cNvPr>
          <p:cNvSpPr txBox="1"/>
          <p:nvPr/>
        </p:nvSpPr>
        <p:spPr>
          <a:xfrm>
            <a:off x="983349" y="5636280"/>
            <a:ext cx="11108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b="1" dirty="0">
                <a:solidFill>
                  <a:srgbClr val="0000FF"/>
                </a:solidFill>
              </a:rPr>
              <a:t>The higher beam current can be stored stably by DRFB and ZMD in beam study.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There is no discrepancy between the quantitative analysis and the beam study results.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/>
              <a:t>Coherent oscillation instability is not a problem with the DRFB and ZMD so far.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FF70B8B-869A-82D0-8615-D3A47BB6D04E}"/>
              </a:ext>
            </a:extLst>
          </p:cNvPr>
          <p:cNvSpPr txBox="1"/>
          <p:nvPr/>
        </p:nvSpPr>
        <p:spPr>
          <a:xfrm>
            <a:off x="2823611" y="25946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HER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7837BE1-DCB8-F70E-40A0-5D00180FDC9D}"/>
              </a:ext>
            </a:extLst>
          </p:cNvPr>
          <p:cNvSpPr txBox="1"/>
          <p:nvPr/>
        </p:nvSpPr>
        <p:spPr>
          <a:xfrm>
            <a:off x="0" y="0"/>
            <a:ext cx="18614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DRFB and ZMD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3A14E44-70ED-AF90-4F55-6741B770A7D3}"/>
              </a:ext>
            </a:extLst>
          </p:cNvPr>
          <p:cNvSpPr txBox="1"/>
          <p:nvPr/>
        </p:nvSpPr>
        <p:spPr>
          <a:xfrm>
            <a:off x="132102" y="4625643"/>
            <a:ext cx="3646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Synchrotron frequency reduction depends on Q</a:t>
            </a:r>
            <a:r>
              <a:rPr lang="en-US" altLang="ja-JP" sz="1400" baseline="-25000" dirty="0">
                <a:solidFill>
                  <a:srgbClr val="0000FF"/>
                </a:solidFill>
              </a:rPr>
              <a:t>L</a:t>
            </a:r>
            <a:r>
              <a:rPr lang="en-US" altLang="ja-JP" sz="1400" dirty="0">
                <a:solidFill>
                  <a:srgbClr val="0000FF"/>
                </a:solidFill>
              </a:rPr>
              <a:t>. But, changing Q</a:t>
            </a:r>
            <a:r>
              <a:rPr lang="en-US" altLang="ja-JP" sz="1400" baseline="-25000" dirty="0">
                <a:solidFill>
                  <a:srgbClr val="0000FF"/>
                </a:solidFill>
              </a:rPr>
              <a:t>L</a:t>
            </a:r>
            <a:r>
              <a:rPr lang="en-US" altLang="ja-JP" sz="1400" dirty="0">
                <a:solidFill>
                  <a:srgbClr val="0000FF"/>
                </a:solidFill>
              </a:rPr>
              <a:t> of SCC should be avoided due to the need for vacuum work and the risk of surface contamination.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7AAEAA6-77CF-2D99-C483-9810F2CCE258}"/>
              </a:ext>
            </a:extLst>
          </p:cNvPr>
          <p:cNvSpPr txBox="1"/>
          <p:nvPr/>
        </p:nvSpPr>
        <p:spPr>
          <a:xfrm>
            <a:off x="8590940" y="3941710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DRFB Off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55B119F-CA6A-ADF5-473D-2493F4E1F414}"/>
              </a:ext>
            </a:extLst>
          </p:cNvPr>
          <p:cNvSpPr txBox="1"/>
          <p:nvPr/>
        </p:nvSpPr>
        <p:spPr>
          <a:xfrm>
            <a:off x="10570633" y="4181072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-6.0dB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456BABB-7AB6-5AD0-7BDE-7E4911AEC710}"/>
              </a:ext>
            </a:extLst>
          </p:cNvPr>
          <p:cNvSpPr txBox="1"/>
          <p:nvPr/>
        </p:nvSpPr>
        <p:spPr>
          <a:xfrm>
            <a:off x="10813617" y="3567086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7601A"/>
                </a:solidFill>
              </a:rPr>
              <a:t>-4.5dB</a:t>
            </a:r>
            <a:endParaRPr kumimoji="1" lang="ja-JP" altLang="en-US" dirty="0">
              <a:solidFill>
                <a:srgbClr val="07601A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14C0B4A-3CF6-B057-1AF0-021564089C84}"/>
              </a:ext>
            </a:extLst>
          </p:cNvPr>
          <p:cNvGrpSpPr/>
          <p:nvPr/>
        </p:nvGrpSpPr>
        <p:grpSpPr>
          <a:xfrm>
            <a:off x="3844031" y="1970847"/>
            <a:ext cx="3932808" cy="3501638"/>
            <a:chOff x="3852909" y="1961965"/>
            <a:chExt cx="3932808" cy="350163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9D4F229-FDE9-A926-EBA3-5925B952F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37" t="3014" r="3659" b="18931"/>
            <a:stretch/>
          </p:blipFill>
          <p:spPr>
            <a:xfrm>
              <a:off x="3882997" y="2463782"/>
              <a:ext cx="3712579" cy="2253088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049BA26-7D10-475F-AA10-038CC9F43ABF}"/>
                </a:ext>
              </a:extLst>
            </p:cNvPr>
            <p:cNvSpPr txBox="1"/>
            <p:nvPr/>
          </p:nvSpPr>
          <p:spPr>
            <a:xfrm>
              <a:off x="3908435" y="1972482"/>
              <a:ext cx="3691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/>
                <a:t>Block diagram of LLRF with DRFB and ZMD </a:t>
              </a:r>
              <a:r>
                <a:rPr kumimoji="1" lang="en-US" altLang="ja-JP" sz="1400" dirty="0"/>
                <a:t>(Focused on </a:t>
              </a:r>
              <a:r>
                <a:rPr lang="en-US" altLang="ja-JP" sz="1400" dirty="0"/>
                <a:t>SCC station in HER)</a:t>
              </a:r>
              <a:endParaRPr kumimoji="1" lang="ja-JP" altLang="en-US" sz="1400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7F3E8392-4077-657A-D9E0-2F0111F1E29B}"/>
                </a:ext>
              </a:extLst>
            </p:cNvPr>
            <p:cNvSpPr txBox="1"/>
            <p:nvPr/>
          </p:nvSpPr>
          <p:spPr>
            <a:xfrm>
              <a:off x="3861786" y="4724939"/>
              <a:ext cx="39138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Effective impedance of cavity and beam loading are reduced by DRFB. ZMD is tuned its phase to suppress the coherent oscillation.</a:t>
              </a:r>
              <a:endParaRPr kumimoji="1" lang="ja-JP" altLang="en-US" sz="1400" dirty="0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BD2E1573-A2A1-8339-01D0-150C792BC0C9}"/>
                </a:ext>
              </a:extLst>
            </p:cNvPr>
            <p:cNvSpPr/>
            <p:nvPr/>
          </p:nvSpPr>
          <p:spPr>
            <a:xfrm>
              <a:off x="3852909" y="1961965"/>
              <a:ext cx="3932808" cy="34622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6B86DE5-D463-6340-4695-58E9A7494202}"/>
              </a:ext>
            </a:extLst>
          </p:cNvPr>
          <p:cNvSpPr txBox="1"/>
          <p:nvPr/>
        </p:nvSpPr>
        <p:spPr>
          <a:xfrm>
            <a:off x="7611124" y="0"/>
            <a:ext cx="3329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err="1">
                <a:solidFill>
                  <a:srgbClr val="0000FF"/>
                </a:solidFill>
              </a:rPr>
              <a:t>K.Akai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, et al., Proc. of PASJ2022, P320.</a:t>
            </a:r>
            <a:endParaRPr kumimoji="1" lang="ja-JP" altLang="en-US" sz="1400" i="1" dirty="0">
              <a:solidFill>
                <a:srgbClr val="0000FF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DE3E8B5-6C9C-9BBD-159E-CA649FC7B738}"/>
              </a:ext>
            </a:extLst>
          </p:cNvPr>
          <p:cNvSpPr/>
          <p:nvPr/>
        </p:nvSpPr>
        <p:spPr>
          <a:xfrm>
            <a:off x="9041169" y="4937835"/>
            <a:ext cx="108000" cy="1065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774A2F4B-8DB6-B39B-8205-8AA3B5AD16A5}"/>
              </a:ext>
            </a:extLst>
          </p:cNvPr>
          <p:cNvCxnSpPr>
            <a:cxnSpLocks/>
          </p:cNvCxnSpPr>
          <p:nvPr/>
        </p:nvCxnSpPr>
        <p:spPr>
          <a:xfrm>
            <a:off x="8966443" y="4752885"/>
            <a:ext cx="257452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078B9D5-B8B4-31DD-30C6-5AF58FEF0691}"/>
              </a:ext>
            </a:extLst>
          </p:cNvPr>
          <p:cNvSpPr txBox="1"/>
          <p:nvPr/>
        </p:nvSpPr>
        <p:spPr>
          <a:xfrm>
            <a:off x="9301519" y="4629775"/>
            <a:ext cx="1072409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/>
              <a:t>Calculated</a:t>
            </a:r>
            <a:endParaRPr kumimoji="1" lang="ja-JP" altLang="en-US" sz="16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1FFD8CE-27CD-7721-322C-689A7F9D6829}"/>
              </a:ext>
            </a:extLst>
          </p:cNvPr>
          <p:cNvSpPr txBox="1"/>
          <p:nvPr/>
        </p:nvSpPr>
        <p:spPr>
          <a:xfrm rot="16200000">
            <a:off x="6836283" y="3780577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Synchrotron frequency [kHz]</a:t>
            </a:r>
            <a:endParaRPr kumimoji="1" lang="ja-JP" altLang="en-US" sz="14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D8BA69-18AE-94E0-6C9D-F4DD9AF7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2024.10.26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7001FB-2622-02C0-09E7-D7F603B8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 CEPC WS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6352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Unicode MS" panose="020B0604020202020204" pitchFamily="50" charset="-128"/>
              </a:rPr>
              <a:t> </a:t>
            </a:r>
            <a:r>
              <a:rPr lang="en-US" dirty="0" err="1">
                <a:latin typeface="Arial Unicode MS" panose="020B0604020202020204" pitchFamily="50" charset="-128"/>
              </a:rPr>
              <a:t>SuperKEKB</a:t>
            </a:r>
            <a:r>
              <a:rPr lang="en-US" dirty="0">
                <a:latin typeface="Arial Unicode MS" panose="020B0604020202020204" pitchFamily="50" charset="-128"/>
              </a:rPr>
              <a:t> Overview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Arial Unicode MS" panose="020B0604020202020204" pitchFamily="50" charset="-128"/>
              </a:rPr>
              <a:t>3</a:t>
            </a:fld>
            <a:endParaRPr lang="en-US">
              <a:latin typeface="Arial Unicode MS" panose="020B0604020202020204" pitchFamily="50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1053E7-061F-24C0-4D9A-9D7D25DE0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12" y="684556"/>
            <a:ext cx="5199488" cy="3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7">
                <a:extLst>
                  <a:ext uri="{FF2B5EF4-FFF2-40B4-BE49-F238E27FC236}">
                    <a16:creationId xmlns:a16="http://schemas.microsoft.com/office/drawing/2014/main" id="{C59A6A59-F5D9-1D4E-4125-B005BAD4E1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063268"/>
                  </p:ext>
                </p:extLst>
              </p:nvPr>
            </p:nvGraphicFramePr>
            <p:xfrm>
              <a:off x="6868261" y="4419864"/>
              <a:ext cx="5199488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2005">
                      <a:extLst>
                        <a:ext uri="{9D8B030D-6E8A-4147-A177-3AD203B41FA5}">
                          <a16:colId xmlns:a16="http://schemas.microsoft.com/office/drawing/2014/main" val="3527911048"/>
                        </a:ext>
                      </a:extLst>
                    </a:gridCol>
                    <a:gridCol w="1888921">
                      <a:extLst>
                        <a:ext uri="{9D8B030D-6E8A-4147-A177-3AD203B41FA5}">
                          <a16:colId xmlns:a16="http://schemas.microsoft.com/office/drawing/2014/main" val="3331538035"/>
                        </a:ext>
                      </a:extLst>
                    </a:gridCol>
                    <a:gridCol w="1768562">
                      <a:extLst>
                        <a:ext uri="{9D8B030D-6E8A-4147-A177-3AD203B41FA5}">
                          <a16:colId xmlns:a16="http://schemas.microsoft.com/office/drawing/2014/main" val="384491393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LER (positron ring)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HER (electron ring)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77207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4 GeV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7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673956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Beam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3.6 A (design)</a:t>
                          </a:r>
                        </a:p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1.54 A (achieved)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2.6 A (design)</a:t>
                          </a:r>
                        </a:p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1.21 A (achieved)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56062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Bunch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1.44 mA (design)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1.04 mA (design)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07726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Circumference 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3016 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sz="1200" dirty="0"/>
                            <a:t>3016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86276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baseline="0" dirty="0">
                              <a:latin typeface="Arial" panose="020B0604020202020204" pitchFamily="34" charset="0"/>
                            </a:rPr>
                            <a:t>Peak Luminosity 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4.7 ×10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baseline="30000" dirty="0" smtClean="0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oMath>
                          </a14:m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  cm</a:t>
                          </a:r>
                          <a:r>
                            <a:rPr lang="en-US" sz="1200" baseline="30000" dirty="0">
                              <a:latin typeface="Arial" panose="020B0604020202020204" pitchFamily="34" charset="0"/>
                            </a:rPr>
                            <a:t>−2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 s</a:t>
                          </a:r>
                          <a:r>
                            <a:rPr lang="en-US" sz="1200" baseline="30000" dirty="0">
                              <a:latin typeface="Arial" panose="020B0604020202020204" pitchFamily="34" charset="0"/>
                            </a:rPr>
                            <a:t>−1 </a:t>
                          </a:r>
                          <a:r>
                            <a:rPr lang="en-US" sz="1200" baseline="0" dirty="0">
                              <a:latin typeface="Arial" panose="020B0604020202020204" pitchFamily="34" charset="0"/>
                            </a:rPr>
                            <a:t>(achieved)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28946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7">
                <a:extLst>
                  <a:ext uri="{FF2B5EF4-FFF2-40B4-BE49-F238E27FC236}">
                    <a16:creationId xmlns:a16="http://schemas.microsoft.com/office/drawing/2014/main" id="{C59A6A59-F5D9-1D4E-4125-B005BAD4E1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063268"/>
                  </p:ext>
                </p:extLst>
              </p:nvPr>
            </p:nvGraphicFramePr>
            <p:xfrm>
              <a:off x="6868261" y="4419864"/>
              <a:ext cx="5199488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2005">
                      <a:extLst>
                        <a:ext uri="{9D8B030D-6E8A-4147-A177-3AD203B41FA5}">
                          <a16:colId xmlns:a16="http://schemas.microsoft.com/office/drawing/2014/main" val="3527911048"/>
                        </a:ext>
                      </a:extLst>
                    </a:gridCol>
                    <a:gridCol w="1888921">
                      <a:extLst>
                        <a:ext uri="{9D8B030D-6E8A-4147-A177-3AD203B41FA5}">
                          <a16:colId xmlns:a16="http://schemas.microsoft.com/office/drawing/2014/main" val="3331538035"/>
                        </a:ext>
                      </a:extLst>
                    </a:gridCol>
                    <a:gridCol w="1768562">
                      <a:extLst>
                        <a:ext uri="{9D8B030D-6E8A-4147-A177-3AD203B41FA5}">
                          <a16:colId xmlns:a16="http://schemas.microsoft.com/office/drawing/2014/main" val="384491393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LER (positron ring)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HER (electron ring)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7720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4 GeV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7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673956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Beam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3.6 A (design)</a:t>
                          </a:r>
                        </a:p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1.54 A (achieved)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2.6 A (design)</a:t>
                          </a:r>
                        </a:p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1.21 A (achieved)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56062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Bunch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1.44 mA (design)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1.04 mA (design)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07726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Circumference 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3016 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sz="1200" dirty="0"/>
                            <a:t>3016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86276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baseline="0" dirty="0">
                              <a:latin typeface="Arial" panose="020B0604020202020204" pitchFamily="34" charset="0"/>
                            </a:rPr>
                            <a:t>Peak Luminosity 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2263" t="-571111" r="-666" b="-1555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28946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918B9C3-44C3-4D64-4B72-51D102D3F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9B8043BA-815F-A665-D867-5180CAA84A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コンテンツ プレースホルダー 2">
                <a:extLst>
                  <a:ext uri="{FF2B5EF4-FFF2-40B4-BE49-F238E27FC236}">
                    <a16:creationId xmlns:a16="http://schemas.microsoft.com/office/drawing/2014/main" id="{8C3CE45F-7126-4096-9D08-FCF41320A6B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05622" y="1245705"/>
                <a:ext cx="7118813" cy="4205059"/>
              </a:xfrm>
            </p:spPr>
            <p:txBody>
              <a:bodyPr wrap="square">
                <a:noAutofit/>
              </a:bodyPr>
              <a:lstStyle/>
              <a:p>
                <a:pPr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800" dirty="0">
                    <a:latin typeface="Arial Unicode MS" panose="020B0604020202020204" pitchFamily="50" charset="-128"/>
                  </a:rPr>
                  <a:t>e</a:t>
                </a:r>
                <a:r>
                  <a:rPr lang="en-US" sz="1800" baseline="30000" dirty="0">
                    <a:latin typeface="Arial Unicode MS" panose="020B0604020202020204" pitchFamily="50" charset="-128"/>
                  </a:rPr>
                  <a:t>+</a:t>
                </a:r>
                <a:r>
                  <a:rPr lang="en-US" sz="1800" dirty="0">
                    <a:latin typeface="Arial Unicode MS" panose="020B0604020202020204" pitchFamily="50" charset="-128"/>
                  </a:rPr>
                  <a:t>/e</a:t>
                </a:r>
                <a:r>
                  <a:rPr lang="en-US" sz="1800" baseline="30000" dirty="0">
                    <a:latin typeface="Arial Unicode MS" panose="020B0604020202020204" pitchFamily="50" charset="-128"/>
                  </a:rPr>
                  <a:t>-</a:t>
                </a:r>
                <a:r>
                  <a:rPr lang="en-US" sz="1800" dirty="0">
                    <a:latin typeface="Arial Unicode MS" panose="020B0604020202020204" pitchFamily="50" charset="-128"/>
                  </a:rPr>
                  <a:t> asymmetric energy collider for B-mesons </a:t>
                </a:r>
                <a:r>
                  <a:rPr lang="en-US" sz="1800" dirty="0"/>
                  <a:t>factory</a:t>
                </a:r>
                <a:endParaRPr lang="en-US" sz="1800" dirty="0">
                  <a:latin typeface="Arial Unicode MS" panose="020B0604020202020204" pitchFamily="50" charset="-128"/>
                </a:endParaRP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600" b="1" dirty="0">
                    <a:latin typeface="Arial Unicode MS" panose="020B0604020202020204" pitchFamily="50" charset="-128"/>
                  </a:rPr>
                  <a:t>High Energy Ring (HER) is electron accelerator ring</a:t>
                </a: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600" b="1" dirty="0"/>
                  <a:t>Low Energy Ring (LER) is positron accelerator ring</a:t>
                </a:r>
                <a:endParaRPr lang="en-US" sz="1800" b="1" dirty="0">
                  <a:latin typeface="Arial Unicode MS" panose="020B0604020202020204" pitchFamily="50" charset="-128"/>
                </a:endParaRPr>
              </a:p>
              <a:p>
                <a:pPr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800" b="1" dirty="0">
                    <a:latin typeface="Arial Unicode MS" panose="020B0604020202020204" pitchFamily="50" charset="-128"/>
                  </a:rPr>
                  <a:t>Belle II </a:t>
                </a:r>
                <a:r>
                  <a:rPr lang="en-US" sz="1800" dirty="0">
                    <a:latin typeface="Arial Unicode MS" panose="020B0604020202020204" pitchFamily="50" charset="-128"/>
                  </a:rPr>
                  <a:t>is an upgraded detector to allow the experiment to record the enormous numbers of particle processes</a:t>
                </a:r>
                <a:endParaRPr lang="en-US" sz="1800" dirty="0">
                  <a:latin typeface="Arial Unicode MS" panose="020B0604020202020204" pitchFamily="50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800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Luminosity frontier collider</a:t>
                </a:r>
                <a:endParaRPr lang="en-US" sz="1600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600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Nano-beam scheme (</a:t>
                </a:r>
                <a:r>
                  <a:rPr lang="en-US" sz="1600" i="1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P. </a:t>
                </a:r>
                <a:r>
                  <a:rPr lang="en-US" sz="1600" i="1" dirty="0" err="1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Raimodi</a:t>
                </a:r>
                <a:r>
                  <a:rPr lang="en-US" sz="1600" i="1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 at 2006</a:t>
                </a:r>
                <a:r>
                  <a:rPr lang="en-US" sz="1600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)</a:t>
                </a:r>
              </a:p>
              <a:p>
                <a:pPr lvl="2">
                  <a:lnSpc>
                    <a:spcPct val="100000"/>
                  </a:lnSpc>
                  <a:buSzPct val="125000"/>
                </a:pPr>
                <a:r>
                  <a:rPr lang="en-US" sz="1400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To avoid Hourglass effect, squeezing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 to nano-beam size   (10 μm×40 nm) at interaction point with large crossing angle (83 </a:t>
                </a:r>
                <a:r>
                  <a:rPr lang="en-US" sz="1400" dirty="0" err="1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mrad</a:t>
                </a:r>
                <a:r>
                  <a:rPr lang="en-US" sz="1400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) and small emittance.</a:t>
                </a:r>
              </a:p>
              <a:p>
                <a:pPr lvl="2">
                  <a:lnSpc>
                    <a:spcPct val="100000"/>
                  </a:lnSpc>
                  <a:buSzPct val="125000"/>
                </a:pPr>
                <a:endParaRPr lang="en-US" sz="1600" dirty="0">
                  <a:latin typeface="Arial Unicode MS" panose="020B0604020202020204" pitchFamily="50" charset="-128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2000" b="1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High beam intensity</a:t>
                </a:r>
              </a:p>
              <a:p>
                <a:pPr lvl="2">
                  <a:lnSpc>
                    <a:spcPct val="100000"/>
                  </a:lnSpc>
                  <a:buSzPct val="125000"/>
                </a:pPr>
                <a:r>
                  <a:rPr lang="en-US" sz="1800" b="1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Over two times higher current of KEKB achieved. </a:t>
                </a:r>
              </a:p>
              <a:p>
                <a:pPr lvl="2">
                  <a:lnSpc>
                    <a:spcPct val="100000"/>
                  </a:lnSpc>
                  <a:buSzPct val="125000"/>
                </a:pPr>
                <a:r>
                  <a:rPr lang="en-US" sz="1800" b="1" dirty="0">
                    <a:latin typeface="Arial Unicode MS" panose="020B0604020202020204" pitchFamily="50" charset="-128"/>
                    <a:cs typeface="Times New Roman" panose="02020603050405020304" pitchFamily="18" charset="0"/>
                  </a:rPr>
                  <a:t>LER : 3.6 A, HER : 2.6 A</a:t>
                </a: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endParaRPr lang="en-US" sz="1600" dirty="0">
                  <a:latin typeface="Arial Unicode MS" panose="020B0604020202020204" pitchFamily="50" charset="-128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  <a:buSzPct val="125000"/>
                </a:pPr>
                <a:endParaRPr lang="en-US" sz="1600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SzPct val="125000"/>
                  <a:buFontTx/>
                  <a:buChar char="❚"/>
                </a:pPr>
                <a:endParaRPr lang="en-US" sz="400" dirty="0">
                  <a:latin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コンテンツ プレースホルダー 2">
                <a:extLst>
                  <a:ext uri="{FF2B5EF4-FFF2-40B4-BE49-F238E27FC236}">
                    <a16:creationId xmlns:a16="http://schemas.microsoft.com/office/drawing/2014/main" id="{8C3CE45F-7126-4096-9D08-FCF41320A6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05622" y="1245705"/>
                <a:ext cx="7118813" cy="4205059"/>
              </a:xfrm>
              <a:blipFill>
                <a:blip r:embed="rId5"/>
                <a:stretch>
                  <a:fillRect l="-2740" t="-3188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楕円 15">
            <a:extLst>
              <a:ext uri="{FF2B5EF4-FFF2-40B4-BE49-F238E27FC236}">
                <a16:creationId xmlns:a16="http://schemas.microsoft.com/office/drawing/2014/main" id="{B3987F27-D6E2-5EED-0016-BC73184DCE3C}"/>
              </a:ext>
            </a:extLst>
          </p:cNvPr>
          <p:cNvSpPr/>
          <p:nvPr/>
        </p:nvSpPr>
        <p:spPr>
          <a:xfrm>
            <a:off x="180092" y="4167216"/>
            <a:ext cx="6284208" cy="1283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コンテンツ プレースホルダー 4">
            <a:extLst>
              <a:ext uri="{FF2B5EF4-FFF2-40B4-BE49-F238E27FC236}">
                <a16:creationId xmlns:a16="http://schemas.microsoft.com/office/drawing/2014/main" id="{21053CDD-F423-7168-59D8-DB4B343D656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3746" y="5700100"/>
            <a:ext cx="5980554" cy="590931"/>
          </a:xfrm>
        </p:spPr>
        <p:txBody>
          <a:bodyPr wrap="square">
            <a:spAutoFit/>
          </a:bodyPr>
          <a:lstStyle/>
          <a:p>
            <a:r>
              <a:rPr lang="en-US" sz="1800" dirty="0"/>
              <a:t>The RF system needs to be upgraded with reinforcements to run this massive beam power of </a:t>
            </a:r>
            <a:r>
              <a:rPr lang="en-US" sz="1800" dirty="0" err="1"/>
              <a:t>SuperKEKB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6259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9ECAE4-CC58-F796-DBAE-2AD937DA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04" y="338473"/>
            <a:ext cx="10058400" cy="792767"/>
          </a:xfrm>
        </p:spPr>
        <p:txBody>
          <a:bodyPr>
            <a:noAutofit/>
          </a:bodyPr>
          <a:lstStyle/>
          <a:p>
            <a:r>
              <a:rPr kumimoji="1" lang="en-US" altLang="ja-JP" sz="3200" dirty="0"/>
              <a:t>Calculation and measurement of Bunch Gap Transient</a:t>
            </a:r>
            <a:endParaRPr kumimoji="1" lang="ja-JP" altLang="en-US" sz="3200" dirty="0"/>
          </a:p>
        </p:txBody>
      </p:sp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FEC11572-947F-801D-EBB3-2814B71D9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2024.10.26</a:t>
            </a:r>
            <a:endParaRPr kumimoji="1" lang="ja-JP" altLang="en-US"/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F6E32FE1-CDB8-7049-A596-8456998C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 CEPC WS</a:t>
            </a:r>
            <a:endParaRPr kumimoji="1" lang="ja-JP" alt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D2CFF17E-3BEE-4168-0A0F-21285FCA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EF20-5F31-40E1-A90E-C0B49A2FB8EC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C829142-C3E1-6566-F2DA-CDF38E144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410"/>
          <a:stretch/>
        </p:blipFill>
        <p:spPr>
          <a:xfrm>
            <a:off x="7430254" y="2313059"/>
            <a:ext cx="3697301" cy="242582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973001-9A85-F251-C2D2-1FC3F2A32895}"/>
              </a:ext>
            </a:extLst>
          </p:cNvPr>
          <p:cNvSpPr txBox="1"/>
          <p:nvPr/>
        </p:nvSpPr>
        <p:spPr>
          <a:xfrm>
            <a:off x="0" y="0"/>
            <a:ext cx="24416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Bunch Gap Transient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466F30-086C-E856-A224-8D713D622F21}"/>
              </a:ext>
            </a:extLst>
          </p:cNvPr>
          <p:cNvSpPr txBox="1"/>
          <p:nvPr/>
        </p:nvSpPr>
        <p:spPr>
          <a:xfrm>
            <a:off x="4324350" y="4736702"/>
            <a:ext cx="7762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The rapid phase change is attributed to the parasitic 0 and pi mode of ARES.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b="1" dirty="0"/>
              <a:t>The feed-forward control cannot be available in our RF system</a:t>
            </a:r>
            <a:r>
              <a:rPr kumimoji="1" lang="en-US" altLang="ja-JP" dirty="0"/>
              <a:t> for the measures to reduce the phase modulation due to the gap transient, because the </a:t>
            </a:r>
            <a:r>
              <a:rPr kumimoji="1" lang="en-US" altLang="ja-JP" b="1" dirty="0"/>
              <a:t>klystron performance (bandwidth ~100kHz, output power) is not enough </a:t>
            </a:r>
            <a:r>
              <a:rPr kumimoji="1" lang="en-US" altLang="ja-JP" dirty="0"/>
              <a:t>to cancel the rapid phase modulation.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999EE0E-2B14-6274-932C-D22D79AF4318}"/>
              </a:ext>
            </a:extLst>
          </p:cNvPr>
          <p:cNvSpPr txBox="1"/>
          <p:nvPr/>
        </p:nvSpPr>
        <p:spPr>
          <a:xfrm>
            <a:off x="824891" y="1155109"/>
            <a:ext cx="10353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The bunch gap modulates the amplitude and phase of the accelerating cavity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The l</a:t>
            </a:r>
            <a:r>
              <a:rPr kumimoji="1" lang="en-US" altLang="ja-JP" dirty="0"/>
              <a:t>ongitudinal synchronous position is shifted bunch-by-bunch</a:t>
            </a:r>
            <a:r>
              <a:rPr lang="en-US" altLang="ja-JP" dirty="0"/>
              <a:t> </a:t>
            </a:r>
            <a:r>
              <a:rPr kumimoji="1" lang="en-US" altLang="ja-JP" dirty="0"/>
              <a:t>along the train. It is meaning that the collision point of each bunch </a:t>
            </a:r>
            <a:r>
              <a:rPr lang="en-US" altLang="ja-JP" dirty="0"/>
              <a:t>is </a:t>
            </a:r>
            <a:r>
              <a:rPr kumimoji="1" lang="en-US" altLang="ja-JP" dirty="0"/>
              <a:t>shifted.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Although this effect has not yet become a major problem, it will be a loss of luminosity.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5428B1-0370-6A89-D75B-CCCAFD2B1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17" r="71735" b="44404"/>
          <a:stretch/>
        </p:blipFill>
        <p:spPr>
          <a:xfrm>
            <a:off x="97654" y="3022810"/>
            <a:ext cx="3975765" cy="292107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789A0AA-89C5-BD6F-0A5C-9A0C0BA1BB74}"/>
              </a:ext>
            </a:extLst>
          </p:cNvPr>
          <p:cNvSpPr/>
          <p:nvPr/>
        </p:nvSpPr>
        <p:spPr>
          <a:xfrm>
            <a:off x="193792" y="5695107"/>
            <a:ext cx="1132502" cy="244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0977217-AF0D-4E57-3D32-97AC32239159}"/>
              </a:ext>
            </a:extLst>
          </p:cNvPr>
          <p:cNvSpPr/>
          <p:nvPr/>
        </p:nvSpPr>
        <p:spPr>
          <a:xfrm>
            <a:off x="3653364" y="4696110"/>
            <a:ext cx="518587" cy="41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4762B50-551F-6E15-9992-669592EDDF41}"/>
                  </a:ext>
                </a:extLst>
              </p:cNvPr>
              <p:cNvSpPr txBox="1"/>
              <p:nvPr/>
            </p:nvSpPr>
            <p:spPr>
              <a:xfrm>
                <a:off x="3671887" y="4328933"/>
                <a:ext cx="2881313" cy="419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1" lang="en-US" altLang="ja-JP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kumimoji="1" lang="en-US" altLang="ja-JP" sz="1200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altLang="ja-JP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ja-JP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4762B50-551F-6E15-9992-669592EDD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887" y="4328933"/>
                <a:ext cx="2881313" cy="419474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688CDE5-3119-1FF3-6738-24E7036CCBE9}"/>
              </a:ext>
            </a:extLst>
          </p:cNvPr>
          <p:cNvSpPr txBox="1"/>
          <p:nvPr/>
        </p:nvSpPr>
        <p:spPr>
          <a:xfrm>
            <a:off x="3829049" y="4115989"/>
            <a:ext cx="1276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for simulation</a:t>
            </a:r>
            <a:endParaRPr kumimoji="1" lang="ja-JP" altLang="en-US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7CC130-2B17-6E97-BB9A-CB4473FE83A0}"/>
              </a:ext>
            </a:extLst>
          </p:cNvPr>
          <p:cNvSpPr txBox="1"/>
          <p:nvPr/>
        </p:nvSpPr>
        <p:spPr>
          <a:xfrm>
            <a:off x="1720619" y="5909533"/>
            <a:ext cx="266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78013"/>
                </a:solidFill>
              </a:rPr>
              <a:t>Rapid phase change at bunch gap</a:t>
            </a:r>
            <a:endParaRPr kumimoji="1" lang="ja-JP" altLang="en-US" b="1" dirty="0">
              <a:solidFill>
                <a:srgbClr val="F78013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40C6F661-8F8A-8142-4C1F-EE4E88DC3FE4}"/>
              </a:ext>
            </a:extLst>
          </p:cNvPr>
          <p:cNvCxnSpPr>
            <a:cxnSpLocks/>
            <a:stCxn id="9" idx="0"/>
            <a:endCxn id="30" idx="3"/>
          </p:cNvCxnSpPr>
          <p:nvPr/>
        </p:nvCxnSpPr>
        <p:spPr>
          <a:xfrm flipV="1">
            <a:off x="3055044" y="5150028"/>
            <a:ext cx="241148" cy="759505"/>
          </a:xfrm>
          <a:prstGeom prst="straightConnector1">
            <a:avLst/>
          </a:prstGeom>
          <a:ln>
            <a:solidFill>
              <a:srgbClr val="F780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05B3D71-6037-2225-E21A-59EC084A3A1E}"/>
              </a:ext>
            </a:extLst>
          </p:cNvPr>
          <p:cNvSpPr txBox="1"/>
          <p:nvPr/>
        </p:nvSpPr>
        <p:spPr>
          <a:xfrm>
            <a:off x="5263726" y="0"/>
            <a:ext cx="5676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err="1">
                <a:solidFill>
                  <a:srgbClr val="0000FF"/>
                </a:solidFill>
              </a:rPr>
              <a:t>T.Kobayashi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 and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K.Akai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, Phys. Rev. Accel. Beams 19, 062001, 2016.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6A8D63D-2C4A-9CE6-008E-78B21D7A0D82}"/>
              </a:ext>
            </a:extLst>
          </p:cNvPr>
          <p:cNvSpPr txBox="1"/>
          <p:nvPr/>
        </p:nvSpPr>
        <p:spPr>
          <a:xfrm>
            <a:off x="495598" y="2462298"/>
            <a:ext cx="377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Calculation and measurement of phase change in ARES A-cavity (LER, 1A, 2gaps)</a:t>
            </a:r>
            <a:endParaRPr kumimoji="1" lang="ja-JP" altLang="en-US" sz="1400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B856590-5E3D-D7F1-5F34-EAC35B112DF8}"/>
              </a:ext>
            </a:extLst>
          </p:cNvPr>
          <p:cNvCxnSpPr/>
          <p:nvPr/>
        </p:nvCxnSpPr>
        <p:spPr>
          <a:xfrm>
            <a:off x="1571861" y="5487174"/>
            <a:ext cx="1889256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楕円 29">
            <a:extLst>
              <a:ext uri="{FF2B5EF4-FFF2-40B4-BE49-F238E27FC236}">
                <a16:creationId xmlns:a16="http://schemas.microsoft.com/office/drawing/2014/main" id="{08566ADB-2164-86C8-8BD8-7B3B0F53A492}"/>
              </a:ext>
            </a:extLst>
          </p:cNvPr>
          <p:cNvSpPr/>
          <p:nvPr/>
        </p:nvSpPr>
        <p:spPr>
          <a:xfrm>
            <a:off x="3241964" y="3718056"/>
            <a:ext cx="370294" cy="1677660"/>
          </a:xfrm>
          <a:prstGeom prst="ellipse">
            <a:avLst/>
          </a:prstGeom>
          <a:noFill/>
          <a:ln>
            <a:solidFill>
              <a:srgbClr val="F78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1B3F442-71D3-EC71-8A0E-DCEBF5EC1F0D}"/>
              </a:ext>
            </a:extLst>
          </p:cNvPr>
          <p:cNvSpPr txBox="1"/>
          <p:nvPr/>
        </p:nvSpPr>
        <p:spPr>
          <a:xfrm>
            <a:off x="1921035" y="5419614"/>
            <a:ext cx="1218851" cy="16927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100" dirty="0"/>
              <a:t>Revolution Period</a:t>
            </a:r>
            <a:endParaRPr kumimoji="1" lang="ja-JP" altLang="en-US" sz="11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77D939E-8DD8-1024-2ADD-C582D493102E}"/>
              </a:ext>
            </a:extLst>
          </p:cNvPr>
          <p:cNvSpPr txBox="1"/>
          <p:nvPr/>
        </p:nvSpPr>
        <p:spPr>
          <a:xfrm>
            <a:off x="3987825" y="3213917"/>
            <a:ext cx="241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</a:rPr>
              <a:t>Phase modulation along train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24" name="楕円 29">
            <a:extLst>
              <a:ext uri="{FF2B5EF4-FFF2-40B4-BE49-F238E27FC236}">
                <a16:creationId xmlns:a16="http://schemas.microsoft.com/office/drawing/2014/main" id="{B0CBE387-99D0-AFB1-4DE1-383D6376690B}"/>
              </a:ext>
            </a:extLst>
          </p:cNvPr>
          <p:cNvSpPr/>
          <p:nvPr/>
        </p:nvSpPr>
        <p:spPr>
          <a:xfrm rot="18845219">
            <a:off x="2388454" y="3799353"/>
            <a:ext cx="1108198" cy="2307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8231AC5E-09D5-C37A-A641-CAB2969D13D1}"/>
              </a:ext>
            </a:extLst>
          </p:cNvPr>
          <p:cNvCxnSpPr>
            <a:cxnSpLocks/>
            <a:endCxn id="24" idx="6"/>
          </p:cNvCxnSpPr>
          <p:nvPr/>
        </p:nvCxnSpPr>
        <p:spPr>
          <a:xfrm flipH="1">
            <a:off x="3328068" y="3342577"/>
            <a:ext cx="695749" cy="1741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614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524EFF9-AE4B-47C9-4A11-809FF73677F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9589" y="204187"/>
                <a:ext cx="11948160" cy="727970"/>
              </a:xfrm>
            </p:spPr>
            <p:txBody>
              <a:bodyPr>
                <a:noAutofit/>
              </a:bodyPr>
              <a:lstStyle/>
              <a:p>
                <a:pPr algn="r"/>
                <a:r>
                  <a:rPr kumimoji="1" lang="en-US" altLang="ja-JP" sz="2800" dirty="0"/>
                  <a:t>Estimation of phase difference between </a:t>
                </a:r>
                <a:r>
                  <a:rPr kumimoji="1" lang="en-US" altLang="ja-JP" sz="2800" dirty="0">
                    <a:solidFill>
                      <a:srgbClr val="00B050"/>
                    </a:solidFill>
                  </a:rPr>
                  <a:t>LER</a:t>
                </a:r>
                <a:r>
                  <a:rPr kumimoji="1" lang="en-US" altLang="ja-JP" sz="2800" dirty="0"/>
                  <a:t> and </a:t>
                </a:r>
                <a:r>
                  <a:rPr kumimoji="1" lang="en-US" altLang="ja-JP" sz="2800" dirty="0">
                    <a:solidFill>
                      <a:srgbClr val="0000FF"/>
                    </a:solidFill>
                  </a:rPr>
                  <a:t>HER</a:t>
                </a:r>
                <a:r>
                  <a:rPr lang="en-US" altLang="ja-JP" sz="2800" dirty="0"/>
                  <a:t> </a:t>
                </a:r>
                <a:r>
                  <a:rPr lang="en-US" altLang="ja-JP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ja-JP" alt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𝐻𝐸𝑅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ja-JP" alt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𝐿𝐸𝑅</m:t>
                        </m:r>
                      </m:sub>
                    </m:sSub>
                  </m:oMath>
                </a14:m>
                <a:r>
                  <a:rPr lang="en-US" altLang="ja-JP" sz="2400" dirty="0"/>
                  <a:t>)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524EFF9-AE4B-47C9-4A11-809FF73677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9589" y="204187"/>
                <a:ext cx="11948160" cy="727970"/>
              </a:xfrm>
              <a:blipFill>
                <a:blip r:embed="rId3"/>
                <a:stretch>
                  <a:fillRect r="-765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FBFCBFA-3BC2-CE6D-4B5A-93298ED1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2024.10.26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7F0D90E-45B3-F073-FEB2-733B53003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 CEPC WS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042422-AC0E-A423-9469-208F40A8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BEF20-5F31-40E1-A90E-C0B49A2FB8EC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CD4CF74-9ED9-58E0-24C1-4BBCA0B5B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67" y="4021973"/>
            <a:ext cx="3556824" cy="225839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443964B-6A97-FB81-D04F-15556A152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5568"/>
            <a:ext cx="3879542" cy="226249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955090-0832-81B6-E08A-E6F228D53085}"/>
              </a:ext>
            </a:extLst>
          </p:cNvPr>
          <p:cNvSpPr txBox="1"/>
          <p:nvPr/>
        </p:nvSpPr>
        <p:spPr>
          <a:xfrm>
            <a:off x="0" y="0"/>
            <a:ext cx="24416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Bunch Gap Transient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3D01CB0-BC7F-B21D-2BB2-677A9393E364}"/>
              </a:ext>
            </a:extLst>
          </p:cNvPr>
          <p:cNvSpPr txBox="1"/>
          <p:nvPr/>
        </p:nvSpPr>
        <p:spPr>
          <a:xfrm>
            <a:off x="3244763" y="785259"/>
            <a:ext cx="547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Calculation at design beam currents with 1 gap</a:t>
            </a:r>
            <a:endParaRPr kumimoji="1" lang="ja-JP" altLang="en-US" b="1" dirty="0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41BAE45B-2944-F345-FF02-11DC29237D4D}"/>
              </a:ext>
            </a:extLst>
          </p:cNvPr>
          <p:cNvSpPr/>
          <p:nvPr/>
        </p:nvSpPr>
        <p:spPr>
          <a:xfrm rot="6365872">
            <a:off x="2457568" y="3348676"/>
            <a:ext cx="1046434" cy="933450"/>
          </a:xfrm>
          <a:custGeom>
            <a:avLst/>
            <a:gdLst>
              <a:gd name="connsiteX0" fmla="*/ 0 w 1285875"/>
              <a:gd name="connsiteY0" fmla="*/ 233363 h 933450"/>
              <a:gd name="connsiteX1" fmla="*/ 819150 w 1285875"/>
              <a:gd name="connsiteY1" fmla="*/ 233363 h 933450"/>
              <a:gd name="connsiteX2" fmla="*/ 819150 w 1285875"/>
              <a:gd name="connsiteY2" fmla="*/ 0 h 933450"/>
              <a:gd name="connsiteX3" fmla="*/ 1285875 w 1285875"/>
              <a:gd name="connsiteY3" fmla="*/ 466725 h 933450"/>
              <a:gd name="connsiteX4" fmla="*/ 819150 w 1285875"/>
              <a:gd name="connsiteY4" fmla="*/ 933450 h 933450"/>
              <a:gd name="connsiteX5" fmla="*/ 819150 w 1285875"/>
              <a:gd name="connsiteY5" fmla="*/ 700088 h 933450"/>
              <a:gd name="connsiteX6" fmla="*/ 0 w 1285875"/>
              <a:gd name="connsiteY6" fmla="*/ 700088 h 933450"/>
              <a:gd name="connsiteX7" fmla="*/ 0 w 1285875"/>
              <a:gd name="connsiteY7" fmla="*/ 233363 h 933450"/>
              <a:gd name="connsiteX0" fmla="*/ 0 w 1285875"/>
              <a:gd name="connsiteY0" fmla="*/ 357188 h 933450"/>
              <a:gd name="connsiteX1" fmla="*/ 819150 w 1285875"/>
              <a:gd name="connsiteY1" fmla="*/ 233363 h 933450"/>
              <a:gd name="connsiteX2" fmla="*/ 819150 w 1285875"/>
              <a:gd name="connsiteY2" fmla="*/ 0 h 933450"/>
              <a:gd name="connsiteX3" fmla="*/ 1285875 w 1285875"/>
              <a:gd name="connsiteY3" fmla="*/ 466725 h 933450"/>
              <a:gd name="connsiteX4" fmla="*/ 819150 w 1285875"/>
              <a:gd name="connsiteY4" fmla="*/ 933450 h 933450"/>
              <a:gd name="connsiteX5" fmla="*/ 819150 w 1285875"/>
              <a:gd name="connsiteY5" fmla="*/ 700088 h 933450"/>
              <a:gd name="connsiteX6" fmla="*/ 0 w 1285875"/>
              <a:gd name="connsiteY6" fmla="*/ 700088 h 933450"/>
              <a:gd name="connsiteX7" fmla="*/ 0 w 1285875"/>
              <a:gd name="connsiteY7" fmla="*/ 357188 h 933450"/>
              <a:gd name="connsiteX0" fmla="*/ 0 w 1285875"/>
              <a:gd name="connsiteY0" fmla="*/ 357188 h 933450"/>
              <a:gd name="connsiteX1" fmla="*/ 819150 w 1285875"/>
              <a:gd name="connsiteY1" fmla="*/ 233363 h 933450"/>
              <a:gd name="connsiteX2" fmla="*/ 819150 w 1285875"/>
              <a:gd name="connsiteY2" fmla="*/ 0 h 933450"/>
              <a:gd name="connsiteX3" fmla="*/ 1285875 w 1285875"/>
              <a:gd name="connsiteY3" fmla="*/ 466725 h 933450"/>
              <a:gd name="connsiteX4" fmla="*/ 819150 w 1285875"/>
              <a:gd name="connsiteY4" fmla="*/ 933450 h 933450"/>
              <a:gd name="connsiteX5" fmla="*/ 819150 w 1285875"/>
              <a:gd name="connsiteY5" fmla="*/ 700088 h 933450"/>
              <a:gd name="connsiteX6" fmla="*/ 0 w 1285875"/>
              <a:gd name="connsiteY6" fmla="*/ 528638 h 933450"/>
              <a:gd name="connsiteX7" fmla="*/ 0 w 1285875"/>
              <a:gd name="connsiteY7" fmla="*/ 357188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5875" h="933450">
                <a:moveTo>
                  <a:pt x="0" y="357188"/>
                </a:moveTo>
                <a:lnTo>
                  <a:pt x="819150" y="233363"/>
                </a:lnTo>
                <a:lnTo>
                  <a:pt x="819150" y="0"/>
                </a:lnTo>
                <a:lnTo>
                  <a:pt x="1285875" y="466725"/>
                </a:lnTo>
                <a:lnTo>
                  <a:pt x="819150" y="933450"/>
                </a:lnTo>
                <a:lnTo>
                  <a:pt x="819150" y="700088"/>
                </a:lnTo>
                <a:lnTo>
                  <a:pt x="0" y="528638"/>
                </a:lnTo>
                <a:lnTo>
                  <a:pt x="0" y="35718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7873B65-F3BE-2407-F35F-84BDAE3A6A3B}"/>
              </a:ext>
            </a:extLst>
          </p:cNvPr>
          <p:cNvSpPr txBox="1"/>
          <p:nvPr/>
        </p:nvSpPr>
        <p:spPr>
          <a:xfrm>
            <a:off x="485540" y="4053102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collision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448390-2BC6-0A21-520D-38D5F36C9192}"/>
              </a:ext>
            </a:extLst>
          </p:cNvPr>
          <p:cNvSpPr txBox="1"/>
          <p:nvPr/>
        </p:nvSpPr>
        <p:spPr>
          <a:xfrm>
            <a:off x="2741855" y="4309907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collision</a:t>
            </a:r>
            <a:endParaRPr kumimoji="1" lang="ja-JP" altLang="en-US" sz="1400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7879DCB-C6CA-8F57-ADF5-245FF5250DDA}"/>
              </a:ext>
            </a:extLst>
          </p:cNvPr>
          <p:cNvCxnSpPr>
            <a:cxnSpLocks/>
          </p:cNvCxnSpPr>
          <p:nvPr/>
        </p:nvCxnSpPr>
        <p:spPr>
          <a:xfrm>
            <a:off x="1781223" y="4782039"/>
            <a:ext cx="25837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5F8418B-B09F-DE82-38ED-0D7B78661DB4}"/>
              </a:ext>
            </a:extLst>
          </p:cNvPr>
          <p:cNvCxnSpPr>
            <a:cxnSpLocks/>
          </p:cNvCxnSpPr>
          <p:nvPr/>
        </p:nvCxnSpPr>
        <p:spPr>
          <a:xfrm>
            <a:off x="1779188" y="5465158"/>
            <a:ext cx="4762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450F0F9-EF6B-2671-4D37-0020A125C456}"/>
              </a:ext>
            </a:extLst>
          </p:cNvPr>
          <p:cNvSpPr txBox="1"/>
          <p:nvPr/>
        </p:nvSpPr>
        <p:spPr>
          <a:xfrm rot="17316171">
            <a:off x="2687710" y="3594428"/>
            <a:ext cx="62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zoom</a:t>
            </a:r>
            <a:endParaRPr kumimoji="1" lang="ja-JP" altLang="en-US" sz="14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0022480-2633-4778-D7A2-892311DBF29F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" r="472"/>
          <a:stretch/>
        </p:blipFill>
        <p:spPr>
          <a:xfrm>
            <a:off x="7304566" y="1775534"/>
            <a:ext cx="4804576" cy="292075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B545158-D474-0E9F-5DEA-F28870B582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0151"/>
          <a:stretch/>
        </p:blipFill>
        <p:spPr>
          <a:xfrm>
            <a:off x="4227625" y="1946248"/>
            <a:ext cx="3123086" cy="2262498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0A015B7-E4D8-E6F7-89B1-0A074AD3254C}"/>
              </a:ext>
            </a:extLst>
          </p:cNvPr>
          <p:cNvSpPr txBox="1"/>
          <p:nvPr/>
        </p:nvSpPr>
        <p:spPr>
          <a:xfrm>
            <a:off x="4532880" y="1132266"/>
            <a:ext cx="6441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Simulation study to mitigate the phase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Change filling pattern at leading part of LER (with step)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Gap delay for HER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EC2C54-49F7-5F71-38F4-C12BCB1B0FFA}"/>
              </a:ext>
            </a:extLst>
          </p:cNvPr>
          <p:cNvSpPr txBox="1"/>
          <p:nvPr/>
        </p:nvSpPr>
        <p:spPr>
          <a:xfrm>
            <a:off x="4373086" y="4018816"/>
            <a:ext cx="348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Gap length : </a:t>
            </a:r>
            <a:r>
              <a:rPr lang="en-US" altLang="ja-JP" sz="1200" i="1" dirty="0" err="1"/>
              <a:t>g</a:t>
            </a:r>
            <a:r>
              <a:rPr lang="en-US" altLang="ja-JP" sz="1200" i="1" baseline="-25000" dirty="0" err="1"/>
              <a:t>L</a:t>
            </a:r>
            <a:r>
              <a:rPr lang="en-US" altLang="ja-JP" sz="1200" dirty="0"/>
              <a:t>=</a:t>
            </a:r>
            <a:r>
              <a:rPr lang="en-US" altLang="ja-JP" sz="1200" i="1" dirty="0" err="1"/>
              <a:t>g</a:t>
            </a:r>
            <a:r>
              <a:rPr lang="en-US" altLang="ja-JP" sz="1200" i="1" baseline="-25000" dirty="0" err="1"/>
              <a:t>H</a:t>
            </a:r>
            <a:endParaRPr lang="en-US" altLang="ja-JP" sz="1200" i="1" baseline="-25000" dirty="0"/>
          </a:p>
          <a:p>
            <a:r>
              <a:rPr lang="en-US" altLang="ja-JP" sz="1200" dirty="0"/>
              <a:t>LER step height : </a:t>
            </a:r>
            <a:r>
              <a:rPr kumimoji="1" lang="en-US" altLang="ja-JP" sz="1200" i="1" dirty="0"/>
              <a:t>b</a:t>
            </a:r>
            <a:r>
              <a:rPr kumimoji="1" lang="en-US" altLang="ja-JP" sz="1200" i="1" baseline="-25000" dirty="0"/>
              <a:t>s</a:t>
            </a:r>
            <a:r>
              <a:rPr lang="en-US" altLang="ja-JP" sz="1200" dirty="0"/>
              <a:t> (</a:t>
            </a:r>
            <a:r>
              <a:rPr kumimoji="1" lang="en-US" altLang="ja-JP" sz="1200" dirty="0"/>
              <a:t>half of </a:t>
            </a:r>
            <a:r>
              <a:rPr lang="en-US" altLang="ja-JP" sz="1200" dirty="0"/>
              <a:t>nominal current)</a:t>
            </a:r>
          </a:p>
          <a:p>
            <a:r>
              <a:rPr kumimoji="1" lang="en-US" altLang="ja-JP" sz="1200" dirty="0"/>
              <a:t>HER delay : </a:t>
            </a:r>
            <a:r>
              <a:rPr kumimoji="1" lang="en-US" altLang="ja-JP" sz="1200" i="1" dirty="0"/>
              <a:t>d</a:t>
            </a:r>
            <a:r>
              <a:rPr kumimoji="1" lang="en-US" altLang="ja-JP" sz="1200" i="1" baseline="-25000" dirty="0"/>
              <a:t>g</a:t>
            </a:r>
            <a:r>
              <a:rPr kumimoji="1" lang="en-US" altLang="ja-JP" sz="1200" dirty="0"/>
              <a:t> </a:t>
            </a:r>
            <a:r>
              <a:rPr lang="en-US" altLang="ja-JP" sz="1200" dirty="0"/>
              <a:t>, </a:t>
            </a:r>
            <a:r>
              <a:rPr kumimoji="1" lang="en-US" altLang="ja-JP" sz="1200" dirty="0"/>
              <a:t>LER step length : </a:t>
            </a:r>
            <a:r>
              <a:rPr kumimoji="1" lang="en-US" altLang="ja-JP" sz="1200" i="1" dirty="0" err="1"/>
              <a:t>w</a:t>
            </a:r>
            <a:r>
              <a:rPr kumimoji="1" lang="en-US" altLang="ja-JP" sz="1200" i="1" baseline="-25000" dirty="0" err="1"/>
              <a:t>s</a:t>
            </a:r>
            <a:endParaRPr kumimoji="1" lang="ja-JP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表 10">
                <a:extLst>
                  <a:ext uri="{FF2B5EF4-FFF2-40B4-BE49-F238E27FC236}">
                    <a16:creationId xmlns:a16="http://schemas.microsoft.com/office/drawing/2014/main" id="{77D3D1B3-76D7-51D1-0106-117485DF24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99140" y="4686374"/>
              <a:ext cx="7310340" cy="20740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8418">
                      <a:extLst>
                        <a:ext uri="{9D8B030D-6E8A-4147-A177-3AD203B41FA5}">
                          <a16:colId xmlns:a16="http://schemas.microsoft.com/office/drawing/2014/main" val="197635740"/>
                        </a:ext>
                      </a:extLst>
                    </a:gridCol>
                    <a:gridCol w="698817">
                      <a:extLst>
                        <a:ext uri="{9D8B030D-6E8A-4147-A177-3AD203B41FA5}">
                          <a16:colId xmlns:a16="http://schemas.microsoft.com/office/drawing/2014/main" val="770295541"/>
                        </a:ext>
                      </a:extLst>
                    </a:gridCol>
                    <a:gridCol w="962343">
                      <a:extLst>
                        <a:ext uri="{9D8B030D-6E8A-4147-A177-3AD203B41FA5}">
                          <a16:colId xmlns:a16="http://schemas.microsoft.com/office/drawing/2014/main" val="3345420987"/>
                        </a:ext>
                      </a:extLst>
                    </a:gridCol>
                    <a:gridCol w="970280">
                      <a:extLst>
                        <a:ext uri="{9D8B030D-6E8A-4147-A177-3AD203B41FA5}">
                          <a16:colId xmlns:a16="http://schemas.microsoft.com/office/drawing/2014/main" val="1637652683"/>
                        </a:ext>
                      </a:extLst>
                    </a:gridCol>
                    <a:gridCol w="1000125">
                      <a:extLst>
                        <a:ext uri="{9D8B030D-6E8A-4147-A177-3AD203B41FA5}">
                          <a16:colId xmlns:a16="http://schemas.microsoft.com/office/drawing/2014/main" val="3858339321"/>
                        </a:ext>
                      </a:extLst>
                    </a:gridCol>
                    <a:gridCol w="1241327">
                      <a:extLst>
                        <a:ext uri="{9D8B030D-6E8A-4147-A177-3AD203B41FA5}">
                          <a16:colId xmlns:a16="http://schemas.microsoft.com/office/drawing/2014/main" val="1396882694"/>
                        </a:ext>
                      </a:extLst>
                    </a:gridCol>
                    <a:gridCol w="1129030">
                      <a:extLst>
                        <a:ext uri="{9D8B030D-6E8A-4147-A177-3AD203B41FA5}">
                          <a16:colId xmlns:a16="http://schemas.microsoft.com/office/drawing/2014/main" val="3321533958"/>
                        </a:ext>
                      </a:extLst>
                    </a:gridCol>
                  </a:tblGrid>
                  <a:tr h="45860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Mitigation</a:t>
                          </a:r>
                        </a:p>
                        <a:p>
                          <a:pPr algn="ctr"/>
                          <a:r>
                            <a:rPr kumimoji="1" lang="en-US" altLang="ja-JP" sz="1200" dirty="0"/>
                            <a:t>Method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Bunch</a:t>
                          </a:r>
                        </a:p>
                        <a:p>
                          <a:pPr algn="ctr"/>
                          <a:r>
                            <a:rPr kumimoji="1" lang="en-US" altLang="ja-JP" sz="1200" dirty="0"/>
                            <a:t>gap</a:t>
                          </a:r>
                        </a:p>
                        <a:p>
                          <a:pPr algn="ctr"/>
                          <a:r>
                            <a:rPr kumimoji="1" lang="en-US" altLang="ja-JP" sz="1200" i="1" dirty="0" err="1"/>
                            <a:t>g</a:t>
                          </a:r>
                          <a:r>
                            <a:rPr kumimoji="1" lang="en-US" altLang="ja-JP" sz="1200" i="1" baseline="-25000" dirty="0" err="1"/>
                            <a:t>L</a:t>
                          </a:r>
                          <a:r>
                            <a:rPr kumimoji="1" lang="en-US" altLang="ja-JP" sz="1200" i="1" dirty="0"/>
                            <a:t>=</a:t>
                          </a:r>
                          <a:r>
                            <a:rPr kumimoji="1" lang="en-US" altLang="ja-JP" sz="1200" i="1" dirty="0" err="1"/>
                            <a:t>g</a:t>
                          </a:r>
                          <a:r>
                            <a:rPr kumimoji="1" lang="en-US" altLang="ja-JP" sz="1200" i="1" baseline="-25000" dirty="0" err="1"/>
                            <a:t>H</a:t>
                          </a:r>
                          <a:endParaRPr kumimoji="1" lang="en-US" altLang="ja-JP" sz="1200" i="1" baseline="-2500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HER</a:t>
                          </a:r>
                        </a:p>
                        <a:p>
                          <a:pPr algn="ctr"/>
                          <a:r>
                            <a:rPr kumimoji="1" lang="en-US" altLang="ja-JP" sz="1200" dirty="0"/>
                            <a:t>delay</a:t>
                          </a:r>
                        </a:p>
                        <a:p>
                          <a:pPr algn="ctr"/>
                          <a:r>
                            <a:rPr kumimoji="1" lang="en-US" altLang="ja-JP" sz="1200" i="1" dirty="0"/>
                            <a:t>d</a:t>
                          </a:r>
                          <a:r>
                            <a:rPr kumimoji="1" lang="en-US" altLang="ja-JP" sz="1200" i="1" baseline="-25000" dirty="0"/>
                            <a:t>g</a:t>
                          </a:r>
                          <a:endParaRPr kumimoji="1" lang="ja-JP" altLang="en-US" sz="1200" i="1" baseline="-25000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/>
                            <a:t>Relative phase difference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ja-JP" sz="11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altLang="ja-JP" sz="11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1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ja-JP" altLang="en-US" sz="11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altLang="ja-JP" sz="11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𝑯𝑬𝑹</m:t>
                                  </m:r>
                                </m:sub>
                              </m:sSub>
                              <m:r>
                                <a:rPr lang="en-US" altLang="ja-JP" sz="11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11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1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ja-JP" altLang="en-US" sz="11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altLang="ja-JP" sz="11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𝑳𝑬𝑹</m:t>
                                  </m:r>
                                </m:sub>
                              </m:sSub>
                              <m:r>
                                <a:rPr lang="en-US" altLang="ja-JP" sz="11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oMath>
                          </a14:m>
                          <a:r>
                            <a:rPr kumimoji="1" lang="en-US" altLang="ja-JP" sz="1100" b="1" dirty="0"/>
                            <a:t> </a:t>
                          </a:r>
                          <a:r>
                            <a:rPr kumimoji="1" lang="en-US" altLang="ja-JP" sz="1050" b="1" dirty="0"/>
                            <a:t>[deg.]</a:t>
                          </a:r>
                          <a:endParaRPr kumimoji="1" lang="ja-JP" altLang="en-US" sz="11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/>
                            <a:t>Longitudinal </a:t>
                          </a:r>
                        </a:p>
                        <a:p>
                          <a:pPr algn="ctr"/>
                          <a:r>
                            <a:rPr kumimoji="1" lang="en-US" altLang="ja-JP" sz="1100" dirty="0"/>
                            <a:t>displacement </a:t>
                          </a:r>
                        </a:p>
                        <a:p>
                          <a:pPr algn="ctr"/>
                          <a:r>
                            <a:rPr kumimoji="1" lang="en-US" altLang="ja-JP" sz="1100" dirty="0"/>
                            <a:t>@IP (</a:t>
                          </a:r>
                          <a:r>
                            <a:rPr lang="en-US" altLang="ja-JP" sz="1100" i="1" dirty="0" err="1"/>
                            <a:t>σ</a:t>
                          </a:r>
                          <a:r>
                            <a:rPr lang="en-US" altLang="ja-JP" sz="1100" i="1" baseline="-25000" dirty="0" err="1"/>
                            <a:t>z</a:t>
                          </a:r>
                          <a:r>
                            <a:rPr lang="en-US" altLang="ja-JP" sz="1100" i="0" baseline="0" dirty="0"/>
                            <a:t>=5mm)</a:t>
                          </a:r>
                          <a:endParaRPr kumimoji="1" lang="ja-JP" altLang="en-US" sz="1100" i="0" baseline="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/>
                            <a:t>Rate of num. </a:t>
                          </a:r>
                        </a:p>
                        <a:p>
                          <a:pPr algn="ctr"/>
                          <a:r>
                            <a:rPr kumimoji="1" lang="en-US" altLang="ja-JP" sz="1100" dirty="0"/>
                            <a:t>of colliding </a:t>
                          </a:r>
                        </a:p>
                        <a:p>
                          <a:pPr algn="ctr"/>
                          <a:r>
                            <a:rPr kumimoji="1" lang="en-US" altLang="ja-JP" sz="1100" dirty="0"/>
                            <a:t>bunches</a:t>
                          </a:r>
                          <a:endParaRPr kumimoji="1" lang="ja-JP" altLang="en-US" sz="11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9452711"/>
                      </a:ext>
                    </a:extLst>
                  </a:tr>
                  <a:tr h="188147"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000" dirty="0">
                              <a:solidFill>
                                <a:schemeClr val="bg1"/>
                              </a:solidFill>
                            </a:rPr>
                            <a:t>Leading Part</a:t>
                          </a:r>
                          <a:endParaRPr kumimoji="1" lang="ja-JP" altLang="en-US" sz="1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CADE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000" dirty="0">
                              <a:solidFill>
                                <a:schemeClr val="bg1"/>
                              </a:solidFill>
                            </a:rPr>
                            <a:t>Along Train</a:t>
                          </a:r>
                          <a:endParaRPr kumimoji="1" lang="ja-JP" altLang="en-US" sz="1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CADE4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2705234"/>
                      </a:ext>
                    </a:extLst>
                  </a:tr>
                  <a:tr h="2116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No care</a:t>
                          </a:r>
                          <a:endParaRPr kumimoji="1" lang="ja-JP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2%</a:t>
                          </a:r>
                          <a:endParaRPr kumimoji="1" lang="ja-JP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no delay</a:t>
                          </a:r>
                          <a:endParaRPr kumimoji="1" lang="ja-JP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5.5</a:t>
                          </a:r>
                          <a:endParaRPr kumimoji="1" lang="ja-JP" altLang="en-US" sz="1400" b="1" dirty="0"/>
                        </a:p>
                      </a:txBody>
                      <a:tcPr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0.9</a:t>
                          </a:r>
                          <a:endParaRPr kumimoji="1" lang="ja-JP" altLang="en-US" sz="1400" b="1" dirty="0"/>
                        </a:p>
                      </a:txBody>
                      <a:tcPr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0.44</a:t>
                          </a:r>
                          <a:r>
                            <a:rPr lang="en-US" altLang="ja-JP" sz="1400" b="1" i="1" dirty="0"/>
                            <a:t>σ</a:t>
                          </a:r>
                          <a:r>
                            <a:rPr lang="en-US" altLang="ja-JP" sz="1400" b="1" i="1" baseline="-25000" dirty="0"/>
                            <a:t>z</a:t>
                          </a:r>
                          <a:endParaRPr kumimoji="1" lang="ja-JP" altLang="en-US" sz="1400" b="1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-</a:t>
                          </a:r>
                          <a:endParaRPr kumimoji="1" lang="ja-JP" altLang="en-US" sz="14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42340052"/>
                      </a:ext>
                    </a:extLst>
                  </a:tr>
                  <a:tr h="21166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HER delay</a:t>
                          </a:r>
                        </a:p>
                        <a:p>
                          <a:pPr algn="ctr"/>
                          <a:r>
                            <a:rPr kumimoji="1" lang="en-US" altLang="ja-JP" sz="1200" dirty="0"/>
                            <a:t>Only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2%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200ns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2.4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0.9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0.19</a:t>
                          </a:r>
                          <a:r>
                            <a:rPr lang="en-US" altLang="ja-JP" sz="1200" i="1" dirty="0"/>
                            <a:t>σ</a:t>
                          </a:r>
                          <a:r>
                            <a:rPr lang="en-US" altLang="ja-JP" sz="1200" i="1" baseline="-25000" dirty="0"/>
                            <a:t>z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-2%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82169970"/>
                      </a:ext>
                    </a:extLst>
                  </a:tr>
                  <a:tr h="211666">
                    <a:tc v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3%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300ns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&lt;0.2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1.6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0.13</a:t>
                          </a:r>
                          <a:r>
                            <a:rPr lang="en-US" altLang="ja-JP" sz="1200" i="1" dirty="0"/>
                            <a:t>σ</a:t>
                          </a:r>
                          <a:r>
                            <a:rPr lang="en-US" altLang="ja-JP" sz="1200" i="1" baseline="-25000" dirty="0"/>
                            <a:t>z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-4%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78336"/>
                      </a:ext>
                    </a:extLst>
                  </a:tr>
                  <a:tr h="352776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LER step </a:t>
                          </a:r>
                        </a:p>
                        <a:p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+ HER delay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2%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160ns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0.4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0.5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0.07</a:t>
                          </a:r>
                          <a:r>
                            <a:rPr lang="en-US" altLang="ja-JP" sz="1400" b="1" i="1" dirty="0">
                              <a:solidFill>
                                <a:srgbClr val="0000FF"/>
                              </a:solidFill>
                            </a:rPr>
                            <a:t>σ</a:t>
                          </a:r>
                          <a:r>
                            <a:rPr lang="en-US" altLang="ja-JP" sz="1400" b="1" i="1" baseline="-25000" dirty="0">
                              <a:solidFill>
                                <a:srgbClr val="0000FF"/>
                              </a:solidFill>
                            </a:rPr>
                            <a:t>z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-1.6%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442122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表 10">
                <a:extLst>
                  <a:ext uri="{FF2B5EF4-FFF2-40B4-BE49-F238E27FC236}">
                    <a16:creationId xmlns:a16="http://schemas.microsoft.com/office/drawing/2014/main" id="{77D3D1B3-76D7-51D1-0106-117485DF24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6708708"/>
                  </p:ext>
                </p:extLst>
              </p:nvPr>
            </p:nvGraphicFramePr>
            <p:xfrm>
              <a:off x="4199140" y="4686374"/>
              <a:ext cx="7310340" cy="20740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8418">
                      <a:extLst>
                        <a:ext uri="{9D8B030D-6E8A-4147-A177-3AD203B41FA5}">
                          <a16:colId xmlns:a16="http://schemas.microsoft.com/office/drawing/2014/main" val="197635740"/>
                        </a:ext>
                      </a:extLst>
                    </a:gridCol>
                    <a:gridCol w="698817">
                      <a:extLst>
                        <a:ext uri="{9D8B030D-6E8A-4147-A177-3AD203B41FA5}">
                          <a16:colId xmlns:a16="http://schemas.microsoft.com/office/drawing/2014/main" val="770295541"/>
                        </a:ext>
                      </a:extLst>
                    </a:gridCol>
                    <a:gridCol w="962343">
                      <a:extLst>
                        <a:ext uri="{9D8B030D-6E8A-4147-A177-3AD203B41FA5}">
                          <a16:colId xmlns:a16="http://schemas.microsoft.com/office/drawing/2014/main" val="3345420987"/>
                        </a:ext>
                      </a:extLst>
                    </a:gridCol>
                    <a:gridCol w="970280">
                      <a:extLst>
                        <a:ext uri="{9D8B030D-6E8A-4147-A177-3AD203B41FA5}">
                          <a16:colId xmlns:a16="http://schemas.microsoft.com/office/drawing/2014/main" val="1637652683"/>
                        </a:ext>
                      </a:extLst>
                    </a:gridCol>
                    <a:gridCol w="1000125">
                      <a:extLst>
                        <a:ext uri="{9D8B030D-6E8A-4147-A177-3AD203B41FA5}">
                          <a16:colId xmlns:a16="http://schemas.microsoft.com/office/drawing/2014/main" val="3858339321"/>
                        </a:ext>
                      </a:extLst>
                    </a:gridCol>
                    <a:gridCol w="1241327">
                      <a:extLst>
                        <a:ext uri="{9D8B030D-6E8A-4147-A177-3AD203B41FA5}">
                          <a16:colId xmlns:a16="http://schemas.microsoft.com/office/drawing/2014/main" val="1396882694"/>
                        </a:ext>
                      </a:extLst>
                    </a:gridCol>
                    <a:gridCol w="1129030">
                      <a:extLst>
                        <a:ext uri="{9D8B030D-6E8A-4147-A177-3AD203B41FA5}">
                          <a16:colId xmlns:a16="http://schemas.microsoft.com/office/drawing/2014/main" val="3321533958"/>
                        </a:ext>
                      </a:extLst>
                    </a:gridCol>
                  </a:tblGrid>
                  <a:tr h="45860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Mitigation</a:t>
                          </a:r>
                        </a:p>
                        <a:p>
                          <a:pPr algn="ctr"/>
                          <a:r>
                            <a:rPr kumimoji="1" lang="en-US" altLang="ja-JP" sz="1200" dirty="0"/>
                            <a:t>Method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Bunch</a:t>
                          </a:r>
                        </a:p>
                        <a:p>
                          <a:pPr algn="ctr"/>
                          <a:r>
                            <a:rPr kumimoji="1" lang="en-US" altLang="ja-JP" sz="1200" dirty="0"/>
                            <a:t>gap</a:t>
                          </a:r>
                        </a:p>
                        <a:p>
                          <a:pPr algn="ctr"/>
                          <a:r>
                            <a:rPr kumimoji="1" lang="en-US" altLang="ja-JP" sz="1200" i="1" dirty="0" err="1"/>
                            <a:t>g</a:t>
                          </a:r>
                          <a:r>
                            <a:rPr kumimoji="1" lang="en-US" altLang="ja-JP" sz="1200" i="1" baseline="-25000" dirty="0" err="1"/>
                            <a:t>L</a:t>
                          </a:r>
                          <a:r>
                            <a:rPr kumimoji="1" lang="en-US" altLang="ja-JP" sz="1200" i="1" dirty="0"/>
                            <a:t>=</a:t>
                          </a:r>
                          <a:r>
                            <a:rPr kumimoji="1" lang="en-US" altLang="ja-JP" sz="1200" i="1" dirty="0" err="1"/>
                            <a:t>g</a:t>
                          </a:r>
                          <a:r>
                            <a:rPr kumimoji="1" lang="en-US" altLang="ja-JP" sz="1200" i="1" baseline="-25000" dirty="0" err="1"/>
                            <a:t>H</a:t>
                          </a:r>
                          <a:endParaRPr kumimoji="1" lang="en-US" altLang="ja-JP" sz="1200" i="1" baseline="-2500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HER</a:t>
                          </a:r>
                        </a:p>
                        <a:p>
                          <a:pPr algn="ctr"/>
                          <a:r>
                            <a:rPr kumimoji="1" lang="en-US" altLang="ja-JP" sz="1200" dirty="0"/>
                            <a:t>delay</a:t>
                          </a:r>
                        </a:p>
                        <a:p>
                          <a:pPr algn="ctr"/>
                          <a:r>
                            <a:rPr kumimoji="1" lang="en-US" altLang="ja-JP" sz="1200" i="1" dirty="0"/>
                            <a:t>d</a:t>
                          </a:r>
                          <a:r>
                            <a:rPr kumimoji="1" lang="en-US" altLang="ja-JP" sz="1200" i="1" baseline="-25000" dirty="0"/>
                            <a:t>g</a:t>
                          </a:r>
                          <a:endParaRPr kumimoji="1" lang="ja-JP" altLang="en-US" sz="1200" i="1" baseline="-25000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50641" t="-2778" r="-121154" b="-37222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/>
                            <a:t>Longitudinal </a:t>
                          </a:r>
                        </a:p>
                        <a:p>
                          <a:pPr algn="ctr"/>
                          <a:r>
                            <a:rPr kumimoji="1" lang="en-US" altLang="ja-JP" sz="1100" dirty="0"/>
                            <a:t>displacement </a:t>
                          </a:r>
                        </a:p>
                        <a:p>
                          <a:pPr algn="ctr"/>
                          <a:r>
                            <a:rPr kumimoji="1" lang="en-US" altLang="ja-JP" sz="1100" dirty="0"/>
                            <a:t>@IP (</a:t>
                          </a:r>
                          <a:r>
                            <a:rPr lang="en-US" altLang="ja-JP" sz="1100" i="1" dirty="0" err="1"/>
                            <a:t>σ</a:t>
                          </a:r>
                          <a:r>
                            <a:rPr lang="en-US" altLang="ja-JP" sz="1100" i="1" baseline="-25000" dirty="0" err="1"/>
                            <a:t>z</a:t>
                          </a:r>
                          <a:r>
                            <a:rPr lang="en-US" altLang="ja-JP" sz="1100" i="0" baseline="0" dirty="0"/>
                            <a:t>=5mm)</a:t>
                          </a:r>
                          <a:endParaRPr kumimoji="1" lang="ja-JP" altLang="en-US" sz="1100" i="0" baseline="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/>
                            <a:t>Rate of num. </a:t>
                          </a:r>
                        </a:p>
                        <a:p>
                          <a:pPr algn="ctr"/>
                          <a:r>
                            <a:rPr kumimoji="1" lang="en-US" altLang="ja-JP" sz="1100" dirty="0"/>
                            <a:t>of colliding </a:t>
                          </a:r>
                        </a:p>
                        <a:p>
                          <a:pPr algn="ctr"/>
                          <a:r>
                            <a:rPr kumimoji="1" lang="en-US" altLang="ja-JP" sz="1100" dirty="0"/>
                            <a:t>bunches</a:t>
                          </a:r>
                          <a:endParaRPr kumimoji="1" lang="ja-JP" altLang="en-US" sz="11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9452711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000" dirty="0">
                              <a:solidFill>
                                <a:schemeClr val="bg1"/>
                              </a:solidFill>
                            </a:rPr>
                            <a:t>Leading Part</a:t>
                          </a:r>
                          <a:endParaRPr kumimoji="1" lang="ja-JP" altLang="en-US" sz="1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CADE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000" dirty="0">
                              <a:solidFill>
                                <a:schemeClr val="bg1"/>
                              </a:solidFill>
                            </a:rPr>
                            <a:t>Along Train</a:t>
                          </a:r>
                          <a:endParaRPr kumimoji="1" lang="ja-JP" altLang="en-US" sz="1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CADE4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270523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No care</a:t>
                          </a:r>
                          <a:endParaRPr kumimoji="1" lang="ja-JP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2%</a:t>
                          </a:r>
                          <a:endParaRPr kumimoji="1" lang="ja-JP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no delay</a:t>
                          </a:r>
                          <a:endParaRPr kumimoji="1" lang="ja-JP" altLang="en-US" sz="1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5.5</a:t>
                          </a:r>
                          <a:endParaRPr kumimoji="1" lang="ja-JP" altLang="en-US" sz="1400" b="1" dirty="0"/>
                        </a:p>
                      </a:txBody>
                      <a:tcPr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0.9</a:t>
                          </a:r>
                          <a:endParaRPr kumimoji="1" lang="ja-JP" altLang="en-US" sz="1400" b="1" dirty="0"/>
                        </a:p>
                      </a:txBody>
                      <a:tcPr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0.44</a:t>
                          </a:r>
                          <a:r>
                            <a:rPr lang="en-US" altLang="ja-JP" sz="1400" b="1" i="1" dirty="0"/>
                            <a:t>σ</a:t>
                          </a:r>
                          <a:r>
                            <a:rPr lang="en-US" altLang="ja-JP" sz="1400" b="1" i="1" baseline="-25000" dirty="0"/>
                            <a:t>z</a:t>
                          </a:r>
                          <a:endParaRPr kumimoji="1" lang="ja-JP" altLang="en-US" sz="1400" b="1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/>
                            <a:t>-</a:t>
                          </a:r>
                          <a:endParaRPr kumimoji="1" lang="ja-JP" altLang="en-US" sz="14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42340052"/>
                      </a:ext>
                    </a:extLst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HER delay</a:t>
                          </a:r>
                        </a:p>
                        <a:p>
                          <a:pPr algn="ctr"/>
                          <a:r>
                            <a:rPr kumimoji="1" lang="en-US" altLang="ja-JP" sz="1200" dirty="0"/>
                            <a:t>Only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2%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200ns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2.4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0.9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0.19</a:t>
                          </a:r>
                          <a:r>
                            <a:rPr lang="en-US" altLang="ja-JP" sz="1200" i="1" dirty="0"/>
                            <a:t>σ</a:t>
                          </a:r>
                          <a:r>
                            <a:rPr lang="en-US" altLang="ja-JP" sz="1200" i="1" baseline="-25000" dirty="0"/>
                            <a:t>z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-2%</a:t>
                          </a:r>
                          <a:endParaRPr kumimoji="1" lang="ja-JP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82169970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3%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300ns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&lt;0.2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1.6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0.13</a:t>
                          </a:r>
                          <a:r>
                            <a:rPr lang="en-US" altLang="ja-JP" sz="1200" i="1" dirty="0"/>
                            <a:t>σ</a:t>
                          </a:r>
                          <a:r>
                            <a:rPr lang="en-US" altLang="ja-JP" sz="1200" i="1" baseline="-25000" dirty="0"/>
                            <a:t>z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dirty="0"/>
                            <a:t>-4%</a:t>
                          </a:r>
                          <a:endParaRPr kumimoji="1" lang="ja-JP" altLang="en-US" sz="1200" dirty="0"/>
                        </a:p>
                      </a:txBody>
                      <a:tcPr anchor="ctr"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7833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LER step </a:t>
                          </a:r>
                        </a:p>
                        <a:p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+ HER delay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2%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160ns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0.4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0.5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0.07</a:t>
                          </a:r>
                          <a:r>
                            <a:rPr lang="en-US" altLang="ja-JP" sz="1400" b="1" i="1" dirty="0">
                              <a:solidFill>
                                <a:srgbClr val="0000FF"/>
                              </a:solidFill>
                            </a:rPr>
                            <a:t>σ</a:t>
                          </a:r>
                          <a:r>
                            <a:rPr lang="en-US" altLang="ja-JP" sz="1400" b="1" i="1" baseline="-25000" dirty="0">
                              <a:solidFill>
                                <a:srgbClr val="0000FF"/>
                              </a:solidFill>
                            </a:rPr>
                            <a:t>z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b="1" dirty="0">
                              <a:solidFill>
                                <a:srgbClr val="0000FF"/>
                              </a:solidFill>
                            </a:rPr>
                            <a:t>-1.6%</a:t>
                          </a:r>
                          <a:endParaRPr kumimoji="1" lang="ja-JP" altLang="en-US" sz="14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442122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矢印: 右 27">
            <a:extLst>
              <a:ext uri="{FF2B5EF4-FFF2-40B4-BE49-F238E27FC236}">
                <a16:creationId xmlns:a16="http://schemas.microsoft.com/office/drawing/2014/main" id="{E81F8AAF-BBD2-899A-8F08-1E06D7E5073C}"/>
              </a:ext>
            </a:extLst>
          </p:cNvPr>
          <p:cNvSpPr/>
          <p:nvPr/>
        </p:nvSpPr>
        <p:spPr>
          <a:xfrm>
            <a:off x="3806208" y="3097382"/>
            <a:ext cx="571500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3974BB3-749F-C6D1-1CF1-B4BA60484B7C}"/>
              </a:ext>
            </a:extLst>
          </p:cNvPr>
          <p:cNvCxnSpPr/>
          <p:nvPr/>
        </p:nvCxnSpPr>
        <p:spPr>
          <a:xfrm>
            <a:off x="3417903" y="5042517"/>
            <a:ext cx="896645" cy="47939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E8D81357-E850-BAE0-4324-846B60F97D77}"/>
              </a:ext>
            </a:extLst>
          </p:cNvPr>
          <p:cNvSpPr/>
          <p:nvPr/>
        </p:nvSpPr>
        <p:spPr>
          <a:xfrm>
            <a:off x="11327907" y="3790765"/>
            <a:ext cx="656947" cy="2689934"/>
          </a:xfrm>
          <a:custGeom>
            <a:avLst/>
            <a:gdLst>
              <a:gd name="connsiteX0" fmla="*/ 44388 w 603681"/>
              <a:gd name="connsiteY0" fmla="*/ 0 h 2716567"/>
              <a:gd name="connsiteX1" fmla="*/ 603681 w 603681"/>
              <a:gd name="connsiteY1" fmla="*/ 213064 h 2716567"/>
              <a:gd name="connsiteX2" fmla="*/ 577048 w 603681"/>
              <a:gd name="connsiteY2" fmla="*/ 2539014 h 2716567"/>
              <a:gd name="connsiteX3" fmla="*/ 0 w 603681"/>
              <a:gd name="connsiteY3" fmla="*/ 2716567 h 271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681" h="2716567">
                <a:moveTo>
                  <a:pt x="44388" y="0"/>
                </a:moveTo>
                <a:lnTo>
                  <a:pt x="603681" y="213064"/>
                </a:lnTo>
                <a:lnTo>
                  <a:pt x="577048" y="2539014"/>
                </a:lnTo>
                <a:lnTo>
                  <a:pt x="0" y="2716567"/>
                </a:lnTo>
              </a:path>
            </a:pathLst>
          </a:custGeom>
          <a:noFill/>
          <a:ln w="25400">
            <a:solidFill>
              <a:srgbClr val="0000FF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8B12822-5216-0393-C55C-8EA22849790F}"/>
              </a:ext>
            </a:extLst>
          </p:cNvPr>
          <p:cNvSpPr txBox="1"/>
          <p:nvPr/>
        </p:nvSpPr>
        <p:spPr>
          <a:xfrm>
            <a:off x="5263726" y="0"/>
            <a:ext cx="5676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err="1">
                <a:solidFill>
                  <a:srgbClr val="0000FF"/>
                </a:solidFill>
              </a:rPr>
              <a:t>T.Kobayashi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 and </a:t>
            </a:r>
            <a:r>
              <a:rPr kumimoji="1" lang="en-US" altLang="ja-JP" sz="1400" i="1" dirty="0" err="1">
                <a:solidFill>
                  <a:srgbClr val="0000FF"/>
                </a:solidFill>
              </a:rPr>
              <a:t>K.Akai</a:t>
            </a:r>
            <a:r>
              <a:rPr kumimoji="1" lang="en-US" altLang="ja-JP" sz="1400" i="1" dirty="0">
                <a:solidFill>
                  <a:srgbClr val="0000FF"/>
                </a:solidFill>
              </a:rPr>
              <a:t>, Phys. Rev. Accel. Beams 19, 062001, 2016.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8D509FF-551D-256E-7C34-FEA78333F9F6}"/>
              </a:ext>
            </a:extLst>
          </p:cNvPr>
          <p:cNvSpPr txBox="1"/>
          <p:nvPr/>
        </p:nvSpPr>
        <p:spPr>
          <a:xfrm>
            <a:off x="1617784" y="3094891"/>
            <a:ext cx="125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accent1"/>
                </a:solidFill>
              </a:rPr>
              <a:t>small phase difference</a:t>
            </a:r>
            <a:endParaRPr kumimoji="1" lang="ja-JP" altLang="en-US" sz="1400" dirty="0">
              <a:solidFill>
                <a:schemeClr val="accent1"/>
              </a:solidFill>
            </a:endParaRPr>
          </a:p>
        </p:txBody>
      </p:sp>
      <p:sp>
        <p:nvSpPr>
          <p:cNvPr id="16" name="右中かっこ 15">
            <a:extLst>
              <a:ext uri="{FF2B5EF4-FFF2-40B4-BE49-F238E27FC236}">
                <a16:creationId xmlns:a16="http://schemas.microsoft.com/office/drawing/2014/main" id="{4BFA8A02-5663-3204-8491-607A618CBC63}"/>
              </a:ext>
            </a:extLst>
          </p:cNvPr>
          <p:cNvSpPr/>
          <p:nvPr/>
        </p:nvSpPr>
        <p:spPr>
          <a:xfrm rot="5400000">
            <a:off x="2116013" y="2037862"/>
            <a:ext cx="195385" cy="20437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44A820E-1881-9D47-6037-9CA4EBEFC05E}"/>
              </a:ext>
            </a:extLst>
          </p:cNvPr>
          <p:cNvSpPr txBox="1"/>
          <p:nvPr/>
        </p:nvSpPr>
        <p:spPr>
          <a:xfrm>
            <a:off x="437660" y="1133230"/>
            <a:ext cx="3368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Smaller phase difference</a:t>
            </a:r>
          </a:p>
          <a:p>
            <a:r>
              <a:rPr lang="ja-JP" altLang="en-US" b="1" dirty="0"/>
              <a:t>→</a:t>
            </a:r>
            <a:r>
              <a:rPr lang="en-US" altLang="ja-JP" b="1" dirty="0"/>
              <a:t> Smaller loss of luminosity</a:t>
            </a:r>
            <a:endParaRPr kumimoji="1" lang="ja-JP" altLang="en-US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E6A77BE-5CEE-5AAF-C7EC-6E0AFF276F7D}"/>
              </a:ext>
            </a:extLst>
          </p:cNvPr>
          <p:cNvSpPr txBox="1"/>
          <p:nvPr/>
        </p:nvSpPr>
        <p:spPr>
          <a:xfrm>
            <a:off x="474789" y="6193732"/>
            <a:ext cx="3211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78013"/>
                </a:solidFill>
              </a:rPr>
              <a:t>Large phase difference</a:t>
            </a:r>
          </a:p>
          <a:p>
            <a:r>
              <a:rPr lang="en-US" altLang="ja-JP" b="1" dirty="0">
                <a:solidFill>
                  <a:srgbClr val="F78013"/>
                </a:solidFill>
              </a:rPr>
              <a:t>at leading part of collision</a:t>
            </a:r>
            <a:endParaRPr kumimoji="1" lang="ja-JP" altLang="en-US" b="1" dirty="0">
              <a:solidFill>
                <a:srgbClr val="F780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26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9AA9DB8-C9C5-B51F-9782-E4C97B401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2024.10.26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C05C74-A074-9D89-2DC1-2CE9F94D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BC9D6-293E-D546-BDE0-FB4EB37F311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aphicFrame>
        <p:nvGraphicFramePr>
          <p:cNvPr id="9" name="コンテンツ プレースホルダー 7">
            <a:extLst>
              <a:ext uri="{FF2B5EF4-FFF2-40B4-BE49-F238E27FC236}">
                <a16:creationId xmlns:a16="http://schemas.microsoft.com/office/drawing/2014/main" id="{3F5312D3-1A82-4B2D-F260-E48FEA611024}"/>
              </a:ext>
            </a:extLst>
          </p:cNvPr>
          <p:cNvGraphicFramePr>
            <a:graphicFrameLocks/>
          </p:cNvGraphicFramePr>
          <p:nvPr/>
        </p:nvGraphicFramePr>
        <p:xfrm>
          <a:off x="349622" y="1214861"/>
          <a:ext cx="5065713" cy="4358640"/>
        </p:xfrm>
        <a:graphic>
          <a:graphicData uri="http://schemas.openxmlformats.org/drawingml/2006/table">
            <a:tbl>
              <a:tblPr firstRow="1" bandRow="1"/>
              <a:tblGrid>
                <a:gridCol w="2549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21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9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Parameter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KEKB</a:t>
                      </a:r>
                      <a:r>
                        <a:rPr kumimoji="1" lang="en-US" altLang="ja-JP" sz="1600" baseline="0" dirty="0"/>
                        <a:t> (achieved)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Ring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HER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LER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Energy [GeV]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8.0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3.5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Beam Current [A]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1.4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2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Number of Bunches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1585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1585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Bunch Length [mm]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6-7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6-7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Total</a:t>
                      </a:r>
                      <a:r>
                        <a:rPr kumimoji="1" lang="en-US" altLang="ja-JP" sz="1600" baseline="0" dirty="0"/>
                        <a:t> Beam Power [MW]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~5.0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~3.5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Total RF</a:t>
                      </a:r>
                      <a:r>
                        <a:rPr kumimoji="1" lang="en-US" altLang="ja-JP" sz="1600" baseline="0" dirty="0"/>
                        <a:t> Voltage [MV]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15.0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8.0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34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ARES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SCC</a:t>
                      </a:r>
                      <a:endParaRPr kumimoji="1" lang="en-US" altLang="ja-JP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ARES</a:t>
                      </a:r>
                      <a:endParaRPr kumimoji="1" lang="en-US" altLang="ja-JP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Number of Cavities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2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8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20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Klystron : Cavity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1:2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1:1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1:1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1:2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RF Voltage [MV/Cav.]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0.5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1.5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0.5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/>
                        <a:t>Beam Power [kW/Cav.]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200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550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400</a:t>
                      </a:r>
                      <a:endParaRPr kumimoji="1" lang="ja-JP" altLang="en-US" sz="1600" dirty="0">
                        <a:solidFill>
                          <a:srgbClr val="3333CC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200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8EE20630-62A1-DB2E-8DC2-E5EF074B4007}"/>
              </a:ext>
            </a:extLst>
          </p:cNvPr>
          <p:cNvGraphicFramePr>
            <a:graphicFrameLocks noGrp="1"/>
          </p:cNvGraphicFramePr>
          <p:nvPr/>
        </p:nvGraphicFramePr>
        <p:xfrm>
          <a:off x="5633504" y="1219487"/>
          <a:ext cx="2525395" cy="4358640"/>
        </p:xfrm>
        <a:graphic>
          <a:graphicData uri="http://schemas.openxmlformats.org/drawingml/2006/table">
            <a:tbl>
              <a:tblPr firstRow="1" bandRow="1"/>
              <a:tblGrid>
                <a:gridCol w="74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733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 err="1"/>
                        <a:t>SuperKEKB</a:t>
                      </a:r>
                      <a:r>
                        <a:rPr kumimoji="1" lang="en-US" altLang="ja-JP" sz="1600" baseline="0" dirty="0"/>
                        <a:t> (design)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HER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LER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7.0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4.0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2.6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3.6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2500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2500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6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8.0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8.3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15.8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9.4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ARES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SCC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ARES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8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8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8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14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1:1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1:1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1:2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1:1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0.5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1.5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0.5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600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400</a:t>
                      </a:r>
                      <a:endParaRPr kumimoji="1" lang="ja-JP" altLang="en-US" sz="1600" dirty="0">
                        <a:solidFill>
                          <a:srgbClr val="3333CC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200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600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AutoShape 4">
            <a:extLst>
              <a:ext uri="{FF2B5EF4-FFF2-40B4-BE49-F238E27FC236}">
                <a16:creationId xmlns:a16="http://schemas.microsoft.com/office/drawing/2014/main" id="{02D69A3A-2E67-5236-5C38-37DCE5B41BA9}"/>
              </a:ext>
            </a:extLst>
          </p:cNvPr>
          <p:cNvSpPr>
            <a:spLocks/>
          </p:cNvSpPr>
          <p:nvPr/>
        </p:nvSpPr>
        <p:spPr bwMode="auto">
          <a:xfrm>
            <a:off x="5322636" y="2405529"/>
            <a:ext cx="681758" cy="1673103"/>
          </a:xfrm>
          <a:prstGeom prst="rightArrow">
            <a:avLst>
              <a:gd name="adj1" fmla="val 47980"/>
              <a:gd name="adj2" fmla="val 57382"/>
            </a:avLst>
          </a:prstGeom>
          <a:gradFill rotWithShape="0">
            <a:gsLst>
              <a:gs pos="0">
                <a:srgbClr val="22FFA4"/>
              </a:gs>
              <a:gs pos="5171">
                <a:srgbClr val="90EC5A"/>
              </a:gs>
              <a:gs pos="100000">
                <a:srgbClr val="FFD911"/>
              </a:gs>
            </a:gsLst>
            <a:lin ang="0" scaled="1"/>
          </a:gradFill>
          <a:ln w="25400" cap="flat">
            <a:solidFill>
              <a:sysClr val="windowText" lastClr="000000">
                <a:alpha val="0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50800" dir="2700000" algn="ctr" rotWithShape="0">
              <a:srgbClr val="E7E6E6">
                <a:alpha val="75000"/>
              </a:srgb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CBE10019-614C-444F-A834-3F8FE0DDD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895664"/>
              </p:ext>
            </p:extLst>
          </p:nvPr>
        </p:nvGraphicFramePr>
        <p:xfrm>
          <a:off x="8254996" y="1224653"/>
          <a:ext cx="3315018" cy="4358640"/>
        </p:xfrm>
        <a:graphic>
          <a:graphicData uri="http://schemas.openxmlformats.org/drawingml/2006/table">
            <a:tbl>
              <a:tblPr firstRow="1" bandRow="1"/>
              <a:tblGrid>
                <a:gridCol w="580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280">
                  <a:extLst>
                    <a:ext uri="{9D8B030D-6E8A-4147-A177-3AD203B41FA5}">
                      <a16:colId xmlns:a16="http://schemas.microsoft.com/office/drawing/2014/main" val="1990635355"/>
                    </a:ext>
                  </a:extLst>
                </a:gridCol>
                <a:gridCol w="667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733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(achieved) </a:t>
                      </a:r>
                      <a:r>
                        <a:rPr kumimoji="1" lang="en-US" altLang="ja-JP" sz="1600" dirty="0" err="1"/>
                        <a:t>SuperKEKB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3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HER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LER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3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7.0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4.0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3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1.21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1.46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3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2346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2346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3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~6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~6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3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~3.1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~3.2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3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14.2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9.3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ARES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SCC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ARES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4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4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8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12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10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1:2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1:1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1:1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1:2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1:1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0.45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1.45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/>
                        <a:t>0.45</a:t>
                      </a:r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130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170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325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190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230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BA9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7A61BB3-87C9-EDE9-A746-17E2C6BA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 CEPC WS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166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D35E6C-F9E4-E544-386B-1678315B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New LLRF Controls in </a:t>
            </a:r>
            <a:r>
              <a:rPr kumimoji="1" lang="en-US" altLang="ja-JP" dirty="0" err="1"/>
              <a:t>SuperKEKB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305113-7E32-BA4E-7003-A2557DDA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524B713-2377-8503-EEAF-69D54A2B2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EF74CB7-168B-115A-DE42-DB172D6190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graphicFrame>
        <p:nvGraphicFramePr>
          <p:cNvPr id="12" name="コンテンツ プレースホルダー 11">
            <a:extLst>
              <a:ext uri="{FF2B5EF4-FFF2-40B4-BE49-F238E27FC236}">
                <a16:creationId xmlns:a16="http://schemas.microsoft.com/office/drawing/2014/main" id="{987CED41-65C0-59F5-2E71-36E68D809E9A}"/>
              </a:ext>
            </a:extLst>
          </p:cNvPr>
          <p:cNvGraphicFramePr>
            <a:graphicFrameLocks noGrp="1"/>
          </p:cNvGraphicFramePr>
          <p:nvPr>
            <p:ph sz="half" idx="13"/>
          </p:nvPr>
        </p:nvGraphicFramePr>
        <p:xfrm>
          <a:off x="2983049" y="6227212"/>
          <a:ext cx="9125732" cy="350186"/>
        </p:xfrm>
        <a:graphic>
          <a:graphicData uri="http://schemas.openxmlformats.org/drawingml/2006/table">
            <a:tbl>
              <a:tblPr/>
              <a:tblGrid>
                <a:gridCol w="9125732">
                  <a:extLst>
                    <a:ext uri="{9D8B030D-6E8A-4147-A177-3AD203B41FA5}">
                      <a16:colId xmlns:a16="http://schemas.microsoft.com/office/drawing/2014/main" val="718476896"/>
                    </a:ext>
                  </a:extLst>
                </a:gridCol>
              </a:tblGrid>
              <a:tr h="31770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T. Kobayashi </a:t>
                      </a:r>
                      <a:r>
                        <a:rPr lang="en-US" sz="2000" b="0" i="1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et al</a:t>
                      </a:r>
                      <a:r>
                        <a:rPr lang="en-US" sz="2000" b="0" i="0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, LLRF2017 </a:t>
                      </a:r>
                      <a:r>
                        <a:rPr lang="en-US" sz="2000" b="0" i="0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  <a:hlinkClick r:id="rId2"/>
                        </a:rPr>
                        <a:t>https://doi.org/10.48550/arXiv.1803.09037</a:t>
                      </a:r>
                      <a:endParaRPr lang="en-US" sz="2000" b="0" i="0" u="sng" dirty="0">
                        <a:solidFill>
                          <a:srgbClr val="000000"/>
                        </a:solidFill>
                        <a:effectLst/>
                        <a:latin typeface="Lucida Grande"/>
                      </a:endParaRPr>
                    </a:p>
                  </a:txBody>
                  <a:tcPr marL="45386" marR="30731" marT="22693" marB="2269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496539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B878C32D-D00C-318F-A30D-27EEC48A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97" y="1167197"/>
            <a:ext cx="5159815" cy="483970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290CCC2-8D70-D75A-C281-48BD7CFE7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999" y="1371600"/>
            <a:ext cx="6356750" cy="4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6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6503945-386F-93E6-881E-51DD471EFD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calibration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6503945-386F-93E6-881E-51DD471EFD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2697" b="-550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025BB1-07EF-2653-57E4-1378C19F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646C63C-C77D-9629-0E1C-9AFAF01B1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D6A5FCD-496F-D3EF-2EE6-27BB2CD296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graphicFrame>
        <p:nvGraphicFramePr>
          <p:cNvPr id="8" name="コンテンツ プレースホルダー 11">
            <a:extLst>
              <a:ext uri="{FF2B5EF4-FFF2-40B4-BE49-F238E27FC236}">
                <a16:creationId xmlns:a16="http://schemas.microsoft.com/office/drawing/2014/main" id="{31BEF1E1-7540-090F-501C-31073AF9E6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610585"/>
              </p:ext>
            </p:extLst>
          </p:nvPr>
        </p:nvGraphicFramePr>
        <p:xfrm>
          <a:off x="2983049" y="6227212"/>
          <a:ext cx="9125732" cy="350186"/>
        </p:xfrm>
        <a:graphic>
          <a:graphicData uri="http://schemas.openxmlformats.org/drawingml/2006/table">
            <a:tbl>
              <a:tblPr/>
              <a:tblGrid>
                <a:gridCol w="9125732">
                  <a:extLst>
                    <a:ext uri="{9D8B030D-6E8A-4147-A177-3AD203B41FA5}">
                      <a16:colId xmlns:a16="http://schemas.microsoft.com/office/drawing/2014/main" val="718476896"/>
                    </a:ext>
                  </a:extLst>
                </a:gridCol>
              </a:tblGrid>
              <a:tr h="3177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M. </a:t>
                      </a:r>
                      <a:r>
                        <a:rPr lang="en-US" sz="2000" b="0" i="0" u="sng" dirty="0" err="1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Nishiwaki</a:t>
                      </a:r>
                      <a:r>
                        <a:rPr lang="en-US" sz="2000" b="0" i="0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 </a:t>
                      </a:r>
                      <a:r>
                        <a:rPr lang="en-US" sz="2000" b="0" i="1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et al</a:t>
                      </a:r>
                      <a:r>
                        <a:rPr lang="en-US" sz="2000" b="0" i="0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, SRF2021 https://jacow.org/srf2021/papers/tupfav002.pdf</a:t>
                      </a:r>
                    </a:p>
                  </a:txBody>
                  <a:tcPr marL="45386" marR="30731" marT="22693" marB="2269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496539"/>
                  </a:ext>
                </a:extLst>
              </a:tr>
            </a:tbl>
          </a:graphicData>
        </a:graphic>
      </p:graphicFrame>
      <p:pic>
        <p:nvPicPr>
          <p:cNvPr id="11" name="図 10">
            <a:extLst>
              <a:ext uri="{FF2B5EF4-FFF2-40B4-BE49-F238E27FC236}">
                <a16:creationId xmlns:a16="http://schemas.microsoft.com/office/drawing/2014/main" id="{EB60392E-8840-8459-C255-09B7E8514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1820"/>
            <a:ext cx="12192000" cy="44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33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6503945-386F-93E6-881E-51DD471EFD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calibration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6503945-386F-93E6-881E-51DD471EFD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2697" b="-550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025BB1-07EF-2653-57E4-1378C19F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646C63C-C77D-9629-0E1C-9AFAF01B1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D6A5FCD-496F-D3EF-2EE6-27BB2CD296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graphicFrame>
        <p:nvGraphicFramePr>
          <p:cNvPr id="8" name="コンテンツ プレースホルダー 11">
            <a:extLst>
              <a:ext uri="{FF2B5EF4-FFF2-40B4-BE49-F238E27FC236}">
                <a16:creationId xmlns:a16="http://schemas.microsoft.com/office/drawing/2014/main" id="{31BEF1E1-7540-090F-501C-31073AF9E6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725779"/>
              </p:ext>
            </p:extLst>
          </p:nvPr>
        </p:nvGraphicFramePr>
        <p:xfrm>
          <a:off x="7407267" y="4711727"/>
          <a:ext cx="4202738" cy="959786"/>
        </p:xfrm>
        <a:graphic>
          <a:graphicData uri="http://schemas.openxmlformats.org/drawingml/2006/table">
            <a:tbl>
              <a:tblPr/>
              <a:tblGrid>
                <a:gridCol w="4202738">
                  <a:extLst>
                    <a:ext uri="{9D8B030D-6E8A-4147-A177-3AD203B41FA5}">
                      <a16:colId xmlns:a16="http://schemas.microsoft.com/office/drawing/2014/main" val="718476896"/>
                    </a:ext>
                  </a:extLst>
                </a:gridCol>
              </a:tblGrid>
              <a:tr h="3177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M. </a:t>
                      </a:r>
                      <a:r>
                        <a:rPr lang="en-US" sz="2000" b="0" i="0" u="sng" dirty="0" err="1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Nishiwaki</a:t>
                      </a:r>
                      <a:r>
                        <a:rPr lang="en-US" sz="2000" b="0" i="0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 </a:t>
                      </a:r>
                      <a:r>
                        <a:rPr lang="en-US" sz="2000" b="0" i="1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et al</a:t>
                      </a:r>
                      <a:r>
                        <a:rPr lang="en-US" sz="2000" b="0" i="0" u="sng" dirty="0">
                          <a:solidFill>
                            <a:srgbClr val="000000"/>
                          </a:solidFill>
                          <a:effectLst/>
                          <a:latin typeface="Lucida Grande"/>
                        </a:rPr>
                        <a:t>, SRF2021 https://jacow.org/srf2021/papers/tupfav002.pdf</a:t>
                      </a:r>
                    </a:p>
                  </a:txBody>
                  <a:tcPr marL="45386" marR="30731" marT="22693" marB="2269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496539"/>
                  </a:ext>
                </a:extLst>
              </a:tr>
            </a:tbl>
          </a:graphicData>
        </a:graphic>
      </p:graphicFrame>
      <p:pic>
        <p:nvPicPr>
          <p:cNvPr id="3" name="図 2">
            <a:extLst>
              <a:ext uri="{FF2B5EF4-FFF2-40B4-BE49-F238E27FC236}">
                <a16:creationId xmlns:a16="http://schemas.microsoft.com/office/drawing/2014/main" id="{6C25F0F7-CF44-8B69-2295-F9A13D0C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8" y="1119651"/>
            <a:ext cx="5174797" cy="571851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8BF008-FB37-AC44-98E9-E825610813F3}"/>
              </a:ext>
            </a:extLst>
          </p:cNvPr>
          <p:cNvSpPr/>
          <p:nvPr/>
        </p:nvSpPr>
        <p:spPr>
          <a:xfrm>
            <a:off x="6098064" y="1921360"/>
            <a:ext cx="5511941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ja-JP" sz="2800" dirty="0">
                <a:ea typeface="ＭＳ 明朝" panose="02020609040205080304" pitchFamily="49" charset="-128"/>
                <a:cs typeface="Times New Roman" panose="02020603050405020304" pitchFamily="18" charset="0"/>
              </a:rPr>
              <a:t>The actual </a:t>
            </a:r>
            <a:r>
              <a:rPr lang="en-US" altLang="ja-JP" sz="2800" i="1" kern="800" dirty="0" err="1">
                <a:ea typeface="ＭＳ 明朝" panose="02020609040205080304" pitchFamily="49" charset="-128"/>
                <a:cs typeface="Times New Roman" panose="02020603050405020304" pitchFamily="18" charset="0"/>
              </a:rPr>
              <a:t>V</a:t>
            </a:r>
            <a:r>
              <a:rPr lang="en-US" altLang="ja-JP" sz="2800" kern="800" baseline="-25000" dirty="0" err="1">
                <a:ea typeface="ＭＳ 明朝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altLang="ja-JP" sz="2800" dirty="0">
                <a:ea typeface="ＭＳ 明朝" panose="02020609040205080304" pitchFamily="49" charset="-128"/>
                <a:cs typeface="Times New Roman" panose="02020603050405020304" pitchFamily="18" charset="0"/>
              </a:rPr>
              <a:t> for SCCs have been around 7% lower than   measurement in 2010.</a:t>
            </a:r>
            <a:r>
              <a:rPr lang="en-US" altLang="ja-JP" sz="2800" kern="800" dirty="0">
                <a:ea typeface="ＭＳ 明朝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36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306344"/>
            <a:ext cx="11102550" cy="54251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Unicode MS" panose="020B0604020202020204" pitchFamily="50" charset="-128"/>
              </a:rPr>
              <a:t> </a:t>
            </a:r>
            <a:r>
              <a:rPr lang="en-US" dirty="0" err="1">
                <a:latin typeface="Arial Unicode MS" panose="020B0604020202020204" pitchFamily="50" charset="-128"/>
              </a:rPr>
              <a:t>SuperKEKB</a:t>
            </a:r>
            <a:r>
              <a:rPr lang="en-US" dirty="0">
                <a:latin typeface="Arial Unicode MS" panose="020B0604020202020204" pitchFamily="50" charset="-128"/>
              </a:rPr>
              <a:t> operation history </a:t>
            </a:r>
            <a:r>
              <a:rPr lang="en-US" sz="2000" dirty="0">
                <a:latin typeface="Arial Unicode MS" panose="020B0604020202020204" pitchFamily="50" charset="-128"/>
              </a:rPr>
              <a:t>(</a:t>
            </a:r>
            <a:r>
              <a:rPr lang="en-US" sz="2000" dirty="0"/>
              <a:t>March 2019 - </a:t>
            </a:r>
            <a:r>
              <a:rPr lang="en-US" sz="2000" dirty="0">
                <a:latin typeface="Arial Unicode MS" panose="020B0604020202020204" pitchFamily="50" charset="-128"/>
              </a:rPr>
              <a:t>)</a:t>
            </a:r>
            <a:endParaRPr lang="en-US" dirty="0">
              <a:latin typeface="Arial Unicode MS" panose="020B060402020202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Arial Unicode MS" panose="020B0604020202020204" pitchFamily="50" charset="-128"/>
              </a:rPr>
              <a:t>4</a:t>
            </a:fld>
            <a:endParaRPr lang="en-US">
              <a:latin typeface="Arial Unicode MS" panose="020B060402020202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918B9C3-44C3-4D64-4B72-51D102D3F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9B8043BA-815F-A665-D867-5180CAA84A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45A91AD-26ED-3E6D-D458-558A8C7C8621}"/>
              </a:ext>
            </a:extLst>
          </p:cNvPr>
          <p:cNvGrpSpPr/>
          <p:nvPr/>
        </p:nvGrpSpPr>
        <p:grpSpPr>
          <a:xfrm>
            <a:off x="5606474" y="738294"/>
            <a:ext cx="6585526" cy="5487938"/>
            <a:chOff x="5310910" y="579384"/>
            <a:chExt cx="6585526" cy="548793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634BFA8-FDA7-4B0B-265D-DD68481F1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0910" y="579384"/>
              <a:ext cx="6585526" cy="5487938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9459C9A-04BC-4500-FD1B-FAEBCA1BB517}"/>
                </a:ext>
              </a:extLst>
            </p:cNvPr>
            <p:cNvSpPr txBox="1"/>
            <p:nvPr/>
          </p:nvSpPr>
          <p:spPr>
            <a:xfrm>
              <a:off x="10950076" y="1123997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1210 mA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01E8604-8AA2-C94B-51A8-1D8E9D4C9A4B}"/>
                </a:ext>
              </a:extLst>
            </p:cNvPr>
            <p:cNvSpPr txBox="1"/>
            <p:nvPr/>
          </p:nvSpPr>
          <p:spPr>
            <a:xfrm>
              <a:off x="10950075" y="2239817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1539 mA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5EBE6F22-3C93-FA2C-BB07-F9BB43266785}"/>
                    </a:ext>
                  </a:extLst>
                </p:cNvPr>
                <p:cNvSpPr txBox="1"/>
                <p:nvPr/>
              </p:nvSpPr>
              <p:spPr>
                <a:xfrm>
                  <a:off x="9435665" y="3392196"/>
                  <a:ext cx="123623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4.7</a:t>
                  </a:r>
                  <a14:m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1100" dirty="0"/>
                    <a:t>10</a:t>
                  </a:r>
                  <a:r>
                    <a:rPr lang="en-US" sz="1100" baseline="30000" dirty="0"/>
                    <a:t>34 </a:t>
                  </a:r>
                  <a:r>
                    <a:rPr lang="en-US" sz="1100" dirty="0"/>
                    <a:t>cm</a:t>
                  </a:r>
                  <a:r>
                    <a:rPr lang="en-US" sz="1100" baseline="30000" dirty="0"/>
                    <a:t>-2</a:t>
                  </a:r>
                  <a:r>
                    <a:rPr lang="en-US" sz="1100" dirty="0"/>
                    <a:t> s</a:t>
                  </a:r>
                  <a:r>
                    <a:rPr lang="en-US" sz="1100" baseline="30000" dirty="0"/>
                    <a:t>-1</a:t>
                  </a:r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5EBE6F22-3C93-FA2C-BB07-F9BB432667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5665" y="3392196"/>
                  <a:ext cx="1236236" cy="261610"/>
                </a:xfrm>
                <a:prstGeom prst="rect">
                  <a:avLst/>
                </a:prstGeom>
                <a:blipFill>
                  <a:blip r:embed="rId4"/>
                  <a:stretch>
                    <a:fillRect t="-238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B8D80CDF-4822-2534-0806-C08FDC5B20B1}"/>
                </a:ext>
              </a:extLst>
            </p:cNvPr>
            <p:cNvCxnSpPr/>
            <p:nvPr/>
          </p:nvCxnSpPr>
          <p:spPr>
            <a:xfrm>
              <a:off x="9512018" y="5421738"/>
              <a:ext cx="1662545" cy="0"/>
            </a:xfrm>
            <a:prstGeom prst="straightConnector1">
              <a:avLst/>
            </a:prstGeom>
            <a:ln w="3810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8D58995-0175-581D-FCAA-E4BDD3D8EF12}"/>
                </a:ext>
              </a:extLst>
            </p:cNvPr>
            <p:cNvSpPr txBox="1"/>
            <p:nvPr/>
          </p:nvSpPr>
          <p:spPr>
            <a:xfrm>
              <a:off x="9418655" y="5113961"/>
              <a:ext cx="19351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Long shutdown (LS1)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08909286-1CB0-2CCD-E6F0-19E190CF325C}"/>
                  </a:ext>
                </a:extLst>
              </p:cNvPr>
              <p:cNvSpPr txBox="1"/>
              <p:nvPr/>
            </p:nvSpPr>
            <p:spPr>
              <a:xfrm>
                <a:off x="0" y="1626447"/>
                <a:ext cx="5829300" cy="4599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1F497D"/>
                  </a:buClr>
                  <a:buSzPct val="125000"/>
                  <a:buFontTx/>
                  <a:buChar char="❚"/>
                  <a:tabLst/>
                  <a:defRPr/>
                </a:pPr>
                <a:r>
                  <a:rPr kumimoji="1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Physics run start in 2019</a:t>
                </a:r>
                <a:endPara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buFontTx/>
                  <a:buChar char="❚"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Peak Luminosity:</a:t>
                </a:r>
              </a:p>
              <a:p>
                <a:pPr marL="9144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4.7 x 10</a:t>
                </a:r>
                <a:r>
                  <a:rPr kumimoji="1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34 </a:t>
                </a:r>
                <a:r>
                  <a:rPr kumimoji="1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cm</a:t>
                </a:r>
                <a:r>
                  <a:rPr kumimoji="1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-2</a:t>
                </a:r>
                <a:r>
                  <a:rPr kumimoji="1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s</a:t>
                </a:r>
                <a:r>
                  <a:rPr kumimoji="1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-1</a:t>
                </a:r>
                <a:endParaRPr kumimoji="1" lang="en-US" sz="20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  <a:p>
                <a:pPr marL="9144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 Unicode MS" panose="020B0604020202020204" pitchFamily="50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 Unicode MS" panose="020B0604020202020204" pitchFamily="50" charset="-128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kumimoji="1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 Unicode MS" panose="020B0604020202020204" pitchFamily="50" charset="-128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kumimoji="1" lang="en-US" sz="2000" b="0" i="1" u="none" strike="noStrike" kern="1200" cap="none" spc="0" normalizeH="0" baseline="3000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rPr>
                      <m:t>∗ </m:t>
                    </m:r>
                    <m:r>
                      <a:rPr kumimoji="1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rPr>
                      <m:t>=0.9 </m:t>
                    </m:r>
                    <m:r>
                      <m:rPr>
                        <m:sty m:val="p"/>
                      </m:rPr>
                      <a:rPr kumimoji="1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 Unicode MS" panose="020B0604020202020204" pitchFamily="50" charset="-128"/>
                        <a:cs typeface="Times New Roman" panose="02020603050405020304" pitchFamily="18" charset="0"/>
                      </a:rPr>
                      <m:t>mm</m:t>
                    </m:r>
                  </m:oMath>
                </a14:m>
                <a:r>
                  <a:rPr kumimoji="1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buFontTx/>
                  <a:buChar char="❚"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Integrated Luminosity:</a:t>
                </a:r>
              </a:p>
              <a:p>
                <a:pPr marL="9144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428 fb</a:t>
                </a:r>
                <a:r>
                  <a:rPr kumimoji="1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-1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buFontTx/>
                  <a:buChar char="❚"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Maximum Beam current</a:t>
                </a:r>
              </a:p>
              <a:p>
                <a:pPr marL="9144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1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LER : </a:t>
                </a:r>
                <a:r>
                  <a:rPr kumimoji="1" lang="en-US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1.54 A</a:t>
                </a:r>
              </a:p>
              <a:p>
                <a:pPr marL="9144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1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HER : </a:t>
                </a:r>
                <a:r>
                  <a:rPr kumimoji="1" lang="en-US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1.21</a:t>
                </a:r>
                <a:r>
                  <a:rPr kumimoji="1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A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buFontTx/>
                  <a:buChar char="❚"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 2024 winter run (2024c) start at 9. Oct. 2024</a:t>
                </a:r>
              </a:p>
              <a:p>
                <a:pPr lvl="2" defTabSz="914400"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defRPr/>
                </a:pPr>
                <a:r>
                  <a:rPr kumimoji="1" 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Times New Roman" panose="02020603050405020304" pitchFamily="18" charset="0"/>
                  </a:rPr>
                  <a:t>Beam Current will be the largest ever</a:t>
                </a:r>
                <a:endPara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  <a:p>
                <a:pPr marL="91440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1CADE4"/>
                  </a:buClr>
                  <a:buSzPct val="125000"/>
                  <a:buFontTx/>
                  <a:buNone/>
                  <a:tabLst/>
                  <a:defRPr/>
                </a:pPr>
                <a:endParaRPr kumimoji="1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 Unicode MS" panose="020B0604020202020204" pitchFamily="50" charset="-128"/>
                  <a:ea typeface="Arial Unicode MS" panose="020B060402020202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08909286-1CB0-2CCD-E6F0-19E190CF3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26447"/>
                <a:ext cx="5829300" cy="4599785"/>
              </a:xfrm>
              <a:prstGeom prst="rect">
                <a:avLst/>
              </a:prstGeom>
              <a:blipFill>
                <a:blip r:embed="rId5"/>
                <a:stretch>
                  <a:fillRect l="-2824" t="-4377" r="-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26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7EBB186-0EDB-6D2B-8E0A-0F95290AEB71}"/>
              </a:ext>
            </a:extLst>
          </p:cNvPr>
          <p:cNvSpPr txBox="1">
            <a:spLocks/>
          </p:cNvSpPr>
          <p:nvPr/>
        </p:nvSpPr>
        <p:spPr>
          <a:xfrm>
            <a:off x="656959" y="1153872"/>
            <a:ext cx="7013842" cy="2637429"/>
          </a:xfrm>
          <a:prstGeom prst="rect">
            <a:avLst/>
          </a:prstGeom>
          <a:noFill/>
        </p:spPr>
        <p:txBody>
          <a:bodyPr vert="horz" wrap="square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5000"/>
              <a:buFont typeface="Arial Unicode MS" panose="020B0604020202020204" pitchFamily="50" charset="-128"/>
              <a:buChar char="❙"/>
              <a:defRPr kumimoji="1" sz="1600" b="0" kern="1200" baseline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1800" dirty="0"/>
              <a:t>ARES cavity (normal conducting)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1600" dirty="0"/>
              <a:t>HOM damped cavity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1600" dirty="0"/>
              <a:t> The three-cavity system consist of energy storage cavity, accelerating cavity, and resonant coupling cavity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1600" dirty="0"/>
              <a:t> 8 and 22 ARES cavities have been installed LER and HER rings, respectively.</a:t>
            </a:r>
          </a:p>
          <a:p>
            <a:pPr>
              <a:lnSpc>
                <a:spcPct val="100000"/>
              </a:lnSpc>
              <a:buSzPct val="125000"/>
              <a:buFontTx/>
              <a:buChar char="❚"/>
            </a:pPr>
            <a:r>
              <a:rPr lang="en-US" sz="1800" dirty="0"/>
              <a:t>Superconducting cavity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1600" dirty="0"/>
              <a:t> HOM damped single cell cavity with asymmetric beam pipes</a:t>
            </a:r>
          </a:p>
          <a:p>
            <a:pPr lvl="1">
              <a:lnSpc>
                <a:spcPct val="100000"/>
              </a:lnSpc>
              <a:buSzPct val="125000"/>
              <a:buFontTx/>
              <a:buChar char="❚"/>
            </a:pPr>
            <a:r>
              <a:rPr lang="en-US" sz="1600" dirty="0"/>
              <a:t> HER has 8 superconducting cavities.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Arial Unicode MS" panose="020B0604020202020204" pitchFamily="50" charset="-128"/>
              </a:rPr>
              <a:t>5</a:t>
            </a:fld>
            <a:endParaRPr lang="en-US">
              <a:latin typeface="Arial Unicode MS" panose="020B060402020202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3E402E2-5AB3-2293-5C75-CF352B2267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916" y="4140186"/>
            <a:ext cx="3439884" cy="271781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573F38E-CF72-0819-C796-B0990EC12985}"/>
              </a:ext>
            </a:extLst>
          </p:cNvPr>
          <p:cNvGrpSpPr/>
          <p:nvPr/>
        </p:nvGrpSpPr>
        <p:grpSpPr>
          <a:xfrm>
            <a:off x="8095714" y="3736748"/>
            <a:ext cx="3058334" cy="2230578"/>
            <a:chOff x="8166126" y="4280125"/>
            <a:chExt cx="3058334" cy="223057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C70392F-51D0-C4BB-B670-3AE2F9B40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6126" y="4280125"/>
              <a:ext cx="3058334" cy="2217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DE2E98F-094C-9EA3-6480-03EDA5A65AC2}"/>
                </a:ext>
              </a:extLst>
            </p:cNvPr>
            <p:cNvSpPr txBox="1"/>
            <p:nvPr/>
          </p:nvSpPr>
          <p:spPr>
            <a:xfrm>
              <a:off x="8166126" y="6310648"/>
              <a:ext cx="1784672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M. </a:t>
              </a:r>
              <a:r>
                <a:rPr lang="en-US" sz="700" dirty="0" err="1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Nishiwaki</a:t>
              </a:r>
              <a:r>
                <a:rPr lang="en-US" sz="700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, presented at eeFACT2022</a:t>
              </a:r>
            </a:p>
          </p:txBody>
        </p:sp>
      </p:grp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7BE3E4-1CFD-CEC8-7C21-DC854A46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80152A-6136-1FED-139F-86827DF85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B9FAC00E-3FB7-5EB3-707D-7D36AD6F0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306344"/>
            <a:ext cx="9790524" cy="542519"/>
          </a:xfrm>
        </p:spPr>
        <p:txBody>
          <a:bodyPr>
            <a:normAutofit fontScale="90000"/>
          </a:bodyPr>
          <a:lstStyle/>
          <a:p>
            <a:r>
              <a:rPr lang="en-US" dirty="0"/>
              <a:t>Cavity</a:t>
            </a:r>
            <a:r>
              <a:rPr lang="en-US" dirty="0">
                <a:latin typeface="Arial Unicode MS" panose="020B0604020202020204" pitchFamily="50" charset="-128"/>
              </a:rPr>
              <a:t> System overview of </a:t>
            </a:r>
            <a:r>
              <a:rPr lang="en-US" dirty="0" err="1">
                <a:latin typeface="Arial Unicode MS" panose="020B0604020202020204" pitchFamily="50" charset="-128"/>
              </a:rPr>
              <a:t>SuperKEKB</a:t>
            </a:r>
            <a:endParaRPr lang="en-US" dirty="0">
              <a:latin typeface="Arial Unicode MS" panose="020B060402020202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5FE8F3E-8261-BA2F-D15C-CCEC64EA5D17}"/>
              </a:ext>
            </a:extLst>
          </p:cNvPr>
          <p:cNvSpPr txBox="1"/>
          <p:nvPr/>
        </p:nvSpPr>
        <p:spPr>
          <a:xfrm>
            <a:off x="2829883" y="4416831"/>
            <a:ext cx="21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30 RF stations</a:t>
            </a:r>
            <a:endParaRPr kumimoji="1" lang="ja-JP" altLang="en-US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B1C6F5-A210-2F45-AF01-B24F1975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81" y="1174877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33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ARES : </a:t>
            </a:r>
            <a:r>
              <a:rPr lang="en-US" sz="3100" dirty="0">
                <a:latin typeface="+mj-lt"/>
              </a:rPr>
              <a:t>Accelerator Resonantly coupled to Energy Storage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+mj-lt"/>
              </a:rPr>
              <a:t>6</a:t>
            </a:fld>
            <a:endParaRPr lang="en-US">
              <a:latin typeface="+mj-lt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7BE3E4-1CFD-CEC8-7C21-DC854A46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2024 CEPC WS</a:t>
            </a:r>
            <a:endParaRPr lang="en-US" dirty="0">
              <a:latin typeface="+mj-lt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80152A-6136-1FED-139F-86827DF85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>
                <a:latin typeface="+mj-lt"/>
              </a:rPr>
              <a:t>2024.10.26</a:t>
            </a:r>
            <a:endParaRPr lang="en-US" dirty="0">
              <a:latin typeface="+mj-lt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3EDB2B-DD61-F764-6DF1-79A79A9D4093}"/>
              </a:ext>
            </a:extLst>
          </p:cNvPr>
          <p:cNvSpPr txBox="1"/>
          <p:nvPr/>
        </p:nvSpPr>
        <p:spPr>
          <a:xfrm>
            <a:off x="11022043" y="694544"/>
            <a:ext cx="8643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T</a:t>
            </a:r>
            <a:r>
              <a:rPr kumimoji="1" lang="en-US" altLang="ja-JP" dirty="0">
                <a:latin typeface="+mj-lt"/>
              </a:rPr>
              <a:t>. Abe</a:t>
            </a:r>
            <a:endParaRPr kumimoji="1" lang="ja-JP" altLang="en-US" dirty="0">
              <a:latin typeface="+mj-lt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96282A9-98B0-95EF-94B7-BF6B08E68DE6}"/>
              </a:ext>
            </a:extLst>
          </p:cNvPr>
          <p:cNvGrpSpPr/>
          <p:nvPr/>
        </p:nvGrpSpPr>
        <p:grpSpPr>
          <a:xfrm>
            <a:off x="5512856" y="1272960"/>
            <a:ext cx="4376692" cy="3291500"/>
            <a:chOff x="5982346" y="1501847"/>
            <a:chExt cx="4768513" cy="3586170"/>
          </a:xfrm>
        </p:grpSpPr>
        <p:pic>
          <p:nvPicPr>
            <p:cNvPr id="8" name="Picture 44">
              <a:extLst>
                <a:ext uri="{FF2B5EF4-FFF2-40B4-BE49-F238E27FC236}">
                  <a16:creationId xmlns:a16="http://schemas.microsoft.com/office/drawing/2014/main" id="{DF0B64A1-3EC5-2881-1014-DAFA5F7237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82346" y="1510846"/>
              <a:ext cx="4768513" cy="3577171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5">
              <a:extLst>
                <a:ext uri="{FF2B5EF4-FFF2-40B4-BE49-F238E27FC236}">
                  <a16:creationId xmlns:a16="http://schemas.microsoft.com/office/drawing/2014/main" id="{77EF10C4-A8ED-7AFF-7A5F-FCA246D5DE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81123" y="1766656"/>
              <a:ext cx="589005" cy="77943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lg" len="med"/>
            </a:ln>
            <a:effectLst>
              <a:glow rad="38100">
                <a:schemeClr val="bg1"/>
              </a:glow>
              <a:prstShdw prst="shdw18" dist="17961" dir="13500000">
                <a:srgbClr val="FF0000">
                  <a:gamma/>
                  <a:shade val="60000"/>
                  <a:invGamma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lt"/>
              </a:endParaRPr>
            </a:p>
          </p:txBody>
        </p:sp>
        <p:sp>
          <p:nvSpPr>
            <p:cNvPr id="10" name="Text Box 59">
              <a:extLst>
                <a:ext uri="{FF2B5EF4-FFF2-40B4-BE49-F238E27FC236}">
                  <a16:creationId xmlns:a16="http://schemas.microsoft.com/office/drawing/2014/main" id="{F341DF5E-C440-86C1-26A2-F1D6916090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00000">
              <a:off x="9500763" y="2611033"/>
              <a:ext cx="820712" cy="368863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>
                  <a:latin typeface="+mj-lt"/>
                  <a:ea typeface="HGSｺﾞｼｯｸE" panose="020B0900000000000000" pitchFamily="50" charset="-128"/>
                </a:rPr>
                <a:t>Beam</a:t>
              </a:r>
              <a:endParaRPr lang="ja-JP" altLang="en-US" sz="1600" dirty="0">
                <a:latin typeface="+mj-lt"/>
                <a:ea typeface="HGSｺﾞｼｯｸE" panose="020B0900000000000000" pitchFamily="50" charset="-128"/>
              </a:endParaRPr>
            </a:p>
          </p:txBody>
        </p:sp>
        <p:sp>
          <p:nvSpPr>
            <p:cNvPr id="12" name="Line 52">
              <a:extLst>
                <a:ext uri="{FF2B5EF4-FFF2-40B4-BE49-F238E27FC236}">
                  <a16:creationId xmlns:a16="http://schemas.microsoft.com/office/drawing/2014/main" id="{7B75D2F8-9CB3-5461-F96C-FCF11CD88F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06295" y="1775534"/>
              <a:ext cx="338210" cy="843378"/>
            </a:xfrm>
            <a:prstGeom prst="line">
              <a:avLst/>
            </a:prstGeom>
            <a:noFill/>
            <a:ln w="31750">
              <a:solidFill>
                <a:srgbClr val="00CC00"/>
              </a:solidFill>
              <a:round/>
              <a:headEnd/>
              <a:tailEnd type="arrow" w="lg" len="med"/>
            </a:ln>
            <a:effectLst>
              <a:glow rad="38100">
                <a:schemeClr val="bg1"/>
              </a:glow>
              <a:prstShdw prst="shdw17" dist="17961" dir="2700000">
                <a:srgbClr val="00CC00">
                  <a:gamma/>
                  <a:shade val="60000"/>
                  <a:invGamma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+mj-lt"/>
              </a:endParaRPr>
            </a:p>
          </p:txBody>
        </p:sp>
        <p:sp>
          <p:nvSpPr>
            <p:cNvPr id="18" name="Text Box 48">
              <a:extLst>
                <a:ext uri="{FF2B5EF4-FFF2-40B4-BE49-F238E27FC236}">
                  <a16:creationId xmlns:a16="http://schemas.microsoft.com/office/drawing/2014/main" id="{04F55AEF-F8C0-A63B-3930-7F14FF3DE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5884" y="2078896"/>
              <a:ext cx="473653" cy="335331"/>
            </a:xfrm>
            <a:prstGeom prst="rect">
              <a:avLst/>
            </a:prstGeom>
            <a:solidFill>
              <a:srgbClr val="CC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solidFill>
                    <a:srgbClr val="F78013"/>
                  </a:solidFill>
                  <a:latin typeface="+mj-lt"/>
                  <a:ea typeface="HGSｺﾞｼｯｸE" panose="020B0900000000000000" pitchFamily="50" charset="-128"/>
                </a:rPr>
                <a:t>SC</a:t>
              </a:r>
              <a:endParaRPr lang="ja-JP" altLang="en-US" sz="1400" b="1" dirty="0">
                <a:solidFill>
                  <a:srgbClr val="F78013"/>
                </a:solidFill>
                <a:latin typeface="+mj-lt"/>
                <a:ea typeface="HGSｺﾞｼｯｸE" panose="020B0900000000000000" pitchFamily="50" charset="-128"/>
              </a:endParaRPr>
            </a:p>
          </p:txBody>
        </p:sp>
        <p:sp>
          <p:nvSpPr>
            <p:cNvPr id="19" name="Text Box 50">
              <a:extLst>
                <a:ext uri="{FF2B5EF4-FFF2-40B4-BE49-F238E27FC236}">
                  <a16:creationId xmlns:a16="http://schemas.microsoft.com/office/drawing/2014/main" id="{82AC80C3-F8DF-7026-DFCA-D5683243D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7421" y="1501847"/>
              <a:ext cx="473653" cy="335331"/>
            </a:xfrm>
            <a:prstGeom prst="rect">
              <a:avLst/>
            </a:prstGeom>
            <a:solidFill>
              <a:srgbClr val="CC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  <a:latin typeface="+mj-lt"/>
                  <a:ea typeface="HGSｺﾞｼｯｸE" panose="020B0900000000000000" pitchFamily="50" charset="-128"/>
                </a:rPr>
                <a:t>AC</a:t>
              </a:r>
              <a:endParaRPr lang="ja-JP" altLang="en-US" sz="1400" b="1" dirty="0">
                <a:solidFill>
                  <a:srgbClr val="FF0000"/>
                </a:solidFill>
                <a:latin typeface="+mj-lt"/>
                <a:ea typeface="HGSｺﾞｼｯｸE" panose="020B0900000000000000" pitchFamily="50" charset="-128"/>
              </a:endParaRPr>
            </a:p>
          </p:txBody>
        </p:sp>
        <p:sp>
          <p:nvSpPr>
            <p:cNvPr id="20" name="Text Box 49">
              <a:extLst>
                <a:ext uri="{FF2B5EF4-FFF2-40B4-BE49-F238E27FC236}">
                  <a16:creationId xmlns:a16="http://schemas.microsoft.com/office/drawing/2014/main" id="{B74B171C-CF70-372C-1A12-6FED325EC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3945" y="1538006"/>
              <a:ext cx="484132" cy="335331"/>
            </a:xfrm>
            <a:prstGeom prst="rect">
              <a:avLst/>
            </a:prstGeom>
            <a:solidFill>
              <a:srgbClr val="CC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solidFill>
                    <a:srgbClr val="00CC00"/>
                  </a:solidFill>
                  <a:latin typeface="+mj-lt"/>
                  <a:ea typeface="HGSｺﾞｼｯｸE" panose="020B0900000000000000" pitchFamily="50" charset="-128"/>
                </a:rPr>
                <a:t>CC</a:t>
              </a:r>
              <a:endParaRPr lang="ja-JP" altLang="en-US" sz="1400" b="1" dirty="0">
                <a:solidFill>
                  <a:srgbClr val="00CC00"/>
                </a:solidFill>
                <a:latin typeface="+mj-lt"/>
                <a:ea typeface="HGSｺﾞｼｯｸE" panose="020B0900000000000000" pitchFamily="50" charset="-128"/>
              </a:endParaRPr>
            </a:p>
          </p:txBody>
        </p:sp>
        <p:sp>
          <p:nvSpPr>
            <p:cNvPr id="21" name="Line 58">
              <a:extLst>
                <a:ext uri="{FF2B5EF4-FFF2-40B4-BE49-F238E27FC236}">
                  <a16:creationId xmlns:a16="http://schemas.microsoft.com/office/drawing/2014/main" id="{CBCCAC1D-B394-8BED-8390-2DC7E6D31BD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540000" flipH="1" flipV="1">
              <a:off x="9356651" y="2787770"/>
              <a:ext cx="877002" cy="5132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/>
              <a:tailEnd type="none" w="med" len="med"/>
            </a:ln>
            <a:effectLst>
              <a:glow rad="38100">
                <a:schemeClr val="bg1"/>
              </a:glow>
              <a:prstShdw prst="shdw18" dist="17961" dir="13500000">
                <a:srgbClr val="FFCC00">
                  <a:gamma/>
                  <a:shade val="60000"/>
                  <a:invGamma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+mj-lt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E9C9E34B-FD23-0F93-B833-CA8538C64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22934" r="6200" b="6322"/>
          <a:stretch/>
        </p:blipFill>
        <p:spPr bwMode="auto">
          <a:xfrm>
            <a:off x="239520" y="1289370"/>
            <a:ext cx="5131627" cy="33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3" descr="ARES_system">
            <a:extLst>
              <a:ext uri="{FF2B5EF4-FFF2-40B4-BE49-F238E27FC236}">
                <a16:creationId xmlns:a16="http://schemas.microsoft.com/office/drawing/2014/main" id="{31B3E73E-4530-8650-5EA2-DCA38C7C1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t="64250" r="76672" b="6987"/>
          <a:stretch/>
        </p:blipFill>
        <p:spPr>
          <a:xfrm>
            <a:off x="648235" y="1350699"/>
            <a:ext cx="793387" cy="89863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D771B53-AC85-4E1D-F2B1-1D574A3611BC}"/>
              </a:ext>
            </a:extLst>
          </p:cNvPr>
          <p:cNvSpPr txBox="1"/>
          <p:nvPr/>
        </p:nvSpPr>
        <p:spPr>
          <a:xfrm>
            <a:off x="74303" y="1572042"/>
            <a:ext cx="61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+mj-lt"/>
              </a:rPr>
              <a:t>TE</a:t>
            </a:r>
            <a:r>
              <a:rPr kumimoji="1" lang="en-US" altLang="ja-JP" sz="1200" b="1" baseline="-25000" dirty="0">
                <a:latin typeface="+mj-lt"/>
              </a:rPr>
              <a:t>013</a:t>
            </a:r>
          </a:p>
          <a:p>
            <a:r>
              <a:rPr lang="en-US" altLang="ja-JP" sz="1200" b="1" dirty="0">
                <a:latin typeface="+mj-lt"/>
              </a:rPr>
              <a:t>   </a:t>
            </a:r>
            <a:r>
              <a:rPr lang="en-US" altLang="ja-JP" sz="1200" b="1" dirty="0">
                <a:solidFill>
                  <a:srgbClr val="0070C0"/>
                </a:solidFill>
                <a:latin typeface="+mj-lt"/>
              </a:rPr>
              <a:t>E </a:t>
            </a:r>
            <a:r>
              <a:rPr kumimoji="1" lang="en-US" altLang="ja-JP" sz="1200" b="1" dirty="0">
                <a:latin typeface="+mj-lt"/>
              </a:rPr>
              <a:t> </a:t>
            </a:r>
            <a:r>
              <a:rPr kumimoji="1" lang="en-US" altLang="ja-JP" sz="1200" b="1" dirty="0">
                <a:solidFill>
                  <a:srgbClr val="00B050"/>
                </a:solidFill>
                <a:latin typeface="+mj-lt"/>
              </a:rPr>
              <a:t>H</a:t>
            </a:r>
            <a:endParaRPr kumimoji="1" lang="ja-JP" altLang="en-US" sz="12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D2E69C4-EF3B-4E46-6F48-F0B47BA8D426}"/>
              </a:ext>
            </a:extLst>
          </p:cNvPr>
          <p:cNvGrpSpPr/>
          <p:nvPr/>
        </p:nvGrpSpPr>
        <p:grpSpPr>
          <a:xfrm>
            <a:off x="5035096" y="3009262"/>
            <a:ext cx="1393496" cy="1779339"/>
            <a:chOff x="7414047" y="4743572"/>
            <a:chExt cx="1393496" cy="1779339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883120B6-5A3A-853F-5C39-47C381E56E5D}"/>
                </a:ext>
              </a:extLst>
            </p:cNvPr>
            <p:cNvSpPr txBox="1"/>
            <p:nvPr/>
          </p:nvSpPr>
          <p:spPr>
            <a:xfrm>
              <a:off x="7425011" y="4743572"/>
              <a:ext cx="13708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+mj-lt"/>
                </a:rPr>
                <a:t>Input coupler</a:t>
              </a: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0DA0A898-4571-6B3A-4141-BFCB858A5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047" y="5031625"/>
              <a:ext cx="1393496" cy="149128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52CEB1B0-91C3-6583-7BC4-1D3C243AACC6}"/>
              </a:ext>
            </a:extLst>
          </p:cNvPr>
          <p:cNvCxnSpPr>
            <a:cxnSpLocks/>
          </p:cNvCxnSpPr>
          <p:nvPr/>
        </p:nvCxnSpPr>
        <p:spPr>
          <a:xfrm flipV="1">
            <a:off x="6183517" y="3167570"/>
            <a:ext cx="632513" cy="3361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8">
                <a:extLst>
                  <a:ext uri="{FF2B5EF4-FFF2-40B4-BE49-F238E27FC236}">
                    <a16:creationId xmlns:a16="http://schemas.microsoft.com/office/drawing/2014/main" id="{08A5D5A1-DDC3-2EF4-6EBF-EA92A6B7CB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722" y="4740271"/>
                <a:ext cx="6525178" cy="1831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 typeface="Wingdings" pitchFamily="2" charset="2"/>
                  <a:buChar char="n"/>
                </a:pPr>
                <a:r>
                  <a:rPr lang="en-US" altLang="ja-JP" sz="1600" dirty="0">
                    <a:effectLst/>
                    <a:latin typeface="+mj-lt"/>
                  </a:rPr>
                  <a:t>Three-cavity system is stabilized with </a:t>
                </a:r>
                <a14:m>
                  <m:oMath xmlns:m="http://schemas.openxmlformats.org/officeDocument/2006/math">
                    <m:r>
                      <a:rPr lang="en-US" altLang="ja-JP" sz="1600" b="1" i="0" smtClean="0">
                        <a:effectLst/>
                        <a:latin typeface="Cambria Math" panose="02040503050406030204" pitchFamily="18" charset="0"/>
                      </a:rPr>
                      <m:t>𝛑</m:t>
                    </m:r>
                  </m:oMath>
                </a14:m>
                <a:r>
                  <a:rPr lang="en-US" altLang="ja-JP" sz="1600" b="1" dirty="0">
                    <a:effectLst/>
                    <a:latin typeface="+mj-lt"/>
                  </a:rPr>
                  <a:t>/2 mode </a:t>
                </a:r>
                <a:r>
                  <a:rPr lang="en-US" altLang="ja-JP" sz="1600" dirty="0">
                    <a:effectLst/>
                    <a:latin typeface="+mj-lt"/>
                  </a:rPr>
                  <a:t>operation</a:t>
                </a:r>
              </a:p>
              <a:p>
                <a:pPr marL="357188" lvl="1" indent="-177800">
                  <a:buFont typeface="Wingdings" panose="05000000000000000000" pitchFamily="2" charset="2"/>
                  <a:buChar char="Ø"/>
                </a:pPr>
                <a:r>
                  <a:rPr lang="en-US" altLang="ja-JP" sz="1600" dirty="0">
                    <a:latin typeface="+mj-lt"/>
                  </a:rPr>
                  <a:t>Storage cavity</a:t>
                </a:r>
                <a:r>
                  <a:rPr lang="en-US" altLang="ja-JP" sz="1600" dirty="0">
                    <a:effectLst/>
                    <a:latin typeface="+mj-lt"/>
                  </a:rPr>
                  <a:t> has large stored energy 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ja-JP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i="1">
                                <a:effectLst/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600" i="0">
                                <a:effectLst/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m:rPr>
                                <m:sty m:val="p"/>
                              </m:rPr>
                              <a:rPr lang="en-US" altLang="ja-JP" sz="1600" b="0" i="0" smtClean="0">
                                <a:effectLst/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i="1">
                                <a:effectLst/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600" i="0">
                                <a:effectLst/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en-US" altLang="ja-JP" sz="1600" b="0" i="0" smtClean="0">
                                <a:effectLst/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den>
                    </m:f>
                    <m:r>
                      <a:rPr lang="en-US" altLang="ja-JP" sz="1600" b="0" i="1" smtClean="0">
                        <a:effectLst/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en-US" altLang="ja-JP" sz="1600" dirty="0">
                  <a:effectLst/>
                  <a:latin typeface="+mj-lt"/>
                </a:endParaRPr>
              </a:p>
              <a:p>
                <a:pPr marL="357188" lvl="1" indent="-177800">
                  <a:buFont typeface="Wingdings" panose="05000000000000000000" pitchFamily="2" charset="2"/>
                  <a:buChar char="Ø"/>
                </a:pPr>
                <a:r>
                  <a:rPr lang="en-US" altLang="ja-JP" sz="1600" dirty="0">
                    <a:effectLst/>
                    <a:latin typeface="+mj-lt"/>
                  </a:rPr>
                  <a:t>Optimum detuning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altLang="ja-JP" sz="16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6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ja-JP" sz="16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ja-JP" sz="1600" dirty="0">
                    <a:effectLst/>
                    <a:latin typeface="+mj-lt"/>
                  </a:rPr>
                  <a:t> is reduced as </a:t>
                </a:r>
                <a14:m>
                  <m:oMath xmlns:m="http://schemas.openxmlformats.org/officeDocument/2006/math">
                    <m:r>
                      <a:rPr lang="en-US" altLang="ja-JP" sz="16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ja-JP" sz="1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altLang="ja-JP" sz="1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ja-JP" sz="1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en-US" altLang="ja-JP" sz="16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ja-JP" sz="1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altLang="ja-JP" sz="1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600" i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en-US" altLang="ja-JP" sz="16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altLang="ja-JP" sz="1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type m:val="lin"/>
                                <m:ctrlPr>
                                  <a:rPr lang="en-US" altLang="ja-JP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60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sc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60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ac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altLang="ja-JP" sz="1600" dirty="0">
                  <a:effectLst/>
                  <a:latin typeface="+mj-lt"/>
                </a:endParaRPr>
              </a:p>
              <a:p>
                <a:pPr marL="357188" lvl="1" indent="-177800">
                  <a:buFont typeface="Wingdings" panose="05000000000000000000" pitchFamily="2" charset="2"/>
                  <a:buChar char="Ø"/>
                </a:pPr>
                <a:r>
                  <a:rPr lang="en-US" altLang="ja-JP" sz="1600" dirty="0">
                    <a:effectLst/>
                    <a:latin typeface="+mj-lt"/>
                  </a:rPr>
                  <a:t>CBIs driven by the accelerating mode is suppressed.</a:t>
                </a:r>
              </a:p>
              <a:p>
                <a:pPr marL="357188" lvl="1" indent="-177800">
                  <a:buFont typeface="Wingdings" panose="05000000000000000000" pitchFamily="2" charset="2"/>
                  <a:buChar char="Ø"/>
                </a:pPr>
                <a:r>
                  <a:rPr lang="en-US" altLang="ja-JP" sz="1600" dirty="0">
                    <a:effectLst/>
                    <a:latin typeface="+mj-lt"/>
                  </a:rPr>
                  <a:t>Parasitic 0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1600" b="0" i="0" smtClean="0">
                        <a:effectLst/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altLang="ja-JP" sz="1600" dirty="0">
                    <a:effectLst/>
                    <a:latin typeface="+mj-lt"/>
                  </a:rPr>
                  <a:t> modes can be damped selectively out of CC by an antenna-type damper.</a:t>
                </a:r>
              </a:p>
            </p:txBody>
          </p:sp>
        </mc:Choice>
        <mc:Fallback xmlns="">
          <p:sp>
            <p:nvSpPr>
              <p:cNvPr id="29" name="Text Box 8">
                <a:extLst>
                  <a:ext uri="{FF2B5EF4-FFF2-40B4-BE49-F238E27FC236}">
                    <a16:creationId xmlns:a16="http://schemas.microsoft.com/office/drawing/2014/main" id="{08A5D5A1-DDC3-2EF4-6EBF-EA92A6B7C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722" y="4740271"/>
                <a:ext cx="6525178" cy="1831912"/>
              </a:xfrm>
              <a:prstGeom prst="rect">
                <a:avLst/>
              </a:prstGeom>
              <a:blipFill>
                <a:blip r:embed="rId7"/>
                <a:stretch>
                  <a:fillRect l="-374" t="-5333" b="-3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01C001F-7F89-5F76-622B-FA672A69E06A}"/>
              </a:ext>
            </a:extLst>
          </p:cNvPr>
          <p:cNvSpPr txBox="1"/>
          <p:nvPr/>
        </p:nvSpPr>
        <p:spPr>
          <a:xfrm rot="1988088">
            <a:off x="8190037" y="3140923"/>
            <a:ext cx="790281" cy="184666"/>
          </a:xfrm>
          <a:prstGeom prst="rect">
            <a:avLst/>
          </a:prstGeom>
          <a:solidFill>
            <a:srgbClr val="FFFF9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 dirty="0">
                <a:latin typeface="+mj-lt"/>
              </a:rPr>
              <a:t>←</a:t>
            </a:r>
            <a:r>
              <a:rPr kumimoji="1" lang="en-US" altLang="ja-JP" sz="1200" b="1" dirty="0">
                <a:latin typeface="+mj-lt"/>
              </a:rPr>
              <a:t>C-damper</a:t>
            </a:r>
            <a:endParaRPr kumimoji="1" lang="ja-JP" altLang="en-US" sz="1200" b="1" dirty="0">
              <a:latin typeface="+mj-lt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ACF61084-0008-7C45-8C2E-A0F9BE00A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8978" y="3051152"/>
            <a:ext cx="2468091" cy="2314145"/>
          </a:xfrm>
          <a:prstGeom prst="rect">
            <a:avLst/>
          </a:prstGeom>
        </p:spPr>
      </p:pic>
      <p:graphicFrame>
        <p:nvGraphicFramePr>
          <p:cNvPr id="33" name="表 59">
            <a:extLst>
              <a:ext uri="{FF2B5EF4-FFF2-40B4-BE49-F238E27FC236}">
                <a16:creationId xmlns:a16="http://schemas.microsoft.com/office/drawing/2014/main" id="{7790AAFB-B2B0-A228-6F6A-EEAC5DAA5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020159"/>
              </p:ext>
            </p:extLst>
          </p:nvPr>
        </p:nvGraphicFramePr>
        <p:xfrm>
          <a:off x="10265117" y="1191852"/>
          <a:ext cx="1756410" cy="16459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2155">
                  <a:extLst>
                    <a:ext uri="{9D8B030D-6E8A-4147-A177-3AD203B41FA5}">
                      <a16:colId xmlns:a16="http://schemas.microsoft.com/office/drawing/2014/main" val="1533659366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558300799"/>
                    </a:ext>
                  </a:extLst>
                </a:gridCol>
              </a:tblGrid>
              <a:tr h="261796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/>
                        <a:t>Parameters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71475"/>
                  </a:ext>
                </a:extLst>
              </a:tr>
              <a:tr h="261796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Freq.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509 MHz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383997"/>
                  </a:ext>
                </a:extLst>
              </a:tr>
              <a:tr h="261796">
                <a:tc>
                  <a:txBody>
                    <a:bodyPr/>
                    <a:lstStyle/>
                    <a:p>
                      <a:r>
                        <a:rPr lang="en-US" altLang="ja-JP" sz="1200" i="1" dirty="0" err="1">
                          <a:latin typeface="+mn-ea"/>
                        </a:rPr>
                        <a:t>R</a:t>
                      </a:r>
                      <a:r>
                        <a:rPr lang="en-US" altLang="ja-JP" sz="1200" baseline="-25000" dirty="0" err="1">
                          <a:latin typeface="+mn-ea"/>
                        </a:rPr>
                        <a:t>sh</a:t>
                      </a:r>
                      <a:r>
                        <a:rPr lang="en-US" altLang="ja-JP" sz="1200" dirty="0">
                          <a:latin typeface="+mn-ea"/>
                        </a:rPr>
                        <a:t>/</a:t>
                      </a:r>
                      <a:r>
                        <a:rPr lang="en-US" altLang="ja-JP" sz="1200" i="1" dirty="0">
                          <a:latin typeface="+mn-ea"/>
                        </a:rPr>
                        <a:t>Q</a:t>
                      </a:r>
                      <a:r>
                        <a:rPr lang="en-US" altLang="ja-JP" sz="1200" baseline="-25000" dirty="0">
                          <a:latin typeface="+mn-ea"/>
                        </a:rPr>
                        <a:t>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15</a:t>
                      </a:r>
                      <a:r>
                        <a:rPr kumimoji="1" lang="en-US" altLang="ja-JP" sz="1200" dirty="0">
                          <a:latin typeface="Symbol" panose="05050102010706020507" pitchFamily="18" charset="2"/>
                        </a:rPr>
                        <a:t>W</a:t>
                      </a:r>
                      <a:endParaRPr kumimoji="1" lang="ja-JP" altLang="en-US" sz="12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366548"/>
                  </a:ext>
                </a:extLst>
              </a:tr>
              <a:tr h="261796">
                <a:tc>
                  <a:txBody>
                    <a:bodyPr/>
                    <a:lstStyle/>
                    <a:p>
                      <a:r>
                        <a:rPr lang="en-US" altLang="ja-JP" sz="1200" i="1" dirty="0">
                          <a:latin typeface="+mn-ea"/>
                        </a:rPr>
                        <a:t>Q</a:t>
                      </a:r>
                      <a:r>
                        <a:rPr lang="en-US" altLang="ja-JP" sz="1200" baseline="-25000" dirty="0">
                          <a:latin typeface="+mn-ea"/>
                        </a:rPr>
                        <a:t>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~1.1x10</a:t>
                      </a:r>
                      <a:r>
                        <a:rPr kumimoji="1" lang="en-US" altLang="ja-JP" sz="1200" baseline="30000" dirty="0"/>
                        <a:t>5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852096"/>
                  </a:ext>
                </a:extLst>
              </a:tr>
              <a:tr h="261796">
                <a:tc>
                  <a:txBody>
                    <a:bodyPr/>
                    <a:lstStyle/>
                    <a:p>
                      <a:r>
                        <a:rPr lang="en-US" altLang="ja-JP" sz="1200" i="1" dirty="0" err="1">
                          <a:latin typeface="+mn-ea"/>
                        </a:rPr>
                        <a:t>V</a:t>
                      </a:r>
                      <a:r>
                        <a:rPr lang="en-US" altLang="ja-JP" sz="1200" baseline="-25000" dirty="0" err="1">
                          <a:latin typeface="+mn-ea"/>
                        </a:rPr>
                        <a:t>c</a:t>
                      </a:r>
                      <a:r>
                        <a:rPr lang="en-US" altLang="ja-JP" sz="1200" baseline="-25000" dirty="0">
                          <a:latin typeface="+mn-ea"/>
                        </a:rPr>
                        <a:t> (spec.)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0.5MV/cav.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703321"/>
                  </a:ext>
                </a:extLst>
              </a:tr>
              <a:tr h="261796">
                <a:tc>
                  <a:txBody>
                    <a:bodyPr/>
                    <a:lstStyle/>
                    <a:p>
                      <a:r>
                        <a:rPr lang="en-US" altLang="ja-JP" sz="1200" i="1" dirty="0" err="1">
                          <a:latin typeface="+mn-ea"/>
                        </a:rPr>
                        <a:t>P</a:t>
                      </a:r>
                      <a:r>
                        <a:rPr lang="en-US" altLang="ja-JP" sz="1200" baseline="-25000" dirty="0" err="1">
                          <a:latin typeface="+mn-ea"/>
                        </a:rPr>
                        <a:t>wall</a:t>
                      </a:r>
                      <a:r>
                        <a:rPr lang="en-US" altLang="ja-JP" sz="1200" baseline="-25000" dirty="0">
                          <a:latin typeface="+mn-ea"/>
                        </a:rPr>
                        <a:t>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150kW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12391"/>
                  </a:ext>
                </a:extLst>
              </a:tr>
            </a:tbl>
          </a:graphicData>
        </a:graphic>
      </p:graphicFrame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860075B-2D2F-47A8-B060-B5DEFA394A79}"/>
              </a:ext>
            </a:extLst>
          </p:cNvPr>
          <p:cNvSpPr txBox="1"/>
          <p:nvPr/>
        </p:nvSpPr>
        <p:spPr>
          <a:xfrm>
            <a:off x="10123093" y="2821957"/>
            <a:ext cx="18453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+mj-lt"/>
              </a:rPr>
              <a:t>(60 kW in AC, 90 kW in SC)</a:t>
            </a:r>
            <a:endParaRPr kumimoji="1" lang="ja-JP" altLang="en-US" sz="1050" dirty="0">
              <a:latin typeface="+mj-lt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B4CCE743-C17C-8537-951C-50AEAC4CC9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3746" y="5300639"/>
            <a:ext cx="5470287" cy="1374369"/>
          </a:xfr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sz="1800" b="1" dirty="0">
                <a:latin typeface="+mj-lt"/>
              </a:rPr>
              <a:t> System trip rate</a:t>
            </a:r>
            <a:r>
              <a:rPr lang="en-US" altLang="ja-JP" sz="1800" dirty="0">
                <a:latin typeface="+mj-lt"/>
              </a:rPr>
              <a:t> ≈ 0.6/cavity/3 months </a:t>
            </a:r>
          </a:p>
          <a:p>
            <a:pPr lvl="1"/>
            <a:r>
              <a:rPr lang="en-US" altLang="ja-JP" sz="1600" dirty="0">
                <a:latin typeface="+mj-lt"/>
              </a:rPr>
              <a:t>(during last operation 2024ab) for the 30 ARES cavities</a:t>
            </a:r>
          </a:p>
          <a:p>
            <a:pPr lvl="1"/>
            <a:r>
              <a:rPr lang="en-US" altLang="ja-JP" sz="1600" dirty="0">
                <a:latin typeface="+mj-lt"/>
              </a:rPr>
              <a:t>No significant change since operation start-up</a:t>
            </a:r>
          </a:p>
          <a:p>
            <a:pPr marL="360363" lvl="1" indent="-182563">
              <a:buFont typeface="Wingdings" panose="05000000000000000000" pitchFamily="2" charset="2"/>
              <a:buChar char="Ø"/>
            </a:pPr>
            <a:r>
              <a:rPr lang="en-US" altLang="ja-JP" sz="1800" b="1" dirty="0">
                <a:solidFill>
                  <a:srgbClr val="FF0000"/>
                </a:solidFill>
                <a:latin typeface="+mj-lt"/>
              </a:rPr>
              <a:t>Very stable for beam operation so far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58312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Unicode MS" panose="020B0604020202020204" pitchFamily="50" charset="-128"/>
              </a:rPr>
              <a:t>RF System Upgrade Item for </a:t>
            </a:r>
            <a:r>
              <a:rPr lang="en-US" dirty="0" err="1">
                <a:latin typeface="Arial Unicode MS" panose="020B0604020202020204" pitchFamily="50" charset="-128"/>
              </a:rPr>
              <a:t>SuperKEKB</a:t>
            </a:r>
            <a:endParaRPr lang="en-US" dirty="0">
              <a:latin typeface="Arial Unicode MS" panose="020B060402020202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Arial Unicode MS" panose="020B0604020202020204" pitchFamily="50" charset="-128"/>
              </a:rPr>
              <a:t>7</a:t>
            </a:fld>
            <a:endParaRPr lang="en-US">
              <a:latin typeface="Arial Unicode MS" panose="020B060402020202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F7BE3E4-1CFD-CEC8-7C21-DC854A460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80152A-6136-1FED-139F-86827DF85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37E96D2-F23F-9990-6D6C-BCD562A612E7}"/>
              </a:ext>
            </a:extLst>
          </p:cNvPr>
          <p:cNvSpPr txBox="1"/>
          <p:nvPr/>
        </p:nvSpPr>
        <p:spPr>
          <a:xfrm>
            <a:off x="1671854" y="4588261"/>
            <a:ext cx="88482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200" dirty="0"/>
              <a:t>Increasing the number of RF stations where one klystron drives one </a:t>
            </a:r>
            <a:r>
              <a:rPr lang="en-US" altLang="ja-JP" sz="1200" dirty="0"/>
              <a:t>ARES (Normal Conducting Cavity)</a:t>
            </a:r>
            <a:r>
              <a:rPr kumimoji="1" lang="en-US" altLang="ja-JP" sz="1200" dirty="0"/>
              <a:t>, called 1:1 station. </a:t>
            </a:r>
            <a:endParaRPr lang="en-US" altLang="ja-JP" sz="1200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200" dirty="0"/>
              <a:t>ARES (Normal Conducting Cavity)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200" dirty="0"/>
              <a:t>Changing Input Coupling </a:t>
            </a:r>
            <a:r>
              <a:rPr kumimoji="1" lang="en-US" altLang="ja-JP" sz="1200" i="1" dirty="0">
                <a:latin typeface="Symbol" panose="05050102010706020507" pitchFamily="18" charset="2"/>
              </a:rPr>
              <a:t>b</a:t>
            </a:r>
            <a:r>
              <a:rPr kumimoji="1" lang="en-US" altLang="ja-JP" sz="1200" dirty="0"/>
              <a:t> from 3 (1:2) to 5 (1:1).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200" dirty="0"/>
              <a:t>SCC (Superconducting Cavity)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200" dirty="0"/>
              <a:t>Installation of additional HOM damper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200" dirty="0"/>
              <a:t>HPRF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200" dirty="0"/>
              <a:t>Replacement of Klystrons with higher gain and more stable ones</a:t>
            </a:r>
            <a:endParaRPr kumimoji="1" lang="en-US" altLang="ja-JP" sz="1200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200" dirty="0"/>
              <a:t>LLRF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200" dirty="0"/>
              <a:t>Replacing with new digital LLRF a part of ARES 1:1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200" dirty="0"/>
              <a:t>Development of new CBI damper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CA4F184-5A24-688D-52BB-3894A948A008}"/>
              </a:ext>
            </a:extLst>
          </p:cNvPr>
          <p:cNvSpPr txBox="1"/>
          <p:nvPr/>
        </p:nvSpPr>
        <p:spPr>
          <a:xfrm>
            <a:off x="-10800" y="1109134"/>
            <a:ext cx="11665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RF system is re-used from KEKB with some reinforcements to handle twice high beam current and large beam power.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1AA97B1-CB59-E582-E76B-977B323378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38" y="1486086"/>
            <a:ext cx="3992145" cy="31541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F061C59-4359-246D-3763-7230533A9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66" y="1478466"/>
            <a:ext cx="7825270" cy="31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7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00CAACC-B064-C273-D04C-AEEDB19F36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sp>
        <p:nvSpPr>
          <p:cNvPr id="526" name="正方形/長方形 525">
            <a:extLst>
              <a:ext uri="{FF2B5EF4-FFF2-40B4-BE49-F238E27FC236}">
                <a16:creationId xmlns:a16="http://schemas.microsoft.com/office/drawing/2014/main" id="{FAB82833-AF68-FC6E-8E87-2F9D66C88720}"/>
              </a:ext>
            </a:extLst>
          </p:cNvPr>
          <p:cNvSpPr/>
          <p:nvPr/>
        </p:nvSpPr>
        <p:spPr>
          <a:xfrm>
            <a:off x="130629" y="849313"/>
            <a:ext cx="8171542" cy="6029354"/>
          </a:xfrm>
          <a:prstGeom prst="rect">
            <a:avLst/>
          </a:prstGeom>
          <a:solidFill>
            <a:schemeClr val="bg1"/>
          </a:solidFill>
          <a:ln>
            <a:solidFill>
              <a:srgbClr val="2683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図形グループ 2">
            <a:extLst>
              <a:ext uri="{FF2B5EF4-FFF2-40B4-BE49-F238E27FC236}">
                <a16:creationId xmlns:a16="http://schemas.microsoft.com/office/drawing/2014/main" id="{F329AFCF-3599-613C-03B4-2623C4967EC4}"/>
              </a:ext>
            </a:extLst>
          </p:cNvPr>
          <p:cNvGrpSpPr/>
          <p:nvPr/>
        </p:nvGrpSpPr>
        <p:grpSpPr>
          <a:xfrm>
            <a:off x="354314" y="1005112"/>
            <a:ext cx="7706524" cy="5823315"/>
            <a:chOff x="103988" y="102064"/>
            <a:chExt cx="8933104" cy="6750162"/>
          </a:xfrm>
        </p:grpSpPr>
        <p:grpSp>
          <p:nvGrpSpPr>
            <p:cNvPr id="529" name="図形グループ 3">
              <a:extLst>
                <a:ext uri="{FF2B5EF4-FFF2-40B4-BE49-F238E27FC236}">
                  <a16:creationId xmlns:a16="http://schemas.microsoft.com/office/drawing/2014/main" id="{79BB3AFB-F751-74A6-5346-E07F7DEA8201}"/>
                </a:ext>
              </a:extLst>
            </p:cNvPr>
            <p:cNvGrpSpPr/>
            <p:nvPr/>
          </p:nvGrpSpPr>
          <p:grpSpPr>
            <a:xfrm>
              <a:off x="122262" y="102064"/>
              <a:ext cx="8914830" cy="6750162"/>
              <a:chOff x="122262" y="102064"/>
              <a:chExt cx="8914830" cy="6750162"/>
            </a:xfrm>
          </p:grpSpPr>
          <p:sp>
            <p:nvSpPr>
              <p:cNvPr id="538" name="テキスト ボックス 537">
                <a:extLst>
                  <a:ext uri="{FF2B5EF4-FFF2-40B4-BE49-F238E27FC236}">
                    <a16:creationId xmlns:a16="http://schemas.microsoft.com/office/drawing/2014/main" id="{95A904BE-3C7F-FDDE-0661-435A7C1D5239}"/>
                  </a:ext>
                </a:extLst>
              </p:cNvPr>
              <p:cNvSpPr txBox="1"/>
              <p:nvPr/>
            </p:nvSpPr>
            <p:spPr>
              <a:xfrm>
                <a:off x="5957066" y="6441450"/>
                <a:ext cx="1084075" cy="298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/>
                  <a:t>ARES cavity</a:t>
                </a:r>
                <a:endParaRPr kumimoji="1" lang="ja-JP" altLang="en-US" sz="1000" dirty="0"/>
              </a:p>
            </p:txBody>
          </p:sp>
          <p:sp>
            <p:nvSpPr>
              <p:cNvPr id="539" name="テキスト ボックス 538">
                <a:extLst>
                  <a:ext uri="{FF2B5EF4-FFF2-40B4-BE49-F238E27FC236}">
                    <a16:creationId xmlns:a16="http://schemas.microsoft.com/office/drawing/2014/main" id="{1892977E-A033-BB72-163B-AB1DF04E4B17}"/>
                  </a:ext>
                </a:extLst>
              </p:cNvPr>
              <p:cNvSpPr txBox="1"/>
              <p:nvPr/>
            </p:nvSpPr>
            <p:spPr>
              <a:xfrm>
                <a:off x="7123790" y="6428465"/>
                <a:ext cx="878213" cy="298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/>
                  <a:t>SC cavity</a:t>
                </a:r>
                <a:endParaRPr kumimoji="1" lang="ja-JP" altLang="en-US" sz="1000" dirty="0"/>
              </a:p>
            </p:txBody>
          </p:sp>
          <p:sp>
            <p:nvSpPr>
              <p:cNvPr id="540" name="テキスト ボックス 539">
                <a:extLst>
                  <a:ext uri="{FF2B5EF4-FFF2-40B4-BE49-F238E27FC236}">
                    <a16:creationId xmlns:a16="http://schemas.microsoft.com/office/drawing/2014/main" id="{4A354010-7CF4-8435-3CF5-435D48B1EDC4}"/>
                  </a:ext>
                </a:extLst>
              </p:cNvPr>
              <p:cNvSpPr txBox="1"/>
              <p:nvPr/>
            </p:nvSpPr>
            <p:spPr>
              <a:xfrm>
                <a:off x="469498" y="6434968"/>
                <a:ext cx="2099787" cy="298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/>
                  <a:t>Klystron, HP&amp;LLRF system</a:t>
                </a:r>
                <a:endParaRPr kumimoji="1" lang="ja-JP" altLang="en-US" sz="1000" dirty="0"/>
              </a:p>
            </p:txBody>
          </p:sp>
          <p:sp>
            <p:nvSpPr>
              <p:cNvPr id="541" name="テキスト ボックス 540">
                <a:extLst>
                  <a:ext uri="{FF2B5EF4-FFF2-40B4-BE49-F238E27FC236}">
                    <a16:creationId xmlns:a16="http://schemas.microsoft.com/office/drawing/2014/main" id="{34D7A153-6193-14EC-4B92-A12FCAA20A46}"/>
                  </a:ext>
                </a:extLst>
              </p:cNvPr>
              <p:cNvSpPr txBox="1"/>
              <p:nvPr/>
            </p:nvSpPr>
            <p:spPr>
              <a:xfrm>
                <a:off x="8060273" y="6424630"/>
                <a:ext cx="783051" cy="298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SC crab</a:t>
                </a:r>
                <a:endParaRPr kumimoji="1" lang="ja-JP" altLang="en-US" sz="1000" dirty="0"/>
              </a:p>
            </p:txBody>
          </p:sp>
          <p:sp>
            <p:nvSpPr>
              <p:cNvPr id="542" name="正方形/長方形 541">
                <a:extLst>
                  <a:ext uri="{FF2B5EF4-FFF2-40B4-BE49-F238E27FC236}">
                    <a16:creationId xmlns:a16="http://schemas.microsoft.com/office/drawing/2014/main" id="{922EFB4D-1F2A-0682-445E-F9EC600D469A}"/>
                  </a:ext>
                </a:extLst>
              </p:cNvPr>
              <p:cNvSpPr/>
              <p:nvPr/>
            </p:nvSpPr>
            <p:spPr>
              <a:xfrm>
                <a:off x="7976216" y="6424067"/>
                <a:ext cx="120618" cy="314662"/>
              </a:xfrm>
              <a:prstGeom prst="rect">
                <a:avLst/>
              </a:prstGeom>
              <a:solidFill>
                <a:srgbClr val="50D9FD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43" name="正方形/長方形 542">
                <a:extLst>
                  <a:ext uri="{FF2B5EF4-FFF2-40B4-BE49-F238E27FC236}">
                    <a16:creationId xmlns:a16="http://schemas.microsoft.com/office/drawing/2014/main" id="{B58AF57C-5128-49F7-FB21-02C8C2EAA815}"/>
                  </a:ext>
                </a:extLst>
              </p:cNvPr>
              <p:cNvSpPr/>
              <p:nvPr/>
            </p:nvSpPr>
            <p:spPr>
              <a:xfrm>
                <a:off x="7031326" y="6428835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44" name="正方形/長方形 543">
                <a:extLst>
                  <a:ext uri="{FF2B5EF4-FFF2-40B4-BE49-F238E27FC236}">
                    <a16:creationId xmlns:a16="http://schemas.microsoft.com/office/drawing/2014/main" id="{9C4F0C87-4900-6309-936D-F374EE63EE06}"/>
                  </a:ext>
                </a:extLst>
              </p:cNvPr>
              <p:cNvSpPr/>
              <p:nvPr/>
            </p:nvSpPr>
            <p:spPr>
              <a:xfrm>
                <a:off x="5874019" y="644528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grpSp>
            <p:nvGrpSpPr>
              <p:cNvPr id="545" name="図形グループ 9">
                <a:extLst>
                  <a:ext uri="{FF2B5EF4-FFF2-40B4-BE49-F238E27FC236}">
                    <a16:creationId xmlns:a16="http://schemas.microsoft.com/office/drawing/2014/main" id="{2DA6D507-3D14-F0A7-F475-C3576E07CDCD}"/>
                  </a:ext>
                </a:extLst>
              </p:cNvPr>
              <p:cNvGrpSpPr/>
              <p:nvPr/>
            </p:nvGrpSpPr>
            <p:grpSpPr>
              <a:xfrm>
                <a:off x="2547308" y="6340421"/>
                <a:ext cx="315502" cy="242373"/>
                <a:chOff x="1756364" y="977134"/>
                <a:chExt cx="315502" cy="242373"/>
              </a:xfrm>
            </p:grpSpPr>
            <p:sp>
              <p:nvSpPr>
                <p:cNvPr id="1018" name="正方形/長方形 10">
                  <a:extLst>
                    <a:ext uri="{FF2B5EF4-FFF2-40B4-BE49-F238E27FC236}">
                      <a16:creationId xmlns:a16="http://schemas.microsoft.com/office/drawing/2014/main" id="{EAA13933-BB11-64EC-FE81-C1A89E256983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019" name="テキスト ボックス 11">
                  <a:extLst>
                    <a:ext uri="{FF2B5EF4-FFF2-40B4-BE49-F238E27FC236}">
                      <a16:creationId xmlns:a16="http://schemas.microsoft.com/office/drawing/2014/main" id="{E9A9A060-23CE-E93D-7BD8-6AF177F75569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546" name="図形グループ 12">
                <a:extLst>
                  <a:ext uri="{FF2B5EF4-FFF2-40B4-BE49-F238E27FC236}">
                    <a16:creationId xmlns:a16="http://schemas.microsoft.com/office/drawing/2014/main" id="{AB120A73-D40D-6FE8-D5CB-1EA13589C9E4}"/>
                  </a:ext>
                </a:extLst>
              </p:cNvPr>
              <p:cNvGrpSpPr/>
              <p:nvPr/>
            </p:nvGrpSpPr>
            <p:grpSpPr>
              <a:xfrm>
                <a:off x="2576741" y="6574704"/>
                <a:ext cx="283934" cy="242373"/>
                <a:chOff x="418372" y="964954"/>
                <a:chExt cx="283934" cy="242373"/>
              </a:xfrm>
            </p:grpSpPr>
            <p:sp>
              <p:nvSpPr>
                <p:cNvPr id="1016" name="正方形/長方形 13">
                  <a:extLst>
                    <a:ext uri="{FF2B5EF4-FFF2-40B4-BE49-F238E27FC236}">
                      <a16:creationId xmlns:a16="http://schemas.microsoft.com/office/drawing/2014/main" id="{C4EE2361-B414-B847-458A-DD5CFA5021D3}"/>
                    </a:ext>
                  </a:extLst>
                </p:cNvPr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017" name="テキスト ボックス 14">
                  <a:extLst>
                    <a:ext uri="{FF2B5EF4-FFF2-40B4-BE49-F238E27FC236}">
                      <a16:creationId xmlns:a16="http://schemas.microsoft.com/office/drawing/2014/main" id="{C48EBFF9-7CA7-E8E6-C369-2CEFF914AE9F}"/>
                    </a:ext>
                  </a:extLst>
                </p:cNvPr>
                <p:cNvSpPr txBox="1"/>
                <p:nvPr/>
              </p:nvSpPr>
              <p:spPr>
                <a:xfrm>
                  <a:off x="418372" y="964954"/>
                  <a:ext cx="283934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700" dirty="0"/>
                    <a:t>1</a:t>
                  </a:r>
                  <a:endParaRPr kumimoji="1" lang="ja-JP" altLang="en-US" sz="700" dirty="0"/>
                </a:p>
              </p:txBody>
            </p:sp>
          </p:grpSp>
          <p:sp>
            <p:nvSpPr>
              <p:cNvPr id="547" name="テキスト ボックス 546">
                <a:extLst>
                  <a:ext uri="{FF2B5EF4-FFF2-40B4-BE49-F238E27FC236}">
                    <a16:creationId xmlns:a16="http://schemas.microsoft.com/office/drawing/2014/main" id="{15D60C3E-86CD-7CB4-1621-A3F3194F3A84}"/>
                  </a:ext>
                </a:extLst>
              </p:cNvPr>
              <p:cNvSpPr txBox="1"/>
              <p:nvPr/>
            </p:nvSpPr>
            <p:spPr>
              <a:xfrm>
                <a:off x="2892426" y="6340422"/>
                <a:ext cx="3037817" cy="298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/>
                  <a:t>Type “A” power supply (for two klystrons)</a:t>
                </a:r>
                <a:endParaRPr kumimoji="1" lang="ja-JP" altLang="en-US" sz="1000" dirty="0"/>
              </a:p>
            </p:txBody>
          </p:sp>
          <p:sp>
            <p:nvSpPr>
              <p:cNvPr id="548" name="テキスト ボックス 547">
                <a:extLst>
                  <a:ext uri="{FF2B5EF4-FFF2-40B4-BE49-F238E27FC236}">
                    <a16:creationId xmlns:a16="http://schemas.microsoft.com/office/drawing/2014/main" id="{39A3BE16-1DAC-09C2-5461-04093D36F47F}"/>
                  </a:ext>
                </a:extLst>
              </p:cNvPr>
              <p:cNvSpPr txBox="1"/>
              <p:nvPr/>
            </p:nvSpPr>
            <p:spPr>
              <a:xfrm>
                <a:off x="2883395" y="6553921"/>
                <a:ext cx="2975670" cy="298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/>
                  <a:t>Type “B” power supply (for </a:t>
                </a:r>
                <a:r>
                  <a:rPr lang="en-US" altLang="ja-JP" sz="1000" dirty="0"/>
                  <a:t>one</a:t>
                </a:r>
                <a:r>
                  <a:rPr kumimoji="1" lang="en-US" altLang="ja-JP" sz="1000" dirty="0"/>
                  <a:t> klystron)</a:t>
                </a:r>
                <a:endParaRPr kumimoji="1" lang="ja-JP" altLang="en-US" sz="1000" dirty="0"/>
              </a:p>
            </p:txBody>
          </p:sp>
          <p:sp>
            <p:nvSpPr>
              <p:cNvPr id="549" name="角丸四角形 23">
                <a:extLst>
                  <a:ext uri="{FF2B5EF4-FFF2-40B4-BE49-F238E27FC236}">
                    <a16:creationId xmlns:a16="http://schemas.microsoft.com/office/drawing/2014/main" id="{897ABF9A-3F1B-8E6A-7150-2B2A6D65CD41}"/>
                  </a:ext>
                </a:extLst>
              </p:cNvPr>
              <p:cNvSpPr/>
              <p:nvPr/>
            </p:nvSpPr>
            <p:spPr>
              <a:xfrm>
                <a:off x="6801109" y="3727556"/>
                <a:ext cx="2090553" cy="2486700"/>
              </a:xfrm>
              <a:prstGeom prst="roundRect">
                <a:avLst/>
              </a:prstGeom>
              <a:solidFill>
                <a:srgbClr val="E7FFB6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50" name="角丸四角形 24">
                <a:extLst>
                  <a:ext uri="{FF2B5EF4-FFF2-40B4-BE49-F238E27FC236}">
                    <a16:creationId xmlns:a16="http://schemas.microsoft.com/office/drawing/2014/main" id="{8ADD9149-955E-8E35-F9C8-2FAA61FD5713}"/>
                  </a:ext>
                </a:extLst>
              </p:cNvPr>
              <p:cNvSpPr/>
              <p:nvPr/>
            </p:nvSpPr>
            <p:spPr>
              <a:xfrm>
                <a:off x="2953155" y="3727555"/>
                <a:ext cx="3746096" cy="2486700"/>
              </a:xfrm>
              <a:prstGeom prst="roundRect">
                <a:avLst/>
              </a:prstGeom>
              <a:solidFill>
                <a:srgbClr val="E7FFB6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51" name="角丸四角形 25">
                <a:extLst>
                  <a:ext uri="{FF2B5EF4-FFF2-40B4-BE49-F238E27FC236}">
                    <a16:creationId xmlns:a16="http://schemas.microsoft.com/office/drawing/2014/main" id="{11542A9C-D67C-D9F6-C0C5-D4F6B564A026}"/>
                  </a:ext>
                </a:extLst>
              </p:cNvPr>
              <p:cNvSpPr/>
              <p:nvPr/>
            </p:nvSpPr>
            <p:spPr>
              <a:xfrm>
                <a:off x="186811" y="3727555"/>
                <a:ext cx="2664938" cy="2486699"/>
              </a:xfrm>
              <a:prstGeom prst="roundRect">
                <a:avLst/>
              </a:prstGeom>
              <a:solidFill>
                <a:srgbClr val="E7FFB6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52" name="直線コネクタ 551">
                <a:extLst>
                  <a:ext uri="{FF2B5EF4-FFF2-40B4-BE49-F238E27FC236}">
                    <a16:creationId xmlns:a16="http://schemas.microsoft.com/office/drawing/2014/main" id="{8850246A-9BF0-E802-4900-655C7491F380}"/>
                  </a:ext>
                </a:extLst>
              </p:cNvPr>
              <p:cNvCxnSpPr/>
              <p:nvPr/>
            </p:nvCxnSpPr>
            <p:spPr>
              <a:xfrm rot="5400000">
                <a:off x="2231453" y="5147080"/>
                <a:ext cx="98133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3" name="正方形/長方形 18">
                <a:extLst>
                  <a:ext uri="{FF2B5EF4-FFF2-40B4-BE49-F238E27FC236}">
                    <a16:creationId xmlns:a16="http://schemas.microsoft.com/office/drawing/2014/main" id="{4A309794-582B-1DDE-6437-88F42C563E4D}"/>
                  </a:ext>
                </a:extLst>
              </p:cNvPr>
              <p:cNvSpPr/>
              <p:nvPr/>
            </p:nvSpPr>
            <p:spPr>
              <a:xfrm>
                <a:off x="2655747" y="5642355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54" name="二等辺三角形 19">
                <a:extLst>
                  <a:ext uri="{FF2B5EF4-FFF2-40B4-BE49-F238E27FC236}">
                    <a16:creationId xmlns:a16="http://schemas.microsoft.com/office/drawing/2014/main" id="{13FF98F9-7373-3B76-C241-D7D92F507853}"/>
                  </a:ext>
                </a:extLst>
              </p:cNvPr>
              <p:cNvSpPr/>
              <p:nvPr/>
            </p:nvSpPr>
            <p:spPr>
              <a:xfrm flipV="1">
                <a:off x="2645890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55" name="テキスト ボックス 554">
                <a:extLst>
                  <a:ext uri="{FF2B5EF4-FFF2-40B4-BE49-F238E27FC236}">
                    <a16:creationId xmlns:a16="http://schemas.microsoft.com/office/drawing/2014/main" id="{8191EE2A-EF07-8D41-79E1-EC7EE5948228}"/>
                  </a:ext>
                </a:extLst>
              </p:cNvPr>
              <p:cNvSpPr txBox="1"/>
              <p:nvPr/>
            </p:nvSpPr>
            <p:spPr>
              <a:xfrm>
                <a:off x="2602427" y="4378744"/>
                <a:ext cx="289760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F</a:t>
                </a:r>
                <a:endParaRPr kumimoji="1" lang="ja-JP" altLang="en-US" sz="700" dirty="0"/>
              </a:p>
            </p:txBody>
          </p:sp>
          <p:sp>
            <p:nvSpPr>
              <p:cNvPr id="556" name="二等辺三角形 555">
                <a:extLst>
                  <a:ext uri="{FF2B5EF4-FFF2-40B4-BE49-F238E27FC236}">
                    <a16:creationId xmlns:a16="http://schemas.microsoft.com/office/drawing/2014/main" id="{F53DD31E-5C5C-04AC-6658-ACCD04EB4808}"/>
                  </a:ext>
                </a:extLst>
              </p:cNvPr>
              <p:cNvSpPr/>
              <p:nvPr/>
            </p:nvSpPr>
            <p:spPr>
              <a:xfrm flipV="1">
                <a:off x="2469468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57" name="正方形/長方形 556">
                <a:extLst>
                  <a:ext uri="{FF2B5EF4-FFF2-40B4-BE49-F238E27FC236}">
                    <a16:creationId xmlns:a16="http://schemas.microsoft.com/office/drawing/2014/main" id="{DFAAB3B8-D2E0-AAB6-8C38-1C16E43AEF01}"/>
                  </a:ext>
                </a:extLst>
              </p:cNvPr>
              <p:cNvSpPr/>
              <p:nvPr/>
            </p:nvSpPr>
            <p:spPr>
              <a:xfrm>
                <a:off x="2482683" y="564235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58" name="直線コネクタ 557">
                <a:extLst>
                  <a:ext uri="{FF2B5EF4-FFF2-40B4-BE49-F238E27FC236}">
                    <a16:creationId xmlns:a16="http://schemas.microsoft.com/office/drawing/2014/main" id="{EC0D903F-8EB6-ACD8-A49C-A5C2629C429E}"/>
                  </a:ext>
                </a:extLst>
              </p:cNvPr>
              <p:cNvCxnSpPr>
                <a:stCxn id="556" idx="0"/>
              </p:cNvCxnSpPr>
              <p:nvPr/>
            </p:nvCxnSpPr>
            <p:spPr>
              <a:xfrm rot="16200000" flipH="1">
                <a:off x="2090186" y="5182276"/>
                <a:ext cx="911721" cy="81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9" name="テキスト ボックス 558">
                <a:extLst>
                  <a:ext uri="{FF2B5EF4-FFF2-40B4-BE49-F238E27FC236}">
                    <a16:creationId xmlns:a16="http://schemas.microsoft.com/office/drawing/2014/main" id="{DCE03B22-2A20-AA69-A094-23F3FDA27FED}"/>
                  </a:ext>
                </a:extLst>
              </p:cNvPr>
              <p:cNvSpPr txBox="1"/>
              <p:nvPr/>
            </p:nvSpPr>
            <p:spPr>
              <a:xfrm>
                <a:off x="2425246" y="4377860"/>
                <a:ext cx="295587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E</a:t>
                </a:r>
                <a:endParaRPr kumimoji="1" lang="ja-JP" altLang="en-US" sz="700" dirty="0"/>
              </a:p>
            </p:txBody>
          </p:sp>
          <p:sp>
            <p:nvSpPr>
              <p:cNvPr id="560" name="正方形/長方形 559">
                <a:extLst>
                  <a:ext uri="{FF2B5EF4-FFF2-40B4-BE49-F238E27FC236}">
                    <a16:creationId xmlns:a16="http://schemas.microsoft.com/office/drawing/2014/main" id="{3ACDDA66-4740-A752-903B-0DBC11C6D2D3}"/>
                  </a:ext>
                </a:extLst>
              </p:cNvPr>
              <p:cNvSpPr/>
              <p:nvPr/>
            </p:nvSpPr>
            <p:spPr>
              <a:xfrm>
                <a:off x="1281261" y="5226201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61" name="正方形/長方形 560">
                <a:extLst>
                  <a:ext uri="{FF2B5EF4-FFF2-40B4-BE49-F238E27FC236}">
                    <a16:creationId xmlns:a16="http://schemas.microsoft.com/office/drawing/2014/main" id="{1F59F4AD-96D6-E6FE-7E91-0A0481DD1EDA}"/>
                  </a:ext>
                </a:extLst>
              </p:cNvPr>
              <p:cNvSpPr/>
              <p:nvPr/>
            </p:nvSpPr>
            <p:spPr>
              <a:xfrm>
                <a:off x="1454325" y="522620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62" name="正方形/長方形 561">
                <a:extLst>
                  <a:ext uri="{FF2B5EF4-FFF2-40B4-BE49-F238E27FC236}">
                    <a16:creationId xmlns:a16="http://schemas.microsoft.com/office/drawing/2014/main" id="{7F6794D8-71B2-E742-81AF-64B0D8FC8640}"/>
                  </a:ext>
                </a:extLst>
              </p:cNvPr>
              <p:cNvSpPr/>
              <p:nvPr/>
            </p:nvSpPr>
            <p:spPr>
              <a:xfrm>
                <a:off x="933317" y="5226201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63" name="正方形/長方形 562">
                <a:extLst>
                  <a:ext uri="{FF2B5EF4-FFF2-40B4-BE49-F238E27FC236}">
                    <a16:creationId xmlns:a16="http://schemas.microsoft.com/office/drawing/2014/main" id="{258A1166-D811-173D-9B5D-83E2A854A548}"/>
                  </a:ext>
                </a:extLst>
              </p:cNvPr>
              <p:cNvSpPr/>
              <p:nvPr/>
            </p:nvSpPr>
            <p:spPr>
              <a:xfrm>
                <a:off x="1106381" y="522620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64" name="正方形/長方形 563">
                <a:extLst>
                  <a:ext uri="{FF2B5EF4-FFF2-40B4-BE49-F238E27FC236}">
                    <a16:creationId xmlns:a16="http://schemas.microsoft.com/office/drawing/2014/main" id="{F31482C7-37C1-DA9C-EEFC-F384E51CA04D}"/>
                  </a:ext>
                </a:extLst>
              </p:cNvPr>
              <p:cNvSpPr/>
              <p:nvPr/>
            </p:nvSpPr>
            <p:spPr>
              <a:xfrm>
                <a:off x="585373" y="5226201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65" name="正方形/長方形 564">
                <a:extLst>
                  <a:ext uri="{FF2B5EF4-FFF2-40B4-BE49-F238E27FC236}">
                    <a16:creationId xmlns:a16="http://schemas.microsoft.com/office/drawing/2014/main" id="{162E80C0-3AE6-1821-AE8B-7C979B71F5EE}"/>
                  </a:ext>
                </a:extLst>
              </p:cNvPr>
              <p:cNvSpPr/>
              <p:nvPr/>
            </p:nvSpPr>
            <p:spPr>
              <a:xfrm>
                <a:off x="758437" y="522620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66" name="二等辺三角形 565">
                <a:extLst>
                  <a:ext uri="{FF2B5EF4-FFF2-40B4-BE49-F238E27FC236}">
                    <a16:creationId xmlns:a16="http://schemas.microsoft.com/office/drawing/2014/main" id="{E1C8CE67-69FC-7FA8-32B7-5A6E52669254}"/>
                  </a:ext>
                </a:extLst>
              </p:cNvPr>
              <p:cNvSpPr/>
              <p:nvPr/>
            </p:nvSpPr>
            <p:spPr>
              <a:xfrm flipV="1">
                <a:off x="4494181" y="443914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67" name="正方形/長方形 566">
                <a:extLst>
                  <a:ext uri="{FF2B5EF4-FFF2-40B4-BE49-F238E27FC236}">
                    <a16:creationId xmlns:a16="http://schemas.microsoft.com/office/drawing/2014/main" id="{F9706E78-8F64-EA2C-A788-C3A2C74EE045}"/>
                  </a:ext>
                </a:extLst>
              </p:cNvPr>
              <p:cNvSpPr/>
              <p:nvPr/>
            </p:nvSpPr>
            <p:spPr>
              <a:xfrm>
                <a:off x="4415833" y="5641820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68" name="直線コネクタ 567">
                <a:extLst>
                  <a:ext uri="{FF2B5EF4-FFF2-40B4-BE49-F238E27FC236}">
                    <a16:creationId xmlns:a16="http://schemas.microsoft.com/office/drawing/2014/main" id="{1EE8EF0C-989A-DD15-0221-7315397DA56B}"/>
                  </a:ext>
                </a:extLst>
              </p:cNvPr>
              <p:cNvCxnSpPr/>
              <p:nvPr/>
            </p:nvCxnSpPr>
            <p:spPr>
              <a:xfrm rot="5400000">
                <a:off x="4148100" y="5304659"/>
                <a:ext cx="66617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直線コネクタ 568">
                <a:extLst>
                  <a:ext uri="{FF2B5EF4-FFF2-40B4-BE49-F238E27FC236}">
                    <a16:creationId xmlns:a16="http://schemas.microsoft.com/office/drawing/2014/main" id="{619D22C4-4496-53C7-44CC-C312924F439B}"/>
                  </a:ext>
                </a:extLst>
              </p:cNvPr>
              <p:cNvCxnSpPr/>
              <p:nvPr/>
            </p:nvCxnSpPr>
            <p:spPr>
              <a:xfrm rot="5400000">
                <a:off x="4323457" y="5305141"/>
                <a:ext cx="66521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直線コネクタ 569">
                <a:extLst>
                  <a:ext uri="{FF2B5EF4-FFF2-40B4-BE49-F238E27FC236}">
                    <a16:creationId xmlns:a16="http://schemas.microsoft.com/office/drawing/2014/main" id="{12D59F9A-5D13-8D01-D800-C7F083D45532}"/>
                  </a:ext>
                </a:extLst>
              </p:cNvPr>
              <p:cNvCxnSpPr>
                <a:stCxn id="566" idx="0"/>
              </p:cNvCxnSpPr>
              <p:nvPr/>
            </p:nvCxnSpPr>
            <p:spPr>
              <a:xfrm rot="16200000" flipH="1">
                <a:off x="4445620" y="4851773"/>
                <a:ext cx="250262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1" name="正方形/長方形 570">
                <a:extLst>
                  <a:ext uri="{FF2B5EF4-FFF2-40B4-BE49-F238E27FC236}">
                    <a16:creationId xmlns:a16="http://schemas.microsoft.com/office/drawing/2014/main" id="{E866C825-3538-1FC0-6E8E-6E52A51511AB}"/>
                  </a:ext>
                </a:extLst>
              </p:cNvPr>
              <p:cNvSpPr/>
              <p:nvPr/>
            </p:nvSpPr>
            <p:spPr>
              <a:xfrm>
                <a:off x="4588897" y="564182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72" name="直線コネクタ 571">
                <a:extLst>
                  <a:ext uri="{FF2B5EF4-FFF2-40B4-BE49-F238E27FC236}">
                    <a16:creationId xmlns:a16="http://schemas.microsoft.com/office/drawing/2014/main" id="{C9B554DD-B605-9408-E189-7E1F94144377}"/>
                  </a:ext>
                </a:extLst>
              </p:cNvPr>
              <p:cNvCxnSpPr/>
              <p:nvPr/>
            </p:nvCxnSpPr>
            <p:spPr>
              <a:xfrm>
                <a:off x="4481188" y="4975711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3" name="テキスト ボックス 572">
                <a:extLst>
                  <a:ext uri="{FF2B5EF4-FFF2-40B4-BE49-F238E27FC236}">
                    <a16:creationId xmlns:a16="http://schemas.microsoft.com/office/drawing/2014/main" id="{C865C3E5-1DAB-12F0-52A1-B11DCC5189EA}"/>
                  </a:ext>
                </a:extLst>
              </p:cNvPr>
              <p:cNvSpPr txBox="1"/>
              <p:nvPr/>
            </p:nvSpPr>
            <p:spPr>
              <a:xfrm>
                <a:off x="4445330" y="4369924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A</a:t>
                </a:r>
                <a:endParaRPr kumimoji="1" lang="ja-JP" altLang="en-US" sz="800" dirty="0"/>
              </a:p>
            </p:txBody>
          </p:sp>
          <p:sp>
            <p:nvSpPr>
              <p:cNvPr id="574" name="正方形/長方形 573">
                <a:extLst>
                  <a:ext uri="{FF2B5EF4-FFF2-40B4-BE49-F238E27FC236}">
                    <a16:creationId xmlns:a16="http://schemas.microsoft.com/office/drawing/2014/main" id="{8D243CC1-7019-4AE4-7084-2475AB57376D}"/>
                  </a:ext>
                </a:extLst>
              </p:cNvPr>
              <p:cNvSpPr/>
              <p:nvPr/>
            </p:nvSpPr>
            <p:spPr>
              <a:xfrm>
                <a:off x="4067889" y="5641820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75" name="直線コネクタ 574">
                <a:extLst>
                  <a:ext uri="{FF2B5EF4-FFF2-40B4-BE49-F238E27FC236}">
                    <a16:creationId xmlns:a16="http://schemas.microsoft.com/office/drawing/2014/main" id="{C710DE04-EDCE-289B-7A8B-71632121260E}"/>
                  </a:ext>
                </a:extLst>
              </p:cNvPr>
              <p:cNvCxnSpPr/>
              <p:nvPr/>
            </p:nvCxnSpPr>
            <p:spPr>
              <a:xfrm rot="5400000">
                <a:off x="3800156" y="5304659"/>
                <a:ext cx="66617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直線コネクタ 575">
                <a:extLst>
                  <a:ext uri="{FF2B5EF4-FFF2-40B4-BE49-F238E27FC236}">
                    <a16:creationId xmlns:a16="http://schemas.microsoft.com/office/drawing/2014/main" id="{9F1E6A63-BF73-1ED7-D511-C4F307BEF604}"/>
                  </a:ext>
                </a:extLst>
              </p:cNvPr>
              <p:cNvCxnSpPr/>
              <p:nvPr/>
            </p:nvCxnSpPr>
            <p:spPr>
              <a:xfrm rot="5400000">
                <a:off x="3975513" y="5305141"/>
                <a:ext cx="66521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7" name="正方形/長方形 576">
                <a:extLst>
                  <a:ext uri="{FF2B5EF4-FFF2-40B4-BE49-F238E27FC236}">
                    <a16:creationId xmlns:a16="http://schemas.microsoft.com/office/drawing/2014/main" id="{D8AE661C-A9A9-E181-A374-68645534DD67}"/>
                  </a:ext>
                </a:extLst>
              </p:cNvPr>
              <p:cNvSpPr/>
              <p:nvPr/>
            </p:nvSpPr>
            <p:spPr>
              <a:xfrm>
                <a:off x="4240953" y="564182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78" name="直線コネクタ 577">
                <a:extLst>
                  <a:ext uri="{FF2B5EF4-FFF2-40B4-BE49-F238E27FC236}">
                    <a16:creationId xmlns:a16="http://schemas.microsoft.com/office/drawing/2014/main" id="{365EA250-900D-1DCB-0E62-2E45735DA4E1}"/>
                  </a:ext>
                </a:extLst>
              </p:cNvPr>
              <p:cNvCxnSpPr/>
              <p:nvPr/>
            </p:nvCxnSpPr>
            <p:spPr>
              <a:xfrm>
                <a:off x="4133244" y="4975711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9" name="二等辺三角形 578">
                <a:extLst>
                  <a:ext uri="{FF2B5EF4-FFF2-40B4-BE49-F238E27FC236}">
                    <a16:creationId xmlns:a16="http://schemas.microsoft.com/office/drawing/2014/main" id="{6175CBD3-4829-CCCB-6E88-8AC5B1CEB2E7}"/>
                  </a:ext>
                </a:extLst>
              </p:cNvPr>
              <p:cNvSpPr/>
              <p:nvPr/>
            </p:nvSpPr>
            <p:spPr>
              <a:xfrm flipV="1">
                <a:off x="4146475" y="443574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80" name="直線コネクタ 579">
                <a:extLst>
                  <a:ext uri="{FF2B5EF4-FFF2-40B4-BE49-F238E27FC236}">
                    <a16:creationId xmlns:a16="http://schemas.microsoft.com/office/drawing/2014/main" id="{45E76407-05AA-2E8E-1F98-CFB73751AB6E}"/>
                  </a:ext>
                </a:extLst>
              </p:cNvPr>
              <p:cNvCxnSpPr>
                <a:stCxn id="579" idx="0"/>
              </p:cNvCxnSpPr>
              <p:nvPr/>
            </p:nvCxnSpPr>
            <p:spPr>
              <a:xfrm rot="16200000" flipH="1">
                <a:off x="4098597" y="4847691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1" name="テキスト ボックス 580">
                <a:extLst>
                  <a:ext uri="{FF2B5EF4-FFF2-40B4-BE49-F238E27FC236}">
                    <a16:creationId xmlns:a16="http://schemas.microsoft.com/office/drawing/2014/main" id="{4A91A8C5-A7D9-DFBA-83E2-FDECA868F6DF}"/>
                  </a:ext>
                </a:extLst>
              </p:cNvPr>
              <p:cNvSpPr txBox="1"/>
              <p:nvPr/>
            </p:nvSpPr>
            <p:spPr>
              <a:xfrm>
                <a:off x="4097624" y="4366526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B</a:t>
                </a:r>
                <a:endParaRPr kumimoji="1" lang="ja-JP" altLang="en-US" sz="800" dirty="0"/>
              </a:p>
            </p:txBody>
          </p:sp>
          <p:sp>
            <p:nvSpPr>
              <p:cNvPr id="582" name="正方形/長方形 581">
                <a:extLst>
                  <a:ext uri="{FF2B5EF4-FFF2-40B4-BE49-F238E27FC236}">
                    <a16:creationId xmlns:a16="http://schemas.microsoft.com/office/drawing/2014/main" id="{84B85E92-EE5B-0053-2B6D-C99F7528B0CD}"/>
                  </a:ext>
                </a:extLst>
              </p:cNvPr>
              <p:cNvSpPr/>
              <p:nvPr/>
            </p:nvSpPr>
            <p:spPr>
              <a:xfrm>
                <a:off x="3715125" y="5641820"/>
                <a:ext cx="120618" cy="314662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83" name="直線コネクタ 582">
                <a:extLst>
                  <a:ext uri="{FF2B5EF4-FFF2-40B4-BE49-F238E27FC236}">
                    <a16:creationId xmlns:a16="http://schemas.microsoft.com/office/drawing/2014/main" id="{E177BFC0-B9B3-8CE0-32A9-BEB2AB210186}"/>
                  </a:ext>
                </a:extLst>
              </p:cNvPr>
              <p:cNvCxnSpPr/>
              <p:nvPr/>
            </p:nvCxnSpPr>
            <p:spPr>
              <a:xfrm rot="5400000">
                <a:off x="3342940" y="5382032"/>
                <a:ext cx="52254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4" name="正方形/長方形 583">
                <a:extLst>
                  <a:ext uri="{FF2B5EF4-FFF2-40B4-BE49-F238E27FC236}">
                    <a16:creationId xmlns:a16="http://schemas.microsoft.com/office/drawing/2014/main" id="{1EF295B9-A7D2-70DE-709D-BE6291D7130F}"/>
                  </a:ext>
                </a:extLst>
              </p:cNvPr>
              <p:cNvSpPr/>
              <p:nvPr/>
            </p:nvSpPr>
            <p:spPr>
              <a:xfrm>
                <a:off x="3888189" y="5641822"/>
                <a:ext cx="120618" cy="314662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85" name="直線コネクタ 584">
                <a:extLst>
                  <a:ext uri="{FF2B5EF4-FFF2-40B4-BE49-F238E27FC236}">
                    <a16:creationId xmlns:a16="http://schemas.microsoft.com/office/drawing/2014/main" id="{4261071F-0B6A-9FAC-9580-FAC71742DCB6}"/>
                  </a:ext>
                </a:extLst>
              </p:cNvPr>
              <p:cNvCxnSpPr/>
              <p:nvPr/>
            </p:nvCxnSpPr>
            <p:spPr>
              <a:xfrm>
                <a:off x="3597480" y="5120758"/>
                <a:ext cx="274741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6" name="二等辺三角形 585">
                <a:extLst>
                  <a:ext uri="{FF2B5EF4-FFF2-40B4-BE49-F238E27FC236}">
                    <a16:creationId xmlns:a16="http://schemas.microsoft.com/office/drawing/2014/main" id="{48417B23-798C-C361-7A51-EA592ED3F660}"/>
                  </a:ext>
                </a:extLst>
              </p:cNvPr>
              <p:cNvSpPr/>
              <p:nvPr/>
            </p:nvSpPr>
            <p:spPr>
              <a:xfrm flipV="1">
                <a:off x="3796048" y="443891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87" name="直線コネクタ 586">
                <a:extLst>
                  <a:ext uri="{FF2B5EF4-FFF2-40B4-BE49-F238E27FC236}">
                    <a16:creationId xmlns:a16="http://schemas.microsoft.com/office/drawing/2014/main" id="{9ABDA8CC-8EE4-2C57-C1A9-32AA407B8ABC}"/>
                  </a:ext>
                </a:extLst>
              </p:cNvPr>
              <p:cNvCxnSpPr>
                <a:stCxn id="586" idx="0"/>
              </p:cNvCxnSpPr>
              <p:nvPr/>
            </p:nvCxnSpPr>
            <p:spPr>
              <a:xfrm rot="5400000">
                <a:off x="3673661" y="4924580"/>
                <a:ext cx="39632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8" name="テキスト ボックス 587">
                <a:extLst>
                  <a:ext uri="{FF2B5EF4-FFF2-40B4-BE49-F238E27FC236}">
                    <a16:creationId xmlns:a16="http://schemas.microsoft.com/office/drawing/2014/main" id="{865EFF35-6090-72E1-350C-904D2D14B7F7}"/>
                  </a:ext>
                </a:extLst>
              </p:cNvPr>
              <p:cNvSpPr txBox="1"/>
              <p:nvPr/>
            </p:nvSpPr>
            <p:spPr>
              <a:xfrm>
                <a:off x="3747197" y="4369700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C</a:t>
                </a:r>
                <a:endParaRPr kumimoji="1" lang="ja-JP" altLang="en-US" sz="800" dirty="0"/>
              </a:p>
            </p:txBody>
          </p:sp>
          <p:sp>
            <p:nvSpPr>
              <p:cNvPr id="589" name="正方形/長方形 588">
                <a:extLst>
                  <a:ext uri="{FF2B5EF4-FFF2-40B4-BE49-F238E27FC236}">
                    <a16:creationId xmlns:a16="http://schemas.microsoft.com/office/drawing/2014/main" id="{CA1732C5-A3B2-7542-A15A-63C64E73712F}"/>
                  </a:ext>
                </a:extLst>
              </p:cNvPr>
              <p:cNvSpPr/>
              <p:nvPr/>
            </p:nvSpPr>
            <p:spPr>
              <a:xfrm>
                <a:off x="3367181" y="5641820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90" name="正方形/長方形 589">
                <a:extLst>
                  <a:ext uri="{FF2B5EF4-FFF2-40B4-BE49-F238E27FC236}">
                    <a16:creationId xmlns:a16="http://schemas.microsoft.com/office/drawing/2014/main" id="{EB61EC0E-68C4-D7C1-5F50-328992465279}"/>
                  </a:ext>
                </a:extLst>
              </p:cNvPr>
              <p:cNvSpPr/>
              <p:nvPr/>
            </p:nvSpPr>
            <p:spPr>
              <a:xfrm>
                <a:off x="3540245" y="564182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91" name="正方形/長方形 590">
                <a:extLst>
                  <a:ext uri="{FF2B5EF4-FFF2-40B4-BE49-F238E27FC236}">
                    <a16:creationId xmlns:a16="http://schemas.microsoft.com/office/drawing/2014/main" id="{318F17E3-86B8-3293-DFC1-F26F44CB60DB}"/>
                  </a:ext>
                </a:extLst>
              </p:cNvPr>
              <p:cNvSpPr/>
              <p:nvPr/>
            </p:nvSpPr>
            <p:spPr>
              <a:xfrm>
                <a:off x="3019237" y="5641820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92" name="正方形/長方形 591">
                <a:extLst>
                  <a:ext uri="{FF2B5EF4-FFF2-40B4-BE49-F238E27FC236}">
                    <a16:creationId xmlns:a16="http://schemas.microsoft.com/office/drawing/2014/main" id="{5F4D819B-904C-01C8-604D-10F3A359C9DE}"/>
                  </a:ext>
                </a:extLst>
              </p:cNvPr>
              <p:cNvSpPr/>
              <p:nvPr/>
            </p:nvSpPr>
            <p:spPr>
              <a:xfrm>
                <a:off x="3192301" y="564182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93" name="正方形/長方形 592">
                <a:extLst>
                  <a:ext uri="{FF2B5EF4-FFF2-40B4-BE49-F238E27FC236}">
                    <a16:creationId xmlns:a16="http://schemas.microsoft.com/office/drawing/2014/main" id="{974E712E-ED07-C2F9-51C1-E89BF638DC89}"/>
                  </a:ext>
                </a:extLst>
              </p:cNvPr>
              <p:cNvSpPr/>
              <p:nvPr/>
            </p:nvSpPr>
            <p:spPr>
              <a:xfrm>
                <a:off x="6330019" y="564118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94" name="正方形/長方形 593">
                <a:extLst>
                  <a:ext uri="{FF2B5EF4-FFF2-40B4-BE49-F238E27FC236}">
                    <a16:creationId xmlns:a16="http://schemas.microsoft.com/office/drawing/2014/main" id="{274F3EAD-362D-CF68-F8AF-6F635F18A3E6}"/>
                  </a:ext>
                </a:extLst>
              </p:cNvPr>
              <p:cNvSpPr/>
              <p:nvPr/>
            </p:nvSpPr>
            <p:spPr>
              <a:xfrm>
                <a:off x="6503083" y="564118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95" name="正方形/長方形 594">
                <a:extLst>
                  <a:ext uri="{FF2B5EF4-FFF2-40B4-BE49-F238E27FC236}">
                    <a16:creationId xmlns:a16="http://schemas.microsoft.com/office/drawing/2014/main" id="{1B3671A9-5923-FDD0-D390-8BC8648636F2}"/>
                  </a:ext>
                </a:extLst>
              </p:cNvPr>
              <p:cNvSpPr/>
              <p:nvPr/>
            </p:nvSpPr>
            <p:spPr>
              <a:xfrm>
                <a:off x="5982075" y="564118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96" name="直線コネクタ 595">
                <a:extLst>
                  <a:ext uri="{FF2B5EF4-FFF2-40B4-BE49-F238E27FC236}">
                    <a16:creationId xmlns:a16="http://schemas.microsoft.com/office/drawing/2014/main" id="{8F33FD92-A75F-746F-B574-E7F1A00B165A}"/>
                  </a:ext>
                </a:extLst>
              </p:cNvPr>
              <p:cNvCxnSpPr/>
              <p:nvPr/>
            </p:nvCxnSpPr>
            <p:spPr>
              <a:xfrm rot="5400000">
                <a:off x="5785363" y="5380443"/>
                <a:ext cx="5225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直線コネクタ 596">
                <a:extLst>
                  <a:ext uri="{FF2B5EF4-FFF2-40B4-BE49-F238E27FC236}">
                    <a16:creationId xmlns:a16="http://schemas.microsoft.com/office/drawing/2014/main" id="{F4C5051F-D939-07F6-3186-3815EFA13798}"/>
                  </a:ext>
                </a:extLst>
              </p:cNvPr>
              <p:cNvCxnSpPr/>
              <p:nvPr/>
            </p:nvCxnSpPr>
            <p:spPr>
              <a:xfrm rot="5400000">
                <a:off x="5889382" y="5307999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8" name="正方形/長方形 597">
                <a:extLst>
                  <a:ext uri="{FF2B5EF4-FFF2-40B4-BE49-F238E27FC236}">
                    <a16:creationId xmlns:a16="http://schemas.microsoft.com/office/drawing/2014/main" id="{B45EDC64-9CC3-F02B-FD35-93F2A9628762}"/>
                  </a:ext>
                </a:extLst>
              </p:cNvPr>
              <p:cNvSpPr/>
              <p:nvPr/>
            </p:nvSpPr>
            <p:spPr>
              <a:xfrm>
                <a:off x="6155139" y="564118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599" name="直線コネクタ 598">
                <a:extLst>
                  <a:ext uri="{FF2B5EF4-FFF2-40B4-BE49-F238E27FC236}">
                    <a16:creationId xmlns:a16="http://schemas.microsoft.com/office/drawing/2014/main" id="{FE302D6B-683C-3E38-827D-627FE86772DA}"/>
                  </a:ext>
                </a:extLst>
              </p:cNvPr>
              <p:cNvCxnSpPr/>
              <p:nvPr/>
            </p:nvCxnSpPr>
            <p:spPr>
              <a:xfrm>
                <a:off x="6136834" y="4981428"/>
                <a:ext cx="83883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0" name="二等辺三角形 599">
                <a:extLst>
                  <a:ext uri="{FF2B5EF4-FFF2-40B4-BE49-F238E27FC236}">
                    <a16:creationId xmlns:a16="http://schemas.microsoft.com/office/drawing/2014/main" id="{D96520AF-4CE3-7664-47F4-AFCEF422B430}"/>
                  </a:ext>
                </a:extLst>
              </p:cNvPr>
              <p:cNvSpPr/>
              <p:nvPr/>
            </p:nvSpPr>
            <p:spPr>
              <a:xfrm flipV="1">
                <a:off x="6060661" y="443828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01" name="直線コネクタ 600">
                <a:extLst>
                  <a:ext uri="{FF2B5EF4-FFF2-40B4-BE49-F238E27FC236}">
                    <a16:creationId xmlns:a16="http://schemas.microsoft.com/office/drawing/2014/main" id="{A6087D6E-7319-5ACD-61B6-4FDBDECDBE26}"/>
                  </a:ext>
                </a:extLst>
              </p:cNvPr>
              <p:cNvCxnSpPr>
                <a:stCxn id="600" idx="0"/>
              </p:cNvCxnSpPr>
              <p:nvPr/>
            </p:nvCxnSpPr>
            <p:spPr>
              <a:xfrm rot="5400000">
                <a:off x="6006035" y="4856186"/>
                <a:ext cx="260804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2" name="テキスト ボックス 601">
                <a:extLst>
                  <a:ext uri="{FF2B5EF4-FFF2-40B4-BE49-F238E27FC236}">
                    <a16:creationId xmlns:a16="http://schemas.microsoft.com/office/drawing/2014/main" id="{19D8C8B5-C376-996E-086C-E4DAE3B75645}"/>
                  </a:ext>
                </a:extLst>
              </p:cNvPr>
              <p:cNvSpPr txBox="1"/>
              <p:nvPr/>
            </p:nvSpPr>
            <p:spPr>
              <a:xfrm>
                <a:off x="6011810" y="4369068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D</a:t>
                </a:r>
                <a:endParaRPr kumimoji="1" lang="ja-JP" altLang="en-US" sz="800" dirty="0"/>
              </a:p>
            </p:txBody>
          </p:sp>
          <p:sp>
            <p:nvSpPr>
              <p:cNvPr id="603" name="正方形/長方形 602">
                <a:extLst>
                  <a:ext uri="{FF2B5EF4-FFF2-40B4-BE49-F238E27FC236}">
                    <a16:creationId xmlns:a16="http://schemas.microsoft.com/office/drawing/2014/main" id="{023EC5E8-9639-BF1E-FA71-FCF518864296}"/>
                  </a:ext>
                </a:extLst>
              </p:cNvPr>
              <p:cNvSpPr/>
              <p:nvPr/>
            </p:nvSpPr>
            <p:spPr>
              <a:xfrm>
                <a:off x="5635661" y="5641186"/>
                <a:ext cx="120618" cy="314662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04" name="正方形/長方形 603">
                <a:extLst>
                  <a:ext uri="{FF2B5EF4-FFF2-40B4-BE49-F238E27FC236}">
                    <a16:creationId xmlns:a16="http://schemas.microsoft.com/office/drawing/2014/main" id="{F568E26B-9EF3-8F4C-82DE-2CCC32A113C8}"/>
                  </a:ext>
                </a:extLst>
              </p:cNvPr>
              <p:cNvSpPr/>
              <p:nvPr/>
            </p:nvSpPr>
            <p:spPr>
              <a:xfrm>
                <a:off x="5808725" y="5641188"/>
                <a:ext cx="120618" cy="314662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05" name="二等辺三角形 604">
                <a:extLst>
                  <a:ext uri="{FF2B5EF4-FFF2-40B4-BE49-F238E27FC236}">
                    <a16:creationId xmlns:a16="http://schemas.microsoft.com/office/drawing/2014/main" id="{B1FE2BA0-6761-8C97-65EB-1B801CA61ED5}"/>
                  </a:ext>
                </a:extLst>
              </p:cNvPr>
              <p:cNvSpPr/>
              <p:nvPr/>
            </p:nvSpPr>
            <p:spPr>
              <a:xfrm flipV="1">
                <a:off x="5716584" y="443828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06" name="直線コネクタ 605">
                <a:extLst>
                  <a:ext uri="{FF2B5EF4-FFF2-40B4-BE49-F238E27FC236}">
                    <a16:creationId xmlns:a16="http://schemas.microsoft.com/office/drawing/2014/main" id="{0010AEBE-4BCD-1823-48FA-A364B1757432}"/>
                  </a:ext>
                </a:extLst>
              </p:cNvPr>
              <p:cNvCxnSpPr>
                <a:stCxn id="605" idx="0"/>
              </p:cNvCxnSpPr>
              <p:nvPr/>
            </p:nvCxnSpPr>
            <p:spPr>
              <a:xfrm rot="16200000" flipH="1">
                <a:off x="5596659" y="4922278"/>
                <a:ext cx="392990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7" name="テキスト ボックス 606">
                <a:extLst>
                  <a:ext uri="{FF2B5EF4-FFF2-40B4-BE49-F238E27FC236}">
                    <a16:creationId xmlns:a16="http://schemas.microsoft.com/office/drawing/2014/main" id="{93CD53FB-5B0A-4436-F313-501A6315A849}"/>
                  </a:ext>
                </a:extLst>
              </p:cNvPr>
              <p:cNvSpPr txBox="1"/>
              <p:nvPr/>
            </p:nvSpPr>
            <p:spPr>
              <a:xfrm>
                <a:off x="5667732" y="4369065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C</a:t>
                </a:r>
                <a:endParaRPr kumimoji="1" lang="ja-JP" altLang="en-US" sz="800" dirty="0"/>
              </a:p>
            </p:txBody>
          </p:sp>
          <p:sp>
            <p:nvSpPr>
              <p:cNvPr id="608" name="正方形/長方形 607">
                <a:extLst>
                  <a:ext uri="{FF2B5EF4-FFF2-40B4-BE49-F238E27FC236}">
                    <a16:creationId xmlns:a16="http://schemas.microsoft.com/office/drawing/2014/main" id="{14AA4120-C609-ADC7-17AE-7E779ABF6E36}"/>
                  </a:ext>
                </a:extLst>
              </p:cNvPr>
              <p:cNvSpPr/>
              <p:nvPr/>
            </p:nvSpPr>
            <p:spPr>
              <a:xfrm>
                <a:off x="5287717" y="564118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09" name="直線コネクタ 608">
                <a:extLst>
                  <a:ext uri="{FF2B5EF4-FFF2-40B4-BE49-F238E27FC236}">
                    <a16:creationId xmlns:a16="http://schemas.microsoft.com/office/drawing/2014/main" id="{8311B3C2-DD0F-8A5E-4456-761BCE8A0447}"/>
                  </a:ext>
                </a:extLst>
              </p:cNvPr>
              <p:cNvCxnSpPr/>
              <p:nvPr/>
            </p:nvCxnSpPr>
            <p:spPr>
              <a:xfrm rot="5400000">
                <a:off x="5018475" y="5305534"/>
                <a:ext cx="66919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直線コネクタ 609">
                <a:extLst>
                  <a:ext uri="{FF2B5EF4-FFF2-40B4-BE49-F238E27FC236}">
                    <a16:creationId xmlns:a16="http://schemas.microsoft.com/office/drawing/2014/main" id="{F50E71DA-B093-7E13-054A-F52387BCC6A9}"/>
                  </a:ext>
                </a:extLst>
              </p:cNvPr>
              <p:cNvCxnSpPr/>
              <p:nvPr/>
            </p:nvCxnSpPr>
            <p:spPr>
              <a:xfrm rot="5400000">
                <a:off x="5195024" y="5304824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1" name="正方形/長方形 610">
                <a:extLst>
                  <a:ext uri="{FF2B5EF4-FFF2-40B4-BE49-F238E27FC236}">
                    <a16:creationId xmlns:a16="http://schemas.microsoft.com/office/drawing/2014/main" id="{FF8B8DE8-D8EC-ED80-17F7-7C8603C26DA0}"/>
                  </a:ext>
                </a:extLst>
              </p:cNvPr>
              <p:cNvSpPr/>
              <p:nvPr/>
            </p:nvSpPr>
            <p:spPr>
              <a:xfrm>
                <a:off x="5460781" y="564118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12" name="直線コネクタ 611">
                <a:extLst>
                  <a:ext uri="{FF2B5EF4-FFF2-40B4-BE49-F238E27FC236}">
                    <a16:creationId xmlns:a16="http://schemas.microsoft.com/office/drawing/2014/main" id="{A43DBE3F-C85E-3687-B70A-E84ADEDB037F}"/>
                  </a:ext>
                </a:extLst>
              </p:cNvPr>
              <p:cNvCxnSpPr/>
              <p:nvPr/>
            </p:nvCxnSpPr>
            <p:spPr>
              <a:xfrm>
                <a:off x="5352926" y="4975075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3" name="二等辺三角形 612">
                <a:extLst>
                  <a:ext uri="{FF2B5EF4-FFF2-40B4-BE49-F238E27FC236}">
                    <a16:creationId xmlns:a16="http://schemas.microsoft.com/office/drawing/2014/main" id="{6D273625-29F4-6146-39D9-8DA75C85CE62}"/>
                  </a:ext>
                </a:extLst>
              </p:cNvPr>
              <p:cNvSpPr/>
              <p:nvPr/>
            </p:nvSpPr>
            <p:spPr>
              <a:xfrm flipV="1">
                <a:off x="5366157" y="443510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14" name="直線コネクタ 613">
                <a:extLst>
                  <a:ext uri="{FF2B5EF4-FFF2-40B4-BE49-F238E27FC236}">
                    <a16:creationId xmlns:a16="http://schemas.microsoft.com/office/drawing/2014/main" id="{C163CDD3-C4E9-8C3C-9839-534631AB02C1}"/>
                  </a:ext>
                </a:extLst>
              </p:cNvPr>
              <p:cNvCxnSpPr>
                <a:stCxn id="613" idx="0"/>
              </p:cNvCxnSpPr>
              <p:nvPr/>
            </p:nvCxnSpPr>
            <p:spPr>
              <a:xfrm rot="16200000" flipH="1">
                <a:off x="5318279" y="4847055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5" name="テキスト ボックス 614">
                <a:extLst>
                  <a:ext uri="{FF2B5EF4-FFF2-40B4-BE49-F238E27FC236}">
                    <a16:creationId xmlns:a16="http://schemas.microsoft.com/office/drawing/2014/main" id="{70E0D1E8-72C7-A2D1-1149-B7AFEC4B9B89}"/>
                  </a:ext>
                </a:extLst>
              </p:cNvPr>
              <p:cNvSpPr txBox="1"/>
              <p:nvPr/>
            </p:nvSpPr>
            <p:spPr>
              <a:xfrm>
                <a:off x="5317305" y="4365890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B</a:t>
                </a:r>
                <a:endParaRPr kumimoji="1" lang="ja-JP" altLang="en-US" sz="800" dirty="0"/>
              </a:p>
            </p:txBody>
          </p:sp>
          <p:sp>
            <p:nvSpPr>
              <p:cNvPr id="616" name="正方形/長方形 615">
                <a:extLst>
                  <a:ext uri="{FF2B5EF4-FFF2-40B4-BE49-F238E27FC236}">
                    <a16:creationId xmlns:a16="http://schemas.microsoft.com/office/drawing/2014/main" id="{49E73292-6B47-B8B0-0E5F-4C029E3E7ADF}"/>
                  </a:ext>
                </a:extLst>
              </p:cNvPr>
              <p:cNvSpPr/>
              <p:nvPr/>
            </p:nvSpPr>
            <p:spPr>
              <a:xfrm>
                <a:off x="4939773" y="564118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17" name="直線コネクタ 616">
                <a:extLst>
                  <a:ext uri="{FF2B5EF4-FFF2-40B4-BE49-F238E27FC236}">
                    <a16:creationId xmlns:a16="http://schemas.microsoft.com/office/drawing/2014/main" id="{86D38EDC-920A-0B6B-A0C4-26326203C6C0}"/>
                  </a:ext>
                </a:extLst>
              </p:cNvPr>
              <p:cNvCxnSpPr/>
              <p:nvPr/>
            </p:nvCxnSpPr>
            <p:spPr>
              <a:xfrm rot="5400000">
                <a:off x="4671723" y="5304342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直線コネクタ 617">
                <a:extLst>
                  <a:ext uri="{FF2B5EF4-FFF2-40B4-BE49-F238E27FC236}">
                    <a16:creationId xmlns:a16="http://schemas.microsoft.com/office/drawing/2014/main" id="{701F0515-D1E4-6008-6EF9-11C1F273EE66}"/>
                  </a:ext>
                </a:extLst>
              </p:cNvPr>
              <p:cNvCxnSpPr/>
              <p:nvPr/>
            </p:nvCxnSpPr>
            <p:spPr>
              <a:xfrm rot="5400000">
                <a:off x="4847080" y="5304824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9" name="正方形/長方形 618">
                <a:extLst>
                  <a:ext uri="{FF2B5EF4-FFF2-40B4-BE49-F238E27FC236}">
                    <a16:creationId xmlns:a16="http://schemas.microsoft.com/office/drawing/2014/main" id="{A553A626-3735-A225-12D3-2C3BF55A903F}"/>
                  </a:ext>
                </a:extLst>
              </p:cNvPr>
              <p:cNvSpPr/>
              <p:nvPr/>
            </p:nvSpPr>
            <p:spPr>
              <a:xfrm>
                <a:off x="5112837" y="564118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20" name="直線コネクタ 619">
                <a:extLst>
                  <a:ext uri="{FF2B5EF4-FFF2-40B4-BE49-F238E27FC236}">
                    <a16:creationId xmlns:a16="http://schemas.microsoft.com/office/drawing/2014/main" id="{A0E42978-EC80-CD76-E5AD-A6341865ED30}"/>
                  </a:ext>
                </a:extLst>
              </p:cNvPr>
              <p:cNvCxnSpPr/>
              <p:nvPr/>
            </p:nvCxnSpPr>
            <p:spPr>
              <a:xfrm>
                <a:off x="5005674" y="4975074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1" name="二等辺三角形 620">
                <a:extLst>
                  <a:ext uri="{FF2B5EF4-FFF2-40B4-BE49-F238E27FC236}">
                    <a16:creationId xmlns:a16="http://schemas.microsoft.com/office/drawing/2014/main" id="{61D1FE86-AD96-73BE-0B04-F7E9F6AEF398}"/>
                  </a:ext>
                </a:extLst>
              </p:cNvPr>
              <p:cNvSpPr/>
              <p:nvPr/>
            </p:nvSpPr>
            <p:spPr>
              <a:xfrm flipV="1">
                <a:off x="5018905" y="4435105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22" name="直線コネクタ 621">
                <a:extLst>
                  <a:ext uri="{FF2B5EF4-FFF2-40B4-BE49-F238E27FC236}">
                    <a16:creationId xmlns:a16="http://schemas.microsoft.com/office/drawing/2014/main" id="{0B7EA531-FE26-9348-19DD-E3D431B30C2F}"/>
                  </a:ext>
                </a:extLst>
              </p:cNvPr>
              <p:cNvCxnSpPr>
                <a:stCxn id="621" idx="0"/>
              </p:cNvCxnSpPr>
              <p:nvPr/>
            </p:nvCxnSpPr>
            <p:spPr>
              <a:xfrm rot="16200000" flipH="1">
                <a:off x="4971027" y="4847054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3" name="テキスト ボックス 622">
                <a:extLst>
                  <a:ext uri="{FF2B5EF4-FFF2-40B4-BE49-F238E27FC236}">
                    <a16:creationId xmlns:a16="http://schemas.microsoft.com/office/drawing/2014/main" id="{1E8F9C84-0425-BE30-1214-9E8063F4F316}"/>
                  </a:ext>
                </a:extLst>
              </p:cNvPr>
              <p:cNvSpPr txBox="1"/>
              <p:nvPr/>
            </p:nvSpPr>
            <p:spPr>
              <a:xfrm>
                <a:off x="4970054" y="4365889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A</a:t>
                </a:r>
                <a:endParaRPr kumimoji="1" lang="ja-JP" altLang="en-US" sz="800" dirty="0"/>
              </a:p>
            </p:txBody>
          </p:sp>
          <p:cxnSp>
            <p:nvCxnSpPr>
              <p:cNvPr id="624" name="直線コネクタ 623">
                <a:extLst>
                  <a:ext uri="{FF2B5EF4-FFF2-40B4-BE49-F238E27FC236}">
                    <a16:creationId xmlns:a16="http://schemas.microsoft.com/office/drawing/2014/main" id="{9124B081-2359-E13D-A641-CBCF0060FC75}"/>
                  </a:ext>
                </a:extLst>
              </p:cNvPr>
              <p:cNvCxnSpPr>
                <a:stCxn id="719" idx="0"/>
              </p:cNvCxnSpPr>
              <p:nvPr/>
            </p:nvCxnSpPr>
            <p:spPr>
              <a:xfrm rot="5400000">
                <a:off x="6896593" y="4973796"/>
                <a:ext cx="500401" cy="17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5" name="正方形/長方形 624">
                <a:extLst>
                  <a:ext uri="{FF2B5EF4-FFF2-40B4-BE49-F238E27FC236}">
                    <a16:creationId xmlns:a16="http://schemas.microsoft.com/office/drawing/2014/main" id="{A64B84CA-62FA-FE34-E8C4-6D25FE43B53B}"/>
                  </a:ext>
                </a:extLst>
              </p:cNvPr>
              <p:cNvSpPr/>
              <p:nvPr/>
            </p:nvSpPr>
            <p:spPr>
              <a:xfrm>
                <a:off x="7081114" y="5230448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26" name="正方形/長方形 625">
                <a:extLst>
                  <a:ext uri="{FF2B5EF4-FFF2-40B4-BE49-F238E27FC236}">
                    <a16:creationId xmlns:a16="http://schemas.microsoft.com/office/drawing/2014/main" id="{58D491ED-1B44-5485-A56C-8D8B0F211D4E}"/>
                  </a:ext>
                </a:extLst>
              </p:cNvPr>
              <p:cNvSpPr/>
              <p:nvPr/>
            </p:nvSpPr>
            <p:spPr>
              <a:xfrm>
                <a:off x="6908050" y="5230446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27" name="直線コネクタ 626">
                <a:extLst>
                  <a:ext uri="{FF2B5EF4-FFF2-40B4-BE49-F238E27FC236}">
                    <a16:creationId xmlns:a16="http://schemas.microsoft.com/office/drawing/2014/main" id="{74DC6125-114B-B25E-7B5D-D2006856110C}"/>
                  </a:ext>
                </a:extLst>
              </p:cNvPr>
              <p:cNvCxnSpPr>
                <a:stCxn id="720" idx="0"/>
              </p:cNvCxnSpPr>
              <p:nvPr/>
            </p:nvCxnSpPr>
            <p:spPr>
              <a:xfrm rot="5400000">
                <a:off x="6721381" y="4973245"/>
                <a:ext cx="500327" cy="103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直線コネクタ 627">
                <a:extLst>
                  <a:ext uri="{FF2B5EF4-FFF2-40B4-BE49-F238E27FC236}">
                    <a16:creationId xmlns:a16="http://schemas.microsoft.com/office/drawing/2014/main" id="{DCFAE3F9-68AC-0E06-348A-437984BC9285}"/>
                  </a:ext>
                </a:extLst>
              </p:cNvPr>
              <p:cNvCxnSpPr>
                <a:stCxn id="717" idx="0"/>
              </p:cNvCxnSpPr>
              <p:nvPr/>
            </p:nvCxnSpPr>
            <p:spPr>
              <a:xfrm rot="5400000">
                <a:off x="7250365" y="4974036"/>
                <a:ext cx="496339" cy="803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9" name="正方形/長方形 628">
                <a:extLst>
                  <a:ext uri="{FF2B5EF4-FFF2-40B4-BE49-F238E27FC236}">
                    <a16:creationId xmlns:a16="http://schemas.microsoft.com/office/drawing/2014/main" id="{BB4AE33D-9EB7-2577-761E-63DA6E9BD635}"/>
                  </a:ext>
                </a:extLst>
              </p:cNvPr>
              <p:cNvSpPr/>
              <p:nvPr/>
            </p:nvSpPr>
            <p:spPr>
              <a:xfrm>
                <a:off x="7433347" y="5228164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30" name="正方形/長方形 629">
                <a:extLst>
                  <a:ext uri="{FF2B5EF4-FFF2-40B4-BE49-F238E27FC236}">
                    <a16:creationId xmlns:a16="http://schemas.microsoft.com/office/drawing/2014/main" id="{EE3C4F84-865A-4610-D69B-4FBB01B5BB71}"/>
                  </a:ext>
                </a:extLst>
              </p:cNvPr>
              <p:cNvSpPr/>
              <p:nvPr/>
            </p:nvSpPr>
            <p:spPr>
              <a:xfrm>
                <a:off x="7260283" y="5228162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31" name="直線コネクタ 630">
                <a:extLst>
                  <a:ext uri="{FF2B5EF4-FFF2-40B4-BE49-F238E27FC236}">
                    <a16:creationId xmlns:a16="http://schemas.microsoft.com/office/drawing/2014/main" id="{7C63A930-FC57-DDDF-705F-098A424AC500}"/>
                  </a:ext>
                </a:extLst>
              </p:cNvPr>
              <p:cNvCxnSpPr>
                <a:stCxn id="718" idx="0"/>
              </p:cNvCxnSpPr>
              <p:nvPr/>
            </p:nvCxnSpPr>
            <p:spPr>
              <a:xfrm rot="5400000">
                <a:off x="7075153" y="4973485"/>
                <a:ext cx="496265" cy="53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直線コネクタ 631">
                <a:extLst>
                  <a:ext uri="{FF2B5EF4-FFF2-40B4-BE49-F238E27FC236}">
                    <a16:creationId xmlns:a16="http://schemas.microsoft.com/office/drawing/2014/main" id="{8DFA0484-C4CA-4067-17F3-AAB37800FA80}"/>
                  </a:ext>
                </a:extLst>
              </p:cNvPr>
              <p:cNvCxnSpPr>
                <a:stCxn id="713" idx="0"/>
                <a:endCxn id="633" idx="0"/>
              </p:cNvCxnSpPr>
              <p:nvPr/>
            </p:nvCxnSpPr>
            <p:spPr>
              <a:xfrm rot="5400000">
                <a:off x="7785294" y="4971705"/>
                <a:ext cx="503853" cy="906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3" name="正方形/長方形 632">
                <a:extLst>
                  <a:ext uri="{FF2B5EF4-FFF2-40B4-BE49-F238E27FC236}">
                    <a16:creationId xmlns:a16="http://schemas.microsoft.com/office/drawing/2014/main" id="{15A596A7-7ED5-FB70-7230-B352D37F8D6E}"/>
                  </a:ext>
                </a:extLst>
              </p:cNvPr>
              <p:cNvSpPr/>
              <p:nvPr/>
            </p:nvSpPr>
            <p:spPr>
              <a:xfrm>
                <a:off x="7972380" y="5228162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34" name="正方形/長方形 633">
                <a:extLst>
                  <a:ext uri="{FF2B5EF4-FFF2-40B4-BE49-F238E27FC236}">
                    <a16:creationId xmlns:a16="http://schemas.microsoft.com/office/drawing/2014/main" id="{4194DB58-CCCE-3620-6053-09AC986B73B9}"/>
                  </a:ext>
                </a:extLst>
              </p:cNvPr>
              <p:cNvSpPr/>
              <p:nvPr/>
            </p:nvSpPr>
            <p:spPr>
              <a:xfrm>
                <a:off x="7799316" y="5228160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35" name="直線コネクタ 634">
                <a:extLst>
                  <a:ext uri="{FF2B5EF4-FFF2-40B4-BE49-F238E27FC236}">
                    <a16:creationId xmlns:a16="http://schemas.microsoft.com/office/drawing/2014/main" id="{8B145568-FC0C-6303-1426-6BC3C3F7C2E6}"/>
                  </a:ext>
                </a:extLst>
              </p:cNvPr>
              <p:cNvCxnSpPr>
                <a:stCxn id="715" idx="0"/>
              </p:cNvCxnSpPr>
              <p:nvPr/>
            </p:nvCxnSpPr>
            <p:spPr>
              <a:xfrm rot="5400000">
                <a:off x="7615144" y="4971457"/>
                <a:ext cx="497333" cy="3037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直線コネクタ 635">
                <a:extLst>
                  <a:ext uri="{FF2B5EF4-FFF2-40B4-BE49-F238E27FC236}">
                    <a16:creationId xmlns:a16="http://schemas.microsoft.com/office/drawing/2014/main" id="{F1BB58F4-7FFB-D9AE-110C-D3D7AB2485C3}"/>
                  </a:ext>
                </a:extLst>
              </p:cNvPr>
              <p:cNvCxnSpPr>
                <a:stCxn id="709" idx="0"/>
              </p:cNvCxnSpPr>
              <p:nvPr/>
            </p:nvCxnSpPr>
            <p:spPr>
              <a:xfrm rot="5400000">
                <a:off x="8141569" y="4972138"/>
                <a:ext cx="496012" cy="35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7" name="正方形/長方形 636">
                <a:extLst>
                  <a:ext uri="{FF2B5EF4-FFF2-40B4-BE49-F238E27FC236}">
                    <a16:creationId xmlns:a16="http://schemas.microsoft.com/office/drawing/2014/main" id="{E87538DE-0271-6AE0-6ECA-2004CEC95505}"/>
                  </a:ext>
                </a:extLst>
              </p:cNvPr>
              <p:cNvSpPr/>
              <p:nvPr/>
            </p:nvSpPr>
            <p:spPr>
              <a:xfrm>
                <a:off x="8324613" y="5225878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38" name="正方形/長方形 637">
                <a:extLst>
                  <a:ext uri="{FF2B5EF4-FFF2-40B4-BE49-F238E27FC236}">
                    <a16:creationId xmlns:a16="http://schemas.microsoft.com/office/drawing/2014/main" id="{6E0CBF07-5E82-F027-FC1F-FA0F65D1C2F0}"/>
                  </a:ext>
                </a:extLst>
              </p:cNvPr>
              <p:cNvSpPr/>
              <p:nvPr/>
            </p:nvSpPr>
            <p:spPr>
              <a:xfrm>
                <a:off x="8151549" y="5225876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39" name="直線コネクタ 638">
                <a:extLst>
                  <a:ext uri="{FF2B5EF4-FFF2-40B4-BE49-F238E27FC236}">
                    <a16:creationId xmlns:a16="http://schemas.microsoft.com/office/drawing/2014/main" id="{6D4409FB-B17A-F7B7-59C1-546284CFE989}"/>
                  </a:ext>
                </a:extLst>
              </p:cNvPr>
              <p:cNvCxnSpPr>
                <a:stCxn id="711" idx="0"/>
              </p:cNvCxnSpPr>
              <p:nvPr/>
            </p:nvCxnSpPr>
            <p:spPr>
              <a:xfrm rot="16200000" flipH="1">
                <a:off x="7966403" y="4971236"/>
                <a:ext cx="495049" cy="11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0" name="テキスト ボックス 639">
                <a:extLst>
                  <a:ext uri="{FF2B5EF4-FFF2-40B4-BE49-F238E27FC236}">
                    <a16:creationId xmlns:a16="http://schemas.microsoft.com/office/drawing/2014/main" id="{FE6CE66D-63B5-2C7A-ED9C-92ADE2F69395}"/>
                  </a:ext>
                </a:extLst>
              </p:cNvPr>
              <p:cNvSpPr txBox="1"/>
              <p:nvPr/>
            </p:nvSpPr>
            <p:spPr>
              <a:xfrm>
                <a:off x="933317" y="3806040"/>
                <a:ext cx="443186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D4</a:t>
                </a:r>
                <a:endParaRPr kumimoji="1" lang="ja-JP" altLang="en-US" sz="1100" dirty="0"/>
              </a:p>
            </p:txBody>
          </p:sp>
          <p:sp>
            <p:nvSpPr>
              <p:cNvPr id="641" name="テキスト ボックス 640">
                <a:extLst>
                  <a:ext uri="{FF2B5EF4-FFF2-40B4-BE49-F238E27FC236}">
                    <a16:creationId xmlns:a16="http://schemas.microsoft.com/office/drawing/2014/main" id="{E9D09C36-EA95-44E8-8B88-60C5BA9AA11E}"/>
                  </a:ext>
                </a:extLst>
              </p:cNvPr>
              <p:cNvSpPr txBox="1"/>
              <p:nvPr/>
            </p:nvSpPr>
            <p:spPr>
              <a:xfrm>
                <a:off x="2134739" y="3798138"/>
                <a:ext cx="443186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D5</a:t>
                </a:r>
                <a:endParaRPr kumimoji="1" lang="ja-JP" altLang="en-US" sz="1100" dirty="0"/>
              </a:p>
            </p:txBody>
          </p:sp>
          <p:sp>
            <p:nvSpPr>
              <p:cNvPr id="642" name="テキスト ボックス 641">
                <a:extLst>
                  <a:ext uri="{FF2B5EF4-FFF2-40B4-BE49-F238E27FC236}">
                    <a16:creationId xmlns:a16="http://schemas.microsoft.com/office/drawing/2014/main" id="{1CACE49D-23CF-6338-C4D4-D9A35C2FD99F}"/>
                  </a:ext>
                </a:extLst>
              </p:cNvPr>
              <p:cNvSpPr txBox="1"/>
              <p:nvPr/>
            </p:nvSpPr>
            <p:spPr>
              <a:xfrm>
                <a:off x="3660335" y="3789823"/>
                <a:ext cx="443186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D7</a:t>
                </a:r>
                <a:endParaRPr kumimoji="1" lang="ja-JP" altLang="en-US" sz="1100" dirty="0"/>
              </a:p>
            </p:txBody>
          </p:sp>
          <p:sp>
            <p:nvSpPr>
              <p:cNvPr id="643" name="テキスト ボックス 642">
                <a:extLst>
                  <a:ext uri="{FF2B5EF4-FFF2-40B4-BE49-F238E27FC236}">
                    <a16:creationId xmlns:a16="http://schemas.microsoft.com/office/drawing/2014/main" id="{AA556604-6B3F-CDDF-EAF6-1523D5207BB0}"/>
                  </a:ext>
                </a:extLst>
              </p:cNvPr>
              <p:cNvSpPr txBox="1"/>
              <p:nvPr/>
            </p:nvSpPr>
            <p:spPr>
              <a:xfrm>
                <a:off x="5460781" y="3808964"/>
                <a:ext cx="443186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D8</a:t>
                </a:r>
                <a:endParaRPr kumimoji="1" lang="ja-JP" altLang="en-US" sz="1100" dirty="0"/>
              </a:p>
            </p:txBody>
          </p:sp>
          <p:sp>
            <p:nvSpPr>
              <p:cNvPr id="644" name="テキスト ボックス 643">
                <a:extLst>
                  <a:ext uri="{FF2B5EF4-FFF2-40B4-BE49-F238E27FC236}">
                    <a16:creationId xmlns:a16="http://schemas.microsoft.com/office/drawing/2014/main" id="{95B4AAF3-D713-6F6F-EEE8-96D7127E930A}"/>
                  </a:ext>
                </a:extLst>
              </p:cNvPr>
              <p:cNvSpPr txBox="1"/>
              <p:nvPr/>
            </p:nvSpPr>
            <p:spPr>
              <a:xfrm>
                <a:off x="7029757" y="3789674"/>
                <a:ext cx="538347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D10</a:t>
                </a:r>
                <a:endParaRPr kumimoji="1" lang="ja-JP" altLang="en-US" sz="1100" dirty="0"/>
              </a:p>
            </p:txBody>
          </p:sp>
          <p:sp>
            <p:nvSpPr>
              <p:cNvPr id="645" name="テキスト ボックス 644">
                <a:extLst>
                  <a:ext uri="{FF2B5EF4-FFF2-40B4-BE49-F238E27FC236}">
                    <a16:creationId xmlns:a16="http://schemas.microsoft.com/office/drawing/2014/main" id="{F3775450-6C71-2221-DB36-0E2AFDE5D183}"/>
                  </a:ext>
                </a:extLst>
              </p:cNvPr>
              <p:cNvSpPr txBox="1"/>
              <p:nvPr/>
            </p:nvSpPr>
            <p:spPr>
              <a:xfrm>
                <a:off x="7996503" y="3803749"/>
                <a:ext cx="538347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D11</a:t>
                </a:r>
                <a:endParaRPr kumimoji="1" lang="ja-JP" altLang="en-US" sz="1100" dirty="0"/>
              </a:p>
            </p:txBody>
          </p:sp>
          <p:cxnSp>
            <p:nvCxnSpPr>
              <p:cNvPr id="646" name="直線コネクタ 645">
                <a:extLst>
                  <a:ext uri="{FF2B5EF4-FFF2-40B4-BE49-F238E27FC236}">
                    <a16:creationId xmlns:a16="http://schemas.microsoft.com/office/drawing/2014/main" id="{571AC568-E9B0-2EB9-50C5-7082F3C0A017}"/>
                  </a:ext>
                </a:extLst>
              </p:cNvPr>
              <p:cNvCxnSpPr/>
              <p:nvPr/>
            </p:nvCxnSpPr>
            <p:spPr>
              <a:xfrm>
                <a:off x="184532" y="5793334"/>
                <a:ext cx="8850281" cy="1588"/>
              </a:xfrm>
              <a:prstGeom prst="line">
                <a:avLst/>
              </a:prstGeom>
              <a:ln w="158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7" name="正方形/長方形 646">
                <a:extLst>
                  <a:ext uri="{FF2B5EF4-FFF2-40B4-BE49-F238E27FC236}">
                    <a16:creationId xmlns:a16="http://schemas.microsoft.com/office/drawing/2014/main" id="{40FAF082-84D1-7AF1-6799-AD7359BE71E8}"/>
                  </a:ext>
                </a:extLst>
              </p:cNvPr>
              <p:cNvSpPr/>
              <p:nvPr/>
            </p:nvSpPr>
            <p:spPr>
              <a:xfrm>
                <a:off x="2486400" y="4200827"/>
                <a:ext cx="288652" cy="142594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48" name="テキスト ボックス 647">
                <a:extLst>
                  <a:ext uri="{FF2B5EF4-FFF2-40B4-BE49-F238E27FC236}">
                    <a16:creationId xmlns:a16="http://schemas.microsoft.com/office/drawing/2014/main" id="{8551EF06-8CC5-985F-AD81-B6AFF9C08563}"/>
                  </a:ext>
                </a:extLst>
              </p:cNvPr>
              <p:cNvSpPr txBox="1"/>
              <p:nvPr/>
            </p:nvSpPr>
            <p:spPr>
              <a:xfrm>
                <a:off x="2517966" y="4151512"/>
                <a:ext cx="283935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700" dirty="0"/>
                  <a:t>2</a:t>
                </a:r>
                <a:endParaRPr kumimoji="1" lang="ja-JP" altLang="en-US" sz="700" dirty="0"/>
              </a:p>
            </p:txBody>
          </p:sp>
          <p:grpSp>
            <p:nvGrpSpPr>
              <p:cNvPr id="649" name="図形グループ 114">
                <a:extLst>
                  <a:ext uri="{FF2B5EF4-FFF2-40B4-BE49-F238E27FC236}">
                    <a16:creationId xmlns:a16="http://schemas.microsoft.com/office/drawing/2014/main" id="{A0A2A7E0-54DB-C04F-1B1D-AF1CE2BD18B9}"/>
                  </a:ext>
                </a:extLst>
              </p:cNvPr>
              <p:cNvGrpSpPr/>
              <p:nvPr/>
            </p:nvGrpSpPr>
            <p:grpSpPr>
              <a:xfrm>
                <a:off x="2144505" y="4150214"/>
                <a:ext cx="312325" cy="242373"/>
                <a:chOff x="1759539" y="977134"/>
                <a:chExt cx="312325" cy="242373"/>
              </a:xfrm>
            </p:grpSpPr>
            <p:sp>
              <p:nvSpPr>
                <p:cNvPr id="1014" name="正方形/長方形 118">
                  <a:extLst>
                    <a:ext uri="{FF2B5EF4-FFF2-40B4-BE49-F238E27FC236}">
                      <a16:creationId xmlns:a16="http://schemas.microsoft.com/office/drawing/2014/main" id="{04433040-A479-6F2A-9918-2FC483A2553A}"/>
                    </a:ext>
                  </a:extLst>
                </p:cNvPr>
                <p:cNvSpPr/>
                <p:nvPr/>
              </p:nvSpPr>
              <p:spPr>
                <a:xfrm>
                  <a:off x="1759539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015" name="テキスト ボックス 119">
                  <a:extLst>
                    <a:ext uri="{FF2B5EF4-FFF2-40B4-BE49-F238E27FC236}">
                      <a16:creationId xmlns:a16="http://schemas.microsoft.com/office/drawing/2014/main" id="{6A57B3B7-AF62-FE3C-5744-32D6C3CB52C5}"/>
                    </a:ext>
                  </a:extLst>
                </p:cNvPr>
                <p:cNvSpPr txBox="1"/>
                <p:nvPr/>
              </p:nvSpPr>
              <p:spPr>
                <a:xfrm>
                  <a:off x="1787930" y="977134"/>
                  <a:ext cx="283934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650" name="図形グループ 120">
                <a:extLst>
                  <a:ext uri="{FF2B5EF4-FFF2-40B4-BE49-F238E27FC236}">
                    <a16:creationId xmlns:a16="http://schemas.microsoft.com/office/drawing/2014/main" id="{6BFDBA7C-B88F-06FD-E374-86D713CFE22A}"/>
                  </a:ext>
                </a:extLst>
              </p:cNvPr>
              <p:cNvGrpSpPr/>
              <p:nvPr/>
            </p:nvGrpSpPr>
            <p:grpSpPr>
              <a:xfrm>
                <a:off x="1116064" y="4149675"/>
                <a:ext cx="315502" cy="242373"/>
                <a:chOff x="1756364" y="977134"/>
                <a:chExt cx="315502" cy="242373"/>
              </a:xfrm>
            </p:grpSpPr>
            <p:sp>
              <p:nvSpPr>
                <p:cNvPr id="1012" name="正方形/長方形 121">
                  <a:extLst>
                    <a:ext uri="{FF2B5EF4-FFF2-40B4-BE49-F238E27FC236}">
                      <a16:creationId xmlns:a16="http://schemas.microsoft.com/office/drawing/2014/main" id="{74BA339C-DDB2-079A-90C0-A827411D49AD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013" name="テキスト ボックス 122">
                  <a:extLst>
                    <a:ext uri="{FF2B5EF4-FFF2-40B4-BE49-F238E27FC236}">
                      <a16:creationId xmlns:a16="http://schemas.microsoft.com/office/drawing/2014/main" id="{B5EF298F-D787-EF9C-D192-40A76CCC9C3C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651" name="図形グループ 123">
                <a:extLst>
                  <a:ext uri="{FF2B5EF4-FFF2-40B4-BE49-F238E27FC236}">
                    <a16:creationId xmlns:a16="http://schemas.microsoft.com/office/drawing/2014/main" id="{6C66E651-01E1-D656-A07A-D1DBE47895D5}"/>
                  </a:ext>
                </a:extLst>
              </p:cNvPr>
              <p:cNvGrpSpPr/>
              <p:nvPr/>
            </p:nvGrpSpPr>
            <p:grpSpPr>
              <a:xfrm>
                <a:off x="3547091" y="4146500"/>
                <a:ext cx="315502" cy="242373"/>
                <a:chOff x="1756364" y="977134"/>
                <a:chExt cx="315502" cy="242373"/>
              </a:xfrm>
            </p:grpSpPr>
            <p:sp>
              <p:nvSpPr>
                <p:cNvPr id="1010" name="正方形/長方形 124">
                  <a:extLst>
                    <a:ext uri="{FF2B5EF4-FFF2-40B4-BE49-F238E27FC236}">
                      <a16:creationId xmlns:a16="http://schemas.microsoft.com/office/drawing/2014/main" id="{27ED7DC9-3F6E-29E9-D488-483271E4F90E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011" name="テキスト ボックス 125">
                  <a:extLst>
                    <a:ext uri="{FF2B5EF4-FFF2-40B4-BE49-F238E27FC236}">
                      <a16:creationId xmlns:a16="http://schemas.microsoft.com/office/drawing/2014/main" id="{D2D0E1EC-0306-61B1-FD09-8E4D10B1562B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652" name="図形グループ 126">
                <a:extLst>
                  <a:ext uri="{FF2B5EF4-FFF2-40B4-BE49-F238E27FC236}">
                    <a16:creationId xmlns:a16="http://schemas.microsoft.com/office/drawing/2014/main" id="{F6845300-CFF6-9B14-45F9-0491EC60E19D}"/>
                  </a:ext>
                </a:extLst>
              </p:cNvPr>
              <p:cNvGrpSpPr/>
              <p:nvPr/>
            </p:nvGrpSpPr>
            <p:grpSpPr>
              <a:xfrm>
                <a:off x="5119683" y="4149675"/>
                <a:ext cx="315502" cy="242373"/>
                <a:chOff x="1756364" y="977134"/>
                <a:chExt cx="315502" cy="242373"/>
              </a:xfrm>
            </p:grpSpPr>
            <p:sp>
              <p:nvSpPr>
                <p:cNvPr id="1008" name="正方形/長方形 127">
                  <a:extLst>
                    <a:ext uri="{FF2B5EF4-FFF2-40B4-BE49-F238E27FC236}">
                      <a16:creationId xmlns:a16="http://schemas.microsoft.com/office/drawing/2014/main" id="{2122FBC3-AA29-4B03-875D-B1F0042A247E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009" name="テキスト ボックス 128">
                  <a:extLst>
                    <a:ext uri="{FF2B5EF4-FFF2-40B4-BE49-F238E27FC236}">
                      <a16:creationId xmlns:a16="http://schemas.microsoft.com/office/drawing/2014/main" id="{E5E3A188-0AF5-DA24-4D9C-2ABDD63DC215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653" name="図形グループ 129">
                <a:extLst>
                  <a:ext uri="{FF2B5EF4-FFF2-40B4-BE49-F238E27FC236}">
                    <a16:creationId xmlns:a16="http://schemas.microsoft.com/office/drawing/2014/main" id="{CDA29D80-5420-0AC9-3B0D-8785EE9D0A35}"/>
                  </a:ext>
                </a:extLst>
              </p:cNvPr>
              <p:cNvGrpSpPr/>
              <p:nvPr/>
            </p:nvGrpSpPr>
            <p:grpSpPr>
              <a:xfrm>
                <a:off x="7270593" y="4148057"/>
                <a:ext cx="315502" cy="242373"/>
                <a:chOff x="1756364" y="977134"/>
                <a:chExt cx="315502" cy="242373"/>
              </a:xfrm>
            </p:grpSpPr>
            <p:sp>
              <p:nvSpPr>
                <p:cNvPr id="1006" name="正方形/長方形 130">
                  <a:extLst>
                    <a:ext uri="{FF2B5EF4-FFF2-40B4-BE49-F238E27FC236}">
                      <a16:creationId xmlns:a16="http://schemas.microsoft.com/office/drawing/2014/main" id="{4EEFE64F-38C1-4D96-7B3E-6CDA10911645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007" name="テキスト ボックス 131">
                  <a:extLst>
                    <a:ext uri="{FF2B5EF4-FFF2-40B4-BE49-F238E27FC236}">
                      <a16:creationId xmlns:a16="http://schemas.microsoft.com/office/drawing/2014/main" id="{BCCDC065-8272-6C5D-C285-98C37D61BB16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654" name="図形グループ 132">
                <a:extLst>
                  <a:ext uri="{FF2B5EF4-FFF2-40B4-BE49-F238E27FC236}">
                    <a16:creationId xmlns:a16="http://schemas.microsoft.com/office/drawing/2014/main" id="{019F3ED8-9560-6339-CECC-E295CD9D63B1}"/>
                  </a:ext>
                </a:extLst>
              </p:cNvPr>
              <p:cNvGrpSpPr/>
              <p:nvPr/>
            </p:nvGrpSpPr>
            <p:grpSpPr>
              <a:xfrm>
                <a:off x="4238410" y="4148842"/>
                <a:ext cx="315502" cy="242373"/>
                <a:chOff x="1756364" y="977134"/>
                <a:chExt cx="315502" cy="242373"/>
              </a:xfrm>
            </p:grpSpPr>
            <p:sp>
              <p:nvSpPr>
                <p:cNvPr id="1004" name="正方形/長方形 1003">
                  <a:extLst>
                    <a:ext uri="{FF2B5EF4-FFF2-40B4-BE49-F238E27FC236}">
                      <a16:creationId xmlns:a16="http://schemas.microsoft.com/office/drawing/2014/main" id="{47FD8D40-EEB4-0B16-20A1-D1E3E0423FE9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005" name="テキスト ボックス 134">
                  <a:extLst>
                    <a:ext uri="{FF2B5EF4-FFF2-40B4-BE49-F238E27FC236}">
                      <a16:creationId xmlns:a16="http://schemas.microsoft.com/office/drawing/2014/main" id="{BDFC895E-C304-BB03-4FBA-94A19272B1F7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655" name="図形グループ 135">
                <a:extLst>
                  <a:ext uri="{FF2B5EF4-FFF2-40B4-BE49-F238E27FC236}">
                    <a16:creationId xmlns:a16="http://schemas.microsoft.com/office/drawing/2014/main" id="{5DBA6B98-D7CC-D903-F817-1F4713BC365F}"/>
                  </a:ext>
                </a:extLst>
              </p:cNvPr>
              <p:cNvGrpSpPr/>
              <p:nvPr/>
            </p:nvGrpSpPr>
            <p:grpSpPr>
              <a:xfrm>
                <a:off x="5826196" y="4148842"/>
                <a:ext cx="315502" cy="242373"/>
                <a:chOff x="1756364" y="977134"/>
                <a:chExt cx="315502" cy="242373"/>
              </a:xfrm>
            </p:grpSpPr>
            <p:sp>
              <p:nvSpPr>
                <p:cNvPr id="1002" name="正方形/長方形 1001">
                  <a:extLst>
                    <a:ext uri="{FF2B5EF4-FFF2-40B4-BE49-F238E27FC236}">
                      <a16:creationId xmlns:a16="http://schemas.microsoft.com/office/drawing/2014/main" id="{2D1F42BD-2E23-6E5E-2DCD-C57E0BA1172B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003" name="テキスト ボックス 1002">
                  <a:extLst>
                    <a:ext uri="{FF2B5EF4-FFF2-40B4-BE49-F238E27FC236}">
                      <a16:creationId xmlns:a16="http://schemas.microsoft.com/office/drawing/2014/main" id="{EA898EF1-0666-C5D6-83CB-9FEF458CCC65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656" name="図形グループ 138">
                <a:extLst>
                  <a:ext uri="{FF2B5EF4-FFF2-40B4-BE49-F238E27FC236}">
                    <a16:creationId xmlns:a16="http://schemas.microsoft.com/office/drawing/2014/main" id="{2D5B88C9-F51E-BD7E-D519-D64840214322}"/>
                  </a:ext>
                </a:extLst>
              </p:cNvPr>
              <p:cNvGrpSpPr/>
              <p:nvPr/>
            </p:nvGrpSpPr>
            <p:grpSpPr>
              <a:xfrm>
                <a:off x="6911390" y="4146546"/>
                <a:ext cx="315502" cy="242373"/>
                <a:chOff x="1756364" y="977134"/>
                <a:chExt cx="315502" cy="242373"/>
              </a:xfrm>
            </p:grpSpPr>
            <p:sp>
              <p:nvSpPr>
                <p:cNvPr id="1000" name="正方形/長方形 999">
                  <a:extLst>
                    <a:ext uri="{FF2B5EF4-FFF2-40B4-BE49-F238E27FC236}">
                      <a16:creationId xmlns:a16="http://schemas.microsoft.com/office/drawing/2014/main" id="{AAB423A5-4AF2-F30A-7189-21D70D10F143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001" name="テキスト ボックス 1000">
                  <a:extLst>
                    <a:ext uri="{FF2B5EF4-FFF2-40B4-BE49-F238E27FC236}">
                      <a16:creationId xmlns:a16="http://schemas.microsoft.com/office/drawing/2014/main" id="{FDFFECF6-79EA-822A-280E-6BF3BFC4367B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657" name="図形グループ 141">
                <a:extLst>
                  <a:ext uri="{FF2B5EF4-FFF2-40B4-BE49-F238E27FC236}">
                    <a16:creationId xmlns:a16="http://schemas.microsoft.com/office/drawing/2014/main" id="{5F9E4D0D-603E-2F7D-A428-C407EAAF958E}"/>
                  </a:ext>
                </a:extLst>
              </p:cNvPr>
              <p:cNvGrpSpPr/>
              <p:nvPr/>
            </p:nvGrpSpPr>
            <p:grpSpPr>
              <a:xfrm>
                <a:off x="7801965" y="4144496"/>
                <a:ext cx="315502" cy="242373"/>
                <a:chOff x="1756364" y="977134"/>
                <a:chExt cx="315502" cy="242373"/>
              </a:xfrm>
            </p:grpSpPr>
            <p:sp>
              <p:nvSpPr>
                <p:cNvPr id="998" name="正方形/長方形 997">
                  <a:extLst>
                    <a:ext uri="{FF2B5EF4-FFF2-40B4-BE49-F238E27FC236}">
                      <a16:creationId xmlns:a16="http://schemas.microsoft.com/office/drawing/2014/main" id="{275479AA-722D-65E3-DDF3-6943AE0CF278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99" name="テキスト ボックス 998">
                  <a:extLst>
                    <a:ext uri="{FF2B5EF4-FFF2-40B4-BE49-F238E27FC236}">
                      <a16:creationId xmlns:a16="http://schemas.microsoft.com/office/drawing/2014/main" id="{944E5982-3BF0-417B-C9A1-7E00170D1DA0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658" name="図形グループ 144">
                <a:extLst>
                  <a:ext uri="{FF2B5EF4-FFF2-40B4-BE49-F238E27FC236}">
                    <a16:creationId xmlns:a16="http://schemas.microsoft.com/office/drawing/2014/main" id="{BBD00F50-F1C3-CB6A-D2BF-248465D67E32}"/>
                  </a:ext>
                </a:extLst>
              </p:cNvPr>
              <p:cNvGrpSpPr/>
              <p:nvPr/>
            </p:nvGrpSpPr>
            <p:grpSpPr>
              <a:xfrm>
                <a:off x="8163355" y="4145488"/>
                <a:ext cx="315502" cy="242373"/>
                <a:chOff x="1756364" y="977134"/>
                <a:chExt cx="315502" cy="242373"/>
              </a:xfrm>
            </p:grpSpPr>
            <p:sp>
              <p:nvSpPr>
                <p:cNvPr id="996" name="正方形/長方形 995">
                  <a:extLst>
                    <a:ext uri="{FF2B5EF4-FFF2-40B4-BE49-F238E27FC236}">
                      <a16:creationId xmlns:a16="http://schemas.microsoft.com/office/drawing/2014/main" id="{2B95905D-E80F-F99C-3778-92C35E40BACA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97" name="テキスト ボックス 996">
                  <a:extLst>
                    <a:ext uri="{FF2B5EF4-FFF2-40B4-BE49-F238E27FC236}">
                      <a16:creationId xmlns:a16="http://schemas.microsoft.com/office/drawing/2014/main" id="{E4550ABA-306C-E974-F7FC-1F994AA62883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sp>
            <p:nvSpPr>
              <p:cNvPr id="659" name="テキスト ボックス 124">
                <a:extLst>
                  <a:ext uri="{FF2B5EF4-FFF2-40B4-BE49-F238E27FC236}">
                    <a16:creationId xmlns:a16="http://schemas.microsoft.com/office/drawing/2014/main" id="{7211BD0A-811D-54AC-DD2A-258B7BFBE55C}"/>
                  </a:ext>
                </a:extLst>
              </p:cNvPr>
              <p:cNvSpPr txBox="1"/>
              <p:nvPr/>
            </p:nvSpPr>
            <p:spPr>
              <a:xfrm>
                <a:off x="1462948" y="3678711"/>
                <a:ext cx="612147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/>
                  <a:t>OHO</a:t>
                </a:r>
                <a:endParaRPr kumimoji="1" lang="ja-JP" altLang="en-US" sz="1100" dirty="0"/>
              </a:p>
            </p:txBody>
          </p:sp>
          <p:sp>
            <p:nvSpPr>
              <p:cNvPr id="660" name="テキスト ボックス 125">
                <a:extLst>
                  <a:ext uri="{FF2B5EF4-FFF2-40B4-BE49-F238E27FC236}">
                    <a16:creationId xmlns:a16="http://schemas.microsoft.com/office/drawing/2014/main" id="{6CC20362-0352-EF7A-F725-3D9E33E8E5AE}"/>
                  </a:ext>
                </a:extLst>
              </p:cNvPr>
              <p:cNvSpPr txBox="1"/>
              <p:nvPr/>
            </p:nvSpPr>
            <p:spPr>
              <a:xfrm>
                <a:off x="4600696" y="3692305"/>
                <a:ext cx="584957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/>
                  <a:t>FUJI</a:t>
                </a:r>
                <a:endParaRPr kumimoji="1" lang="ja-JP" altLang="en-US" sz="1100" dirty="0"/>
              </a:p>
            </p:txBody>
          </p:sp>
          <p:sp>
            <p:nvSpPr>
              <p:cNvPr id="661" name="テキスト ボックス 126">
                <a:extLst>
                  <a:ext uri="{FF2B5EF4-FFF2-40B4-BE49-F238E27FC236}">
                    <a16:creationId xmlns:a16="http://schemas.microsoft.com/office/drawing/2014/main" id="{9DAE87F5-4237-F165-129A-46AD499200F3}"/>
                  </a:ext>
                </a:extLst>
              </p:cNvPr>
              <p:cNvSpPr txBox="1"/>
              <p:nvPr/>
            </p:nvSpPr>
            <p:spPr>
              <a:xfrm>
                <a:off x="7437728" y="3692305"/>
                <a:ext cx="755861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/>
                  <a:t>NIKKO</a:t>
                </a:r>
                <a:endParaRPr kumimoji="1" lang="ja-JP" altLang="en-US" sz="1100" dirty="0"/>
              </a:p>
            </p:txBody>
          </p:sp>
          <p:cxnSp>
            <p:nvCxnSpPr>
              <p:cNvPr id="662" name="直線コネクタ 127">
                <a:extLst>
                  <a:ext uri="{FF2B5EF4-FFF2-40B4-BE49-F238E27FC236}">
                    <a16:creationId xmlns:a16="http://schemas.microsoft.com/office/drawing/2014/main" id="{D713FD79-E37E-47D4-2E2C-BBC8EC42B77B}"/>
                  </a:ext>
                </a:extLst>
              </p:cNvPr>
              <p:cNvCxnSpPr/>
              <p:nvPr/>
            </p:nvCxnSpPr>
            <p:spPr>
              <a:xfrm rot="5400000">
                <a:off x="596700" y="5115705"/>
                <a:ext cx="2197097" cy="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直線コネクタ 128">
                <a:extLst>
                  <a:ext uri="{FF2B5EF4-FFF2-40B4-BE49-F238E27FC236}">
                    <a16:creationId xmlns:a16="http://schemas.microsoft.com/office/drawing/2014/main" id="{1A6D352C-B4FD-570C-DB94-B93E2CEB0E41}"/>
                  </a:ext>
                </a:extLst>
              </p:cNvPr>
              <p:cNvCxnSpPr/>
              <p:nvPr/>
            </p:nvCxnSpPr>
            <p:spPr>
              <a:xfrm rot="5400000">
                <a:off x="3733242" y="5106593"/>
                <a:ext cx="2197097" cy="573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直線コネクタ 129">
                <a:extLst>
                  <a:ext uri="{FF2B5EF4-FFF2-40B4-BE49-F238E27FC236}">
                    <a16:creationId xmlns:a16="http://schemas.microsoft.com/office/drawing/2014/main" id="{469B334E-7764-535E-12BB-2DE7F8DEBFF0}"/>
                  </a:ext>
                </a:extLst>
              </p:cNvPr>
              <p:cNvCxnSpPr/>
              <p:nvPr/>
            </p:nvCxnSpPr>
            <p:spPr>
              <a:xfrm rot="5400000">
                <a:off x="6587720" y="5092205"/>
                <a:ext cx="2197097" cy="573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直線コネクタ 130">
                <a:extLst>
                  <a:ext uri="{FF2B5EF4-FFF2-40B4-BE49-F238E27FC236}">
                    <a16:creationId xmlns:a16="http://schemas.microsoft.com/office/drawing/2014/main" id="{4E5EE9B0-7BD6-7E3E-0B68-FC5D89B7242D}"/>
                  </a:ext>
                </a:extLst>
              </p:cNvPr>
              <p:cNvCxnSpPr>
                <a:stCxn id="700" idx="0"/>
              </p:cNvCxnSpPr>
              <p:nvPr/>
            </p:nvCxnSpPr>
            <p:spPr>
              <a:xfrm rot="5400000">
                <a:off x="53772" y="4972963"/>
                <a:ext cx="495951" cy="2252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直線コネクタ 131">
                <a:extLst>
                  <a:ext uri="{FF2B5EF4-FFF2-40B4-BE49-F238E27FC236}">
                    <a16:creationId xmlns:a16="http://schemas.microsoft.com/office/drawing/2014/main" id="{975010B1-82F2-7A04-7C7F-C646ABA2F502}"/>
                  </a:ext>
                </a:extLst>
              </p:cNvPr>
              <p:cNvCxnSpPr>
                <a:stCxn id="699" idx="0"/>
              </p:cNvCxnSpPr>
              <p:nvPr/>
            </p:nvCxnSpPr>
            <p:spPr>
              <a:xfrm rot="5400000">
                <a:off x="226603" y="4975102"/>
                <a:ext cx="496819" cy="62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直線コネクタ 666">
                <a:extLst>
                  <a:ext uri="{FF2B5EF4-FFF2-40B4-BE49-F238E27FC236}">
                    <a16:creationId xmlns:a16="http://schemas.microsoft.com/office/drawing/2014/main" id="{38CE2915-2FDE-77B4-825A-44F56DDF76FC}"/>
                  </a:ext>
                </a:extLst>
              </p:cNvPr>
              <p:cNvCxnSpPr>
                <a:stCxn id="698" idx="0"/>
              </p:cNvCxnSpPr>
              <p:nvPr/>
            </p:nvCxnSpPr>
            <p:spPr>
              <a:xfrm rot="5400000">
                <a:off x="401735" y="4972853"/>
                <a:ext cx="494173" cy="4250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直線コネクタ 667">
                <a:extLst>
                  <a:ext uri="{FF2B5EF4-FFF2-40B4-BE49-F238E27FC236}">
                    <a16:creationId xmlns:a16="http://schemas.microsoft.com/office/drawing/2014/main" id="{5D50130C-5638-9CAD-67AC-6F4E4873CAA0}"/>
                  </a:ext>
                </a:extLst>
              </p:cNvPr>
              <p:cNvCxnSpPr>
                <a:stCxn id="697" idx="0"/>
              </p:cNvCxnSpPr>
              <p:nvPr/>
            </p:nvCxnSpPr>
            <p:spPr>
              <a:xfrm rot="5400000">
                <a:off x="576153" y="4973404"/>
                <a:ext cx="495041" cy="5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9" name="図形グループ 157">
                <a:extLst>
                  <a:ext uri="{FF2B5EF4-FFF2-40B4-BE49-F238E27FC236}">
                    <a16:creationId xmlns:a16="http://schemas.microsoft.com/office/drawing/2014/main" id="{8E59BFCC-C27C-3045-55BF-5DA19724B06A}"/>
                  </a:ext>
                </a:extLst>
              </p:cNvPr>
              <p:cNvGrpSpPr/>
              <p:nvPr/>
            </p:nvGrpSpPr>
            <p:grpSpPr>
              <a:xfrm>
                <a:off x="601083" y="4150214"/>
                <a:ext cx="315502" cy="242373"/>
                <a:chOff x="1756364" y="977134"/>
                <a:chExt cx="315502" cy="242373"/>
              </a:xfrm>
            </p:grpSpPr>
            <p:sp>
              <p:nvSpPr>
                <p:cNvPr id="994" name="正方形/長方形 993">
                  <a:extLst>
                    <a:ext uri="{FF2B5EF4-FFF2-40B4-BE49-F238E27FC236}">
                      <a16:creationId xmlns:a16="http://schemas.microsoft.com/office/drawing/2014/main" id="{BB220AAE-940A-E85B-2E8D-D99E61D7C9D0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95" name="テキスト ボックス 994">
                  <a:extLst>
                    <a:ext uri="{FF2B5EF4-FFF2-40B4-BE49-F238E27FC236}">
                      <a16:creationId xmlns:a16="http://schemas.microsoft.com/office/drawing/2014/main" id="{AF46D6C3-EDBD-919A-5308-A917AAE36D28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670" name="図形グループ 160">
                <a:extLst>
                  <a:ext uri="{FF2B5EF4-FFF2-40B4-BE49-F238E27FC236}">
                    <a16:creationId xmlns:a16="http://schemas.microsoft.com/office/drawing/2014/main" id="{F1DA941C-B659-5D3B-B1DF-C748C3473D94}"/>
                  </a:ext>
                </a:extLst>
              </p:cNvPr>
              <p:cNvGrpSpPr/>
              <p:nvPr/>
            </p:nvGrpSpPr>
            <p:grpSpPr>
              <a:xfrm>
                <a:off x="240781" y="4150753"/>
                <a:ext cx="307359" cy="242373"/>
                <a:chOff x="1577262" y="977134"/>
                <a:chExt cx="307359" cy="242373"/>
              </a:xfrm>
            </p:grpSpPr>
            <p:sp>
              <p:nvSpPr>
                <p:cNvPr id="992" name="正方形/長方形 991">
                  <a:extLst>
                    <a:ext uri="{FF2B5EF4-FFF2-40B4-BE49-F238E27FC236}">
                      <a16:creationId xmlns:a16="http://schemas.microsoft.com/office/drawing/2014/main" id="{44BD37FB-2760-E2EC-7ECA-54E4489E3FCE}"/>
                    </a:ext>
                  </a:extLst>
                </p:cNvPr>
                <p:cNvSpPr/>
                <p:nvPr/>
              </p:nvSpPr>
              <p:spPr>
                <a:xfrm>
                  <a:off x="1577262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93" name="テキスト ボックス 992">
                  <a:extLst>
                    <a:ext uri="{FF2B5EF4-FFF2-40B4-BE49-F238E27FC236}">
                      <a16:creationId xmlns:a16="http://schemas.microsoft.com/office/drawing/2014/main" id="{FF4F7791-B4CB-5C16-9F88-1922EFFFCB17}"/>
                    </a:ext>
                  </a:extLst>
                </p:cNvPr>
                <p:cNvSpPr txBox="1"/>
                <p:nvPr/>
              </p:nvSpPr>
              <p:spPr>
                <a:xfrm>
                  <a:off x="1600687" y="977134"/>
                  <a:ext cx="283934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cxnSp>
            <p:nvCxnSpPr>
              <p:cNvPr id="671" name="直線コネクタ 670">
                <a:extLst>
                  <a:ext uri="{FF2B5EF4-FFF2-40B4-BE49-F238E27FC236}">
                    <a16:creationId xmlns:a16="http://schemas.microsoft.com/office/drawing/2014/main" id="{D71BE583-680C-6D91-2935-13DE41B41245}"/>
                  </a:ext>
                </a:extLst>
              </p:cNvPr>
              <p:cNvCxnSpPr/>
              <p:nvPr/>
            </p:nvCxnSpPr>
            <p:spPr>
              <a:xfrm rot="5400000">
                <a:off x="1886626" y="5147080"/>
                <a:ext cx="98133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2" name="正方形/長方形 671">
                <a:extLst>
                  <a:ext uri="{FF2B5EF4-FFF2-40B4-BE49-F238E27FC236}">
                    <a16:creationId xmlns:a16="http://schemas.microsoft.com/office/drawing/2014/main" id="{35536AEE-007D-05BD-F712-CCE420CA09A1}"/>
                  </a:ext>
                </a:extLst>
              </p:cNvPr>
              <p:cNvSpPr/>
              <p:nvPr/>
            </p:nvSpPr>
            <p:spPr>
              <a:xfrm>
                <a:off x="2310920" y="5642355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73" name="二等辺三角形 672">
                <a:extLst>
                  <a:ext uri="{FF2B5EF4-FFF2-40B4-BE49-F238E27FC236}">
                    <a16:creationId xmlns:a16="http://schemas.microsoft.com/office/drawing/2014/main" id="{F449F1B2-67D7-1CC2-8F46-F758DB633CCE}"/>
                  </a:ext>
                </a:extLst>
              </p:cNvPr>
              <p:cNvSpPr/>
              <p:nvPr/>
            </p:nvSpPr>
            <p:spPr>
              <a:xfrm flipV="1">
                <a:off x="2301063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74" name="テキスト ボックス 673">
                <a:extLst>
                  <a:ext uri="{FF2B5EF4-FFF2-40B4-BE49-F238E27FC236}">
                    <a16:creationId xmlns:a16="http://schemas.microsoft.com/office/drawing/2014/main" id="{5BCD1612-1BFF-3D07-0E27-BAF6A37652B1}"/>
                  </a:ext>
                </a:extLst>
              </p:cNvPr>
              <p:cNvSpPr txBox="1"/>
              <p:nvPr/>
            </p:nvSpPr>
            <p:spPr>
              <a:xfrm>
                <a:off x="2257600" y="4375570"/>
                <a:ext cx="301412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D</a:t>
                </a:r>
                <a:endParaRPr kumimoji="1" lang="ja-JP" altLang="en-US" sz="700" dirty="0"/>
              </a:p>
            </p:txBody>
          </p:sp>
          <p:sp>
            <p:nvSpPr>
              <p:cNvPr id="675" name="二等辺三角形 674">
                <a:extLst>
                  <a:ext uri="{FF2B5EF4-FFF2-40B4-BE49-F238E27FC236}">
                    <a16:creationId xmlns:a16="http://schemas.microsoft.com/office/drawing/2014/main" id="{B2D3B441-1190-5416-9554-B9D982E9607D}"/>
                  </a:ext>
                </a:extLst>
              </p:cNvPr>
              <p:cNvSpPr/>
              <p:nvPr/>
            </p:nvSpPr>
            <p:spPr>
              <a:xfrm flipV="1">
                <a:off x="2124641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76" name="正方形/長方形 675">
                <a:extLst>
                  <a:ext uri="{FF2B5EF4-FFF2-40B4-BE49-F238E27FC236}">
                    <a16:creationId xmlns:a16="http://schemas.microsoft.com/office/drawing/2014/main" id="{C0B3C29D-EFD2-5BF0-EBDB-0AA7C2A56A57}"/>
                  </a:ext>
                </a:extLst>
              </p:cNvPr>
              <p:cNvSpPr/>
              <p:nvPr/>
            </p:nvSpPr>
            <p:spPr>
              <a:xfrm>
                <a:off x="2137856" y="564235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77" name="直線コネクタ 142">
                <a:extLst>
                  <a:ext uri="{FF2B5EF4-FFF2-40B4-BE49-F238E27FC236}">
                    <a16:creationId xmlns:a16="http://schemas.microsoft.com/office/drawing/2014/main" id="{B73D8059-3D3E-6638-E1CA-155D15A06037}"/>
                  </a:ext>
                </a:extLst>
              </p:cNvPr>
              <p:cNvCxnSpPr>
                <a:stCxn id="675" idx="0"/>
              </p:cNvCxnSpPr>
              <p:nvPr/>
            </p:nvCxnSpPr>
            <p:spPr>
              <a:xfrm rot="16200000" flipH="1">
                <a:off x="1745359" y="5182276"/>
                <a:ext cx="911720" cy="81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8" name="テキスト ボックス 143">
                <a:extLst>
                  <a:ext uri="{FF2B5EF4-FFF2-40B4-BE49-F238E27FC236}">
                    <a16:creationId xmlns:a16="http://schemas.microsoft.com/office/drawing/2014/main" id="{9773D493-FB5D-1BB7-79F9-207C91F1DEA0}"/>
                  </a:ext>
                </a:extLst>
              </p:cNvPr>
              <p:cNvSpPr txBox="1"/>
              <p:nvPr/>
            </p:nvSpPr>
            <p:spPr>
              <a:xfrm>
                <a:off x="2080418" y="4377860"/>
                <a:ext cx="301412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C</a:t>
                </a:r>
                <a:endParaRPr kumimoji="1" lang="ja-JP" altLang="en-US" sz="700" dirty="0"/>
              </a:p>
            </p:txBody>
          </p:sp>
          <p:cxnSp>
            <p:nvCxnSpPr>
              <p:cNvPr id="679" name="直線コネクタ 678">
                <a:extLst>
                  <a:ext uri="{FF2B5EF4-FFF2-40B4-BE49-F238E27FC236}">
                    <a16:creationId xmlns:a16="http://schemas.microsoft.com/office/drawing/2014/main" id="{A350CBE6-6D5D-76FC-CBFB-DA54B2F04D02}"/>
                  </a:ext>
                </a:extLst>
              </p:cNvPr>
              <p:cNvCxnSpPr/>
              <p:nvPr/>
            </p:nvCxnSpPr>
            <p:spPr>
              <a:xfrm rot="5400000">
                <a:off x="1541799" y="5147080"/>
                <a:ext cx="98133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0" name="正方形/長方形 679">
                <a:extLst>
                  <a:ext uri="{FF2B5EF4-FFF2-40B4-BE49-F238E27FC236}">
                    <a16:creationId xmlns:a16="http://schemas.microsoft.com/office/drawing/2014/main" id="{11573CD9-EAE3-7526-FD49-D7964964E008}"/>
                  </a:ext>
                </a:extLst>
              </p:cNvPr>
              <p:cNvSpPr/>
              <p:nvPr/>
            </p:nvSpPr>
            <p:spPr>
              <a:xfrm>
                <a:off x="1966093" y="5642355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81" name="二等辺三角形 680">
                <a:extLst>
                  <a:ext uri="{FF2B5EF4-FFF2-40B4-BE49-F238E27FC236}">
                    <a16:creationId xmlns:a16="http://schemas.microsoft.com/office/drawing/2014/main" id="{C7F41F03-77A1-2131-531F-5F929C2ED05A}"/>
                  </a:ext>
                </a:extLst>
              </p:cNvPr>
              <p:cNvSpPr/>
              <p:nvPr/>
            </p:nvSpPr>
            <p:spPr>
              <a:xfrm flipV="1">
                <a:off x="1956236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82" name="テキスト ボックス 681">
                <a:extLst>
                  <a:ext uri="{FF2B5EF4-FFF2-40B4-BE49-F238E27FC236}">
                    <a16:creationId xmlns:a16="http://schemas.microsoft.com/office/drawing/2014/main" id="{E90815A6-119B-298B-A581-F84BCDF730D2}"/>
                  </a:ext>
                </a:extLst>
              </p:cNvPr>
              <p:cNvSpPr txBox="1"/>
              <p:nvPr/>
            </p:nvSpPr>
            <p:spPr>
              <a:xfrm>
                <a:off x="1912773" y="4375570"/>
                <a:ext cx="295587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B</a:t>
                </a:r>
                <a:endParaRPr kumimoji="1" lang="ja-JP" altLang="en-US" sz="700" dirty="0"/>
              </a:p>
            </p:txBody>
          </p:sp>
          <p:sp>
            <p:nvSpPr>
              <p:cNvPr id="683" name="二等辺三角形 682">
                <a:extLst>
                  <a:ext uri="{FF2B5EF4-FFF2-40B4-BE49-F238E27FC236}">
                    <a16:creationId xmlns:a16="http://schemas.microsoft.com/office/drawing/2014/main" id="{39622B17-EFC6-8E78-ED46-71FA5286FAD4}"/>
                  </a:ext>
                </a:extLst>
              </p:cNvPr>
              <p:cNvSpPr/>
              <p:nvPr/>
            </p:nvSpPr>
            <p:spPr>
              <a:xfrm flipV="1">
                <a:off x="1779814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84" name="正方形/長方形 683">
                <a:extLst>
                  <a:ext uri="{FF2B5EF4-FFF2-40B4-BE49-F238E27FC236}">
                    <a16:creationId xmlns:a16="http://schemas.microsoft.com/office/drawing/2014/main" id="{6F02CF2A-F897-8844-0F84-7E68356AD10A}"/>
                  </a:ext>
                </a:extLst>
              </p:cNvPr>
              <p:cNvSpPr/>
              <p:nvPr/>
            </p:nvSpPr>
            <p:spPr>
              <a:xfrm>
                <a:off x="1793029" y="564235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85" name="直線コネクタ 684">
                <a:extLst>
                  <a:ext uri="{FF2B5EF4-FFF2-40B4-BE49-F238E27FC236}">
                    <a16:creationId xmlns:a16="http://schemas.microsoft.com/office/drawing/2014/main" id="{DC3FCAF3-AB88-4372-2DB4-C06FBD3B6B66}"/>
                  </a:ext>
                </a:extLst>
              </p:cNvPr>
              <p:cNvCxnSpPr>
                <a:stCxn id="683" idx="0"/>
              </p:cNvCxnSpPr>
              <p:nvPr/>
            </p:nvCxnSpPr>
            <p:spPr>
              <a:xfrm rot="16200000" flipH="1">
                <a:off x="1400532" y="5182276"/>
                <a:ext cx="911721" cy="81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6" name="テキスト ボックス 685">
                <a:extLst>
                  <a:ext uri="{FF2B5EF4-FFF2-40B4-BE49-F238E27FC236}">
                    <a16:creationId xmlns:a16="http://schemas.microsoft.com/office/drawing/2014/main" id="{53B2B002-DCC3-8D39-5CA6-312D789C6943}"/>
                  </a:ext>
                </a:extLst>
              </p:cNvPr>
              <p:cNvSpPr txBox="1"/>
              <p:nvPr/>
            </p:nvSpPr>
            <p:spPr>
              <a:xfrm>
                <a:off x="1735592" y="4377860"/>
                <a:ext cx="295587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A</a:t>
                </a:r>
                <a:endParaRPr kumimoji="1" lang="ja-JP" altLang="en-US" sz="700" dirty="0"/>
              </a:p>
            </p:txBody>
          </p:sp>
          <p:grpSp>
            <p:nvGrpSpPr>
              <p:cNvPr id="687" name="図形グループ 179">
                <a:extLst>
                  <a:ext uri="{FF2B5EF4-FFF2-40B4-BE49-F238E27FC236}">
                    <a16:creationId xmlns:a16="http://schemas.microsoft.com/office/drawing/2014/main" id="{C71DFCFD-52D6-600F-4BA2-8EA7DADC0313}"/>
                  </a:ext>
                </a:extLst>
              </p:cNvPr>
              <p:cNvGrpSpPr/>
              <p:nvPr/>
            </p:nvGrpSpPr>
            <p:grpSpPr>
              <a:xfrm>
                <a:off x="1792014" y="4150214"/>
                <a:ext cx="315502" cy="242373"/>
                <a:chOff x="1756364" y="977134"/>
                <a:chExt cx="315502" cy="242373"/>
              </a:xfrm>
            </p:grpSpPr>
            <p:sp>
              <p:nvSpPr>
                <p:cNvPr id="990" name="正方形/長方形 989">
                  <a:extLst>
                    <a:ext uri="{FF2B5EF4-FFF2-40B4-BE49-F238E27FC236}">
                      <a16:creationId xmlns:a16="http://schemas.microsoft.com/office/drawing/2014/main" id="{BD195B38-16A9-2E70-10FB-CCDF4F4BAE60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91" name="テキスト ボックス 990">
                  <a:extLst>
                    <a:ext uri="{FF2B5EF4-FFF2-40B4-BE49-F238E27FC236}">
                      <a16:creationId xmlns:a16="http://schemas.microsoft.com/office/drawing/2014/main" id="{E07BD3EF-B907-A924-23FC-9F75D60C2744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sp>
            <p:nvSpPr>
              <p:cNvPr id="688" name="正方形/長方形 687">
                <a:extLst>
                  <a:ext uri="{FF2B5EF4-FFF2-40B4-BE49-F238E27FC236}">
                    <a16:creationId xmlns:a16="http://schemas.microsoft.com/office/drawing/2014/main" id="{FC8468F0-5271-1DE3-C3D8-5BC0DDD7B384}"/>
                  </a:ext>
                </a:extLst>
              </p:cNvPr>
              <p:cNvSpPr/>
              <p:nvPr/>
            </p:nvSpPr>
            <p:spPr>
              <a:xfrm>
                <a:off x="242997" y="5226201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89" name="正方形/長方形 688">
                <a:extLst>
                  <a:ext uri="{FF2B5EF4-FFF2-40B4-BE49-F238E27FC236}">
                    <a16:creationId xmlns:a16="http://schemas.microsoft.com/office/drawing/2014/main" id="{3C2C9996-5CEC-5190-E1CC-AE0405C370AE}"/>
                  </a:ext>
                </a:extLst>
              </p:cNvPr>
              <p:cNvSpPr/>
              <p:nvPr/>
            </p:nvSpPr>
            <p:spPr>
              <a:xfrm>
                <a:off x="416061" y="522620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90" name="直線コネクタ 689">
                <a:extLst>
                  <a:ext uri="{FF2B5EF4-FFF2-40B4-BE49-F238E27FC236}">
                    <a16:creationId xmlns:a16="http://schemas.microsoft.com/office/drawing/2014/main" id="{A8F36F90-8A79-3B34-44A8-F0AF31C33C23}"/>
                  </a:ext>
                </a:extLst>
              </p:cNvPr>
              <p:cNvCxnSpPr/>
              <p:nvPr/>
            </p:nvCxnSpPr>
            <p:spPr>
              <a:xfrm rot="5400000">
                <a:off x="3098498" y="5310692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直線コネクタ 690">
                <a:extLst>
                  <a:ext uri="{FF2B5EF4-FFF2-40B4-BE49-F238E27FC236}">
                    <a16:creationId xmlns:a16="http://schemas.microsoft.com/office/drawing/2014/main" id="{9653E051-5E88-5EC9-78D6-F37D07B47501}"/>
                  </a:ext>
                </a:extLst>
              </p:cNvPr>
              <p:cNvCxnSpPr/>
              <p:nvPr/>
            </p:nvCxnSpPr>
            <p:spPr>
              <a:xfrm>
                <a:off x="3431109" y="4983015"/>
                <a:ext cx="9693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2" name="二等辺三角形 691">
                <a:extLst>
                  <a:ext uri="{FF2B5EF4-FFF2-40B4-BE49-F238E27FC236}">
                    <a16:creationId xmlns:a16="http://schemas.microsoft.com/office/drawing/2014/main" id="{E41AFA3A-9F15-B04F-EF69-DDF3770B36C8}"/>
                  </a:ext>
                </a:extLst>
              </p:cNvPr>
              <p:cNvSpPr/>
              <p:nvPr/>
            </p:nvSpPr>
            <p:spPr>
              <a:xfrm flipV="1">
                <a:off x="3445134" y="4441458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693" name="直線コネクタ 692">
                <a:extLst>
                  <a:ext uri="{FF2B5EF4-FFF2-40B4-BE49-F238E27FC236}">
                    <a16:creationId xmlns:a16="http://schemas.microsoft.com/office/drawing/2014/main" id="{E70B031F-FEAF-A90E-6F02-5DC2AF0CDEEA}"/>
                  </a:ext>
                </a:extLst>
              </p:cNvPr>
              <p:cNvCxnSpPr>
                <a:stCxn id="692" idx="0"/>
              </p:cNvCxnSpPr>
              <p:nvPr/>
            </p:nvCxnSpPr>
            <p:spPr>
              <a:xfrm rot="5400000">
                <a:off x="3393685" y="4856186"/>
                <a:ext cx="254453" cy="792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4" name="テキスト ボックス 693">
                <a:extLst>
                  <a:ext uri="{FF2B5EF4-FFF2-40B4-BE49-F238E27FC236}">
                    <a16:creationId xmlns:a16="http://schemas.microsoft.com/office/drawing/2014/main" id="{1F44C49E-2889-532E-AA89-539E945568A0}"/>
                  </a:ext>
                </a:extLst>
              </p:cNvPr>
              <p:cNvSpPr txBox="1"/>
              <p:nvPr/>
            </p:nvSpPr>
            <p:spPr>
              <a:xfrm>
                <a:off x="3396282" y="4372242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D</a:t>
                </a:r>
                <a:endParaRPr kumimoji="1" lang="ja-JP" altLang="en-US" sz="800" dirty="0"/>
              </a:p>
            </p:txBody>
          </p:sp>
          <p:cxnSp>
            <p:nvCxnSpPr>
              <p:cNvPr id="695" name="直線コネクタ 160">
                <a:extLst>
                  <a:ext uri="{FF2B5EF4-FFF2-40B4-BE49-F238E27FC236}">
                    <a16:creationId xmlns:a16="http://schemas.microsoft.com/office/drawing/2014/main" id="{7CBD47AD-DAD1-1E99-BA57-42EB53E444B6}"/>
                  </a:ext>
                </a:extLst>
              </p:cNvPr>
              <p:cNvCxnSpPr/>
              <p:nvPr/>
            </p:nvCxnSpPr>
            <p:spPr>
              <a:xfrm>
                <a:off x="5792757" y="5120758"/>
                <a:ext cx="253879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直線コネクタ 695">
                <a:extLst>
                  <a:ext uri="{FF2B5EF4-FFF2-40B4-BE49-F238E27FC236}">
                    <a16:creationId xmlns:a16="http://schemas.microsoft.com/office/drawing/2014/main" id="{7B703661-E636-DAA9-A38C-9708FE849F39}"/>
                  </a:ext>
                </a:extLst>
              </p:cNvPr>
              <p:cNvCxnSpPr/>
              <p:nvPr/>
            </p:nvCxnSpPr>
            <p:spPr>
              <a:xfrm>
                <a:off x="188629" y="5376536"/>
                <a:ext cx="8846184" cy="1588"/>
              </a:xfrm>
              <a:prstGeom prst="line">
                <a:avLst/>
              </a:prstGeom>
              <a:ln w="15875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7" name="二等辺三角形 696">
                <a:extLst>
                  <a:ext uri="{FF2B5EF4-FFF2-40B4-BE49-F238E27FC236}">
                    <a16:creationId xmlns:a16="http://schemas.microsoft.com/office/drawing/2014/main" id="{5A4B9DF1-FC7D-D930-7B5C-652F8C895082}"/>
                  </a:ext>
                </a:extLst>
              </p:cNvPr>
              <p:cNvSpPr/>
              <p:nvPr/>
            </p:nvSpPr>
            <p:spPr>
              <a:xfrm flipV="1">
                <a:off x="750397" y="444088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98" name="二等辺三角形 697">
                <a:extLst>
                  <a:ext uri="{FF2B5EF4-FFF2-40B4-BE49-F238E27FC236}">
                    <a16:creationId xmlns:a16="http://schemas.microsoft.com/office/drawing/2014/main" id="{528264E4-F05F-4640-477B-FE5381CC808E}"/>
                  </a:ext>
                </a:extLst>
              </p:cNvPr>
              <p:cNvSpPr/>
              <p:nvPr/>
            </p:nvSpPr>
            <p:spPr>
              <a:xfrm flipV="1">
                <a:off x="574773" y="443999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99" name="二等辺三角形 698">
                <a:extLst>
                  <a:ext uri="{FF2B5EF4-FFF2-40B4-BE49-F238E27FC236}">
                    <a16:creationId xmlns:a16="http://schemas.microsoft.com/office/drawing/2014/main" id="{29BE529F-4DD8-AF46-04BB-250ADA4CBB8F}"/>
                  </a:ext>
                </a:extLst>
              </p:cNvPr>
              <p:cNvSpPr/>
              <p:nvPr/>
            </p:nvSpPr>
            <p:spPr>
              <a:xfrm flipV="1">
                <a:off x="399149" y="4439105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00" name="二等辺三角形 699">
                <a:extLst>
                  <a:ext uri="{FF2B5EF4-FFF2-40B4-BE49-F238E27FC236}">
                    <a16:creationId xmlns:a16="http://schemas.microsoft.com/office/drawing/2014/main" id="{B5749A8C-6884-BFDD-1D59-E24B275686EB}"/>
                  </a:ext>
                </a:extLst>
              </p:cNvPr>
              <p:cNvSpPr/>
              <p:nvPr/>
            </p:nvSpPr>
            <p:spPr>
              <a:xfrm flipV="1">
                <a:off x="226700" y="443821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01" name="二等辺三角形 700">
                <a:extLst>
                  <a:ext uri="{FF2B5EF4-FFF2-40B4-BE49-F238E27FC236}">
                    <a16:creationId xmlns:a16="http://schemas.microsoft.com/office/drawing/2014/main" id="{037067DC-40C0-4801-6F90-389DBCA43235}"/>
                  </a:ext>
                </a:extLst>
              </p:cNvPr>
              <p:cNvSpPr/>
              <p:nvPr/>
            </p:nvSpPr>
            <p:spPr>
              <a:xfrm flipV="1">
                <a:off x="1359862" y="443732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02" name="二等辺三角形 701">
                <a:extLst>
                  <a:ext uri="{FF2B5EF4-FFF2-40B4-BE49-F238E27FC236}">
                    <a16:creationId xmlns:a16="http://schemas.microsoft.com/office/drawing/2014/main" id="{0236DBF3-BA59-3AF5-A66B-3FF63DA92043}"/>
                  </a:ext>
                </a:extLst>
              </p:cNvPr>
              <p:cNvSpPr/>
              <p:nvPr/>
            </p:nvSpPr>
            <p:spPr>
              <a:xfrm flipV="1">
                <a:off x="1016452" y="4436438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03" name="テキスト ボックス 702">
                <a:extLst>
                  <a:ext uri="{FF2B5EF4-FFF2-40B4-BE49-F238E27FC236}">
                    <a16:creationId xmlns:a16="http://schemas.microsoft.com/office/drawing/2014/main" id="{69CB8A49-062D-2D1B-0972-1B6E96A7F164}"/>
                  </a:ext>
                </a:extLst>
              </p:cNvPr>
              <p:cNvSpPr txBox="1"/>
              <p:nvPr/>
            </p:nvSpPr>
            <p:spPr>
              <a:xfrm>
                <a:off x="966637" y="4373017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C</a:t>
                </a:r>
                <a:endParaRPr kumimoji="1" lang="ja-JP" altLang="en-US" sz="800" dirty="0"/>
              </a:p>
            </p:txBody>
          </p:sp>
          <p:sp>
            <p:nvSpPr>
              <p:cNvPr id="704" name="テキスト ボックス 703">
                <a:extLst>
                  <a:ext uri="{FF2B5EF4-FFF2-40B4-BE49-F238E27FC236}">
                    <a16:creationId xmlns:a16="http://schemas.microsoft.com/office/drawing/2014/main" id="{29DFE2B1-AA21-0BED-3ABD-C818BD53C4C1}"/>
                  </a:ext>
                </a:extLst>
              </p:cNvPr>
              <p:cNvSpPr txBox="1"/>
              <p:nvPr/>
            </p:nvSpPr>
            <p:spPr>
              <a:xfrm>
                <a:off x="1311164" y="4373031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A</a:t>
                </a:r>
                <a:endParaRPr kumimoji="1" lang="ja-JP" altLang="en-US" sz="800" dirty="0"/>
              </a:p>
            </p:txBody>
          </p:sp>
          <p:sp>
            <p:nvSpPr>
              <p:cNvPr id="705" name="テキスト ボックス 704">
                <a:extLst>
                  <a:ext uri="{FF2B5EF4-FFF2-40B4-BE49-F238E27FC236}">
                    <a16:creationId xmlns:a16="http://schemas.microsoft.com/office/drawing/2014/main" id="{33C4D1F6-625B-6A23-DCFE-7360B0B39D21}"/>
                  </a:ext>
                </a:extLst>
              </p:cNvPr>
              <p:cNvSpPr txBox="1"/>
              <p:nvPr/>
            </p:nvSpPr>
            <p:spPr>
              <a:xfrm>
                <a:off x="178241" y="4373017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H</a:t>
                </a:r>
                <a:endParaRPr kumimoji="1" lang="ja-JP" altLang="en-US" sz="800" dirty="0"/>
              </a:p>
            </p:txBody>
          </p:sp>
          <p:sp>
            <p:nvSpPr>
              <p:cNvPr id="706" name="テキスト ボックス 705">
                <a:extLst>
                  <a:ext uri="{FF2B5EF4-FFF2-40B4-BE49-F238E27FC236}">
                    <a16:creationId xmlns:a16="http://schemas.microsoft.com/office/drawing/2014/main" id="{22B70591-9021-8C76-3EF5-AFAF260E1DF3}"/>
                  </a:ext>
                </a:extLst>
              </p:cNvPr>
              <p:cNvSpPr txBox="1"/>
              <p:nvPr/>
            </p:nvSpPr>
            <p:spPr>
              <a:xfrm>
                <a:off x="351806" y="4373031"/>
                <a:ext cx="320833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G</a:t>
                </a:r>
                <a:endParaRPr kumimoji="1" lang="ja-JP" altLang="en-US" sz="800" dirty="0"/>
              </a:p>
            </p:txBody>
          </p:sp>
          <p:sp>
            <p:nvSpPr>
              <p:cNvPr id="707" name="テキスト ボックス 706">
                <a:extLst>
                  <a:ext uri="{FF2B5EF4-FFF2-40B4-BE49-F238E27FC236}">
                    <a16:creationId xmlns:a16="http://schemas.microsoft.com/office/drawing/2014/main" id="{640EE08F-AFE6-BF00-96A4-6F827229456E}"/>
                  </a:ext>
                </a:extLst>
              </p:cNvPr>
              <p:cNvSpPr txBox="1"/>
              <p:nvPr/>
            </p:nvSpPr>
            <p:spPr>
              <a:xfrm>
                <a:off x="524316" y="4373017"/>
                <a:ext cx="299471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F</a:t>
                </a:r>
                <a:endParaRPr kumimoji="1" lang="ja-JP" altLang="en-US" sz="800" dirty="0"/>
              </a:p>
            </p:txBody>
          </p:sp>
          <p:sp>
            <p:nvSpPr>
              <p:cNvPr id="708" name="テキスト ボックス 707">
                <a:extLst>
                  <a:ext uri="{FF2B5EF4-FFF2-40B4-BE49-F238E27FC236}">
                    <a16:creationId xmlns:a16="http://schemas.microsoft.com/office/drawing/2014/main" id="{7D1C3A33-8FC4-A62E-4108-055247BAC2E9}"/>
                  </a:ext>
                </a:extLst>
              </p:cNvPr>
              <p:cNvSpPr txBox="1"/>
              <p:nvPr/>
            </p:nvSpPr>
            <p:spPr>
              <a:xfrm>
                <a:off x="697881" y="4373031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E</a:t>
                </a:r>
                <a:endParaRPr kumimoji="1" lang="ja-JP" altLang="en-US" sz="800" dirty="0"/>
              </a:p>
            </p:txBody>
          </p:sp>
          <p:sp>
            <p:nvSpPr>
              <p:cNvPr id="709" name="二等辺三角形 708">
                <a:extLst>
                  <a:ext uri="{FF2B5EF4-FFF2-40B4-BE49-F238E27FC236}">
                    <a16:creationId xmlns:a16="http://schemas.microsoft.com/office/drawing/2014/main" id="{6A0A7FD6-7801-D873-C7B9-FC16E5F49883}"/>
                  </a:ext>
                </a:extLst>
              </p:cNvPr>
              <p:cNvSpPr/>
              <p:nvPr/>
            </p:nvSpPr>
            <p:spPr>
              <a:xfrm flipV="1">
                <a:off x="8313579" y="443641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10" name="テキスト ボックス 709">
                <a:extLst>
                  <a:ext uri="{FF2B5EF4-FFF2-40B4-BE49-F238E27FC236}">
                    <a16:creationId xmlns:a16="http://schemas.microsoft.com/office/drawing/2014/main" id="{21047D03-F75A-B639-F811-F29B4AB293EB}"/>
                  </a:ext>
                </a:extLst>
              </p:cNvPr>
              <p:cNvSpPr txBox="1"/>
              <p:nvPr/>
            </p:nvSpPr>
            <p:spPr>
              <a:xfrm>
                <a:off x="8266941" y="4373057"/>
                <a:ext cx="301412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D</a:t>
                </a:r>
                <a:endParaRPr kumimoji="1" lang="ja-JP" altLang="en-US" sz="700" dirty="0"/>
              </a:p>
            </p:txBody>
          </p:sp>
          <p:sp>
            <p:nvSpPr>
              <p:cNvPr id="711" name="二等辺三角形 710">
                <a:extLst>
                  <a:ext uri="{FF2B5EF4-FFF2-40B4-BE49-F238E27FC236}">
                    <a16:creationId xmlns:a16="http://schemas.microsoft.com/office/drawing/2014/main" id="{ADAC319E-0F29-4F78-E99E-1CA2B4625464}"/>
                  </a:ext>
                </a:extLst>
              </p:cNvPr>
              <p:cNvSpPr/>
              <p:nvPr/>
            </p:nvSpPr>
            <p:spPr>
              <a:xfrm flipV="1">
                <a:off x="8137157" y="443641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12" name="テキスト ボックス 711">
                <a:extLst>
                  <a:ext uri="{FF2B5EF4-FFF2-40B4-BE49-F238E27FC236}">
                    <a16:creationId xmlns:a16="http://schemas.microsoft.com/office/drawing/2014/main" id="{B0CEAF2E-DDCF-3277-3C1D-F4BAB65BF1DE}"/>
                  </a:ext>
                </a:extLst>
              </p:cNvPr>
              <p:cNvSpPr txBox="1"/>
              <p:nvPr/>
            </p:nvSpPr>
            <p:spPr>
              <a:xfrm>
                <a:off x="8089760" y="4375348"/>
                <a:ext cx="301412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C</a:t>
                </a:r>
                <a:endParaRPr kumimoji="1" lang="ja-JP" altLang="en-US" sz="700" dirty="0"/>
              </a:p>
            </p:txBody>
          </p:sp>
          <p:sp>
            <p:nvSpPr>
              <p:cNvPr id="713" name="二等辺三角形 712">
                <a:extLst>
                  <a:ext uri="{FF2B5EF4-FFF2-40B4-BE49-F238E27FC236}">
                    <a16:creationId xmlns:a16="http://schemas.microsoft.com/office/drawing/2014/main" id="{35413BE1-9013-9FC8-5676-BF1F2F2E74B8}"/>
                  </a:ext>
                </a:extLst>
              </p:cNvPr>
              <p:cNvSpPr/>
              <p:nvPr/>
            </p:nvSpPr>
            <p:spPr>
              <a:xfrm flipV="1">
                <a:off x="7965577" y="443641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14" name="テキスト ボックス 713">
                <a:extLst>
                  <a:ext uri="{FF2B5EF4-FFF2-40B4-BE49-F238E27FC236}">
                    <a16:creationId xmlns:a16="http://schemas.microsoft.com/office/drawing/2014/main" id="{EBDA8950-5AB9-0298-B11C-F32175038AB3}"/>
                  </a:ext>
                </a:extLst>
              </p:cNvPr>
              <p:cNvSpPr txBox="1"/>
              <p:nvPr/>
            </p:nvSpPr>
            <p:spPr>
              <a:xfrm>
                <a:off x="7922114" y="4373057"/>
                <a:ext cx="295587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B</a:t>
                </a:r>
                <a:endParaRPr kumimoji="1" lang="ja-JP" altLang="en-US" sz="700" dirty="0"/>
              </a:p>
            </p:txBody>
          </p:sp>
          <p:sp>
            <p:nvSpPr>
              <p:cNvPr id="715" name="二等辺三角形 714">
                <a:extLst>
                  <a:ext uri="{FF2B5EF4-FFF2-40B4-BE49-F238E27FC236}">
                    <a16:creationId xmlns:a16="http://schemas.microsoft.com/office/drawing/2014/main" id="{9FF56544-2A50-6D20-9853-3029004272BA}"/>
                  </a:ext>
                </a:extLst>
              </p:cNvPr>
              <p:cNvSpPr/>
              <p:nvPr/>
            </p:nvSpPr>
            <p:spPr>
              <a:xfrm flipV="1">
                <a:off x="7789155" y="443641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16" name="テキスト ボックス 715">
                <a:extLst>
                  <a:ext uri="{FF2B5EF4-FFF2-40B4-BE49-F238E27FC236}">
                    <a16:creationId xmlns:a16="http://schemas.microsoft.com/office/drawing/2014/main" id="{2C5000EF-F0EB-3FF4-1F5E-BEFFE96BFE46}"/>
                  </a:ext>
                </a:extLst>
              </p:cNvPr>
              <p:cNvSpPr txBox="1"/>
              <p:nvPr/>
            </p:nvSpPr>
            <p:spPr>
              <a:xfrm>
                <a:off x="7744933" y="4375348"/>
                <a:ext cx="295587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A</a:t>
                </a:r>
                <a:endParaRPr kumimoji="1" lang="ja-JP" altLang="en-US" sz="700" dirty="0"/>
              </a:p>
            </p:txBody>
          </p:sp>
          <p:sp>
            <p:nvSpPr>
              <p:cNvPr id="717" name="二等辺三角形 716">
                <a:extLst>
                  <a:ext uri="{FF2B5EF4-FFF2-40B4-BE49-F238E27FC236}">
                    <a16:creationId xmlns:a16="http://schemas.microsoft.com/office/drawing/2014/main" id="{D123FBFA-CF19-D8D2-925C-1F5FCFFF9A67}"/>
                  </a:ext>
                </a:extLst>
              </p:cNvPr>
              <p:cNvSpPr/>
              <p:nvPr/>
            </p:nvSpPr>
            <p:spPr>
              <a:xfrm flipV="1">
                <a:off x="7422762" y="4438370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18" name="二等辺三角形 717">
                <a:extLst>
                  <a:ext uri="{FF2B5EF4-FFF2-40B4-BE49-F238E27FC236}">
                    <a16:creationId xmlns:a16="http://schemas.microsoft.com/office/drawing/2014/main" id="{E4AA6EB4-4CEC-27EA-BB02-AC5912501E74}"/>
                  </a:ext>
                </a:extLst>
              </p:cNvPr>
              <p:cNvSpPr/>
              <p:nvPr/>
            </p:nvSpPr>
            <p:spPr>
              <a:xfrm flipV="1">
                <a:off x="7247138" y="443748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19" name="二等辺三角形 718">
                <a:extLst>
                  <a:ext uri="{FF2B5EF4-FFF2-40B4-BE49-F238E27FC236}">
                    <a16:creationId xmlns:a16="http://schemas.microsoft.com/office/drawing/2014/main" id="{3C2C6B0B-F1BD-DD9E-A2E1-B870B0F22CEB}"/>
                  </a:ext>
                </a:extLst>
              </p:cNvPr>
              <p:cNvSpPr/>
              <p:nvPr/>
            </p:nvSpPr>
            <p:spPr>
              <a:xfrm flipV="1">
                <a:off x="7071514" y="443659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20" name="二等辺三角形 719">
                <a:extLst>
                  <a:ext uri="{FF2B5EF4-FFF2-40B4-BE49-F238E27FC236}">
                    <a16:creationId xmlns:a16="http://schemas.microsoft.com/office/drawing/2014/main" id="{A274365C-6D3E-34E7-8786-A05327285E0B}"/>
                  </a:ext>
                </a:extLst>
              </p:cNvPr>
              <p:cNvSpPr/>
              <p:nvPr/>
            </p:nvSpPr>
            <p:spPr>
              <a:xfrm flipV="1">
                <a:off x="6895890" y="443570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21" name="テキスト ボックス 720">
                <a:extLst>
                  <a:ext uri="{FF2B5EF4-FFF2-40B4-BE49-F238E27FC236}">
                    <a16:creationId xmlns:a16="http://schemas.microsoft.com/office/drawing/2014/main" id="{1CFE61F8-BEA6-9DF5-BED1-93FDE0F50F28}"/>
                  </a:ext>
                </a:extLst>
              </p:cNvPr>
              <p:cNvSpPr txBox="1"/>
              <p:nvPr/>
            </p:nvSpPr>
            <p:spPr>
              <a:xfrm>
                <a:off x="6847431" y="4370504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D</a:t>
                </a:r>
                <a:endParaRPr kumimoji="1" lang="ja-JP" altLang="en-US" sz="800" dirty="0"/>
              </a:p>
            </p:txBody>
          </p:sp>
          <p:sp>
            <p:nvSpPr>
              <p:cNvPr id="722" name="テキスト ボックス 721">
                <a:extLst>
                  <a:ext uri="{FF2B5EF4-FFF2-40B4-BE49-F238E27FC236}">
                    <a16:creationId xmlns:a16="http://schemas.microsoft.com/office/drawing/2014/main" id="{80C7A99F-A795-827A-E049-92B68BA2E1FF}"/>
                  </a:ext>
                </a:extLst>
              </p:cNvPr>
              <p:cNvSpPr txBox="1"/>
              <p:nvPr/>
            </p:nvSpPr>
            <p:spPr>
              <a:xfrm>
                <a:off x="7024171" y="4370517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C</a:t>
                </a:r>
                <a:endParaRPr kumimoji="1" lang="ja-JP" altLang="en-US" sz="800" dirty="0"/>
              </a:p>
            </p:txBody>
          </p:sp>
          <p:sp>
            <p:nvSpPr>
              <p:cNvPr id="723" name="テキスト ボックス 722">
                <a:extLst>
                  <a:ext uri="{FF2B5EF4-FFF2-40B4-BE49-F238E27FC236}">
                    <a16:creationId xmlns:a16="http://schemas.microsoft.com/office/drawing/2014/main" id="{D94E16A9-A7DE-663E-FA7B-08A7BF75339D}"/>
                  </a:ext>
                </a:extLst>
              </p:cNvPr>
              <p:cNvSpPr txBox="1"/>
              <p:nvPr/>
            </p:nvSpPr>
            <p:spPr>
              <a:xfrm>
                <a:off x="7196681" y="4370504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B</a:t>
                </a:r>
                <a:endParaRPr kumimoji="1" lang="ja-JP" altLang="en-US" sz="800" dirty="0"/>
              </a:p>
            </p:txBody>
          </p:sp>
          <p:sp>
            <p:nvSpPr>
              <p:cNvPr id="724" name="テキスト ボックス 723">
                <a:extLst>
                  <a:ext uri="{FF2B5EF4-FFF2-40B4-BE49-F238E27FC236}">
                    <a16:creationId xmlns:a16="http://schemas.microsoft.com/office/drawing/2014/main" id="{84A1F565-B161-6ABF-ED76-B3F4C74145C7}"/>
                  </a:ext>
                </a:extLst>
              </p:cNvPr>
              <p:cNvSpPr txBox="1"/>
              <p:nvPr/>
            </p:nvSpPr>
            <p:spPr>
              <a:xfrm>
                <a:off x="7370246" y="4370517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A</a:t>
                </a:r>
                <a:endParaRPr kumimoji="1" lang="ja-JP" altLang="en-US" sz="800" dirty="0"/>
              </a:p>
            </p:txBody>
          </p:sp>
          <p:sp>
            <p:nvSpPr>
              <p:cNvPr id="725" name="二等辺三角形 724">
                <a:extLst>
                  <a:ext uri="{FF2B5EF4-FFF2-40B4-BE49-F238E27FC236}">
                    <a16:creationId xmlns:a16="http://schemas.microsoft.com/office/drawing/2014/main" id="{C7131589-729C-049E-5E27-2DE2022FA666}"/>
                  </a:ext>
                </a:extLst>
              </p:cNvPr>
              <p:cNvSpPr/>
              <p:nvPr/>
            </p:nvSpPr>
            <p:spPr>
              <a:xfrm flipV="1">
                <a:off x="307627" y="644122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26" name="直線コネクタ 725">
                <a:extLst>
                  <a:ext uri="{FF2B5EF4-FFF2-40B4-BE49-F238E27FC236}">
                    <a16:creationId xmlns:a16="http://schemas.microsoft.com/office/drawing/2014/main" id="{5986F060-C7BC-C8A2-ED09-AB03409070EC}"/>
                  </a:ext>
                </a:extLst>
              </p:cNvPr>
              <p:cNvCxnSpPr/>
              <p:nvPr/>
            </p:nvCxnSpPr>
            <p:spPr>
              <a:xfrm rot="5400000">
                <a:off x="1222564" y="509196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直線コネクタ 726">
                <a:extLst>
                  <a:ext uri="{FF2B5EF4-FFF2-40B4-BE49-F238E27FC236}">
                    <a16:creationId xmlns:a16="http://schemas.microsoft.com/office/drawing/2014/main" id="{BD0D3603-BEB1-923B-D73F-78F76B99C98C}"/>
                  </a:ext>
                </a:extLst>
              </p:cNvPr>
              <p:cNvCxnSpPr/>
              <p:nvPr/>
            </p:nvCxnSpPr>
            <p:spPr>
              <a:xfrm rot="5400000">
                <a:off x="1397439" y="5092925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直線コネクタ 727">
                <a:extLst>
                  <a:ext uri="{FF2B5EF4-FFF2-40B4-BE49-F238E27FC236}">
                    <a16:creationId xmlns:a16="http://schemas.microsoft.com/office/drawing/2014/main" id="{8CE9ADC7-CA10-2D22-88A6-B1AA510498FF}"/>
                  </a:ext>
                </a:extLst>
              </p:cNvPr>
              <p:cNvCxnSpPr/>
              <p:nvPr/>
            </p:nvCxnSpPr>
            <p:spPr>
              <a:xfrm>
                <a:off x="1348851" y="4971254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直線コネクタ 728">
                <a:extLst>
                  <a:ext uri="{FF2B5EF4-FFF2-40B4-BE49-F238E27FC236}">
                    <a16:creationId xmlns:a16="http://schemas.microsoft.com/office/drawing/2014/main" id="{7AA312EC-0D21-C97C-8C30-990D6315AEBE}"/>
                  </a:ext>
                </a:extLst>
              </p:cNvPr>
              <p:cNvCxnSpPr/>
              <p:nvPr/>
            </p:nvCxnSpPr>
            <p:spPr>
              <a:xfrm rot="16200000" flipH="1">
                <a:off x="1314204" y="4843234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直線コネクタ 729">
                <a:extLst>
                  <a:ext uri="{FF2B5EF4-FFF2-40B4-BE49-F238E27FC236}">
                    <a16:creationId xmlns:a16="http://schemas.microsoft.com/office/drawing/2014/main" id="{6FD3955C-1585-74A2-ADCD-5D20498A2BAD}"/>
                  </a:ext>
                </a:extLst>
              </p:cNvPr>
              <p:cNvCxnSpPr/>
              <p:nvPr/>
            </p:nvCxnSpPr>
            <p:spPr>
              <a:xfrm rot="5400000">
                <a:off x="874620" y="509196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直線コネクタ 730">
                <a:extLst>
                  <a:ext uri="{FF2B5EF4-FFF2-40B4-BE49-F238E27FC236}">
                    <a16:creationId xmlns:a16="http://schemas.microsoft.com/office/drawing/2014/main" id="{203A79E9-ACFE-742F-9CDD-17D9CFB9C1A3}"/>
                  </a:ext>
                </a:extLst>
              </p:cNvPr>
              <p:cNvCxnSpPr/>
              <p:nvPr/>
            </p:nvCxnSpPr>
            <p:spPr>
              <a:xfrm rot="5400000">
                <a:off x="1049495" y="5092925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直線コネクタ 731">
                <a:extLst>
                  <a:ext uri="{FF2B5EF4-FFF2-40B4-BE49-F238E27FC236}">
                    <a16:creationId xmlns:a16="http://schemas.microsoft.com/office/drawing/2014/main" id="{DDED3219-1E23-383F-CCEC-F95B247EA3AB}"/>
                  </a:ext>
                </a:extLst>
              </p:cNvPr>
              <p:cNvCxnSpPr/>
              <p:nvPr/>
            </p:nvCxnSpPr>
            <p:spPr>
              <a:xfrm>
                <a:off x="1001599" y="4971253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直線コネクタ 732">
                <a:extLst>
                  <a:ext uri="{FF2B5EF4-FFF2-40B4-BE49-F238E27FC236}">
                    <a16:creationId xmlns:a16="http://schemas.microsoft.com/office/drawing/2014/main" id="{BB4A7241-5045-FE63-D146-81B608995603}"/>
                  </a:ext>
                </a:extLst>
              </p:cNvPr>
              <p:cNvCxnSpPr/>
              <p:nvPr/>
            </p:nvCxnSpPr>
            <p:spPr>
              <a:xfrm rot="16200000" flipH="1">
                <a:off x="966952" y="4843233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直線コネクタ 733">
                <a:extLst>
                  <a:ext uri="{FF2B5EF4-FFF2-40B4-BE49-F238E27FC236}">
                    <a16:creationId xmlns:a16="http://schemas.microsoft.com/office/drawing/2014/main" id="{34418F5A-74F2-95A3-CC96-11F3F70A99A3}"/>
                  </a:ext>
                </a:extLst>
              </p:cNvPr>
              <p:cNvCxnSpPr/>
              <p:nvPr/>
            </p:nvCxnSpPr>
            <p:spPr>
              <a:xfrm rot="5400000">
                <a:off x="2751901" y="5300580"/>
                <a:ext cx="66538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直線コネクタ 734">
                <a:extLst>
                  <a:ext uri="{FF2B5EF4-FFF2-40B4-BE49-F238E27FC236}">
                    <a16:creationId xmlns:a16="http://schemas.microsoft.com/office/drawing/2014/main" id="{E4E46E0D-74A1-C53B-114F-B13CC8F369EA}"/>
                  </a:ext>
                </a:extLst>
              </p:cNvPr>
              <p:cNvCxnSpPr/>
              <p:nvPr/>
            </p:nvCxnSpPr>
            <p:spPr>
              <a:xfrm rot="5400000">
                <a:off x="2928055" y="5304240"/>
                <a:ext cx="66124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直線コネクタ 735">
                <a:extLst>
                  <a:ext uri="{FF2B5EF4-FFF2-40B4-BE49-F238E27FC236}">
                    <a16:creationId xmlns:a16="http://schemas.microsoft.com/office/drawing/2014/main" id="{5E371AE8-66C7-C607-D758-9FFD779EA937}"/>
                  </a:ext>
                </a:extLst>
              </p:cNvPr>
              <p:cNvCxnSpPr/>
              <p:nvPr/>
            </p:nvCxnSpPr>
            <p:spPr>
              <a:xfrm>
                <a:off x="3085138" y="4972026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7" name="二等辺三角形 736">
                <a:extLst>
                  <a:ext uri="{FF2B5EF4-FFF2-40B4-BE49-F238E27FC236}">
                    <a16:creationId xmlns:a16="http://schemas.microsoft.com/office/drawing/2014/main" id="{5213E100-D496-7106-05D8-C9B4E69A0E9C}"/>
                  </a:ext>
                </a:extLst>
              </p:cNvPr>
              <p:cNvSpPr/>
              <p:nvPr/>
            </p:nvSpPr>
            <p:spPr>
              <a:xfrm flipV="1">
                <a:off x="3098369" y="443205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38" name="直線コネクタ 737">
                <a:extLst>
                  <a:ext uri="{FF2B5EF4-FFF2-40B4-BE49-F238E27FC236}">
                    <a16:creationId xmlns:a16="http://schemas.microsoft.com/office/drawing/2014/main" id="{7B21DC0F-6E2D-AC77-8251-C829DB1E56FF}"/>
                  </a:ext>
                </a:extLst>
              </p:cNvPr>
              <p:cNvCxnSpPr>
                <a:stCxn id="737" idx="0"/>
              </p:cNvCxnSpPr>
              <p:nvPr/>
            </p:nvCxnSpPr>
            <p:spPr>
              <a:xfrm rot="16200000" flipH="1">
                <a:off x="3050491" y="4844006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9" name="テキスト ボックス 738">
                <a:extLst>
                  <a:ext uri="{FF2B5EF4-FFF2-40B4-BE49-F238E27FC236}">
                    <a16:creationId xmlns:a16="http://schemas.microsoft.com/office/drawing/2014/main" id="{FD9209F7-B047-25EE-44B3-B84498B9452F}"/>
                  </a:ext>
                </a:extLst>
              </p:cNvPr>
              <p:cNvSpPr txBox="1"/>
              <p:nvPr/>
            </p:nvSpPr>
            <p:spPr>
              <a:xfrm>
                <a:off x="3049518" y="4362842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E</a:t>
                </a:r>
                <a:endParaRPr kumimoji="1" lang="ja-JP" altLang="en-US" sz="800" dirty="0"/>
              </a:p>
            </p:txBody>
          </p:sp>
          <p:grpSp>
            <p:nvGrpSpPr>
              <p:cNvPr id="740" name="図形グループ 205">
                <a:extLst>
                  <a:ext uri="{FF2B5EF4-FFF2-40B4-BE49-F238E27FC236}">
                    <a16:creationId xmlns:a16="http://schemas.microsoft.com/office/drawing/2014/main" id="{4E053477-4B92-38ED-FBC2-ABA717637602}"/>
                  </a:ext>
                </a:extLst>
              </p:cNvPr>
              <p:cNvGrpSpPr/>
              <p:nvPr/>
            </p:nvGrpSpPr>
            <p:grpSpPr>
              <a:xfrm>
                <a:off x="3062217" y="4149707"/>
                <a:ext cx="283934" cy="242373"/>
                <a:chOff x="418372" y="964954"/>
                <a:chExt cx="283934" cy="242373"/>
              </a:xfrm>
            </p:grpSpPr>
            <p:sp>
              <p:nvSpPr>
                <p:cNvPr id="988" name="正方形/長方形 235">
                  <a:extLst>
                    <a:ext uri="{FF2B5EF4-FFF2-40B4-BE49-F238E27FC236}">
                      <a16:creationId xmlns:a16="http://schemas.microsoft.com/office/drawing/2014/main" id="{39B96372-8838-9952-3EE2-CAC6E10CD634}"/>
                    </a:ext>
                  </a:extLst>
                </p:cNvPr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89" name="テキスト ボックス 988">
                  <a:extLst>
                    <a:ext uri="{FF2B5EF4-FFF2-40B4-BE49-F238E27FC236}">
                      <a16:creationId xmlns:a16="http://schemas.microsoft.com/office/drawing/2014/main" id="{352F6332-4641-ECCF-8951-42EE8DD7F39D}"/>
                    </a:ext>
                  </a:extLst>
                </p:cNvPr>
                <p:cNvSpPr txBox="1"/>
                <p:nvPr/>
              </p:nvSpPr>
              <p:spPr>
                <a:xfrm>
                  <a:off x="418372" y="964954"/>
                  <a:ext cx="283934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700" dirty="0"/>
                    <a:t>1</a:t>
                  </a:r>
                  <a:endParaRPr kumimoji="1" lang="ja-JP" altLang="en-US" sz="700" dirty="0"/>
                </a:p>
              </p:txBody>
            </p:sp>
          </p:grpSp>
          <p:sp>
            <p:nvSpPr>
              <p:cNvPr id="741" name="二等辺三角形 740">
                <a:extLst>
                  <a:ext uri="{FF2B5EF4-FFF2-40B4-BE49-F238E27FC236}">
                    <a16:creationId xmlns:a16="http://schemas.microsoft.com/office/drawing/2014/main" id="{E20B94FD-B6AE-C3CF-DC4A-7A9A55B834C0}"/>
                  </a:ext>
                </a:extLst>
              </p:cNvPr>
              <p:cNvSpPr/>
              <p:nvPr/>
            </p:nvSpPr>
            <p:spPr>
              <a:xfrm flipV="1">
                <a:off x="6408367" y="443348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42" name="直線コネクタ 741">
                <a:extLst>
                  <a:ext uri="{FF2B5EF4-FFF2-40B4-BE49-F238E27FC236}">
                    <a16:creationId xmlns:a16="http://schemas.microsoft.com/office/drawing/2014/main" id="{77C9DD4B-7367-2279-ACEE-EE759D6E91F7}"/>
                  </a:ext>
                </a:extLst>
              </p:cNvPr>
              <p:cNvCxnSpPr/>
              <p:nvPr/>
            </p:nvCxnSpPr>
            <p:spPr>
              <a:xfrm rot="5400000">
                <a:off x="6061969" y="5299317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直線コネクタ 742">
                <a:extLst>
                  <a:ext uri="{FF2B5EF4-FFF2-40B4-BE49-F238E27FC236}">
                    <a16:creationId xmlns:a16="http://schemas.microsoft.com/office/drawing/2014/main" id="{38347126-8DC9-E88D-DDD0-97CADEEC8FE5}"/>
                  </a:ext>
                </a:extLst>
              </p:cNvPr>
              <p:cNvCxnSpPr/>
              <p:nvPr/>
            </p:nvCxnSpPr>
            <p:spPr>
              <a:xfrm rot="5400000">
                <a:off x="6237326" y="5299799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直線コネクタ 743">
                <a:extLst>
                  <a:ext uri="{FF2B5EF4-FFF2-40B4-BE49-F238E27FC236}">
                    <a16:creationId xmlns:a16="http://schemas.microsoft.com/office/drawing/2014/main" id="{5B6B1B2C-4064-3572-6A4E-115D99127288}"/>
                  </a:ext>
                </a:extLst>
              </p:cNvPr>
              <p:cNvCxnSpPr>
                <a:stCxn id="741" idx="0"/>
              </p:cNvCxnSpPr>
              <p:nvPr/>
            </p:nvCxnSpPr>
            <p:spPr>
              <a:xfrm rot="16200000" flipH="1">
                <a:off x="6359806" y="4846114"/>
                <a:ext cx="250262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直線コネクタ 744">
                <a:extLst>
                  <a:ext uri="{FF2B5EF4-FFF2-40B4-BE49-F238E27FC236}">
                    <a16:creationId xmlns:a16="http://schemas.microsoft.com/office/drawing/2014/main" id="{28FA772A-5A11-5424-0784-4FD0F87128C7}"/>
                  </a:ext>
                </a:extLst>
              </p:cNvPr>
              <p:cNvCxnSpPr/>
              <p:nvPr/>
            </p:nvCxnSpPr>
            <p:spPr>
              <a:xfrm>
                <a:off x="6395374" y="4970052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6" name="テキスト ボックス 745">
                <a:extLst>
                  <a:ext uri="{FF2B5EF4-FFF2-40B4-BE49-F238E27FC236}">
                    <a16:creationId xmlns:a16="http://schemas.microsoft.com/office/drawing/2014/main" id="{7961E1F5-094F-A3C9-BB6D-9F7B611FF648}"/>
                  </a:ext>
                </a:extLst>
              </p:cNvPr>
              <p:cNvSpPr txBox="1"/>
              <p:nvPr/>
            </p:nvSpPr>
            <p:spPr>
              <a:xfrm>
                <a:off x="6359516" y="4364267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E</a:t>
                </a:r>
                <a:endParaRPr kumimoji="1" lang="ja-JP" altLang="en-US" sz="800" dirty="0"/>
              </a:p>
            </p:txBody>
          </p:sp>
          <p:grpSp>
            <p:nvGrpSpPr>
              <p:cNvPr id="747" name="図形グループ 243">
                <a:extLst>
                  <a:ext uri="{FF2B5EF4-FFF2-40B4-BE49-F238E27FC236}">
                    <a16:creationId xmlns:a16="http://schemas.microsoft.com/office/drawing/2014/main" id="{2F54221D-EF6D-E973-8DBE-688C6427D8D4}"/>
                  </a:ext>
                </a:extLst>
              </p:cNvPr>
              <p:cNvGrpSpPr/>
              <p:nvPr/>
            </p:nvGrpSpPr>
            <p:grpSpPr>
              <a:xfrm>
                <a:off x="6363753" y="4141165"/>
                <a:ext cx="283934" cy="242373"/>
                <a:chOff x="418372" y="964954"/>
                <a:chExt cx="283934" cy="242373"/>
              </a:xfrm>
            </p:grpSpPr>
            <p:sp>
              <p:nvSpPr>
                <p:cNvPr id="986" name="正方形/長方形 985">
                  <a:extLst>
                    <a:ext uri="{FF2B5EF4-FFF2-40B4-BE49-F238E27FC236}">
                      <a16:creationId xmlns:a16="http://schemas.microsoft.com/office/drawing/2014/main" id="{D5C3E895-C673-96A8-3F89-0F8A4F521F2B}"/>
                    </a:ext>
                  </a:extLst>
                </p:cNvPr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87" name="テキスト ボックス 986">
                  <a:extLst>
                    <a:ext uri="{FF2B5EF4-FFF2-40B4-BE49-F238E27FC236}">
                      <a16:creationId xmlns:a16="http://schemas.microsoft.com/office/drawing/2014/main" id="{932F0597-5173-2A3D-0548-C2B2747108F1}"/>
                    </a:ext>
                  </a:extLst>
                </p:cNvPr>
                <p:cNvSpPr txBox="1"/>
                <p:nvPr/>
              </p:nvSpPr>
              <p:spPr>
                <a:xfrm>
                  <a:off x="418372" y="964954"/>
                  <a:ext cx="283934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700" dirty="0"/>
                    <a:t>1</a:t>
                  </a:r>
                  <a:endParaRPr kumimoji="1" lang="ja-JP" altLang="en-US" sz="700" dirty="0"/>
                </a:p>
              </p:txBody>
            </p:sp>
          </p:grpSp>
          <p:sp>
            <p:nvSpPr>
              <p:cNvPr id="748" name="テキスト ボックス 213">
                <a:extLst>
                  <a:ext uri="{FF2B5EF4-FFF2-40B4-BE49-F238E27FC236}">
                    <a16:creationId xmlns:a16="http://schemas.microsoft.com/office/drawing/2014/main" id="{C880A51B-8983-1C46-BBEE-4F5F88B4065C}"/>
                  </a:ext>
                </a:extLst>
              </p:cNvPr>
              <p:cNvSpPr txBox="1"/>
              <p:nvPr/>
            </p:nvSpPr>
            <p:spPr>
              <a:xfrm>
                <a:off x="3423250" y="5931425"/>
                <a:ext cx="1394809" cy="307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50" dirty="0">
                    <a:solidFill>
                      <a:srgbClr val="FF0000"/>
                    </a:solidFill>
                  </a:rPr>
                  <a:t>remove 4 ARES</a:t>
                </a:r>
                <a:endParaRPr kumimoji="1" lang="ja-JP" altLang="en-US" sz="105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49" name="テキスト ボックス 748">
                <a:extLst>
                  <a:ext uri="{FF2B5EF4-FFF2-40B4-BE49-F238E27FC236}">
                    <a16:creationId xmlns:a16="http://schemas.microsoft.com/office/drawing/2014/main" id="{B21CDA3B-BC6E-1B7F-A4DE-D2E89DAF13B2}"/>
                  </a:ext>
                </a:extLst>
              </p:cNvPr>
              <p:cNvSpPr txBox="1"/>
              <p:nvPr/>
            </p:nvSpPr>
            <p:spPr>
              <a:xfrm>
                <a:off x="1677043" y="5956729"/>
                <a:ext cx="1303531" cy="307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>
                    <a:solidFill>
                      <a:srgbClr val="FF0000"/>
                    </a:solidFill>
                  </a:rPr>
                  <a:t>convert to LER</a:t>
                </a:r>
                <a:endParaRPr kumimoji="1" lang="ja-JP" altLang="en-US" sz="105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50" name="テキスト ボックス 749">
                <a:extLst>
                  <a:ext uri="{FF2B5EF4-FFF2-40B4-BE49-F238E27FC236}">
                    <a16:creationId xmlns:a16="http://schemas.microsoft.com/office/drawing/2014/main" id="{EF2637B6-71AB-BFC2-7800-8C97503AA5A1}"/>
                  </a:ext>
                </a:extLst>
              </p:cNvPr>
              <p:cNvSpPr txBox="1"/>
              <p:nvPr/>
            </p:nvSpPr>
            <p:spPr>
              <a:xfrm>
                <a:off x="329682" y="5551665"/>
                <a:ext cx="1122917" cy="307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>
                    <a:solidFill>
                      <a:srgbClr val="FF0000"/>
                    </a:solidFill>
                  </a:rPr>
                  <a:t>add 2 ARES</a:t>
                </a:r>
                <a:endParaRPr kumimoji="1" lang="ja-JP" altLang="en-US" sz="105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51" name="テキスト ボックス 750">
                <a:extLst>
                  <a:ext uri="{FF2B5EF4-FFF2-40B4-BE49-F238E27FC236}">
                    <a16:creationId xmlns:a16="http://schemas.microsoft.com/office/drawing/2014/main" id="{803B19E0-D45F-1AC5-E13A-1183FC84DE13}"/>
                  </a:ext>
                </a:extLst>
              </p:cNvPr>
              <p:cNvSpPr txBox="1"/>
              <p:nvPr/>
            </p:nvSpPr>
            <p:spPr>
              <a:xfrm>
                <a:off x="772958" y="3290312"/>
                <a:ext cx="1930825" cy="5033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>
                    <a:solidFill>
                      <a:srgbClr val="FF0000"/>
                    </a:solidFill>
                  </a:rPr>
                  <a:t>add 5 klystrons, HP&amp;LL</a:t>
                </a:r>
              </a:p>
              <a:p>
                <a:r>
                  <a:rPr lang="en-US" altLang="ja-JP" sz="1050" dirty="0">
                    <a:solidFill>
                      <a:srgbClr val="FF0000"/>
                    </a:solidFill>
                  </a:rPr>
                  <a:t>a</a:t>
                </a:r>
                <a:r>
                  <a:rPr kumimoji="1" lang="en-US" altLang="ja-JP" sz="1050" dirty="0">
                    <a:solidFill>
                      <a:srgbClr val="FF0000"/>
                    </a:solidFill>
                  </a:rPr>
                  <a:t>dd 3 power supplies</a:t>
                </a:r>
                <a:endParaRPr kumimoji="1" lang="ja-JP" altLang="en-US" sz="105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52" name="下矢印 226">
                <a:extLst>
                  <a:ext uri="{FF2B5EF4-FFF2-40B4-BE49-F238E27FC236}">
                    <a16:creationId xmlns:a16="http://schemas.microsoft.com/office/drawing/2014/main" id="{9E9FDCBE-7E71-C982-AD9B-5DD426C8A105}"/>
                  </a:ext>
                </a:extLst>
              </p:cNvPr>
              <p:cNvSpPr/>
              <p:nvPr/>
            </p:nvSpPr>
            <p:spPr>
              <a:xfrm>
                <a:off x="2921807" y="2977787"/>
                <a:ext cx="3804146" cy="744720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53" name="角丸四角形 227">
                <a:extLst>
                  <a:ext uri="{FF2B5EF4-FFF2-40B4-BE49-F238E27FC236}">
                    <a16:creationId xmlns:a16="http://schemas.microsoft.com/office/drawing/2014/main" id="{E4A9BC41-31E3-A489-B0B0-7D708123C8A1}"/>
                  </a:ext>
                </a:extLst>
              </p:cNvPr>
              <p:cNvSpPr/>
              <p:nvPr/>
            </p:nvSpPr>
            <p:spPr>
              <a:xfrm>
                <a:off x="6803388" y="450382"/>
                <a:ext cx="2090553" cy="2486700"/>
              </a:xfrm>
              <a:prstGeom prst="roundRect">
                <a:avLst/>
              </a:prstGeom>
              <a:solidFill>
                <a:schemeClr val="bg1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/>
              </a:p>
            </p:txBody>
          </p:sp>
          <p:sp>
            <p:nvSpPr>
              <p:cNvPr id="754" name="角丸四角形 228">
                <a:extLst>
                  <a:ext uri="{FF2B5EF4-FFF2-40B4-BE49-F238E27FC236}">
                    <a16:creationId xmlns:a16="http://schemas.microsoft.com/office/drawing/2014/main" id="{5623C352-668A-7821-B695-F70D629B48C5}"/>
                  </a:ext>
                </a:extLst>
              </p:cNvPr>
              <p:cNvSpPr/>
              <p:nvPr/>
            </p:nvSpPr>
            <p:spPr>
              <a:xfrm>
                <a:off x="2955434" y="450381"/>
                <a:ext cx="3746096" cy="2486700"/>
              </a:xfrm>
              <a:prstGeom prst="roundRect">
                <a:avLst/>
              </a:prstGeom>
              <a:solidFill>
                <a:schemeClr val="bg1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55" name="角丸四角形 220">
                <a:extLst>
                  <a:ext uri="{FF2B5EF4-FFF2-40B4-BE49-F238E27FC236}">
                    <a16:creationId xmlns:a16="http://schemas.microsoft.com/office/drawing/2014/main" id="{1B0E4003-5544-C7BC-2CB3-52760DE6497B}"/>
                  </a:ext>
                </a:extLst>
              </p:cNvPr>
              <p:cNvSpPr/>
              <p:nvPr/>
            </p:nvSpPr>
            <p:spPr>
              <a:xfrm>
                <a:off x="529552" y="450381"/>
                <a:ext cx="2324476" cy="2486699"/>
              </a:xfrm>
              <a:prstGeom prst="roundRect">
                <a:avLst/>
              </a:prstGeom>
              <a:solidFill>
                <a:schemeClr val="bg1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56" name="二等辺三角形 755">
                <a:extLst>
                  <a:ext uri="{FF2B5EF4-FFF2-40B4-BE49-F238E27FC236}">
                    <a16:creationId xmlns:a16="http://schemas.microsoft.com/office/drawing/2014/main" id="{2B7B714E-2B86-4751-8180-92A5697CE005}"/>
                  </a:ext>
                </a:extLst>
              </p:cNvPr>
              <p:cNvSpPr/>
              <p:nvPr/>
            </p:nvSpPr>
            <p:spPr>
              <a:xfrm flipV="1">
                <a:off x="2215366" y="116118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57" name="正方形/長方形 756">
                <a:extLst>
                  <a:ext uri="{FF2B5EF4-FFF2-40B4-BE49-F238E27FC236}">
                    <a16:creationId xmlns:a16="http://schemas.microsoft.com/office/drawing/2014/main" id="{09E8136E-DD79-133A-6B03-1F3A759B08F4}"/>
                  </a:ext>
                </a:extLst>
              </p:cNvPr>
              <p:cNvSpPr/>
              <p:nvPr/>
            </p:nvSpPr>
            <p:spPr>
              <a:xfrm>
                <a:off x="2137018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58" name="直線コネクタ 757">
                <a:extLst>
                  <a:ext uri="{FF2B5EF4-FFF2-40B4-BE49-F238E27FC236}">
                    <a16:creationId xmlns:a16="http://schemas.microsoft.com/office/drawing/2014/main" id="{1AFA997C-B215-7C04-2559-54F5067D9E04}"/>
                  </a:ext>
                </a:extLst>
              </p:cNvPr>
              <p:cNvCxnSpPr/>
              <p:nvPr/>
            </p:nvCxnSpPr>
            <p:spPr>
              <a:xfrm rot="5400000">
                <a:off x="2075940" y="1818457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直線コネクタ 758">
                <a:extLst>
                  <a:ext uri="{FF2B5EF4-FFF2-40B4-BE49-F238E27FC236}">
                    <a16:creationId xmlns:a16="http://schemas.microsoft.com/office/drawing/2014/main" id="{E144459F-F5FA-7593-0BB4-E018300643D2}"/>
                  </a:ext>
                </a:extLst>
              </p:cNvPr>
              <p:cNvCxnSpPr/>
              <p:nvPr/>
            </p:nvCxnSpPr>
            <p:spPr>
              <a:xfrm rot="5400000">
                <a:off x="2250815" y="181942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直線コネクタ 759">
                <a:extLst>
                  <a:ext uri="{FF2B5EF4-FFF2-40B4-BE49-F238E27FC236}">
                    <a16:creationId xmlns:a16="http://schemas.microsoft.com/office/drawing/2014/main" id="{E56D5903-4B2A-81A4-4318-1E2E1ACEF64E}"/>
                  </a:ext>
                </a:extLst>
              </p:cNvPr>
              <p:cNvCxnSpPr>
                <a:stCxn id="756" idx="0"/>
              </p:cNvCxnSpPr>
              <p:nvPr/>
            </p:nvCxnSpPr>
            <p:spPr>
              <a:xfrm rot="16200000" flipH="1">
                <a:off x="2166805" y="1573814"/>
                <a:ext cx="250262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1" name="正方形/長方形 760">
                <a:extLst>
                  <a:ext uri="{FF2B5EF4-FFF2-40B4-BE49-F238E27FC236}">
                    <a16:creationId xmlns:a16="http://schemas.microsoft.com/office/drawing/2014/main" id="{B4739E13-0077-A03B-022B-39FACDCFE933}"/>
                  </a:ext>
                </a:extLst>
              </p:cNvPr>
              <p:cNvSpPr/>
              <p:nvPr/>
            </p:nvSpPr>
            <p:spPr>
              <a:xfrm>
                <a:off x="2310082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62" name="直線コネクタ 761">
                <a:extLst>
                  <a:ext uri="{FF2B5EF4-FFF2-40B4-BE49-F238E27FC236}">
                    <a16:creationId xmlns:a16="http://schemas.microsoft.com/office/drawing/2014/main" id="{9142762A-B528-88A1-677A-4B779D00C6DC}"/>
                  </a:ext>
                </a:extLst>
              </p:cNvPr>
              <p:cNvCxnSpPr/>
              <p:nvPr/>
            </p:nvCxnSpPr>
            <p:spPr>
              <a:xfrm>
                <a:off x="2202373" y="1697752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3" name="テキスト ボックス 762">
                <a:extLst>
                  <a:ext uri="{FF2B5EF4-FFF2-40B4-BE49-F238E27FC236}">
                    <a16:creationId xmlns:a16="http://schemas.microsoft.com/office/drawing/2014/main" id="{2E7F3409-9640-3D94-8DB9-4B93CAFF245B}"/>
                  </a:ext>
                </a:extLst>
              </p:cNvPr>
              <p:cNvSpPr txBox="1"/>
              <p:nvPr/>
            </p:nvSpPr>
            <p:spPr>
              <a:xfrm>
                <a:off x="2166515" y="1085616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B</a:t>
                </a:r>
                <a:endParaRPr kumimoji="1" lang="ja-JP" altLang="en-US" sz="800" dirty="0"/>
              </a:p>
            </p:txBody>
          </p:sp>
          <p:cxnSp>
            <p:nvCxnSpPr>
              <p:cNvPr id="764" name="直線コネクタ 763">
                <a:extLst>
                  <a:ext uri="{FF2B5EF4-FFF2-40B4-BE49-F238E27FC236}">
                    <a16:creationId xmlns:a16="http://schemas.microsoft.com/office/drawing/2014/main" id="{160E1ECB-8004-F819-CB47-1086FD48A7C7}"/>
                  </a:ext>
                </a:extLst>
              </p:cNvPr>
              <p:cNvCxnSpPr/>
              <p:nvPr/>
            </p:nvCxnSpPr>
            <p:spPr>
              <a:xfrm rot="5400000">
                <a:off x="2474509" y="1698345"/>
                <a:ext cx="49660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5" name="正方形/長方形 764">
                <a:extLst>
                  <a:ext uri="{FF2B5EF4-FFF2-40B4-BE49-F238E27FC236}">
                    <a16:creationId xmlns:a16="http://schemas.microsoft.com/office/drawing/2014/main" id="{BBB3EAEA-95B2-A11D-E8B5-625F4780B64A}"/>
                  </a:ext>
                </a:extLst>
              </p:cNvPr>
              <p:cNvSpPr/>
              <p:nvPr/>
            </p:nvSpPr>
            <p:spPr>
              <a:xfrm>
                <a:off x="2658026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66" name="二等辺三角形 765">
                <a:extLst>
                  <a:ext uri="{FF2B5EF4-FFF2-40B4-BE49-F238E27FC236}">
                    <a16:creationId xmlns:a16="http://schemas.microsoft.com/office/drawing/2014/main" id="{EE369C39-0E62-30C7-7BCC-E3A673DF43C8}"/>
                  </a:ext>
                </a:extLst>
              </p:cNvPr>
              <p:cNvSpPr/>
              <p:nvPr/>
            </p:nvSpPr>
            <p:spPr>
              <a:xfrm flipV="1">
                <a:off x="2648169" y="1161750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67" name="テキスト ボックス 766">
                <a:extLst>
                  <a:ext uri="{FF2B5EF4-FFF2-40B4-BE49-F238E27FC236}">
                    <a16:creationId xmlns:a16="http://schemas.microsoft.com/office/drawing/2014/main" id="{102E0BDB-85E5-5745-E51A-FCCFED3FC37E}"/>
                  </a:ext>
                </a:extLst>
              </p:cNvPr>
              <p:cNvSpPr txBox="1"/>
              <p:nvPr/>
            </p:nvSpPr>
            <p:spPr>
              <a:xfrm>
                <a:off x="2604706" y="1092046"/>
                <a:ext cx="295587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700" dirty="0"/>
                  <a:t>E</a:t>
                </a:r>
                <a:endParaRPr kumimoji="1" lang="ja-JP" altLang="en-US" sz="700" dirty="0"/>
              </a:p>
            </p:txBody>
          </p:sp>
          <p:sp>
            <p:nvSpPr>
              <p:cNvPr id="768" name="二等辺三角形 767">
                <a:extLst>
                  <a:ext uri="{FF2B5EF4-FFF2-40B4-BE49-F238E27FC236}">
                    <a16:creationId xmlns:a16="http://schemas.microsoft.com/office/drawing/2014/main" id="{B75115D4-757E-A7DD-A231-1A54C8804140}"/>
                  </a:ext>
                </a:extLst>
              </p:cNvPr>
              <p:cNvSpPr/>
              <p:nvPr/>
            </p:nvSpPr>
            <p:spPr>
              <a:xfrm flipV="1">
                <a:off x="2471747" y="1161750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769" name="正方形/長方形 768">
                <a:extLst>
                  <a:ext uri="{FF2B5EF4-FFF2-40B4-BE49-F238E27FC236}">
                    <a16:creationId xmlns:a16="http://schemas.microsoft.com/office/drawing/2014/main" id="{AD27554A-374E-3CAE-DBB2-E103778A9431}"/>
                  </a:ext>
                </a:extLst>
              </p:cNvPr>
              <p:cNvSpPr/>
              <p:nvPr/>
            </p:nvSpPr>
            <p:spPr>
              <a:xfrm>
                <a:off x="2484962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70" name="直線コネクタ 769">
                <a:extLst>
                  <a:ext uri="{FF2B5EF4-FFF2-40B4-BE49-F238E27FC236}">
                    <a16:creationId xmlns:a16="http://schemas.microsoft.com/office/drawing/2014/main" id="{DAEB6663-4643-48C0-7C3E-D428DA6F8320}"/>
                  </a:ext>
                </a:extLst>
              </p:cNvPr>
              <p:cNvCxnSpPr>
                <a:stCxn id="768" idx="0"/>
              </p:cNvCxnSpPr>
              <p:nvPr/>
            </p:nvCxnSpPr>
            <p:spPr>
              <a:xfrm rot="5400000">
                <a:off x="2299117" y="1697675"/>
                <a:ext cx="496830" cy="777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1" name="テキスト ボックス 770">
                <a:extLst>
                  <a:ext uri="{FF2B5EF4-FFF2-40B4-BE49-F238E27FC236}">
                    <a16:creationId xmlns:a16="http://schemas.microsoft.com/office/drawing/2014/main" id="{566C742B-4728-4D6C-F807-0DB920886927}"/>
                  </a:ext>
                </a:extLst>
              </p:cNvPr>
              <p:cNvSpPr txBox="1"/>
              <p:nvPr/>
            </p:nvSpPr>
            <p:spPr>
              <a:xfrm>
                <a:off x="2427525" y="1094335"/>
                <a:ext cx="301412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C</a:t>
                </a:r>
                <a:endParaRPr kumimoji="1" lang="ja-JP" altLang="en-US" sz="700" dirty="0"/>
              </a:p>
            </p:txBody>
          </p:sp>
          <p:sp>
            <p:nvSpPr>
              <p:cNvPr id="772" name="正方形/長方形 771">
                <a:extLst>
                  <a:ext uri="{FF2B5EF4-FFF2-40B4-BE49-F238E27FC236}">
                    <a16:creationId xmlns:a16="http://schemas.microsoft.com/office/drawing/2014/main" id="{54E153CD-77DF-BE7F-897B-5FB40CD2867F}"/>
                  </a:ext>
                </a:extLst>
              </p:cNvPr>
              <p:cNvSpPr/>
              <p:nvPr/>
            </p:nvSpPr>
            <p:spPr>
              <a:xfrm>
                <a:off x="1789074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73" name="直線コネクタ 772">
                <a:extLst>
                  <a:ext uri="{FF2B5EF4-FFF2-40B4-BE49-F238E27FC236}">
                    <a16:creationId xmlns:a16="http://schemas.microsoft.com/office/drawing/2014/main" id="{0AD9205D-AC23-B8B8-C42B-305B6CF4D0AC}"/>
                  </a:ext>
                </a:extLst>
              </p:cNvPr>
              <p:cNvCxnSpPr/>
              <p:nvPr/>
            </p:nvCxnSpPr>
            <p:spPr>
              <a:xfrm rot="5400000">
                <a:off x="1727996" y="1818457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直線コネクタ 773">
                <a:extLst>
                  <a:ext uri="{FF2B5EF4-FFF2-40B4-BE49-F238E27FC236}">
                    <a16:creationId xmlns:a16="http://schemas.microsoft.com/office/drawing/2014/main" id="{63AFD8D5-35B6-49FE-EA43-26A2FD6B658C}"/>
                  </a:ext>
                </a:extLst>
              </p:cNvPr>
              <p:cNvCxnSpPr/>
              <p:nvPr/>
            </p:nvCxnSpPr>
            <p:spPr>
              <a:xfrm rot="5400000">
                <a:off x="1902871" y="181942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5" name="正方形/長方形 774">
                <a:extLst>
                  <a:ext uri="{FF2B5EF4-FFF2-40B4-BE49-F238E27FC236}">
                    <a16:creationId xmlns:a16="http://schemas.microsoft.com/office/drawing/2014/main" id="{DA748704-475A-7421-3C2C-5325698E025F}"/>
                  </a:ext>
                </a:extLst>
              </p:cNvPr>
              <p:cNvSpPr/>
              <p:nvPr/>
            </p:nvSpPr>
            <p:spPr>
              <a:xfrm>
                <a:off x="1962138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76" name="直線コネクタ 775">
                <a:extLst>
                  <a:ext uri="{FF2B5EF4-FFF2-40B4-BE49-F238E27FC236}">
                    <a16:creationId xmlns:a16="http://schemas.microsoft.com/office/drawing/2014/main" id="{8AA73A66-740C-59CC-0C8D-3379D06E9B06}"/>
                  </a:ext>
                </a:extLst>
              </p:cNvPr>
              <p:cNvCxnSpPr/>
              <p:nvPr/>
            </p:nvCxnSpPr>
            <p:spPr>
              <a:xfrm>
                <a:off x="1854429" y="1697752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7" name="二等辺三角形 776">
                <a:extLst>
                  <a:ext uri="{FF2B5EF4-FFF2-40B4-BE49-F238E27FC236}">
                    <a16:creationId xmlns:a16="http://schemas.microsoft.com/office/drawing/2014/main" id="{DDD7C414-3D22-A38F-65F0-4033D2A7D6DE}"/>
                  </a:ext>
                </a:extLst>
              </p:cNvPr>
              <p:cNvSpPr/>
              <p:nvPr/>
            </p:nvSpPr>
            <p:spPr>
              <a:xfrm flipV="1">
                <a:off x="1867660" y="115778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78" name="直線コネクタ 777">
                <a:extLst>
                  <a:ext uri="{FF2B5EF4-FFF2-40B4-BE49-F238E27FC236}">
                    <a16:creationId xmlns:a16="http://schemas.microsoft.com/office/drawing/2014/main" id="{520E9E67-77F0-8BE0-B0BE-DA9652E24D45}"/>
                  </a:ext>
                </a:extLst>
              </p:cNvPr>
              <p:cNvCxnSpPr>
                <a:stCxn id="777" idx="0"/>
              </p:cNvCxnSpPr>
              <p:nvPr/>
            </p:nvCxnSpPr>
            <p:spPr>
              <a:xfrm rot="16200000" flipH="1">
                <a:off x="1819782" y="1569732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9" name="テキスト ボックス 778">
                <a:extLst>
                  <a:ext uri="{FF2B5EF4-FFF2-40B4-BE49-F238E27FC236}">
                    <a16:creationId xmlns:a16="http://schemas.microsoft.com/office/drawing/2014/main" id="{CFEB458E-2BE2-897E-E3A4-DA32A6F1EA90}"/>
                  </a:ext>
                </a:extLst>
              </p:cNvPr>
              <p:cNvSpPr txBox="1"/>
              <p:nvPr/>
            </p:nvSpPr>
            <p:spPr>
              <a:xfrm>
                <a:off x="1818809" y="1082216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A</a:t>
                </a:r>
                <a:endParaRPr kumimoji="1" lang="ja-JP" altLang="en-US" sz="800" dirty="0"/>
              </a:p>
            </p:txBody>
          </p:sp>
          <p:sp>
            <p:nvSpPr>
              <p:cNvPr id="780" name="正方形/長方形 779">
                <a:extLst>
                  <a:ext uri="{FF2B5EF4-FFF2-40B4-BE49-F238E27FC236}">
                    <a16:creationId xmlns:a16="http://schemas.microsoft.com/office/drawing/2014/main" id="{419B64C6-D152-36CC-77E8-12C487A3EFD0}"/>
                  </a:ext>
                </a:extLst>
              </p:cNvPr>
              <p:cNvSpPr/>
              <p:nvPr/>
            </p:nvSpPr>
            <p:spPr>
              <a:xfrm>
                <a:off x="1283540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81" name="直線コネクタ 780">
                <a:extLst>
                  <a:ext uri="{FF2B5EF4-FFF2-40B4-BE49-F238E27FC236}">
                    <a16:creationId xmlns:a16="http://schemas.microsoft.com/office/drawing/2014/main" id="{27598924-B600-67BC-BC51-2EF9D059EFFD}"/>
                  </a:ext>
                </a:extLst>
              </p:cNvPr>
              <p:cNvCxnSpPr/>
              <p:nvPr/>
            </p:nvCxnSpPr>
            <p:spPr>
              <a:xfrm rot="5400000">
                <a:off x="1222462" y="1818457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直線コネクタ 781">
                <a:extLst>
                  <a:ext uri="{FF2B5EF4-FFF2-40B4-BE49-F238E27FC236}">
                    <a16:creationId xmlns:a16="http://schemas.microsoft.com/office/drawing/2014/main" id="{E1939AEB-66D6-DFA1-A7C2-ABC5F4AFE7E5}"/>
                  </a:ext>
                </a:extLst>
              </p:cNvPr>
              <p:cNvCxnSpPr/>
              <p:nvPr/>
            </p:nvCxnSpPr>
            <p:spPr>
              <a:xfrm rot="5400000">
                <a:off x="1397337" y="181942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3" name="正方形/長方形 782">
                <a:extLst>
                  <a:ext uri="{FF2B5EF4-FFF2-40B4-BE49-F238E27FC236}">
                    <a16:creationId xmlns:a16="http://schemas.microsoft.com/office/drawing/2014/main" id="{355108BF-9A3B-13BF-602A-F82E5A207B7E}"/>
                  </a:ext>
                </a:extLst>
              </p:cNvPr>
              <p:cNvSpPr/>
              <p:nvPr/>
            </p:nvSpPr>
            <p:spPr>
              <a:xfrm>
                <a:off x="1456604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84" name="直線コネクタ 783">
                <a:extLst>
                  <a:ext uri="{FF2B5EF4-FFF2-40B4-BE49-F238E27FC236}">
                    <a16:creationId xmlns:a16="http://schemas.microsoft.com/office/drawing/2014/main" id="{8AEC10CA-CC8C-ECD9-723B-432C245C727E}"/>
                  </a:ext>
                </a:extLst>
              </p:cNvPr>
              <p:cNvCxnSpPr/>
              <p:nvPr/>
            </p:nvCxnSpPr>
            <p:spPr>
              <a:xfrm>
                <a:off x="1351232" y="1697751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5" name="二等辺三角形 784">
                <a:extLst>
                  <a:ext uri="{FF2B5EF4-FFF2-40B4-BE49-F238E27FC236}">
                    <a16:creationId xmlns:a16="http://schemas.microsoft.com/office/drawing/2014/main" id="{E4EEFE68-BF47-2E40-0210-1AF645337B0D}"/>
                  </a:ext>
                </a:extLst>
              </p:cNvPr>
              <p:cNvSpPr/>
              <p:nvPr/>
            </p:nvSpPr>
            <p:spPr>
              <a:xfrm flipV="1">
                <a:off x="1364463" y="115778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86" name="直線コネクタ 785">
                <a:extLst>
                  <a:ext uri="{FF2B5EF4-FFF2-40B4-BE49-F238E27FC236}">
                    <a16:creationId xmlns:a16="http://schemas.microsoft.com/office/drawing/2014/main" id="{C83E98CB-BAEC-A198-3FD3-AFCA56EEF8E1}"/>
                  </a:ext>
                </a:extLst>
              </p:cNvPr>
              <p:cNvCxnSpPr>
                <a:stCxn id="785" idx="0"/>
              </p:cNvCxnSpPr>
              <p:nvPr/>
            </p:nvCxnSpPr>
            <p:spPr>
              <a:xfrm rot="16200000" flipH="1">
                <a:off x="1316585" y="1569731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7" name="テキスト ボックス 786">
                <a:extLst>
                  <a:ext uri="{FF2B5EF4-FFF2-40B4-BE49-F238E27FC236}">
                    <a16:creationId xmlns:a16="http://schemas.microsoft.com/office/drawing/2014/main" id="{FB70013E-5DF4-3504-F66F-8E98E302C942}"/>
                  </a:ext>
                </a:extLst>
              </p:cNvPr>
              <p:cNvSpPr txBox="1"/>
              <p:nvPr/>
            </p:nvSpPr>
            <p:spPr>
              <a:xfrm>
                <a:off x="1315612" y="1082216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A</a:t>
                </a:r>
                <a:endParaRPr kumimoji="1" lang="ja-JP" altLang="en-US" sz="800" dirty="0"/>
              </a:p>
            </p:txBody>
          </p:sp>
          <p:sp>
            <p:nvSpPr>
              <p:cNvPr id="788" name="正方形/長方形 787">
                <a:extLst>
                  <a:ext uri="{FF2B5EF4-FFF2-40B4-BE49-F238E27FC236}">
                    <a16:creationId xmlns:a16="http://schemas.microsoft.com/office/drawing/2014/main" id="{BA60316B-DEBB-E7FD-F03B-4ACFE6FDEE07}"/>
                  </a:ext>
                </a:extLst>
              </p:cNvPr>
              <p:cNvSpPr/>
              <p:nvPr/>
            </p:nvSpPr>
            <p:spPr>
              <a:xfrm>
                <a:off x="935596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89" name="直線コネクタ 788">
                <a:extLst>
                  <a:ext uri="{FF2B5EF4-FFF2-40B4-BE49-F238E27FC236}">
                    <a16:creationId xmlns:a16="http://schemas.microsoft.com/office/drawing/2014/main" id="{5A707AD1-208B-8B6E-1059-6DBA4653A357}"/>
                  </a:ext>
                </a:extLst>
              </p:cNvPr>
              <p:cNvCxnSpPr/>
              <p:nvPr/>
            </p:nvCxnSpPr>
            <p:spPr>
              <a:xfrm rot="5400000">
                <a:off x="874518" y="1818457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直線コネクタ 789">
                <a:extLst>
                  <a:ext uri="{FF2B5EF4-FFF2-40B4-BE49-F238E27FC236}">
                    <a16:creationId xmlns:a16="http://schemas.microsoft.com/office/drawing/2014/main" id="{D145E3BA-603D-3531-BDA7-0ADE0994E61F}"/>
                  </a:ext>
                </a:extLst>
              </p:cNvPr>
              <p:cNvCxnSpPr/>
              <p:nvPr/>
            </p:nvCxnSpPr>
            <p:spPr>
              <a:xfrm rot="5400000">
                <a:off x="1049393" y="181942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1" name="正方形/長方形 790">
                <a:extLst>
                  <a:ext uri="{FF2B5EF4-FFF2-40B4-BE49-F238E27FC236}">
                    <a16:creationId xmlns:a16="http://schemas.microsoft.com/office/drawing/2014/main" id="{5C7871F3-EFB1-DA99-CB1D-35B411E2072E}"/>
                  </a:ext>
                </a:extLst>
              </p:cNvPr>
              <p:cNvSpPr/>
              <p:nvPr/>
            </p:nvSpPr>
            <p:spPr>
              <a:xfrm>
                <a:off x="1108660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92" name="直線コネクタ 791">
                <a:extLst>
                  <a:ext uri="{FF2B5EF4-FFF2-40B4-BE49-F238E27FC236}">
                    <a16:creationId xmlns:a16="http://schemas.microsoft.com/office/drawing/2014/main" id="{B09F507C-08FF-39EE-F573-B3F18E5F6F0F}"/>
                  </a:ext>
                </a:extLst>
              </p:cNvPr>
              <p:cNvCxnSpPr/>
              <p:nvPr/>
            </p:nvCxnSpPr>
            <p:spPr>
              <a:xfrm>
                <a:off x="1000805" y="1697750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3" name="二等辺三角形 792">
                <a:extLst>
                  <a:ext uri="{FF2B5EF4-FFF2-40B4-BE49-F238E27FC236}">
                    <a16:creationId xmlns:a16="http://schemas.microsoft.com/office/drawing/2014/main" id="{1742958C-6CE3-9F63-2159-B2F0E7EFF247}"/>
                  </a:ext>
                </a:extLst>
              </p:cNvPr>
              <p:cNvSpPr/>
              <p:nvPr/>
            </p:nvSpPr>
            <p:spPr>
              <a:xfrm flipV="1">
                <a:off x="1014036" y="115778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94" name="直線コネクタ 793">
                <a:extLst>
                  <a:ext uri="{FF2B5EF4-FFF2-40B4-BE49-F238E27FC236}">
                    <a16:creationId xmlns:a16="http://schemas.microsoft.com/office/drawing/2014/main" id="{768AC170-B75A-1858-1A8A-EA6CB2D18874}"/>
                  </a:ext>
                </a:extLst>
              </p:cNvPr>
              <p:cNvCxnSpPr>
                <a:stCxn id="793" idx="0"/>
              </p:cNvCxnSpPr>
              <p:nvPr/>
            </p:nvCxnSpPr>
            <p:spPr>
              <a:xfrm rot="16200000" flipH="1">
                <a:off x="966158" y="1569730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5" name="テキスト ボックス 794">
                <a:extLst>
                  <a:ext uri="{FF2B5EF4-FFF2-40B4-BE49-F238E27FC236}">
                    <a16:creationId xmlns:a16="http://schemas.microsoft.com/office/drawing/2014/main" id="{CF55709C-6553-41E4-2C7D-B0E77408C3C2}"/>
                  </a:ext>
                </a:extLst>
              </p:cNvPr>
              <p:cNvSpPr txBox="1"/>
              <p:nvPr/>
            </p:nvSpPr>
            <p:spPr>
              <a:xfrm>
                <a:off x="965185" y="1082215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B</a:t>
                </a:r>
                <a:endParaRPr kumimoji="1" lang="ja-JP" altLang="en-US" sz="800" dirty="0"/>
              </a:p>
            </p:txBody>
          </p:sp>
          <p:sp>
            <p:nvSpPr>
              <p:cNvPr id="796" name="正方形/長方形 795">
                <a:extLst>
                  <a:ext uri="{FF2B5EF4-FFF2-40B4-BE49-F238E27FC236}">
                    <a16:creationId xmlns:a16="http://schemas.microsoft.com/office/drawing/2014/main" id="{C5B21647-7936-AA9C-D7CB-84FE31C2D7F6}"/>
                  </a:ext>
                </a:extLst>
              </p:cNvPr>
              <p:cNvSpPr/>
              <p:nvPr/>
            </p:nvSpPr>
            <p:spPr>
              <a:xfrm>
                <a:off x="587652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797" name="直線コネクタ 796">
                <a:extLst>
                  <a:ext uri="{FF2B5EF4-FFF2-40B4-BE49-F238E27FC236}">
                    <a16:creationId xmlns:a16="http://schemas.microsoft.com/office/drawing/2014/main" id="{E82490CB-45B7-F146-CDF2-F1FA3283AD9F}"/>
                  </a:ext>
                </a:extLst>
              </p:cNvPr>
              <p:cNvCxnSpPr/>
              <p:nvPr/>
            </p:nvCxnSpPr>
            <p:spPr>
              <a:xfrm rot="5400000">
                <a:off x="526574" y="1818457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" name="直線コネクタ 797">
                <a:extLst>
                  <a:ext uri="{FF2B5EF4-FFF2-40B4-BE49-F238E27FC236}">
                    <a16:creationId xmlns:a16="http://schemas.microsoft.com/office/drawing/2014/main" id="{B6F0669A-B6B2-45CB-3435-1530E1A6DD98}"/>
                  </a:ext>
                </a:extLst>
              </p:cNvPr>
              <p:cNvCxnSpPr/>
              <p:nvPr/>
            </p:nvCxnSpPr>
            <p:spPr>
              <a:xfrm rot="5400000">
                <a:off x="701449" y="181942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9" name="正方形/長方形 798">
                <a:extLst>
                  <a:ext uri="{FF2B5EF4-FFF2-40B4-BE49-F238E27FC236}">
                    <a16:creationId xmlns:a16="http://schemas.microsoft.com/office/drawing/2014/main" id="{F32DAA46-3849-1E06-BFE4-33012531F224}"/>
                  </a:ext>
                </a:extLst>
              </p:cNvPr>
              <p:cNvSpPr/>
              <p:nvPr/>
            </p:nvSpPr>
            <p:spPr>
              <a:xfrm>
                <a:off x="760716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00" name="直線コネクタ 799">
                <a:extLst>
                  <a:ext uri="{FF2B5EF4-FFF2-40B4-BE49-F238E27FC236}">
                    <a16:creationId xmlns:a16="http://schemas.microsoft.com/office/drawing/2014/main" id="{7E927BA3-232E-B7F4-616E-00909F836EEA}"/>
                  </a:ext>
                </a:extLst>
              </p:cNvPr>
              <p:cNvCxnSpPr/>
              <p:nvPr/>
            </p:nvCxnSpPr>
            <p:spPr>
              <a:xfrm>
                <a:off x="653553" y="1697749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1" name="二等辺三角形 800">
                <a:extLst>
                  <a:ext uri="{FF2B5EF4-FFF2-40B4-BE49-F238E27FC236}">
                    <a16:creationId xmlns:a16="http://schemas.microsoft.com/office/drawing/2014/main" id="{734EF786-90C8-469A-756E-133A5E533EAF}"/>
                  </a:ext>
                </a:extLst>
              </p:cNvPr>
              <p:cNvSpPr/>
              <p:nvPr/>
            </p:nvSpPr>
            <p:spPr>
              <a:xfrm flipV="1">
                <a:off x="666784" y="1157780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02" name="直線コネクタ 801">
                <a:extLst>
                  <a:ext uri="{FF2B5EF4-FFF2-40B4-BE49-F238E27FC236}">
                    <a16:creationId xmlns:a16="http://schemas.microsoft.com/office/drawing/2014/main" id="{C4384C9B-98A7-3982-1CAB-30F124235C8D}"/>
                  </a:ext>
                </a:extLst>
              </p:cNvPr>
              <p:cNvCxnSpPr>
                <a:stCxn id="801" idx="0"/>
              </p:cNvCxnSpPr>
              <p:nvPr/>
            </p:nvCxnSpPr>
            <p:spPr>
              <a:xfrm rot="16200000" flipH="1">
                <a:off x="618906" y="1569729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3" name="テキスト ボックス 802">
                <a:extLst>
                  <a:ext uri="{FF2B5EF4-FFF2-40B4-BE49-F238E27FC236}">
                    <a16:creationId xmlns:a16="http://schemas.microsoft.com/office/drawing/2014/main" id="{488AD2A4-C175-3E52-5E37-7745A5FA60B4}"/>
                  </a:ext>
                </a:extLst>
              </p:cNvPr>
              <p:cNvSpPr txBox="1"/>
              <p:nvPr/>
            </p:nvSpPr>
            <p:spPr>
              <a:xfrm>
                <a:off x="617934" y="1082214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C</a:t>
                </a:r>
                <a:endParaRPr kumimoji="1" lang="ja-JP" altLang="en-US" sz="800" dirty="0"/>
              </a:p>
            </p:txBody>
          </p:sp>
          <p:sp>
            <p:nvSpPr>
              <p:cNvPr id="804" name="二等辺三角形 803">
                <a:extLst>
                  <a:ext uri="{FF2B5EF4-FFF2-40B4-BE49-F238E27FC236}">
                    <a16:creationId xmlns:a16="http://schemas.microsoft.com/office/drawing/2014/main" id="{FD2DACE0-3874-F158-3386-41B7CD954EBD}"/>
                  </a:ext>
                </a:extLst>
              </p:cNvPr>
              <p:cNvSpPr/>
              <p:nvPr/>
            </p:nvSpPr>
            <p:spPr>
              <a:xfrm flipV="1">
                <a:off x="4496460" y="116196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805" name="正方形/長方形 804">
                <a:extLst>
                  <a:ext uri="{FF2B5EF4-FFF2-40B4-BE49-F238E27FC236}">
                    <a16:creationId xmlns:a16="http://schemas.microsoft.com/office/drawing/2014/main" id="{A487AFF2-0788-15AB-34C1-D0F9C88505D2}"/>
                  </a:ext>
                </a:extLst>
              </p:cNvPr>
              <p:cNvSpPr/>
              <p:nvPr/>
            </p:nvSpPr>
            <p:spPr>
              <a:xfrm>
                <a:off x="4418112" y="236464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06" name="直線コネクタ 805">
                <a:extLst>
                  <a:ext uri="{FF2B5EF4-FFF2-40B4-BE49-F238E27FC236}">
                    <a16:creationId xmlns:a16="http://schemas.microsoft.com/office/drawing/2014/main" id="{AC218A6C-BA04-A0F6-7B06-5A54AB42263A}"/>
                  </a:ext>
                </a:extLst>
              </p:cNvPr>
              <p:cNvCxnSpPr/>
              <p:nvPr/>
            </p:nvCxnSpPr>
            <p:spPr>
              <a:xfrm rot="5400000">
                <a:off x="4150379" y="2027485"/>
                <a:ext cx="66617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7" name="直線コネクタ 806">
                <a:extLst>
                  <a:ext uri="{FF2B5EF4-FFF2-40B4-BE49-F238E27FC236}">
                    <a16:creationId xmlns:a16="http://schemas.microsoft.com/office/drawing/2014/main" id="{00FB36E6-9A02-1225-086A-B11C39306C34}"/>
                  </a:ext>
                </a:extLst>
              </p:cNvPr>
              <p:cNvCxnSpPr/>
              <p:nvPr/>
            </p:nvCxnSpPr>
            <p:spPr>
              <a:xfrm rot="5400000">
                <a:off x="4325736" y="2027967"/>
                <a:ext cx="66521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直線コネクタ 807">
                <a:extLst>
                  <a:ext uri="{FF2B5EF4-FFF2-40B4-BE49-F238E27FC236}">
                    <a16:creationId xmlns:a16="http://schemas.microsoft.com/office/drawing/2014/main" id="{5D066D81-E971-ACCD-711E-8C54FFC2BAC7}"/>
                  </a:ext>
                </a:extLst>
              </p:cNvPr>
              <p:cNvCxnSpPr>
                <a:stCxn id="804" idx="0"/>
              </p:cNvCxnSpPr>
              <p:nvPr/>
            </p:nvCxnSpPr>
            <p:spPr>
              <a:xfrm rot="16200000" flipH="1">
                <a:off x="4447899" y="1574599"/>
                <a:ext cx="250262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9" name="正方形/長方形 808">
                <a:extLst>
                  <a:ext uri="{FF2B5EF4-FFF2-40B4-BE49-F238E27FC236}">
                    <a16:creationId xmlns:a16="http://schemas.microsoft.com/office/drawing/2014/main" id="{1C6A6633-D8DB-C47F-2596-4DA746A808ED}"/>
                  </a:ext>
                </a:extLst>
              </p:cNvPr>
              <p:cNvSpPr/>
              <p:nvPr/>
            </p:nvSpPr>
            <p:spPr>
              <a:xfrm>
                <a:off x="4591176" y="236464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10" name="直線コネクタ 809">
                <a:extLst>
                  <a:ext uri="{FF2B5EF4-FFF2-40B4-BE49-F238E27FC236}">
                    <a16:creationId xmlns:a16="http://schemas.microsoft.com/office/drawing/2014/main" id="{99EF67C8-073D-2959-61DE-4F70AB2C32EE}"/>
                  </a:ext>
                </a:extLst>
              </p:cNvPr>
              <p:cNvCxnSpPr/>
              <p:nvPr/>
            </p:nvCxnSpPr>
            <p:spPr>
              <a:xfrm>
                <a:off x="4483467" y="1698537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1" name="テキスト ボックス 810">
                <a:extLst>
                  <a:ext uri="{FF2B5EF4-FFF2-40B4-BE49-F238E27FC236}">
                    <a16:creationId xmlns:a16="http://schemas.microsoft.com/office/drawing/2014/main" id="{CAF7624C-091A-4A90-EF72-804E664C6ABD}"/>
                  </a:ext>
                </a:extLst>
              </p:cNvPr>
              <p:cNvSpPr txBox="1"/>
              <p:nvPr/>
            </p:nvSpPr>
            <p:spPr>
              <a:xfrm>
                <a:off x="4447609" y="1092751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A</a:t>
                </a:r>
                <a:endParaRPr kumimoji="1" lang="ja-JP" altLang="en-US" sz="800" dirty="0"/>
              </a:p>
            </p:txBody>
          </p:sp>
          <p:sp>
            <p:nvSpPr>
              <p:cNvPr id="812" name="正方形/長方形 811">
                <a:extLst>
                  <a:ext uri="{FF2B5EF4-FFF2-40B4-BE49-F238E27FC236}">
                    <a16:creationId xmlns:a16="http://schemas.microsoft.com/office/drawing/2014/main" id="{DFD8407B-CBEB-B2D8-3484-63701E912492}"/>
                  </a:ext>
                </a:extLst>
              </p:cNvPr>
              <p:cNvSpPr/>
              <p:nvPr/>
            </p:nvSpPr>
            <p:spPr>
              <a:xfrm>
                <a:off x="4070168" y="236464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13" name="直線コネクタ 812">
                <a:extLst>
                  <a:ext uri="{FF2B5EF4-FFF2-40B4-BE49-F238E27FC236}">
                    <a16:creationId xmlns:a16="http://schemas.microsoft.com/office/drawing/2014/main" id="{EF032A0C-FBAB-307D-53C8-2159101A95BC}"/>
                  </a:ext>
                </a:extLst>
              </p:cNvPr>
              <p:cNvCxnSpPr/>
              <p:nvPr/>
            </p:nvCxnSpPr>
            <p:spPr>
              <a:xfrm rot="5400000">
                <a:off x="3802435" y="2027485"/>
                <a:ext cx="66617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直線コネクタ 813">
                <a:extLst>
                  <a:ext uri="{FF2B5EF4-FFF2-40B4-BE49-F238E27FC236}">
                    <a16:creationId xmlns:a16="http://schemas.microsoft.com/office/drawing/2014/main" id="{CEFA2E76-046F-91C4-195E-C73567D741B4}"/>
                  </a:ext>
                </a:extLst>
              </p:cNvPr>
              <p:cNvCxnSpPr/>
              <p:nvPr/>
            </p:nvCxnSpPr>
            <p:spPr>
              <a:xfrm rot="5400000">
                <a:off x="3977792" y="2027967"/>
                <a:ext cx="66521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5" name="正方形/長方形 814">
                <a:extLst>
                  <a:ext uri="{FF2B5EF4-FFF2-40B4-BE49-F238E27FC236}">
                    <a16:creationId xmlns:a16="http://schemas.microsoft.com/office/drawing/2014/main" id="{0CEDD1A1-962C-C45E-5BE6-D62D3152E4C0}"/>
                  </a:ext>
                </a:extLst>
              </p:cNvPr>
              <p:cNvSpPr/>
              <p:nvPr/>
            </p:nvSpPr>
            <p:spPr>
              <a:xfrm>
                <a:off x="4243232" y="236464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16" name="直線コネクタ 815">
                <a:extLst>
                  <a:ext uri="{FF2B5EF4-FFF2-40B4-BE49-F238E27FC236}">
                    <a16:creationId xmlns:a16="http://schemas.microsoft.com/office/drawing/2014/main" id="{D20B615D-F063-3430-9E96-BBEB956B1B42}"/>
                  </a:ext>
                </a:extLst>
              </p:cNvPr>
              <p:cNvCxnSpPr/>
              <p:nvPr/>
            </p:nvCxnSpPr>
            <p:spPr>
              <a:xfrm>
                <a:off x="4135523" y="1698537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7" name="二等辺三角形 816">
                <a:extLst>
                  <a:ext uri="{FF2B5EF4-FFF2-40B4-BE49-F238E27FC236}">
                    <a16:creationId xmlns:a16="http://schemas.microsoft.com/office/drawing/2014/main" id="{F75A0184-2FE0-5ED0-9CA5-E9C960AACDDE}"/>
                  </a:ext>
                </a:extLst>
              </p:cNvPr>
              <p:cNvSpPr/>
              <p:nvPr/>
            </p:nvSpPr>
            <p:spPr>
              <a:xfrm flipV="1">
                <a:off x="4148754" y="1158568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18" name="直線コネクタ 817">
                <a:extLst>
                  <a:ext uri="{FF2B5EF4-FFF2-40B4-BE49-F238E27FC236}">
                    <a16:creationId xmlns:a16="http://schemas.microsoft.com/office/drawing/2014/main" id="{9937F13D-EF76-4EAD-9516-F7B6858F371E}"/>
                  </a:ext>
                </a:extLst>
              </p:cNvPr>
              <p:cNvCxnSpPr>
                <a:stCxn id="817" idx="0"/>
              </p:cNvCxnSpPr>
              <p:nvPr/>
            </p:nvCxnSpPr>
            <p:spPr>
              <a:xfrm rot="16200000" flipH="1">
                <a:off x="4100876" y="1570517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9" name="テキスト ボックス 818">
                <a:extLst>
                  <a:ext uri="{FF2B5EF4-FFF2-40B4-BE49-F238E27FC236}">
                    <a16:creationId xmlns:a16="http://schemas.microsoft.com/office/drawing/2014/main" id="{E447AC2D-2166-F13C-4C9F-D06FDDF7F56E}"/>
                  </a:ext>
                </a:extLst>
              </p:cNvPr>
              <p:cNvSpPr txBox="1"/>
              <p:nvPr/>
            </p:nvSpPr>
            <p:spPr>
              <a:xfrm>
                <a:off x="4099903" y="1089352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B</a:t>
                </a:r>
                <a:endParaRPr kumimoji="1" lang="ja-JP" altLang="en-US" sz="800" dirty="0"/>
              </a:p>
            </p:txBody>
          </p:sp>
          <p:sp>
            <p:nvSpPr>
              <p:cNvPr id="820" name="正方形/長方形 819">
                <a:extLst>
                  <a:ext uri="{FF2B5EF4-FFF2-40B4-BE49-F238E27FC236}">
                    <a16:creationId xmlns:a16="http://schemas.microsoft.com/office/drawing/2014/main" id="{C19821B1-9D14-5BFB-4934-EB3A88C85E2A}"/>
                  </a:ext>
                </a:extLst>
              </p:cNvPr>
              <p:cNvSpPr/>
              <p:nvPr/>
            </p:nvSpPr>
            <p:spPr>
              <a:xfrm>
                <a:off x="3717404" y="236464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21" name="直線コネクタ 820">
                <a:extLst>
                  <a:ext uri="{FF2B5EF4-FFF2-40B4-BE49-F238E27FC236}">
                    <a16:creationId xmlns:a16="http://schemas.microsoft.com/office/drawing/2014/main" id="{22679DEA-7C15-E3FC-D26F-B35183A403F2}"/>
                  </a:ext>
                </a:extLst>
              </p:cNvPr>
              <p:cNvCxnSpPr/>
              <p:nvPr/>
            </p:nvCxnSpPr>
            <p:spPr>
              <a:xfrm rot="5400000">
                <a:off x="3449273" y="2027883"/>
                <a:ext cx="66697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2" name="直線コネクタ 821">
                <a:extLst>
                  <a:ext uri="{FF2B5EF4-FFF2-40B4-BE49-F238E27FC236}">
                    <a16:creationId xmlns:a16="http://schemas.microsoft.com/office/drawing/2014/main" id="{E89C45B4-425C-8E7E-71E3-05FF43987CE0}"/>
                  </a:ext>
                </a:extLst>
              </p:cNvPr>
              <p:cNvCxnSpPr/>
              <p:nvPr/>
            </p:nvCxnSpPr>
            <p:spPr>
              <a:xfrm rot="5400000">
                <a:off x="3624233" y="2028762"/>
                <a:ext cx="66680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3" name="正方形/長方形 822">
                <a:extLst>
                  <a:ext uri="{FF2B5EF4-FFF2-40B4-BE49-F238E27FC236}">
                    <a16:creationId xmlns:a16="http://schemas.microsoft.com/office/drawing/2014/main" id="{C848DDBC-A368-B042-46E5-A447E7B223FD}"/>
                  </a:ext>
                </a:extLst>
              </p:cNvPr>
              <p:cNvSpPr/>
              <p:nvPr/>
            </p:nvSpPr>
            <p:spPr>
              <a:xfrm>
                <a:off x="3890468" y="236464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24" name="直線コネクタ 823">
                <a:extLst>
                  <a:ext uri="{FF2B5EF4-FFF2-40B4-BE49-F238E27FC236}">
                    <a16:creationId xmlns:a16="http://schemas.microsoft.com/office/drawing/2014/main" id="{DAA8EA2C-DBDF-62B8-A4D8-740EC2ADB632}"/>
                  </a:ext>
                </a:extLst>
              </p:cNvPr>
              <p:cNvCxnSpPr/>
              <p:nvPr/>
            </p:nvCxnSpPr>
            <p:spPr>
              <a:xfrm>
                <a:off x="3785096" y="1698536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5" name="二等辺三角形 824">
                <a:extLst>
                  <a:ext uri="{FF2B5EF4-FFF2-40B4-BE49-F238E27FC236}">
                    <a16:creationId xmlns:a16="http://schemas.microsoft.com/office/drawing/2014/main" id="{7B3586BE-BBD7-19E2-C959-BF751760E9B5}"/>
                  </a:ext>
                </a:extLst>
              </p:cNvPr>
              <p:cNvSpPr/>
              <p:nvPr/>
            </p:nvSpPr>
            <p:spPr>
              <a:xfrm flipV="1">
                <a:off x="3798327" y="115856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26" name="直線コネクタ 825">
                <a:extLst>
                  <a:ext uri="{FF2B5EF4-FFF2-40B4-BE49-F238E27FC236}">
                    <a16:creationId xmlns:a16="http://schemas.microsoft.com/office/drawing/2014/main" id="{724D3E2F-052E-0CD2-0F73-D445ADB344E3}"/>
                  </a:ext>
                </a:extLst>
              </p:cNvPr>
              <p:cNvCxnSpPr>
                <a:stCxn id="825" idx="0"/>
              </p:cNvCxnSpPr>
              <p:nvPr/>
            </p:nvCxnSpPr>
            <p:spPr>
              <a:xfrm rot="16200000" flipH="1">
                <a:off x="3750449" y="1570516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7" name="テキスト ボックス 826">
                <a:extLst>
                  <a:ext uri="{FF2B5EF4-FFF2-40B4-BE49-F238E27FC236}">
                    <a16:creationId xmlns:a16="http://schemas.microsoft.com/office/drawing/2014/main" id="{0EAC7C09-9B9E-0FF7-EFFA-62629984C751}"/>
                  </a:ext>
                </a:extLst>
              </p:cNvPr>
              <p:cNvSpPr txBox="1"/>
              <p:nvPr/>
            </p:nvSpPr>
            <p:spPr>
              <a:xfrm>
                <a:off x="3749475" y="1089351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C</a:t>
                </a:r>
                <a:endParaRPr kumimoji="1" lang="ja-JP" altLang="en-US" sz="800" dirty="0"/>
              </a:p>
            </p:txBody>
          </p:sp>
          <p:sp>
            <p:nvSpPr>
              <p:cNvPr id="828" name="正方形/長方形 827">
                <a:extLst>
                  <a:ext uri="{FF2B5EF4-FFF2-40B4-BE49-F238E27FC236}">
                    <a16:creationId xmlns:a16="http://schemas.microsoft.com/office/drawing/2014/main" id="{7FCDDA36-B9A0-BB8F-F9FF-82BA98D015ED}"/>
                  </a:ext>
                </a:extLst>
              </p:cNvPr>
              <p:cNvSpPr/>
              <p:nvPr/>
            </p:nvSpPr>
            <p:spPr>
              <a:xfrm>
                <a:off x="3369460" y="236464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29" name="直線コネクタ 828">
                <a:extLst>
                  <a:ext uri="{FF2B5EF4-FFF2-40B4-BE49-F238E27FC236}">
                    <a16:creationId xmlns:a16="http://schemas.microsoft.com/office/drawing/2014/main" id="{2D1281F8-193C-FF6C-D2F6-13B3FFF8D5F5}"/>
                  </a:ext>
                </a:extLst>
              </p:cNvPr>
              <p:cNvCxnSpPr/>
              <p:nvPr/>
            </p:nvCxnSpPr>
            <p:spPr>
              <a:xfrm rot="5400000">
                <a:off x="3102124" y="2027088"/>
                <a:ext cx="66538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直線コネクタ 829">
                <a:extLst>
                  <a:ext uri="{FF2B5EF4-FFF2-40B4-BE49-F238E27FC236}">
                    <a16:creationId xmlns:a16="http://schemas.microsoft.com/office/drawing/2014/main" id="{F3561FAC-8DDC-82B8-8E65-8035A99E0B17}"/>
                  </a:ext>
                </a:extLst>
              </p:cNvPr>
              <p:cNvCxnSpPr/>
              <p:nvPr/>
            </p:nvCxnSpPr>
            <p:spPr>
              <a:xfrm rot="5400000">
                <a:off x="3277481" y="2027570"/>
                <a:ext cx="66441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1" name="正方形/長方形 830">
                <a:extLst>
                  <a:ext uri="{FF2B5EF4-FFF2-40B4-BE49-F238E27FC236}">
                    <a16:creationId xmlns:a16="http://schemas.microsoft.com/office/drawing/2014/main" id="{590B9762-32E1-9D02-2F9C-A5B9D8C26745}"/>
                  </a:ext>
                </a:extLst>
              </p:cNvPr>
              <p:cNvSpPr/>
              <p:nvPr/>
            </p:nvSpPr>
            <p:spPr>
              <a:xfrm>
                <a:off x="3542524" y="236464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32" name="直線コネクタ 831">
                <a:extLst>
                  <a:ext uri="{FF2B5EF4-FFF2-40B4-BE49-F238E27FC236}">
                    <a16:creationId xmlns:a16="http://schemas.microsoft.com/office/drawing/2014/main" id="{1503183E-D1B6-2DEF-8512-7E519D61650B}"/>
                  </a:ext>
                </a:extLst>
              </p:cNvPr>
              <p:cNvCxnSpPr/>
              <p:nvPr/>
            </p:nvCxnSpPr>
            <p:spPr>
              <a:xfrm>
                <a:off x="3434669" y="1698535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3" name="二等辺三角形 832">
                <a:extLst>
                  <a:ext uri="{FF2B5EF4-FFF2-40B4-BE49-F238E27FC236}">
                    <a16:creationId xmlns:a16="http://schemas.microsoft.com/office/drawing/2014/main" id="{EB429D55-3205-0222-F4B0-F9C207794074}"/>
                  </a:ext>
                </a:extLst>
              </p:cNvPr>
              <p:cNvSpPr/>
              <p:nvPr/>
            </p:nvSpPr>
            <p:spPr>
              <a:xfrm flipV="1">
                <a:off x="3447900" y="115856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34" name="直線コネクタ 833">
                <a:extLst>
                  <a:ext uri="{FF2B5EF4-FFF2-40B4-BE49-F238E27FC236}">
                    <a16:creationId xmlns:a16="http://schemas.microsoft.com/office/drawing/2014/main" id="{7B7ABB5C-5927-E7D2-77F2-41D4B3FAB5D3}"/>
                  </a:ext>
                </a:extLst>
              </p:cNvPr>
              <p:cNvCxnSpPr>
                <a:stCxn id="833" idx="0"/>
              </p:cNvCxnSpPr>
              <p:nvPr/>
            </p:nvCxnSpPr>
            <p:spPr>
              <a:xfrm rot="16200000" flipH="1">
                <a:off x="3400022" y="1570515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5" name="テキスト ボックス 834">
                <a:extLst>
                  <a:ext uri="{FF2B5EF4-FFF2-40B4-BE49-F238E27FC236}">
                    <a16:creationId xmlns:a16="http://schemas.microsoft.com/office/drawing/2014/main" id="{7717B088-C48F-59F1-8B61-8ECC9BA37498}"/>
                  </a:ext>
                </a:extLst>
              </p:cNvPr>
              <p:cNvSpPr txBox="1"/>
              <p:nvPr/>
            </p:nvSpPr>
            <p:spPr>
              <a:xfrm>
                <a:off x="3399050" y="1089350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D</a:t>
                </a:r>
                <a:endParaRPr kumimoji="1" lang="ja-JP" altLang="en-US" sz="800" dirty="0"/>
              </a:p>
            </p:txBody>
          </p:sp>
          <p:sp>
            <p:nvSpPr>
              <p:cNvPr id="836" name="正方形/長方形 835">
                <a:extLst>
                  <a:ext uri="{FF2B5EF4-FFF2-40B4-BE49-F238E27FC236}">
                    <a16:creationId xmlns:a16="http://schemas.microsoft.com/office/drawing/2014/main" id="{4255206B-E503-74A4-FB79-D24C6DD29B58}"/>
                  </a:ext>
                </a:extLst>
              </p:cNvPr>
              <p:cNvSpPr/>
              <p:nvPr/>
            </p:nvSpPr>
            <p:spPr>
              <a:xfrm>
                <a:off x="3021516" y="236464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37" name="直線コネクタ 836">
                <a:extLst>
                  <a:ext uri="{FF2B5EF4-FFF2-40B4-BE49-F238E27FC236}">
                    <a16:creationId xmlns:a16="http://schemas.microsoft.com/office/drawing/2014/main" id="{B13AABA0-E12D-685A-6A07-4553D7E2D361}"/>
                  </a:ext>
                </a:extLst>
              </p:cNvPr>
              <p:cNvCxnSpPr/>
              <p:nvPr/>
            </p:nvCxnSpPr>
            <p:spPr>
              <a:xfrm rot="5400000">
                <a:off x="2754180" y="2027088"/>
                <a:ext cx="66538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8" name="直線コネクタ 837">
                <a:extLst>
                  <a:ext uri="{FF2B5EF4-FFF2-40B4-BE49-F238E27FC236}">
                    <a16:creationId xmlns:a16="http://schemas.microsoft.com/office/drawing/2014/main" id="{E20F5BEF-4E68-6C28-E31C-4F4715097282}"/>
                  </a:ext>
                </a:extLst>
              </p:cNvPr>
              <p:cNvCxnSpPr/>
              <p:nvPr/>
            </p:nvCxnSpPr>
            <p:spPr>
              <a:xfrm rot="5400000">
                <a:off x="2930334" y="2030748"/>
                <a:ext cx="66124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9" name="正方形/長方形 838">
                <a:extLst>
                  <a:ext uri="{FF2B5EF4-FFF2-40B4-BE49-F238E27FC236}">
                    <a16:creationId xmlns:a16="http://schemas.microsoft.com/office/drawing/2014/main" id="{B7CAC89B-6A10-053F-F5A0-7647B70E872B}"/>
                  </a:ext>
                </a:extLst>
              </p:cNvPr>
              <p:cNvSpPr/>
              <p:nvPr/>
            </p:nvSpPr>
            <p:spPr>
              <a:xfrm>
                <a:off x="3194580" y="236464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40" name="直線コネクタ 839">
                <a:extLst>
                  <a:ext uri="{FF2B5EF4-FFF2-40B4-BE49-F238E27FC236}">
                    <a16:creationId xmlns:a16="http://schemas.microsoft.com/office/drawing/2014/main" id="{9031E024-8D17-1932-0B90-ECA662B82C29}"/>
                  </a:ext>
                </a:extLst>
              </p:cNvPr>
              <p:cNvCxnSpPr/>
              <p:nvPr/>
            </p:nvCxnSpPr>
            <p:spPr>
              <a:xfrm>
                <a:off x="3087417" y="1698534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1" name="二等辺三角形 840">
                <a:extLst>
                  <a:ext uri="{FF2B5EF4-FFF2-40B4-BE49-F238E27FC236}">
                    <a16:creationId xmlns:a16="http://schemas.microsoft.com/office/drawing/2014/main" id="{93CD8E75-66A5-DC92-52DD-C59BB356B6FA}"/>
                  </a:ext>
                </a:extLst>
              </p:cNvPr>
              <p:cNvSpPr/>
              <p:nvPr/>
            </p:nvSpPr>
            <p:spPr>
              <a:xfrm flipV="1">
                <a:off x="3100648" y="1158565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42" name="直線コネクタ 841">
                <a:extLst>
                  <a:ext uri="{FF2B5EF4-FFF2-40B4-BE49-F238E27FC236}">
                    <a16:creationId xmlns:a16="http://schemas.microsoft.com/office/drawing/2014/main" id="{9BF1210A-55D3-495B-D312-69045CEBD2AC}"/>
                  </a:ext>
                </a:extLst>
              </p:cNvPr>
              <p:cNvCxnSpPr>
                <a:stCxn id="841" idx="0"/>
              </p:cNvCxnSpPr>
              <p:nvPr/>
            </p:nvCxnSpPr>
            <p:spPr>
              <a:xfrm rot="16200000" flipH="1">
                <a:off x="3052770" y="1570514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3" name="テキスト ボックス 842">
                <a:extLst>
                  <a:ext uri="{FF2B5EF4-FFF2-40B4-BE49-F238E27FC236}">
                    <a16:creationId xmlns:a16="http://schemas.microsoft.com/office/drawing/2014/main" id="{985082E1-EE6A-5749-7617-BE572955082F}"/>
                  </a:ext>
                </a:extLst>
              </p:cNvPr>
              <p:cNvSpPr txBox="1"/>
              <p:nvPr/>
            </p:nvSpPr>
            <p:spPr>
              <a:xfrm>
                <a:off x="3051797" y="1089349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E</a:t>
                </a:r>
                <a:endParaRPr kumimoji="1" lang="ja-JP" altLang="en-US" sz="800" dirty="0"/>
              </a:p>
            </p:txBody>
          </p:sp>
          <p:sp>
            <p:nvSpPr>
              <p:cNvPr id="844" name="二等辺三角形 843">
                <a:extLst>
                  <a:ext uri="{FF2B5EF4-FFF2-40B4-BE49-F238E27FC236}">
                    <a16:creationId xmlns:a16="http://schemas.microsoft.com/office/drawing/2014/main" id="{0A36A399-AD93-FD68-2109-C9097A592602}"/>
                  </a:ext>
                </a:extLst>
              </p:cNvPr>
              <p:cNvSpPr/>
              <p:nvPr/>
            </p:nvSpPr>
            <p:spPr>
              <a:xfrm flipV="1">
                <a:off x="6410646" y="116133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845" name="正方形/長方形 844">
                <a:extLst>
                  <a:ext uri="{FF2B5EF4-FFF2-40B4-BE49-F238E27FC236}">
                    <a16:creationId xmlns:a16="http://schemas.microsoft.com/office/drawing/2014/main" id="{5584277E-7F92-D16E-E2C4-94EB73CC1E5F}"/>
                  </a:ext>
                </a:extLst>
              </p:cNvPr>
              <p:cNvSpPr/>
              <p:nvPr/>
            </p:nvSpPr>
            <p:spPr>
              <a:xfrm>
                <a:off x="6332298" y="236401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46" name="直線コネクタ 845">
                <a:extLst>
                  <a:ext uri="{FF2B5EF4-FFF2-40B4-BE49-F238E27FC236}">
                    <a16:creationId xmlns:a16="http://schemas.microsoft.com/office/drawing/2014/main" id="{69A58412-BB5D-8FF2-1686-3620CDE92419}"/>
                  </a:ext>
                </a:extLst>
              </p:cNvPr>
              <p:cNvCxnSpPr/>
              <p:nvPr/>
            </p:nvCxnSpPr>
            <p:spPr>
              <a:xfrm rot="5400000">
                <a:off x="6064248" y="2027168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7" name="直線コネクタ 846">
                <a:extLst>
                  <a:ext uri="{FF2B5EF4-FFF2-40B4-BE49-F238E27FC236}">
                    <a16:creationId xmlns:a16="http://schemas.microsoft.com/office/drawing/2014/main" id="{8CC784A9-644E-FD5C-6387-0DFB9FFD2219}"/>
                  </a:ext>
                </a:extLst>
              </p:cNvPr>
              <p:cNvCxnSpPr/>
              <p:nvPr/>
            </p:nvCxnSpPr>
            <p:spPr>
              <a:xfrm rot="5400000">
                <a:off x="6239605" y="2027650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8" name="直線コネクタ 847">
                <a:extLst>
                  <a:ext uri="{FF2B5EF4-FFF2-40B4-BE49-F238E27FC236}">
                    <a16:creationId xmlns:a16="http://schemas.microsoft.com/office/drawing/2014/main" id="{B737AE61-5353-021D-4322-5B921A412C51}"/>
                  </a:ext>
                </a:extLst>
              </p:cNvPr>
              <p:cNvCxnSpPr>
                <a:stCxn id="844" idx="0"/>
              </p:cNvCxnSpPr>
              <p:nvPr/>
            </p:nvCxnSpPr>
            <p:spPr>
              <a:xfrm rot="16200000" flipH="1">
                <a:off x="6362085" y="1573965"/>
                <a:ext cx="250262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9" name="正方形/長方形 848">
                <a:extLst>
                  <a:ext uri="{FF2B5EF4-FFF2-40B4-BE49-F238E27FC236}">
                    <a16:creationId xmlns:a16="http://schemas.microsoft.com/office/drawing/2014/main" id="{593A8F32-DBDF-E823-690B-D258FCF441A5}"/>
                  </a:ext>
                </a:extLst>
              </p:cNvPr>
              <p:cNvSpPr/>
              <p:nvPr/>
            </p:nvSpPr>
            <p:spPr>
              <a:xfrm>
                <a:off x="6505362" y="2364014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50" name="直線コネクタ 849">
                <a:extLst>
                  <a:ext uri="{FF2B5EF4-FFF2-40B4-BE49-F238E27FC236}">
                    <a16:creationId xmlns:a16="http://schemas.microsoft.com/office/drawing/2014/main" id="{BF67B348-3BBD-E4AC-4878-33B8551F2A30}"/>
                  </a:ext>
                </a:extLst>
              </p:cNvPr>
              <p:cNvCxnSpPr/>
              <p:nvPr/>
            </p:nvCxnSpPr>
            <p:spPr>
              <a:xfrm>
                <a:off x="6397653" y="1697903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1" name="テキスト ボックス 850">
                <a:extLst>
                  <a:ext uri="{FF2B5EF4-FFF2-40B4-BE49-F238E27FC236}">
                    <a16:creationId xmlns:a16="http://schemas.microsoft.com/office/drawing/2014/main" id="{A452C9D7-DB24-CE9D-6A9B-42732EF9F955}"/>
                  </a:ext>
                </a:extLst>
              </p:cNvPr>
              <p:cNvSpPr txBox="1"/>
              <p:nvPr/>
            </p:nvSpPr>
            <p:spPr>
              <a:xfrm>
                <a:off x="6361795" y="1092117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E</a:t>
                </a:r>
                <a:endParaRPr kumimoji="1" lang="ja-JP" altLang="en-US" sz="800" dirty="0"/>
              </a:p>
            </p:txBody>
          </p:sp>
          <p:sp>
            <p:nvSpPr>
              <p:cNvPr id="852" name="正方形/長方形 851">
                <a:extLst>
                  <a:ext uri="{FF2B5EF4-FFF2-40B4-BE49-F238E27FC236}">
                    <a16:creationId xmlns:a16="http://schemas.microsoft.com/office/drawing/2014/main" id="{DD428E0D-0D65-E497-8ABD-DE2422B7C423}"/>
                  </a:ext>
                </a:extLst>
              </p:cNvPr>
              <p:cNvSpPr/>
              <p:nvPr/>
            </p:nvSpPr>
            <p:spPr>
              <a:xfrm>
                <a:off x="5984354" y="236401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53" name="直線コネクタ 852">
                <a:extLst>
                  <a:ext uri="{FF2B5EF4-FFF2-40B4-BE49-F238E27FC236}">
                    <a16:creationId xmlns:a16="http://schemas.microsoft.com/office/drawing/2014/main" id="{1A391037-6610-F2EB-E069-E765F5A1FADB}"/>
                  </a:ext>
                </a:extLst>
              </p:cNvPr>
              <p:cNvCxnSpPr/>
              <p:nvPr/>
            </p:nvCxnSpPr>
            <p:spPr>
              <a:xfrm rot="5400000">
                <a:off x="5716304" y="2027168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4" name="直線コネクタ 853">
                <a:extLst>
                  <a:ext uri="{FF2B5EF4-FFF2-40B4-BE49-F238E27FC236}">
                    <a16:creationId xmlns:a16="http://schemas.microsoft.com/office/drawing/2014/main" id="{13648D8A-245C-A6B6-116E-843AD5D48CC2}"/>
                  </a:ext>
                </a:extLst>
              </p:cNvPr>
              <p:cNvCxnSpPr/>
              <p:nvPr/>
            </p:nvCxnSpPr>
            <p:spPr>
              <a:xfrm rot="5400000">
                <a:off x="5891661" y="2027650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5" name="正方形/長方形 854">
                <a:extLst>
                  <a:ext uri="{FF2B5EF4-FFF2-40B4-BE49-F238E27FC236}">
                    <a16:creationId xmlns:a16="http://schemas.microsoft.com/office/drawing/2014/main" id="{2ACF7DC2-7AD3-529C-A045-7C7923D3C0EA}"/>
                  </a:ext>
                </a:extLst>
              </p:cNvPr>
              <p:cNvSpPr/>
              <p:nvPr/>
            </p:nvSpPr>
            <p:spPr>
              <a:xfrm>
                <a:off x="6157418" y="2364014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56" name="直線コネクタ 855">
                <a:extLst>
                  <a:ext uri="{FF2B5EF4-FFF2-40B4-BE49-F238E27FC236}">
                    <a16:creationId xmlns:a16="http://schemas.microsoft.com/office/drawing/2014/main" id="{0F64BA68-62BD-C5AF-1763-61020FF5AFD6}"/>
                  </a:ext>
                </a:extLst>
              </p:cNvPr>
              <p:cNvCxnSpPr/>
              <p:nvPr/>
            </p:nvCxnSpPr>
            <p:spPr>
              <a:xfrm>
                <a:off x="6049709" y="1697903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7" name="二等辺三角形 856">
                <a:extLst>
                  <a:ext uri="{FF2B5EF4-FFF2-40B4-BE49-F238E27FC236}">
                    <a16:creationId xmlns:a16="http://schemas.microsoft.com/office/drawing/2014/main" id="{4322CB60-6D29-70B8-ACD1-74D2B3998940}"/>
                  </a:ext>
                </a:extLst>
              </p:cNvPr>
              <p:cNvSpPr/>
              <p:nvPr/>
            </p:nvSpPr>
            <p:spPr>
              <a:xfrm flipV="1">
                <a:off x="6062940" y="115793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58" name="直線コネクタ 857">
                <a:extLst>
                  <a:ext uri="{FF2B5EF4-FFF2-40B4-BE49-F238E27FC236}">
                    <a16:creationId xmlns:a16="http://schemas.microsoft.com/office/drawing/2014/main" id="{67D2FDD5-1C31-BCA2-A915-3DCD31F57222}"/>
                  </a:ext>
                </a:extLst>
              </p:cNvPr>
              <p:cNvCxnSpPr>
                <a:stCxn id="857" idx="0"/>
              </p:cNvCxnSpPr>
              <p:nvPr/>
            </p:nvCxnSpPr>
            <p:spPr>
              <a:xfrm rot="16200000" flipH="1">
                <a:off x="6015062" y="1569883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9" name="テキスト ボックス 858">
                <a:extLst>
                  <a:ext uri="{FF2B5EF4-FFF2-40B4-BE49-F238E27FC236}">
                    <a16:creationId xmlns:a16="http://schemas.microsoft.com/office/drawing/2014/main" id="{3A24A0D7-E797-6418-54FD-DE8B8158DFD0}"/>
                  </a:ext>
                </a:extLst>
              </p:cNvPr>
              <p:cNvSpPr txBox="1"/>
              <p:nvPr/>
            </p:nvSpPr>
            <p:spPr>
              <a:xfrm>
                <a:off x="6014089" y="1088717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D</a:t>
                </a:r>
                <a:endParaRPr kumimoji="1" lang="ja-JP" altLang="en-US" sz="800" dirty="0"/>
              </a:p>
            </p:txBody>
          </p:sp>
          <p:sp>
            <p:nvSpPr>
              <p:cNvPr id="860" name="正方形/長方形 859">
                <a:extLst>
                  <a:ext uri="{FF2B5EF4-FFF2-40B4-BE49-F238E27FC236}">
                    <a16:creationId xmlns:a16="http://schemas.microsoft.com/office/drawing/2014/main" id="{AC0E77AC-C602-5C07-61AF-49073799F6FA}"/>
                  </a:ext>
                </a:extLst>
              </p:cNvPr>
              <p:cNvSpPr/>
              <p:nvPr/>
            </p:nvSpPr>
            <p:spPr>
              <a:xfrm>
                <a:off x="5637940" y="236401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61" name="直線コネクタ 860">
                <a:extLst>
                  <a:ext uri="{FF2B5EF4-FFF2-40B4-BE49-F238E27FC236}">
                    <a16:creationId xmlns:a16="http://schemas.microsoft.com/office/drawing/2014/main" id="{E465B9D6-F757-A399-08DB-4D2F5F7C2EA0}"/>
                  </a:ext>
                </a:extLst>
              </p:cNvPr>
              <p:cNvCxnSpPr/>
              <p:nvPr/>
            </p:nvCxnSpPr>
            <p:spPr>
              <a:xfrm rot="5400000">
                <a:off x="5369890" y="2027168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2" name="直線コネクタ 861">
                <a:extLst>
                  <a:ext uri="{FF2B5EF4-FFF2-40B4-BE49-F238E27FC236}">
                    <a16:creationId xmlns:a16="http://schemas.microsoft.com/office/drawing/2014/main" id="{7D5547DC-963E-563E-AD61-C1B145D7C751}"/>
                  </a:ext>
                </a:extLst>
              </p:cNvPr>
              <p:cNvCxnSpPr/>
              <p:nvPr/>
            </p:nvCxnSpPr>
            <p:spPr>
              <a:xfrm rot="5400000">
                <a:off x="5545247" y="2027650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3" name="正方形/長方形 862">
                <a:extLst>
                  <a:ext uri="{FF2B5EF4-FFF2-40B4-BE49-F238E27FC236}">
                    <a16:creationId xmlns:a16="http://schemas.microsoft.com/office/drawing/2014/main" id="{3E3CF9C1-FD83-8D5C-3319-B108B90F9FF8}"/>
                  </a:ext>
                </a:extLst>
              </p:cNvPr>
              <p:cNvSpPr/>
              <p:nvPr/>
            </p:nvSpPr>
            <p:spPr>
              <a:xfrm>
                <a:off x="5811004" y="2364014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64" name="直線コネクタ 863">
                <a:extLst>
                  <a:ext uri="{FF2B5EF4-FFF2-40B4-BE49-F238E27FC236}">
                    <a16:creationId xmlns:a16="http://schemas.microsoft.com/office/drawing/2014/main" id="{269B07BD-6548-98A7-7334-F4A985DC6EF0}"/>
                  </a:ext>
                </a:extLst>
              </p:cNvPr>
              <p:cNvCxnSpPr/>
              <p:nvPr/>
            </p:nvCxnSpPr>
            <p:spPr>
              <a:xfrm>
                <a:off x="5705632" y="1697902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5" name="二等辺三角形 864">
                <a:extLst>
                  <a:ext uri="{FF2B5EF4-FFF2-40B4-BE49-F238E27FC236}">
                    <a16:creationId xmlns:a16="http://schemas.microsoft.com/office/drawing/2014/main" id="{6A45319C-85E5-44D8-767F-B766350BA947}"/>
                  </a:ext>
                </a:extLst>
              </p:cNvPr>
              <p:cNvSpPr/>
              <p:nvPr/>
            </p:nvSpPr>
            <p:spPr>
              <a:xfrm flipV="1">
                <a:off x="5718863" y="115793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66" name="直線コネクタ 865">
                <a:extLst>
                  <a:ext uri="{FF2B5EF4-FFF2-40B4-BE49-F238E27FC236}">
                    <a16:creationId xmlns:a16="http://schemas.microsoft.com/office/drawing/2014/main" id="{060ED0A5-8C6F-CE3E-DB3B-C5060575627B}"/>
                  </a:ext>
                </a:extLst>
              </p:cNvPr>
              <p:cNvCxnSpPr>
                <a:stCxn id="865" idx="0"/>
              </p:cNvCxnSpPr>
              <p:nvPr/>
            </p:nvCxnSpPr>
            <p:spPr>
              <a:xfrm rot="16200000" flipH="1">
                <a:off x="5670985" y="1569882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7" name="テキスト ボックス 866">
                <a:extLst>
                  <a:ext uri="{FF2B5EF4-FFF2-40B4-BE49-F238E27FC236}">
                    <a16:creationId xmlns:a16="http://schemas.microsoft.com/office/drawing/2014/main" id="{969695F7-B9A4-8F0A-B3A2-042E3E6B4062}"/>
                  </a:ext>
                </a:extLst>
              </p:cNvPr>
              <p:cNvSpPr txBox="1"/>
              <p:nvPr/>
            </p:nvSpPr>
            <p:spPr>
              <a:xfrm>
                <a:off x="5670013" y="1088717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C</a:t>
                </a:r>
                <a:endParaRPr kumimoji="1" lang="ja-JP" altLang="en-US" sz="800" dirty="0"/>
              </a:p>
            </p:txBody>
          </p:sp>
          <p:sp>
            <p:nvSpPr>
              <p:cNvPr id="868" name="正方形/長方形 867">
                <a:extLst>
                  <a:ext uri="{FF2B5EF4-FFF2-40B4-BE49-F238E27FC236}">
                    <a16:creationId xmlns:a16="http://schemas.microsoft.com/office/drawing/2014/main" id="{D9A78E62-710E-1C3A-953A-D86DA26ADCD5}"/>
                  </a:ext>
                </a:extLst>
              </p:cNvPr>
              <p:cNvSpPr/>
              <p:nvPr/>
            </p:nvSpPr>
            <p:spPr>
              <a:xfrm>
                <a:off x="5289996" y="236401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69" name="直線コネクタ 868">
                <a:extLst>
                  <a:ext uri="{FF2B5EF4-FFF2-40B4-BE49-F238E27FC236}">
                    <a16:creationId xmlns:a16="http://schemas.microsoft.com/office/drawing/2014/main" id="{FD23C597-0668-1225-128D-54046F7ACB8D}"/>
                  </a:ext>
                </a:extLst>
              </p:cNvPr>
              <p:cNvCxnSpPr/>
              <p:nvPr/>
            </p:nvCxnSpPr>
            <p:spPr>
              <a:xfrm rot="5400000">
                <a:off x="5020754" y="2028360"/>
                <a:ext cx="66919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0" name="直線コネクタ 869">
                <a:extLst>
                  <a:ext uri="{FF2B5EF4-FFF2-40B4-BE49-F238E27FC236}">
                    <a16:creationId xmlns:a16="http://schemas.microsoft.com/office/drawing/2014/main" id="{264A0BAF-95F3-DEB1-40F6-9435D3DE238A}"/>
                  </a:ext>
                </a:extLst>
              </p:cNvPr>
              <p:cNvCxnSpPr/>
              <p:nvPr/>
            </p:nvCxnSpPr>
            <p:spPr>
              <a:xfrm rot="5400000">
                <a:off x="5197303" y="2027650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1" name="正方形/長方形 870">
                <a:extLst>
                  <a:ext uri="{FF2B5EF4-FFF2-40B4-BE49-F238E27FC236}">
                    <a16:creationId xmlns:a16="http://schemas.microsoft.com/office/drawing/2014/main" id="{CAEF83AD-C018-36F3-D916-FD2F7FBC7541}"/>
                  </a:ext>
                </a:extLst>
              </p:cNvPr>
              <p:cNvSpPr/>
              <p:nvPr/>
            </p:nvSpPr>
            <p:spPr>
              <a:xfrm>
                <a:off x="5463060" y="2364014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72" name="直線コネクタ 871">
                <a:extLst>
                  <a:ext uri="{FF2B5EF4-FFF2-40B4-BE49-F238E27FC236}">
                    <a16:creationId xmlns:a16="http://schemas.microsoft.com/office/drawing/2014/main" id="{3656E979-1615-59A6-63FF-BB543DB14177}"/>
                  </a:ext>
                </a:extLst>
              </p:cNvPr>
              <p:cNvCxnSpPr/>
              <p:nvPr/>
            </p:nvCxnSpPr>
            <p:spPr>
              <a:xfrm>
                <a:off x="5355205" y="1697901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3" name="二等辺三角形 872">
                <a:extLst>
                  <a:ext uri="{FF2B5EF4-FFF2-40B4-BE49-F238E27FC236}">
                    <a16:creationId xmlns:a16="http://schemas.microsoft.com/office/drawing/2014/main" id="{24351F53-FB8F-917A-C153-BF4FBD316EA1}"/>
                  </a:ext>
                </a:extLst>
              </p:cNvPr>
              <p:cNvSpPr/>
              <p:nvPr/>
            </p:nvSpPr>
            <p:spPr>
              <a:xfrm flipV="1">
                <a:off x="5368436" y="115793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74" name="直線コネクタ 873">
                <a:extLst>
                  <a:ext uri="{FF2B5EF4-FFF2-40B4-BE49-F238E27FC236}">
                    <a16:creationId xmlns:a16="http://schemas.microsoft.com/office/drawing/2014/main" id="{D20A046A-776A-252E-9C1B-D7DBF479D986}"/>
                  </a:ext>
                </a:extLst>
              </p:cNvPr>
              <p:cNvCxnSpPr>
                <a:stCxn id="873" idx="0"/>
              </p:cNvCxnSpPr>
              <p:nvPr/>
            </p:nvCxnSpPr>
            <p:spPr>
              <a:xfrm rot="16200000" flipH="1">
                <a:off x="5320558" y="1569881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5" name="テキスト ボックス 874">
                <a:extLst>
                  <a:ext uri="{FF2B5EF4-FFF2-40B4-BE49-F238E27FC236}">
                    <a16:creationId xmlns:a16="http://schemas.microsoft.com/office/drawing/2014/main" id="{B378A36F-81AD-727C-7DAC-BDB4C47B9AED}"/>
                  </a:ext>
                </a:extLst>
              </p:cNvPr>
              <p:cNvSpPr txBox="1"/>
              <p:nvPr/>
            </p:nvSpPr>
            <p:spPr>
              <a:xfrm>
                <a:off x="5319586" y="1088716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B</a:t>
                </a:r>
                <a:endParaRPr kumimoji="1" lang="ja-JP" altLang="en-US" sz="800" dirty="0"/>
              </a:p>
            </p:txBody>
          </p:sp>
          <p:sp>
            <p:nvSpPr>
              <p:cNvPr id="876" name="正方形/長方形 875">
                <a:extLst>
                  <a:ext uri="{FF2B5EF4-FFF2-40B4-BE49-F238E27FC236}">
                    <a16:creationId xmlns:a16="http://schemas.microsoft.com/office/drawing/2014/main" id="{E4EB6741-0B47-566E-D230-7DDA1F3CEE3D}"/>
                  </a:ext>
                </a:extLst>
              </p:cNvPr>
              <p:cNvSpPr/>
              <p:nvPr/>
            </p:nvSpPr>
            <p:spPr>
              <a:xfrm>
                <a:off x="4942052" y="236401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77" name="直線コネクタ 876">
                <a:extLst>
                  <a:ext uri="{FF2B5EF4-FFF2-40B4-BE49-F238E27FC236}">
                    <a16:creationId xmlns:a16="http://schemas.microsoft.com/office/drawing/2014/main" id="{7C4604BA-2D8A-B1F8-3D03-875207329D36}"/>
                  </a:ext>
                </a:extLst>
              </p:cNvPr>
              <p:cNvCxnSpPr/>
              <p:nvPr/>
            </p:nvCxnSpPr>
            <p:spPr>
              <a:xfrm rot="5400000">
                <a:off x="4674002" y="2027168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8" name="直線コネクタ 877">
                <a:extLst>
                  <a:ext uri="{FF2B5EF4-FFF2-40B4-BE49-F238E27FC236}">
                    <a16:creationId xmlns:a16="http://schemas.microsoft.com/office/drawing/2014/main" id="{9F8A5E30-5CDD-C95A-A01D-6795113F31FB}"/>
                  </a:ext>
                </a:extLst>
              </p:cNvPr>
              <p:cNvCxnSpPr/>
              <p:nvPr/>
            </p:nvCxnSpPr>
            <p:spPr>
              <a:xfrm rot="5400000">
                <a:off x="4849359" y="2027650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9" name="正方形/長方形 878">
                <a:extLst>
                  <a:ext uri="{FF2B5EF4-FFF2-40B4-BE49-F238E27FC236}">
                    <a16:creationId xmlns:a16="http://schemas.microsoft.com/office/drawing/2014/main" id="{7BCAED1F-BC2E-375A-88C7-C9AFB3ED563D}"/>
                  </a:ext>
                </a:extLst>
              </p:cNvPr>
              <p:cNvSpPr/>
              <p:nvPr/>
            </p:nvSpPr>
            <p:spPr>
              <a:xfrm>
                <a:off x="5115116" y="2364014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80" name="直線コネクタ 879">
                <a:extLst>
                  <a:ext uri="{FF2B5EF4-FFF2-40B4-BE49-F238E27FC236}">
                    <a16:creationId xmlns:a16="http://schemas.microsoft.com/office/drawing/2014/main" id="{16F36E47-C756-53C7-911B-613FE66A415F}"/>
                  </a:ext>
                </a:extLst>
              </p:cNvPr>
              <p:cNvCxnSpPr/>
              <p:nvPr/>
            </p:nvCxnSpPr>
            <p:spPr>
              <a:xfrm>
                <a:off x="5007953" y="1697900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1" name="二等辺三角形 880">
                <a:extLst>
                  <a:ext uri="{FF2B5EF4-FFF2-40B4-BE49-F238E27FC236}">
                    <a16:creationId xmlns:a16="http://schemas.microsoft.com/office/drawing/2014/main" id="{9F55CB30-0A44-1B3C-94C0-2FBB9FBE8E51}"/>
                  </a:ext>
                </a:extLst>
              </p:cNvPr>
              <p:cNvSpPr/>
              <p:nvPr/>
            </p:nvSpPr>
            <p:spPr>
              <a:xfrm flipV="1">
                <a:off x="5021184" y="115793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82" name="直線コネクタ 881">
                <a:extLst>
                  <a:ext uri="{FF2B5EF4-FFF2-40B4-BE49-F238E27FC236}">
                    <a16:creationId xmlns:a16="http://schemas.microsoft.com/office/drawing/2014/main" id="{548FF51F-85AD-5C77-E67F-46527CFE9E93}"/>
                  </a:ext>
                </a:extLst>
              </p:cNvPr>
              <p:cNvCxnSpPr>
                <a:stCxn id="881" idx="0"/>
              </p:cNvCxnSpPr>
              <p:nvPr/>
            </p:nvCxnSpPr>
            <p:spPr>
              <a:xfrm rot="16200000" flipH="1">
                <a:off x="4973306" y="1569880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3" name="テキスト ボックス 882">
                <a:extLst>
                  <a:ext uri="{FF2B5EF4-FFF2-40B4-BE49-F238E27FC236}">
                    <a16:creationId xmlns:a16="http://schemas.microsoft.com/office/drawing/2014/main" id="{1364B782-2896-541D-7254-58242EF9497A}"/>
                  </a:ext>
                </a:extLst>
              </p:cNvPr>
              <p:cNvSpPr txBox="1"/>
              <p:nvPr/>
            </p:nvSpPr>
            <p:spPr>
              <a:xfrm>
                <a:off x="4972333" y="1088715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A</a:t>
                </a:r>
                <a:endParaRPr kumimoji="1" lang="ja-JP" altLang="en-US" sz="800" dirty="0"/>
              </a:p>
            </p:txBody>
          </p:sp>
          <p:cxnSp>
            <p:nvCxnSpPr>
              <p:cNvPr id="884" name="直線コネクタ 883">
                <a:extLst>
                  <a:ext uri="{FF2B5EF4-FFF2-40B4-BE49-F238E27FC236}">
                    <a16:creationId xmlns:a16="http://schemas.microsoft.com/office/drawing/2014/main" id="{EF61C19E-CB71-1DB5-4B0C-792407B8B75A}"/>
                  </a:ext>
                </a:extLst>
              </p:cNvPr>
              <p:cNvCxnSpPr>
                <a:stCxn id="946" idx="0"/>
              </p:cNvCxnSpPr>
              <p:nvPr/>
            </p:nvCxnSpPr>
            <p:spPr>
              <a:xfrm rot="5400000">
                <a:off x="6898207" y="1698236"/>
                <a:ext cx="502627" cy="268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5" name="正方形/長方形 884">
                <a:extLst>
                  <a:ext uri="{FF2B5EF4-FFF2-40B4-BE49-F238E27FC236}">
                    <a16:creationId xmlns:a16="http://schemas.microsoft.com/office/drawing/2014/main" id="{F77BE958-6D1A-9D05-32DE-86231BFA33BF}"/>
                  </a:ext>
                </a:extLst>
              </p:cNvPr>
              <p:cNvSpPr/>
              <p:nvPr/>
            </p:nvSpPr>
            <p:spPr>
              <a:xfrm>
                <a:off x="7083393" y="1953274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886" name="正方形/長方形 885">
                <a:extLst>
                  <a:ext uri="{FF2B5EF4-FFF2-40B4-BE49-F238E27FC236}">
                    <a16:creationId xmlns:a16="http://schemas.microsoft.com/office/drawing/2014/main" id="{141F77E2-9F29-05DC-5394-FD12039607F1}"/>
                  </a:ext>
                </a:extLst>
              </p:cNvPr>
              <p:cNvSpPr/>
              <p:nvPr/>
            </p:nvSpPr>
            <p:spPr>
              <a:xfrm>
                <a:off x="6910329" y="1953272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87" name="直線コネクタ 886">
                <a:extLst>
                  <a:ext uri="{FF2B5EF4-FFF2-40B4-BE49-F238E27FC236}">
                    <a16:creationId xmlns:a16="http://schemas.microsoft.com/office/drawing/2014/main" id="{1F53B113-AE48-D708-8DA2-1F1AB28B1664}"/>
                  </a:ext>
                </a:extLst>
              </p:cNvPr>
              <p:cNvCxnSpPr>
                <a:stCxn id="947" idx="0"/>
              </p:cNvCxnSpPr>
              <p:nvPr/>
            </p:nvCxnSpPr>
            <p:spPr>
              <a:xfrm rot="5400000">
                <a:off x="6722995" y="1697685"/>
                <a:ext cx="502553" cy="193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8" name="直線コネクタ 887">
                <a:extLst>
                  <a:ext uri="{FF2B5EF4-FFF2-40B4-BE49-F238E27FC236}">
                    <a16:creationId xmlns:a16="http://schemas.microsoft.com/office/drawing/2014/main" id="{EB974BAB-5688-01D9-341F-1F9C975BCE36}"/>
                  </a:ext>
                </a:extLst>
              </p:cNvPr>
              <p:cNvCxnSpPr>
                <a:stCxn id="944" idx="0"/>
              </p:cNvCxnSpPr>
              <p:nvPr/>
            </p:nvCxnSpPr>
            <p:spPr>
              <a:xfrm rot="5400000">
                <a:off x="7251979" y="1698476"/>
                <a:ext cx="498565" cy="1699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9" name="正方形/長方形 888">
                <a:extLst>
                  <a:ext uri="{FF2B5EF4-FFF2-40B4-BE49-F238E27FC236}">
                    <a16:creationId xmlns:a16="http://schemas.microsoft.com/office/drawing/2014/main" id="{87A9BF9B-12FE-083F-077D-B3FBA6687CA9}"/>
                  </a:ext>
                </a:extLst>
              </p:cNvPr>
              <p:cNvSpPr/>
              <p:nvPr/>
            </p:nvSpPr>
            <p:spPr>
              <a:xfrm>
                <a:off x="7435626" y="1950990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890" name="正方形/長方形 889">
                <a:extLst>
                  <a:ext uri="{FF2B5EF4-FFF2-40B4-BE49-F238E27FC236}">
                    <a16:creationId xmlns:a16="http://schemas.microsoft.com/office/drawing/2014/main" id="{22E7CB43-0C25-7D6D-DAA9-4845FE858D7C}"/>
                  </a:ext>
                </a:extLst>
              </p:cNvPr>
              <p:cNvSpPr/>
              <p:nvPr/>
            </p:nvSpPr>
            <p:spPr>
              <a:xfrm>
                <a:off x="7262562" y="1950988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91" name="直線コネクタ 890">
                <a:extLst>
                  <a:ext uri="{FF2B5EF4-FFF2-40B4-BE49-F238E27FC236}">
                    <a16:creationId xmlns:a16="http://schemas.microsoft.com/office/drawing/2014/main" id="{51532BA1-7DDB-A038-9FAD-91FDC9FFB8C7}"/>
                  </a:ext>
                </a:extLst>
              </p:cNvPr>
              <p:cNvCxnSpPr>
                <a:stCxn id="945" idx="0"/>
              </p:cNvCxnSpPr>
              <p:nvPr/>
            </p:nvCxnSpPr>
            <p:spPr>
              <a:xfrm rot="5400000">
                <a:off x="7076767" y="1697925"/>
                <a:ext cx="498491" cy="949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2" name="直線コネクタ 891">
                <a:extLst>
                  <a:ext uri="{FF2B5EF4-FFF2-40B4-BE49-F238E27FC236}">
                    <a16:creationId xmlns:a16="http://schemas.microsoft.com/office/drawing/2014/main" id="{289948E0-5964-901D-F4AD-1B6786D1D148}"/>
                  </a:ext>
                </a:extLst>
              </p:cNvPr>
              <p:cNvCxnSpPr>
                <a:stCxn id="940" idx="0"/>
              </p:cNvCxnSpPr>
              <p:nvPr/>
            </p:nvCxnSpPr>
            <p:spPr>
              <a:xfrm rot="5400000">
                <a:off x="7791924" y="1695605"/>
                <a:ext cx="500522" cy="548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3" name="正方形/長方形 892">
                <a:extLst>
                  <a:ext uri="{FF2B5EF4-FFF2-40B4-BE49-F238E27FC236}">
                    <a16:creationId xmlns:a16="http://schemas.microsoft.com/office/drawing/2014/main" id="{397F8AA2-B92D-A380-F178-9D4D77EEB65A}"/>
                  </a:ext>
                </a:extLst>
              </p:cNvPr>
              <p:cNvSpPr/>
              <p:nvPr/>
            </p:nvSpPr>
            <p:spPr>
              <a:xfrm>
                <a:off x="7974659" y="1950988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894" name="正方形/長方形 893">
                <a:extLst>
                  <a:ext uri="{FF2B5EF4-FFF2-40B4-BE49-F238E27FC236}">
                    <a16:creationId xmlns:a16="http://schemas.microsoft.com/office/drawing/2014/main" id="{906D688B-D827-0684-F7B6-367B3BCE72B3}"/>
                  </a:ext>
                </a:extLst>
              </p:cNvPr>
              <p:cNvSpPr/>
              <p:nvPr/>
            </p:nvSpPr>
            <p:spPr>
              <a:xfrm>
                <a:off x="7801595" y="1950986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95" name="直線コネクタ 894">
                <a:extLst>
                  <a:ext uri="{FF2B5EF4-FFF2-40B4-BE49-F238E27FC236}">
                    <a16:creationId xmlns:a16="http://schemas.microsoft.com/office/drawing/2014/main" id="{FFBD4760-E063-1AE5-E2A4-1E7501531120}"/>
                  </a:ext>
                </a:extLst>
              </p:cNvPr>
              <p:cNvCxnSpPr>
                <a:stCxn id="942" idx="0"/>
                <a:endCxn id="894" idx="0"/>
              </p:cNvCxnSpPr>
              <p:nvPr/>
            </p:nvCxnSpPr>
            <p:spPr>
              <a:xfrm rot="5400000">
                <a:off x="7613753" y="1696236"/>
                <a:ext cx="502902" cy="6599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6" name="直線コネクタ 895">
                <a:extLst>
                  <a:ext uri="{FF2B5EF4-FFF2-40B4-BE49-F238E27FC236}">
                    <a16:creationId xmlns:a16="http://schemas.microsoft.com/office/drawing/2014/main" id="{C1F13AF1-AE79-97C9-FA75-303EC4BB6D9D}"/>
                  </a:ext>
                </a:extLst>
              </p:cNvPr>
              <p:cNvCxnSpPr/>
              <p:nvPr/>
            </p:nvCxnSpPr>
            <p:spPr>
              <a:xfrm rot="5400000">
                <a:off x="8143183" y="1696578"/>
                <a:ext cx="498238" cy="1250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7" name="正方形/長方形 896">
                <a:extLst>
                  <a:ext uri="{FF2B5EF4-FFF2-40B4-BE49-F238E27FC236}">
                    <a16:creationId xmlns:a16="http://schemas.microsoft.com/office/drawing/2014/main" id="{DBAFC175-35BF-03B7-5819-7CCEC69E90C4}"/>
                  </a:ext>
                </a:extLst>
              </p:cNvPr>
              <p:cNvSpPr/>
              <p:nvPr/>
            </p:nvSpPr>
            <p:spPr>
              <a:xfrm>
                <a:off x="8326892" y="1948704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898" name="正方形/長方形 897">
                <a:extLst>
                  <a:ext uri="{FF2B5EF4-FFF2-40B4-BE49-F238E27FC236}">
                    <a16:creationId xmlns:a16="http://schemas.microsoft.com/office/drawing/2014/main" id="{AA79C7B3-10F7-7443-FBC7-E787200633E7}"/>
                  </a:ext>
                </a:extLst>
              </p:cNvPr>
              <p:cNvSpPr/>
              <p:nvPr/>
            </p:nvSpPr>
            <p:spPr>
              <a:xfrm>
                <a:off x="8153828" y="1948702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899" name="直線コネクタ 898">
                <a:extLst>
                  <a:ext uri="{FF2B5EF4-FFF2-40B4-BE49-F238E27FC236}">
                    <a16:creationId xmlns:a16="http://schemas.microsoft.com/office/drawing/2014/main" id="{A7003357-0338-F565-8BEC-00832E4A2373}"/>
                  </a:ext>
                </a:extLst>
              </p:cNvPr>
              <p:cNvCxnSpPr>
                <a:stCxn id="938" idx="0"/>
              </p:cNvCxnSpPr>
              <p:nvPr/>
            </p:nvCxnSpPr>
            <p:spPr>
              <a:xfrm rot="16200000" flipH="1">
                <a:off x="7968017" y="1696572"/>
                <a:ext cx="497275" cy="29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0" name="直線コネクタ 899">
                <a:extLst>
                  <a:ext uri="{FF2B5EF4-FFF2-40B4-BE49-F238E27FC236}">
                    <a16:creationId xmlns:a16="http://schemas.microsoft.com/office/drawing/2014/main" id="{55E97F53-6B62-13AC-BE07-3C7574C2DF26}"/>
                  </a:ext>
                </a:extLst>
              </p:cNvPr>
              <p:cNvCxnSpPr/>
              <p:nvPr/>
            </p:nvCxnSpPr>
            <p:spPr>
              <a:xfrm rot="5400000">
                <a:off x="8069133" y="1850915"/>
                <a:ext cx="1025256" cy="3592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1" name="正方形/長方形 900">
                <a:extLst>
                  <a:ext uri="{FF2B5EF4-FFF2-40B4-BE49-F238E27FC236}">
                    <a16:creationId xmlns:a16="http://schemas.microsoft.com/office/drawing/2014/main" id="{762E4B7D-11E0-0A4A-C310-DDE17E12A0CB}"/>
                  </a:ext>
                </a:extLst>
              </p:cNvPr>
              <p:cNvSpPr/>
              <p:nvPr/>
            </p:nvSpPr>
            <p:spPr>
              <a:xfrm>
                <a:off x="8515178" y="2365193"/>
                <a:ext cx="120618" cy="314662"/>
              </a:xfrm>
              <a:prstGeom prst="rect">
                <a:avLst/>
              </a:prstGeom>
              <a:solidFill>
                <a:srgbClr val="50D9FD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02" name="正方形/長方形 901">
                <a:extLst>
                  <a:ext uri="{FF2B5EF4-FFF2-40B4-BE49-F238E27FC236}">
                    <a16:creationId xmlns:a16="http://schemas.microsoft.com/office/drawing/2014/main" id="{5836FD72-6362-9D45-D29F-B256A90430C2}"/>
                  </a:ext>
                </a:extLst>
              </p:cNvPr>
              <p:cNvSpPr/>
              <p:nvPr/>
            </p:nvSpPr>
            <p:spPr>
              <a:xfrm>
                <a:off x="8693922" y="1949213"/>
                <a:ext cx="120618" cy="314662"/>
              </a:xfrm>
              <a:prstGeom prst="rect">
                <a:avLst/>
              </a:prstGeom>
              <a:solidFill>
                <a:srgbClr val="50D9FD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903" name="直線コネクタ 902">
                <a:extLst>
                  <a:ext uri="{FF2B5EF4-FFF2-40B4-BE49-F238E27FC236}">
                    <a16:creationId xmlns:a16="http://schemas.microsoft.com/office/drawing/2014/main" id="{B9AD1D5F-419E-41EC-C724-D08B40CE00C2}"/>
                  </a:ext>
                </a:extLst>
              </p:cNvPr>
              <p:cNvCxnSpPr/>
              <p:nvPr/>
            </p:nvCxnSpPr>
            <p:spPr>
              <a:xfrm rot="5400000">
                <a:off x="8455547" y="1641437"/>
                <a:ext cx="605786" cy="3079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4" name="テキスト ボックス 903">
                <a:extLst>
                  <a:ext uri="{FF2B5EF4-FFF2-40B4-BE49-F238E27FC236}">
                    <a16:creationId xmlns:a16="http://schemas.microsoft.com/office/drawing/2014/main" id="{7F977245-56F7-3364-B07C-53D43AF42528}"/>
                  </a:ext>
                </a:extLst>
              </p:cNvPr>
              <p:cNvSpPr txBox="1"/>
              <p:nvPr/>
            </p:nvSpPr>
            <p:spPr>
              <a:xfrm>
                <a:off x="935596" y="528865"/>
                <a:ext cx="443186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D4</a:t>
                </a:r>
                <a:endParaRPr kumimoji="1" lang="ja-JP" altLang="en-US" sz="1100" dirty="0"/>
              </a:p>
            </p:txBody>
          </p:sp>
          <p:sp>
            <p:nvSpPr>
              <p:cNvPr id="905" name="テキスト ボックス 904">
                <a:extLst>
                  <a:ext uri="{FF2B5EF4-FFF2-40B4-BE49-F238E27FC236}">
                    <a16:creationId xmlns:a16="http://schemas.microsoft.com/office/drawing/2014/main" id="{3061D8A3-AC49-C6AE-A267-CB07D43DE7EC}"/>
                  </a:ext>
                </a:extLst>
              </p:cNvPr>
              <p:cNvSpPr txBox="1"/>
              <p:nvPr/>
            </p:nvSpPr>
            <p:spPr>
              <a:xfrm>
                <a:off x="2137018" y="520965"/>
                <a:ext cx="443186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D5</a:t>
                </a:r>
                <a:endParaRPr kumimoji="1" lang="ja-JP" altLang="en-US" sz="1100" dirty="0"/>
              </a:p>
            </p:txBody>
          </p:sp>
          <p:sp>
            <p:nvSpPr>
              <p:cNvPr id="906" name="テキスト ボックス 905">
                <a:extLst>
                  <a:ext uri="{FF2B5EF4-FFF2-40B4-BE49-F238E27FC236}">
                    <a16:creationId xmlns:a16="http://schemas.microsoft.com/office/drawing/2014/main" id="{05508242-DA3D-C135-DE6E-647A172D664F}"/>
                  </a:ext>
                </a:extLst>
              </p:cNvPr>
              <p:cNvSpPr txBox="1"/>
              <p:nvPr/>
            </p:nvSpPr>
            <p:spPr>
              <a:xfrm>
                <a:off x="3662613" y="512649"/>
                <a:ext cx="443186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D7</a:t>
                </a:r>
                <a:endParaRPr kumimoji="1" lang="ja-JP" altLang="en-US" sz="1100" dirty="0"/>
              </a:p>
            </p:txBody>
          </p:sp>
          <p:sp>
            <p:nvSpPr>
              <p:cNvPr id="907" name="テキスト ボックス 906">
                <a:extLst>
                  <a:ext uri="{FF2B5EF4-FFF2-40B4-BE49-F238E27FC236}">
                    <a16:creationId xmlns:a16="http://schemas.microsoft.com/office/drawing/2014/main" id="{25C8A444-4D28-0E3E-F6B9-2D6AE99A5050}"/>
                  </a:ext>
                </a:extLst>
              </p:cNvPr>
              <p:cNvSpPr txBox="1"/>
              <p:nvPr/>
            </p:nvSpPr>
            <p:spPr>
              <a:xfrm>
                <a:off x="5463060" y="531791"/>
                <a:ext cx="443186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D8</a:t>
                </a:r>
                <a:endParaRPr kumimoji="1" lang="ja-JP" altLang="en-US" sz="1100" dirty="0"/>
              </a:p>
            </p:txBody>
          </p:sp>
          <p:sp>
            <p:nvSpPr>
              <p:cNvPr id="908" name="テキスト ボックス 907">
                <a:extLst>
                  <a:ext uri="{FF2B5EF4-FFF2-40B4-BE49-F238E27FC236}">
                    <a16:creationId xmlns:a16="http://schemas.microsoft.com/office/drawing/2014/main" id="{18F002A6-DDC8-2B44-08E7-A24CE6A80A0D}"/>
                  </a:ext>
                </a:extLst>
              </p:cNvPr>
              <p:cNvSpPr txBox="1"/>
              <p:nvPr/>
            </p:nvSpPr>
            <p:spPr>
              <a:xfrm>
                <a:off x="7032036" y="512501"/>
                <a:ext cx="538347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D10</a:t>
                </a:r>
                <a:endParaRPr kumimoji="1" lang="ja-JP" altLang="en-US" sz="1100" dirty="0"/>
              </a:p>
            </p:txBody>
          </p:sp>
          <p:sp>
            <p:nvSpPr>
              <p:cNvPr id="909" name="テキスト ボックス 908">
                <a:extLst>
                  <a:ext uri="{FF2B5EF4-FFF2-40B4-BE49-F238E27FC236}">
                    <a16:creationId xmlns:a16="http://schemas.microsoft.com/office/drawing/2014/main" id="{FA3F0ABE-51E6-F9DE-ECBF-B596BEF08096}"/>
                  </a:ext>
                </a:extLst>
              </p:cNvPr>
              <p:cNvSpPr txBox="1"/>
              <p:nvPr/>
            </p:nvSpPr>
            <p:spPr>
              <a:xfrm>
                <a:off x="7998781" y="526575"/>
                <a:ext cx="538347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/>
                  <a:t>D11</a:t>
                </a:r>
                <a:endParaRPr kumimoji="1" lang="ja-JP" altLang="en-US" sz="1100" dirty="0"/>
              </a:p>
            </p:txBody>
          </p:sp>
          <p:cxnSp>
            <p:nvCxnSpPr>
              <p:cNvPr id="910" name="直線コネクタ 909">
                <a:extLst>
                  <a:ext uri="{FF2B5EF4-FFF2-40B4-BE49-F238E27FC236}">
                    <a16:creationId xmlns:a16="http://schemas.microsoft.com/office/drawing/2014/main" id="{18986096-988F-9418-A77C-50FD8F338226}"/>
                  </a:ext>
                </a:extLst>
              </p:cNvPr>
              <p:cNvCxnSpPr/>
              <p:nvPr/>
            </p:nvCxnSpPr>
            <p:spPr>
              <a:xfrm>
                <a:off x="190908" y="2099362"/>
                <a:ext cx="8846184" cy="1588"/>
              </a:xfrm>
              <a:prstGeom prst="line">
                <a:avLst/>
              </a:prstGeom>
              <a:ln w="15875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1" name="直線コネクタ 910">
                <a:extLst>
                  <a:ext uri="{FF2B5EF4-FFF2-40B4-BE49-F238E27FC236}">
                    <a16:creationId xmlns:a16="http://schemas.microsoft.com/office/drawing/2014/main" id="{F531D95B-8948-E1ED-C938-FC81239E85F9}"/>
                  </a:ext>
                </a:extLst>
              </p:cNvPr>
              <p:cNvCxnSpPr/>
              <p:nvPr/>
            </p:nvCxnSpPr>
            <p:spPr>
              <a:xfrm>
                <a:off x="186811" y="2516160"/>
                <a:ext cx="8850281" cy="1588"/>
              </a:xfrm>
              <a:prstGeom prst="line">
                <a:avLst/>
              </a:prstGeom>
              <a:ln w="158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2" name="テキスト ボックス 911">
                <a:extLst>
                  <a:ext uri="{FF2B5EF4-FFF2-40B4-BE49-F238E27FC236}">
                    <a16:creationId xmlns:a16="http://schemas.microsoft.com/office/drawing/2014/main" id="{3DA6422F-0897-CC8E-F93E-A386ED74BDFE}"/>
                  </a:ext>
                </a:extLst>
              </p:cNvPr>
              <p:cNvSpPr txBox="1"/>
              <p:nvPr/>
            </p:nvSpPr>
            <p:spPr>
              <a:xfrm>
                <a:off x="138544" y="2247389"/>
                <a:ext cx="557767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>
                    <a:solidFill>
                      <a:srgbClr val="FF0000"/>
                    </a:solidFill>
                  </a:rPr>
                  <a:t>LER</a:t>
                </a:r>
                <a:endParaRPr kumimoji="1" lang="ja-JP" altLang="en-US" sz="11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13" name="テキスト ボックス 912">
                <a:extLst>
                  <a:ext uri="{FF2B5EF4-FFF2-40B4-BE49-F238E27FC236}">
                    <a16:creationId xmlns:a16="http://schemas.microsoft.com/office/drawing/2014/main" id="{CA3631C4-9D9F-574C-A57D-162919F9AEB9}"/>
                  </a:ext>
                </a:extLst>
              </p:cNvPr>
              <p:cNvSpPr txBox="1"/>
              <p:nvPr/>
            </p:nvSpPr>
            <p:spPr>
              <a:xfrm>
                <a:off x="122262" y="1823565"/>
                <a:ext cx="586900" cy="3169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>
                    <a:solidFill>
                      <a:srgbClr val="0000FF"/>
                    </a:solidFill>
                  </a:rPr>
                  <a:t>HER</a:t>
                </a:r>
                <a:endParaRPr kumimoji="1" lang="ja-JP" altLang="en-US" sz="11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14" name="正方形/長方形 913">
                <a:extLst>
                  <a:ext uri="{FF2B5EF4-FFF2-40B4-BE49-F238E27FC236}">
                    <a16:creationId xmlns:a16="http://schemas.microsoft.com/office/drawing/2014/main" id="{01D1B4B0-0A5E-A089-A1F1-D82535062202}"/>
                  </a:ext>
                </a:extLst>
              </p:cNvPr>
              <p:cNvSpPr/>
              <p:nvPr/>
            </p:nvSpPr>
            <p:spPr>
              <a:xfrm>
                <a:off x="2488679" y="926828"/>
                <a:ext cx="288652" cy="142594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15" name="テキスト ボックス 914">
                <a:extLst>
                  <a:ext uri="{FF2B5EF4-FFF2-40B4-BE49-F238E27FC236}">
                    <a16:creationId xmlns:a16="http://schemas.microsoft.com/office/drawing/2014/main" id="{85022D9C-842D-7D07-C501-0BF31454683A}"/>
                  </a:ext>
                </a:extLst>
              </p:cNvPr>
              <p:cNvSpPr txBox="1"/>
              <p:nvPr/>
            </p:nvSpPr>
            <p:spPr>
              <a:xfrm>
                <a:off x="2520244" y="874338"/>
                <a:ext cx="283935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700" dirty="0"/>
                  <a:t>2</a:t>
                </a:r>
                <a:endParaRPr kumimoji="1" lang="ja-JP" altLang="en-US" sz="700" dirty="0"/>
              </a:p>
            </p:txBody>
          </p:sp>
          <p:grpSp>
            <p:nvGrpSpPr>
              <p:cNvPr id="916" name="図形グループ 210">
                <a:extLst>
                  <a:ext uri="{FF2B5EF4-FFF2-40B4-BE49-F238E27FC236}">
                    <a16:creationId xmlns:a16="http://schemas.microsoft.com/office/drawing/2014/main" id="{C3DEEA7D-9A26-23E8-8839-D0436F4A64C5}"/>
                  </a:ext>
                </a:extLst>
              </p:cNvPr>
              <p:cNvGrpSpPr/>
              <p:nvPr/>
            </p:nvGrpSpPr>
            <p:grpSpPr>
              <a:xfrm>
                <a:off x="1968984" y="876215"/>
                <a:ext cx="315502" cy="242373"/>
                <a:chOff x="1756364" y="977134"/>
                <a:chExt cx="315502" cy="242373"/>
              </a:xfrm>
            </p:grpSpPr>
            <p:sp>
              <p:nvSpPr>
                <p:cNvPr id="984" name="正方形/長方形 415">
                  <a:extLst>
                    <a:ext uri="{FF2B5EF4-FFF2-40B4-BE49-F238E27FC236}">
                      <a16:creationId xmlns:a16="http://schemas.microsoft.com/office/drawing/2014/main" id="{2E5856F6-F22E-EBE7-B7D3-19DD30F35C41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85" name="テキスト ボックス 416">
                  <a:extLst>
                    <a:ext uri="{FF2B5EF4-FFF2-40B4-BE49-F238E27FC236}">
                      <a16:creationId xmlns:a16="http://schemas.microsoft.com/office/drawing/2014/main" id="{2D0CAAA2-1E37-254A-15FD-57C0BB5D6DDD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17" name="図形グループ 211">
                <a:extLst>
                  <a:ext uri="{FF2B5EF4-FFF2-40B4-BE49-F238E27FC236}">
                    <a16:creationId xmlns:a16="http://schemas.microsoft.com/office/drawing/2014/main" id="{67667812-A626-E27C-B48C-C524CE631E7F}"/>
                  </a:ext>
                </a:extLst>
              </p:cNvPr>
              <p:cNvGrpSpPr/>
              <p:nvPr/>
            </p:nvGrpSpPr>
            <p:grpSpPr>
              <a:xfrm>
                <a:off x="1114679" y="872501"/>
                <a:ext cx="315502" cy="242373"/>
                <a:chOff x="1756364" y="977134"/>
                <a:chExt cx="315502" cy="242373"/>
              </a:xfrm>
            </p:grpSpPr>
            <p:sp>
              <p:nvSpPr>
                <p:cNvPr id="982" name="正方形/長方形 418">
                  <a:extLst>
                    <a:ext uri="{FF2B5EF4-FFF2-40B4-BE49-F238E27FC236}">
                      <a16:creationId xmlns:a16="http://schemas.microsoft.com/office/drawing/2014/main" id="{DE17A981-9027-6C06-A1B7-69E51D8CEFF7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83" name="テキスト ボックス 419">
                  <a:extLst>
                    <a:ext uri="{FF2B5EF4-FFF2-40B4-BE49-F238E27FC236}">
                      <a16:creationId xmlns:a16="http://schemas.microsoft.com/office/drawing/2014/main" id="{88426963-C82D-8793-5BFF-B8904652F1B7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18" name="図形グループ 217">
                <a:extLst>
                  <a:ext uri="{FF2B5EF4-FFF2-40B4-BE49-F238E27FC236}">
                    <a16:creationId xmlns:a16="http://schemas.microsoft.com/office/drawing/2014/main" id="{3C2B545A-556E-31B8-5F95-E4D324481429}"/>
                  </a:ext>
                </a:extLst>
              </p:cNvPr>
              <p:cNvGrpSpPr/>
              <p:nvPr/>
            </p:nvGrpSpPr>
            <p:grpSpPr>
              <a:xfrm>
                <a:off x="630992" y="872501"/>
                <a:ext cx="283934" cy="242373"/>
                <a:chOff x="418372" y="964954"/>
                <a:chExt cx="283934" cy="242373"/>
              </a:xfrm>
            </p:grpSpPr>
            <p:sp>
              <p:nvSpPr>
                <p:cNvPr id="980" name="正方形/長方形 421">
                  <a:extLst>
                    <a:ext uri="{FF2B5EF4-FFF2-40B4-BE49-F238E27FC236}">
                      <a16:creationId xmlns:a16="http://schemas.microsoft.com/office/drawing/2014/main" id="{D957B3A4-243F-CB3F-07CB-1300766DADAA}"/>
                    </a:ext>
                  </a:extLst>
                </p:cNvPr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81" name="テキスト ボックス 422">
                  <a:extLst>
                    <a:ext uri="{FF2B5EF4-FFF2-40B4-BE49-F238E27FC236}">
                      <a16:creationId xmlns:a16="http://schemas.microsoft.com/office/drawing/2014/main" id="{310EF9B4-AFC0-2C0B-2200-72A828755D35}"/>
                    </a:ext>
                  </a:extLst>
                </p:cNvPr>
                <p:cNvSpPr txBox="1"/>
                <p:nvPr/>
              </p:nvSpPr>
              <p:spPr>
                <a:xfrm>
                  <a:off x="418372" y="964954"/>
                  <a:ext cx="283934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700" dirty="0"/>
                    <a:t>1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19" name="図形グループ 218">
                <a:extLst>
                  <a:ext uri="{FF2B5EF4-FFF2-40B4-BE49-F238E27FC236}">
                    <a16:creationId xmlns:a16="http://schemas.microsoft.com/office/drawing/2014/main" id="{AE588DB8-43C1-BEB1-2BDA-6AA874C7FAED}"/>
                  </a:ext>
                </a:extLst>
              </p:cNvPr>
              <p:cNvGrpSpPr/>
              <p:nvPr/>
            </p:nvGrpSpPr>
            <p:grpSpPr>
              <a:xfrm>
                <a:off x="3549370" y="872501"/>
                <a:ext cx="315502" cy="242373"/>
                <a:chOff x="1756364" y="977134"/>
                <a:chExt cx="315502" cy="242373"/>
              </a:xfrm>
            </p:grpSpPr>
            <p:sp>
              <p:nvSpPr>
                <p:cNvPr id="978" name="正方形/長方形 424">
                  <a:extLst>
                    <a:ext uri="{FF2B5EF4-FFF2-40B4-BE49-F238E27FC236}">
                      <a16:creationId xmlns:a16="http://schemas.microsoft.com/office/drawing/2014/main" id="{6E91B08A-EE44-D3A4-1431-6279E85D7038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79" name="テキスト ボックス 425">
                  <a:extLst>
                    <a:ext uri="{FF2B5EF4-FFF2-40B4-BE49-F238E27FC236}">
                      <a16:creationId xmlns:a16="http://schemas.microsoft.com/office/drawing/2014/main" id="{07F08998-6853-968C-E4C9-1E8F7F7237AF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20" name="図形グループ 221">
                <a:extLst>
                  <a:ext uri="{FF2B5EF4-FFF2-40B4-BE49-F238E27FC236}">
                    <a16:creationId xmlns:a16="http://schemas.microsoft.com/office/drawing/2014/main" id="{DA9B91FA-233F-344B-127B-4FFDB6AAEE45}"/>
                  </a:ext>
                </a:extLst>
              </p:cNvPr>
              <p:cNvGrpSpPr/>
              <p:nvPr/>
            </p:nvGrpSpPr>
            <p:grpSpPr>
              <a:xfrm>
                <a:off x="5121962" y="872501"/>
                <a:ext cx="315502" cy="242373"/>
                <a:chOff x="1756364" y="977134"/>
                <a:chExt cx="315502" cy="242373"/>
              </a:xfrm>
            </p:grpSpPr>
            <p:sp>
              <p:nvSpPr>
                <p:cNvPr id="976" name="正方形/長方形 427">
                  <a:extLst>
                    <a:ext uri="{FF2B5EF4-FFF2-40B4-BE49-F238E27FC236}">
                      <a16:creationId xmlns:a16="http://schemas.microsoft.com/office/drawing/2014/main" id="{2EACC208-1F53-3F2F-0468-4A9B58534B24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77" name="テキスト ボックス 976">
                  <a:extLst>
                    <a:ext uri="{FF2B5EF4-FFF2-40B4-BE49-F238E27FC236}">
                      <a16:creationId xmlns:a16="http://schemas.microsoft.com/office/drawing/2014/main" id="{2D699FDF-9D90-D0DD-8196-7EE43530478D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21" name="図形グループ 227">
                <a:extLst>
                  <a:ext uri="{FF2B5EF4-FFF2-40B4-BE49-F238E27FC236}">
                    <a16:creationId xmlns:a16="http://schemas.microsoft.com/office/drawing/2014/main" id="{2F64C092-177C-8678-4F0D-D8ACDC0CF97B}"/>
                  </a:ext>
                </a:extLst>
              </p:cNvPr>
              <p:cNvGrpSpPr/>
              <p:nvPr/>
            </p:nvGrpSpPr>
            <p:grpSpPr>
              <a:xfrm>
                <a:off x="7272872" y="874058"/>
                <a:ext cx="315502" cy="242373"/>
                <a:chOff x="1756364" y="977134"/>
                <a:chExt cx="315502" cy="242373"/>
              </a:xfrm>
            </p:grpSpPr>
            <p:sp>
              <p:nvSpPr>
                <p:cNvPr id="974" name="正方形/長方形 973">
                  <a:extLst>
                    <a:ext uri="{FF2B5EF4-FFF2-40B4-BE49-F238E27FC236}">
                      <a16:creationId xmlns:a16="http://schemas.microsoft.com/office/drawing/2014/main" id="{84BA5EFD-FBF0-A356-0AA8-6B07854133BD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75" name="テキスト ボックス 974">
                  <a:extLst>
                    <a:ext uri="{FF2B5EF4-FFF2-40B4-BE49-F238E27FC236}">
                      <a16:creationId xmlns:a16="http://schemas.microsoft.com/office/drawing/2014/main" id="{4BA65BA4-3791-72AA-ECAD-913C417560B6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22" name="図形グループ 234">
                <a:extLst>
                  <a:ext uri="{FF2B5EF4-FFF2-40B4-BE49-F238E27FC236}">
                    <a16:creationId xmlns:a16="http://schemas.microsoft.com/office/drawing/2014/main" id="{F744B4C1-6FCD-AF65-596E-D0A63C05ECD4}"/>
                  </a:ext>
                </a:extLst>
              </p:cNvPr>
              <p:cNvGrpSpPr/>
              <p:nvPr/>
            </p:nvGrpSpPr>
            <p:grpSpPr>
              <a:xfrm>
                <a:off x="4240689" y="871668"/>
                <a:ext cx="315502" cy="242373"/>
                <a:chOff x="1756364" y="977134"/>
                <a:chExt cx="315502" cy="242373"/>
              </a:xfrm>
            </p:grpSpPr>
            <p:sp>
              <p:nvSpPr>
                <p:cNvPr id="972" name="正方形/長方形 971">
                  <a:extLst>
                    <a:ext uri="{FF2B5EF4-FFF2-40B4-BE49-F238E27FC236}">
                      <a16:creationId xmlns:a16="http://schemas.microsoft.com/office/drawing/2014/main" id="{7349DCD7-818C-051A-FE3E-E20E7873B7AD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73" name="テキスト ボックス 972">
                  <a:extLst>
                    <a:ext uri="{FF2B5EF4-FFF2-40B4-BE49-F238E27FC236}">
                      <a16:creationId xmlns:a16="http://schemas.microsoft.com/office/drawing/2014/main" id="{5C2CEC85-E6EB-E823-C100-2DE102CDED46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23" name="図形グループ 247">
                <a:extLst>
                  <a:ext uri="{FF2B5EF4-FFF2-40B4-BE49-F238E27FC236}">
                    <a16:creationId xmlns:a16="http://schemas.microsoft.com/office/drawing/2014/main" id="{02102AA2-A3F4-F331-FFA4-71AC106996AF}"/>
                  </a:ext>
                </a:extLst>
              </p:cNvPr>
              <p:cNvGrpSpPr/>
              <p:nvPr/>
            </p:nvGrpSpPr>
            <p:grpSpPr>
              <a:xfrm>
                <a:off x="5828475" y="871668"/>
                <a:ext cx="315502" cy="242373"/>
                <a:chOff x="1756364" y="977134"/>
                <a:chExt cx="315502" cy="242373"/>
              </a:xfrm>
            </p:grpSpPr>
            <p:sp>
              <p:nvSpPr>
                <p:cNvPr id="970" name="正方形/長方形 969">
                  <a:extLst>
                    <a:ext uri="{FF2B5EF4-FFF2-40B4-BE49-F238E27FC236}">
                      <a16:creationId xmlns:a16="http://schemas.microsoft.com/office/drawing/2014/main" id="{CBC4F092-F040-75A1-218F-F5FFBE96B6CE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71" name="テキスト ボックス 970">
                  <a:extLst>
                    <a:ext uri="{FF2B5EF4-FFF2-40B4-BE49-F238E27FC236}">
                      <a16:creationId xmlns:a16="http://schemas.microsoft.com/office/drawing/2014/main" id="{0AA4C314-FA3E-6253-B151-45E6762DA2D0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24" name="図形グループ 250">
                <a:extLst>
                  <a:ext uri="{FF2B5EF4-FFF2-40B4-BE49-F238E27FC236}">
                    <a16:creationId xmlns:a16="http://schemas.microsoft.com/office/drawing/2014/main" id="{F3C81A50-0D26-3DA0-A5AB-A78179BE826C}"/>
                  </a:ext>
                </a:extLst>
              </p:cNvPr>
              <p:cNvGrpSpPr/>
              <p:nvPr/>
            </p:nvGrpSpPr>
            <p:grpSpPr>
              <a:xfrm>
                <a:off x="6913669" y="872547"/>
                <a:ext cx="315502" cy="242373"/>
                <a:chOff x="1756364" y="977134"/>
                <a:chExt cx="315502" cy="242373"/>
              </a:xfrm>
            </p:grpSpPr>
            <p:sp>
              <p:nvSpPr>
                <p:cNvPr id="968" name="正方形/長方形 967">
                  <a:extLst>
                    <a:ext uri="{FF2B5EF4-FFF2-40B4-BE49-F238E27FC236}">
                      <a16:creationId xmlns:a16="http://schemas.microsoft.com/office/drawing/2014/main" id="{0ACF174B-7F5E-53A8-A848-E4A62C3BC7A0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69" name="テキスト ボックス 968">
                  <a:extLst>
                    <a:ext uri="{FF2B5EF4-FFF2-40B4-BE49-F238E27FC236}">
                      <a16:creationId xmlns:a16="http://schemas.microsoft.com/office/drawing/2014/main" id="{D3BB1D58-E8FD-390A-137B-C47AD3C20A4C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25" name="図形グループ 253">
                <a:extLst>
                  <a:ext uri="{FF2B5EF4-FFF2-40B4-BE49-F238E27FC236}">
                    <a16:creationId xmlns:a16="http://schemas.microsoft.com/office/drawing/2014/main" id="{198B3674-0AD6-9DC2-0F63-15EA36F616FF}"/>
                  </a:ext>
                </a:extLst>
              </p:cNvPr>
              <p:cNvGrpSpPr/>
              <p:nvPr/>
            </p:nvGrpSpPr>
            <p:grpSpPr>
              <a:xfrm>
                <a:off x="7804244" y="867322"/>
                <a:ext cx="315502" cy="242373"/>
                <a:chOff x="1756364" y="977134"/>
                <a:chExt cx="315502" cy="242373"/>
              </a:xfrm>
            </p:grpSpPr>
            <p:sp>
              <p:nvSpPr>
                <p:cNvPr id="966" name="正方形/長方形 965">
                  <a:extLst>
                    <a:ext uri="{FF2B5EF4-FFF2-40B4-BE49-F238E27FC236}">
                      <a16:creationId xmlns:a16="http://schemas.microsoft.com/office/drawing/2014/main" id="{4D84257E-D847-39C8-22DA-AB42BB9AA61B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67" name="テキスト ボックス 966">
                  <a:extLst>
                    <a:ext uri="{FF2B5EF4-FFF2-40B4-BE49-F238E27FC236}">
                      <a16:creationId xmlns:a16="http://schemas.microsoft.com/office/drawing/2014/main" id="{03EA3CD9-5A3E-7027-A955-F84063C6CC0D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26" name="図形グループ 256">
                <a:extLst>
                  <a:ext uri="{FF2B5EF4-FFF2-40B4-BE49-F238E27FC236}">
                    <a16:creationId xmlns:a16="http://schemas.microsoft.com/office/drawing/2014/main" id="{C54C9D21-3092-7CE1-0E54-B623B684413F}"/>
                  </a:ext>
                </a:extLst>
              </p:cNvPr>
              <p:cNvGrpSpPr/>
              <p:nvPr/>
            </p:nvGrpSpPr>
            <p:grpSpPr>
              <a:xfrm>
                <a:off x="8165634" y="868314"/>
                <a:ext cx="315502" cy="242373"/>
                <a:chOff x="1756364" y="977134"/>
                <a:chExt cx="315502" cy="242373"/>
              </a:xfrm>
            </p:grpSpPr>
            <p:sp>
              <p:nvSpPr>
                <p:cNvPr id="964" name="正方形/長方形 963">
                  <a:extLst>
                    <a:ext uri="{FF2B5EF4-FFF2-40B4-BE49-F238E27FC236}">
                      <a16:creationId xmlns:a16="http://schemas.microsoft.com/office/drawing/2014/main" id="{32762BE4-0A88-C535-C6D3-9D7E3EF120A2}"/>
                    </a:ext>
                  </a:extLst>
                </p:cNvPr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65" name="テキスト ボックス 964">
                  <a:extLst>
                    <a:ext uri="{FF2B5EF4-FFF2-40B4-BE49-F238E27FC236}">
                      <a16:creationId xmlns:a16="http://schemas.microsoft.com/office/drawing/2014/main" id="{F31365E0-DE44-54C4-5FF1-4DC222943B49}"/>
                    </a:ext>
                  </a:extLst>
                </p:cNvPr>
                <p:cNvSpPr txBox="1"/>
                <p:nvPr/>
              </p:nvSpPr>
              <p:spPr>
                <a:xfrm>
                  <a:off x="1787931" y="977134"/>
                  <a:ext cx="283935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 dirty="0"/>
                    <a:t>2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27" name="図形グループ 259">
                <a:extLst>
                  <a:ext uri="{FF2B5EF4-FFF2-40B4-BE49-F238E27FC236}">
                    <a16:creationId xmlns:a16="http://schemas.microsoft.com/office/drawing/2014/main" id="{9211B27F-6A72-D857-8A72-D3FB8405A32B}"/>
                  </a:ext>
                </a:extLst>
              </p:cNvPr>
              <p:cNvGrpSpPr/>
              <p:nvPr/>
            </p:nvGrpSpPr>
            <p:grpSpPr>
              <a:xfrm>
                <a:off x="3064496" y="876215"/>
                <a:ext cx="283934" cy="242373"/>
                <a:chOff x="418372" y="964954"/>
                <a:chExt cx="283934" cy="242373"/>
              </a:xfrm>
            </p:grpSpPr>
            <p:sp>
              <p:nvSpPr>
                <p:cNvPr id="962" name="正方形/長方形 961">
                  <a:extLst>
                    <a:ext uri="{FF2B5EF4-FFF2-40B4-BE49-F238E27FC236}">
                      <a16:creationId xmlns:a16="http://schemas.microsoft.com/office/drawing/2014/main" id="{1B77F422-21A6-7626-1354-BE284C8EB117}"/>
                    </a:ext>
                  </a:extLst>
                </p:cNvPr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63" name="テキスト ボックス 962">
                  <a:extLst>
                    <a:ext uri="{FF2B5EF4-FFF2-40B4-BE49-F238E27FC236}">
                      <a16:creationId xmlns:a16="http://schemas.microsoft.com/office/drawing/2014/main" id="{D0272686-84A0-B4BA-4DB4-9DB1675D5073}"/>
                    </a:ext>
                  </a:extLst>
                </p:cNvPr>
                <p:cNvSpPr txBox="1"/>
                <p:nvPr/>
              </p:nvSpPr>
              <p:spPr>
                <a:xfrm>
                  <a:off x="418372" y="964954"/>
                  <a:ext cx="283934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700" dirty="0"/>
                    <a:t>1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28" name="図形グループ 262">
                <a:extLst>
                  <a:ext uri="{FF2B5EF4-FFF2-40B4-BE49-F238E27FC236}">
                    <a16:creationId xmlns:a16="http://schemas.microsoft.com/office/drawing/2014/main" id="{48C3E661-C2F6-7E19-3E21-E5E56AC4FE53}"/>
                  </a:ext>
                </a:extLst>
              </p:cNvPr>
              <p:cNvGrpSpPr/>
              <p:nvPr/>
            </p:nvGrpSpPr>
            <p:grpSpPr>
              <a:xfrm>
                <a:off x="6366032" y="869016"/>
                <a:ext cx="283934" cy="242373"/>
                <a:chOff x="418372" y="964954"/>
                <a:chExt cx="283934" cy="242373"/>
              </a:xfrm>
            </p:grpSpPr>
            <p:sp>
              <p:nvSpPr>
                <p:cNvPr id="960" name="正方形/長方形 959">
                  <a:extLst>
                    <a:ext uri="{FF2B5EF4-FFF2-40B4-BE49-F238E27FC236}">
                      <a16:creationId xmlns:a16="http://schemas.microsoft.com/office/drawing/2014/main" id="{5B23CEFE-F320-9636-005E-A996C2E9D231}"/>
                    </a:ext>
                  </a:extLst>
                </p:cNvPr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61" name="テキスト ボックス 960">
                  <a:extLst>
                    <a:ext uri="{FF2B5EF4-FFF2-40B4-BE49-F238E27FC236}">
                      <a16:creationId xmlns:a16="http://schemas.microsoft.com/office/drawing/2014/main" id="{8D839C61-FCB3-8B40-8D56-BFE705FFE168}"/>
                    </a:ext>
                  </a:extLst>
                </p:cNvPr>
                <p:cNvSpPr txBox="1"/>
                <p:nvPr/>
              </p:nvSpPr>
              <p:spPr>
                <a:xfrm>
                  <a:off x="418372" y="964954"/>
                  <a:ext cx="283934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700" dirty="0"/>
                    <a:t>1</a:t>
                  </a:r>
                  <a:endParaRPr kumimoji="1" lang="ja-JP" altLang="en-US" sz="700" dirty="0"/>
                </a:p>
              </p:txBody>
            </p:sp>
          </p:grpSp>
          <p:grpSp>
            <p:nvGrpSpPr>
              <p:cNvPr id="929" name="図形グループ 273">
                <a:extLst>
                  <a:ext uri="{FF2B5EF4-FFF2-40B4-BE49-F238E27FC236}">
                    <a16:creationId xmlns:a16="http://schemas.microsoft.com/office/drawing/2014/main" id="{EB94B4CD-D32F-BD70-91E6-5BE0116AEB1D}"/>
                  </a:ext>
                </a:extLst>
              </p:cNvPr>
              <p:cNvGrpSpPr/>
              <p:nvPr/>
            </p:nvGrpSpPr>
            <p:grpSpPr>
              <a:xfrm>
                <a:off x="8549781" y="865465"/>
                <a:ext cx="283934" cy="242373"/>
                <a:chOff x="418372" y="964954"/>
                <a:chExt cx="283934" cy="242373"/>
              </a:xfrm>
            </p:grpSpPr>
            <p:sp>
              <p:nvSpPr>
                <p:cNvPr id="958" name="正方形/長方形 957">
                  <a:extLst>
                    <a:ext uri="{FF2B5EF4-FFF2-40B4-BE49-F238E27FC236}">
                      <a16:creationId xmlns:a16="http://schemas.microsoft.com/office/drawing/2014/main" id="{8D1B03BD-8936-E3C0-ABA3-32E3151DB59E}"/>
                    </a:ext>
                  </a:extLst>
                </p:cNvPr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959" name="テキスト ボックス 958">
                  <a:extLst>
                    <a:ext uri="{FF2B5EF4-FFF2-40B4-BE49-F238E27FC236}">
                      <a16:creationId xmlns:a16="http://schemas.microsoft.com/office/drawing/2014/main" id="{2ABD3113-6942-807B-D8B8-F4447E3F2475}"/>
                    </a:ext>
                  </a:extLst>
                </p:cNvPr>
                <p:cNvSpPr txBox="1"/>
                <p:nvPr/>
              </p:nvSpPr>
              <p:spPr>
                <a:xfrm>
                  <a:off x="418372" y="964954"/>
                  <a:ext cx="283934" cy="2423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700" dirty="0"/>
                    <a:t>1</a:t>
                  </a:r>
                  <a:endParaRPr kumimoji="1" lang="ja-JP" altLang="en-US" sz="700" dirty="0"/>
                </a:p>
              </p:txBody>
            </p:sp>
          </p:grpSp>
          <p:sp>
            <p:nvSpPr>
              <p:cNvPr id="930" name="テキスト ボックス 395">
                <a:extLst>
                  <a:ext uri="{FF2B5EF4-FFF2-40B4-BE49-F238E27FC236}">
                    <a16:creationId xmlns:a16="http://schemas.microsoft.com/office/drawing/2014/main" id="{226DA50A-3D4C-3B06-1D56-63F74D20434F}"/>
                  </a:ext>
                </a:extLst>
              </p:cNvPr>
              <p:cNvSpPr txBox="1"/>
              <p:nvPr/>
            </p:nvSpPr>
            <p:spPr>
              <a:xfrm>
                <a:off x="1465227" y="401537"/>
                <a:ext cx="612147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/>
                  <a:t>OHO</a:t>
                </a:r>
                <a:endParaRPr kumimoji="1" lang="ja-JP" altLang="en-US" sz="1100" dirty="0"/>
              </a:p>
            </p:txBody>
          </p:sp>
          <p:sp>
            <p:nvSpPr>
              <p:cNvPr id="931" name="テキスト ボックス 396">
                <a:extLst>
                  <a:ext uri="{FF2B5EF4-FFF2-40B4-BE49-F238E27FC236}">
                    <a16:creationId xmlns:a16="http://schemas.microsoft.com/office/drawing/2014/main" id="{87CAF193-E638-7229-FE34-1885025F4C73}"/>
                  </a:ext>
                </a:extLst>
              </p:cNvPr>
              <p:cNvSpPr txBox="1"/>
              <p:nvPr/>
            </p:nvSpPr>
            <p:spPr>
              <a:xfrm>
                <a:off x="4602975" y="415131"/>
                <a:ext cx="584957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/>
                  <a:t>FUJI</a:t>
                </a:r>
                <a:endParaRPr kumimoji="1" lang="ja-JP" altLang="en-US" sz="1100" dirty="0"/>
              </a:p>
            </p:txBody>
          </p:sp>
          <p:sp>
            <p:nvSpPr>
              <p:cNvPr id="932" name="テキスト ボックス 397">
                <a:extLst>
                  <a:ext uri="{FF2B5EF4-FFF2-40B4-BE49-F238E27FC236}">
                    <a16:creationId xmlns:a16="http://schemas.microsoft.com/office/drawing/2014/main" id="{AA20FB35-4B41-C73E-1335-0B7116F8B7A2}"/>
                  </a:ext>
                </a:extLst>
              </p:cNvPr>
              <p:cNvSpPr txBox="1"/>
              <p:nvPr/>
            </p:nvSpPr>
            <p:spPr>
              <a:xfrm>
                <a:off x="7440007" y="415131"/>
                <a:ext cx="755861" cy="3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/>
                  <a:t>NIKKO</a:t>
                </a:r>
                <a:endParaRPr kumimoji="1" lang="ja-JP" altLang="en-US" sz="1100" dirty="0"/>
              </a:p>
            </p:txBody>
          </p:sp>
          <p:cxnSp>
            <p:nvCxnSpPr>
              <p:cNvPr id="933" name="直線コネクタ 398">
                <a:extLst>
                  <a:ext uri="{FF2B5EF4-FFF2-40B4-BE49-F238E27FC236}">
                    <a16:creationId xmlns:a16="http://schemas.microsoft.com/office/drawing/2014/main" id="{FE9DCB4F-E2D3-1A94-7759-A483E9CC0788}"/>
                  </a:ext>
                </a:extLst>
              </p:cNvPr>
              <p:cNvCxnSpPr/>
              <p:nvPr/>
            </p:nvCxnSpPr>
            <p:spPr>
              <a:xfrm rot="5400000">
                <a:off x="596108" y="1835666"/>
                <a:ext cx="2197097" cy="573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4" name="直線コネクタ 399">
                <a:extLst>
                  <a:ext uri="{FF2B5EF4-FFF2-40B4-BE49-F238E27FC236}">
                    <a16:creationId xmlns:a16="http://schemas.microsoft.com/office/drawing/2014/main" id="{9A843250-F8FD-3F1A-3582-847C299A2131}"/>
                  </a:ext>
                </a:extLst>
              </p:cNvPr>
              <p:cNvCxnSpPr/>
              <p:nvPr/>
            </p:nvCxnSpPr>
            <p:spPr>
              <a:xfrm rot="5400000">
                <a:off x="3735521" y="1829419"/>
                <a:ext cx="2197097" cy="573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5" name="直線コネクタ 400">
                <a:extLst>
                  <a:ext uri="{FF2B5EF4-FFF2-40B4-BE49-F238E27FC236}">
                    <a16:creationId xmlns:a16="http://schemas.microsoft.com/office/drawing/2014/main" id="{CCD3B422-88EF-CD2D-8044-66A16856D316}"/>
                  </a:ext>
                </a:extLst>
              </p:cNvPr>
              <p:cNvCxnSpPr/>
              <p:nvPr/>
            </p:nvCxnSpPr>
            <p:spPr>
              <a:xfrm rot="5400000">
                <a:off x="6589999" y="1815031"/>
                <a:ext cx="2197097" cy="573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6" name="二等辺三角形 401">
                <a:extLst>
                  <a:ext uri="{FF2B5EF4-FFF2-40B4-BE49-F238E27FC236}">
                    <a16:creationId xmlns:a16="http://schemas.microsoft.com/office/drawing/2014/main" id="{E9495520-FDAF-B073-86BB-BB61AC9CE686}"/>
                  </a:ext>
                </a:extLst>
              </p:cNvPr>
              <p:cNvSpPr/>
              <p:nvPr/>
            </p:nvSpPr>
            <p:spPr>
              <a:xfrm flipV="1">
                <a:off x="8316754" y="116018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37" name="テキスト ボックス 402">
                <a:extLst>
                  <a:ext uri="{FF2B5EF4-FFF2-40B4-BE49-F238E27FC236}">
                    <a16:creationId xmlns:a16="http://schemas.microsoft.com/office/drawing/2014/main" id="{02FB0E81-09A8-E215-9659-16DBCFC60C1A}"/>
                  </a:ext>
                </a:extLst>
              </p:cNvPr>
              <p:cNvSpPr txBox="1"/>
              <p:nvPr/>
            </p:nvSpPr>
            <p:spPr>
              <a:xfrm>
                <a:off x="8270116" y="1096832"/>
                <a:ext cx="301412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D</a:t>
                </a:r>
                <a:endParaRPr kumimoji="1" lang="ja-JP" altLang="en-US" sz="700" dirty="0"/>
              </a:p>
            </p:txBody>
          </p:sp>
          <p:sp>
            <p:nvSpPr>
              <p:cNvPr id="938" name="二等辺三角形 937">
                <a:extLst>
                  <a:ext uri="{FF2B5EF4-FFF2-40B4-BE49-F238E27FC236}">
                    <a16:creationId xmlns:a16="http://schemas.microsoft.com/office/drawing/2014/main" id="{F8A63013-8E6B-E76F-91F3-F717B2777915}"/>
                  </a:ext>
                </a:extLst>
              </p:cNvPr>
              <p:cNvSpPr/>
              <p:nvPr/>
            </p:nvSpPr>
            <p:spPr>
              <a:xfrm flipV="1">
                <a:off x="8140332" y="116018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39" name="テキスト ボックス 938">
                <a:extLst>
                  <a:ext uri="{FF2B5EF4-FFF2-40B4-BE49-F238E27FC236}">
                    <a16:creationId xmlns:a16="http://schemas.microsoft.com/office/drawing/2014/main" id="{5C379709-B646-8FF8-15A3-0CB0155A1BB8}"/>
                  </a:ext>
                </a:extLst>
              </p:cNvPr>
              <p:cNvSpPr txBox="1"/>
              <p:nvPr/>
            </p:nvSpPr>
            <p:spPr>
              <a:xfrm>
                <a:off x="8092936" y="1099122"/>
                <a:ext cx="301412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C</a:t>
                </a:r>
                <a:endParaRPr kumimoji="1" lang="ja-JP" altLang="en-US" sz="700" dirty="0"/>
              </a:p>
            </p:txBody>
          </p:sp>
          <p:sp>
            <p:nvSpPr>
              <p:cNvPr id="940" name="二等辺三角形 939">
                <a:extLst>
                  <a:ext uri="{FF2B5EF4-FFF2-40B4-BE49-F238E27FC236}">
                    <a16:creationId xmlns:a16="http://schemas.microsoft.com/office/drawing/2014/main" id="{99DD1AA9-6EE1-EAED-1A8B-A07DA3527FCB}"/>
                  </a:ext>
                </a:extLst>
              </p:cNvPr>
              <p:cNvSpPr/>
              <p:nvPr/>
            </p:nvSpPr>
            <p:spPr>
              <a:xfrm flipV="1">
                <a:off x="7968752" y="116018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41" name="テキスト ボックス 940">
                <a:extLst>
                  <a:ext uri="{FF2B5EF4-FFF2-40B4-BE49-F238E27FC236}">
                    <a16:creationId xmlns:a16="http://schemas.microsoft.com/office/drawing/2014/main" id="{9E3A43C5-5152-7BED-6740-5B040456DF30}"/>
                  </a:ext>
                </a:extLst>
              </p:cNvPr>
              <p:cNvSpPr txBox="1"/>
              <p:nvPr/>
            </p:nvSpPr>
            <p:spPr>
              <a:xfrm>
                <a:off x="7925289" y="1096832"/>
                <a:ext cx="295587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B</a:t>
                </a:r>
                <a:endParaRPr kumimoji="1" lang="ja-JP" altLang="en-US" sz="700" dirty="0"/>
              </a:p>
            </p:txBody>
          </p:sp>
          <p:sp>
            <p:nvSpPr>
              <p:cNvPr id="942" name="二等辺三角形 941">
                <a:extLst>
                  <a:ext uri="{FF2B5EF4-FFF2-40B4-BE49-F238E27FC236}">
                    <a16:creationId xmlns:a16="http://schemas.microsoft.com/office/drawing/2014/main" id="{C470FD52-7697-46F5-7E83-95D7FDD1699D}"/>
                  </a:ext>
                </a:extLst>
              </p:cNvPr>
              <p:cNvSpPr/>
              <p:nvPr/>
            </p:nvSpPr>
            <p:spPr>
              <a:xfrm flipV="1">
                <a:off x="7792330" y="116018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43" name="テキスト ボックス 942">
                <a:extLst>
                  <a:ext uri="{FF2B5EF4-FFF2-40B4-BE49-F238E27FC236}">
                    <a16:creationId xmlns:a16="http://schemas.microsoft.com/office/drawing/2014/main" id="{78774120-EC56-BCC9-C0DB-748083194012}"/>
                  </a:ext>
                </a:extLst>
              </p:cNvPr>
              <p:cNvSpPr txBox="1"/>
              <p:nvPr/>
            </p:nvSpPr>
            <p:spPr>
              <a:xfrm>
                <a:off x="7748108" y="1099122"/>
                <a:ext cx="295587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A</a:t>
                </a:r>
                <a:endParaRPr kumimoji="1" lang="ja-JP" altLang="en-US" sz="700" dirty="0"/>
              </a:p>
            </p:txBody>
          </p:sp>
          <p:sp>
            <p:nvSpPr>
              <p:cNvPr id="944" name="二等辺三角形 943">
                <a:extLst>
                  <a:ext uri="{FF2B5EF4-FFF2-40B4-BE49-F238E27FC236}">
                    <a16:creationId xmlns:a16="http://schemas.microsoft.com/office/drawing/2014/main" id="{C5910463-92EC-16A8-EC59-C71F6A32EB8C}"/>
                  </a:ext>
                </a:extLst>
              </p:cNvPr>
              <p:cNvSpPr/>
              <p:nvPr/>
            </p:nvSpPr>
            <p:spPr>
              <a:xfrm flipV="1">
                <a:off x="7425937" y="1162145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45" name="二等辺三角形 944">
                <a:extLst>
                  <a:ext uri="{FF2B5EF4-FFF2-40B4-BE49-F238E27FC236}">
                    <a16:creationId xmlns:a16="http://schemas.microsoft.com/office/drawing/2014/main" id="{C020D490-D1C2-B814-A087-99C07E011C33}"/>
                  </a:ext>
                </a:extLst>
              </p:cNvPr>
              <p:cNvSpPr/>
              <p:nvPr/>
            </p:nvSpPr>
            <p:spPr>
              <a:xfrm flipV="1">
                <a:off x="7250313" y="116125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46" name="二等辺三角形 945">
                <a:extLst>
                  <a:ext uri="{FF2B5EF4-FFF2-40B4-BE49-F238E27FC236}">
                    <a16:creationId xmlns:a16="http://schemas.microsoft.com/office/drawing/2014/main" id="{9EC8E601-2EC4-9BC5-1E43-B45D4C2FD149}"/>
                  </a:ext>
                </a:extLst>
              </p:cNvPr>
              <p:cNvSpPr/>
              <p:nvPr/>
            </p:nvSpPr>
            <p:spPr>
              <a:xfrm flipV="1">
                <a:off x="7074689" y="116036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47" name="二等辺三角形 946">
                <a:extLst>
                  <a:ext uri="{FF2B5EF4-FFF2-40B4-BE49-F238E27FC236}">
                    <a16:creationId xmlns:a16="http://schemas.microsoft.com/office/drawing/2014/main" id="{A289F68F-2134-60A9-B931-4F7BD05F4A55}"/>
                  </a:ext>
                </a:extLst>
              </p:cNvPr>
              <p:cNvSpPr/>
              <p:nvPr/>
            </p:nvSpPr>
            <p:spPr>
              <a:xfrm flipV="1">
                <a:off x="6899065" y="1159478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48" name="テキスト ボックス 947">
                <a:extLst>
                  <a:ext uri="{FF2B5EF4-FFF2-40B4-BE49-F238E27FC236}">
                    <a16:creationId xmlns:a16="http://schemas.microsoft.com/office/drawing/2014/main" id="{7CD3B824-3C09-442D-DB6E-CDEDC168547A}"/>
                  </a:ext>
                </a:extLst>
              </p:cNvPr>
              <p:cNvSpPr txBox="1"/>
              <p:nvPr/>
            </p:nvSpPr>
            <p:spPr>
              <a:xfrm>
                <a:off x="6850605" y="1094280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D</a:t>
                </a:r>
                <a:endParaRPr kumimoji="1" lang="ja-JP" altLang="en-US" sz="800" dirty="0"/>
              </a:p>
            </p:txBody>
          </p:sp>
          <p:sp>
            <p:nvSpPr>
              <p:cNvPr id="949" name="テキスト ボックス 948">
                <a:extLst>
                  <a:ext uri="{FF2B5EF4-FFF2-40B4-BE49-F238E27FC236}">
                    <a16:creationId xmlns:a16="http://schemas.microsoft.com/office/drawing/2014/main" id="{8A573524-B2B9-106D-3413-706376466A3D}"/>
                  </a:ext>
                </a:extLst>
              </p:cNvPr>
              <p:cNvSpPr txBox="1"/>
              <p:nvPr/>
            </p:nvSpPr>
            <p:spPr>
              <a:xfrm>
                <a:off x="7027346" y="1094292"/>
                <a:ext cx="313065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C</a:t>
                </a:r>
                <a:endParaRPr kumimoji="1" lang="ja-JP" altLang="en-US" sz="800" dirty="0"/>
              </a:p>
            </p:txBody>
          </p:sp>
          <p:sp>
            <p:nvSpPr>
              <p:cNvPr id="950" name="テキスト ボックス 949">
                <a:extLst>
                  <a:ext uri="{FF2B5EF4-FFF2-40B4-BE49-F238E27FC236}">
                    <a16:creationId xmlns:a16="http://schemas.microsoft.com/office/drawing/2014/main" id="{B782E119-7067-DEE0-01A1-D5502488638B}"/>
                  </a:ext>
                </a:extLst>
              </p:cNvPr>
              <p:cNvSpPr txBox="1"/>
              <p:nvPr/>
            </p:nvSpPr>
            <p:spPr>
              <a:xfrm>
                <a:off x="7199856" y="1094280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B</a:t>
                </a:r>
                <a:endParaRPr kumimoji="1" lang="ja-JP" altLang="en-US" sz="800" dirty="0"/>
              </a:p>
            </p:txBody>
          </p:sp>
          <p:sp>
            <p:nvSpPr>
              <p:cNvPr id="951" name="テキスト ボックス 950">
                <a:extLst>
                  <a:ext uri="{FF2B5EF4-FFF2-40B4-BE49-F238E27FC236}">
                    <a16:creationId xmlns:a16="http://schemas.microsoft.com/office/drawing/2014/main" id="{1C903A03-D7FC-FDAE-D4B7-24B65273B61D}"/>
                  </a:ext>
                </a:extLst>
              </p:cNvPr>
              <p:cNvSpPr txBox="1"/>
              <p:nvPr/>
            </p:nvSpPr>
            <p:spPr>
              <a:xfrm>
                <a:off x="7373421" y="1094292"/>
                <a:ext cx="307240" cy="261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800" dirty="0"/>
                  <a:t>A</a:t>
                </a:r>
                <a:endParaRPr kumimoji="1" lang="ja-JP" altLang="en-US" sz="800" dirty="0"/>
              </a:p>
            </p:txBody>
          </p:sp>
          <p:sp>
            <p:nvSpPr>
              <p:cNvPr id="952" name="テキスト ボックス 951">
                <a:extLst>
                  <a:ext uri="{FF2B5EF4-FFF2-40B4-BE49-F238E27FC236}">
                    <a16:creationId xmlns:a16="http://schemas.microsoft.com/office/drawing/2014/main" id="{7B7C1615-DE38-B0BD-7FA1-9E38B9BD1B78}"/>
                  </a:ext>
                </a:extLst>
              </p:cNvPr>
              <p:cNvSpPr txBox="1"/>
              <p:nvPr/>
            </p:nvSpPr>
            <p:spPr>
              <a:xfrm>
                <a:off x="3895799" y="2920800"/>
                <a:ext cx="1961899" cy="7084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b="1" i="1" dirty="0" err="1">
                    <a:solidFill>
                      <a:srgbClr val="0000FF"/>
                    </a:solidFill>
                  </a:rPr>
                  <a:t>SuperKEKB</a:t>
                </a:r>
                <a:r>
                  <a:rPr kumimoji="1" lang="en-US" altLang="ja-JP" sz="1600" b="1" i="1" dirty="0">
                    <a:solidFill>
                      <a:srgbClr val="0000FF"/>
                    </a:solidFill>
                  </a:rPr>
                  <a:t>-RF</a:t>
                </a:r>
              </a:p>
              <a:p>
                <a:pPr algn="ctr"/>
                <a:r>
                  <a:rPr kumimoji="1" lang="en-US" altLang="ja-JP" sz="1600" b="1" i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1600" b="1" i="1" dirty="0">
                    <a:solidFill>
                      <a:srgbClr val="0000FF"/>
                    </a:solidFill>
                  </a:rPr>
                  <a:t>(present</a:t>
                </a:r>
                <a:r>
                  <a:rPr kumimoji="1" lang="en-US" altLang="ja-JP" sz="1600" b="1" i="1" dirty="0">
                    <a:solidFill>
                      <a:srgbClr val="0000FF"/>
                    </a:solidFill>
                  </a:rPr>
                  <a:t>)</a:t>
                </a:r>
                <a:endParaRPr kumimoji="1" lang="ja-JP" altLang="en-US" sz="16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53" name="テキスト ボックス 952">
                <a:extLst>
                  <a:ext uri="{FF2B5EF4-FFF2-40B4-BE49-F238E27FC236}">
                    <a16:creationId xmlns:a16="http://schemas.microsoft.com/office/drawing/2014/main" id="{25788A62-65EA-EF24-ED96-493838F6A794}"/>
                  </a:ext>
                </a:extLst>
              </p:cNvPr>
              <p:cNvSpPr txBox="1"/>
              <p:nvPr/>
            </p:nvSpPr>
            <p:spPr>
              <a:xfrm>
                <a:off x="4252840" y="102064"/>
                <a:ext cx="1299646" cy="410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i="1" dirty="0">
                    <a:solidFill>
                      <a:srgbClr val="0000FF"/>
                    </a:solidFill>
                  </a:rPr>
                  <a:t>KEKB-RF</a:t>
                </a:r>
                <a:endParaRPr kumimoji="1" lang="ja-JP" altLang="en-US" sz="16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54" name="二等辺三角形 953">
                <a:extLst>
                  <a:ext uri="{FF2B5EF4-FFF2-40B4-BE49-F238E27FC236}">
                    <a16:creationId xmlns:a16="http://schemas.microsoft.com/office/drawing/2014/main" id="{C9FE29C4-3793-BBCC-DDD3-7D298996FDA1}"/>
                  </a:ext>
                </a:extLst>
              </p:cNvPr>
              <p:cNvSpPr/>
              <p:nvPr/>
            </p:nvSpPr>
            <p:spPr>
              <a:xfrm flipV="1">
                <a:off x="8509859" y="115790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55" name="テキスト ボックス 954">
                <a:extLst>
                  <a:ext uri="{FF2B5EF4-FFF2-40B4-BE49-F238E27FC236}">
                    <a16:creationId xmlns:a16="http://schemas.microsoft.com/office/drawing/2014/main" id="{C29DC8B3-C72A-87C9-C00F-FD159A44A50F}"/>
                  </a:ext>
                </a:extLst>
              </p:cNvPr>
              <p:cNvSpPr txBox="1"/>
              <p:nvPr/>
            </p:nvSpPr>
            <p:spPr>
              <a:xfrm>
                <a:off x="8463162" y="1099122"/>
                <a:ext cx="295587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E</a:t>
                </a:r>
                <a:endParaRPr kumimoji="1" lang="ja-JP" altLang="en-US" sz="700" dirty="0"/>
              </a:p>
            </p:txBody>
          </p:sp>
          <p:sp>
            <p:nvSpPr>
              <p:cNvPr id="956" name="二等辺三角形 955">
                <a:extLst>
                  <a:ext uri="{FF2B5EF4-FFF2-40B4-BE49-F238E27FC236}">
                    <a16:creationId xmlns:a16="http://schemas.microsoft.com/office/drawing/2014/main" id="{A7525C44-45F1-33E5-386A-25DD4AD29675}"/>
                  </a:ext>
                </a:extLst>
              </p:cNvPr>
              <p:cNvSpPr/>
              <p:nvPr/>
            </p:nvSpPr>
            <p:spPr>
              <a:xfrm flipV="1">
                <a:off x="8678541" y="1155628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957" name="テキスト ボックス 956">
                <a:extLst>
                  <a:ext uri="{FF2B5EF4-FFF2-40B4-BE49-F238E27FC236}">
                    <a16:creationId xmlns:a16="http://schemas.microsoft.com/office/drawing/2014/main" id="{3E7B92D7-EE54-45E6-B197-C54D341BF62B}"/>
                  </a:ext>
                </a:extLst>
              </p:cNvPr>
              <p:cNvSpPr txBox="1"/>
              <p:nvPr/>
            </p:nvSpPr>
            <p:spPr>
              <a:xfrm>
                <a:off x="8640343" y="1100007"/>
                <a:ext cx="289760" cy="242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 dirty="0"/>
                  <a:t>F</a:t>
                </a:r>
                <a:endParaRPr kumimoji="1" lang="ja-JP" altLang="en-US" sz="700" dirty="0"/>
              </a:p>
            </p:txBody>
          </p:sp>
        </p:grpSp>
        <p:sp>
          <p:nvSpPr>
            <p:cNvPr id="530" name="円/楕円 4">
              <a:extLst>
                <a:ext uri="{FF2B5EF4-FFF2-40B4-BE49-F238E27FC236}">
                  <a16:creationId xmlns:a16="http://schemas.microsoft.com/office/drawing/2014/main" id="{33692836-0A75-33EF-45B7-9B44717FD559}"/>
                </a:ext>
              </a:extLst>
            </p:cNvPr>
            <p:cNvSpPr/>
            <p:nvPr/>
          </p:nvSpPr>
          <p:spPr>
            <a:xfrm>
              <a:off x="103988" y="4107606"/>
              <a:ext cx="914400" cy="30644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531" name="円/楕円 5">
              <a:extLst>
                <a:ext uri="{FF2B5EF4-FFF2-40B4-BE49-F238E27FC236}">
                  <a16:creationId xmlns:a16="http://schemas.microsoft.com/office/drawing/2014/main" id="{8EEE5868-A8FC-51D1-3EBB-4E992AA6B7F2}"/>
                </a:ext>
              </a:extLst>
            </p:cNvPr>
            <p:cNvSpPr/>
            <p:nvPr/>
          </p:nvSpPr>
          <p:spPr>
            <a:xfrm>
              <a:off x="111133" y="4394486"/>
              <a:ext cx="661824" cy="344006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532" name="円/楕円 6">
              <a:extLst>
                <a:ext uri="{FF2B5EF4-FFF2-40B4-BE49-F238E27FC236}">
                  <a16:creationId xmlns:a16="http://schemas.microsoft.com/office/drawing/2014/main" id="{4C512842-C806-A4CD-6F1C-9DF4535AF429}"/>
                </a:ext>
              </a:extLst>
            </p:cNvPr>
            <p:cNvSpPr/>
            <p:nvPr/>
          </p:nvSpPr>
          <p:spPr>
            <a:xfrm>
              <a:off x="2393526" y="4381113"/>
              <a:ext cx="532218" cy="344006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533" name="円/楕円 7">
              <a:extLst>
                <a:ext uri="{FF2B5EF4-FFF2-40B4-BE49-F238E27FC236}">
                  <a16:creationId xmlns:a16="http://schemas.microsoft.com/office/drawing/2014/main" id="{7043A6BA-607B-BF85-67AD-86E77314A60F}"/>
                </a:ext>
              </a:extLst>
            </p:cNvPr>
            <p:cNvSpPr/>
            <p:nvPr/>
          </p:nvSpPr>
          <p:spPr>
            <a:xfrm>
              <a:off x="2076156" y="4157023"/>
              <a:ext cx="427014" cy="24721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534" name="円/楕円 8">
              <a:extLst>
                <a:ext uri="{FF2B5EF4-FFF2-40B4-BE49-F238E27FC236}">
                  <a16:creationId xmlns:a16="http://schemas.microsoft.com/office/drawing/2014/main" id="{718FA15F-1DBF-2518-2E69-E62D8B5A8A60}"/>
                </a:ext>
              </a:extLst>
            </p:cNvPr>
            <p:cNvSpPr/>
            <p:nvPr/>
          </p:nvSpPr>
          <p:spPr>
            <a:xfrm>
              <a:off x="524315" y="5128306"/>
              <a:ext cx="409001" cy="49607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535" name="円/楕円 9">
              <a:extLst>
                <a:ext uri="{FF2B5EF4-FFF2-40B4-BE49-F238E27FC236}">
                  <a16:creationId xmlns:a16="http://schemas.microsoft.com/office/drawing/2014/main" id="{1B1202C0-C8BA-9D0E-D244-57FCFB5AF078}"/>
                </a:ext>
              </a:extLst>
            </p:cNvPr>
            <p:cNvSpPr/>
            <p:nvPr/>
          </p:nvSpPr>
          <p:spPr>
            <a:xfrm>
              <a:off x="1652297" y="5542528"/>
              <a:ext cx="1240129" cy="49607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536" name="円/楕円 10">
              <a:extLst>
                <a:ext uri="{FF2B5EF4-FFF2-40B4-BE49-F238E27FC236}">
                  <a16:creationId xmlns:a16="http://schemas.microsoft.com/office/drawing/2014/main" id="{876E9E3C-371D-F4FE-1846-D240E80E1EBB}"/>
                </a:ext>
              </a:extLst>
            </p:cNvPr>
            <p:cNvSpPr/>
            <p:nvPr/>
          </p:nvSpPr>
          <p:spPr>
            <a:xfrm>
              <a:off x="3641183" y="5546885"/>
              <a:ext cx="409001" cy="49607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537" name="円/楕円 11">
              <a:extLst>
                <a:ext uri="{FF2B5EF4-FFF2-40B4-BE49-F238E27FC236}">
                  <a16:creationId xmlns:a16="http://schemas.microsoft.com/office/drawing/2014/main" id="{8630FCEF-F58E-4964-0D92-F60B22960F71}"/>
                </a:ext>
              </a:extLst>
            </p:cNvPr>
            <p:cNvSpPr/>
            <p:nvPr/>
          </p:nvSpPr>
          <p:spPr>
            <a:xfrm>
              <a:off x="5591329" y="5551664"/>
              <a:ext cx="409001" cy="49607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E9AC5B-7335-F15E-8947-5C16460F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t>8</a:t>
            </a:fld>
            <a:endParaRPr 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306388"/>
            <a:ext cx="9790113" cy="5429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Unicode MS" panose="020B0604020202020204" pitchFamily="50" charset="-128"/>
              </a:rPr>
              <a:t>RF station construction for </a:t>
            </a:r>
            <a:r>
              <a:rPr lang="en-US" dirty="0" err="1">
                <a:latin typeface="Arial Unicode MS" panose="020B0604020202020204" pitchFamily="50" charset="-128"/>
              </a:rPr>
              <a:t>SuperKEKB</a:t>
            </a:r>
            <a:endParaRPr lang="en-US" dirty="0">
              <a:latin typeface="Arial Unicode MS" panose="020B0604020202020204" pitchFamily="50" charset="-128"/>
            </a:endParaRPr>
          </a:p>
        </p:txBody>
      </p:sp>
      <p:sp>
        <p:nvSpPr>
          <p:cNvPr id="527" name="テキスト ボックス 526">
            <a:extLst>
              <a:ext uri="{FF2B5EF4-FFF2-40B4-BE49-F238E27FC236}">
                <a16:creationId xmlns:a16="http://schemas.microsoft.com/office/drawing/2014/main" id="{7877032D-4B4C-2CB2-12C0-45C06739733E}"/>
              </a:ext>
            </a:extLst>
          </p:cNvPr>
          <p:cNvSpPr txBox="1"/>
          <p:nvPr/>
        </p:nvSpPr>
        <p:spPr>
          <a:xfrm>
            <a:off x="10975520" y="664647"/>
            <a:ext cx="9256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j-lt"/>
              </a:rPr>
              <a:t>K. Akai</a:t>
            </a:r>
            <a:endParaRPr kumimoji="1" lang="ja-JP" altLang="en-US" dirty="0">
              <a:latin typeface="+mj-lt"/>
            </a:endParaRPr>
          </a:p>
        </p:txBody>
      </p:sp>
      <p:pic>
        <p:nvPicPr>
          <p:cNvPr id="528" name="図 527">
            <a:extLst>
              <a:ext uri="{FF2B5EF4-FFF2-40B4-BE49-F238E27FC236}">
                <a16:creationId xmlns:a16="http://schemas.microsoft.com/office/drawing/2014/main" id="{33A15FE7-8C82-1C27-AA67-FAC45B5C10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38" y="1486086"/>
            <a:ext cx="3992145" cy="31541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5F83E52-FEF3-D698-C9EB-A45E26F8B45E}"/>
              </a:ext>
            </a:extLst>
          </p:cNvPr>
          <p:cNvSpPr/>
          <p:nvPr/>
        </p:nvSpPr>
        <p:spPr>
          <a:xfrm>
            <a:off x="10733696" y="2035548"/>
            <a:ext cx="1458304" cy="1302478"/>
          </a:xfrm>
          <a:prstGeom prst="rect">
            <a:avLst/>
          </a:prstGeom>
          <a:noFill/>
          <a:ln w="57150">
            <a:solidFill>
              <a:srgbClr val="F9D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A7DC2C-DE42-8203-BDDE-6D8AA0A5D5F4}"/>
              </a:ext>
            </a:extLst>
          </p:cNvPr>
          <p:cNvSpPr/>
          <p:nvPr/>
        </p:nvSpPr>
        <p:spPr>
          <a:xfrm>
            <a:off x="9101569" y="3541486"/>
            <a:ext cx="1573589" cy="893561"/>
          </a:xfrm>
          <a:prstGeom prst="rect">
            <a:avLst/>
          </a:prstGeom>
          <a:noFill/>
          <a:ln w="57150">
            <a:solidFill>
              <a:srgbClr val="F9D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1BAC678A-7309-DA2A-6A9A-1589DFD0C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90256B0A-F40F-1A81-940C-9B19465BCCBC}"/>
              </a:ext>
            </a:extLst>
          </p:cNvPr>
          <p:cNvSpPr txBox="1">
            <a:spLocks/>
          </p:cNvSpPr>
          <p:nvPr/>
        </p:nvSpPr>
        <p:spPr>
          <a:xfrm>
            <a:off x="8396419" y="4653657"/>
            <a:ext cx="3504771" cy="217477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F497D"/>
              </a:buClr>
              <a:buSzPct val="105000"/>
              <a:buFont typeface="Arial Unicode MS" panose="020B0604020202020204" pitchFamily="50" charset="-128"/>
              <a:buChar char="❙"/>
              <a:defRPr kumimoji="1" sz="1600" b="0" kern="1200" baseline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Tx/>
              <a:buNone/>
              <a:defRPr kumimoji="1" sz="11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buSzPct val="125000"/>
              <a:buFontTx/>
              <a:buChar char="❚"/>
            </a:pPr>
            <a:r>
              <a:rPr lang="en-US" sz="1800" dirty="0"/>
              <a:t>Re-aligned the RF station and add klystron and ARES cavities</a:t>
            </a:r>
          </a:p>
          <a:p>
            <a:pPr>
              <a:spcBef>
                <a:spcPts val="200"/>
              </a:spcBef>
              <a:buSzPct val="125000"/>
              <a:buFontTx/>
              <a:buChar char="❚"/>
            </a:pPr>
            <a:r>
              <a:rPr lang="en-US" sz="1800" dirty="0"/>
              <a:t>Increase the number of 1:1 RF station for ARES</a:t>
            </a:r>
          </a:p>
          <a:p>
            <a:pPr>
              <a:spcBef>
                <a:spcPts val="200"/>
              </a:spcBef>
              <a:buSzPct val="125000"/>
              <a:buFontTx/>
              <a:buChar char="❚"/>
            </a:pPr>
            <a:r>
              <a:rPr lang="en-US" sz="1800" dirty="0"/>
              <a:t>Number of RF station will be 30 from 25 at KEKB</a:t>
            </a:r>
          </a:p>
          <a:p>
            <a:pPr>
              <a:spcBef>
                <a:spcPts val="200"/>
              </a:spcBef>
              <a:buSzPct val="125000"/>
              <a:buFontTx/>
              <a:buChar char="❚"/>
            </a:pPr>
            <a:r>
              <a:rPr lang="en-US" sz="1800" dirty="0"/>
              <a:t>A part of stations uses Digital LLRF system</a:t>
            </a:r>
          </a:p>
        </p:txBody>
      </p:sp>
    </p:spTree>
    <p:extLst>
      <p:ext uri="{BB962C8B-B14F-4D97-AF65-F5344CB8AC3E}">
        <p14:creationId xmlns:p14="http://schemas.microsoft.com/office/powerpoint/2010/main" val="73469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C0A0863-7E08-DBC2-5006-BED69785D1D5}"/>
              </a:ext>
            </a:extLst>
          </p:cNvPr>
          <p:cNvGrpSpPr/>
          <p:nvPr/>
        </p:nvGrpSpPr>
        <p:grpSpPr>
          <a:xfrm>
            <a:off x="718948" y="1138167"/>
            <a:ext cx="4643400" cy="4359073"/>
            <a:chOff x="5267528" y="1052119"/>
            <a:chExt cx="4643400" cy="4359073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8D96D9ED-8AB8-751B-2CF9-EA902306D594}"/>
                </a:ext>
              </a:extLst>
            </p:cNvPr>
            <p:cNvGrpSpPr/>
            <p:nvPr/>
          </p:nvGrpSpPr>
          <p:grpSpPr>
            <a:xfrm>
              <a:off x="5267528" y="1052119"/>
              <a:ext cx="4643400" cy="4359073"/>
              <a:chOff x="5242127" y="1798723"/>
              <a:chExt cx="4286013" cy="4023567"/>
            </a:xfrm>
          </p:grpSpPr>
          <p:pic>
            <p:nvPicPr>
              <p:cNvPr id="10" name="図 9" descr="グラフ, 棒グラフ&#10;&#10;自動的に生成された説明">
                <a:extLst>
                  <a:ext uri="{FF2B5EF4-FFF2-40B4-BE49-F238E27FC236}">
                    <a16:creationId xmlns:a16="http://schemas.microsoft.com/office/drawing/2014/main" id="{FCDC1523-B94B-A13A-1D6B-1E8EA4F89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2127" y="1798723"/>
                <a:ext cx="4023567" cy="4023567"/>
              </a:xfrm>
              <a:prstGeom prst="rect">
                <a:avLst/>
              </a:prstGeom>
            </p:spPr>
          </p:pic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B3B50F0-C092-E2CB-F881-CCBBB0D19ABA}"/>
                  </a:ext>
                </a:extLst>
              </p:cNvPr>
              <p:cNvSpPr txBox="1"/>
              <p:nvPr/>
            </p:nvSpPr>
            <p:spPr>
              <a:xfrm rot="16200000">
                <a:off x="5255529" y="3640055"/>
                <a:ext cx="928020" cy="3409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Number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234792D-F55D-5514-D741-D3BC23249688}"/>
                  </a:ext>
                </a:extLst>
              </p:cNvPr>
              <p:cNvSpPr txBox="1"/>
              <p:nvPr/>
            </p:nvSpPr>
            <p:spPr>
              <a:xfrm>
                <a:off x="5250248" y="2157690"/>
                <a:ext cx="4277892" cy="3409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Klystron Lifetime Reduction due to failures </a:t>
                </a:r>
              </a:p>
            </p:txBody>
          </p:sp>
        </p:grp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1499BBE-E9C3-7536-37C7-E98F88ED158C}"/>
                </a:ext>
              </a:extLst>
            </p:cNvPr>
            <p:cNvSpPr txBox="1"/>
            <p:nvPr/>
          </p:nvSpPr>
          <p:spPr>
            <a:xfrm>
              <a:off x="6566648" y="2937916"/>
              <a:ext cx="2699778" cy="83099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9DC2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Klystron lifetime reduced by </a:t>
              </a:r>
              <a:r>
                <a:rPr lang="en-US" sz="1600" dirty="0" err="1"/>
                <a:t>Ia</a:t>
              </a:r>
              <a:r>
                <a:rPr lang="en-US" sz="1600" dirty="0"/>
                <a:t> negative spike, leak, heater disconnection, </a:t>
              </a:r>
              <a:r>
                <a:rPr lang="en-US" sz="1600" dirty="0" err="1"/>
                <a:t>etc</a:t>
              </a:r>
              <a:r>
                <a:rPr lang="en-US" sz="1600" dirty="0"/>
                <a:t>…</a:t>
              </a: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315711-BE40-31C0-EF1B-9DAF8EC8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t>9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7741473-69F3-0696-19C1-EE68BA346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2024 CEPC WS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AD15480-60B3-0D51-42BF-6B02DDAA4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2024.10.26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37D390B-3907-6DCD-048F-7B3D27B7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59551" y="1224969"/>
            <a:ext cx="2186575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D27F090-3F51-D9BD-D65D-E36BD30AAD01}"/>
              </a:ext>
            </a:extLst>
          </p:cNvPr>
          <p:cNvGrpSpPr/>
          <p:nvPr/>
        </p:nvGrpSpPr>
        <p:grpSpPr>
          <a:xfrm>
            <a:off x="4865306" y="1252468"/>
            <a:ext cx="4637189" cy="4116374"/>
            <a:chOff x="660077" y="1170347"/>
            <a:chExt cx="4637189" cy="4116374"/>
          </a:xfrm>
        </p:grpSpPr>
        <p:pic>
          <p:nvPicPr>
            <p:cNvPr id="15" name="図 14" descr="グラフ, 棒グラフ&#10;&#10;自動的に生成された説明">
              <a:extLst>
                <a:ext uri="{FF2B5EF4-FFF2-40B4-BE49-F238E27FC236}">
                  <a16:creationId xmlns:a16="http://schemas.microsoft.com/office/drawing/2014/main" id="{87C33425-1E07-09C9-5A39-3E63834AE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8038" y="1170347"/>
              <a:ext cx="3575133" cy="4095457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A92CEB3-7309-67F7-B685-777FA7188736}"/>
                </a:ext>
              </a:extLst>
            </p:cNvPr>
            <p:cNvSpPr txBox="1"/>
            <p:nvPr/>
          </p:nvSpPr>
          <p:spPr>
            <a:xfrm>
              <a:off x="2557190" y="2571744"/>
              <a:ext cx="2740076" cy="83099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9DC2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Some klystron is still  in operating over 100,000 hour (from TRISTAN era)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D0921CE-EF67-6FBE-952C-0057B771DC6E}"/>
                </a:ext>
              </a:extLst>
            </p:cNvPr>
            <p:cNvSpPr txBox="1"/>
            <p:nvPr/>
          </p:nvSpPr>
          <p:spPr>
            <a:xfrm rot="16200000">
              <a:off x="672296" y="3033409"/>
              <a:ext cx="10054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Number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78A1A23-8050-6945-021E-F348E33ABAB4}"/>
                </a:ext>
              </a:extLst>
            </p:cNvPr>
            <p:cNvSpPr txBox="1"/>
            <p:nvPr/>
          </p:nvSpPr>
          <p:spPr>
            <a:xfrm>
              <a:off x="660077" y="4948167"/>
              <a:ext cx="199766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Total operation time</a:t>
              </a:r>
            </a:p>
          </p:txBody>
        </p:sp>
      </p:grpSp>
      <p:sp>
        <p:nvSpPr>
          <p:cNvPr id="19" name="タイトル 1">
            <a:extLst>
              <a:ext uri="{FF2B5EF4-FFF2-40B4-BE49-F238E27FC236}">
                <a16:creationId xmlns:a16="http://schemas.microsoft.com/office/drawing/2014/main" id="{94F29CDD-713D-9482-AB3D-A3897EF6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306388"/>
            <a:ext cx="9790113" cy="542925"/>
          </a:xfrm>
        </p:spPr>
        <p:txBody>
          <a:bodyPr>
            <a:normAutofit fontScale="90000"/>
          </a:bodyPr>
          <a:lstStyle/>
          <a:p>
            <a:r>
              <a:rPr lang="en-US" dirty="0"/>
              <a:t>High Power RF</a:t>
            </a:r>
            <a:endParaRPr lang="en-US" dirty="0">
              <a:latin typeface="Arial Unicode MS" panose="020B0604020202020204" pitchFamily="50" charset="-128"/>
            </a:endParaRPr>
          </a:p>
        </p:txBody>
      </p:sp>
      <p:sp>
        <p:nvSpPr>
          <p:cNvPr id="25" name="コンテンツ プレースホルダー 2">
            <a:extLst>
              <a:ext uri="{FF2B5EF4-FFF2-40B4-BE49-F238E27FC236}">
                <a16:creationId xmlns:a16="http://schemas.microsoft.com/office/drawing/2014/main" id="{3BDDDC17-5F36-ADF3-8882-2B1C792F1D2D}"/>
              </a:ext>
            </a:extLst>
          </p:cNvPr>
          <p:cNvSpPr txBox="1">
            <a:spLocks/>
          </p:cNvSpPr>
          <p:nvPr/>
        </p:nvSpPr>
        <p:spPr>
          <a:xfrm>
            <a:off x="-1" y="5525948"/>
            <a:ext cx="9759551" cy="111041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0" tIns="45720" rIns="0" bIns="45720" rtlCol="0">
            <a:normAutofit/>
          </a:bodyPr>
          <a:lstStyle>
            <a:lvl1pPr marL="277813" indent="-2778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00"/>
              </a:spcBef>
              <a:buFont typeface="Wingdings" panose="05000000000000000000" pitchFamily="2" charset="2"/>
              <a:buChar char="l"/>
            </a:pPr>
            <a:r>
              <a:rPr lang="en-US" altLang="ja-JP" dirty="0"/>
              <a:t>Update klystron and power supply required for </a:t>
            </a:r>
            <a:r>
              <a:rPr lang="en-US" altLang="ja-JP" dirty="0" err="1"/>
              <a:t>SuperKEKB</a:t>
            </a:r>
            <a:r>
              <a:rPr lang="en-US" altLang="ja-JP" dirty="0"/>
              <a:t> for High Beam Current</a:t>
            </a:r>
          </a:p>
          <a:p>
            <a:pPr algn="just">
              <a:spcBef>
                <a:spcPts val="200"/>
              </a:spcBef>
              <a:buFont typeface="Wingdings" panose="05000000000000000000" pitchFamily="2" charset="2"/>
              <a:buChar char="l"/>
            </a:pPr>
            <a:r>
              <a:rPr lang="en-US" altLang="ja-JP" dirty="0"/>
              <a:t>Expected lifetime of  klystron is around 200,000 hour</a:t>
            </a:r>
          </a:p>
          <a:p>
            <a:pPr algn="just">
              <a:spcBef>
                <a:spcPts val="200"/>
              </a:spcBef>
              <a:buFont typeface="Wingdings" panose="05000000000000000000" pitchFamily="2" charset="2"/>
              <a:buChar char="l"/>
            </a:pPr>
            <a:r>
              <a:rPr lang="en-US" altLang="ja-JP" dirty="0"/>
              <a:t>Preparing of spare is necessary for long term operation over 10 years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B1BAEE-8CC3-A1BE-CEEC-F4FFF7E7305E}"/>
              </a:ext>
            </a:extLst>
          </p:cNvPr>
          <p:cNvSpPr txBox="1"/>
          <p:nvPr/>
        </p:nvSpPr>
        <p:spPr>
          <a:xfrm>
            <a:off x="727745" y="5108842"/>
            <a:ext cx="19976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operation time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8586433-3BD7-15B3-70DD-81D660AB11A9}"/>
              </a:ext>
            </a:extLst>
          </p:cNvPr>
          <p:cNvSpPr txBox="1"/>
          <p:nvPr/>
        </p:nvSpPr>
        <p:spPr>
          <a:xfrm>
            <a:off x="5552776" y="1200772"/>
            <a:ext cx="33333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Cumulative Operating Time</a:t>
            </a:r>
            <a:endParaRPr lang="en-US" sz="20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B451EA-9675-D380-DE6A-16FB295ED0EC}"/>
              </a:ext>
            </a:extLst>
          </p:cNvPr>
          <p:cNvSpPr txBox="1"/>
          <p:nvPr/>
        </p:nvSpPr>
        <p:spPr>
          <a:xfrm>
            <a:off x="8692896" y="-6137"/>
            <a:ext cx="253390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Klystron</a:t>
            </a:r>
          </a:p>
          <a:p>
            <a:pPr lvl="1"/>
            <a:r>
              <a:rPr lang="en-US" sz="1200" dirty="0"/>
              <a:t>Toshiba (Canon) </a:t>
            </a:r>
          </a:p>
          <a:p>
            <a:pPr lvl="1"/>
            <a:r>
              <a:rPr lang="en-US" sz="1200" dirty="0"/>
              <a:t>E3786, E3732,</a:t>
            </a:r>
          </a:p>
          <a:p>
            <a:pPr lvl="1"/>
            <a:r>
              <a:rPr lang="en-US" sz="1200" dirty="0"/>
              <a:t>Power max : 1.2 MW (CW), </a:t>
            </a:r>
          </a:p>
          <a:p>
            <a:pPr lvl="1"/>
            <a:r>
              <a:rPr lang="en-US" sz="1200" dirty="0"/>
              <a:t>Gain : 55-60 dB,</a:t>
            </a:r>
          </a:p>
          <a:p>
            <a:pPr lvl="1"/>
            <a:r>
              <a:rPr lang="en-US" sz="1200" dirty="0"/>
              <a:t>Efficiency : ~65%</a:t>
            </a:r>
          </a:p>
        </p:txBody>
      </p:sp>
    </p:spTree>
    <p:extLst>
      <p:ext uri="{BB962C8B-B14F-4D97-AF65-F5344CB8AC3E}">
        <p14:creationId xmlns:p14="http://schemas.microsoft.com/office/powerpoint/2010/main" val="3627853991"/>
      </p:ext>
    </p:extLst>
  </p:cSld>
  <p:clrMapOvr>
    <a:masterClrMapping/>
  </p:clrMapOvr>
</p:sld>
</file>

<file path=ppt/theme/theme1.xml><?xml version="1.0" encoding="utf-8"?>
<a:theme xmlns:a="http://schemas.openxmlformats.org/drawingml/2006/main" name="SuperKEKB_RF">
  <a:themeElements>
    <a:clrScheme name="レトロスペクト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 Unicode MS">
      <a:majorFont>
        <a:latin typeface="Arial Unicode MS"/>
        <a:ea typeface="Arial Unicode MS"/>
        <a:cs typeface=""/>
      </a:majorFont>
      <a:minorFont>
        <a:latin typeface="Arial Unicode MS"/>
        <a:ea typeface="Arial Unicode MS"/>
        <a:cs typeface="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perKEKB_RF" id="{A24FB67E-9993-446E-AFE7-A5041B6E66D9}" vid="{1DC4AA81-0E8E-475E-9160-FBF939299126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B716E752CAA524B8C9DB12A48F48EAD" ma:contentTypeVersion="2" ma:contentTypeDescription="新しいドキュメントを作成します。" ma:contentTypeScope="" ma:versionID="ad243e214b159a7b666a174967c7ff89">
  <xsd:schema xmlns:xsd="http://www.w3.org/2001/XMLSchema" xmlns:xs="http://www.w3.org/2001/XMLSchema" xmlns:p="http://schemas.microsoft.com/office/2006/metadata/properties" xmlns:ns3="954611f5-7ca5-437a-97a1-e42616c4f560" targetNamespace="http://schemas.microsoft.com/office/2006/metadata/properties" ma:root="true" ma:fieldsID="24c0b933470eb7fc7ddd1250ed3a11f3" ns3:_="">
    <xsd:import namespace="954611f5-7ca5-437a-97a1-e42616c4f5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4611f5-7ca5-437a-97a1-e42616c4f5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4B9518-440B-4283-9F6B-2DC4F1E1302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54611f5-7ca5-437a-97a1-e42616c4f56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545601F-8CCE-4B49-9873-D40312D5E3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4611f5-7ca5-437a-97a1-e42616c4f5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C2CD5F-2626-4BB7-830F-2CDA653446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8704</TotalTime>
  <Words>7035</Words>
  <Application>Microsoft Office PowerPoint</Application>
  <PresentationFormat>ワイド画面</PresentationFormat>
  <Paragraphs>1260</Paragraphs>
  <Slides>35</Slides>
  <Notes>27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50" baseType="lpstr">
      <vt:lpstr>-apple-system</vt:lpstr>
      <vt:lpstr>Arial Unicode MS</vt:lpstr>
      <vt:lpstr>Calibri 本文</vt:lpstr>
      <vt:lpstr>Lucida Grande</vt:lpstr>
      <vt:lpstr>ＭＳ 明朝</vt:lpstr>
      <vt:lpstr>TimesNewRoman</vt:lpstr>
      <vt:lpstr>游ゴシック</vt:lpstr>
      <vt:lpstr>Aptos</vt:lpstr>
      <vt:lpstr>Arial</vt:lpstr>
      <vt:lpstr>Calibri</vt:lpstr>
      <vt:lpstr>Cambria Math</vt:lpstr>
      <vt:lpstr>Symbol</vt:lpstr>
      <vt:lpstr>Times New Roman</vt:lpstr>
      <vt:lpstr>Wingdings</vt:lpstr>
      <vt:lpstr>SuperKEKB_RF</vt:lpstr>
      <vt:lpstr>Operation Status of  SuperKEKB RF System</vt:lpstr>
      <vt:lpstr>Outline</vt:lpstr>
      <vt:lpstr> SuperKEKB Overview</vt:lpstr>
      <vt:lpstr> SuperKEKB operation history (March 2019 - )</vt:lpstr>
      <vt:lpstr>Cavity System overview of SuperKEKB</vt:lpstr>
      <vt:lpstr>ARES : Accelerator Resonantly coupled to Energy Storage</vt:lpstr>
      <vt:lpstr>RF System Upgrade Item for SuperKEKB</vt:lpstr>
      <vt:lpstr>RF station construction for SuperKEKB</vt:lpstr>
      <vt:lpstr>High Power RF</vt:lpstr>
      <vt:lpstr>High Power RF</vt:lpstr>
      <vt:lpstr>Superconducting cavity: HOM damped cavity</vt:lpstr>
      <vt:lpstr>Higher Order Mode at Superconducting cavity </vt:lpstr>
      <vt:lpstr>Superconducting cavity: HOM damped cavity</vt:lpstr>
      <vt:lpstr>Estimation of HOM Power Flow</vt:lpstr>
      <vt:lpstr>Results of Beam Test with SiC Damper</vt:lpstr>
      <vt:lpstr>HOM build-up factor</vt:lpstr>
      <vt:lpstr>CBI caused by Acceleration mode</vt:lpstr>
      <vt:lpstr>Operating experience of Superconducting cavities</vt:lpstr>
      <vt:lpstr>Operating experience of Superconducting cavities</vt:lpstr>
      <vt:lpstr>Superconducting cavity’s performance degradation in long-term operation</vt:lpstr>
      <vt:lpstr>Superconducting cavity’s performance degradation in long-term operation</vt:lpstr>
      <vt:lpstr>Performance recovering using  Horizontal High-Pressure Rinsing </vt:lpstr>
      <vt:lpstr>Summary</vt:lpstr>
      <vt:lpstr>Appendix</vt:lpstr>
      <vt:lpstr>Upgrade items of ARES for SuperKEKB</vt:lpstr>
      <vt:lpstr>Estimation of the growth rates of CBI</vt:lpstr>
      <vt:lpstr>CBI damper system</vt:lpstr>
      <vt:lpstr>Example of CBI damper operation</vt:lpstr>
      <vt:lpstr>Zero-mode stability related to Robinson stability</vt:lpstr>
      <vt:lpstr>Calculation and measurement of Bunch Gap Transient</vt:lpstr>
      <vt:lpstr>Estimation of phase difference between LER and HER (〖∆ϕ〗_HER-〖∆ϕ〗_LER)</vt:lpstr>
      <vt:lpstr>PowerPoint プレゼンテーション</vt:lpstr>
      <vt:lpstr>New LLRF Controls in SuperKEKB</vt:lpstr>
      <vt:lpstr>V_c calibration using f_s</vt:lpstr>
      <vt:lpstr>V_c calibration using f_s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Okada Takafumi</dc:creator>
  <cp:lastModifiedBy>OKADA Takafumi</cp:lastModifiedBy>
  <cp:revision>244</cp:revision>
  <dcterms:created xsi:type="dcterms:W3CDTF">2020-03-04T06:43:10Z</dcterms:created>
  <dcterms:modified xsi:type="dcterms:W3CDTF">2024-10-25T15:10:45Z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0x0101000B716E752CAA524B8C9DB12A48F48EAD</vt:lpwstr>
  </property>
</Properties>
</file>