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3.xml" ContentType="application/vnd.openxmlformats-officedocument.theme+xml"/>
  <Override PartName="/ppt/tags/tag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22"/>
  </p:notesMasterIdLst>
  <p:sldIdLst>
    <p:sldId id="256" r:id="rId3"/>
    <p:sldId id="1008" r:id="rId4"/>
    <p:sldId id="911" r:id="rId5"/>
    <p:sldId id="991" r:id="rId6"/>
    <p:sldId id="960" r:id="rId7"/>
    <p:sldId id="982" r:id="rId8"/>
    <p:sldId id="992" r:id="rId9"/>
    <p:sldId id="986" r:id="rId10"/>
    <p:sldId id="1009" r:id="rId11"/>
    <p:sldId id="1002" r:id="rId12"/>
    <p:sldId id="996" r:id="rId13"/>
    <p:sldId id="995" r:id="rId14"/>
    <p:sldId id="496" r:id="rId15"/>
    <p:sldId id="998" r:id="rId16"/>
    <p:sldId id="999" r:id="rId17"/>
    <p:sldId id="1010" r:id="rId18"/>
    <p:sldId id="466" r:id="rId19"/>
    <p:sldId id="472" r:id="rId20"/>
    <p:sldId id="273"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7" userDrawn="1">
          <p15:clr>
            <a:srgbClr val="A4A3A4"/>
          </p15:clr>
        </p15:guide>
        <p15:guide id="2" pos="3796" userDrawn="1">
          <p15:clr>
            <a:srgbClr val="A4A3A4"/>
          </p15:clr>
        </p15:guide>
        <p15:guide id="3" orient="horz" pos="236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282B"/>
    <a:srgbClr val="003365"/>
    <a:srgbClr val="0000FF"/>
    <a:srgbClr val="000000"/>
    <a:srgbClr val="E05372"/>
    <a:srgbClr val="BA73B4"/>
    <a:srgbClr val="E1E5C4"/>
    <a:srgbClr val="E5B350"/>
    <a:srgbClr val="D9732B"/>
    <a:srgbClr val="984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2472" autoAdjust="0"/>
  </p:normalViewPr>
  <p:slideViewPr>
    <p:cSldViewPr snapToGrid="0" showGuides="1">
      <p:cViewPr varScale="1">
        <p:scale>
          <a:sx n="56" d="100"/>
          <a:sy n="56" d="100"/>
        </p:scale>
        <p:origin x="1000" y="52"/>
      </p:cViewPr>
      <p:guideLst>
        <p:guide orient="horz" pos="1977"/>
        <p:guide pos="3796"/>
        <p:guide orient="horz" pos="2366"/>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79F82-6D7B-4A45-B659-91BA6444B59F}" type="datetimeFigureOut">
              <a:rPr lang="zh-CN" altLang="en-US" smtClean="0"/>
              <a:t>2024/10/25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90D61-72E4-4930-AD87-3FEE4273410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ladies and </a:t>
            </a:r>
            <a:r>
              <a:rPr lang="en-US" altLang="zh-CN" dirty="0" err="1"/>
              <a:t>gentlemen.I</a:t>
            </a:r>
            <a:r>
              <a:rPr lang="en-US" altLang="zh-CN" dirty="0"/>
              <a:t> am honored to be here and share with all of you the latest progress of our Hefei </a:t>
            </a:r>
            <a:r>
              <a:rPr lang="en-US" altLang="zh-CN" dirty="0" err="1"/>
              <a:t>Zhongke</a:t>
            </a:r>
            <a:r>
              <a:rPr lang="en-US" altLang="zh-CN" dirty="0"/>
              <a:t> </a:t>
            </a:r>
            <a:r>
              <a:rPr lang="en-US" altLang="zh-CN" dirty="0" err="1"/>
              <a:t>Caixiang</a:t>
            </a:r>
            <a:r>
              <a:rPr lang="en-US" altLang="zh-CN" dirty="0"/>
              <a:t> Technology Co., Ltd. in the field of the new generation of modular instrument platforms.</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With the continuous development of technology, the requirements for the performance, reliability, and flexibility of measurement systems are getting higher and higher. Traditional instrument architectures are difficult to meet these needs. Therefore, we have proposed a new generation of modular instrument platform -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μ</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XI (micro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eXtensions</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for Instrumentation).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1</a:t>
            </a:fld>
            <a:endParaRPr lang="zh-CN" altLang="en-US"/>
          </a:p>
        </p:txBody>
      </p:sp>
    </p:spTree>
    <p:extLst>
      <p:ext uri="{BB962C8B-B14F-4D97-AF65-F5344CB8AC3E}">
        <p14:creationId xmlns:p14="http://schemas.microsoft.com/office/powerpoint/2010/main" val="86204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Here are the several instrument products based on the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μXI</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platform, including: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800" kern="100" dirty="0">
                <a:effectLst/>
                <a:latin typeface="等线" panose="02010600030101010101" pitchFamily="2" charset="-122"/>
                <a:cs typeface="Times New Roman" panose="02020603050405020304" pitchFamily="18" charset="0"/>
              </a:rPr>
              <a:t>Data acquisition series/Readout control series/Signal generator series/Synchronization and clock series/Chassis/Software and firmware,</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0" i="0" dirty="0">
                <a:solidFill>
                  <a:srgbClr val="43436B"/>
                </a:solidFill>
                <a:effectLst/>
                <a:latin typeface="-apple-system"/>
              </a:rPr>
              <a:t>Now, let's look at some specific products </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de-DE" altLang="zh-CN" b="0" i="0" dirty="0">
                <a:solidFill>
                  <a:srgbClr val="43436B"/>
                </a:solidFill>
                <a:effectLst/>
                <a:latin typeface="-apple-system"/>
              </a:rPr>
              <a:t>In </a:t>
            </a:r>
            <a:r>
              <a:rPr lang="de-DE" altLang="zh-CN" b="0" i="0" dirty="0" err="1">
                <a:solidFill>
                  <a:srgbClr val="43436B"/>
                </a:solidFill>
                <a:effectLst/>
                <a:latin typeface="-apple-system"/>
              </a:rPr>
              <a:t>terms</a:t>
            </a:r>
            <a:r>
              <a:rPr lang="de-DE" altLang="zh-CN" b="0" i="0" dirty="0">
                <a:solidFill>
                  <a:srgbClr val="43436B"/>
                </a:solidFill>
                <a:effectLst/>
                <a:latin typeface="-apple-system"/>
              </a:rPr>
              <a:t> </a:t>
            </a:r>
            <a:r>
              <a:rPr lang="de-DE" altLang="zh-CN" b="0" i="0" dirty="0" err="1">
                <a:solidFill>
                  <a:srgbClr val="43436B"/>
                </a:solidFill>
                <a:effectLst/>
                <a:latin typeface="-apple-system"/>
              </a:rPr>
              <a:t>of</a:t>
            </a:r>
            <a:r>
              <a:rPr lang="de-DE" altLang="zh-CN" b="0" i="0" dirty="0">
                <a:solidFill>
                  <a:srgbClr val="43436B"/>
                </a:solidFill>
                <a:effectLst/>
                <a:latin typeface="-apple-system"/>
              </a:rPr>
              <a:t> </a:t>
            </a:r>
            <a:r>
              <a:rPr lang="de-DE" altLang="zh-CN" b="0" i="0" dirty="0" err="1">
                <a:solidFill>
                  <a:srgbClr val="43436B"/>
                </a:solidFill>
                <a:effectLst/>
                <a:latin typeface="-apple-system"/>
              </a:rPr>
              <a:t>controllers</a:t>
            </a:r>
            <a:r>
              <a:rPr lang="de-DE" altLang="zh-CN" b="0" i="0" dirty="0">
                <a:solidFill>
                  <a:srgbClr val="43436B"/>
                </a:solidFill>
                <a:effectLst/>
                <a:latin typeface="-apple-system"/>
              </a:rPr>
              <a:t>, </a:t>
            </a:r>
            <a:r>
              <a:rPr lang="de-DE" altLang="zh-CN" b="0" i="0" dirty="0" err="1">
                <a:solidFill>
                  <a:srgbClr val="43436B"/>
                </a:solidFill>
                <a:effectLst/>
                <a:latin typeface="-apple-system"/>
              </a:rPr>
              <a:t>we</a:t>
            </a:r>
            <a:r>
              <a:rPr lang="de-DE" altLang="zh-CN" b="0" i="0" dirty="0">
                <a:solidFill>
                  <a:srgbClr val="43436B"/>
                </a:solidFill>
                <a:effectLst/>
                <a:latin typeface="-apple-system"/>
              </a:rPr>
              <a:t> </a:t>
            </a:r>
            <a:r>
              <a:rPr lang="de-DE" altLang="zh-CN" b="0" i="0" dirty="0" err="1">
                <a:solidFill>
                  <a:srgbClr val="43436B"/>
                </a:solidFill>
                <a:effectLst/>
                <a:latin typeface="-apple-system"/>
              </a:rPr>
              <a:t>have</a:t>
            </a:r>
            <a:r>
              <a:rPr lang="de-DE" altLang="zh-CN" b="0" i="0" dirty="0">
                <a:solidFill>
                  <a:srgbClr val="43436B"/>
                </a:solidFill>
                <a:effectLst/>
                <a:latin typeface="-apple-system"/>
              </a:rPr>
              <a:t> </a:t>
            </a:r>
            <a:r>
              <a:rPr lang="el-GR" altLang="zh-CN" b="0" i="0" dirty="0">
                <a:solidFill>
                  <a:srgbClr val="43436B"/>
                </a:solidFill>
                <a:effectLst/>
                <a:latin typeface="-apple-system"/>
              </a:rPr>
              <a:t>μ</a:t>
            </a:r>
            <a:r>
              <a:rPr lang="de-DE" altLang="zh-CN" b="0" i="0" dirty="0">
                <a:solidFill>
                  <a:srgbClr val="43436B"/>
                </a:solidFill>
                <a:effectLst/>
                <a:latin typeface="-apple-system"/>
              </a:rPr>
              <a:t>XI-X6131, </a:t>
            </a:r>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de-DE" altLang="zh-CN" b="0" i="0" dirty="0">
                <a:solidFill>
                  <a:srgbClr val="43436B"/>
                </a:solidFill>
                <a:effectLst/>
                <a:latin typeface="-apple-system"/>
              </a:rPr>
              <a:t>The </a:t>
            </a:r>
            <a:r>
              <a:rPr lang="el-GR" altLang="zh-CN" b="0" i="0" dirty="0">
                <a:solidFill>
                  <a:srgbClr val="43436B"/>
                </a:solidFill>
                <a:effectLst/>
                <a:latin typeface="-apple-system"/>
              </a:rPr>
              <a:t>μ</a:t>
            </a:r>
            <a:r>
              <a:rPr lang="de-DE" altLang="zh-CN" b="0" i="0" dirty="0">
                <a:solidFill>
                  <a:srgbClr val="43436B"/>
                </a:solidFill>
                <a:effectLst/>
                <a:latin typeface="-apple-system"/>
              </a:rPr>
              <a:t>XI </a:t>
            </a:r>
            <a:r>
              <a:rPr lang="de-DE" altLang="zh-CN" b="0" i="0" dirty="0" err="1">
                <a:solidFill>
                  <a:srgbClr val="43436B"/>
                </a:solidFill>
                <a:effectLst/>
                <a:latin typeface="-apple-system"/>
              </a:rPr>
              <a:t>platform</a:t>
            </a:r>
            <a:r>
              <a:rPr lang="de-DE" altLang="zh-CN" b="0" i="0" dirty="0">
                <a:solidFill>
                  <a:srgbClr val="43436B"/>
                </a:solidFill>
                <a:effectLst/>
                <a:latin typeface="-apple-system"/>
              </a:rPr>
              <a:t> </a:t>
            </a:r>
            <a:r>
              <a:rPr lang="de-DE" altLang="zh-CN" b="0" i="0" dirty="0" err="1">
                <a:solidFill>
                  <a:srgbClr val="43436B"/>
                </a:solidFill>
                <a:effectLst/>
                <a:latin typeface="-apple-system"/>
              </a:rPr>
              <a:t>has</a:t>
            </a:r>
            <a:r>
              <a:rPr lang="de-DE" altLang="zh-CN" b="0" i="0" dirty="0">
                <a:solidFill>
                  <a:srgbClr val="43436B"/>
                </a:solidFill>
                <a:effectLst/>
                <a:latin typeface="-apple-system"/>
              </a:rPr>
              <a:t> </a:t>
            </a:r>
            <a:r>
              <a:rPr lang="de-DE" altLang="zh-CN" b="0" i="0" dirty="0" err="1">
                <a:solidFill>
                  <a:srgbClr val="43436B"/>
                </a:solidFill>
                <a:effectLst/>
                <a:latin typeface="-apple-system"/>
              </a:rPr>
              <a:t>been</a:t>
            </a:r>
            <a:r>
              <a:rPr lang="de-DE" altLang="zh-CN" b="0" i="0" dirty="0">
                <a:solidFill>
                  <a:srgbClr val="43436B"/>
                </a:solidFill>
                <a:effectLst/>
                <a:latin typeface="-apple-system"/>
              </a:rPr>
              <a:t> </a:t>
            </a:r>
            <a:r>
              <a:rPr lang="de-DE" altLang="zh-CN" b="0" i="0" dirty="0" err="1">
                <a:solidFill>
                  <a:srgbClr val="43436B"/>
                </a:solidFill>
                <a:effectLst/>
                <a:latin typeface="-apple-system"/>
              </a:rPr>
              <a:t>successfully</a:t>
            </a:r>
            <a:r>
              <a:rPr lang="de-DE" altLang="zh-CN" b="0" i="0" dirty="0">
                <a:solidFill>
                  <a:srgbClr val="43436B"/>
                </a:solidFill>
                <a:effectLst/>
                <a:latin typeface="-apple-system"/>
              </a:rPr>
              <a:t> </a:t>
            </a:r>
            <a:r>
              <a:rPr lang="de-DE" altLang="zh-CN" b="0" i="0" dirty="0" err="1">
                <a:solidFill>
                  <a:srgbClr val="43436B"/>
                </a:solidFill>
                <a:effectLst/>
                <a:latin typeface="-apple-system"/>
              </a:rPr>
              <a:t>applied</a:t>
            </a:r>
            <a:r>
              <a:rPr lang="de-DE" altLang="zh-CN" b="0" i="0" dirty="0">
                <a:solidFill>
                  <a:srgbClr val="43436B"/>
                </a:solidFill>
                <a:effectLst/>
                <a:latin typeface="-apple-system"/>
              </a:rPr>
              <a:t> in </a:t>
            </a:r>
            <a:r>
              <a:rPr lang="de-DE" altLang="zh-CN" b="0" i="0" dirty="0" err="1">
                <a:solidFill>
                  <a:srgbClr val="43436B"/>
                </a:solidFill>
                <a:effectLst/>
                <a:latin typeface="-apple-system"/>
              </a:rPr>
              <a:t>various</a:t>
            </a:r>
            <a:r>
              <a:rPr lang="de-DE" altLang="zh-CN" b="0" i="0" dirty="0">
                <a:solidFill>
                  <a:srgbClr val="43436B"/>
                </a:solidFill>
                <a:effectLst/>
                <a:latin typeface="-apple-system"/>
              </a:rPr>
              <a:t> </a:t>
            </a:r>
            <a:r>
              <a:rPr lang="de-DE" altLang="zh-CN" b="0" i="0" dirty="0" err="1">
                <a:solidFill>
                  <a:srgbClr val="43436B"/>
                </a:solidFill>
                <a:effectLst/>
                <a:latin typeface="-apple-system"/>
              </a:rPr>
              <a:t>fields</a:t>
            </a:r>
            <a:r>
              <a:rPr lang="de-DE" altLang="zh-CN" b="0" i="0" dirty="0">
                <a:solidFill>
                  <a:srgbClr val="43436B"/>
                </a:solidFill>
                <a:effectLst/>
                <a:latin typeface="-apple-system"/>
              </a:rPr>
              <a:t>, </a:t>
            </a:r>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de-DE" altLang="zh-CN" b="0" i="0" dirty="0">
                <a:solidFill>
                  <a:srgbClr val="43436B"/>
                </a:solidFill>
                <a:effectLst/>
                <a:latin typeface="-apple-system"/>
              </a:rPr>
              <a:t>such </a:t>
            </a:r>
            <a:r>
              <a:rPr lang="de-DE" altLang="zh-CN" b="0" i="0" dirty="0" err="1">
                <a:solidFill>
                  <a:srgbClr val="43436B"/>
                </a:solidFill>
                <a:effectLst/>
                <a:latin typeface="-apple-system"/>
              </a:rPr>
              <a:t>as</a:t>
            </a:r>
            <a:r>
              <a:rPr lang="de-DE" altLang="zh-CN" b="0" i="0" dirty="0">
                <a:solidFill>
                  <a:srgbClr val="43436B"/>
                </a:solidFill>
                <a:effectLst/>
                <a:latin typeface="-apple-system"/>
              </a:rPr>
              <a:t>:</a:t>
            </a:r>
          </a:p>
          <a:p>
            <a:pPr algn="l"/>
            <a:r>
              <a:rPr lang="de-DE" altLang="zh-CN" b="0" i="0" dirty="0">
                <a:solidFill>
                  <a:srgbClr val="43436B"/>
                </a:solidFill>
                <a:effectLst/>
                <a:latin typeface="-apple-system"/>
              </a:rPr>
              <a:t>3.1 Oceanographic </a:t>
            </a:r>
            <a:r>
              <a:rPr lang="de-DE" altLang="zh-CN" b="0" i="0" dirty="0" err="1">
                <a:solidFill>
                  <a:srgbClr val="43436B"/>
                </a:solidFill>
                <a:effectLst/>
                <a:latin typeface="-apple-system"/>
              </a:rPr>
              <a:t>exploration</a:t>
            </a:r>
            <a:r>
              <a:rPr lang="de-DE" altLang="zh-CN" b="0" i="0" dirty="0">
                <a:solidFill>
                  <a:srgbClr val="43436B"/>
                </a:solidFill>
                <a:effectLst/>
                <a:latin typeface="-apple-system"/>
              </a:rPr>
              <a:t> indoor </a:t>
            </a:r>
            <a:r>
              <a:rPr lang="de-DE" altLang="zh-CN" b="0" i="0" dirty="0" err="1">
                <a:solidFill>
                  <a:srgbClr val="43436B"/>
                </a:solidFill>
                <a:effectLst/>
                <a:latin typeface="-apple-system"/>
              </a:rPr>
              <a:t>data</a:t>
            </a:r>
            <a:r>
              <a:rPr lang="de-DE" altLang="zh-CN" b="0" i="0" dirty="0">
                <a:solidFill>
                  <a:srgbClr val="43436B"/>
                </a:solidFill>
                <a:effectLst/>
                <a:latin typeface="-apple-system"/>
              </a:rPr>
              <a:t> </a:t>
            </a:r>
            <a:r>
              <a:rPr lang="de-DE" altLang="zh-CN" b="0" i="0" dirty="0" err="1">
                <a:solidFill>
                  <a:srgbClr val="43436B"/>
                </a:solidFill>
                <a:effectLst/>
                <a:latin typeface="-apple-system"/>
              </a:rPr>
              <a:t>readout</a:t>
            </a:r>
            <a:r>
              <a:rPr lang="de-DE" altLang="zh-CN" b="0" i="0" dirty="0">
                <a:solidFill>
                  <a:srgbClr val="43436B"/>
                </a:solidFill>
                <a:effectLst/>
                <a:latin typeface="-apple-system"/>
              </a:rPr>
              <a:t> </a:t>
            </a:r>
            <a:r>
              <a:rPr lang="de-DE" altLang="zh-CN" b="0" i="0" dirty="0" err="1">
                <a:solidFill>
                  <a:srgbClr val="43436B"/>
                </a:solidFill>
                <a:effectLst/>
                <a:latin typeface="-apple-system"/>
              </a:rPr>
              <a:t>system</a:t>
            </a:r>
            <a:r>
              <a:rPr lang="de-DE" altLang="zh-CN" b="0" i="0" dirty="0">
                <a:solidFill>
                  <a:srgbClr val="43436B"/>
                </a:solidFill>
                <a:effectLst/>
                <a:latin typeface="-apple-system"/>
              </a:rPr>
              <a:t>: </a:t>
            </a:r>
            <a:r>
              <a:rPr lang="de-DE" altLang="zh-CN" b="0" i="0" dirty="0" err="1">
                <a:solidFill>
                  <a:srgbClr val="43436B"/>
                </a:solidFill>
                <a:effectLst/>
                <a:latin typeface="-apple-system"/>
              </a:rPr>
              <a:t>Offering</a:t>
            </a:r>
            <a:r>
              <a:rPr lang="de-DE" altLang="zh-CN" b="0" i="0" dirty="0">
                <a:solidFill>
                  <a:srgbClr val="43436B"/>
                </a:solidFill>
                <a:effectLst/>
                <a:latin typeface="-apple-system"/>
              </a:rPr>
              <a:t> a flexible, </a:t>
            </a:r>
            <a:r>
              <a:rPr lang="de-DE" altLang="zh-CN" b="0" i="0" dirty="0" err="1">
                <a:solidFill>
                  <a:srgbClr val="43436B"/>
                </a:solidFill>
                <a:effectLst/>
                <a:latin typeface="-apple-system"/>
              </a:rPr>
              <a:t>efficient</a:t>
            </a:r>
            <a:r>
              <a:rPr lang="de-DE" altLang="zh-CN" b="0" i="0" dirty="0">
                <a:solidFill>
                  <a:srgbClr val="43436B"/>
                </a:solidFill>
                <a:effectLst/>
                <a:latin typeface="-apple-system"/>
              </a:rPr>
              <a:t> </a:t>
            </a:r>
            <a:r>
              <a:rPr lang="de-DE" altLang="zh-CN" b="0" i="0" dirty="0" err="1">
                <a:solidFill>
                  <a:srgbClr val="43436B"/>
                </a:solidFill>
                <a:effectLst/>
                <a:latin typeface="-apple-system"/>
              </a:rPr>
              <a:t>exploration</a:t>
            </a:r>
            <a:r>
              <a:rPr lang="de-DE" altLang="zh-CN" b="0" i="0" dirty="0">
                <a:solidFill>
                  <a:srgbClr val="43436B"/>
                </a:solidFill>
                <a:effectLst/>
                <a:latin typeface="-apple-system"/>
              </a:rPr>
              <a:t> </a:t>
            </a:r>
            <a:r>
              <a:rPr lang="de-DE" altLang="zh-CN" b="0" i="0" dirty="0" err="1">
                <a:solidFill>
                  <a:srgbClr val="43436B"/>
                </a:solidFill>
                <a:effectLst/>
                <a:latin typeface="-apple-system"/>
              </a:rPr>
              <a:t>system</a:t>
            </a:r>
            <a:r>
              <a:rPr lang="de-DE" altLang="zh-CN" b="0" i="0" dirty="0">
                <a:solidFill>
                  <a:srgbClr val="43436B"/>
                </a:solidFill>
                <a:effectLst/>
                <a:latin typeface="-apple-system"/>
              </a:rPr>
              <a:t> </a:t>
            </a:r>
            <a:r>
              <a:rPr lang="de-DE" altLang="zh-CN" b="0" i="0" dirty="0" err="1">
                <a:solidFill>
                  <a:srgbClr val="43436B"/>
                </a:solidFill>
                <a:effectLst/>
                <a:latin typeface="-apple-system"/>
              </a:rPr>
              <a:t>with</a:t>
            </a:r>
            <a:r>
              <a:rPr lang="de-DE" altLang="zh-CN" b="0" i="0" dirty="0">
                <a:solidFill>
                  <a:srgbClr val="43436B"/>
                </a:solidFill>
                <a:effectLst/>
                <a:latin typeface="-apple-system"/>
              </a:rPr>
              <a:t> </a:t>
            </a:r>
            <a:r>
              <a:rPr lang="de-DE" altLang="zh-CN" b="0" i="0" dirty="0" err="1">
                <a:solidFill>
                  <a:srgbClr val="43436B"/>
                </a:solidFill>
                <a:effectLst/>
                <a:latin typeface="-apple-system"/>
              </a:rPr>
              <a:t>good</a:t>
            </a:r>
            <a:r>
              <a:rPr lang="de-DE" altLang="zh-CN" b="0" i="0" dirty="0">
                <a:solidFill>
                  <a:srgbClr val="43436B"/>
                </a:solidFill>
                <a:effectLst/>
                <a:latin typeface="-apple-system"/>
              </a:rPr>
              <a:t> environmental </a:t>
            </a:r>
            <a:r>
              <a:rPr lang="de-DE" altLang="zh-CN" b="0" i="0" dirty="0" err="1">
                <a:solidFill>
                  <a:srgbClr val="43436B"/>
                </a:solidFill>
                <a:effectLst/>
                <a:latin typeface="-apple-system"/>
              </a:rPr>
              <a:t>adaptability</a:t>
            </a:r>
            <a:endParaRPr lang="de-DE" altLang="zh-CN" b="0" i="0" dirty="0">
              <a:solidFill>
                <a:srgbClr val="43436B"/>
              </a:solidFill>
              <a:effectLst/>
              <a:latin typeface="-apple-system"/>
            </a:endParaRPr>
          </a:p>
          <a:p>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3436B"/>
                </a:solidFill>
                <a:effectLst/>
                <a:latin typeface="-apple-system"/>
              </a:rPr>
              <a:t>Nuclear data acquisition analysis system: Providing standardized interfaces and rapid secondary development to meet high-precision data acquisition requirements. As an emerging modular instrument platform, </a:t>
            </a:r>
            <a:r>
              <a:rPr lang="en-US" altLang="zh-CN" b="0" i="0" dirty="0" err="1">
                <a:solidFill>
                  <a:srgbClr val="43436B"/>
                </a:solidFill>
                <a:effectLst/>
                <a:latin typeface="-apple-system"/>
              </a:rPr>
              <a:t>μXI</a:t>
            </a:r>
            <a:r>
              <a:rPr lang="en-US" altLang="zh-CN" b="0" i="0" dirty="0">
                <a:solidFill>
                  <a:srgbClr val="43436B"/>
                </a:solidFill>
                <a:effectLst/>
                <a:latin typeface="-apple-system"/>
              </a:rPr>
              <a:t> has broad application prospects. We will continue to devote ourselves to the development of the </a:t>
            </a:r>
            <a:r>
              <a:rPr lang="en-US" altLang="zh-CN" b="0" i="0" dirty="0" err="1">
                <a:solidFill>
                  <a:srgbClr val="43436B"/>
                </a:solidFill>
                <a:effectLst/>
                <a:latin typeface="-apple-system"/>
              </a:rPr>
              <a:t>μXI</a:t>
            </a:r>
            <a:r>
              <a:rPr lang="en-US" altLang="zh-CN" b="0" i="0" dirty="0">
                <a:solidFill>
                  <a:srgbClr val="43436B"/>
                </a:solidFill>
                <a:effectLst/>
                <a:latin typeface="-apple-system"/>
              </a:rPr>
              <a:t> platform, continuously enhancing its performance and functionality, to provide users with higher performance, reliability, and flexibility in test and measurement solutions.</a:t>
            </a:r>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18</a:t>
            </a:fld>
            <a:endParaRPr lang="zh-CN" altLang="en-US"/>
          </a:p>
        </p:txBody>
      </p:sp>
    </p:spTree>
    <p:extLst>
      <p:ext uri="{BB962C8B-B14F-4D97-AF65-F5344CB8AC3E}">
        <p14:creationId xmlns:p14="http://schemas.microsoft.com/office/powerpoint/2010/main" val="10656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 I will introduce to you the core technologies, product features, and application advantages in different scenarios of the </a:t>
            </a:r>
            <a:r>
              <a:rPr lang="en-US" altLang="zh-CN" dirty="0" err="1"/>
              <a:t>μXI</a:t>
            </a:r>
            <a:r>
              <a:rPr lang="zh-CN" altLang="en-US" dirty="0"/>
              <a:t> </a:t>
            </a:r>
            <a:r>
              <a:rPr lang="en-US" altLang="zh-CN" dirty="0"/>
              <a:t>modular instrument platform.</a:t>
            </a:r>
          </a:p>
          <a:p>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First, let's review the development history of modular instruments. From the NIM in 1964 to today's </a:t>
            </a:r>
            <a:r>
              <a:rPr lang="en-US" altLang="zh-CN" sz="1800" kern="100" dirty="0" err="1">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μXI</a:t>
            </a:r>
            <a:r>
              <a:rPr lang="en-US"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modular instruments have undergone numerous iterations, each bringing new technologies and features to meet the growing demands. </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NIM (1964): No bus, only power supply. CAMAC (1972): Parallel bus, compatible with different CPUs, rich backplane wiring. VXI (1987): Parallel VME Bus, began introducing dedicated trigger and clock buses in nuclear physics, supports hot-pluggable modules. PXI (1997): Adopted parallel PCI bus. PXIe (2005): Adopted serial PCIe bus.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AXIe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(2010): Adopted serial PCIe &amp; Ethernet buses, also features dedicated trigger and clock buses.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99890D61-72E4-4930-AD87-3FEE4273410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43436B"/>
                </a:solidFill>
                <a:effectLst/>
                <a:latin typeface="-apple-system"/>
              </a:rPr>
              <a:t>By combining the strengths of traditional modular instrument platforms, the </a:t>
            </a:r>
            <a:r>
              <a:rPr lang="en-US" altLang="zh-CN" b="0" i="0" dirty="0" err="1">
                <a:solidFill>
                  <a:srgbClr val="43436B"/>
                </a:solidFill>
                <a:effectLst/>
                <a:latin typeface="-apple-system"/>
              </a:rPr>
              <a:t>μXI</a:t>
            </a:r>
            <a:r>
              <a:rPr lang="en-US" altLang="zh-CN" b="0" i="0" dirty="0">
                <a:solidFill>
                  <a:srgbClr val="43436B"/>
                </a:solidFill>
                <a:effectLst/>
                <a:latin typeface="-apple-system"/>
              </a:rPr>
              <a:t> platform extends instrument definition into the software and firmware layers,.</a:t>
            </a:r>
          </a:p>
          <a:p>
            <a:pPr algn="l"/>
            <a:r>
              <a:rPr lang="en-US" altLang="zh-CN" b="0" i="0" dirty="0">
                <a:solidFill>
                  <a:srgbClr val="43436B"/>
                </a:solidFill>
                <a:effectLst/>
                <a:latin typeface="-apple-system"/>
              </a:rPr>
              <a:t>hardware-software interaction integrated, : Offers stable drivers and SDK development ,simplify the development process and improve efficiency.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890D61-72E4-4930-AD87-3FEE4273410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One of the most innovative aspects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μXI</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its synchronized timing controller, which integrates CPU and FPGA processing units to provide powerful data processing capabilities and system flexibility. All UXI peripheral plug-ins gather data in parallel to the root FPGA, which offers additional functions such as trigger distribution and time synchronization.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a:effectLst/>
                <a:latin typeface="等线" panose="02010600030101010101" pitchFamily="2" charset="-122"/>
                <a:cs typeface="Times New Roman" panose="02020603050405020304" pitchFamily="18" charset="0"/>
              </a:rPr>
              <a:t> The </a:t>
            </a:r>
            <a:r>
              <a:rPr lang="en-US" altLang="zh-CN" sz="1800" kern="100" dirty="0" err="1">
                <a:effectLst/>
                <a:latin typeface="等线" panose="02010600030101010101" pitchFamily="2" charset="-122"/>
                <a:cs typeface="Times New Roman" panose="02020603050405020304" pitchFamily="18" charset="0"/>
              </a:rPr>
              <a:t>μXI</a:t>
            </a:r>
            <a:r>
              <a:rPr lang="en-US" altLang="zh-CN" sz="1800" kern="100" dirty="0">
                <a:effectLst/>
                <a:latin typeface="等线" panose="02010600030101010101" pitchFamily="2" charset="-122"/>
                <a:cs typeface="Times New Roman" panose="02020603050405020304" pitchFamily="18" charset="0"/>
              </a:rPr>
              <a:t> data transmission architecture adopts bus abstraction and standardized interface design, similar to USB. This primarily relies on the FPGA logic firmware interconnection at the transport layer. The advantage of this approach is </a:t>
            </a:r>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a:effectLst/>
                <a:latin typeface="等线" panose="02010600030101010101" pitchFamily="2" charset="-122"/>
                <a:cs typeface="Times New Roman" panose="02020603050405020304" pitchFamily="18" charset="0"/>
              </a:rPr>
              <a:t>The </a:t>
            </a:r>
            <a:r>
              <a:rPr lang="en-US" altLang="zh-CN" sz="1800" kern="100" dirty="0" err="1">
                <a:effectLst/>
                <a:latin typeface="等线" panose="02010600030101010101" pitchFamily="2" charset="-122"/>
                <a:cs typeface="Times New Roman" panose="02020603050405020304" pitchFamily="18" charset="0"/>
              </a:rPr>
              <a:t>μXI</a:t>
            </a:r>
            <a:r>
              <a:rPr lang="en-US" altLang="zh-CN" sz="1800" kern="100" dirty="0">
                <a:effectLst/>
                <a:latin typeface="等线" panose="02010600030101010101" pitchFamily="2" charset="-122"/>
                <a:cs typeface="Times New Roman" panose="02020603050405020304" pitchFamily="18" charset="0"/>
              </a:rPr>
              <a:t> hardware platform consists of eight parts ,It has the following key features, </a:t>
            </a:r>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800" b="0" i="0" dirty="0">
                <a:solidFill>
                  <a:srgbClr val="43436B"/>
                </a:solidFill>
                <a:effectLst/>
                <a:latin typeface="-apple-system"/>
              </a:rPr>
              <a:t>Now, let's compare </a:t>
            </a:r>
            <a:r>
              <a:rPr lang="en-US" altLang="zh-CN" sz="2800" b="0" i="0" dirty="0" err="1">
                <a:solidFill>
                  <a:srgbClr val="43436B"/>
                </a:solidFill>
                <a:effectLst/>
                <a:latin typeface="-apple-system"/>
              </a:rPr>
              <a:t>μXI</a:t>
            </a:r>
            <a:r>
              <a:rPr lang="en-US" altLang="zh-CN" sz="2800" b="0" i="0" dirty="0">
                <a:solidFill>
                  <a:srgbClr val="43436B"/>
                </a:solidFill>
                <a:effectLst/>
                <a:latin typeface="-apple-system"/>
              </a:rPr>
              <a:t> with other platforms: Technical advantages of the </a:t>
            </a:r>
            <a:r>
              <a:rPr lang="en-US" altLang="zh-CN" sz="2800" b="0" i="0" dirty="0" err="1">
                <a:solidFill>
                  <a:srgbClr val="43436B"/>
                </a:solidFill>
                <a:effectLst/>
                <a:latin typeface="-apple-system"/>
              </a:rPr>
              <a:t>μXI</a:t>
            </a:r>
            <a:r>
              <a:rPr lang="en-US" altLang="zh-CN" sz="2800" b="0" i="0" dirty="0">
                <a:solidFill>
                  <a:srgbClr val="43436B"/>
                </a:solidFill>
                <a:effectLst/>
                <a:latin typeface="-apple-system"/>
              </a:rPr>
              <a:t> platform: </a:t>
            </a:r>
            <a:r>
              <a:rPr lang="en-US" altLang="zh-CN" sz="1800" kern="100" dirty="0">
                <a:effectLst/>
                <a:latin typeface="等线" panose="02010600030101010101" pitchFamily="2" charset="-122"/>
                <a:cs typeface="Times New Roman" panose="02020603050405020304" pitchFamily="18" charset="0"/>
              </a:rPr>
              <a:t>• Intelligent chassis: Supports the IPMI intelligent management protocol for real-time monitoring of device status, improving system reliability. • High-performance backplane: Meets the needs of high-speed data transmission. • Logically reconfigurable synchronous timing controller: Supports various triggering and clock synchronization schemes to meet complex testing requirements. • Multi-format device cards: Supports various types of functional modules. • Universal readout: Supports multiple instruction sets and transfer protocols to enhance system compatibility. • Instruction set: to meet various application needs. </a:t>
            </a:r>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890D61-72E4-4930-AD87-3FEE4273410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2.xml"/><Relationship Id="rId5" Type="http://schemas.openxmlformats.org/officeDocument/2006/relationships/tags" Target="../tags/tag7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6.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4.png"/><Relationship Id="rId5" Type="http://schemas.openxmlformats.org/officeDocument/2006/relationships/tags" Target="../tags/tag23.xml"/><Relationship Id="rId10" Type="http://schemas.openxmlformats.org/officeDocument/2006/relationships/slideMaster" Target="../slideMasters/slideMaster1.xml"/><Relationship Id="rId4" Type="http://schemas.openxmlformats.org/officeDocument/2006/relationships/tags" Target="../tags/tag22.xml"/><Relationship Id="rId9" Type="http://schemas.openxmlformats.org/officeDocument/2006/relationships/tags" Target="../tags/tag27.xml"/></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10" Type="http://schemas.openxmlformats.org/officeDocument/2006/relationships/image" Target="../media/image5.png"/><Relationship Id="rId4" Type="http://schemas.openxmlformats.org/officeDocument/2006/relationships/tags" Target="../tags/tag3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3.xml"/><Relationship Id="rId7"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4.png"/><Relationship Id="rId5" Type="http://schemas.openxmlformats.org/officeDocument/2006/relationships/tags" Target="../tags/tag51.xml"/><Relationship Id="rId10" Type="http://schemas.openxmlformats.org/officeDocument/2006/relationships/slideMaster" Target="../slideMasters/slideMaster2.xml"/><Relationship Id="rId4" Type="http://schemas.openxmlformats.org/officeDocument/2006/relationships/tags" Target="../tags/tag50.xml"/><Relationship Id="rId9" Type="http://schemas.openxmlformats.org/officeDocument/2006/relationships/tags" Target="../tags/tag55.xml"/></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10" Type="http://schemas.openxmlformats.org/officeDocument/2006/relationships/image" Target="../media/image5.png"/><Relationship Id="rId4" Type="http://schemas.openxmlformats.org/officeDocument/2006/relationships/tags" Target="../tags/tag59.xml"/><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2.xml"/><Relationship Id="rId4" Type="http://schemas.openxmlformats.org/officeDocument/2006/relationships/tags" Target="../tags/tag6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封面">
    <p:bg>
      <p:bgPr>
        <a:solidFill>
          <a:srgbClr val="003365"/>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4959BDE-CD27-4ADA-913C-723E027B714E}"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7" name="页脚占位符 16"/>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8" name="灯片编号占位符 17"/>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图层 1"/>
          <p:cNvPicPr>
            <a:picLocks noChangeAspect="1"/>
          </p:cNvPicPr>
          <p:nvPr userDrawn="1">
            <p:custDataLst>
              <p:tags r:id="rId5"/>
            </p:custDataLst>
          </p:nvPr>
        </p:nvPicPr>
        <p:blipFill>
          <a:blip r:embed="rId8">
            <a:alphaModFix amt="40000"/>
            <a:lum contrast="-30000"/>
          </a:blip>
          <a:srcRect b="8208"/>
          <a:stretch>
            <a:fillRect/>
          </a:stretch>
        </p:blipFill>
        <p:spPr>
          <a:xfrm>
            <a:off x="0" y="2206625"/>
            <a:ext cx="12192000" cy="4651375"/>
          </a:xfrm>
          <a:prstGeom prst="rect">
            <a:avLst/>
          </a:prstGeom>
        </p:spPr>
      </p:pic>
      <p:pic>
        <p:nvPicPr>
          <p:cNvPr id="14" name="图片 13" descr="白色-横版2"/>
          <p:cNvPicPr>
            <a:picLocks noChangeAspect="1"/>
          </p:cNvPicPr>
          <p:nvPr userDrawn="1">
            <p:custDataLst>
              <p:tags r:id="rId6"/>
            </p:custDataLst>
          </p:nvPr>
        </p:nvPicPr>
        <p:blipFill>
          <a:blip r:embed="rId9"/>
          <a:stretch>
            <a:fillRect/>
          </a:stretch>
        </p:blipFill>
        <p:spPr>
          <a:xfrm>
            <a:off x="548005" y="448310"/>
            <a:ext cx="1945640" cy="5207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封面">
    <p:bg>
      <p:bgPr>
        <a:solidFill>
          <a:srgbClr val="003365"/>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844C52-194E-4DAC-ADF4-33B88959ADA9}"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7" name="页脚占位符 16"/>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8" name="灯片编号占位符 17"/>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图层 1"/>
          <p:cNvPicPr>
            <a:picLocks noChangeAspect="1"/>
          </p:cNvPicPr>
          <p:nvPr userDrawn="1">
            <p:custDataLst>
              <p:tags r:id="rId4"/>
            </p:custDataLst>
          </p:nvPr>
        </p:nvPicPr>
        <p:blipFill>
          <a:blip r:embed="rId7">
            <a:alphaModFix amt="40000"/>
            <a:lum contrast="-30000"/>
          </a:blip>
          <a:srcRect b="8208"/>
          <a:stretch>
            <a:fillRect/>
          </a:stretch>
        </p:blipFill>
        <p:spPr>
          <a:xfrm>
            <a:off x="0" y="2206625"/>
            <a:ext cx="12192000" cy="4651375"/>
          </a:xfrm>
          <a:prstGeom prst="rect">
            <a:avLst/>
          </a:prstGeom>
        </p:spPr>
      </p:pic>
      <p:pic>
        <p:nvPicPr>
          <p:cNvPr id="14" name="图片 13" descr="白色-横版2"/>
          <p:cNvPicPr>
            <a:picLocks noChangeAspect="1"/>
          </p:cNvPicPr>
          <p:nvPr userDrawn="1">
            <p:custDataLst>
              <p:tags r:id="rId5"/>
            </p:custDataLst>
          </p:nvPr>
        </p:nvPicPr>
        <p:blipFill>
          <a:blip r:embed="rId8"/>
          <a:stretch>
            <a:fillRect/>
          </a:stretch>
        </p:blipFill>
        <p:spPr>
          <a:xfrm>
            <a:off x="548005" y="448310"/>
            <a:ext cx="1945640" cy="520700"/>
          </a:xfrm>
          <a:prstGeom prst="rect">
            <a:avLst/>
          </a:prstGeom>
        </p:spPr>
      </p:pic>
      <p:sp>
        <p:nvSpPr>
          <p:cNvPr id="8" name="文本占位符 4"/>
          <p:cNvSpPr>
            <a:spLocks noGrp="1"/>
          </p:cNvSpPr>
          <p:nvPr>
            <p:ph type="body" sz="quarter" idx="13" hasCustomPrompt="1"/>
          </p:nvPr>
        </p:nvSpPr>
        <p:spPr>
          <a:xfrm>
            <a:off x="6234552" y="708660"/>
            <a:ext cx="5827215" cy="5203766"/>
          </a:xfrm>
          <a:prstGeom prst="rect">
            <a:avLst/>
          </a:prstGeom>
        </p:spPr>
        <p:txBody>
          <a:bodyPr/>
          <a:lstStyle>
            <a:lvl1pPr>
              <a:defRPr sz="2800" b="1">
                <a:solidFill>
                  <a:schemeClr val="bg1"/>
                </a:solidFill>
                <a:latin typeface="微软雅黑" panose="020B0503020204020204" charset="-122"/>
                <a:ea typeface="微软雅黑" panose="020B0503020204020204" charset="-122"/>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封面">
    <p:bg>
      <p:bgPr>
        <a:solidFill>
          <a:srgbClr val="003365"/>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A29905C-9C08-4008-A1F0-ECD69A1B0D0A}"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7" name="页脚占位符 16"/>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8" name="灯片编号占位符 17"/>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图层 1"/>
          <p:cNvPicPr>
            <a:picLocks noChangeAspect="1"/>
          </p:cNvPicPr>
          <p:nvPr userDrawn="1">
            <p:custDataLst>
              <p:tags r:id="rId4"/>
            </p:custDataLst>
          </p:nvPr>
        </p:nvPicPr>
        <p:blipFill>
          <a:blip r:embed="rId7">
            <a:alphaModFix amt="40000"/>
            <a:lum contrast="-30000"/>
          </a:blip>
          <a:srcRect b="8208"/>
          <a:stretch>
            <a:fillRect/>
          </a:stretch>
        </p:blipFill>
        <p:spPr>
          <a:xfrm>
            <a:off x="0" y="2206625"/>
            <a:ext cx="12192000" cy="4651375"/>
          </a:xfrm>
          <a:prstGeom prst="rect">
            <a:avLst/>
          </a:prstGeom>
        </p:spPr>
      </p:pic>
      <p:pic>
        <p:nvPicPr>
          <p:cNvPr id="14" name="图片 13" descr="白色-横版2"/>
          <p:cNvPicPr>
            <a:picLocks noChangeAspect="1"/>
          </p:cNvPicPr>
          <p:nvPr userDrawn="1">
            <p:custDataLst>
              <p:tags r:id="rId5"/>
            </p:custDataLst>
          </p:nvPr>
        </p:nvPicPr>
        <p:blipFill>
          <a:blip r:embed="rId8"/>
          <a:stretch>
            <a:fillRect/>
          </a:stretch>
        </p:blipFill>
        <p:spPr>
          <a:xfrm>
            <a:off x="548005" y="448310"/>
            <a:ext cx="1945640" cy="520700"/>
          </a:xfrm>
          <a:prstGeom prst="rect">
            <a:avLst/>
          </a:prstGeom>
        </p:spPr>
      </p:pic>
      <p:sp>
        <p:nvSpPr>
          <p:cNvPr id="8" name="文本占位符 4"/>
          <p:cNvSpPr>
            <a:spLocks noGrp="1"/>
          </p:cNvSpPr>
          <p:nvPr>
            <p:ph type="body" sz="quarter" idx="13" hasCustomPrompt="1"/>
          </p:nvPr>
        </p:nvSpPr>
        <p:spPr>
          <a:xfrm>
            <a:off x="6234552" y="708660"/>
            <a:ext cx="5827215" cy="5203766"/>
          </a:xfrm>
          <a:prstGeom prst="rect">
            <a:avLst/>
          </a:prstGeom>
        </p:spPr>
        <p:txBody>
          <a:bodyPr/>
          <a:lstStyle>
            <a:lvl1pPr>
              <a:defRPr sz="2800" b="1">
                <a:solidFill>
                  <a:schemeClr val="bg1"/>
                </a:solidFill>
                <a:latin typeface="微软雅黑" panose="020B0503020204020204" charset="-122"/>
                <a:ea typeface="微软雅黑" panose="020B0503020204020204" charset="-122"/>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gradFill>
          <a:gsLst>
            <a:gs pos="100000">
              <a:srgbClr val="F2F2F2"/>
            </a:gs>
            <a:gs pos="0">
              <a:srgbClr val="BCCCEA">
                <a:alpha val="23000"/>
              </a:srgbClr>
            </a:gs>
          </a:gsLst>
          <a:lin ang="18900000" scaled="0"/>
        </a:gradFill>
        <a:effectLst/>
      </p:bgPr>
    </p:bg>
    <p:spTree>
      <p:nvGrpSpPr>
        <p:cNvPr id="1" name=""/>
        <p:cNvGrpSpPr/>
        <p:nvPr/>
      </p:nvGrpSpPr>
      <p:grpSpPr>
        <a:xfrm>
          <a:off x="0" y="0"/>
          <a:ext cx="0" cy="0"/>
          <a:chOff x="0" y="0"/>
          <a:chExt cx="0" cy="0"/>
        </a:xfrm>
      </p:grpSpPr>
      <p:sp>
        <p:nvSpPr>
          <p:cNvPr id="2" name="任意多边形 1"/>
          <p:cNvSpPr/>
          <p:nvPr userDrawn="1">
            <p:custDataLst>
              <p:tags r:id="rId1"/>
            </p:custDataLst>
          </p:nvPr>
        </p:nvSpPr>
        <p:spPr>
          <a:xfrm rot="19500000">
            <a:off x="268851" y="208279"/>
            <a:ext cx="675005" cy="58991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719" h="4985">
                <a:moveTo>
                  <a:pt x="1850" y="0"/>
                </a:moveTo>
                <a:lnTo>
                  <a:pt x="4066" y="0"/>
                </a:lnTo>
                <a:cubicBezTo>
                  <a:pt x="4096" y="0"/>
                  <a:pt x="4125" y="2"/>
                  <a:pt x="4154" y="7"/>
                </a:cubicBezTo>
                <a:lnTo>
                  <a:pt x="4158" y="7"/>
                </a:lnTo>
                <a:lnTo>
                  <a:pt x="4160" y="8"/>
                </a:lnTo>
                <a:cubicBezTo>
                  <a:pt x="4343" y="27"/>
                  <a:pt x="4514" y="134"/>
                  <a:pt x="4608" y="310"/>
                </a:cubicBezTo>
                <a:lnTo>
                  <a:pt x="5648" y="2266"/>
                </a:lnTo>
                <a:cubicBezTo>
                  <a:pt x="5676" y="2319"/>
                  <a:pt x="5695" y="2374"/>
                  <a:pt x="5705" y="2429"/>
                </a:cubicBezTo>
                <a:lnTo>
                  <a:pt x="5706" y="2435"/>
                </a:lnTo>
                <a:lnTo>
                  <a:pt x="5708" y="2443"/>
                </a:lnTo>
                <a:cubicBezTo>
                  <a:pt x="5736" y="2587"/>
                  <a:pt x="5709" y="2742"/>
                  <a:pt x="5620" y="2874"/>
                </a:cubicBezTo>
                <a:lnTo>
                  <a:pt x="4381" y="4711"/>
                </a:lnTo>
                <a:cubicBezTo>
                  <a:pt x="4326" y="4793"/>
                  <a:pt x="4252" y="4857"/>
                  <a:pt x="4170" y="4899"/>
                </a:cubicBezTo>
                <a:lnTo>
                  <a:pt x="4158" y="4905"/>
                </a:lnTo>
                <a:lnTo>
                  <a:pt x="4147" y="4912"/>
                </a:lnTo>
                <a:cubicBezTo>
                  <a:pt x="4066" y="4956"/>
                  <a:pt x="3972" y="4981"/>
                  <a:pt x="3873" y="4981"/>
                </a:cubicBezTo>
                <a:lnTo>
                  <a:pt x="1685" y="4981"/>
                </a:lnTo>
                <a:lnTo>
                  <a:pt x="1667" y="4983"/>
                </a:lnTo>
                <a:cubicBezTo>
                  <a:pt x="1443" y="5003"/>
                  <a:pt x="1220" y="4890"/>
                  <a:pt x="1108" y="4680"/>
                </a:cubicBezTo>
                <a:lnTo>
                  <a:pt x="67" y="2724"/>
                </a:lnTo>
                <a:cubicBezTo>
                  <a:pt x="2" y="2601"/>
                  <a:pt x="-14" y="2465"/>
                  <a:pt x="12" y="2339"/>
                </a:cubicBezTo>
                <a:lnTo>
                  <a:pt x="12" y="2338"/>
                </a:lnTo>
                <a:lnTo>
                  <a:pt x="15" y="2318"/>
                </a:lnTo>
                <a:cubicBezTo>
                  <a:pt x="30" y="2245"/>
                  <a:pt x="59" y="2173"/>
                  <a:pt x="103" y="2107"/>
                </a:cubicBezTo>
                <a:lnTo>
                  <a:pt x="1342" y="270"/>
                </a:lnTo>
                <a:cubicBezTo>
                  <a:pt x="1398" y="188"/>
                  <a:pt x="1471" y="124"/>
                  <a:pt x="1553" y="82"/>
                </a:cubicBezTo>
                <a:lnTo>
                  <a:pt x="1565" y="76"/>
                </a:lnTo>
                <a:lnTo>
                  <a:pt x="1576" y="69"/>
                </a:lnTo>
                <a:cubicBezTo>
                  <a:pt x="1657" y="25"/>
                  <a:pt x="1751" y="0"/>
                  <a:pt x="1850" y="0"/>
                </a:cubicBezTo>
                <a:close/>
              </a:path>
            </a:pathLst>
          </a:custGeom>
          <a:solidFill>
            <a:srgbClr val="003365"/>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3" name="直接连接符 2"/>
          <p:cNvCxnSpPr/>
          <p:nvPr userDrawn="1">
            <p:custDataLst>
              <p:tags r:id="rId2"/>
            </p:custDataLst>
          </p:nvPr>
        </p:nvCxnSpPr>
        <p:spPr>
          <a:xfrm>
            <a:off x="1120775" y="815975"/>
            <a:ext cx="864298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userDrawn="1">
            <p:custDataLst>
              <p:tags r:id="rId3"/>
            </p:custDataLst>
          </p:nvPr>
        </p:nvSpPr>
        <p:spPr>
          <a:xfrm>
            <a:off x="286637" y="6492798"/>
            <a:ext cx="2371043" cy="30670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3365"/>
                </a:solidFill>
                <a:effectLst/>
                <a:uLnTx/>
                <a:uFillTx/>
                <a:latin typeface="宋体" panose="02010600030101010101" pitchFamily="2" charset="-122"/>
                <a:ea typeface="宋体" panose="02010600030101010101" pitchFamily="2" charset="-122"/>
                <a:cs typeface="+mn-cs"/>
                <a:sym typeface="+mn-ea"/>
              </a:rPr>
              <a:t>合肥中科采象科技有限公司</a:t>
            </a:r>
          </a:p>
        </p:txBody>
      </p:sp>
      <p:cxnSp>
        <p:nvCxnSpPr>
          <p:cNvPr id="5" name="直接连接符 4"/>
          <p:cNvCxnSpPr/>
          <p:nvPr userDrawn="1">
            <p:custDataLst>
              <p:tags r:id="rId4"/>
            </p:custDataLst>
          </p:nvPr>
        </p:nvCxnSpPr>
        <p:spPr>
          <a:xfrm>
            <a:off x="4417695" y="6639560"/>
            <a:ext cx="693102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 name="灯片编号占位符 6"/>
          <p:cNvSpPr>
            <a:spLocks noGrp="1"/>
          </p:cNvSpPr>
          <p:nvPr>
            <p:ph type="sldNum" sz="quarter" idx="12"/>
            <p:custDataLst>
              <p:tags r:id="rId5"/>
            </p:custDataLst>
          </p:nvPr>
        </p:nvSpPr>
        <p:spPr>
          <a:xfrm>
            <a:off x="9082556" y="6495277"/>
            <a:ext cx="2700000" cy="316800"/>
          </a:xfrm>
        </p:spPr>
        <p:txBody>
          <a:bodyPr>
            <a:noAutofit/>
          </a:bodyPr>
          <a:lstStyle>
            <a:lvl1pPr>
              <a:defRPr sz="1600">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8" name="图片 7" descr="蓝色-横版"/>
          <p:cNvPicPr>
            <a:picLocks noChangeAspect="1"/>
          </p:cNvPicPr>
          <p:nvPr userDrawn="1">
            <p:custDataLst>
              <p:tags r:id="rId6"/>
            </p:custDataLst>
          </p:nvPr>
        </p:nvPicPr>
        <p:blipFill>
          <a:blip r:embed="rId11"/>
          <a:stretch>
            <a:fillRect/>
          </a:stretch>
        </p:blipFill>
        <p:spPr>
          <a:xfrm>
            <a:off x="10106156" y="198119"/>
            <a:ext cx="1676400" cy="610235"/>
          </a:xfrm>
          <a:prstGeom prst="rect">
            <a:avLst/>
          </a:prstGeom>
        </p:spPr>
      </p:pic>
      <p:pic>
        <p:nvPicPr>
          <p:cNvPr id="9" name="图片 8" descr="精采万象1-01"/>
          <p:cNvPicPr>
            <a:picLocks noChangeAspect="1"/>
          </p:cNvPicPr>
          <p:nvPr userDrawn="1">
            <p:custDataLst>
              <p:tags r:id="rId7"/>
            </p:custDataLst>
          </p:nvPr>
        </p:nvPicPr>
        <p:blipFill>
          <a:blip r:embed="rId12"/>
          <a:stretch>
            <a:fillRect/>
          </a:stretch>
        </p:blipFill>
        <p:spPr>
          <a:xfrm>
            <a:off x="2506345" y="6415552"/>
            <a:ext cx="1825625" cy="419100"/>
          </a:xfrm>
          <a:prstGeom prst="rect">
            <a:avLst/>
          </a:prstGeom>
        </p:spPr>
      </p:pic>
      <p:sp>
        <p:nvSpPr>
          <p:cNvPr id="15" name="文本占位符 14"/>
          <p:cNvSpPr>
            <a:spLocks noGrp="1"/>
          </p:cNvSpPr>
          <p:nvPr>
            <p:ph type="body" idx="14" hasCustomPrompt="1"/>
            <p:custDataLst>
              <p:tags r:id="rId8"/>
            </p:custDataLst>
          </p:nvPr>
        </p:nvSpPr>
        <p:spPr>
          <a:xfrm>
            <a:off x="996950" y="190500"/>
            <a:ext cx="8835585" cy="625475"/>
          </a:xfrm>
        </p:spPr>
        <p:txBody>
          <a:bodyPr/>
          <a:lstStyle>
            <a:lvl1pPr marL="0" inden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buNone/>
              <a:defRPr/>
            </a:lvl2pPr>
          </a:lstStyle>
          <a:p>
            <a:pPr lvl="0"/>
            <a:r>
              <a:rPr lang="zh-CN" altLang="en-US" dirty="0"/>
              <a:t>单击此处编辑母版文本样式</a:t>
            </a:r>
            <a:r>
              <a:rPr lang="en-US" altLang="zh-CN" dirty="0"/>
              <a:t>1</a:t>
            </a:r>
            <a:endParaRPr lang="zh-CN" altLang="en-US" dirty="0"/>
          </a:p>
        </p:txBody>
      </p:sp>
      <p:sp>
        <p:nvSpPr>
          <p:cNvPr id="16" name="文本占位符 16"/>
          <p:cNvSpPr>
            <a:spLocks noGrp="1"/>
          </p:cNvSpPr>
          <p:nvPr>
            <p:ph type="body" idx="15" hasCustomPrompt="1"/>
            <p:custDataLst>
              <p:tags r:id="rId9"/>
            </p:custDataLst>
          </p:nvPr>
        </p:nvSpPr>
        <p:spPr>
          <a:xfrm>
            <a:off x="409444" y="981710"/>
            <a:ext cx="11373112" cy="5434888"/>
          </a:xfrm>
        </p:spPr>
        <p:txBody>
          <a:bodyPr/>
          <a:lstStyle>
            <a:lvl1pPr marL="457200" indent="-457200">
              <a:buFont typeface="Wingdings" panose="05000000000000000000" pitchFamily="2" charset="2"/>
              <a:buChar char="n"/>
              <a:defRPr kumimoji="0" lang="zh-CN" altLang="en-US" sz="2000" b="0" i="0" u="none" strike="noStrike" kern="1200" cap="none" spc="150" normalizeH="0" baseline="0" noProof="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800100" indent="-342900">
              <a:buFont typeface="Wingdings" panose="05000000000000000000" pitchFamily="2" charset="2"/>
              <a:buChar char="l"/>
              <a:defRPr sz="1800" b="0">
                <a:solidFill>
                  <a:schemeClr val="tx1"/>
                </a:solidFill>
                <a:latin typeface="Times New Roman" panose="02020603050405020304" pitchFamily="18" charset="0"/>
                <a:ea typeface="宋体" panose="02010600030101010101" pitchFamily="2" charset="-122"/>
              </a:defRPr>
            </a:lvl2pPr>
            <a:lvl3pPr marL="1143000" indent="-228600">
              <a:buFont typeface="Wingdings" panose="05000000000000000000" pitchFamily="2" charset="2"/>
              <a:buChar char="u"/>
              <a:defRPr sz="1600" b="0">
                <a:solidFill>
                  <a:schemeClr val="tx1"/>
                </a:solidFill>
                <a:latin typeface="Times New Roman" panose="02020603050405020304" pitchFamily="18" charset="0"/>
                <a:ea typeface="宋体" panose="02010600030101010101" pitchFamily="2" charset="-122"/>
              </a:defRPr>
            </a:lvl3pPr>
            <a:lvl4pPr>
              <a:defRPr sz="1600">
                <a:latin typeface="宋体" panose="02010600030101010101" pitchFamily="2" charset="-122"/>
              </a:defRPr>
            </a:lvl4pPr>
            <a:lvl5pPr>
              <a:defRPr sz="1600">
                <a:latin typeface="宋体" panose="02010600030101010101" pitchFamily="2" charset="-122"/>
              </a:defRPr>
            </a:lvl5pPr>
          </a:lstStyle>
          <a:p>
            <a:pPr lvl="0"/>
            <a:r>
              <a:rPr lang="zh-CN" altLang="en-US" dirty="0"/>
              <a:t>编辑母版文本样式</a:t>
            </a:r>
          </a:p>
          <a:p>
            <a:pPr lvl="1"/>
            <a:r>
              <a:rPr lang="zh-CN" altLang="en-US" dirty="0"/>
              <a:t>第二级</a:t>
            </a:r>
            <a:r>
              <a:rPr lang="en-US" altLang="zh-CN" dirty="0"/>
              <a:t>2</a:t>
            </a:r>
            <a:endParaRPr lang="zh-CN" altLang="en-US" dirty="0"/>
          </a:p>
          <a:p>
            <a:pPr lvl="2"/>
            <a:r>
              <a:rPr lang="zh-CN" altLang="en-US" dirty="0"/>
              <a:t>第三级</a:t>
            </a:r>
            <a:r>
              <a:rPr lang="en-US" altLang="zh-CN" dirty="0"/>
              <a:t>3</a:t>
            </a:r>
            <a:endParaRPr lang="zh-CN" altLang="en-US" dirty="0"/>
          </a:p>
          <a:p>
            <a:pPr lvl="0"/>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a:gsLst>
            <a:gs pos="100000">
              <a:srgbClr val="F2F2F2"/>
            </a:gs>
            <a:gs pos="0">
              <a:srgbClr val="BCCCEA">
                <a:alpha val="23000"/>
              </a:srgbClr>
            </a:gs>
          </a:gsLst>
          <a:lin ang="18900000" scaled="0"/>
        </a:gradFill>
        <a:effectLst/>
      </p:bgPr>
    </p:bg>
    <p:spTree>
      <p:nvGrpSpPr>
        <p:cNvPr id="1" name=""/>
        <p:cNvGrpSpPr/>
        <p:nvPr/>
      </p:nvGrpSpPr>
      <p:grpSpPr>
        <a:xfrm>
          <a:off x="0" y="0"/>
          <a:ext cx="0" cy="0"/>
          <a:chOff x="0" y="0"/>
          <a:chExt cx="0" cy="0"/>
        </a:xfrm>
      </p:grpSpPr>
      <p:sp>
        <p:nvSpPr>
          <p:cNvPr id="43" name="任意多边形 42"/>
          <p:cNvSpPr/>
          <p:nvPr userDrawn="1">
            <p:custDataLst>
              <p:tags r:id="rId1"/>
            </p:custDataLst>
          </p:nvPr>
        </p:nvSpPr>
        <p:spPr>
          <a:xfrm rot="19500000">
            <a:off x="268851" y="208279"/>
            <a:ext cx="675005" cy="58991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719" h="4985">
                <a:moveTo>
                  <a:pt x="1850" y="0"/>
                </a:moveTo>
                <a:lnTo>
                  <a:pt x="4066" y="0"/>
                </a:lnTo>
                <a:cubicBezTo>
                  <a:pt x="4096" y="0"/>
                  <a:pt x="4125" y="2"/>
                  <a:pt x="4154" y="7"/>
                </a:cubicBezTo>
                <a:lnTo>
                  <a:pt x="4158" y="7"/>
                </a:lnTo>
                <a:lnTo>
                  <a:pt x="4160" y="8"/>
                </a:lnTo>
                <a:cubicBezTo>
                  <a:pt x="4343" y="27"/>
                  <a:pt x="4514" y="134"/>
                  <a:pt x="4608" y="310"/>
                </a:cubicBezTo>
                <a:lnTo>
                  <a:pt x="5648" y="2266"/>
                </a:lnTo>
                <a:cubicBezTo>
                  <a:pt x="5676" y="2319"/>
                  <a:pt x="5695" y="2374"/>
                  <a:pt x="5705" y="2429"/>
                </a:cubicBezTo>
                <a:lnTo>
                  <a:pt x="5706" y="2435"/>
                </a:lnTo>
                <a:lnTo>
                  <a:pt x="5708" y="2443"/>
                </a:lnTo>
                <a:cubicBezTo>
                  <a:pt x="5736" y="2587"/>
                  <a:pt x="5709" y="2742"/>
                  <a:pt x="5620" y="2874"/>
                </a:cubicBezTo>
                <a:lnTo>
                  <a:pt x="4381" y="4711"/>
                </a:lnTo>
                <a:cubicBezTo>
                  <a:pt x="4326" y="4793"/>
                  <a:pt x="4252" y="4857"/>
                  <a:pt x="4170" y="4899"/>
                </a:cubicBezTo>
                <a:lnTo>
                  <a:pt x="4158" y="4905"/>
                </a:lnTo>
                <a:lnTo>
                  <a:pt x="4147" y="4912"/>
                </a:lnTo>
                <a:cubicBezTo>
                  <a:pt x="4066" y="4956"/>
                  <a:pt x="3972" y="4981"/>
                  <a:pt x="3873" y="4981"/>
                </a:cubicBezTo>
                <a:lnTo>
                  <a:pt x="1685" y="4981"/>
                </a:lnTo>
                <a:lnTo>
                  <a:pt x="1667" y="4983"/>
                </a:lnTo>
                <a:cubicBezTo>
                  <a:pt x="1443" y="5003"/>
                  <a:pt x="1220" y="4890"/>
                  <a:pt x="1108" y="4680"/>
                </a:cubicBezTo>
                <a:lnTo>
                  <a:pt x="67" y="2724"/>
                </a:lnTo>
                <a:cubicBezTo>
                  <a:pt x="2" y="2601"/>
                  <a:pt x="-14" y="2465"/>
                  <a:pt x="12" y="2339"/>
                </a:cubicBezTo>
                <a:lnTo>
                  <a:pt x="12" y="2338"/>
                </a:lnTo>
                <a:lnTo>
                  <a:pt x="15" y="2318"/>
                </a:lnTo>
                <a:cubicBezTo>
                  <a:pt x="30" y="2245"/>
                  <a:pt x="59" y="2173"/>
                  <a:pt x="103" y="2107"/>
                </a:cubicBezTo>
                <a:lnTo>
                  <a:pt x="1342" y="270"/>
                </a:lnTo>
                <a:cubicBezTo>
                  <a:pt x="1398" y="188"/>
                  <a:pt x="1471" y="124"/>
                  <a:pt x="1553" y="82"/>
                </a:cubicBezTo>
                <a:lnTo>
                  <a:pt x="1565" y="76"/>
                </a:lnTo>
                <a:lnTo>
                  <a:pt x="1576" y="69"/>
                </a:lnTo>
                <a:cubicBezTo>
                  <a:pt x="1657" y="25"/>
                  <a:pt x="1751" y="0"/>
                  <a:pt x="1850" y="0"/>
                </a:cubicBezTo>
                <a:close/>
              </a:path>
            </a:pathLst>
          </a:custGeom>
          <a:solidFill>
            <a:srgbClr val="003365"/>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6" name="直接连接符 5"/>
          <p:cNvCxnSpPr/>
          <p:nvPr userDrawn="1">
            <p:custDataLst>
              <p:tags r:id="rId2"/>
            </p:custDataLst>
          </p:nvPr>
        </p:nvCxnSpPr>
        <p:spPr>
          <a:xfrm>
            <a:off x="1120775" y="815975"/>
            <a:ext cx="864298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custDataLst>
              <p:tags r:id="rId3"/>
            </p:custDataLst>
          </p:nvPr>
        </p:nvSpPr>
        <p:spPr>
          <a:xfrm>
            <a:off x="286637" y="6492798"/>
            <a:ext cx="2371043" cy="30670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3365"/>
                </a:solidFill>
                <a:effectLst/>
                <a:uLnTx/>
                <a:uFillTx/>
                <a:latin typeface="宋体" panose="02010600030101010101" pitchFamily="2" charset="-122"/>
                <a:ea typeface="宋体" panose="02010600030101010101" pitchFamily="2" charset="-122"/>
                <a:cs typeface="+mn-cs"/>
                <a:sym typeface="+mn-ea"/>
              </a:rPr>
              <a:t>合肥中科采象科技有限公司</a:t>
            </a:r>
          </a:p>
        </p:txBody>
      </p:sp>
      <p:cxnSp>
        <p:nvCxnSpPr>
          <p:cNvPr id="11" name="直接连接符 10"/>
          <p:cNvCxnSpPr/>
          <p:nvPr userDrawn="1">
            <p:custDataLst>
              <p:tags r:id="rId4"/>
            </p:custDataLst>
          </p:nvPr>
        </p:nvCxnSpPr>
        <p:spPr>
          <a:xfrm>
            <a:off x="4417695" y="6639560"/>
            <a:ext cx="693102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灯片编号占位符 11"/>
          <p:cNvSpPr>
            <a:spLocks noGrp="1"/>
          </p:cNvSpPr>
          <p:nvPr>
            <p:ph type="sldNum" sz="quarter" idx="12"/>
            <p:custDataLst>
              <p:tags r:id="rId5"/>
            </p:custDataLst>
          </p:nvPr>
        </p:nvSpPr>
        <p:spPr>
          <a:xfrm>
            <a:off x="9082556" y="6495277"/>
            <a:ext cx="2700000" cy="316800"/>
          </a:xfrm>
        </p:spPr>
        <p:txBody>
          <a:bodyPr>
            <a:noAutofit/>
          </a:bodyPr>
          <a:lstStyle>
            <a:lvl1pPr>
              <a:defRPr sz="1600">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13" name="图片 12" descr="蓝色-横版"/>
          <p:cNvPicPr>
            <a:picLocks noChangeAspect="1"/>
          </p:cNvPicPr>
          <p:nvPr userDrawn="1">
            <p:custDataLst>
              <p:tags r:id="rId6"/>
            </p:custDataLst>
          </p:nvPr>
        </p:nvPicPr>
        <p:blipFill>
          <a:blip r:embed="rId9"/>
          <a:stretch>
            <a:fillRect/>
          </a:stretch>
        </p:blipFill>
        <p:spPr>
          <a:xfrm>
            <a:off x="10106156" y="198119"/>
            <a:ext cx="1676400" cy="610235"/>
          </a:xfrm>
          <a:prstGeom prst="rect">
            <a:avLst/>
          </a:prstGeom>
        </p:spPr>
      </p:pic>
      <p:pic>
        <p:nvPicPr>
          <p:cNvPr id="14" name="图片 13" descr="精采万象1-01"/>
          <p:cNvPicPr>
            <a:picLocks noChangeAspect="1"/>
          </p:cNvPicPr>
          <p:nvPr userDrawn="1">
            <p:custDataLst>
              <p:tags r:id="rId7"/>
            </p:custDataLst>
          </p:nvPr>
        </p:nvPicPr>
        <p:blipFill>
          <a:blip r:embed="rId10"/>
          <a:stretch>
            <a:fillRect/>
          </a:stretch>
        </p:blipFill>
        <p:spPr>
          <a:xfrm>
            <a:off x="2506345" y="6415552"/>
            <a:ext cx="1825625" cy="419100"/>
          </a:xfrm>
          <a:prstGeom prst="rect">
            <a:avLst/>
          </a:prstGeom>
        </p:spPr>
      </p:pic>
      <p:sp>
        <p:nvSpPr>
          <p:cNvPr id="17" name="文本占位符 16"/>
          <p:cNvSpPr>
            <a:spLocks noGrp="1"/>
          </p:cNvSpPr>
          <p:nvPr>
            <p:ph type="body" idx="14" hasCustomPrompt="1"/>
          </p:nvPr>
        </p:nvSpPr>
        <p:spPr>
          <a:xfrm>
            <a:off x="996950" y="190500"/>
            <a:ext cx="8835585" cy="625475"/>
          </a:xfrm>
        </p:spPr>
        <p:txBody>
          <a:bodyPr/>
          <a:lstStyle>
            <a:lvl1pPr marL="0" inden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buNone/>
              <a:defRPr/>
            </a:lvl2pPr>
          </a:lstStyle>
          <a:p>
            <a:pPr lvl="0"/>
            <a:r>
              <a:rPr lang="zh-CN" altLang="en-US" dirty="0"/>
              <a:t>单击此处编辑母版文本样式</a:t>
            </a:r>
            <a:r>
              <a:rPr lang="en-US" altLang="zh-CN" dirty="0"/>
              <a:t>1</a:t>
            </a:r>
            <a:endParaRPr lang="zh-CN" altLang="en-US" dirty="0"/>
          </a:p>
        </p:txBody>
      </p:sp>
      <p:sp>
        <p:nvSpPr>
          <p:cNvPr id="18" name="文本占位符 16"/>
          <p:cNvSpPr>
            <a:spLocks noGrp="1"/>
          </p:cNvSpPr>
          <p:nvPr>
            <p:ph type="body" idx="15" hasCustomPrompt="1"/>
          </p:nvPr>
        </p:nvSpPr>
        <p:spPr>
          <a:xfrm>
            <a:off x="409444" y="981710"/>
            <a:ext cx="11373112" cy="5434888"/>
          </a:xfrm>
        </p:spPr>
        <p:txBody>
          <a:bodyPr/>
          <a:lstStyle>
            <a:lvl1pPr marL="457200" indent="-457200">
              <a:buFont typeface="Wingdings" panose="05000000000000000000" pitchFamily="2" charset="2"/>
              <a:buChar char="n"/>
              <a:defRPr kumimoji="0" lang="zh-CN" altLang="en-US" sz="2000" b="0" i="0" u="none" strike="noStrike" kern="1200" cap="none" spc="150" normalizeH="0" baseline="0" noProof="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800100" indent="-342900">
              <a:buFont typeface="Wingdings" panose="05000000000000000000" pitchFamily="2" charset="2"/>
              <a:buChar char="l"/>
              <a:defRPr sz="1800" b="0">
                <a:solidFill>
                  <a:schemeClr val="tx1"/>
                </a:solidFill>
                <a:latin typeface="Times New Roman" panose="02020603050405020304" pitchFamily="18" charset="0"/>
                <a:ea typeface="宋体" panose="02010600030101010101" pitchFamily="2" charset="-122"/>
              </a:defRPr>
            </a:lvl2pPr>
            <a:lvl3pPr marL="1143000" indent="-228600">
              <a:buFont typeface="Wingdings" panose="05000000000000000000" pitchFamily="2" charset="2"/>
              <a:buChar char="u"/>
              <a:defRPr sz="1600" b="0">
                <a:solidFill>
                  <a:schemeClr val="tx1"/>
                </a:solidFill>
                <a:latin typeface="Times New Roman" panose="02020603050405020304" pitchFamily="18" charset="0"/>
                <a:ea typeface="宋体" panose="02010600030101010101" pitchFamily="2" charset="-122"/>
              </a:defRPr>
            </a:lvl3pPr>
            <a:lvl4pPr>
              <a:defRPr sz="1600">
                <a:latin typeface="宋体" panose="02010600030101010101" pitchFamily="2" charset="-122"/>
              </a:defRPr>
            </a:lvl4pPr>
            <a:lvl5pPr>
              <a:defRPr sz="1600">
                <a:latin typeface="宋体" panose="02010600030101010101" pitchFamily="2" charset="-122"/>
              </a:defRPr>
            </a:lvl5pPr>
          </a:lstStyle>
          <a:p>
            <a:pPr lvl="0"/>
            <a:r>
              <a:rPr lang="zh-CN" altLang="en-US" dirty="0"/>
              <a:t>编辑母版文本样式</a:t>
            </a:r>
          </a:p>
          <a:p>
            <a:pPr lvl="1"/>
            <a:r>
              <a:rPr lang="zh-CN" altLang="en-US" dirty="0"/>
              <a:t>第二级</a:t>
            </a:r>
            <a:r>
              <a:rPr lang="en-US" altLang="zh-CN" dirty="0"/>
              <a:t>2</a:t>
            </a:r>
            <a:endParaRPr lang="zh-CN" altLang="en-US" dirty="0"/>
          </a:p>
          <a:p>
            <a:pPr lvl="2"/>
            <a:r>
              <a:rPr lang="zh-CN" altLang="en-US" dirty="0"/>
              <a:t>第三级</a:t>
            </a:r>
            <a:r>
              <a:rPr lang="en-US" altLang="zh-CN" dirty="0"/>
              <a:t>3</a:t>
            </a:r>
            <a:endParaRPr lang="zh-CN" altLang="en-US" dirty="0"/>
          </a:p>
          <a:p>
            <a:pPr lvl="0"/>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3B51C-59DB-4B1D-8D9A-51CF8193B438}" type="datetime1">
              <a:rPr lang="zh-CN" altLang="en-US" smtClean="0"/>
              <a:t>2024/10/25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AF6917-2FB3-47BE-AF09-3AFB901AB4F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封面">
    <p:bg>
      <p:bgPr>
        <a:solidFill>
          <a:srgbClr val="003365"/>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fld id="{F57278E4-80DE-4EA5-9E52-3F55972E85A0}"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7" name="页脚占位符 16"/>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18" name="灯片编号占位符 17"/>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图层 1"/>
          <p:cNvPicPr>
            <a:picLocks noChangeAspect="1"/>
          </p:cNvPicPr>
          <p:nvPr userDrawn="1">
            <p:custDataLst>
              <p:tags r:id="rId5"/>
            </p:custDataLst>
          </p:nvPr>
        </p:nvPicPr>
        <p:blipFill>
          <a:blip r:embed="rId8">
            <a:alphaModFix amt="40000"/>
            <a:lum contrast="-30000"/>
          </a:blip>
          <a:srcRect b="8208"/>
          <a:stretch>
            <a:fillRect/>
          </a:stretch>
        </p:blipFill>
        <p:spPr>
          <a:xfrm>
            <a:off x="0" y="2206625"/>
            <a:ext cx="12192000" cy="4651375"/>
          </a:xfrm>
          <a:prstGeom prst="rect">
            <a:avLst/>
          </a:prstGeom>
        </p:spPr>
      </p:pic>
      <p:pic>
        <p:nvPicPr>
          <p:cNvPr id="14" name="图片 13" descr="白色-横版2"/>
          <p:cNvPicPr>
            <a:picLocks noChangeAspect="1"/>
          </p:cNvPicPr>
          <p:nvPr userDrawn="1">
            <p:custDataLst>
              <p:tags r:id="rId6"/>
            </p:custDataLst>
          </p:nvPr>
        </p:nvPicPr>
        <p:blipFill>
          <a:blip r:embed="rId9"/>
          <a:stretch>
            <a:fillRect/>
          </a:stretch>
        </p:blipFill>
        <p:spPr>
          <a:xfrm>
            <a:off x="548005" y="448310"/>
            <a:ext cx="1945640" cy="5207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gradFill>
          <a:gsLst>
            <a:gs pos="100000">
              <a:srgbClr val="F2F2F2"/>
            </a:gs>
            <a:gs pos="0">
              <a:srgbClr val="BCCCEA">
                <a:alpha val="23000"/>
              </a:srgbClr>
            </a:gs>
          </a:gsLst>
          <a:lin ang="18900000" scaled="0"/>
        </a:gradFill>
        <a:effectLst/>
      </p:bgPr>
    </p:bg>
    <p:spTree>
      <p:nvGrpSpPr>
        <p:cNvPr id="1" name=""/>
        <p:cNvGrpSpPr/>
        <p:nvPr/>
      </p:nvGrpSpPr>
      <p:grpSpPr>
        <a:xfrm>
          <a:off x="0" y="0"/>
          <a:ext cx="0" cy="0"/>
          <a:chOff x="0" y="0"/>
          <a:chExt cx="0" cy="0"/>
        </a:xfrm>
      </p:grpSpPr>
      <p:sp>
        <p:nvSpPr>
          <p:cNvPr id="2" name="任意多边形 1"/>
          <p:cNvSpPr/>
          <p:nvPr userDrawn="1">
            <p:custDataLst>
              <p:tags r:id="rId1"/>
            </p:custDataLst>
          </p:nvPr>
        </p:nvSpPr>
        <p:spPr>
          <a:xfrm rot="19500000">
            <a:off x="268851" y="208279"/>
            <a:ext cx="675005" cy="58991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719" h="4985">
                <a:moveTo>
                  <a:pt x="1850" y="0"/>
                </a:moveTo>
                <a:lnTo>
                  <a:pt x="4066" y="0"/>
                </a:lnTo>
                <a:cubicBezTo>
                  <a:pt x="4096" y="0"/>
                  <a:pt x="4125" y="2"/>
                  <a:pt x="4154" y="7"/>
                </a:cubicBezTo>
                <a:lnTo>
                  <a:pt x="4158" y="7"/>
                </a:lnTo>
                <a:lnTo>
                  <a:pt x="4160" y="8"/>
                </a:lnTo>
                <a:cubicBezTo>
                  <a:pt x="4343" y="27"/>
                  <a:pt x="4514" y="134"/>
                  <a:pt x="4608" y="310"/>
                </a:cubicBezTo>
                <a:lnTo>
                  <a:pt x="5648" y="2266"/>
                </a:lnTo>
                <a:cubicBezTo>
                  <a:pt x="5676" y="2319"/>
                  <a:pt x="5695" y="2374"/>
                  <a:pt x="5705" y="2429"/>
                </a:cubicBezTo>
                <a:lnTo>
                  <a:pt x="5706" y="2435"/>
                </a:lnTo>
                <a:lnTo>
                  <a:pt x="5708" y="2443"/>
                </a:lnTo>
                <a:cubicBezTo>
                  <a:pt x="5736" y="2587"/>
                  <a:pt x="5709" y="2742"/>
                  <a:pt x="5620" y="2874"/>
                </a:cubicBezTo>
                <a:lnTo>
                  <a:pt x="4381" y="4711"/>
                </a:lnTo>
                <a:cubicBezTo>
                  <a:pt x="4326" y="4793"/>
                  <a:pt x="4252" y="4857"/>
                  <a:pt x="4170" y="4899"/>
                </a:cubicBezTo>
                <a:lnTo>
                  <a:pt x="4158" y="4905"/>
                </a:lnTo>
                <a:lnTo>
                  <a:pt x="4147" y="4912"/>
                </a:lnTo>
                <a:cubicBezTo>
                  <a:pt x="4066" y="4956"/>
                  <a:pt x="3972" y="4981"/>
                  <a:pt x="3873" y="4981"/>
                </a:cubicBezTo>
                <a:lnTo>
                  <a:pt x="1685" y="4981"/>
                </a:lnTo>
                <a:lnTo>
                  <a:pt x="1667" y="4983"/>
                </a:lnTo>
                <a:cubicBezTo>
                  <a:pt x="1443" y="5003"/>
                  <a:pt x="1220" y="4890"/>
                  <a:pt x="1108" y="4680"/>
                </a:cubicBezTo>
                <a:lnTo>
                  <a:pt x="67" y="2724"/>
                </a:lnTo>
                <a:cubicBezTo>
                  <a:pt x="2" y="2601"/>
                  <a:pt x="-14" y="2465"/>
                  <a:pt x="12" y="2339"/>
                </a:cubicBezTo>
                <a:lnTo>
                  <a:pt x="12" y="2338"/>
                </a:lnTo>
                <a:lnTo>
                  <a:pt x="15" y="2318"/>
                </a:lnTo>
                <a:cubicBezTo>
                  <a:pt x="30" y="2245"/>
                  <a:pt x="59" y="2173"/>
                  <a:pt x="103" y="2107"/>
                </a:cubicBezTo>
                <a:lnTo>
                  <a:pt x="1342" y="270"/>
                </a:lnTo>
                <a:cubicBezTo>
                  <a:pt x="1398" y="188"/>
                  <a:pt x="1471" y="124"/>
                  <a:pt x="1553" y="82"/>
                </a:cubicBezTo>
                <a:lnTo>
                  <a:pt x="1565" y="76"/>
                </a:lnTo>
                <a:lnTo>
                  <a:pt x="1576" y="69"/>
                </a:lnTo>
                <a:cubicBezTo>
                  <a:pt x="1657" y="25"/>
                  <a:pt x="1751" y="0"/>
                  <a:pt x="1850" y="0"/>
                </a:cubicBezTo>
                <a:close/>
              </a:path>
            </a:pathLst>
          </a:custGeom>
          <a:solidFill>
            <a:srgbClr val="003365"/>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3" name="直接连接符 2"/>
          <p:cNvCxnSpPr/>
          <p:nvPr userDrawn="1">
            <p:custDataLst>
              <p:tags r:id="rId2"/>
            </p:custDataLst>
          </p:nvPr>
        </p:nvCxnSpPr>
        <p:spPr>
          <a:xfrm>
            <a:off x="1120775" y="815975"/>
            <a:ext cx="864298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userDrawn="1">
            <p:custDataLst>
              <p:tags r:id="rId3"/>
            </p:custDataLst>
          </p:nvPr>
        </p:nvSpPr>
        <p:spPr>
          <a:xfrm>
            <a:off x="286637" y="6492798"/>
            <a:ext cx="2371043" cy="30670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3365"/>
                </a:solidFill>
                <a:effectLst/>
                <a:uLnTx/>
                <a:uFillTx/>
                <a:latin typeface="宋体" panose="02010600030101010101" pitchFamily="2" charset="-122"/>
                <a:ea typeface="宋体" panose="02010600030101010101" pitchFamily="2" charset="-122"/>
                <a:cs typeface="+mn-cs"/>
                <a:sym typeface="+mn-ea"/>
              </a:rPr>
              <a:t>合肥中科采象科技有限公司</a:t>
            </a:r>
          </a:p>
        </p:txBody>
      </p:sp>
      <p:cxnSp>
        <p:nvCxnSpPr>
          <p:cNvPr id="5" name="直接连接符 4"/>
          <p:cNvCxnSpPr/>
          <p:nvPr userDrawn="1">
            <p:custDataLst>
              <p:tags r:id="rId4"/>
            </p:custDataLst>
          </p:nvPr>
        </p:nvCxnSpPr>
        <p:spPr>
          <a:xfrm>
            <a:off x="4417695" y="6639560"/>
            <a:ext cx="693102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 name="灯片编号占位符 6"/>
          <p:cNvSpPr>
            <a:spLocks noGrp="1"/>
          </p:cNvSpPr>
          <p:nvPr>
            <p:ph type="sldNum" sz="quarter" idx="12"/>
            <p:custDataLst>
              <p:tags r:id="rId5"/>
            </p:custDataLst>
          </p:nvPr>
        </p:nvSpPr>
        <p:spPr>
          <a:xfrm>
            <a:off x="9082556" y="6495277"/>
            <a:ext cx="2700000" cy="316800"/>
          </a:xfrm>
        </p:spPr>
        <p:txBody>
          <a:bodyPr>
            <a:noAutofit/>
          </a:bodyPr>
          <a:lstStyle>
            <a:lvl1pPr>
              <a:defRPr sz="1600">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8" name="图片 7" descr="蓝色-横版"/>
          <p:cNvPicPr>
            <a:picLocks noChangeAspect="1"/>
          </p:cNvPicPr>
          <p:nvPr userDrawn="1">
            <p:custDataLst>
              <p:tags r:id="rId6"/>
            </p:custDataLst>
          </p:nvPr>
        </p:nvPicPr>
        <p:blipFill>
          <a:blip r:embed="rId11"/>
          <a:stretch>
            <a:fillRect/>
          </a:stretch>
        </p:blipFill>
        <p:spPr>
          <a:xfrm>
            <a:off x="10106156" y="198119"/>
            <a:ext cx="1676400" cy="610235"/>
          </a:xfrm>
          <a:prstGeom prst="rect">
            <a:avLst/>
          </a:prstGeom>
        </p:spPr>
      </p:pic>
      <p:pic>
        <p:nvPicPr>
          <p:cNvPr id="9" name="图片 8" descr="精采万象1-01"/>
          <p:cNvPicPr>
            <a:picLocks noChangeAspect="1"/>
          </p:cNvPicPr>
          <p:nvPr userDrawn="1">
            <p:custDataLst>
              <p:tags r:id="rId7"/>
            </p:custDataLst>
          </p:nvPr>
        </p:nvPicPr>
        <p:blipFill>
          <a:blip r:embed="rId12"/>
          <a:stretch>
            <a:fillRect/>
          </a:stretch>
        </p:blipFill>
        <p:spPr>
          <a:xfrm>
            <a:off x="2506345" y="6415552"/>
            <a:ext cx="1825625" cy="419100"/>
          </a:xfrm>
          <a:prstGeom prst="rect">
            <a:avLst/>
          </a:prstGeom>
        </p:spPr>
      </p:pic>
      <p:sp>
        <p:nvSpPr>
          <p:cNvPr id="15" name="文本占位符 14"/>
          <p:cNvSpPr>
            <a:spLocks noGrp="1"/>
          </p:cNvSpPr>
          <p:nvPr>
            <p:ph type="body" idx="14" hasCustomPrompt="1"/>
            <p:custDataLst>
              <p:tags r:id="rId8"/>
            </p:custDataLst>
          </p:nvPr>
        </p:nvSpPr>
        <p:spPr>
          <a:xfrm>
            <a:off x="996950" y="190500"/>
            <a:ext cx="8835585" cy="625475"/>
          </a:xfrm>
        </p:spPr>
        <p:txBody>
          <a:bodyPr/>
          <a:lstStyle>
            <a:lvl1pPr marL="0" inden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buNone/>
              <a:defRPr/>
            </a:lvl2pPr>
          </a:lstStyle>
          <a:p>
            <a:pPr lvl="0"/>
            <a:r>
              <a:rPr lang="zh-CN" altLang="en-US" dirty="0"/>
              <a:t>单击此处编辑母版文本样式</a:t>
            </a:r>
            <a:r>
              <a:rPr lang="en-US" altLang="zh-CN" dirty="0"/>
              <a:t>1</a:t>
            </a:r>
            <a:endParaRPr lang="zh-CN" altLang="en-US" dirty="0"/>
          </a:p>
        </p:txBody>
      </p:sp>
      <p:sp>
        <p:nvSpPr>
          <p:cNvPr id="16" name="文本占位符 16"/>
          <p:cNvSpPr>
            <a:spLocks noGrp="1"/>
          </p:cNvSpPr>
          <p:nvPr>
            <p:ph type="body" idx="15" hasCustomPrompt="1"/>
            <p:custDataLst>
              <p:tags r:id="rId9"/>
            </p:custDataLst>
          </p:nvPr>
        </p:nvSpPr>
        <p:spPr>
          <a:xfrm>
            <a:off x="409444" y="981710"/>
            <a:ext cx="11373112" cy="5434888"/>
          </a:xfrm>
        </p:spPr>
        <p:txBody>
          <a:bodyPr/>
          <a:lstStyle>
            <a:lvl1pPr marL="457200" indent="-457200">
              <a:buFont typeface="Wingdings" panose="05000000000000000000" pitchFamily="2" charset="2"/>
              <a:buChar char="n"/>
              <a:defRPr kumimoji="0" lang="zh-CN" altLang="en-US" sz="2000" b="0" i="0" u="none" strike="noStrike" kern="1200" cap="none" spc="150" normalizeH="0" baseline="0" noProof="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800100" indent="-342900">
              <a:buFont typeface="Wingdings" panose="05000000000000000000" pitchFamily="2" charset="2"/>
              <a:buChar char="l"/>
              <a:defRPr sz="1800" b="0">
                <a:solidFill>
                  <a:schemeClr val="tx1"/>
                </a:solidFill>
                <a:latin typeface="Times New Roman" panose="02020603050405020304" pitchFamily="18" charset="0"/>
                <a:ea typeface="宋体" panose="02010600030101010101" pitchFamily="2" charset="-122"/>
              </a:defRPr>
            </a:lvl2pPr>
            <a:lvl3pPr marL="1143000" indent="-228600">
              <a:buFont typeface="Wingdings" panose="05000000000000000000" pitchFamily="2" charset="2"/>
              <a:buChar char="u"/>
              <a:defRPr sz="1600" b="0">
                <a:solidFill>
                  <a:schemeClr val="tx1"/>
                </a:solidFill>
                <a:latin typeface="Times New Roman" panose="02020603050405020304" pitchFamily="18" charset="0"/>
                <a:ea typeface="宋体" panose="02010600030101010101" pitchFamily="2" charset="-122"/>
              </a:defRPr>
            </a:lvl3pPr>
            <a:lvl4pPr>
              <a:defRPr sz="1600">
                <a:latin typeface="宋体" panose="02010600030101010101" pitchFamily="2" charset="-122"/>
              </a:defRPr>
            </a:lvl4pPr>
            <a:lvl5pPr>
              <a:defRPr sz="1600">
                <a:latin typeface="宋体" panose="02010600030101010101" pitchFamily="2" charset="-122"/>
              </a:defRPr>
            </a:lvl5pPr>
          </a:lstStyle>
          <a:p>
            <a:pPr lvl="0"/>
            <a:r>
              <a:rPr lang="zh-CN" altLang="en-US" dirty="0"/>
              <a:t>编辑母版文本样式</a:t>
            </a:r>
          </a:p>
          <a:p>
            <a:pPr lvl="1"/>
            <a:r>
              <a:rPr lang="zh-CN" altLang="en-US" dirty="0"/>
              <a:t>第二级</a:t>
            </a:r>
            <a:r>
              <a:rPr lang="en-US" altLang="zh-CN" dirty="0"/>
              <a:t>2</a:t>
            </a:r>
            <a:endParaRPr lang="zh-CN" altLang="en-US" dirty="0"/>
          </a:p>
          <a:p>
            <a:pPr lvl="2"/>
            <a:r>
              <a:rPr lang="zh-CN" altLang="en-US" dirty="0"/>
              <a:t>第三级</a:t>
            </a:r>
            <a:r>
              <a:rPr lang="en-US" altLang="zh-CN" dirty="0"/>
              <a:t>3</a:t>
            </a:r>
            <a:endParaRPr lang="zh-CN" altLang="en-US" dirty="0"/>
          </a:p>
          <a:p>
            <a:pPr lvl="0"/>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a:gsLst>
            <a:gs pos="100000">
              <a:srgbClr val="F2F2F2"/>
            </a:gs>
            <a:gs pos="0">
              <a:srgbClr val="BCCCEA">
                <a:alpha val="23000"/>
              </a:srgbClr>
            </a:gs>
          </a:gsLst>
          <a:lin ang="18900000" scaled="0"/>
        </a:gradFill>
        <a:effectLst/>
      </p:bgPr>
    </p:bg>
    <p:spTree>
      <p:nvGrpSpPr>
        <p:cNvPr id="1" name=""/>
        <p:cNvGrpSpPr/>
        <p:nvPr/>
      </p:nvGrpSpPr>
      <p:grpSpPr>
        <a:xfrm>
          <a:off x="0" y="0"/>
          <a:ext cx="0" cy="0"/>
          <a:chOff x="0" y="0"/>
          <a:chExt cx="0" cy="0"/>
        </a:xfrm>
      </p:grpSpPr>
      <p:sp>
        <p:nvSpPr>
          <p:cNvPr id="43" name="任意多边形 42"/>
          <p:cNvSpPr/>
          <p:nvPr userDrawn="1">
            <p:custDataLst>
              <p:tags r:id="rId1"/>
            </p:custDataLst>
          </p:nvPr>
        </p:nvSpPr>
        <p:spPr>
          <a:xfrm rot="19500000">
            <a:off x="268851" y="208279"/>
            <a:ext cx="675005" cy="58991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719" h="4985">
                <a:moveTo>
                  <a:pt x="1850" y="0"/>
                </a:moveTo>
                <a:lnTo>
                  <a:pt x="4066" y="0"/>
                </a:lnTo>
                <a:cubicBezTo>
                  <a:pt x="4096" y="0"/>
                  <a:pt x="4125" y="2"/>
                  <a:pt x="4154" y="7"/>
                </a:cubicBezTo>
                <a:lnTo>
                  <a:pt x="4158" y="7"/>
                </a:lnTo>
                <a:lnTo>
                  <a:pt x="4160" y="8"/>
                </a:lnTo>
                <a:cubicBezTo>
                  <a:pt x="4343" y="27"/>
                  <a:pt x="4514" y="134"/>
                  <a:pt x="4608" y="310"/>
                </a:cubicBezTo>
                <a:lnTo>
                  <a:pt x="5648" y="2266"/>
                </a:lnTo>
                <a:cubicBezTo>
                  <a:pt x="5676" y="2319"/>
                  <a:pt x="5695" y="2374"/>
                  <a:pt x="5705" y="2429"/>
                </a:cubicBezTo>
                <a:lnTo>
                  <a:pt x="5706" y="2435"/>
                </a:lnTo>
                <a:lnTo>
                  <a:pt x="5708" y="2443"/>
                </a:lnTo>
                <a:cubicBezTo>
                  <a:pt x="5736" y="2587"/>
                  <a:pt x="5709" y="2742"/>
                  <a:pt x="5620" y="2874"/>
                </a:cubicBezTo>
                <a:lnTo>
                  <a:pt x="4381" y="4711"/>
                </a:lnTo>
                <a:cubicBezTo>
                  <a:pt x="4326" y="4793"/>
                  <a:pt x="4252" y="4857"/>
                  <a:pt x="4170" y="4899"/>
                </a:cubicBezTo>
                <a:lnTo>
                  <a:pt x="4158" y="4905"/>
                </a:lnTo>
                <a:lnTo>
                  <a:pt x="4147" y="4912"/>
                </a:lnTo>
                <a:cubicBezTo>
                  <a:pt x="4066" y="4956"/>
                  <a:pt x="3972" y="4981"/>
                  <a:pt x="3873" y="4981"/>
                </a:cubicBezTo>
                <a:lnTo>
                  <a:pt x="1685" y="4981"/>
                </a:lnTo>
                <a:lnTo>
                  <a:pt x="1667" y="4983"/>
                </a:lnTo>
                <a:cubicBezTo>
                  <a:pt x="1443" y="5003"/>
                  <a:pt x="1220" y="4890"/>
                  <a:pt x="1108" y="4680"/>
                </a:cubicBezTo>
                <a:lnTo>
                  <a:pt x="67" y="2724"/>
                </a:lnTo>
                <a:cubicBezTo>
                  <a:pt x="2" y="2601"/>
                  <a:pt x="-14" y="2465"/>
                  <a:pt x="12" y="2339"/>
                </a:cubicBezTo>
                <a:lnTo>
                  <a:pt x="12" y="2338"/>
                </a:lnTo>
                <a:lnTo>
                  <a:pt x="15" y="2318"/>
                </a:lnTo>
                <a:cubicBezTo>
                  <a:pt x="30" y="2245"/>
                  <a:pt x="59" y="2173"/>
                  <a:pt x="103" y="2107"/>
                </a:cubicBezTo>
                <a:lnTo>
                  <a:pt x="1342" y="270"/>
                </a:lnTo>
                <a:cubicBezTo>
                  <a:pt x="1398" y="188"/>
                  <a:pt x="1471" y="124"/>
                  <a:pt x="1553" y="82"/>
                </a:cubicBezTo>
                <a:lnTo>
                  <a:pt x="1565" y="76"/>
                </a:lnTo>
                <a:lnTo>
                  <a:pt x="1576" y="69"/>
                </a:lnTo>
                <a:cubicBezTo>
                  <a:pt x="1657" y="25"/>
                  <a:pt x="1751" y="0"/>
                  <a:pt x="1850" y="0"/>
                </a:cubicBezTo>
                <a:close/>
              </a:path>
            </a:pathLst>
          </a:custGeom>
          <a:solidFill>
            <a:srgbClr val="003365"/>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6" name="直接连接符 5"/>
          <p:cNvCxnSpPr/>
          <p:nvPr userDrawn="1">
            <p:custDataLst>
              <p:tags r:id="rId2"/>
            </p:custDataLst>
          </p:nvPr>
        </p:nvCxnSpPr>
        <p:spPr>
          <a:xfrm>
            <a:off x="1120775" y="815975"/>
            <a:ext cx="864298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custDataLst>
              <p:tags r:id="rId3"/>
            </p:custDataLst>
          </p:nvPr>
        </p:nvSpPr>
        <p:spPr>
          <a:xfrm>
            <a:off x="286637" y="6492798"/>
            <a:ext cx="2371043" cy="30670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pPr>
            <a:r>
              <a:rPr kumimoji="0" lang="zh-CN" altLang="en-US" sz="1400" b="1" i="0" u="none" strike="noStrike" kern="1200" cap="none" spc="0" normalizeH="0" baseline="0" noProof="0" dirty="0">
                <a:ln>
                  <a:noFill/>
                </a:ln>
                <a:solidFill>
                  <a:srgbClr val="003365"/>
                </a:solidFill>
                <a:effectLst/>
                <a:uLnTx/>
                <a:uFillTx/>
                <a:latin typeface="宋体" panose="02010600030101010101" pitchFamily="2" charset="-122"/>
                <a:ea typeface="宋体" panose="02010600030101010101" pitchFamily="2" charset="-122"/>
                <a:cs typeface="+mn-cs"/>
                <a:sym typeface="+mn-ea"/>
              </a:rPr>
              <a:t>合肥中科采象科技有限公司</a:t>
            </a:r>
          </a:p>
        </p:txBody>
      </p:sp>
      <p:cxnSp>
        <p:nvCxnSpPr>
          <p:cNvPr id="11" name="直接连接符 10"/>
          <p:cNvCxnSpPr/>
          <p:nvPr userDrawn="1">
            <p:custDataLst>
              <p:tags r:id="rId4"/>
            </p:custDataLst>
          </p:nvPr>
        </p:nvCxnSpPr>
        <p:spPr>
          <a:xfrm>
            <a:off x="4417695" y="6639560"/>
            <a:ext cx="6931025" cy="0"/>
          </a:xfrm>
          <a:prstGeom prst="line">
            <a:avLst/>
          </a:prstGeom>
          <a:ln>
            <a:gradFill>
              <a:gsLst>
                <a:gs pos="0">
                  <a:srgbClr val="003365"/>
                </a:gs>
                <a:gs pos="100000">
                  <a:schemeClr val="accent1">
                    <a:lumMod val="30000"/>
                    <a:lumOff val="70000"/>
                    <a:alpha val="9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灯片编号占位符 11"/>
          <p:cNvSpPr>
            <a:spLocks noGrp="1"/>
          </p:cNvSpPr>
          <p:nvPr>
            <p:ph type="sldNum" sz="quarter" idx="12"/>
            <p:custDataLst>
              <p:tags r:id="rId5"/>
            </p:custDataLst>
          </p:nvPr>
        </p:nvSpPr>
        <p:spPr>
          <a:xfrm>
            <a:off x="9082556" y="6495277"/>
            <a:ext cx="2700000" cy="316800"/>
          </a:xfrm>
        </p:spPr>
        <p:txBody>
          <a:bodyPr>
            <a:noAutofit/>
          </a:bodyPr>
          <a:lstStyle>
            <a:lvl1pPr>
              <a:defRPr sz="1600">
                <a:latin typeface="Times New Roman" panose="02020603050405020304" pitchFamily="18" charset="0"/>
                <a:cs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13" name="图片 12" descr="蓝色-横版"/>
          <p:cNvPicPr>
            <a:picLocks noChangeAspect="1"/>
          </p:cNvPicPr>
          <p:nvPr userDrawn="1">
            <p:custDataLst>
              <p:tags r:id="rId6"/>
            </p:custDataLst>
          </p:nvPr>
        </p:nvPicPr>
        <p:blipFill>
          <a:blip r:embed="rId9"/>
          <a:stretch>
            <a:fillRect/>
          </a:stretch>
        </p:blipFill>
        <p:spPr>
          <a:xfrm>
            <a:off x="10106156" y="198119"/>
            <a:ext cx="1676400" cy="610235"/>
          </a:xfrm>
          <a:prstGeom prst="rect">
            <a:avLst/>
          </a:prstGeom>
        </p:spPr>
      </p:pic>
      <p:pic>
        <p:nvPicPr>
          <p:cNvPr id="14" name="图片 13" descr="精采万象1-01"/>
          <p:cNvPicPr>
            <a:picLocks noChangeAspect="1"/>
          </p:cNvPicPr>
          <p:nvPr userDrawn="1">
            <p:custDataLst>
              <p:tags r:id="rId7"/>
            </p:custDataLst>
          </p:nvPr>
        </p:nvPicPr>
        <p:blipFill>
          <a:blip r:embed="rId10"/>
          <a:stretch>
            <a:fillRect/>
          </a:stretch>
        </p:blipFill>
        <p:spPr>
          <a:xfrm>
            <a:off x="2506345" y="6415552"/>
            <a:ext cx="1825625" cy="419100"/>
          </a:xfrm>
          <a:prstGeom prst="rect">
            <a:avLst/>
          </a:prstGeom>
        </p:spPr>
      </p:pic>
      <p:sp>
        <p:nvSpPr>
          <p:cNvPr id="17" name="文本占位符 16"/>
          <p:cNvSpPr>
            <a:spLocks noGrp="1"/>
          </p:cNvSpPr>
          <p:nvPr>
            <p:ph type="body" idx="14" hasCustomPrompt="1"/>
          </p:nvPr>
        </p:nvSpPr>
        <p:spPr>
          <a:xfrm>
            <a:off x="996950" y="190500"/>
            <a:ext cx="8835585" cy="625475"/>
          </a:xfrm>
        </p:spPr>
        <p:txBody>
          <a:bodyPr/>
          <a:lstStyle>
            <a:lvl1pPr marL="0" inden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buNone/>
              <a:defRPr/>
            </a:lvl2pPr>
          </a:lstStyle>
          <a:p>
            <a:pPr lvl="0"/>
            <a:r>
              <a:rPr lang="zh-CN" altLang="en-US" dirty="0"/>
              <a:t>单击此处编辑母版文本样式</a:t>
            </a:r>
            <a:r>
              <a:rPr lang="en-US" altLang="zh-CN" dirty="0"/>
              <a:t>1</a:t>
            </a:r>
            <a:endParaRPr lang="zh-CN" altLang="en-US" dirty="0"/>
          </a:p>
        </p:txBody>
      </p:sp>
      <p:sp>
        <p:nvSpPr>
          <p:cNvPr id="18" name="文本占位符 16"/>
          <p:cNvSpPr>
            <a:spLocks noGrp="1"/>
          </p:cNvSpPr>
          <p:nvPr>
            <p:ph type="body" idx="15" hasCustomPrompt="1"/>
          </p:nvPr>
        </p:nvSpPr>
        <p:spPr>
          <a:xfrm>
            <a:off x="409444" y="981710"/>
            <a:ext cx="11373112" cy="5434888"/>
          </a:xfrm>
        </p:spPr>
        <p:txBody>
          <a:bodyPr/>
          <a:lstStyle>
            <a:lvl1pPr marL="457200" indent="-457200">
              <a:buFont typeface="Wingdings" panose="05000000000000000000" pitchFamily="2" charset="2"/>
              <a:buChar char="n"/>
              <a:defRPr kumimoji="0" lang="zh-CN" altLang="en-US" sz="2000" b="0" i="0" u="none" strike="noStrike" kern="1200" cap="none" spc="150" normalizeH="0" baseline="0" noProof="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800100" indent="-342900">
              <a:buFont typeface="Wingdings" panose="05000000000000000000" pitchFamily="2" charset="2"/>
              <a:buChar char="l"/>
              <a:defRPr sz="1800" b="0">
                <a:solidFill>
                  <a:schemeClr val="tx1"/>
                </a:solidFill>
                <a:latin typeface="Times New Roman" panose="02020603050405020304" pitchFamily="18" charset="0"/>
                <a:ea typeface="宋体" panose="02010600030101010101" pitchFamily="2" charset="-122"/>
              </a:defRPr>
            </a:lvl2pPr>
            <a:lvl3pPr marL="1143000" indent="-228600">
              <a:buFont typeface="Wingdings" panose="05000000000000000000" pitchFamily="2" charset="2"/>
              <a:buChar char="u"/>
              <a:defRPr sz="1600" b="0">
                <a:solidFill>
                  <a:schemeClr val="tx1"/>
                </a:solidFill>
                <a:latin typeface="Times New Roman" panose="02020603050405020304" pitchFamily="18" charset="0"/>
                <a:ea typeface="宋体" panose="02010600030101010101" pitchFamily="2" charset="-122"/>
              </a:defRPr>
            </a:lvl3pPr>
            <a:lvl4pPr>
              <a:defRPr sz="1600">
                <a:latin typeface="宋体" panose="02010600030101010101" pitchFamily="2" charset="-122"/>
              </a:defRPr>
            </a:lvl4pPr>
            <a:lvl5pPr>
              <a:defRPr sz="1600">
                <a:latin typeface="宋体" panose="02010600030101010101" pitchFamily="2" charset="-122"/>
              </a:defRPr>
            </a:lvl5pPr>
          </a:lstStyle>
          <a:p>
            <a:pPr lvl="0"/>
            <a:r>
              <a:rPr lang="zh-CN" altLang="en-US" dirty="0"/>
              <a:t>编辑母版文本样式</a:t>
            </a:r>
          </a:p>
          <a:p>
            <a:pPr lvl="1"/>
            <a:r>
              <a:rPr lang="zh-CN" altLang="en-US" dirty="0"/>
              <a:t>第二级</a:t>
            </a:r>
            <a:r>
              <a:rPr lang="en-US" altLang="zh-CN" dirty="0"/>
              <a:t>2</a:t>
            </a:r>
            <a:endParaRPr lang="zh-CN" altLang="en-US" dirty="0"/>
          </a:p>
          <a:p>
            <a:pPr lvl="2"/>
            <a:r>
              <a:rPr lang="zh-CN" altLang="en-US" dirty="0"/>
              <a:t>第三级</a:t>
            </a:r>
            <a:r>
              <a:rPr lang="en-US" altLang="zh-CN" dirty="0"/>
              <a:t>3</a:t>
            </a:r>
            <a:endParaRPr lang="zh-CN" altLang="en-US" dirty="0"/>
          </a:p>
          <a:p>
            <a:pPr lvl="0"/>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lgn="ctr">
              <a:defRPr sz="3200">
                <a:solidFill>
                  <a:srgbClr val="333333"/>
                </a:solidFill>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58A5E5D1-6B03-499A-959A-C010B3CF7CCB}" type="datetime1">
              <a:rPr lang="zh-CN" altLang="en-US" smtClean="0"/>
              <a:t>2024/10/25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tags" Target="../tags/tag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5" Type="http://schemas.openxmlformats.org/officeDocument/2006/relationships/slideLayout" Target="../slideLayouts/slideLayout5.xml"/><Relationship Id="rId10"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ags" Target="../tags/tag35.xml"/><Relationship Id="rId12" Type="http://schemas.openxmlformats.org/officeDocument/2006/relationships/tags" Target="../tags/tag40.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tags" Target="../tags/tag39.xml"/><Relationship Id="rId5" Type="http://schemas.openxmlformats.org/officeDocument/2006/relationships/slideLayout" Target="../slideLayouts/slideLayout10.xml"/><Relationship Id="rId10" Type="http://schemas.openxmlformats.org/officeDocument/2006/relationships/tags" Target="../tags/tag38.xml"/><Relationship Id="rId4" Type="http://schemas.openxmlformats.org/officeDocument/2006/relationships/slideLayout" Target="../slideLayouts/slideLayout9.xml"/><Relationship Id="rId9" Type="http://schemas.openxmlformats.org/officeDocument/2006/relationships/tags" Target="../tags/tag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E3ABA0B-EB1A-4ADC-BA59-A378BE72A0E5}"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内部资料 禁止外传"/>
          <p:cNvPicPr>
            <a:picLocks noChangeAspect="1"/>
          </p:cNvPicPr>
          <p:nvPr userDrawn="1"/>
        </p:nvPicPr>
        <p:blipFill>
          <a:blip r:embed="rId13">
            <a:alphaModFix amt="40000"/>
            <a:lum contrast="-12000"/>
          </a:blip>
          <a:stretch>
            <a:fillRect/>
          </a:stretch>
        </p:blipFill>
        <p:spPr>
          <a:xfrm>
            <a:off x="11054080" y="6221095"/>
            <a:ext cx="1137920" cy="636905"/>
          </a:xfrm>
          <a:prstGeom prst="rect">
            <a:avLst/>
          </a:prstGeom>
        </p:spPr>
      </p:pic>
    </p:spTree>
    <p:custDataLst>
      <p:tags r:id="rId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pPr>
            <a:fld id="{76A469D4-2412-4F57-A7CC-C6D3F022B803}" type="datetime1">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2024/10/25</a:t>
            </a:fld>
            <a:endParaRPr kumimoji="0" lang="zh-CN" altLang="en-US" sz="1000" b="0" i="0" u="none" strike="noStrike" kern="1200" cap="none" spc="0" normalizeH="0" baseline="0" noProof="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pic>
        <p:nvPicPr>
          <p:cNvPr id="7" name="图片 6" descr="内部资料 禁止外传"/>
          <p:cNvPicPr>
            <a:picLocks noChangeAspect="1"/>
          </p:cNvPicPr>
          <p:nvPr userDrawn="1"/>
        </p:nvPicPr>
        <p:blipFill>
          <a:blip r:embed="rId13">
            <a:alphaModFix amt="40000"/>
            <a:lum contrast="-12000"/>
          </a:blip>
          <a:stretch>
            <a:fillRect/>
          </a:stretch>
        </p:blipFill>
        <p:spPr>
          <a:xfrm>
            <a:off x="11054080" y="6221095"/>
            <a:ext cx="1137920" cy="636905"/>
          </a:xfrm>
          <a:prstGeom prst="rect">
            <a:avLst/>
          </a:prstGeom>
        </p:spPr>
      </p:pic>
    </p:spTree>
    <p:custDataLst>
      <p:tags r:id="rId7"/>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tiff"/><Relationship Id="rId18" Type="http://schemas.openxmlformats.org/officeDocument/2006/relationships/image" Target="../media/image47.jpeg"/><Relationship Id="rId3" Type="http://schemas.openxmlformats.org/officeDocument/2006/relationships/image" Target="../media/image32.png"/><Relationship Id="rId21" Type="http://schemas.openxmlformats.org/officeDocument/2006/relationships/image" Target="../media/image50.jpeg"/><Relationship Id="rId7" Type="http://schemas.openxmlformats.org/officeDocument/2006/relationships/image" Target="../media/image36.tiff"/><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notesSlide" Target="../notesSlides/notesSlide10.xml"/><Relationship Id="rId16" Type="http://schemas.openxmlformats.org/officeDocument/2006/relationships/image" Target="../media/image45.png"/><Relationship Id="rId20"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35.tiff"/><Relationship Id="rId11" Type="http://schemas.openxmlformats.org/officeDocument/2006/relationships/image" Target="../media/image40.png"/><Relationship Id="rId5" Type="http://schemas.openxmlformats.org/officeDocument/2006/relationships/image" Target="../media/image34.tiff"/><Relationship Id="rId15" Type="http://schemas.openxmlformats.org/officeDocument/2006/relationships/image" Target="../media/image44.jpe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tiff"/><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59.jpeg"/><Relationship Id="rId5" Type="http://schemas.openxmlformats.org/officeDocument/2006/relationships/tags" Target="../tags/tag108.xml"/><Relationship Id="rId10" Type="http://schemas.openxmlformats.org/officeDocument/2006/relationships/image" Target="../media/image58.jpeg"/><Relationship Id="rId4" Type="http://schemas.openxmlformats.org/officeDocument/2006/relationships/tags" Target="../tags/tag107.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62.jpe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61.jpeg"/><Relationship Id="rId5" Type="http://schemas.openxmlformats.org/officeDocument/2006/relationships/tags" Target="../tags/tag115.xml"/><Relationship Id="rId10" Type="http://schemas.openxmlformats.org/officeDocument/2006/relationships/image" Target="../media/image60.emf"/><Relationship Id="rId4" Type="http://schemas.openxmlformats.org/officeDocument/2006/relationships/tags" Target="../tags/tag114.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svg"/><Relationship Id="rId3" Type="http://schemas.openxmlformats.org/officeDocument/2006/relationships/tags" Target="../tags/tag120.xml"/><Relationship Id="rId7" Type="http://schemas.openxmlformats.org/officeDocument/2006/relationships/slideLayout" Target="../slideLayouts/slideLayout3.xml"/><Relationship Id="rId12" Type="http://schemas.openxmlformats.org/officeDocument/2006/relationships/image" Target="../media/image67.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66.svg"/><Relationship Id="rId5" Type="http://schemas.openxmlformats.org/officeDocument/2006/relationships/tags" Target="../tags/tag122.xml"/><Relationship Id="rId10" Type="http://schemas.openxmlformats.org/officeDocument/2006/relationships/image" Target="../media/image65.png"/><Relationship Id="rId4" Type="http://schemas.openxmlformats.org/officeDocument/2006/relationships/tags" Target="../tags/tag121.xml"/><Relationship Id="rId9" Type="http://schemas.openxmlformats.org/officeDocument/2006/relationships/image" Target="../media/image64.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image" Target="../media/image15.emf"/><Relationship Id="rId10" Type="http://schemas.openxmlformats.org/officeDocument/2006/relationships/image" Target="../media/image18.png"/><Relationship Id="rId4" Type="http://schemas.openxmlformats.org/officeDocument/2006/relationships/oleObject" Target="../embeddings/oleObject1.bin"/><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Visio___.vsdx"/><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package" Target="../embeddings/Microsoft_Visio___1.vsdx"/><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75.xml"/><Relationship Id="rId7" Type="http://schemas.openxmlformats.org/officeDocument/2006/relationships/slideLayout" Target="../slideLayouts/slideLayout4.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10" Type="http://schemas.openxmlformats.org/officeDocument/2006/relationships/image" Target="../media/image21.emf"/><Relationship Id="rId4" Type="http://schemas.openxmlformats.org/officeDocument/2006/relationships/tags" Target="../tags/tag76.xml"/><Relationship Id="rId9" Type="http://schemas.openxmlformats.org/officeDocument/2006/relationships/package" Target="../embeddings/Microsoft_Visio___2.vsdx"/></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slideLayout" Target="../slideLayouts/slideLayout4.xml"/><Relationship Id="rId3" Type="http://schemas.openxmlformats.org/officeDocument/2006/relationships/tags" Target="../tags/tag81.xml"/><Relationship Id="rId21" Type="http://schemas.openxmlformats.org/officeDocument/2006/relationships/tags" Target="../tags/tag99.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10" Type="http://schemas.openxmlformats.org/officeDocument/2006/relationships/tags" Target="../tags/tag88.xml"/><Relationship Id="rId19" Type="http://schemas.openxmlformats.org/officeDocument/2006/relationships/tags" Target="../tags/tag97.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51751" y="2472055"/>
            <a:ext cx="10147177" cy="1568450"/>
          </a:xfrm>
          <a:prstGeom prst="rect">
            <a:avLst/>
          </a:prstGeom>
          <a:noFill/>
        </p:spPr>
        <p:txBody>
          <a:bodyPr wrap="square" rtlCol="0">
            <a:spAutoFit/>
          </a:bodyPr>
          <a:lstStyle/>
          <a:p>
            <a:pPr lvl="0" algn="ctr">
              <a:defRPr/>
            </a:pPr>
            <a:r>
              <a:rPr kumimoji="0" lang="zh-CN" altLang="en-US" sz="4800" b="1" i="0" u="none" strike="noStrike" kern="1200" cap="none" spc="0" normalizeH="0" baseline="0" noProof="0" dirty="0">
                <a:ln>
                  <a:noFill/>
                </a:ln>
                <a:solidFill>
                  <a:prstClr val="white"/>
                </a:solidFill>
                <a:effectLst/>
                <a:uLnTx/>
                <a:uFillTx/>
                <a:latin typeface="+mj-ea"/>
                <a:ea typeface="+mj-ea"/>
                <a:cs typeface="+mn-ea"/>
                <a:sym typeface="+mn-lt"/>
              </a:rPr>
              <a:t>The </a:t>
            </a:r>
            <a:r>
              <a:rPr kumimoji="0" lang="en-US" altLang="zh-CN" sz="4800" b="1" i="0" u="none" strike="noStrike" kern="1200" cap="none" spc="0" normalizeH="0" baseline="0" noProof="0" dirty="0">
                <a:ln>
                  <a:noFill/>
                </a:ln>
                <a:solidFill>
                  <a:prstClr val="white"/>
                </a:solidFill>
                <a:effectLst/>
                <a:uLnTx/>
                <a:uFillTx/>
                <a:latin typeface="+mj-ea"/>
                <a:ea typeface="+mj-ea"/>
                <a:cs typeface="+mn-ea"/>
                <a:sym typeface="+mn-lt"/>
              </a:rPr>
              <a:t>new</a:t>
            </a:r>
            <a:r>
              <a:rPr kumimoji="0" lang="zh-CN" altLang="en-US" sz="4800" b="1" i="0" u="none" strike="noStrike" kern="1200" cap="none" spc="0" normalizeH="0" baseline="0" noProof="0" dirty="0">
                <a:ln>
                  <a:noFill/>
                </a:ln>
                <a:solidFill>
                  <a:prstClr val="white"/>
                </a:solidFill>
                <a:effectLst/>
                <a:uLnTx/>
                <a:uFillTx/>
                <a:latin typeface="+mj-ea"/>
                <a:ea typeface="+mj-ea"/>
                <a:cs typeface="+mn-ea"/>
                <a:sym typeface="+mn-lt"/>
              </a:rPr>
              <a:t> generation modular instrument platform</a:t>
            </a:r>
            <a:r>
              <a:rPr kumimoji="0" lang="en-US" altLang="zh-CN" sz="4800" b="1" i="0" u="none" strike="noStrike" kern="1200" cap="none" spc="0" normalizeH="0" baseline="0" noProof="0" dirty="0">
                <a:ln>
                  <a:noFill/>
                </a:ln>
                <a:solidFill>
                  <a:prstClr val="white"/>
                </a:solidFill>
                <a:effectLst/>
                <a:uLnTx/>
                <a:uFillTx/>
                <a:latin typeface="+mj-ea"/>
                <a:ea typeface="+mj-ea"/>
                <a:cs typeface="+mn-ea"/>
                <a:sym typeface="+mn-lt"/>
              </a:rPr>
              <a:t> </a:t>
            </a:r>
          </a:p>
        </p:txBody>
      </p:sp>
      <p:sp>
        <p:nvSpPr>
          <p:cNvPr id="3" name="文本框 2"/>
          <p:cNvSpPr txBox="1"/>
          <p:nvPr/>
        </p:nvSpPr>
        <p:spPr>
          <a:xfrm>
            <a:off x="5131540" y="5632450"/>
            <a:ext cx="19473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fld id="{C641D269-679A-404E-B066-BA95B4C88637}" type="datetime2">
              <a:rPr kumimoji="0" lang="zh-CN" altLang="en-US" sz="1800" b="0" i="0" u="none" strike="noStrike" kern="1200" cap="none" spc="0" normalizeH="0" baseline="0" noProof="0" smtClean="0">
                <a:ln>
                  <a:noFill/>
                </a:ln>
                <a:solidFill>
                  <a:prstClr val="white"/>
                </a:solidFill>
                <a:effectLst>
                  <a:outerShdw blurRad="50800" dist="38100" dir="18900000" algn="bl" rotWithShape="0">
                    <a:prstClr val="black">
                      <a:alpha val="40000"/>
                    </a:prstClr>
                  </a:outerShdw>
                </a:effectLst>
                <a:uLnTx/>
                <a:uFillTx/>
                <a:cs typeface="+mn-ea"/>
                <a:sym typeface="+mn-lt"/>
              </a:rPr>
              <a:t>2024年10月25日</a:t>
            </a:fld>
            <a:endParaRPr kumimoji="0" lang="zh-CN" alt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cs typeface="+mn-ea"/>
              <a:sym typeface="+mn-lt"/>
            </a:endParaRPr>
          </a:p>
        </p:txBody>
      </p:sp>
      <p:sp>
        <p:nvSpPr>
          <p:cNvPr id="2" name="文本框 1"/>
          <p:cNvSpPr txBox="1"/>
          <p:nvPr/>
        </p:nvSpPr>
        <p:spPr>
          <a:xfrm>
            <a:off x="4647415" y="5193722"/>
            <a:ext cx="28971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err="1">
                <a:solidFill>
                  <a:prstClr val="white"/>
                </a:solidFill>
                <a:effectLst>
                  <a:outerShdw blurRad="50800" dist="38100" dir="18900000" algn="bl" rotWithShape="0">
                    <a:prstClr val="black">
                      <a:alpha val="40000"/>
                    </a:prstClr>
                  </a:outerShdw>
                </a:effectLst>
                <a:cs typeface="+mn-ea"/>
                <a:sym typeface="+mn-lt"/>
              </a:rPr>
              <a:t>Everacq</a:t>
            </a:r>
            <a:r>
              <a:rPr lang="en-US" altLang="zh-CN" dirty="0">
                <a:solidFill>
                  <a:prstClr val="white"/>
                </a:solidFill>
                <a:effectLst>
                  <a:outerShdw blurRad="50800" dist="38100" dir="18900000" algn="bl" rotWithShape="0">
                    <a:prstClr val="black">
                      <a:alpha val="40000"/>
                    </a:prstClr>
                  </a:outerShdw>
                </a:effectLst>
                <a:cs typeface="+mn-ea"/>
                <a:sym typeface="+mn-lt"/>
              </a:rPr>
              <a:t> Technology</a:t>
            </a:r>
            <a:endParaRPr kumimoji="0" lang="en-US" altLang="zh-CN"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cs typeface="+mn-ea"/>
              <a:sym typeface="+mn-lt"/>
            </a:endParaRPr>
          </a:p>
        </p:txBody>
      </p:sp>
      <p:sp>
        <p:nvSpPr>
          <p:cNvPr id="5" name="灯片编号占位符 4">
            <a:extLst>
              <a:ext uri="{FF2B5EF4-FFF2-40B4-BE49-F238E27FC236}">
                <a16:creationId xmlns:a16="http://schemas.microsoft.com/office/drawing/2014/main" id="{C10557E7-95EF-97F0-9BC3-7EE4F7D6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1</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p:txBody>
          <a:bodyPr>
            <a:normAutofit/>
          </a:bodyPr>
          <a:lstStyle/>
          <a:p>
            <a:r>
              <a:rPr>
                <a:sym typeface="+mn-ea"/>
              </a:rPr>
              <a:t>μXI Instrument Platform Product Series</a:t>
            </a:r>
          </a:p>
        </p:txBody>
      </p:sp>
      <p:sp>
        <p:nvSpPr>
          <p:cNvPr id="13" name="文本框 12"/>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2.1</a:t>
            </a:r>
          </a:p>
        </p:txBody>
      </p:sp>
      <p:grpSp>
        <p:nvGrpSpPr>
          <p:cNvPr id="10" name="组合 9"/>
          <p:cNvGrpSpPr/>
          <p:nvPr/>
        </p:nvGrpSpPr>
        <p:grpSpPr>
          <a:xfrm>
            <a:off x="3365061" y="1151265"/>
            <a:ext cx="3642987" cy="4840604"/>
            <a:chOff x="3789473" y="1079633"/>
            <a:chExt cx="4081039" cy="5285290"/>
          </a:xfrm>
        </p:grpSpPr>
        <p:sp>
          <p:nvSpPr>
            <p:cNvPr id="11" name="íṣlîďé"/>
            <p:cNvSpPr/>
            <p:nvPr/>
          </p:nvSpPr>
          <p:spPr>
            <a:xfrm>
              <a:off x="3789473" y="1079633"/>
              <a:ext cx="404050" cy="385494"/>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1</a:t>
              </a:r>
            </a:p>
          </p:txBody>
        </p:sp>
        <p:sp>
          <p:nvSpPr>
            <p:cNvPr id="14" name="íṣlîďé"/>
            <p:cNvSpPr/>
            <p:nvPr/>
          </p:nvSpPr>
          <p:spPr>
            <a:xfrm>
              <a:off x="3823619" y="3382891"/>
              <a:ext cx="394802" cy="397281"/>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2</a:t>
              </a:r>
            </a:p>
          </p:txBody>
        </p:sp>
        <p:sp>
          <p:nvSpPr>
            <p:cNvPr id="15" name="íṣlîďé"/>
            <p:cNvSpPr/>
            <p:nvPr/>
          </p:nvSpPr>
          <p:spPr>
            <a:xfrm>
              <a:off x="3831444" y="5675575"/>
              <a:ext cx="387299" cy="387299"/>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3</a:t>
              </a:r>
            </a:p>
          </p:txBody>
        </p:sp>
        <p:sp>
          <p:nvSpPr>
            <p:cNvPr id="16" name="íṣlîďé"/>
            <p:cNvSpPr/>
            <p:nvPr/>
          </p:nvSpPr>
          <p:spPr>
            <a:xfrm>
              <a:off x="7447872" y="1081056"/>
              <a:ext cx="387299" cy="387299"/>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4</a:t>
              </a:r>
            </a:p>
          </p:txBody>
        </p:sp>
        <p:sp>
          <p:nvSpPr>
            <p:cNvPr id="17" name="íṣlîďé"/>
            <p:cNvSpPr/>
            <p:nvPr/>
          </p:nvSpPr>
          <p:spPr>
            <a:xfrm>
              <a:off x="7466367" y="2112848"/>
              <a:ext cx="387299" cy="387299"/>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5</a:t>
              </a:r>
            </a:p>
          </p:txBody>
        </p:sp>
        <p:sp>
          <p:nvSpPr>
            <p:cNvPr id="18" name="íṣlîďé"/>
            <p:cNvSpPr/>
            <p:nvPr/>
          </p:nvSpPr>
          <p:spPr>
            <a:xfrm>
              <a:off x="7466367" y="3290468"/>
              <a:ext cx="387299" cy="387299"/>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6</a:t>
              </a:r>
            </a:p>
          </p:txBody>
        </p:sp>
        <p:sp>
          <p:nvSpPr>
            <p:cNvPr id="19" name="íṣlîďé"/>
            <p:cNvSpPr/>
            <p:nvPr/>
          </p:nvSpPr>
          <p:spPr>
            <a:xfrm>
              <a:off x="7447967" y="5958629"/>
              <a:ext cx="422545" cy="406294"/>
            </a:xfrm>
            <a:prstGeom prst="ellipse">
              <a:avLst/>
            </a:prstGeom>
            <a:solidFill>
              <a:srgbClr val="A82127"/>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7</a:t>
              </a:r>
            </a:p>
          </p:txBody>
        </p:sp>
      </p:grpSp>
      <p:grpSp>
        <p:nvGrpSpPr>
          <p:cNvPr id="25" name="组合 24"/>
          <p:cNvGrpSpPr/>
          <p:nvPr/>
        </p:nvGrpSpPr>
        <p:grpSpPr>
          <a:xfrm>
            <a:off x="9504460" y="1172456"/>
            <a:ext cx="2235286" cy="4664291"/>
            <a:chOff x="9511951" y="1150783"/>
            <a:chExt cx="1949392" cy="4111189"/>
          </a:xfrm>
        </p:grpSpPr>
        <p:grpSp>
          <p:nvGrpSpPr>
            <p:cNvPr id="26" name="组合 25"/>
            <p:cNvGrpSpPr/>
            <p:nvPr/>
          </p:nvGrpSpPr>
          <p:grpSpPr>
            <a:xfrm>
              <a:off x="9520306" y="2051183"/>
              <a:ext cx="1939705" cy="605924"/>
              <a:chOff x="9651470" y="2446267"/>
              <a:chExt cx="1939705" cy="605924"/>
            </a:xfrm>
          </p:grpSpPr>
          <p:pic>
            <p:nvPicPr>
              <p:cNvPr id="55" name="图片 54"/>
              <p:cNvPicPr>
                <a:picLocks noChangeAspect="1"/>
              </p:cNvPicPr>
              <p:nvPr/>
            </p:nvPicPr>
            <p:blipFill>
              <a:blip r:embed="rId3" cstate="print"/>
              <a:stretch>
                <a:fillRect/>
              </a:stretch>
            </p:blipFill>
            <p:spPr>
              <a:xfrm>
                <a:off x="10465804" y="2447201"/>
                <a:ext cx="1125371" cy="603912"/>
              </a:xfrm>
              <a:prstGeom prst="rect">
                <a:avLst/>
              </a:prstGeom>
            </p:spPr>
          </p:pic>
          <p:pic>
            <p:nvPicPr>
              <p:cNvPr id="56" name="图片 55"/>
              <p:cNvPicPr>
                <a:picLocks noChangeAspect="1"/>
              </p:cNvPicPr>
              <p:nvPr/>
            </p:nvPicPr>
            <p:blipFill>
              <a:blip r:embed="rId4" cstate="print"/>
              <a:stretch>
                <a:fillRect/>
              </a:stretch>
            </p:blipFill>
            <p:spPr>
              <a:xfrm>
                <a:off x="9651470" y="2446267"/>
                <a:ext cx="795961" cy="605924"/>
              </a:xfrm>
              <a:prstGeom prst="rect">
                <a:avLst/>
              </a:prstGeom>
            </p:spPr>
          </p:pic>
        </p:grpSp>
        <p:grpSp>
          <p:nvGrpSpPr>
            <p:cNvPr id="27" name="组合 26"/>
            <p:cNvGrpSpPr/>
            <p:nvPr/>
          </p:nvGrpSpPr>
          <p:grpSpPr>
            <a:xfrm>
              <a:off x="9511951" y="1150783"/>
              <a:ext cx="1949392" cy="660190"/>
              <a:chOff x="9643115" y="1650266"/>
              <a:chExt cx="1949392" cy="660190"/>
            </a:xfrm>
          </p:grpSpPr>
          <p:pic>
            <p:nvPicPr>
              <p:cNvPr id="51" name="图片 50"/>
              <p:cNvPicPr>
                <a:picLocks noChangeAspect="1"/>
              </p:cNvPicPr>
              <p:nvPr/>
            </p:nvPicPr>
            <p:blipFill>
              <a:blip r:embed="rId5" cstate="print"/>
              <a:stretch>
                <a:fillRect/>
              </a:stretch>
            </p:blipFill>
            <p:spPr>
              <a:xfrm>
                <a:off x="10467136" y="1650266"/>
                <a:ext cx="1125371" cy="654352"/>
              </a:xfrm>
              <a:prstGeom prst="rect">
                <a:avLst/>
              </a:prstGeom>
            </p:spPr>
          </p:pic>
          <p:grpSp>
            <p:nvGrpSpPr>
              <p:cNvPr id="52" name="组合 51"/>
              <p:cNvGrpSpPr/>
              <p:nvPr/>
            </p:nvGrpSpPr>
            <p:grpSpPr>
              <a:xfrm>
                <a:off x="9643115" y="1650266"/>
                <a:ext cx="804316" cy="660190"/>
                <a:chOff x="6832164" y="1348173"/>
                <a:chExt cx="1103191" cy="1114169"/>
              </a:xfrm>
            </p:grpSpPr>
            <p:pic>
              <p:nvPicPr>
                <p:cNvPr id="53" name="图片 52"/>
                <p:cNvPicPr>
                  <a:picLocks noChangeAspect="1"/>
                </p:cNvPicPr>
                <p:nvPr/>
              </p:nvPicPr>
              <p:blipFill>
                <a:blip r:embed="rId6" cstate="print"/>
                <a:stretch>
                  <a:fillRect/>
                </a:stretch>
              </p:blipFill>
              <p:spPr>
                <a:xfrm>
                  <a:off x="6833189" y="1348173"/>
                  <a:ext cx="1102166" cy="610430"/>
                </a:xfrm>
                <a:prstGeom prst="rect">
                  <a:avLst/>
                </a:prstGeom>
              </p:spPr>
            </p:pic>
            <p:pic>
              <p:nvPicPr>
                <p:cNvPr id="54" name="图片 53"/>
                <p:cNvPicPr>
                  <a:picLocks noChangeAspect="1"/>
                </p:cNvPicPr>
                <p:nvPr/>
              </p:nvPicPr>
              <p:blipFill>
                <a:blip r:embed="rId7" cstate="print"/>
                <a:stretch>
                  <a:fillRect/>
                </a:stretch>
              </p:blipFill>
              <p:spPr>
                <a:xfrm>
                  <a:off x="6832164" y="1958603"/>
                  <a:ext cx="1102166" cy="503739"/>
                </a:xfrm>
                <a:prstGeom prst="rect">
                  <a:avLst/>
                </a:prstGeom>
              </p:spPr>
            </p:pic>
          </p:grpSp>
        </p:grpSp>
        <p:grpSp>
          <p:nvGrpSpPr>
            <p:cNvPr id="28" name="组合 27"/>
            <p:cNvGrpSpPr/>
            <p:nvPr/>
          </p:nvGrpSpPr>
          <p:grpSpPr>
            <a:xfrm>
              <a:off x="9514653" y="2901692"/>
              <a:ext cx="1945359" cy="487358"/>
              <a:chOff x="9645817" y="3015991"/>
              <a:chExt cx="1945359" cy="487358"/>
            </a:xfrm>
          </p:grpSpPr>
          <p:grpSp>
            <p:nvGrpSpPr>
              <p:cNvPr id="45" name="组合 44"/>
              <p:cNvGrpSpPr/>
              <p:nvPr/>
            </p:nvGrpSpPr>
            <p:grpSpPr>
              <a:xfrm>
                <a:off x="10465805" y="3015991"/>
                <a:ext cx="1125371" cy="473888"/>
                <a:chOff x="8424270" y="3469941"/>
                <a:chExt cx="1147968" cy="813905"/>
              </a:xfrm>
            </p:grpSpPr>
            <p:pic>
              <p:nvPicPr>
                <p:cNvPr id="47" name="图片 46"/>
                <p:cNvPicPr>
                  <a:picLocks noChangeAspect="1"/>
                </p:cNvPicPr>
                <p:nvPr/>
              </p:nvPicPr>
              <p:blipFill>
                <a:blip r:embed="rId8" cstate="print"/>
                <a:stretch>
                  <a:fillRect/>
                </a:stretch>
              </p:blipFill>
              <p:spPr>
                <a:xfrm>
                  <a:off x="9028794" y="3471925"/>
                  <a:ext cx="543444" cy="430357"/>
                </a:xfrm>
                <a:prstGeom prst="rect">
                  <a:avLst/>
                </a:prstGeom>
              </p:spPr>
            </p:pic>
            <p:pic>
              <p:nvPicPr>
                <p:cNvPr id="48" name="图片 47"/>
                <p:cNvPicPr>
                  <a:picLocks noChangeAspect="1"/>
                </p:cNvPicPr>
                <p:nvPr/>
              </p:nvPicPr>
              <p:blipFill>
                <a:blip r:embed="rId9" cstate="print"/>
                <a:stretch>
                  <a:fillRect/>
                </a:stretch>
              </p:blipFill>
              <p:spPr>
                <a:xfrm>
                  <a:off x="8424270" y="3910897"/>
                  <a:ext cx="605535" cy="372848"/>
                </a:xfrm>
                <a:prstGeom prst="rect">
                  <a:avLst/>
                </a:prstGeom>
              </p:spPr>
            </p:pic>
            <p:pic>
              <p:nvPicPr>
                <p:cNvPr id="49" name="图片 48"/>
                <p:cNvPicPr>
                  <a:picLocks noChangeAspect="1"/>
                </p:cNvPicPr>
                <p:nvPr/>
              </p:nvPicPr>
              <p:blipFill>
                <a:blip r:embed="rId10" cstate="print"/>
                <a:stretch>
                  <a:fillRect/>
                </a:stretch>
              </p:blipFill>
              <p:spPr>
                <a:xfrm>
                  <a:off x="9028795" y="3902282"/>
                  <a:ext cx="543443" cy="381564"/>
                </a:xfrm>
                <a:prstGeom prst="rect">
                  <a:avLst/>
                </a:prstGeom>
              </p:spPr>
            </p:pic>
            <p:pic>
              <p:nvPicPr>
                <p:cNvPr id="50" name="图片 49"/>
                <p:cNvPicPr>
                  <a:picLocks noChangeAspect="1"/>
                </p:cNvPicPr>
                <p:nvPr/>
              </p:nvPicPr>
              <p:blipFill>
                <a:blip r:embed="rId11" cstate="print"/>
                <a:stretch>
                  <a:fillRect/>
                </a:stretch>
              </p:blipFill>
              <p:spPr>
                <a:xfrm>
                  <a:off x="8430868" y="3469941"/>
                  <a:ext cx="591049" cy="432341"/>
                </a:xfrm>
                <a:prstGeom prst="rect">
                  <a:avLst/>
                </a:prstGeom>
              </p:spPr>
            </p:pic>
          </p:grpSp>
          <p:pic>
            <p:nvPicPr>
              <p:cNvPr id="46" name="图片 45"/>
              <p:cNvPicPr>
                <a:picLocks noChangeAspect="1"/>
              </p:cNvPicPr>
              <p:nvPr/>
            </p:nvPicPr>
            <p:blipFill>
              <a:blip r:embed="rId12" cstate="print"/>
              <a:stretch>
                <a:fillRect/>
              </a:stretch>
            </p:blipFill>
            <p:spPr>
              <a:xfrm>
                <a:off x="9645817" y="3021078"/>
                <a:ext cx="795961" cy="482271"/>
              </a:xfrm>
              <a:prstGeom prst="rect">
                <a:avLst/>
              </a:prstGeom>
            </p:spPr>
          </p:pic>
        </p:grpSp>
        <p:grpSp>
          <p:nvGrpSpPr>
            <p:cNvPr id="29" name="组合 28"/>
            <p:cNvGrpSpPr/>
            <p:nvPr/>
          </p:nvGrpSpPr>
          <p:grpSpPr>
            <a:xfrm>
              <a:off x="9521430" y="4462362"/>
              <a:ext cx="1938581" cy="799610"/>
              <a:chOff x="9652594" y="4606740"/>
              <a:chExt cx="1938581" cy="799610"/>
            </a:xfrm>
          </p:grpSpPr>
          <p:grpSp>
            <p:nvGrpSpPr>
              <p:cNvPr id="37" name="组合 36"/>
              <p:cNvGrpSpPr/>
              <p:nvPr/>
            </p:nvGrpSpPr>
            <p:grpSpPr>
              <a:xfrm>
                <a:off x="10465804" y="4607080"/>
                <a:ext cx="1125371" cy="791432"/>
                <a:chOff x="10343489" y="4126452"/>
                <a:chExt cx="1125371" cy="991031"/>
              </a:xfrm>
            </p:grpSpPr>
            <p:pic>
              <p:nvPicPr>
                <p:cNvPr id="41" name="图片 40"/>
                <p:cNvPicPr>
                  <a:picLocks noChangeAspect="1"/>
                </p:cNvPicPr>
                <p:nvPr/>
              </p:nvPicPr>
              <p:blipFill>
                <a:blip r:embed="rId13" cstate="print"/>
                <a:stretch>
                  <a:fillRect/>
                </a:stretch>
              </p:blipFill>
              <p:spPr>
                <a:xfrm>
                  <a:off x="10343489" y="4126452"/>
                  <a:ext cx="630653" cy="565900"/>
                </a:xfrm>
                <a:prstGeom prst="rect">
                  <a:avLst/>
                </a:prstGeom>
              </p:spPr>
            </p:pic>
            <p:pic>
              <p:nvPicPr>
                <p:cNvPr id="42" name="图片 41"/>
                <p:cNvPicPr>
                  <a:picLocks noChangeAspect="1"/>
                </p:cNvPicPr>
                <p:nvPr/>
              </p:nvPicPr>
              <p:blipFill rotWithShape="1">
                <a:blip r:embed="rId14" cstate="print"/>
                <a:srcRect/>
                <a:stretch>
                  <a:fillRect/>
                </a:stretch>
              </p:blipFill>
              <p:spPr>
                <a:xfrm>
                  <a:off x="10978218" y="4126453"/>
                  <a:ext cx="490642" cy="565900"/>
                </a:xfrm>
                <a:prstGeom prst="rect">
                  <a:avLst/>
                </a:prstGeom>
              </p:spPr>
            </p:pic>
            <p:pic>
              <p:nvPicPr>
                <p:cNvPr id="43" name="图片 42"/>
                <p:cNvPicPr>
                  <a:picLocks noChangeAspect="1"/>
                </p:cNvPicPr>
                <p:nvPr/>
              </p:nvPicPr>
              <p:blipFill>
                <a:blip r:embed="rId15" cstate="print"/>
                <a:stretch>
                  <a:fillRect/>
                </a:stretch>
              </p:blipFill>
              <p:spPr>
                <a:xfrm>
                  <a:off x="10987576" y="4703495"/>
                  <a:ext cx="481284" cy="408843"/>
                </a:xfrm>
                <a:prstGeom prst="rect">
                  <a:avLst/>
                </a:prstGeom>
              </p:spPr>
            </p:pic>
            <p:pic>
              <p:nvPicPr>
                <p:cNvPr id="44" name="图片 43"/>
                <p:cNvPicPr>
                  <a:picLocks noChangeAspect="1"/>
                </p:cNvPicPr>
                <p:nvPr/>
              </p:nvPicPr>
              <p:blipFill rotWithShape="1">
                <a:blip r:embed="rId16" cstate="print"/>
                <a:srcRect/>
                <a:stretch>
                  <a:fillRect/>
                </a:stretch>
              </p:blipFill>
              <p:spPr>
                <a:xfrm>
                  <a:off x="10349958" y="4695417"/>
                  <a:ext cx="637618" cy="422066"/>
                </a:xfrm>
                <a:prstGeom prst="rect">
                  <a:avLst/>
                </a:prstGeom>
              </p:spPr>
            </p:pic>
          </p:grpSp>
          <p:grpSp>
            <p:nvGrpSpPr>
              <p:cNvPr id="38" name="组合 37"/>
              <p:cNvGrpSpPr/>
              <p:nvPr/>
            </p:nvGrpSpPr>
            <p:grpSpPr>
              <a:xfrm>
                <a:off x="9652594" y="4606740"/>
                <a:ext cx="803568" cy="799610"/>
                <a:chOff x="6829211" y="5463916"/>
                <a:chExt cx="962954" cy="1349460"/>
              </a:xfrm>
            </p:grpSpPr>
            <p:pic>
              <p:nvPicPr>
                <p:cNvPr id="39" name="图片 38"/>
                <p:cNvPicPr>
                  <a:picLocks noChangeAspect="1"/>
                </p:cNvPicPr>
                <p:nvPr/>
              </p:nvPicPr>
              <p:blipFill>
                <a:blip r:embed="rId17" cstate="print"/>
                <a:stretch>
                  <a:fillRect/>
                </a:stretch>
              </p:blipFill>
              <p:spPr>
                <a:xfrm>
                  <a:off x="6829211" y="5463916"/>
                  <a:ext cx="962954" cy="641342"/>
                </a:xfrm>
                <a:prstGeom prst="rect">
                  <a:avLst/>
                </a:prstGeom>
              </p:spPr>
            </p:pic>
            <p:pic>
              <p:nvPicPr>
                <p:cNvPr id="40" name="图片 39" descr="C:\Users\echteleere\Desktop\微信图片_20200425152801.jpg"/>
                <p:cNvPicPr/>
                <p:nvPr/>
              </p:nvPicPr>
              <p:blipFill rotWithShape="1">
                <a:blip r:embed="rId18" cstate="print"/>
                <a:srcRect/>
                <a:stretch>
                  <a:fillRect/>
                </a:stretch>
              </p:blipFill>
              <p:spPr bwMode="auto">
                <a:xfrm>
                  <a:off x="6829211" y="6125780"/>
                  <a:ext cx="962954" cy="687596"/>
                </a:xfrm>
                <a:prstGeom prst="rect">
                  <a:avLst/>
                </a:prstGeom>
                <a:noFill/>
                <a:ln>
                  <a:noFill/>
                </a:ln>
              </p:spPr>
            </p:pic>
          </p:grpSp>
        </p:grpSp>
        <p:grpSp>
          <p:nvGrpSpPr>
            <p:cNvPr id="30" name="组合 29"/>
            <p:cNvGrpSpPr/>
            <p:nvPr/>
          </p:nvGrpSpPr>
          <p:grpSpPr>
            <a:xfrm>
              <a:off x="9512698" y="3641445"/>
              <a:ext cx="1947313" cy="574622"/>
              <a:chOff x="9643862" y="3967055"/>
              <a:chExt cx="1947313" cy="574622"/>
            </a:xfrm>
          </p:grpSpPr>
          <p:grpSp>
            <p:nvGrpSpPr>
              <p:cNvPr id="31" name="组合 30"/>
              <p:cNvGrpSpPr/>
              <p:nvPr/>
            </p:nvGrpSpPr>
            <p:grpSpPr>
              <a:xfrm>
                <a:off x="10465804" y="3970193"/>
                <a:ext cx="1125371" cy="571484"/>
                <a:chOff x="8578520" y="4367291"/>
                <a:chExt cx="1609005" cy="981525"/>
              </a:xfrm>
            </p:grpSpPr>
            <p:grpSp>
              <p:nvGrpSpPr>
                <p:cNvPr id="33" name="组合 32"/>
                <p:cNvGrpSpPr/>
                <p:nvPr/>
              </p:nvGrpSpPr>
              <p:grpSpPr>
                <a:xfrm>
                  <a:off x="9447570" y="4367291"/>
                  <a:ext cx="739955" cy="981525"/>
                  <a:chOff x="8622122" y="4367291"/>
                  <a:chExt cx="950116" cy="981525"/>
                </a:xfrm>
              </p:grpSpPr>
              <p:pic>
                <p:nvPicPr>
                  <p:cNvPr id="35" name="图片 34"/>
                  <p:cNvPicPr>
                    <a:picLocks noChangeAspect="1"/>
                  </p:cNvPicPr>
                  <p:nvPr/>
                </p:nvPicPr>
                <p:blipFill>
                  <a:blip r:embed="rId19" cstate="print"/>
                  <a:stretch>
                    <a:fillRect/>
                  </a:stretch>
                </p:blipFill>
                <p:spPr>
                  <a:xfrm>
                    <a:off x="8622122" y="4855299"/>
                    <a:ext cx="950116" cy="493517"/>
                  </a:xfrm>
                  <a:prstGeom prst="rect">
                    <a:avLst/>
                  </a:prstGeom>
                </p:spPr>
              </p:pic>
              <p:pic>
                <p:nvPicPr>
                  <p:cNvPr id="36" name="图片 35"/>
                  <p:cNvPicPr>
                    <a:picLocks noChangeAspect="1"/>
                  </p:cNvPicPr>
                  <p:nvPr/>
                </p:nvPicPr>
                <p:blipFill>
                  <a:blip r:embed="rId20" cstate="print"/>
                  <a:stretch>
                    <a:fillRect/>
                  </a:stretch>
                </p:blipFill>
                <p:spPr>
                  <a:xfrm>
                    <a:off x="8622122" y="4367291"/>
                    <a:ext cx="950116" cy="484553"/>
                  </a:xfrm>
                  <a:prstGeom prst="rect">
                    <a:avLst/>
                  </a:prstGeom>
                </p:spPr>
              </p:pic>
            </p:grpSp>
            <p:pic>
              <p:nvPicPr>
                <p:cNvPr id="34" name="图片 33"/>
                <p:cNvPicPr>
                  <a:picLocks noChangeAspect="1"/>
                </p:cNvPicPr>
                <p:nvPr/>
              </p:nvPicPr>
              <p:blipFill>
                <a:blip r:embed="rId21" cstate="print"/>
                <a:stretch>
                  <a:fillRect/>
                </a:stretch>
              </p:blipFill>
              <p:spPr>
                <a:xfrm>
                  <a:off x="8578520" y="4367291"/>
                  <a:ext cx="869050" cy="981525"/>
                </a:xfrm>
                <a:prstGeom prst="rect">
                  <a:avLst/>
                </a:prstGeom>
              </p:spPr>
            </p:pic>
          </p:grpSp>
          <p:pic>
            <p:nvPicPr>
              <p:cNvPr id="32" name="图片 31"/>
              <p:cNvPicPr>
                <a:picLocks noChangeAspect="1"/>
              </p:cNvPicPr>
              <p:nvPr/>
            </p:nvPicPr>
            <p:blipFill>
              <a:blip r:embed="rId22" cstate="print"/>
              <a:stretch>
                <a:fillRect/>
              </a:stretch>
            </p:blipFill>
            <p:spPr>
              <a:xfrm>
                <a:off x="9643862" y="3967055"/>
                <a:ext cx="803569" cy="571484"/>
              </a:xfrm>
              <a:prstGeom prst="rect">
                <a:avLst/>
              </a:prstGeom>
            </p:spPr>
          </p:pic>
        </p:grpSp>
      </p:grpSp>
      <p:pic>
        <p:nvPicPr>
          <p:cNvPr id="57" name="图片 56"/>
          <p:cNvPicPr>
            <a:picLocks noChangeAspect="1"/>
          </p:cNvPicPr>
          <p:nvPr/>
        </p:nvPicPr>
        <p:blipFill>
          <a:blip r:embed="rId23"/>
          <a:stretch>
            <a:fillRect/>
          </a:stretch>
        </p:blipFill>
        <p:spPr>
          <a:xfrm>
            <a:off x="424180" y="1172210"/>
            <a:ext cx="2826385" cy="5026660"/>
          </a:xfrm>
          <a:prstGeom prst="rect">
            <a:avLst/>
          </a:prstGeom>
        </p:spPr>
      </p:pic>
      <p:sp>
        <p:nvSpPr>
          <p:cNvPr id="7" name="文本框 6"/>
          <p:cNvSpPr txBox="1"/>
          <p:nvPr/>
        </p:nvSpPr>
        <p:spPr>
          <a:xfrm>
            <a:off x="3916045" y="1142365"/>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Data Acquisition Serie</a:t>
            </a:r>
            <a:r>
              <a:rPr lang="en-US" sz="1200" b="1" dirty="0">
                <a:ln w="15875"/>
                <a:solidFill>
                  <a:schemeClr val="bg2"/>
                </a:solidFill>
                <a:latin typeface="+mn-ea"/>
                <a:ea typeface="微软雅黑" panose="020B0503020204020204" charset="-122"/>
                <a:cs typeface="+mn-lt"/>
                <a:sym typeface="+mn-lt"/>
              </a:rPr>
              <a:t> </a:t>
            </a:r>
            <a:r>
              <a:rPr lang="en-US" altLang="zh-CN" sz="1200" b="1" dirty="0">
                <a:ln w="15875"/>
                <a:solidFill>
                  <a:schemeClr val="bg2"/>
                </a:solidFill>
                <a:latin typeface="+mn-ea"/>
                <a:ea typeface="微软雅黑" panose="020B0503020204020204" charset="-122"/>
                <a:cs typeface="+mn-lt"/>
                <a:sym typeface="+mn-lt"/>
              </a:rPr>
              <a:t>  </a:t>
            </a:r>
          </a:p>
        </p:txBody>
      </p:sp>
      <p:sp>
        <p:nvSpPr>
          <p:cNvPr id="2" name="文本框 1"/>
          <p:cNvSpPr txBox="1"/>
          <p:nvPr/>
        </p:nvSpPr>
        <p:spPr>
          <a:xfrm>
            <a:off x="3703320" y="1508125"/>
            <a:ext cx="2585720" cy="1823085"/>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Digital Instruments</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Low-Speed Data Acquisition</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High Precision Data Acquisition</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Precise Timing Measurement</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Multifunctional Acquisition</a:t>
            </a:r>
          </a:p>
        </p:txBody>
      </p:sp>
      <p:sp>
        <p:nvSpPr>
          <p:cNvPr id="4" name="文本框 3"/>
          <p:cNvSpPr txBox="1"/>
          <p:nvPr/>
        </p:nvSpPr>
        <p:spPr>
          <a:xfrm>
            <a:off x="3968750" y="3252470"/>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Readout and Control Serie</a:t>
            </a:r>
            <a:r>
              <a:rPr lang="en-US" sz="1200" b="1" dirty="0">
                <a:ln w="15875"/>
                <a:solidFill>
                  <a:schemeClr val="bg2"/>
                </a:solidFill>
                <a:latin typeface="+mn-ea"/>
                <a:ea typeface="微软雅黑" panose="020B0503020204020204" charset="-122"/>
                <a:cs typeface="+mn-lt"/>
                <a:sym typeface="+mn-lt"/>
              </a:rPr>
              <a:t> </a:t>
            </a:r>
            <a:r>
              <a:rPr lang="en-US" altLang="zh-CN" sz="1200" b="1" dirty="0">
                <a:ln w="15875"/>
                <a:solidFill>
                  <a:schemeClr val="bg2"/>
                </a:solidFill>
                <a:latin typeface="+mn-ea"/>
                <a:ea typeface="微软雅黑" panose="020B0503020204020204" charset="-122"/>
                <a:cs typeface="+mn-lt"/>
                <a:sym typeface="+mn-lt"/>
              </a:rPr>
              <a:t>  </a:t>
            </a:r>
          </a:p>
        </p:txBody>
      </p:sp>
      <p:sp>
        <p:nvSpPr>
          <p:cNvPr id="5" name="文本框 4"/>
          <p:cNvSpPr txBox="1"/>
          <p:nvPr/>
        </p:nvSpPr>
        <p:spPr>
          <a:xfrm>
            <a:off x="3786505" y="3624580"/>
            <a:ext cx="2565400" cy="171704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Universal Read/Write Board</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Optical Fiber Readout</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Sequential Control/Digital Delay</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Digital I/O</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Multifunctional I/O</a:t>
            </a:r>
          </a:p>
        </p:txBody>
      </p:sp>
      <p:sp>
        <p:nvSpPr>
          <p:cNvPr id="6" name="文本框 5"/>
          <p:cNvSpPr txBox="1"/>
          <p:nvPr/>
        </p:nvSpPr>
        <p:spPr>
          <a:xfrm>
            <a:off x="3944620" y="5318760"/>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Readout and Control Serie</a:t>
            </a:r>
            <a:r>
              <a:rPr lang="en-US" sz="1200" b="1" dirty="0">
                <a:ln w="15875"/>
                <a:solidFill>
                  <a:schemeClr val="bg2"/>
                </a:solidFill>
                <a:latin typeface="+mn-ea"/>
                <a:ea typeface="微软雅黑" panose="020B0503020204020204" charset="-122"/>
                <a:cs typeface="+mn-lt"/>
                <a:sym typeface="+mn-lt"/>
              </a:rPr>
              <a:t> </a:t>
            </a:r>
            <a:r>
              <a:rPr lang="en-US" altLang="zh-CN" sz="1200" b="1" dirty="0">
                <a:ln w="15875"/>
                <a:solidFill>
                  <a:schemeClr val="bg2"/>
                </a:solidFill>
                <a:latin typeface="+mn-ea"/>
                <a:ea typeface="微软雅黑" panose="020B0503020204020204" charset="-122"/>
                <a:cs typeface="+mn-lt"/>
                <a:sym typeface="+mn-lt"/>
              </a:rPr>
              <a:t>  </a:t>
            </a:r>
          </a:p>
        </p:txBody>
      </p:sp>
      <p:sp>
        <p:nvSpPr>
          <p:cNvPr id="8" name="文本框 7"/>
          <p:cNvSpPr txBox="1"/>
          <p:nvPr/>
        </p:nvSpPr>
        <p:spPr>
          <a:xfrm>
            <a:off x="3913505" y="5619750"/>
            <a:ext cx="3453765" cy="98552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dirty="0">
                <a:solidFill>
                  <a:schemeClr val="tx2">
                    <a:lumMod val="75000"/>
                    <a:lumOff val="25000"/>
                  </a:schemeClr>
                </a:solidFill>
                <a:cs typeface="+mn-lt"/>
              </a:rPr>
              <a:t>Arbitrary Waveform Generator</a:t>
            </a:r>
          </a:p>
          <a:p>
            <a:pPr marL="285750" indent="-285750">
              <a:lnSpc>
                <a:spcPct val="120000"/>
              </a:lnSpc>
              <a:buFont typeface="Arial" panose="020B0604020202020204" pitchFamily="34" charset="0"/>
              <a:buChar char="•"/>
            </a:pPr>
            <a:r>
              <a:rPr lang="zh-CN" altLang="en-US" sz="1400" dirty="0">
                <a:solidFill>
                  <a:schemeClr val="tx2">
                    <a:lumMod val="75000"/>
                    <a:lumOff val="25000"/>
                  </a:schemeClr>
                </a:solidFill>
                <a:cs typeface="+mn-lt"/>
              </a:rPr>
              <a:t>Arbitrary Pulse Generator</a:t>
            </a:r>
          </a:p>
          <a:p>
            <a:pPr marL="285750" indent="-285750">
              <a:lnSpc>
                <a:spcPct val="120000"/>
              </a:lnSpc>
              <a:buFont typeface="Arial" panose="020B0604020202020204" pitchFamily="34" charset="0"/>
              <a:buChar char="•"/>
            </a:pPr>
            <a:r>
              <a:rPr lang="zh-CN" altLang="en-US" sz="1400" dirty="0">
                <a:solidFill>
                  <a:schemeClr val="tx2">
                    <a:lumMod val="75000"/>
                    <a:lumOff val="25000"/>
                  </a:schemeClr>
                </a:solidFill>
                <a:cs typeface="+mn-lt"/>
              </a:rPr>
              <a:t>Random Number Generator</a:t>
            </a:r>
          </a:p>
        </p:txBody>
      </p:sp>
      <p:sp>
        <p:nvSpPr>
          <p:cNvPr id="9" name="文本框 8"/>
          <p:cNvSpPr txBox="1"/>
          <p:nvPr/>
        </p:nvSpPr>
        <p:spPr>
          <a:xfrm>
            <a:off x="7150735" y="1132205"/>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Synchronization and Clock Series</a:t>
            </a:r>
            <a:r>
              <a:rPr lang="en-US" altLang="zh-CN" sz="1200" b="1" dirty="0">
                <a:ln w="15875"/>
                <a:solidFill>
                  <a:schemeClr val="bg2"/>
                </a:solidFill>
                <a:latin typeface="+mn-ea"/>
                <a:ea typeface="微软雅黑" panose="020B0503020204020204" charset="-122"/>
                <a:cs typeface="+mn-lt"/>
                <a:sym typeface="+mn-lt"/>
              </a:rPr>
              <a:t>  </a:t>
            </a:r>
          </a:p>
        </p:txBody>
      </p:sp>
      <p:sp>
        <p:nvSpPr>
          <p:cNvPr id="12" name="文本框 11"/>
          <p:cNvSpPr txBox="1"/>
          <p:nvPr/>
        </p:nvSpPr>
        <p:spPr>
          <a:xfrm>
            <a:off x="7103745" y="1466850"/>
            <a:ext cx="2585720" cy="61087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Precision Time Receiver</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Trigger Synchronization</a:t>
            </a:r>
          </a:p>
        </p:txBody>
      </p:sp>
      <p:sp>
        <p:nvSpPr>
          <p:cNvPr id="22" name="文本框 21"/>
          <p:cNvSpPr txBox="1"/>
          <p:nvPr/>
        </p:nvSpPr>
        <p:spPr>
          <a:xfrm>
            <a:off x="7136130" y="2096770"/>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Chassis and Controller Series</a:t>
            </a:r>
            <a:r>
              <a:rPr lang="en-US" altLang="zh-CN" sz="1200" b="1" dirty="0">
                <a:ln w="15875"/>
                <a:solidFill>
                  <a:schemeClr val="bg2"/>
                </a:solidFill>
                <a:latin typeface="+mn-ea"/>
                <a:ea typeface="微软雅黑" panose="020B0503020204020204" charset="-122"/>
                <a:cs typeface="+mn-lt"/>
                <a:sym typeface="+mn-lt"/>
              </a:rPr>
              <a:t> </a:t>
            </a:r>
          </a:p>
        </p:txBody>
      </p:sp>
      <p:sp>
        <p:nvSpPr>
          <p:cNvPr id="23" name="文本框 22"/>
          <p:cNvSpPr txBox="1"/>
          <p:nvPr/>
        </p:nvSpPr>
        <p:spPr>
          <a:xfrm>
            <a:off x="7103745" y="3474085"/>
            <a:ext cx="2364105" cy="246888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Device Drivers</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Instrument Drivers</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Data Acquisition Software</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FPGA Firmware</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Equipment Management Software</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Signal Processing Algorithm Library</a:t>
            </a:r>
          </a:p>
        </p:txBody>
      </p:sp>
      <p:sp>
        <p:nvSpPr>
          <p:cNvPr id="24" name="文本框 23"/>
          <p:cNvSpPr txBox="1"/>
          <p:nvPr/>
        </p:nvSpPr>
        <p:spPr>
          <a:xfrm>
            <a:off x="7150735" y="3159125"/>
            <a:ext cx="2195830" cy="372110"/>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Software and Hardware Series</a:t>
            </a:r>
            <a:r>
              <a:rPr lang="en-US" altLang="zh-CN" sz="1200" b="1" dirty="0">
                <a:ln w="15875"/>
                <a:solidFill>
                  <a:schemeClr val="bg2"/>
                </a:solidFill>
                <a:latin typeface="+mn-ea"/>
                <a:ea typeface="微软雅黑" panose="020B0503020204020204" charset="-122"/>
                <a:cs typeface="+mn-lt"/>
                <a:sym typeface="+mn-lt"/>
              </a:rPr>
              <a:t> </a:t>
            </a:r>
          </a:p>
        </p:txBody>
      </p:sp>
      <p:sp>
        <p:nvSpPr>
          <p:cNvPr id="58" name="文本框 57"/>
          <p:cNvSpPr txBox="1"/>
          <p:nvPr/>
        </p:nvSpPr>
        <p:spPr>
          <a:xfrm>
            <a:off x="7225665" y="2468880"/>
            <a:ext cx="2585720" cy="61087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PXI Chassis</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PXI Controller</a:t>
            </a:r>
          </a:p>
        </p:txBody>
      </p:sp>
      <p:sp>
        <p:nvSpPr>
          <p:cNvPr id="59" name="文本框 58"/>
          <p:cNvSpPr txBox="1"/>
          <p:nvPr/>
        </p:nvSpPr>
        <p:spPr>
          <a:xfrm>
            <a:off x="7104380" y="5628005"/>
            <a:ext cx="2242185" cy="363855"/>
          </a:xfrm>
          <a:prstGeom prst="rect">
            <a:avLst/>
          </a:prstGeom>
          <a:solidFill>
            <a:schemeClr val="accent6">
              <a:lumMod val="50000"/>
            </a:schemeClr>
          </a:solidFill>
        </p:spPr>
        <p:txBody>
          <a:bodyPr wrap="square" rtlCol="0" anchor="ctr" anchorCtr="0">
            <a:noAutofit/>
          </a:bodyPr>
          <a:lstStyle/>
          <a:p>
            <a:pPr algn="ctr">
              <a:buClrTx/>
              <a:buSzTx/>
              <a:buFontTx/>
            </a:pPr>
            <a:r>
              <a:rPr sz="1200" b="1" dirty="0">
                <a:ln w="15875"/>
                <a:solidFill>
                  <a:schemeClr val="bg2"/>
                </a:solidFill>
                <a:latin typeface="+mn-ea"/>
                <a:ea typeface="微软雅黑" panose="020B0503020204020204" charset="-122"/>
                <a:cs typeface="+mn-lt"/>
                <a:sym typeface="+mn-lt"/>
              </a:rPr>
              <a:t>Accessories</a:t>
            </a:r>
          </a:p>
        </p:txBody>
      </p:sp>
      <p:sp>
        <p:nvSpPr>
          <p:cNvPr id="60" name="文本框 59"/>
          <p:cNvSpPr txBox="1"/>
          <p:nvPr/>
        </p:nvSpPr>
        <p:spPr>
          <a:xfrm>
            <a:off x="7103745" y="5994400"/>
            <a:ext cx="2585720" cy="61087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Cables</a:t>
            </a:r>
          </a:p>
          <a:p>
            <a:pPr marL="285750" indent="-285750">
              <a:lnSpc>
                <a:spcPct val="120000"/>
              </a:lnSpc>
              <a:buFont typeface="Arial" panose="020B0604020202020204" pitchFamily="34" charset="0"/>
              <a:buChar char="•"/>
            </a:pPr>
            <a:r>
              <a:rPr lang="zh-CN" altLang="en-US" sz="1400">
                <a:solidFill>
                  <a:schemeClr val="tx2">
                    <a:lumMod val="75000"/>
                    <a:lumOff val="25000"/>
                  </a:schemeClr>
                </a:solidFill>
                <a:cs typeface="+mn-lt"/>
              </a:rPr>
              <a:t>Signal Conversion</a:t>
            </a:r>
          </a:p>
        </p:txBody>
      </p:sp>
      <p:sp>
        <p:nvSpPr>
          <p:cNvPr id="20" name="灯片编号占位符 19">
            <a:extLst>
              <a:ext uri="{FF2B5EF4-FFF2-40B4-BE49-F238E27FC236}">
                <a16:creationId xmlns:a16="http://schemas.microsoft.com/office/drawing/2014/main" id="{C857A493-DB32-2CA3-F2CD-D7C5F0DBC3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10</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p:txBody>
          <a:bodyPr>
            <a:normAutofit/>
          </a:bodyPr>
          <a:lstStyle/>
          <a:p>
            <a:r>
              <a:rPr>
                <a:sym typeface="+mn-ea"/>
              </a:rPr>
              <a:t>Chassis</a:t>
            </a:r>
            <a:r>
              <a:rPr lang="en-US" altLang="zh-CN">
                <a:sym typeface="+mn-ea"/>
              </a:rPr>
              <a:t> of </a:t>
            </a:r>
            <a:r>
              <a:rPr>
                <a:sym typeface="+mn-ea"/>
              </a:rPr>
              <a:t>μXI Instrument Platform </a:t>
            </a:r>
          </a:p>
        </p:txBody>
      </p:sp>
      <p:sp>
        <p:nvSpPr>
          <p:cNvPr id="7" name="文本框 6"/>
          <p:cNvSpPr txBox="1"/>
          <p:nvPr/>
        </p:nvSpPr>
        <p:spPr>
          <a:xfrm>
            <a:off x="996950" y="1465392"/>
            <a:ext cx="10099676" cy="1289071"/>
          </a:xfrm>
          <a:prstGeom prst="rect">
            <a:avLst/>
          </a:prstGeom>
        </p:spPr>
        <p:txBody>
          <a:bodyPr wrap="square">
            <a:spAutoFit/>
          </a:bodyPr>
          <a:lstStyle/>
          <a:p>
            <a:pPr lvl="0" algn="just" defTabSz="266700">
              <a:lnSpc>
                <a:spcPct val="150000"/>
              </a:lnSpc>
              <a:spcAft>
                <a:spcPct val="0"/>
              </a:spcAft>
            </a:pPr>
            <a:r>
              <a:rPr kumimoji="0" lang="en-US" altLang="zh-CN"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a:t>
            </a:r>
            <a:r>
              <a:rPr kumimoji="0" i="0" u="none" strike="noStrike" cap="none" spc="0" normalizeH="0" baseline="0" dirty="0">
                <a:solidFill>
                  <a:schemeClr val="tx2">
                    <a:lumMod val="75000"/>
                    <a:lumOff val="25000"/>
                  </a:schemeClr>
                </a:solidFill>
                <a:sym typeface="+mn-ea"/>
              </a:rPr>
              <a:t>The μXI-X6050 is a high-performance, two-slot portable chassis independently developed based on the </a:t>
            </a:r>
            <a:r>
              <a:rPr kumimoji="0" i="0" u="none" strike="noStrike" cap="none" spc="0" normalizeH="0" baseline="0" dirty="0" err="1">
                <a:solidFill>
                  <a:schemeClr val="tx2">
                    <a:lumMod val="75000"/>
                    <a:lumOff val="25000"/>
                  </a:schemeClr>
                </a:solidFill>
                <a:sym typeface="+mn-ea"/>
              </a:rPr>
              <a:t>μXI</a:t>
            </a:r>
            <a:r>
              <a:rPr kumimoji="0" i="0" u="none" strike="noStrike" cap="none" spc="0" normalizeH="0" baseline="0" dirty="0">
                <a:solidFill>
                  <a:schemeClr val="tx2">
                    <a:lumMod val="75000"/>
                    <a:lumOff val="25000"/>
                  </a:schemeClr>
                </a:solidFill>
                <a:sym typeface="+mn-ea"/>
              </a:rPr>
              <a:t> platform. Its distinctive features include</a:t>
            </a:r>
            <a:r>
              <a:rPr kumimoji="0" lang="en-US" i="0" u="none" strike="noStrike" cap="none" spc="0" normalizeH="0" baseline="0" dirty="0">
                <a:solidFill>
                  <a:schemeClr val="tx2">
                    <a:lumMod val="75000"/>
                    <a:lumOff val="25000"/>
                  </a:schemeClr>
                </a:solidFill>
                <a:sym typeface="+mn-ea"/>
              </a:rPr>
              <a:t>: </a:t>
            </a:r>
            <a:r>
              <a:rPr kumimoji="0" i="0" u="none" strike="noStrike" cap="none" spc="0" normalizeH="0" baseline="0" dirty="0">
                <a:solidFill>
                  <a:schemeClr val="tx2">
                    <a:lumMod val="75000"/>
                    <a:lumOff val="25000"/>
                  </a:schemeClr>
                </a:solidFill>
                <a:sym typeface="+mn-ea"/>
              </a:rPr>
              <a:t>8GB/s of backplane bandwidth, a stable and reliable power supply, </a:t>
            </a:r>
            <a:r>
              <a:rPr kumimoji="0" lang="en-US" i="0" u="none" strike="noStrike" cap="none" spc="0" normalizeH="0" baseline="0" dirty="0">
                <a:solidFill>
                  <a:schemeClr val="tx2">
                    <a:lumMod val="75000"/>
                    <a:lumOff val="25000"/>
                  </a:schemeClr>
                </a:solidFill>
                <a:sym typeface="+mn-ea"/>
              </a:rPr>
              <a:t> </a:t>
            </a:r>
            <a:r>
              <a:rPr kumimoji="0" i="0" u="none" strike="noStrike" cap="none" spc="0" normalizeH="0" baseline="0" dirty="0">
                <a:solidFill>
                  <a:schemeClr val="tx2">
                    <a:lumMod val="75000"/>
                    <a:lumOff val="25000"/>
                  </a:schemeClr>
                </a:solidFill>
                <a:sym typeface="+mn-ea"/>
              </a:rPr>
              <a:t>ensuring data acquisition with utmost protection. </a:t>
            </a:r>
            <a:r>
              <a:rPr kumimoji="0" lang="en-US" i="0" u="none" strike="noStrike" cap="none" spc="0" normalizeH="0" baseline="0" dirty="0">
                <a:solidFill>
                  <a:schemeClr val="tx2">
                    <a:lumMod val="75000"/>
                    <a:lumOff val="25000"/>
                  </a:schemeClr>
                </a:solidFill>
                <a:sym typeface="+mn-ea"/>
              </a:rPr>
              <a:t> S</a:t>
            </a:r>
            <a:r>
              <a:rPr kumimoji="0" i="0" u="none" strike="noStrike" cap="none" spc="0" normalizeH="0" baseline="0" dirty="0">
                <a:solidFill>
                  <a:schemeClr val="tx2">
                    <a:lumMod val="75000"/>
                    <a:lumOff val="25000"/>
                  </a:schemeClr>
                </a:solidFill>
                <a:sym typeface="+mn-ea"/>
              </a:rPr>
              <a:t>uitable for small-scale testing and measurement.</a:t>
            </a:r>
          </a:p>
        </p:txBody>
      </p:sp>
      <p:sp>
        <p:nvSpPr>
          <p:cNvPr id="8" name="文本框 7"/>
          <p:cNvSpPr txBox="1"/>
          <p:nvPr/>
        </p:nvSpPr>
        <p:spPr>
          <a:xfrm>
            <a:off x="915036" y="3076460"/>
            <a:ext cx="10181590" cy="3416300"/>
          </a:xfrm>
          <a:prstGeom prst="rect">
            <a:avLst/>
          </a:prstGeom>
        </p:spPr>
        <p:txBody>
          <a:bodyPr wrap="square">
            <a:noAutofit/>
          </a:bodyPr>
          <a:lstStyle/>
          <a:p>
            <a:pPr lvl="0" algn="just" defTabSz="266700">
              <a:lnSpc>
                <a:spcPct val="150000"/>
              </a:lnSpc>
              <a:spcAft>
                <a:spcPct val="0"/>
              </a:spcAft>
            </a:pPr>
            <a:r>
              <a:rPr kumimoji="0" lang="en-US" altLang="zh-CN" b="1" i="0" u="none" strike="noStrike" kern="1200" cap="none" spc="0" normalizeH="0" baseline="0" noProof="0" dirty="0">
                <a:ln>
                  <a:noFill/>
                </a:ln>
                <a:solidFill>
                  <a:prstClr val="black"/>
                </a:solidFill>
                <a:effectLst/>
                <a:uLnTx/>
                <a:uFillTx/>
                <a:latin typeface="+mn-ea"/>
                <a:cs typeface="Times New Roman" panose="02020603050405020304" pitchFamily="18" charset="0"/>
              </a:rPr>
              <a:t>【</a:t>
            </a:r>
            <a:r>
              <a:rPr kumimoji="0" lang="zh-CN" altLang="en-US" b="1" i="0" u="none" strike="noStrike" kern="1200" cap="none" spc="0" normalizeH="0" baseline="0" noProof="0" dirty="0">
                <a:ln>
                  <a:noFill/>
                </a:ln>
                <a:solidFill>
                  <a:prstClr val="black"/>
                </a:solidFill>
                <a:effectLst/>
                <a:uLnTx/>
                <a:uFillTx/>
                <a:latin typeface="+mn-ea"/>
                <a:cs typeface="Times New Roman" panose="02020603050405020304" pitchFamily="18" charset="0"/>
              </a:rPr>
              <a:t>Main Parameters</a:t>
            </a:r>
            <a:r>
              <a:rPr lang="en-US" altLang="zh-CN" b="1" dirty="0">
                <a:solidFill>
                  <a:prstClr val="black"/>
                </a:solidFill>
                <a:latin typeface="+mn-ea"/>
                <a:cs typeface="Times New Roman" panose="02020603050405020304" pitchFamily="18" charset="0"/>
              </a:rPr>
              <a:t>】</a:t>
            </a:r>
            <a:endParaRPr kumimoji="0" lang="en-US" altLang="zh-CN" b="1" i="0" u="none" strike="noStrike" kern="1200" cap="none" spc="0" normalizeH="0" baseline="0" noProof="0" dirty="0">
              <a:ln>
                <a:noFill/>
              </a:ln>
              <a:solidFill>
                <a:prstClr val="black"/>
              </a:solidFill>
              <a:effectLst/>
              <a:uLnTx/>
              <a:uFillTx/>
              <a:latin typeface="+mn-ea"/>
              <a:cs typeface="Times New Roman" panose="02020603050405020304" pitchFamily="18" charset="0"/>
            </a:endParaRPr>
          </a:p>
          <a:p>
            <a:pPr marL="285750" lvl="0" indent="-285750" defTabSz="266700">
              <a:lnSpc>
                <a:spcPct val="140000"/>
              </a:lnSpc>
              <a:spcAft>
                <a:spcPct val="0"/>
              </a:spcAft>
              <a:buFont typeface="Wingdings" panose="05000000000000000000" pitchFamily="2" charset="2"/>
              <a:buChar char="p"/>
            </a:pP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Height: 2U</a:t>
            </a:r>
            <a:r>
              <a:rPr kumimoji="0" lang="en-US"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     </a:t>
            </a: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Expansion Slots: 2 external </a:t>
            </a:r>
            <a:r>
              <a:rPr kumimoji="0" lang="en-US"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and</a:t>
            </a: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 1 system slot</a:t>
            </a:r>
          </a:p>
          <a:p>
            <a:pPr marL="285750" lvl="0" indent="-285750" defTabSz="266700">
              <a:lnSpc>
                <a:spcPct val="140000"/>
              </a:lnSpc>
              <a:spcAft>
                <a:spcPct val="0"/>
              </a:spcAft>
              <a:buFont typeface="Wingdings" panose="05000000000000000000" pitchFamily="2" charset="2"/>
              <a:buChar char="p"/>
            </a:pP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Bandwidth: Up to 8GB/s backplane bandwidth, 4GB/s independent bandwidth</a:t>
            </a:r>
          </a:p>
          <a:p>
            <a:pPr marL="285750" lvl="0" indent="-285750" defTabSz="266700">
              <a:lnSpc>
                <a:spcPct val="140000"/>
              </a:lnSpc>
              <a:spcAft>
                <a:spcPct val="0"/>
              </a:spcAft>
              <a:buFont typeface="Wingdings" panose="05000000000000000000" pitchFamily="2" charset="2"/>
              <a:buChar char="p"/>
            </a:pP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Backplane: </a:t>
            </a:r>
            <a:r>
              <a:rPr kumimoji="0" i="0" u="none" strike="noStrike" cap="none" spc="0" normalizeH="0" baseline="0" dirty="0" err="1">
                <a:solidFill>
                  <a:prstClr val="black"/>
                </a:solidFill>
                <a:latin typeface="Times New Roman" panose="02020603050405020304" pitchFamily="18" charset="0"/>
                <a:cs typeface="Times New Roman" panose="02020603050405020304" pitchFamily="18" charset="0"/>
                <a:sym typeface="+mn-ea"/>
              </a:rPr>
              <a:t>μXI</a:t>
            </a: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 data transmission control bus with high-quality clock and trigger signals, supporting IPMI intelligent management protocols.</a:t>
            </a:r>
          </a:p>
          <a:p>
            <a:pPr marL="285750" lvl="0" indent="-285750" defTabSz="266700">
              <a:lnSpc>
                <a:spcPct val="140000"/>
              </a:lnSpc>
              <a:spcAft>
                <a:spcPct val="0"/>
              </a:spcAft>
              <a:buFont typeface="Wingdings" panose="05000000000000000000" pitchFamily="2" charset="2"/>
              <a:buChar char="p"/>
            </a:pP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Power Requirements: 200~240VAC 350W</a:t>
            </a:r>
          </a:p>
          <a:p>
            <a:pPr marL="285750" lvl="0" indent="-285750" defTabSz="266700">
              <a:lnSpc>
                <a:spcPct val="140000"/>
              </a:lnSpc>
              <a:spcAft>
                <a:spcPct val="0"/>
              </a:spcAft>
              <a:buFont typeface="Wingdings" panose="05000000000000000000" pitchFamily="2" charset="2"/>
              <a:buChar char="p"/>
            </a:pP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Operating Temperature: 0℃~50℃</a:t>
            </a:r>
          </a:p>
          <a:p>
            <a:pPr marL="285750" lvl="0" indent="-285750" defTabSz="266700">
              <a:lnSpc>
                <a:spcPct val="140000"/>
              </a:lnSpc>
              <a:spcAft>
                <a:spcPct val="0"/>
              </a:spcAft>
              <a:buFont typeface="Wingdings" panose="05000000000000000000" pitchFamily="2" charset="2"/>
              <a:buChar char="p"/>
            </a:pPr>
            <a:r>
              <a:rPr kumimoji="0" lang="en-US"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Size</a:t>
            </a:r>
            <a:r>
              <a:rPr kumimoji="0" i="0" u="none" strike="noStrike" cap="none" spc="0" normalizeH="0" baseline="0" dirty="0">
                <a:solidFill>
                  <a:prstClr val="black"/>
                </a:solidFill>
                <a:latin typeface="Times New Roman" panose="02020603050405020304" pitchFamily="18" charset="0"/>
                <a:cs typeface="Times New Roman" panose="02020603050405020304" pitchFamily="18" charset="0"/>
                <a:sym typeface="+mn-ea"/>
              </a:rPr>
              <a:t>: 333mm×216mm×77mm (W×D×H)</a:t>
            </a:r>
          </a:p>
        </p:txBody>
      </p:sp>
      <p:sp>
        <p:nvSpPr>
          <p:cNvPr id="12" name="文本占位符 2"/>
          <p:cNvSpPr txBox="1"/>
          <p:nvPr/>
        </p:nvSpPr>
        <p:spPr>
          <a:xfrm>
            <a:off x="1678208" y="898524"/>
            <a:ext cx="8835585" cy="625475"/>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uFillTx/>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lgn="l"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dirty="0">
                <a:sym typeface="+mn-ea"/>
              </a:rPr>
              <a:t>2-Slot Portable Chassis: μXI-X6050</a:t>
            </a:r>
            <a:endParaRPr lang="zh-CN" altLang="en-US" dirty="0">
              <a:sym typeface="+mn-ea"/>
            </a:endParaRPr>
          </a:p>
        </p:txBody>
      </p:sp>
      <p:sp>
        <p:nvSpPr>
          <p:cNvPr id="13" name="文本框 12"/>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2.2</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7922" y="2446301"/>
            <a:ext cx="5229225" cy="1750060"/>
          </a:xfrm>
          <a:prstGeom prst="rect">
            <a:avLst/>
          </a:prstGeom>
        </p:spPr>
      </p:pic>
      <p:sp>
        <p:nvSpPr>
          <p:cNvPr id="2" name="灯片编号占位符 1">
            <a:extLst>
              <a:ext uri="{FF2B5EF4-FFF2-40B4-BE49-F238E27FC236}">
                <a16:creationId xmlns:a16="http://schemas.microsoft.com/office/drawing/2014/main" id="{0398B8E5-573E-B832-37D6-7447342C6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11</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p:txBody>
          <a:bodyPr>
            <a:normAutofit/>
          </a:bodyPr>
          <a:lstStyle/>
          <a:p>
            <a:r>
              <a:rPr>
                <a:sym typeface="+mn-ea"/>
              </a:rPr>
              <a:t>Chassis of μXI Instrument Platform </a:t>
            </a:r>
          </a:p>
        </p:txBody>
      </p:sp>
      <p:sp>
        <p:nvSpPr>
          <p:cNvPr id="7" name="文本框 6"/>
          <p:cNvSpPr txBox="1"/>
          <p:nvPr/>
        </p:nvSpPr>
        <p:spPr>
          <a:xfrm>
            <a:off x="1025525" y="1334582"/>
            <a:ext cx="10099676" cy="1753235"/>
          </a:xfrm>
          <a:prstGeom prst="rect">
            <a:avLst/>
          </a:prstGeom>
        </p:spPr>
        <p:txBody>
          <a:bodyPr wrap="square">
            <a:spAutoFit/>
          </a:bodyPr>
          <a:lstStyle/>
          <a:p>
            <a:pPr lvl="0" algn="just" defTabSz="266700">
              <a:lnSpc>
                <a:spcPct val="150000"/>
              </a:lnSpc>
              <a:spcAft>
                <a:spcPct val="0"/>
              </a:spcAft>
            </a:pPr>
            <a:r>
              <a:rPr kumimoji="0" lang="en-US" altLang="zh-CN" b="1"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	</a:t>
            </a:r>
            <a:r>
              <a:rPr kumimoji="0" i="0" u="none" strike="noStrike" cap="none" spc="0" normalizeH="0" baseline="0">
                <a:solidFill>
                  <a:schemeClr val="tx2">
                    <a:lumMod val="75000"/>
                    <a:lumOff val="25000"/>
                  </a:schemeClr>
                </a:solidFill>
                <a:sym typeface="+mn-ea"/>
              </a:rPr>
              <a:t>The μXI-X6030 is a high-performance 6-slot rack-mounted chassis independently developed based on the μXI platform. </a:t>
            </a:r>
            <a:r>
              <a:rPr>
                <a:solidFill>
                  <a:schemeClr val="tx2">
                    <a:lumMod val="75000"/>
                    <a:lumOff val="25000"/>
                  </a:schemeClr>
                </a:solidFill>
                <a:sym typeface="+mn-ea"/>
              </a:rPr>
              <a:t>It supports rear slots, providing users with additional expansion interfaces. Equipped with up to 24GB/s backplane bandwidth, outstanding cooling performance, stable and reliable power supply, and robust durability, </a:t>
            </a:r>
            <a:r>
              <a:rPr kumimoji="0" i="0" u="none" strike="noStrike" cap="none" spc="0" normalizeH="0" baseline="0">
                <a:solidFill>
                  <a:schemeClr val="tx2">
                    <a:lumMod val="75000"/>
                    <a:lumOff val="25000"/>
                  </a:schemeClr>
                </a:solidFill>
                <a:sym typeface="+mn-ea"/>
              </a:rPr>
              <a:t> </a:t>
            </a:r>
            <a:r>
              <a:rPr kumimoji="0" lang="en-US" i="0" u="none" strike="noStrike" cap="none" spc="0" normalizeH="0" baseline="0">
                <a:solidFill>
                  <a:schemeClr val="tx2">
                    <a:lumMod val="75000"/>
                    <a:lumOff val="25000"/>
                  </a:schemeClr>
                </a:solidFill>
                <a:sym typeface="+mn-ea"/>
              </a:rPr>
              <a:t>i</a:t>
            </a:r>
            <a:r>
              <a:rPr kumimoji="0" i="0" u="none" strike="noStrike" cap="none" spc="0" normalizeH="0" baseline="0">
                <a:solidFill>
                  <a:schemeClr val="tx2">
                    <a:lumMod val="75000"/>
                    <a:lumOff val="25000"/>
                  </a:schemeClr>
                </a:solidFill>
                <a:sym typeface="+mn-ea"/>
              </a:rPr>
              <a:t>deal for medium-scale testing and measurement.</a:t>
            </a:r>
          </a:p>
        </p:txBody>
      </p:sp>
      <p:sp>
        <p:nvSpPr>
          <p:cNvPr id="8" name="文本框 7"/>
          <p:cNvSpPr txBox="1"/>
          <p:nvPr/>
        </p:nvSpPr>
        <p:spPr>
          <a:xfrm>
            <a:off x="996950" y="2978150"/>
            <a:ext cx="8719820" cy="3468370"/>
          </a:xfrm>
          <a:prstGeom prst="rect">
            <a:avLst/>
          </a:prstGeom>
        </p:spPr>
        <p:txBody>
          <a:bodyPr wrap="square">
            <a:noAutofit/>
          </a:bodyPr>
          <a:lstStyle/>
          <a:p>
            <a:pPr lvl="0" algn="just" defTabSz="266700">
              <a:lnSpc>
                <a:spcPct val="150000"/>
              </a:lnSpc>
              <a:spcAft>
                <a:spcPct val="0"/>
              </a:spcAft>
            </a:pPr>
            <a:r>
              <a:rPr kumimoji="0" lang="en-US" altLang="zh-CN" b="1" i="0" u="none" strike="noStrike" kern="1200" cap="none" spc="0" normalizeH="0" baseline="0" noProof="0" dirty="0">
                <a:ln>
                  <a:noFill/>
                </a:ln>
                <a:solidFill>
                  <a:prstClr val="black"/>
                </a:solidFill>
                <a:effectLst/>
                <a:uLnTx/>
                <a:uFillTx/>
                <a:latin typeface="+mn-ea"/>
                <a:cs typeface="Times New Roman" panose="02020603050405020304" pitchFamily="18" charset="0"/>
              </a:rPr>
              <a:t>【</a:t>
            </a:r>
            <a:r>
              <a:rPr kumimoji="0" lang="zh-CN" altLang="en-US" b="1" i="0" u="none" strike="noStrike" kern="1200" cap="none" spc="0" normalizeH="0" baseline="0" noProof="0" dirty="0">
                <a:ln>
                  <a:noFill/>
                </a:ln>
                <a:solidFill>
                  <a:prstClr val="black"/>
                </a:solidFill>
                <a:effectLst/>
                <a:uLnTx/>
                <a:uFillTx/>
                <a:latin typeface="+mn-ea"/>
                <a:cs typeface="Times New Roman" panose="02020603050405020304" pitchFamily="18" charset="0"/>
              </a:rPr>
              <a:t>Main Parameters</a:t>
            </a:r>
            <a:r>
              <a:rPr lang="en-US" altLang="zh-CN" b="1" dirty="0">
                <a:solidFill>
                  <a:prstClr val="black"/>
                </a:solidFill>
                <a:latin typeface="+mn-ea"/>
                <a:cs typeface="Times New Roman" panose="02020603050405020304" pitchFamily="18" charset="0"/>
              </a:rPr>
              <a:t>】</a:t>
            </a:r>
            <a:endParaRPr kumimoji="0" lang="en-US" altLang="zh-CN" b="1" i="0" u="none" strike="noStrike" kern="1200" cap="none" spc="0" normalizeH="0" baseline="0" noProof="0" dirty="0">
              <a:ln>
                <a:noFill/>
              </a:ln>
              <a:solidFill>
                <a:prstClr val="black"/>
              </a:solidFill>
              <a:effectLst/>
              <a:uLnTx/>
              <a:uFillTx/>
              <a:latin typeface="+mn-ea"/>
              <a:cs typeface="Times New Roman" panose="02020603050405020304" pitchFamily="18" charset="0"/>
            </a:endParaRP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Specifications: 5U height + 6 external slots + 1 system slot, supporting rear slots</a:t>
            </a: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Bandwidth: Up to 24GB/s backplane bandwidth, 4GB/s independent bandwidth</a:t>
            </a: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Backplane: μXI data transmission control bus with high-quality clock and trigger signals, supporting IPMI intelligent management protocols.</a:t>
            </a: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Power Consumption: 200~240VAC 1200W</a:t>
            </a: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Operating Temperature: 0℃~50℃</a:t>
            </a:r>
          </a:p>
          <a:p>
            <a:pPr marL="285750" marR="0" lvl="0" indent="-285750" algn="l" defTabSz="266700" rtl="0" eaLnBrk="1" fontAlgn="auto" latinLnBrk="0" hangingPunct="1">
              <a:lnSpc>
                <a:spcPct val="150000"/>
              </a:lnSpc>
              <a:spcBef>
                <a:spcPts val="0"/>
              </a:spcBef>
              <a:spcAft>
                <a:spcPct val="0"/>
              </a:spcAft>
              <a:buClrTx/>
              <a:buSzTx/>
              <a:buFont typeface="Wingdings" panose="05000000000000000000" pitchFamily="2" charset="2"/>
              <a:buChar char="p"/>
              <a:defRPr/>
            </a:pPr>
            <a:r>
              <a:rPr kumimoji="0" lang="en-US"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Size</a:t>
            </a:r>
            <a:r>
              <a:rPr kumimoji="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483mm×297mm×255mm (W×D×H)</a:t>
            </a:r>
          </a:p>
        </p:txBody>
      </p:sp>
      <p:pic>
        <p:nvPicPr>
          <p:cNvPr id="11" name="图片 2" descr="IMG_256"/>
          <p:cNvPicPr>
            <a:picLocks noChangeAspect="1"/>
          </p:cNvPicPr>
          <p:nvPr/>
        </p:nvPicPr>
        <p:blipFill>
          <a:blip r:embed="rId3"/>
          <a:stretch>
            <a:fillRect/>
          </a:stretch>
        </p:blipFill>
        <p:spPr>
          <a:xfrm>
            <a:off x="8745220" y="2649855"/>
            <a:ext cx="3303905" cy="1878330"/>
          </a:xfrm>
          <a:prstGeom prst="rect">
            <a:avLst/>
          </a:prstGeom>
          <a:noFill/>
          <a:ln w="9525">
            <a:noFill/>
          </a:ln>
        </p:spPr>
      </p:pic>
      <p:sp>
        <p:nvSpPr>
          <p:cNvPr id="12" name="文本占位符 2"/>
          <p:cNvSpPr txBox="1"/>
          <p:nvPr/>
        </p:nvSpPr>
        <p:spPr>
          <a:xfrm>
            <a:off x="1678208" y="815974"/>
            <a:ext cx="8835585" cy="625475"/>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uFillTx/>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lgn="l"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dirty="0">
                <a:sym typeface="+mn-ea"/>
              </a:rPr>
              <a:t>6-Slot Rack-mounted</a:t>
            </a:r>
            <a:r>
              <a:rPr lang="en-US" altLang="zh-CN" dirty="0">
                <a:sym typeface="+mn-ea"/>
              </a:rPr>
              <a:t> </a:t>
            </a:r>
            <a:r>
              <a:rPr dirty="0">
                <a:sym typeface="+mn-ea"/>
              </a:rPr>
              <a:t>Chassis</a:t>
            </a:r>
            <a:r>
              <a:rPr lang="zh-CN" altLang="en-US" dirty="0">
                <a:sym typeface="+mn-ea"/>
              </a:rPr>
              <a:t>：</a:t>
            </a:r>
            <a:r>
              <a:rPr lang="en-US" altLang="zh-CN" dirty="0">
                <a:sym typeface="+mn-ea"/>
              </a:rPr>
              <a:t>μXI-X6030</a:t>
            </a:r>
            <a:endParaRPr lang="zh-CN" altLang="en-US" dirty="0">
              <a:sym typeface="+mn-ea"/>
            </a:endParaRPr>
          </a:p>
        </p:txBody>
      </p:sp>
      <p:sp>
        <p:nvSpPr>
          <p:cNvPr id="2" name="文本框 1"/>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prstClr val="white"/>
                </a:solidFill>
                <a:latin typeface="Times New Roman" panose="02020603050405020304"/>
                <a:ea typeface="宋体" panose="02010600030101010101" pitchFamily="2" charset="-122"/>
              </a:rPr>
              <a:t>2</a:t>
            </a: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a:t>
            </a:r>
          </a:p>
        </p:txBody>
      </p:sp>
      <p:sp>
        <p:nvSpPr>
          <p:cNvPr id="4" name="灯片编号占位符 3">
            <a:extLst>
              <a:ext uri="{FF2B5EF4-FFF2-40B4-BE49-F238E27FC236}">
                <a16:creationId xmlns:a16="http://schemas.microsoft.com/office/drawing/2014/main" id="{19E1627D-ED61-77F2-1FAF-AE977016E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12</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a:xfrm>
            <a:off x="996950" y="190500"/>
            <a:ext cx="9295130" cy="625475"/>
          </a:xfrm>
        </p:spPr>
        <p:txBody>
          <a:bodyPr>
            <a:normAutofit/>
          </a:bodyPr>
          <a:lstStyle/>
          <a:p>
            <a:r>
              <a:rPr>
                <a:sym typeface="+mn-ea"/>
              </a:rPr>
              <a:t>Chassis of μXI Instrument Platform </a:t>
            </a:r>
          </a:p>
        </p:txBody>
      </p:sp>
      <p:sp>
        <p:nvSpPr>
          <p:cNvPr id="7" name="文本框 6"/>
          <p:cNvSpPr txBox="1"/>
          <p:nvPr/>
        </p:nvSpPr>
        <p:spPr>
          <a:xfrm>
            <a:off x="3369310" y="1524000"/>
            <a:ext cx="8656955" cy="2168525"/>
          </a:xfrm>
          <a:prstGeom prst="rect">
            <a:avLst/>
          </a:prstGeom>
        </p:spPr>
        <p:txBody>
          <a:bodyPr wrap="square">
            <a:spAutoFit/>
          </a:bodyPr>
          <a:lstStyle/>
          <a:p>
            <a:pPr marL="0" marR="0" lvl="0" indent="0" algn="just" defTabSz="266700" rtl="0" eaLnBrk="1" fontAlgn="auto" latinLnBrk="0" hangingPunct="1">
              <a:lnSpc>
                <a:spcPct val="150000"/>
              </a:lnSpc>
              <a:spcBef>
                <a:spcPts val="0"/>
              </a:spcBef>
              <a:spcAft>
                <a:spcPct val="0"/>
              </a:spcAft>
              <a:buClrTx/>
              <a:buSzTx/>
              <a:buFontTx/>
              <a:buNone/>
              <a:defRPr/>
            </a:pPr>
            <a:r>
              <a:rPr kumimoji="0"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The μXI-X6131 is a high-performance CPU + FPGA </a:t>
            </a:r>
            <a:r>
              <a:rPr kumimoji="0" i="0" u="none" strike="noStrike" kern="1200" cap="none" spc="0" normalizeH="0" baseline="0" noProof="0" dirty="0" err="1">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Longxin</a:t>
            </a:r>
            <a:r>
              <a:rPr kumimoji="0"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 controller, independently developed based on the </a:t>
            </a:r>
            <a:r>
              <a:rPr kumimoji="0" i="0" u="none" strike="noStrike" kern="1200" cap="none" spc="0" normalizeH="0" baseline="0" noProof="0" dirty="0" err="1">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μXI</a:t>
            </a:r>
            <a:r>
              <a:rPr kumimoji="0"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 platform.</a:t>
            </a:r>
            <a:r>
              <a:rPr kumimoji="0" lang="en-US"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 </a:t>
            </a:r>
            <a:r>
              <a:rPr kumimoji="0" b="0" i="0" u="none" strike="noStrike" kern="1200" cap="none" spc="0" normalizeH="0" baseline="0" noProof="0" dirty="0">
                <a:ln>
                  <a:noFill/>
                </a:ln>
                <a:solidFill>
                  <a:schemeClr val="tx2">
                    <a:lumMod val="75000"/>
                    <a:lumOff val="25000"/>
                  </a:schemeClr>
                </a:solidFill>
                <a:effectLst/>
                <a:uLnTx/>
                <a:uFillTx/>
                <a:latin typeface="Times New Roman" panose="02020603050405020304"/>
                <a:ea typeface="宋体" panose="02010600030101010101" pitchFamily="2" charset="-122"/>
                <a:cs typeface="+mn-cs"/>
                <a:sym typeface="+mn-ea"/>
              </a:rPr>
              <a:t>The LS3A5000 quad-core industrial-grade CPU combined with the XCKU060 high-performance FPGA supports up to 128GB DDR4 onboard memory and provides SATA3.0 storage interfaces, offering users powerful data processing capabilities and high system flexibility.</a:t>
            </a:r>
          </a:p>
        </p:txBody>
      </p:sp>
      <p:sp>
        <p:nvSpPr>
          <p:cNvPr id="8" name="文本框 7"/>
          <p:cNvSpPr txBox="1"/>
          <p:nvPr/>
        </p:nvSpPr>
        <p:spPr>
          <a:xfrm>
            <a:off x="4160520" y="3529965"/>
            <a:ext cx="7382510" cy="3460115"/>
          </a:xfrm>
          <a:prstGeom prst="rect">
            <a:avLst/>
          </a:prstGeom>
        </p:spPr>
        <p:txBody>
          <a:bodyPr wrap="square">
            <a:noAutofit/>
          </a:bodyPr>
          <a:lstStyle/>
          <a:p>
            <a:pPr lvl="0" algn="just" defTabSz="266700">
              <a:lnSpc>
                <a:spcPct val="150000"/>
              </a:lnSpc>
              <a:spcAft>
                <a:spcPct val="0"/>
              </a:spcAft>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Main Parameters</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CPU Model: LS3A5000 Quad-Core CPU, 60GFLOPS@2.5GHz</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FPGA Model: XCKU060-2FFVA1156I</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Onboard Memory: 2× SO-DIMM, single channel supporting up to 64GB DDR4</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Onboard Hard Drive: Supports HDD expansion with standard SATA3.0 interface, 500GB hard drive (optional)</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Operating Temperature: 0℃~40℃</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Dimensions: 6U/1 Slot, 233mm×163mm (W×D)</a:t>
            </a:r>
          </a:p>
          <a:p>
            <a:pPr marL="285750" lvl="0" indent="-285750" defTabSz="266700">
              <a:lnSpc>
                <a:spcPct val="120000"/>
              </a:lnSpc>
              <a:spcAft>
                <a:spcPct val="0"/>
              </a:spcAft>
              <a:buFont typeface="Wingdings" panose="05000000000000000000" pitchFamily="2" charset="2"/>
              <a:buChar char="p"/>
            </a:pPr>
            <a:r>
              <a:rPr kumimoji="0" sz="16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Operating System: Pre-installed loongnix system, compatible with Tongxin UOS and KylinKylin</a:t>
            </a:r>
          </a:p>
        </p:txBody>
      </p:sp>
      <p:pic>
        <p:nvPicPr>
          <p:cNvPr id="4" name="图片 3" descr="untitled.53(1)"/>
          <p:cNvPicPr>
            <a:picLocks noChangeAspect="1"/>
          </p:cNvPicPr>
          <p:nvPr/>
        </p:nvPicPr>
        <p:blipFill>
          <a:blip r:embed="rId3"/>
          <a:srcRect l="39662" t="12083" r="35135" b="17519"/>
          <a:stretch>
            <a:fillRect/>
          </a:stretch>
        </p:blipFill>
        <p:spPr>
          <a:xfrm>
            <a:off x="468630" y="1666240"/>
            <a:ext cx="2632043" cy="4591050"/>
          </a:xfrm>
          <a:prstGeom prst="rect">
            <a:avLst/>
          </a:prstGeom>
        </p:spPr>
      </p:pic>
      <p:sp>
        <p:nvSpPr>
          <p:cNvPr id="9" name="文本框 8"/>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2.3</a:t>
            </a:r>
          </a:p>
        </p:txBody>
      </p:sp>
      <p:sp>
        <p:nvSpPr>
          <p:cNvPr id="10" name="文本占位符 2"/>
          <p:cNvSpPr txBox="1"/>
          <p:nvPr/>
        </p:nvSpPr>
        <p:spPr>
          <a:xfrm>
            <a:off x="1678208" y="898524"/>
            <a:ext cx="8835585" cy="625475"/>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uFillTx/>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lgn="l"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dirty="0">
                <a:sym typeface="+mn-ea"/>
              </a:rPr>
              <a:t>CPU + FPGA Longxin Controller</a:t>
            </a:r>
            <a:r>
              <a:rPr lang="zh-CN" altLang="en-US" dirty="0">
                <a:sym typeface="+mn-ea"/>
              </a:rPr>
              <a:t>：</a:t>
            </a:r>
            <a:r>
              <a:rPr lang="el-GR" altLang="zh-CN" dirty="0">
                <a:sym typeface="+mn-ea"/>
              </a:rPr>
              <a:t>μ</a:t>
            </a:r>
            <a:r>
              <a:rPr lang="en-US" altLang="zh-CN" dirty="0">
                <a:sym typeface="+mn-ea"/>
              </a:rPr>
              <a:t>XI-X6131</a:t>
            </a:r>
            <a:endParaRPr lang="zh-CN" altLang="en-US" dirty="0">
              <a:sym typeface="+mn-ea"/>
            </a:endParaRPr>
          </a:p>
        </p:txBody>
      </p:sp>
      <p:sp>
        <p:nvSpPr>
          <p:cNvPr id="2" name="灯片编号占位符 1">
            <a:extLst>
              <a:ext uri="{FF2B5EF4-FFF2-40B4-BE49-F238E27FC236}">
                <a16:creationId xmlns:a16="http://schemas.microsoft.com/office/drawing/2014/main" id="{76D46977-C73C-06B9-E0D9-32FF34AF9E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13</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a:xfrm>
            <a:off x="996950" y="190500"/>
            <a:ext cx="9295130" cy="625475"/>
          </a:xfrm>
        </p:spPr>
        <p:txBody>
          <a:bodyPr>
            <a:normAutofit/>
          </a:bodyPr>
          <a:lstStyle/>
          <a:p>
            <a:r>
              <a:rPr dirty="0">
                <a:sym typeface="+mn-ea"/>
              </a:rPr>
              <a:t>Chassis of μXI Instrument Platform </a:t>
            </a:r>
          </a:p>
        </p:txBody>
      </p:sp>
      <p:sp>
        <p:nvSpPr>
          <p:cNvPr id="7" name="文本框 6"/>
          <p:cNvSpPr txBox="1"/>
          <p:nvPr/>
        </p:nvSpPr>
        <p:spPr>
          <a:xfrm>
            <a:off x="3049905" y="1374140"/>
            <a:ext cx="8656955" cy="2168525"/>
          </a:xfrm>
          <a:prstGeom prst="rect">
            <a:avLst/>
          </a:prstGeom>
        </p:spPr>
        <p:txBody>
          <a:bodyPr wrap="square">
            <a:spAutoFit/>
          </a:bodyPr>
          <a:lstStyle/>
          <a:p>
            <a:pPr lvl="0" algn="just" defTabSz="266700">
              <a:lnSpc>
                <a:spcPct val="150000"/>
              </a:lnSpc>
              <a:spcAft>
                <a:spcPct val="0"/>
              </a:spcAft>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a:t>
            </a:r>
            <a:r>
              <a:rPr lang="el-GR" altLang="zh-CN" b="1" dirty="0">
                <a:solidFill>
                  <a:schemeClr val="tx2">
                    <a:lumMod val="75000"/>
                    <a:lumOff val="25000"/>
                  </a:schemeClr>
                </a:solidFill>
                <a:sym typeface="+mn-ea"/>
              </a:rPr>
              <a:t> </a:t>
            </a:r>
            <a:r>
              <a:rPr dirty="0">
                <a:solidFill>
                  <a:schemeClr val="tx2">
                    <a:lumMod val="75000"/>
                    <a:lumOff val="25000"/>
                  </a:schemeClr>
                </a:solidFill>
                <a:sym typeface="+mn-ea"/>
              </a:rPr>
              <a:t> </a:t>
            </a:r>
            <a:r>
              <a:rPr lang="en-US" dirty="0">
                <a:solidFill>
                  <a:schemeClr val="tx2">
                    <a:lumMod val="75000"/>
                    <a:lumOff val="25000"/>
                  </a:schemeClr>
                </a:solidFill>
                <a:sym typeface="+mn-ea"/>
              </a:rPr>
              <a:t>The </a:t>
            </a:r>
            <a:r>
              <a:rPr dirty="0">
                <a:solidFill>
                  <a:schemeClr val="tx2">
                    <a:lumMod val="75000"/>
                    <a:lumOff val="25000"/>
                  </a:schemeClr>
                </a:solidFill>
                <a:sym typeface="+mn-ea"/>
              </a:rPr>
              <a:t>μXI-X6131 is a high-performance CPU+FPGA heterogeneous Intel controller independently developed based on the μXI platform. The 12th Gen Intel® Core™ i7-12700 desktop CPU is paired with XCKU060 high-performance FPGA and supports up to 128GB DDR4 onboard memory, providing users with powerful data processing capabilities and high system flexibility </a:t>
            </a:r>
            <a:r>
              <a:rPr lang="en-US" dirty="0">
                <a:solidFill>
                  <a:schemeClr val="tx2">
                    <a:lumMod val="75000"/>
                    <a:lumOff val="25000"/>
                  </a:schemeClr>
                </a:solidFill>
                <a:sym typeface="+mn-ea"/>
              </a:rPr>
              <a:t>.</a:t>
            </a:r>
            <a:endParaRPr dirty="0">
              <a:solidFill>
                <a:schemeClr val="tx2">
                  <a:lumMod val="75000"/>
                  <a:lumOff val="25000"/>
                </a:schemeClr>
              </a:solidFill>
              <a:sym typeface="+mn-ea"/>
            </a:endParaRPr>
          </a:p>
        </p:txBody>
      </p:sp>
      <p:sp>
        <p:nvSpPr>
          <p:cNvPr id="8" name="文本框 7"/>
          <p:cNvSpPr txBox="1"/>
          <p:nvPr/>
        </p:nvSpPr>
        <p:spPr>
          <a:xfrm>
            <a:off x="3197224" y="3335020"/>
            <a:ext cx="8362315" cy="3460115"/>
          </a:xfrm>
          <a:prstGeom prst="rect">
            <a:avLst/>
          </a:prstGeom>
        </p:spPr>
        <p:txBody>
          <a:bodyPr wrap="square">
            <a:noAutofit/>
          </a:bodyPr>
          <a:lstStyle/>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【Main parameters】</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CPU model: 12th generation Intel® Core™ i7-12700 desktop CPU, 12 cores, 2.5GHz</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FPGA model: XCKU060-2FFVA1156I</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Onboard memory: 2×SO-DIMM, 64GB DDR4 support per channel</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Onboard hard disk: SATA3.0, Mini-PCIe/mSATA and other storage interfaces, 500GB hard disk </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Operating temperature: -20°C~50°C </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Size: 6U/2Slot, 233mm×163mm(W×D)</a:t>
            </a:r>
          </a:p>
          <a:p>
            <a:pPr lvl="0" algn="just" defTabSz="266700">
              <a:lnSpc>
                <a:spcPct val="150000"/>
              </a:lnSpc>
              <a:spcAft>
                <a:spcPct val="0"/>
              </a:spcAft>
            </a:pPr>
            <a:r>
              <a:rPr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Operating system: Win7 and above 32-bit/64-bit; Linux 64-bit</a:t>
            </a:r>
          </a:p>
        </p:txBody>
      </p:sp>
      <p:sp>
        <p:nvSpPr>
          <p:cNvPr id="10" name="文本占位符 2"/>
          <p:cNvSpPr txBox="1"/>
          <p:nvPr/>
        </p:nvSpPr>
        <p:spPr>
          <a:xfrm>
            <a:off x="1678208" y="898524"/>
            <a:ext cx="8835585" cy="625475"/>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uFillTx/>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lgn="l"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dirty="0">
                <a:sym typeface="+mn-ea"/>
              </a:rPr>
              <a:t>CPU + FPGA </a:t>
            </a:r>
            <a:r>
              <a:rPr lang="en-US" altLang="zh-CN" dirty="0">
                <a:sym typeface="+mn-ea"/>
              </a:rPr>
              <a:t>Intel </a:t>
            </a:r>
            <a:r>
              <a:rPr dirty="0">
                <a:sym typeface="+mn-ea"/>
              </a:rPr>
              <a:t>Controller</a:t>
            </a:r>
            <a:r>
              <a:rPr lang="zh-CN" altLang="en-US" dirty="0">
                <a:sym typeface="+mn-ea"/>
              </a:rPr>
              <a:t>：</a:t>
            </a:r>
            <a:r>
              <a:rPr lang="el-GR" altLang="zh-CN" dirty="0">
                <a:sym typeface="+mn-ea"/>
              </a:rPr>
              <a:t>μ</a:t>
            </a:r>
            <a:r>
              <a:rPr lang="en-US" altLang="zh-CN" dirty="0">
                <a:sym typeface="+mn-ea"/>
              </a:rPr>
              <a:t>XI-X6141 </a:t>
            </a:r>
            <a:endParaRPr lang="zh-CN" altLang="en-US" dirty="0">
              <a:sym typeface="+mn-ea"/>
            </a:endParaRPr>
          </a:p>
        </p:txBody>
      </p:sp>
      <p:pic>
        <p:nvPicPr>
          <p:cNvPr id="11" name="图片 10" descr="untitled.50(1)"/>
          <p:cNvPicPr>
            <a:picLocks noChangeAspect="1"/>
          </p:cNvPicPr>
          <p:nvPr/>
        </p:nvPicPr>
        <p:blipFill>
          <a:blip r:embed="rId3"/>
          <a:srcRect l="35141" t="8231" r="35424" b="9731"/>
          <a:stretch>
            <a:fillRect/>
          </a:stretch>
        </p:blipFill>
        <p:spPr>
          <a:xfrm>
            <a:off x="464820" y="1667510"/>
            <a:ext cx="2585083" cy="4498974"/>
          </a:xfrm>
          <a:prstGeom prst="rect">
            <a:avLst/>
          </a:prstGeom>
        </p:spPr>
      </p:pic>
      <p:sp>
        <p:nvSpPr>
          <p:cNvPr id="2" name="文本框 1"/>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2.3</a:t>
            </a:r>
          </a:p>
        </p:txBody>
      </p:sp>
      <p:sp>
        <p:nvSpPr>
          <p:cNvPr id="4" name="灯片编号占位符 3">
            <a:extLst>
              <a:ext uri="{FF2B5EF4-FFF2-40B4-BE49-F238E27FC236}">
                <a16:creationId xmlns:a16="http://schemas.microsoft.com/office/drawing/2014/main" id="{8630C73A-FE7E-A065-B9D1-B5ABB4DC3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14</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a:xfrm>
            <a:off x="996950" y="190500"/>
            <a:ext cx="9295130" cy="625475"/>
          </a:xfrm>
        </p:spPr>
        <p:txBody>
          <a:bodyPr>
            <a:normAutofit/>
          </a:bodyPr>
          <a:lstStyle/>
          <a:p>
            <a:r>
              <a:rPr>
                <a:sym typeface="+mn-ea"/>
              </a:rPr>
              <a:t>Chassis of μXI Instrument Platform </a:t>
            </a:r>
          </a:p>
        </p:txBody>
      </p:sp>
      <p:sp>
        <p:nvSpPr>
          <p:cNvPr id="7" name="文本框 6"/>
          <p:cNvSpPr txBox="1"/>
          <p:nvPr/>
        </p:nvSpPr>
        <p:spPr>
          <a:xfrm>
            <a:off x="3298190" y="1445260"/>
            <a:ext cx="8656955" cy="2168525"/>
          </a:xfrm>
          <a:prstGeom prst="rect">
            <a:avLst/>
          </a:prstGeom>
        </p:spPr>
        <p:txBody>
          <a:bodyPr wrap="square">
            <a:spAutoFit/>
          </a:bodyPr>
          <a:lstStyle/>
          <a:p>
            <a:pPr lvl="0" algn="just" defTabSz="266700">
              <a:lnSpc>
                <a:spcPct val="150000"/>
              </a:lnSpc>
              <a:spcAft>
                <a:spcPct val="0"/>
              </a:spcAft>
            </a:pPr>
            <a:r>
              <a:rPr kumimoji="0" i="0" u="none" strike="noStrike" cap="none" spc="0" normalizeH="0" baseline="0" dirty="0">
                <a:solidFill>
                  <a:schemeClr val="tx2">
                    <a:lumMod val="75000"/>
                    <a:lumOff val="25000"/>
                  </a:schemeClr>
                </a:solidFill>
                <a:sym typeface="+mn-ea"/>
              </a:rPr>
              <a:t>The μXI-X1012 is a high-speed digitizer independently developed based on the μXI platform, featuring 5.2GSPS/10.4GSPS, 12-bit, and 2/4 channels. It combines high-speed large-capacity data caching with high-speed data exchange technology, suitable for precise capture of high-speed, transient signals. It can be used to build multi-channel, high-precision, synchronous acquisition systems.</a:t>
            </a:r>
          </a:p>
        </p:txBody>
      </p:sp>
      <p:sp>
        <p:nvSpPr>
          <p:cNvPr id="8" name="文本框 7"/>
          <p:cNvSpPr txBox="1"/>
          <p:nvPr/>
        </p:nvSpPr>
        <p:spPr>
          <a:xfrm>
            <a:off x="3298189" y="3500120"/>
            <a:ext cx="8362315" cy="3460115"/>
          </a:xfrm>
          <a:prstGeom prst="rect">
            <a:avLst/>
          </a:prstGeom>
        </p:spPr>
        <p:txBody>
          <a:bodyPr wrap="square">
            <a:noAutofit/>
          </a:bodyPr>
          <a:lstStyle/>
          <a:p>
            <a:pPr lvl="0" algn="just" defTabSz="266700">
              <a:lnSpc>
                <a:spcPct val="150000"/>
              </a:lnSpc>
              <a:spcAft>
                <a:spcPct val="0"/>
              </a:spcAft>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Main Parameters</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High-speed, high-precision, multi-channel: 5.2GSPS/10.4GSPS, 12-bit, 4/2 channels</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Analog Bandwidth: DC-3GHz</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Coupling Mode: DC coupling</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Input Range: 1Vpp</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Effective Bits: 8-bit@100MHz</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Skew: &lt;5ps (RMS)</a:t>
            </a:r>
          </a:p>
          <a:p>
            <a:pPr marL="285750" lvl="0" indent="-285750" defTabSz="266700">
              <a:lnSpc>
                <a:spcPct val="150000"/>
              </a:lnSpc>
              <a:spcAft>
                <a:spcPct val="0"/>
              </a:spcAft>
              <a:buFont typeface="Wingdings" panose="05000000000000000000" pitchFamily="2" charset="2"/>
              <a:buChar char="p"/>
            </a:pPr>
            <a:r>
              <a:rPr sz="1600" dirty="0">
                <a:solidFill>
                  <a:prstClr val="black"/>
                </a:solidFill>
                <a:latin typeface="Times New Roman" panose="02020603050405020304" pitchFamily="18" charset="0"/>
                <a:cs typeface="Times New Roman" panose="02020603050405020304" pitchFamily="18" charset="0"/>
                <a:sym typeface="+mn-ea"/>
              </a:rPr>
              <a:t>Power Consumption: 50W</a:t>
            </a:r>
          </a:p>
        </p:txBody>
      </p:sp>
      <p:sp>
        <p:nvSpPr>
          <p:cNvPr id="10" name="文本占位符 2"/>
          <p:cNvSpPr txBox="1"/>
          <p:nvPr/>
        </p:nvSpPr>
        <p:spPr>
          <a:xfrm>
            <a:off x="881649" y="898524"/>
            <a:ext cx="10428702" cy="625475"/>
          </a:xfrm>
          <a:prstGeom prst="rect">
            <a:avLst/>
          </a:prstGeom>
        </p:spPr>
        <p:txBody>
          <a:bodyPr vert="horz" lIns="90000" tIns="46800" rIns="90000" bIns="46800" rtlCol="0">
            <a:normAutofit fontScale="97500"/>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1" i="0" u="none" strike="noStrike" kern="1200" cap="none" spc="150" normalizeH="0" baseline="0" noProof="1">
                <a:gradFill>
                  <a:gsLst>
                    <a:gs pos="100000">
                      <a:srgbClr val="003365">
                        <a:alpha val="57000"/>
                      </a:srgbClr>
                    </a:gs>
                    <a:gs pos="0">
                      <a:srgbClr val="003365"/>
                    </a:gs>
                  </a:gsLst>
                  <a:lin ang="5400000" scaled="0"/>
                </a:gradFill>
                <a:uFillTx/>
                <a:latin typeface="Times New Roman" panose="02020603050405020304" pitchFamily="18" charset="0"/>
                <a:ea typeface="宋体" panose="02010600030101010101" pitchFamily="2" charset="-122"/>
                <a:cs typeface="Times New Roman" panose="02020603050405020304" pitchFamily="18" charset="0"/>
                <a:sym typeface="汉仪旗黑-55简" panose="00020600040101010101" charset="-128"/>
              </a:defRPr>
            </a:lvl1pPr>
            <a:lvl2pPr marL="457200" indent="0" algn="l"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dirty="0">
                <a:sym typeface="+mn-ea"/>
              </a:rPr>
              <a:t>5.2GSPS/10.4GSPS, 12-bit, 2/4 Channel Digitizer</a:t>
            </a:r>
            <a:r>
              <a:rPr lang="zh-CN" altLang="en-US" dirty="0">
                <a:sym typeface="+mn-ea"/>
              </a:rPr>
              <a:t>：</a:t>
            </a:r>
            <a:r>
              <a:rPr lang="el-GR" altLang="zh-CN" dirty="0">
                <a:sym typeface="+mn-ea"/>
              </a:rPr>
              <a:t>μ</a:t>
            </a:r>
            <a:r>
              <a:rPr lang="en-US" altLang="zh-CN" dirty="0">
                <a:sym typeface="+mn-ea"/>
              </a:rPr>
              <a:t>XI-X1012 </a:t>
            </a:r>
            <a:endParaRPr lang="zh-CN" altLang="en-US" dirty="0">
              <a:sym typeface="+mn-ea"/>
            </a:endParaRPr>
          </a:p>
        </p:txBody>
      </p:sp>
      <p:pic>
        <p:nvPicPr>
          <p:cNvPr id="6" name="图片 5" descr="untitled.144"/>
          <p:cNvPicPr>
            <a:picLocks noChangeAspect="1"/>
          </p:cNvPicPr>
          <p:nvPr/>
        </p:nvPicPr>
        <p:blipFill>
          <a:blip r:embed="rId3"/>
          <a:srcRect l="38824" t="6296" r="36714" b="5602"/>
          <a:stretch>
            <a:fillRect/>
          </a:stretch>
        </p:blipFill>
        <p:spPr>
          <a:xfrm>
            <a:off x="881649" y="1788160"/>
            <a:ext cx="2026990" cy="4559300"/>
          </a:xfrm>
          <a:prstGeom prst="rect">
            <a:avLst/>
          </a:prstGeom>
        </p:spPr>
      </p:pic>
      <p:sp>
        <p:nvSpPr>
          <p:cNvPr id="2" name="文本框 1"/>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2.</a:t>
            </a:r>
            <a:r>
              <a:rPr lang="en-US" altLang="zh-CN" sz="2400" dirty="0">
                <a:solidFill>
                  <a:prstClr val="white"/>
                </a:solidFill>
                <a:latin typeface="Times New Roman" panose="02020603050405020304"/>
                <a:ea typeface="宋体" panose="02010600030101010101" pitchFamily="2" charset="-122"/>
              </a:rPr>
              <a:t>4</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endParaRPr>
          </a:p>
        </p:txBody>
      </p:sp>
      <p:sp>
        <p:nvSpPr>
          <p:cNvPr id="4" name="灯片编号占位符 3">
            <a:extLst>
              <a:ext uri="{FF2B5EF4-FFF2-40B4-BE49-F238E27FC236}">
                <a16:creationId xmlns:a16="http://schemas.microsoft.com/office/drawing/2014/main" id="{30610BE3-A52C-70D9-5A53-493585BEED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15</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16</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3" name="文本占位符 2"/>
          <p:cNvSpPr>
            <a:spLocks noGrp="1"/>
          </p:cNvSpPr>
          <p:nvPr>
            <p:ph type="body" sz="quarter" idx="13"/>
          </p:nvPr>
        </p:nvSpPr>
        <p:spPr>
          <a:xfrm>
            <a:off x="5750047" y="1614170"/>
            <a:ext cx="5827215" cy="3771900"/>
          </a:xfrm>
        </p:spPr>
        <p:txBody>
          <a:bodyPr>
            <a:normAutofit fontScale="97500"/>
          </a:bodyPr>
          <a:lstStyle/>
          <a:p>
            <a:r>
              <a:rPr>
                <a:solidFill>
                  <a:schemeClr val="bg2">
                    <a:lumMod val="50000"/>
                  </a:schemeClr>
                </a:solidFill>
              </a:rPr>
              <a:t>The μXI Modular  Instrument Platform</a:t>
            </a:r>
          </a:p>
          <a:p>
            <a:r>
              <a:rPr>
                <a:solidFill>
                  <a:schemeClr val="bg2">
                    <a:lumMod val="50000"/>
                  </a:schemeClr>
                </a:solidFill>
              </a:rPr>
              <a:t>The product Introduction of μXI Instrument</a:t>
            </a:r>
          </a:p>
          <a:p>
            <a:r>
              <a:rPr lang="zh-CN" altLang="en-US" dirty="0"/>
              <a:t>The application scenarios of μXI instrument</a:t>
            </a:r>
          </a:p>
          <a:p>
            <a:pPr lvl="1"/>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l="66042"/>
          <a:stretch>
            <a:fillRect/>
          </a:stretch>
        </p:blipFill>
        <p:spPr>
          <a:xfrm>
            <a:off x="838200" y="1033341"/>
            <a:ext cx="4927600" cy="4554404"/>
          </a:xfrm>
          <a:prstGeom prst="rect">
            <a:avLst/>
          </a:prstGeom>
          <a:effectLst>
            <a:softEdge rad="317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382" y="4154755"/>
            <a:ext cx="5389769" cy="2072690"/>
          </a:xfrm>
          <a:prstGeom prst="rect">
            <a:avLst/>
          </a:prstGeom>
        </p:spPr>
      </p:pic>
      <p:sp>
        <p:nvSpPr>
          <p:cNvPr id="5" name="文本框 4"/>
          <p:cNvSpPr txBox="1"/>
          <p:nvPr/>
        </p:nvSpPr>
        <p:spPr>
          <a:xfrm>
            <a:off x="226711" y="273049"/>
            <a:ext cx="770239" cy="461665"/>
          </a:xfrm>
          <a:prstGeom prst="rect">
            <a:avLst/>
          </a:prstGeom>
          <a:noFill/>
        </p:spPr>
        <p:txBody>
          <a:bodyPr wrap="square" rtlCol="0">
            <a:spAutoFit/>
          </a:bodyPr>
          <a:lstStyle/>
          <a:p>
            <a:pPr algn="ctr"/>
            <a:r>
              <a:rPr lang="en-US" altLang="zh-CN" sz="2400" dirty="0">
                <a:solidFill>
                  <a:schemeClr val="bg1"/>
                </a:solidFill>
              </a:rPr>
              <a:t>3.1</a:t>
            </a:r>
          </a:p>
        </p:txBody>
      </p:sp>
      <p:sp>
        <p:nvSpPr>
          <p:cNvPr id="2" name="文本占位符 1"/>
          <p:cNvSpPr>
            <a:spLocks noGrp="1"/>
          </p:cNvSpPr>
          <p:nvPr>
            <p:ph type="body" idx="14"/>
          </p:nvPr>
        </p:nvSpPr>
        <p:spPr>
          <a:xfrm>
            <a:off x="996950" y="190500"/>
            <a:ext cx="10252941" cy="683895"/>
          </a:xfrm>
        </p:spPr>
        <p:txBody>
          <a:bodyPr>
            <a:normAutofit fontScale="85000" lnSpcReduction="10000"/>
          </a:bodyPr>
          <a:lstStyle/>
          <a:p>
            <a:r>
              <a:rPr lang="zh-CN" altLang="en-US" dirty="0"/>
              <a:t>Geophysical Exploration and Derivative Applications Directions</a:t>
            </a:r>
          </a:p>
        </p:txBody>
      </p:sp>
      <p:sp>
        <p:nvSpPr>
          <p:cNvPr id="23" name="矩形 22"/>
          <p:cNvSpPr/>
          <p:nvPr>
            <p:custDataLst>
              <p:tags r:id="rId1"/>
            </p:custDataLst>
          </p:nvPr>
        </p:nvSpPr>
        <p:spPr>
          <a:xfrm>
            <a:off x="6383655" y="1125855"/>
            <a:ext cx="5441950" cy="2091055"/>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endParaRPr lang="zh-CN" altLang="en-US" sz="1400">
              <a:solidFill>
                <a:schemeClr val="tx1">
                  <a:lumMod val="95000"/>
                  <a:lumOff val="5000"/>
                </a:schemeClr>
              </a:solidFill>
            </a:endParaRPr>
          </a:p>
        </p:txBody>
      </p:sp>
      <p:sp>
        <p:nvSpPr>
          <p:cNvPr id="24" name="文本框 23"/>
          <p:cNvSpPr txBox="1"/>
          <p:nvPr>
            <p:custDataLst>
              <p:tags r:id="rId2"/>
            </p:custDataLst>
          </p:nvPr>
        </p:nvSpPr>
        <p:spPr>
          <a:xfrm>
            <a:off x="6571615" y="1243965"/>
            <a:ext cx="5021580" cy="342900"/>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effectLst/>
                <a:uFillTx/>
                <a:latin typeface="+mn-ea"/>
                <a:ea typeface="微软雅黑" panose="020B0503020204020204" charset="-122"/>
                <a:cs typeface="+mn-lt"/>
                <a:sym typeface="+mn-lt"/>
              </a:rPr>
              <a:t>System introduction</a:t>
            </a:r>
          </a:p>
        </p:txBody>
      </p:sp>
      <p:sp>
        <p:nvSpPr>
          <p:cNvPr id="25" name="文本框 24"/>
          <p:cNvSpPr txBox="1"/>
          <p:nvPr>
            <p:custDataLst>
              <p:tags r:id="rId3"/>
            </p:custDataLst>
          </p:nvPr>
        </p:nvSpPr>
        <p:spPr>
          <a:xfrm>
            <a:off x="6322233" y="1561865"/>
            <a:ext cx="5620385" cy="1270058"/>
          </a:xfrm>
          <a:prstGeom prst="rect">
            <a:avLst/>
          </a:prstGeom>
          <a:noFill/>
        </p:spPr>
        <p:txBody>
          <a:bodyPr wrap="square" rtlCol="0" anchor="t">
            <a:noAutofit/>
          </a:bodyPr>
          <a:lstStyle/>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Scenario: </a:t>
            </a:r>
            <a:r>
              <a:rPr lang="de-DE" altLang="zh-CN" sz="1400" b="1" dirty="0">
                <a:solidFill>
                  <a:schemeClr val="tx1">
                    <a:lumMod val="95000"/>
                    <a:lumOff val="5000"/>
                  </a:schemeClr>
                </a:solidFill>
                <a:sym typeface="+mn-ea"/>
              </a:rPr>
              <a:t>Oceanographic </a:t>
            </a:r>
            <a:r>
              <a:rPr lang="de-DE" altLang="zh-CN" sz="1400" b="1" dirty="0" err="1">
                <a:solidFill>
                  <a:schemeClr val="tx1">
                    <a:lumMod val="95000"/>
                    <a:lumOff val="5000"/>
                  </a:schemeClr>
                </a:solidFill>
                <a:sym typeface="+mn-ea"/>
              </a:rPr>
              <a:t>exploration</a:t>
            </a:r>
            <a:r>
              <a:rPr lang="de-DE" altLang="zh-CN" sz="1400" b="1" dirty="0">
                <a:solidFill>
                  <a:schemeClr val="tx1">
                    <a:lumMod val="95000"/>
                    <a:lumOff val="5000"/>
                  </a:schemeClr>
                </a:solidFill>
                <a:sym typeface="+mn-ea"/>
              </a:rPr>
              <a:t> </a:t>
            </a:r>
            <a:r>
              <a:rPr lang="zh-CN" altLang="en-US" sz="1400" b="1" dirty="0">
                <a:solidFill>
                  <a:schemeClr val="tx1">
                    <a:lumMod val="95000"/>
                    <a:lumOff val="5000"/>
                  </a:schemeClr>
                </a:solidFill>
                <a:sym typeface="+mn-ea"/>
              </a:rPr>
              <a:t>Indoor Data Reading System</a:t>
            </a:r>
          </a:p>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Solution: μXI Long</a:t>
            </a:r>
            <a:r>
              <a:rPr lang="en-US" altLang="zh-CN" sz="1400" b="1" dirty="0" err="1">
                <a:solidFill>
                  <a:schemeClr val="tx1">
                    <a:lumMod val="95000"/>
                    <a:lumOff val="5000"/>
                  </a:schemeClr>
                </a:solidFill>
                <a:sym typeface="+mn-ea"/>
              </a:rPr>
              <a:t>xin</a:t>
            </a:r>
            <a:r>
              <a:rPr lang="en-US" altLang="zh-CN" sz="1400" b="1" dirty="0">
                <a:solidFill>
                  <a:schemeClr val="tx1">
                    <a:lumMod val="95000"/>
                    <a:lumOff val="5000"/>
                  </a:schemeClr>
                </a:solidFill>
                <a:sym typeface="+mn-ea"/>
              </a:rPr>
              <a:t> </a:t>
            </a:r>
            <a:r>
              <a:rPr lang="zh-CN" altLang="en-US" sz="1400" b="1" dirty="0">
                <a:solidFill>
                  <a:schemeClr val="tx1">
                    <a:lumMod val="95000"/>
                    <a:lumOff val="5000"/>
                  </a:schemeClr>
                </a:solidFill>
                <a:sym typeface="+mn-ea"/>
              </a:rPr>
              <a:t>Controller, High-Speed Data Reading and Processing Module</a:t>
            </a:r>
          </a:p>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Features: Flexible and Efficient Exploration System </a:t>
            </a:r>
            <a:r>
              <a:rPr lang="en-US" altLang="zh-CN" sz="1400" b="1" dirty="0">
                <a:solidFill>
                  <a:schemeClr val="tx1">
                    <a:lumMod val="95000"/>
                    <a:lumOff val="5000"/>
                  </a:schemeClr>
                </a:solidFill>
                <a:sym typeface="+mn-ea"/>
              </a:rPr>
              <a:t>with excellent </a:t>
            </a:r>
            <a:r>
              <a:rPr lang="zh-CN" altLang="en-US" sz="1400" b="1" dirty="0">
                <a:solidFill>
                  <a:schemeClr val="tx1">
                    <a:lumMod val="95000"/>
                    <a:lumOff val="5000"/>
                  </a:schemeClr>
                </a:solidFill>
                <a:sym typeface="+mn-ea"/>
              </a:rPr>
              <a:t>Environmental Adaptability</a:t>
            </a:r>
          </a:p>
        </p:txBody>
      </p:sp>
      <p:grpSp>
        <p:nvGrpSpPr>
          <p:cNvPr id="14" name="组合 13"/>
          <p:cNvGrpSpPr/>
          <p:nvPr>
            <p:custDataLst>
              <p:tags r:id="rId4"/>
            </p:custDataLst>
          </p:nvPr>
        </p:nvGrpSpPr>
        <p:grpSpPr>
          <a:xfrm>
            <a:off x="6383655" y="3468370"/>
            <a:ext cx="5441315" cy="2883535"/>
            <a:chOff x="13217" y="3514"/>
            <a:chExt cx="6727" cy="7096"/>
          </a:xfrm>
        </p:grpSpPr>
        <p:sp>
          <p:nvSpPr>
            <p:cNvPr id="15" name="矩形 14"/>
            <p:cNvSpPr/>
            <p:nvPr>
              <p:custDataLst>
                <p:tags r:id="rId6"/>
              </p:custDataLst>
            </p:nvPr>
          </p:nvSpPr>
          <p:spPr>
            <a:xfrm>
              <a:off x="13217" y="3514"/>
              <a:ext cx="6727" cy="7096"/>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endParaRPr lang="zh-CN" altLang="en-US" sz="1400">
                <a:solidFill>
                  <a:schemeClr val="tx1">
                    <a:lumMod val="95000"/>
                    <a:lumOff val="5000"/>
                  </a:schemeClr>
                </a:solidFill>
              </a:endParaRPr>
            </a:p>
          </p:txBody>
        </p:sp>
        <p:sp>
          <p:nvSpPr>
            <p:cNvPr id="19" name="文本框 18"/>
            <p:cNvSpPr txBox="1"/>
            <p:nvPr>
              <p:custDataLst>
                <p:tags r:id="rId7"/>
              </p:custDataLst>
            </p:nvPr>
          </p:nvSpPr>
          <p:spPr>
            <a:xfrm>
              <a:off x="13389" y="3777"/>
              <a:ext cx="6406" cy="787"/>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latin typeface="+mn-ea"/>
                  <a:ea typeface="微软雅黑" panose="020B0503020204020204" charset="-122"/>
                  <a:cs typeface="+mn-lt"/>
                  <a:sym typeface="+mn-lt"/>
                </a:rPr>
                <a:t>Advantages for Application </a:t>
              </a:r>
            </a:p>
          </p:txBody>
        </p:sp>
      </p:grpSp>
      <p:sp>
        <p:nvSpPr>
          <p:cNvPr id="20" name="文本框 19"/>
          <p:cNvSpPr txBox="1"/>
          <p:nvPr>
            <p:custDataLst>
              <p:tags r:id="rId5"/>
            </p:custDataLst>
          </p:nvPr>
        </p:nvSpPr>
        <p:spPr>
          <a:xfrm>
            <a:off x="6381913" y="3716993"/>
            <a:ext cx="5560705" cy="2575560"/>
          </a:xfrm>
          <a:prstGeom prst="rect">
            <a:avLst/>
          </a:prstGeom>
          <a:noFill/>
        </p:spPr>
        <p:txBody>
          <a:bodyPr wrap="square" rtlCol="0" anchor="t">
            <a:noAutofit/>
          </a:bodyPr>
          <a:lstStyle/>
          <a:p>
            <a:pPr marL="285750" indent="-285750" algn="just">
              <a:lnSpc>
                <a:spcPct val="150000"/>
              </a:lnSpc>
              <a:buFont typeface="Arial" panose="020B0604020202020204" pitchFamily="34" charset="0"/>
              <a:buChar char="•"/>
            </a:pPr>
            <a:endParaRPr sz="1200" b="1" dirty="0">
              <a:solidFill>
                <a:schemeClr val="tx1">
                  <a:lumMod val="95000"/>
                  <a:lumOff val="5000"/>
                </a:schemeClr>
              </a:solidFill>
              <a:sym typeface="+mn-ea"/>
            </a:endParaRPr>
          </a:p>
          <a:p>
            <a:pPr marL="285750" indent="-285750" algn="just">
              <a:lnSpc>
                <a:spcPct val="150000"/>
              </a:lnSpc>
              <a:buFont typeface="Arial" panose="020B0604020202020204" pitchFamily="34" charset="0"/>
              <a:buChar char="•"/>
            </a:pPr>
            <a:r>
              <a:rPr sz="1600" b="1" dirty="0">
                <a:solidFill>
                  <a:schemeClr val="tx1">
                    <a:lumMod val="95000"/>
                    <a:lumOff val="5000"/>
                  </a:schemeClr>
                </a:solidFill>
                <a:sym typeface="+mn-ea"/>
              </a:rPr>
              <a:t>The highly integrated, low-power and multi-component acquisition technology </a:t>
            </a:r>
            <a:endParaRPr lang="en-US" sz="1600" b="1" dirty="0">
              <a:solidFill>
                <a:schemeClr val="tx1">
                  <a:lumMod val="95000"/>
                  <a:lumOff val="5000"/>
                </a:schemeClr>
              </a:solidFill>
              <a:sym typeface="+mn-ea"/>
            </a:endParaRPr>
          </a:p>
          <a:p>
            <a:pPr marL="285750" indent="-285750">
              <a:lnSpc>
                <a:spcPct val="150000"/>
              </a:lnSpc>
              <a:buFont typeface="Arial" panose="020B0604020202020204" pitchFamily="34" charset="0"/>
              <a:buChar char="•"/>
            </a:pPr>
            <a:r>
              <a:rPr lang="zh-CN" altLang="en-US" sz="1600" b="1" dirty="0">
                <a:solidFill>
                  <a:schemeClr val="tx1">
                    <a:lumMod val="95000"/>
                    <a:lumOff val="5000"/>
                  </a:schemeClr>
                </a:solidFill>
                <a:sym typeface="+mn-ea"/>
              </a:rPr>
              <a:t>Large-Scale Precision Timing and Time Synchronization Technology, utilizing satellite navigation systems, fiber optic communication, atomic clock calibration</a:t>
            </a:r>
          </a:p>
        </p:txBody>
      </p:sp>
      <p:pic>
        <p:nvPicPr>
          <p:cNvPr id="389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382" y="1139995"/>
            <a:ext cx="5348768" cy="3014760"/>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a:extLst>
              <a:ext uri="{FF2B5EF4-FFF2-40B4-BE49-F238E27FC236}">
                <a16:creationId xmlns:a16="http://schemas.microsoft.com/office/drawing/2014/main" id="{20A52EF4-2AC4-86FA-9D92-5B3238B32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17</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6711" y="273049"/>
            <a:ext cx="770239" cy="460375"/>
          </a:xfrm>
          <a:prstGeom prst="rect">
            <a:avLst/>
          </a:prstGeom>
          <a:noFill/>
        </p:spPr>
        <p:txBody>
          <a:bodyPr wrap="square" rtlCol="0">
            <a:spAutoFit/>
          </a:bodyPr>
          <a:lstStyle/>
          <a:p>
            <a:pPr algn="ctr"/>
            <a:r>
              <a:rPr lang="en-US" altLang="zh-CN" sz="2400" dirty="0">
                <a:solidFill>
                  <a:schemeClr val="bg1"/>
                </a:solidFill>
              </a:rPr>
              <a:t>3.2</a:t>
            </a:r>
          </a:p>
        </p:txBody>
      </p:sp>
      <p:sp>
        <p:nvSpPr>
          <p:cNvPr id="2" name="文本占位符 1"/>
          <p:cNvSpPr>
            <a:spLocks noGrp="1"/>
          </p:cNvSpPr>
          <p:nvPr>
            <p:ph type="body" idx="14"/>
          </p:nvPr>
        </p:nvSpPr>
        <p:spPr/>
        <p:txBody>
          <a:bodyPr>
            <a:normAutofit/>
          </a:bodyPr>
          <a:lstStyle/>
          <a:p>
            <a:r>
              <a:rPr lang="zh-CN" altLang="en-US" dirty="0"/>
              <a:t>Nuclear Technology and Applications</a:t>
            </a:r>
          </a:p>
        </p:txBody>
      </p:sp>
      <p:sp>
        <p:nvSpPr>
          <p:cNvPr id="22" name="矩形 21"/>
          <p:cNvSpPr/>
          <p:nvPr>
            <p:custDataLst>
              <p:tags r:id="rId1"/>
            </p:custDataLst>
          </p:nvPr>
        </p:nvSpPr>
        <p:spPr>
          <a:xfrm>
            <a:off x="6443980" y="1125855"/>
            <a:ext cx="5240020" cy="1651635"/>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endParaRPr lang="zh-CN" altLang="en-US" sz="1400">
              <a:solidFill>
                <a:schemeClr val="tx1">
                  <a:lumMod val="95000"/>
                  <a:lumOff val="5000"/>
                </a:schemeClr>
              </a:solidFill>
            </a:endParaRPr>
          </a:p>
        </p:txBody>
      </p:sp>
      <p:sp>
        <p:nvSpPr>
          <p:cNvPr id="26" name="文本框 25"/>
          <p:cNvSpPr txBox="1"/>
          <p:nvPr>
            <p:custDataLst>
              <p:tags r:id="rId2"/>
            </p:custDataLst>
          </p:nvPr>
        </p:nvSpPr>
        <p:spPr>
          <a:xfrm>
            <a:off x="6571615" y="1243965"/>
            <a:ext cx="4779010" cy="353060"/>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effectLst/>
                <a:uFillTx/>
                <a:latin typeface="+mn-ea"/>
                <a:ea typeface="微软雅黑" panose="020B0503020204020204" charset="-122"/>
                <a:cs typeface="+mn-lt"/>
                <a:sym typeface="+mn-lt"/>
              </a:rPr>
              <a:t>System introduction</a:t>
            </a:r>
          </a:p>
        </p:txBody>
      </p:sp>
      <p:sp>
        <p:nvSpPr>
          <p:cNvPr id="27" name="文本框 26"/>
          <p:cNvSpPr txBox="1"/>
          <p:nvPr>
            <p:custDataLst>
              <p:tags r:id="rId3"/>
            </p:custDataLst>
          </p:nvPr>
        </p:nvSpPr>
        <p:spPr>
          <a:xfrm>
            <a:off x="6571615" y="1597025"/>
            <a:ext cx="5182235" cy="1180465"/>
          </a:xfrm>
          <a:prstGeom prst="rect">
            <a:avLst/>
          </a:prstGeom>
          <a:noFill/>
        </p:spPr>
        <p:txBody>
          <a:bodyPr wrap="square" rtlCol="0" anchor="t">
            <a:noAutofit/>
          </a:bodyPr>
          <a:lstStyle/>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Scenario: Nuclear data acquisition and analysis system</a:t>
            </a:r>
          </a:p>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Solution: μXI controller, μXI digitizer</a:t>
            </a:r>
          </a:p>
          <a:p>
            <a:pPr marL="285750" indent="-285750" algn="l">
              <a:lnSpc>
                <a:spcPct val="150000"/>
              </a:lnSpc>
              <a:buFont typeface="Arial" panose="020B0604020202020204" pitchFamily="34" charset="0"/>
              <a:buChar char="•"/>
            </a:pPr>
            <a:r>
              <a:rPr lang="zh-CN" altLang="en-US" sz="1400" b="1" dirty="0">
                <a:solidFill>
                  <a:schemeClr val="tx1">
                    <a:lumMod val="95000"/>
                    <a:lumOff val="5000"/>
                  </a:schemeClr>
                </a:solidFill>
                <a:sym typeface="+mn-ea"/>
              </a:rPr>
              <a:t>Features: standardized interface, fast secondary development</a:t>
            </a:r>
          </a:p>
        </p:txBody>
      </p:sp>
      <p:grpSp>
        <p:nvGrpSpPr>
          <p:cNvPr id="28" name="组合 27"/>
          <p:cNvGrpSpPr/>
          <p:nvPr>
            <p:custDataLst>
              <p:tags r:id="rId4"/>
            </p:custDataLst>
          </p:nvPr>
        </p:nvGrpSpPr>
        <p:grpSpPr>
          <a:xfrm>
            <a:off x="6443980" y="2960370"/>
            <a:ext cx="5240020" cy="3463290"/>
            <a:chOff x="13217" y="3514"/>
            <a:chExt cx="6727" cy="7701"/>
          </a:xfrm>
        </p:grpSpPr>
        <p:sp>
          <p:nvSpPr>
            <p:cNvPr id="29" name="矩形 28"/>
            <p:cNvSpPr/>
            <p:nvPr>
              <p:custDataLst>
                <p:tags r:id="rId6"/>
              </p:custDataLst>
            </p:nvPr>
          </p:nvSpPr>
          <p:spPr>
            <a:xfrm>
              <a:off x="13217" y="3514"/>
              <a:ext cx="6727" cy="7701"/>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pPr>
              <a:endParaRPr lang="zh-CN" altLang="en-US" sz="1400">
                <a:solidFill>
                  <a:schemeClr val="tx1">
                    <a:lumMod val="95000"/>
                    <a:lumOff val="5000"/>
                  </a:schemeClr>
                </a:solidFill>
              </a:endParaRPr>
            </a:p>
          </p:txBody>
        </p:sp>
        <p:sp>
          <p:nvSpPr>
            <p:cNvPr id="30" name="文本框 29"/>
            <p:cNvSpPr txBox="1"/>
            <p:nvPr>
              <p:custDataLst>
                <p:tags r:id="rId7"/>
              </p:custDataLst>
            </p:nvPr>
          </p:nvSpPr>
          <p:spPr>
            <a:xfrm>
              <a:off x="13389" y="3777"/>
              <a:ext cx="6406" cy="787"/>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latin typeface="+mn-ea"/>
                  <a:ea typeface="微软雅黑" panose="020B0503020204020204" charset="-122"/>
                  <a:cs typeface="+mn-lt"/>
                  <a:sym typeface="+mn-lt"/>
                </a:rPr>
                <a:t>Advantages</a:t>
              </a:r>
              <a:r>
                <a:rPr lang="en-US" altLang="zh-CN" sz="1200" b="1" dirty="0">
                  <a:ln w="15875"/>
                  <a:solidFill>
                    <a:schemeClr val="bg2"/>
                  </a:solidFill>
                  <a:latin typeface="+mn-ea"/>
                  <a:ea typeface="微软雅黑" panose="020B0503020204020204" charset="-122"/>
                  <a:cs typeface="+mn-lt"/>
                  <a:sym typeface="+mn-lt"/>
                </a:rPr>
                <a:t> for Application</a:t>
              </a:r>
              <a:endParaRPr lang="zh-CN" altLang="en-US" sz="1200" b="1" dirty="0">
                <a:ln w="15875"/>
                <a:solidFill>
                  <a:schemeClr val="bg2"/>
                </a:solidFill>
                <a:effectLst/>
                <a:uFillTx/>
                <a:latin typeface="+mn-ea"/>
                <a:ea typeface="微软雅黑" panose="020B0503020204020204" charset="-122"/>
                <a:cs typeface="+mn-lt"/>
                <a:sym typeface="+mn-lt"/>
              </a:endParaRPr>
            </a:p>
          </p:txBody>
        </p:sp>
      </p:grpSp>
      <p:sp>
        <p:nvSpPr>
          <p:cNvPr id="31" name="文本框 30"/>
          <p:cNvSpPr txBox="1"/>
          <p:nvPr>
            <p:custDataLst>
              <p:tags r:id="rId5"/>
            </p:custDataLst>
          </p:nvPr>
        </p:nvSpPr>
        <p:spPr>
          <a:xfrm>
            <a:off x="6571615" y="3405659"/>
            <a:ext cx="4779010" cy="2932123"/>
          </a:xfrm>
          <a:prstGeom prst="rect">
            <a:avLst/>
          </a:prstGeom>
          <a:noFill/>
        </p:spPr>
        <p:txBody>
          <a:bodyPr wrap="square" rtlCol="0" anchor="t">
            <a:noAutofit/>
          </a:bodyPr>
          <a:lstStyle/>
          <a:p>
            <a:pPr marL="285750" indent="-285750" algn="just">
              <a:lnSpc>
                <a:spcPct val="150000"/>
              </a:lnSpc>
              <a:buFont typeface="Arial" panose="020B0604020202020204" pitchFamily="34" charset="0"/>
              <a:buChar char="•"/>
            </a:pPr>
            <a:r>
              <a:rPr sz="1400" b="1" dirty="0">
                <a:solidFill>
                  <a:schemeClr val="tx1">
                    <a:lumMod val="95000"/>
                    <a:lumOff val="5000"/>
                  </a:schemeClr>
                </a:solidFill>
                <a:sym typeface="+mn-ea"/>
              </a:rPr>
              <a:t>Analog conditioning, analog-to-digital conversion, real-time processing, transmission and storage of high-speed transient signals</a:t>
            </a:r>
          </a:p>
          <a:p>
            <a:pPr marL="285750" indent="-285750" algn="just">
              <a:lnSpc>
                <a:spcPct val="150000"/>
              </a:lnSpc>
              <a:buFont typeface="Arial" panose="020B0604020202020204" pitchFamily="34" charset="0"/>
              <a:buChar char="•"/>
            </a:pPr>
            <a:r>
              <a:rPr sz="1400" b="1" dirty="0">
                <a:solidFill>
                  <a:schemeClr val="tx1">
                    <a:lumMod val="95000"/>
                    <a:lumOff val="5000"/>
                  </a:schemeClr>
                </a:solidFill>
                <a:sym typeface="+mn-ea"/>
              </a:rPr>
              <a:t>The new open, modular instrument chassis is compatible with a wide range of bus standards</a:t>
            </a:r>
          </a:p>
          <a:p>
            <a:pPr marL="285750" indent="-285750" algn="just">
              <a:lnSpc>
                <a:spcPct val="150000"/>
              </a:lnSpc>
              <a:buFont typeface="Arial" panose="020B0604020202020204" pitchFamily="34" charset="0"/>
              <a:buChar char="•"/>
            </a:pPr>
            <a:r>
              <a:rPr sz="1400" b="1" dirty="0">
                <a:solidFill>
                  <a:schemeClr val="tx1">
                    <a:lumMod val="95000"/>
                    <a:lumOff val="5000"/>
                  </a:schemeClr>
                </a:solidFill>
                <a:sym typeface="+mn-ea"/>
              </a:rPr>
              <a:t>Realize sub-second high-precision clock synchronization of multiple modules of the platform</a:t>
            </a:r>
          </a:p>
          <a:p>
            <a:pPr marL="285750" indent="-285750" algn="just">
              <a:lnSpc>
                <a:spcPct val="150000"/>
              </a:lnSpc>
              <a:buFont typeface="Arial" panose="020B0604020202020204" pitchFamily="34" charset="0"/>
              <a:buChar char="•"/>
            </a:pPr>
            <a:r>
              <a:rPr sz="1400" b="1" dirty="0">
                <a:solidFill>
                  <a:schemeClr val="tx1">
                    <a:lumMod val="95000"/>
                    <a:lumOff val="5000"/>
                  </a:schemeClr>
                </a:solidFill>
                <a:sym typeface="+mn-ea"/>
              </a:rPr>
              <a:t>IPMI intelligent management system real-time monitoring and intelligent fault diagnosis function</a:t>
            </a:r>
          </a:p>
        </p:txBody>
      </p:sp>
      <p:pic>
        <p:nvPicPr>
          <p:cNvPr id="12" name="图片 11"/>
          <p:cNvPicPr>
            <a:picLocks noChangeAspect="1"/>
          </p:cNvPicPr>
          <p:nvPr/>
        </p:nvPicPr>
        <p:blipFill>
          <a:blip r:embed="rId10"/>
          <a:stretch>
            <a:fillRect/>
          </a:stretch>
        </p:blipFill>
        <p:spPr>
          <a:xfrm>
            <a:off x="219691" y="4070986"/>
            <a:ext cx="1610496" cy="2286907"/>
          </a:xfrm>
          <a:prstGeom prst="rect">
            <a:avLst/>
          </a:prstGeom>
        </p:spPr>
      </p:pic>
      <p:pic>
        <p:nvPicPr>
          <p:cNvPr id="3789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174" r="15526"/>
          <a:stretch>
            <a:fillRect/>
          </a:stretch>
        </p:blipFill>
        <p:spPr bwMode="auto">
          <a:xfrm>
            <a:off x="196432" y="1107712"/>
            <a:ext cx="6156743" cy="2945131"/>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0187" y="4070986"/>
            <a:ext cx="4495152" cy="2305050"/>
          </a:xfrm>
          <a:prstGeom prst="rect">
            <a:avLst/>
          </a:prstGeom>
        </p:spPr>
      </p:pic>
      <p:sp>
        <p:nvSpPr>
          <p:cNvPr id="3" name="灯片编号占位符 2">
            <a:extLst>
              <a:ext uri="{FF2B5EF4-FFF2-40B4-BE49-F238E27FC236}">
                <a16:creationId xmlns:a16="http://schemas.microsoft.com/office/drawing/2014/main" id="{072C349D-BFEC-5C97-485B-55EDC03CD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18</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Desktop\125.jpg125"/>
          <p:cNvPicPr>
            <a:picLocks noChangeAspect="1"/>
          </p:cNvPicPr>
          <p:nvPr/>
        </p:nvPicPr>
        <p:blipFill>
          <a:blip r:embed="rId8"/>
          <a:srcRect l="5" r="5"/>
          <a:stretch>
            <a:fillRect/>
          </a:stretch>
        </p:blipFill>
        <p:spPr>
          <a:xfrm>
            <a:off x="0" y="-635"/>
            <a:ext cx="12192635" cy="6858635"/>
          </a:xfrm>
          <a:prstGeom prst="rect">
            <a:avLst/>
          </a:prstGeom>
        </p:spPr>
      </p:pic>
      <p:sp>
        <p:nvSpPr>
          <p:cNvPr id="12" name="矩形 11"/>
          <p:cNvSpPr/>
          <p:nvPr/>
        </p:nvSpPr>
        <p:spPr>
          <a:xfrm>
            <a:off x="635" y="0"/>
            <a:ext cx="12192000" cy="6858000"/>
          </a:xfrm>
          <a:prstGeom prst="rect">
            <a:avLst/>
          </a:prstGeom>
          <a:solidFill>
            <a:srgbClr val="003365">
              <a:alpha val="5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文本框 5"/>
          <p:cNvSpPr txBox="1"/>
          <p:nvPr/>
        </p:nvSpPr>
        <p:spPr>
          <a:xfrm>
            <a:off x="1570990" y="2647950"/>
            <a:ext cx="9291320" cy="1866900"/>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以</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a:t>
            </a: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快电子学技术</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a:t>
            </a: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 </a:t>
            </a:r>
            <a:r>
              <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和</a:t>
            </a: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 </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a:t>
            </a: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模块化仪器技术</a:t>
            </a: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ea"/>
                <a:sym typeface="+mn-lt"/>
              </a:rPr>
              <a:t>”</a:t>
            </a:r>
          </a:p>
        </p:txBody>
      </p:sp>
      <p:sp>
        <p:nvSpPr>
          <p:cNvPr id="8" name="文本框 7"/>
          <p:cNvSpPr txBox="1"/>
          <p:nvPr/>
        </p:nvSpPr>
        <p:spPr>
          <a:xfrm>
            <a:off x="4584700" y="3511550"/>
            <a:ext cx="126428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cs typeface="+mn-ea"/>
                <a:sym typeface="+mn-lt"/>
              </a:rPr>
              <a:t>助您</a:t>
            </a:r>
          </a:p>
        </p:txBody>
      </p:sp>
      <p:pic>
        <p:nvPicPr>
          <p:cNvPr id="10" name="图片 9" descr="精采万象"/>
          <p:cNvPicPr>
            <a:picLocks noChangeAspect="1"/>
          </p:cNvPicPr>
          <p:nvPr/>
        </p:nvPicPr>
        <p:blipFill>
          <a:blip r:embed="rId9"/>
          <a:srcRect l="153" t="33880" r="3820" b="35454"/>
          <a:stretch>
            <a:fillRect/>
          </a:stretch>
        </p:blipFill>
        <p:spPr>
          <a:xfrm>
            <a:off x="5455285" y="3469640"/>
            <a:ext cx="2173605" cy="574675"/>
          </a:xfrm>
          <a:prstGeom prst="rect">
            <a:avLst/>
          </a:prstGeom>
        </p:spPr>
      </p:pic>
      <p:grpSp>
        <p:nvGrpSpPr>
          <p:cNvPr id="3" name="组合 2"/>
          <p:cNvGrpSpPr/>
          <p:nvPr/>
        </p:nvGrpSpPr>
        <p:grpSpPr>
          <a:xfrm>
            <a:off x="662305" y="6396673"/>
            <a:ext cx="10911205" cy="310833"/>
            <a:chOff x="1073" y="10074"/>
            <a:chExt cx="17183" cy="490"/>
          </a:xfrm>
        </p:grpSpPr>
        <p:sp>
          <p:nvSpPr>
            <p:cNvPr id="2" name="文本框 1"/>
            <p:cNvSpPr txBox="1"/>
            <p:nvPr>
              <p:custDataLst>
                <p:tags r:id="rId3"/>
              </p:custDataLst>
            </p:nvPr>
          </p:nvSpPr>
          <p:spPr>
            <a:xfrm>
              <a:off x="1598" y="10080"/>
              <a:ext cx="13149" cy="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安徽合肥市高新区中国科学技术大学先进技术研究院</a:t>
              </a:r>
              <a:r>
                <a:rPr kumimoji="0" lang="en-US" altLang="zh-CN"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8</a:t>
              </a:r>
              <a:r>
                <a:rPr kumimoji="0" lang="zh-CN" altLang="en-US"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楼</a:t>
              </a:r>
              <a:r>
                <a:rPr kumimoji="0" lang="en-US" altLang="zh-CN"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      </a:t>
              </a:r>
              <a:r>
                <a:rPr kumimoji="0" lang="zh-CN" altLang="en-US"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安徽合肥市高新区中安创谷</a:t>
              </a:r>
              <a:r>
                <a:rPr kumimoji="0" lang="en-US" altLang="zh-CN"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A1</a:t>
              </a:r>
              <a:r>
                <a:rPr kumimoji="0" lang="zh-CN" altLang="en-US"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栋</a:t>
              </a:r>
              <a:r>
                <a:rPr kumimoji="0" lang="en-US" altLang="zh-CN"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38</a:t>
              </a:r>
              <a:r>
                <a:rPr kumimoji="0" lang="zh-CN" altLang="en-US"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楼</a:t>
              </a:r>
            </a:p>
          </p:txBody>
        </p:sp>
        <p:pic>
          <p:nvPicPr>
            <p:cNvPr id="16" name="图片 15" descr="3b32313538313334373bb5d8d6b7"/>
            <p:cNvPicPr>
              <a:picLocks noChangeAspect="1"/>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1073" y="10074"/>
              <a:ext cx="464" cy="464"/>
            </a:xfrm>
            <a:prstGeom prst="rect">
              <a:avLst/>
            </a:prstGeom>
          </p:spPr>
        </p:pic>
        <p:sp>
          <p:nvSpPr>
            <p:cNvPr id="18" name="文本框 17"/>
            <p:cNvSpPr txBox="1"/>
            <p:nvPr>
              <p:custDataLst>
                <p:tags r:id="rId5"/>
              </p:custDataLst>
            </p:nvPr>
          </p:nvSpPr>
          <p:spPr>
            <a:xfrm>
              <a:off x="15259" y="10080"/>
              <a:ext cx="2997" cy="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prstClr val="white"/>
                  </a:solidFill>
                  <a:effectLst>
                    <a:outerShdw blurRad="279400" dist="38100" dir="2700000" algn="tl" rotWithShape="0">
                      <a:prstClr val="black">
                        <a:alpha val="12000"/>
                      </a:prstClr>
                    </a:outerShdw>
                  </a:effectLst>
                  <a:uLnTx/>
                  <a:uFillTx/>
                  <a:cs typeface="+mn-ea"/>
                  <a:sym typeface="+mn-lt"/>
                </a:rPr>
                <a:t>0551-63365228</a:t>
              </a:r>
            </a:p>
          </p:txBody>
        </p:sp>
        <p:pic>
          <p:nvPicPr>
            <p:cNvPr id="15" name="图片 14" descr="3b32313534303338323bcad6bbfa"/>
            <p:cNvPicPr>
              <a:picLocks noChangeAspect="1"/>
            </p:cNvPicPr>
            <p:nvPr>
              <p:custDataLst>
                <p:tags r:id="rId6"/>
              </p:custDataLst>
            </p:nvPr>
          </p:nvPicPr>
          <p:blipFill>
            <a:blip r:embed="rId12">
              <a:extLst>
                <a:ext uri="{96DAC541-7B7A-43D3-8B79-37D633B846F1}">
                  <asvg:svgBlip xmlns:asvg="http://schemas.microsoft.com/office/drawing/2016/SVG/main" r:embed="rId13"/>
                </a:ext>
              </a:extLst>
            </a:blip>
            <a:stretch>
              <a:fillRect/>
            </a:stretch>
          </p:blipFill>
          <p:spPr>
            <a:xfrm>
              <a:off x="14884" y="10082"/>
              <a:ext cx="458" cy="458"/>
            </a:xfrm>
            <a:prstGeom prst="rect">
              <a:avLst/>
            </a:prstGeom>
          </p:spPr>
        </p:pic>
      </p:grpSp>
      <p:pic>
        <p:nvPicPr>
          <p:cNvPr id="20" name="图片 19" descr="白色-横版2"/>
          <p:cNvPicPr>
            <a:picLocks noChangeAspect="1"/>
          </p:cNvPicPr>
          <p:nvPr userDrawn="1">
            <p:custDataLst>
              <p:tags r:id="rId2"/>
            </p:custDataLst>
          </p:nvPr>
        </p:nvPicPr>
        <p:blipFill>
          <a:blip r:embed="rId14"/>
          <a:stretch>
            <a:fillRect/>
          </a:stretch>
        </p:blipFill>
        <p:spPr>
          <a:xfrm>
            <a:off x="548005" y="448310"/>
            <a:ext cx="1945640" cy="520700"/>
          </a:xfrm>
          <a:prstGeom prst="rect">
            <a:avLst/>
          </a:prstGeom>
        </p:spPr>
      </p:pic>
      <p:sp>
        <p:nvSpPr>
          <p:cNvPr id="4" name="灯片编号占位符 3">
            <a:extLst>
              <a:ext uri="{FF2B5EF4-FFF2-40B4-BE49-F238E27FC236}">
                <a16:creationId xmlns:a16="http://schemas.microsoft.com/office/drawing/2014/main" id="{4408BBE8-D003-DD47-5050-2225CB2824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19</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2</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3" name="文本占位符 2"/>
          <p:cNvSpPr>
            <a:spLocks noGrp="1"/>
          </p:cNvSpPr>
          <p:nvPr>
            <p:ph type="body" sz="quarter" idx="13"/>
          </p:nvPr>
        </p:nvSpPr>
        <p:spPr>
          <a:xfrm>
            <a:off x="5624317" y="1543050"/>
            <a:ext cx="5827215" cy="3771900"/>
          </a:xfrm>
        </p:spPr>
        <p:txBody>
          <a:bodyPr>
            <a:normAutofit fontScale="75000" lnSpcReduction="20000"/>
          </a:bodyPr>
          <a:lstStyle/>
          <a:p>
            <a:pPr marL="0" indent="0" algn="ctr">
              <a:buNone/>
            </a:pPr>
            <a:r>
              <a:rPr lang="zh-CN" altLang="en-US" sz="3600" dirty="0"/>
              <a:t>Table of Contents</a:t>
            </a:r>
          </a:p>
          <a:p>
            <a:r>
              <a:rPr lang="en-US" altLang="zh-CN" sz="3600" dirty="0"/>
              <a:t>The </a:t>
            </a:r>
            <a:r>
              <a:rPr lang="zh-CN" altLang="en-US" sz="3600" dirty="0"/>
              <a:t>μXI Modular Instrument Platform</a:t>
            </a:r>
          </a:p>
          <a:p>
            <a:r>
              <a:rPr lang="en-US" altLang="zh-CN" sz="3600" dirty="0"/>
              <a:t>The p</a:t>
            </a:r>
            <a:r>
              <a:rPr lang="zh-CN" altLang="en-US" sz="3600" dirty="0"/>
              <a:t>roduct Introduction of μXI Instrument</a:t>
            </a:r>
          </a:p>
          <a:p>
            <a:r>
              <a:rPr lang="zh-CN" altLang="en-US" sz="3600" dirty="0"/>
              <a:t>The application scenarios of μXI instrument</a:t>
            </a:r>
            <a:endParaRPr lang="en-US" altLang="zh-CN" sz="3600"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l="66042"/>
          <a:stretch>
            <a:fillRect/>
          </a:stretch>
        </p:blipFill>
        <p:spPr>
          <a:xfrm>
            <a:off x="838200" y="1033341"/>
            <a:ext cx="4927600" cy="4554404"/>
          </a:xfrm>
          <a:prstGeom prst="rect">
            <a:avLst/>
          </a:prstGeom>
          <a:effectLst>
            <a:softEdge rad="317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4"/>
          </p:nvPr>
        </p:nvSpPr>
        <p:spPr>
          <a:xfrm>
            <a:off x="996950" y="190500"/>
            <a:ext cx="8835585" cy="625475"/>
          </a:xfrm>
        </p:spPr>
        <p:txBody>
          <a:bodyPr>
            <a:normAutofit fontScale="97500"/>
          </a:bodyPr>
          <a:lstStyle/>
          <a:p>
            <a:r>
              <a:rPr lang="zh-CN" altLang="en-US" dirty="0">
                <a:latin typeface="+mn-lt"/>
                <a:ea typeface="+mn-ea"/>
                <a:cs typeface="+mn-ea"/>
                <a:sym typeface="+mn-lt"/>
              </a:rPr>
              <a:t>The Developmen of Modular Instrument Platforms</a:t>
            </a:r>
          </a:p>
        </p:txBody>
      </p:sp>
      <p:sp>
        <p:nvSpPr>
          <p:cNvPr id="76" name="矩形: 圆角 20"/>
          <p:cNvSpPr/>
          <p:nvPr/>
        </p:nvSpPr>
        <p:spPr>
          <a:xfrm>
            <a:off x="219710" y="996315"/>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圆角 20"/>
          <p:cNvSpPr/>
          <p:nvPr/>
        </p:nvSpPr>
        <p:spPr>
          <a:xfrm>
            <a:off x="3148069" y="996315"/>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20"/>
          <p:cNvSpPr/>
          <p:nvPr/>
        </p:nvSpPr>
        <p:spPr>
          <a:xfrm>
            <a:off x="6086214" y="996315"/>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圆角 20"/>
          <p:cNvSpPr/>
          <p:nvPr/>
        </p:nvSpPr>
        <p:spPr>
          <a:xfrm>
            <a:off x="219710" y="3641090"/>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20"/>
          <p:cNvSpPr/>
          <p:nvPr/>
        </p:nvSpPr>
        <p:spPr>
          <a:xfrm>
            <a:off x="3157855" y="3641090"/>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20"/>
          <p:cNvSpPr/>
          <p:nvPr/>
        </p:nvSpPr>
        <p:spPr>
          <a:xfrm>
            <a:off x="6096000" y="3641090"/>
            <a:ext cx="2879090" cy="2519680"/>
          </a:xfrm>
          <a:prstGeom prst="roundRect">
            <a:avLst>
              <a:gd name="adj" fmla="val 0"/>
            </a:avLst>
          </a:prstGeom>
          <a:gradFill flip="none" rotWithShape="1">
            <a:gsLst>
              <a:gs pos="0">
                <a:srgbClr val="005AA9">
                  <a:alpha val="85000"/>
                </a:srgbClr>
              </a:gs>
              <a:gs pos="6000">
                <a:srgbClr val="004391">
                  <a:alpha val="66000"/>
                </a:srgbClr>
              </a:gs>
              <a:gs pos="100000">
                <a:srgbClr val="0070C0">
                  <a:alpha val="5000"/>
                </a:srgbClr>
              </a:gs>
            </a:gsLst>
            <a:lin ang="4200000" scaled="1"/>
            <a:tileRect/>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718870" y="4851465"/>
            <a:ext cx="1680210" cy="1457960"/>
            <a:chOff x="3632750" y="1090017"/>
            <a:chExt cx="4927514" cy="4676529"/>
          </a:xfrm>
        </p:grpSpPr>
        <p:sp>
          <p:nvSpPr>
            <p:cNvPr id="5" name="任意多边形 4"/>
            <p:cNvSpPr/>
            <p:nvPr/>
          </p:nvSpPr>
          <p:spPr>
            <a:xfrm>
              <a:off x="4202077" y="5225705"/>
              <a:ext cx="3616081" cy="540841"/>
            </a:xfrm>
            <a:custGeom>
              <a:avLst/>
              <a:gdLst>
                <a:gd name="connsiteX0" fmla="*/ -567 w 3616081"/>
                <a:gd name="connsiteY0" fmla="*/ 270234 h 540841"/>
                <a:gd name="connsiteX1" fmla="*/ 1807507 w 3616081"/>
                <a:gd name="connsiteY1" fmla="*/ -187 h 540841"/>
                <a:gd name="connsiteX2" fmla="*/ 3615515 w 3616081"/>
                <a:gd name="connsiteY2" fmla="*/ 270234 h 540841"/>
                <a:gd name="connsiteX3" fmla="*/ 1807507 w 3616081"/>
                <a:gd name="connsiteY3" fmla="*/ 540654 h 540841"/>
                <a:gd name="connsiteX4" fmla="*/ -567 w 3616081"/>
                <a:gd name="connsiteY4" fmla="*/ 270234 h 54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81" h="540841">
                  <a:moveTo>
                    <a:pt x="-567" y="270234"/>
                  </a:moveTo>
                  <a:cubicBezTo>
                    <a:pt x="-567" y="120878"/>
                    <a:pt x="808931" y="-187"/>
                    <a:pt x="1807507" y="-187"/>
                  </a:cubicBezTo>
                  <a:cubicBezTo>
                    <a:pt x="2806083" y="-187"/>
                    <a:pt x="3615515" y="120878"/>
                    <a:pt x="3615515" y="270234"/>
                  </a:cubicBezTo>
                  <a:cubicBezTo>
                    <a:pt x="3615515" y="419589"/>
                    <a:pt x="2806083" y="540654"/>
                    <a:pt x="1807507" y="540654"/>
                  </a:cubicBezTo>
                  <a:cubicBezTo>
                    <a:pt x="808931" y="540654"/>
                    <a:pt x="-567" y="419589"/>
                    <a:pt x="-567" y="270234"/>
                  </a:cubicBezTo>
                  <a:close/>
                </a:path>
              </a:pathLst>
            </a:custGeom>
            <a:solidFill>
              <a:srgbClr val="E8EEF9"/>
            </a:solidFill>
            <a:ln w="6531" cap="flat">
              <a:noFill/>
              <a:prstDash val="solid"/>
              <a:miter/>
            </a:ln>
          </p:spPr>
          <p:txBody>
            <a:bodyPr rtlCol="0" anchor="ctr"/>
            <a:lstStyle/>
            <a:p>
              <a:endParaRPr lang="zh-CN" altLang="en-US"/>
            </a:p>
          </p:txBody>
        </p:sp>
        <p:sp>
          <p:nvSpPr>
            <p:cNvPr id="6" name="任意多边形 5"/>
            <p:cNvSpPr/>
            <p:nvPr/>
          </p:nvSpPr>
          <p:spPr>
            <a:xfrm>
              <a:off x="3632750" y="4695775"/>
              <a:ext cx="1583779" cy="652874"/>
            </a:xfrm>
            <a:custGeom>
              <a:avLst/>
              <a:gdLst>
                <a:gd name="connsiteX0" fmla="*/ -436 w 1583779"/>
                <a:gd name="connsiteY0" fmla="*/ 121270 h 652874"/>
                <a:gd name="connsiteX1" fmla="*/ 532108 w 1583779"/>
                <a:gd name="connsiteY1" fmla="*/ -187 h 652874"/>
                <a:gd name="connsiteX2" fmla="*/ 546677 w 1583779"/>
                <a:gd name="connsiteY2" fmla="*/ 99710 h 652874"/>
                <a:gd name="connsiteX3" fmla="*/ 645659 w 1583779"/>
                <a:gd name="connsiteY3" fmla="*/ 16669 h 652874"/>
                <a:gd name="connsiteX4" fmla="*/ 1583213 w 1583779"/>
                <a:gd name="connsiteY4" fmla="*/ 476691 h 652874"/>
                <a:gd name="connsiteX5" fmla="*/ 712562 w 1583779"/>
                <a:gd name="connsiteY5" fmla="*/ 634671 h 652874"/>
                <a:gd name="connsiteX6" fmla="*/ 691197 w 1583779"/>
                <a:gd name="connsiteY6" fmla="*/ 520204 h 652874"/>
                <a:gd name="connsiteX7" fmla="*/ 639518 w 1583779"/>
                <a:gd name="connsiteY7" fmla="*/ 618206 h 652874"/>
                <a:gd name="connsiteX8" fmla="*/ 356292 w 1583779"/>
                <a:gd name="connsiteY8" fmla="*/ 492894 h 652874"/>
                <a:gd name="connsiteX9" fmla="*/ 412675 w 1583779"/>
                <a:gd name="connsiteY9" fmla="*/ 383916 h 652874"/>
                <a:gd name="connsiteX10" fmla="*/ 282006 w 1583779"/>
                <a:gd name="connsiteY10" fmla="*/ 440822 h 652874"/>
                <a:gd name="connsiteX11" fmla="*/ -567 w 1583779"/>
                <a:gd name="connsiteY11" fmla="*/ 121335 h 6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779" h="652874">
                  <a:moveTo>
                    <a:pt x="-436" y="121270"/>
                  </a:moveTo>
                  <a:cubicBezTo>
                    <a:pt x="161921" y="44567"/>
                    <a:pt x="381119" y="3668"/>
                    <a:pt x="532108" y="-187"/>
                  </a:cubicBezTo>
                  <a:cubicBezTo>
                    <a:pt x="570067" y="58614"/>
                    <a:pt x="546677" y="99710"/>
                    <a:pt x="546677" y="99710"/>
                  </a:cubicBezTo>
                  <a:lnTo>
                    <a:pt x="645659" y="16669"/>
                  </a:lnTo>
                  <a:cubicBezTo>
                    <a:pt x="1219821" y="51231"/>
                    <a:pt x="1583213" y="476691"/>
                    <a:pt x="1583213" y="476691"/>
                  </a:cubicBezTo>
                  <a:cubicBezTo>
                    <a:pt x="1230405" y="650220"/>
                    <a:pt x="941887" y="677857"/>
                    <a:pt x="712562" y="634671"/>
                  </a:cubicBezTo>
                  <a:cubicBezTo>
                    <a:pt x="703546" y="588936"/>
                    <a:pt x="691197" y="520204"/>
                    <a:pt x="691197" y="520204"/>
                  </a:cubicBezTo>
                  <a:lnTo>
                    <a:pt x="639518" y="618206"/>
                  </a:lnTo>
                  <a:cubicBezTo>
                    <a:pt x="539203" y="591314"/>
                    <a:pt x="443664" y="549043"/>
                    <a:pt x="356292" y="492894"/>
                  </a:cubicBezTo>
                  <a:cubicBezTo>
                    <a:pt x="383471" y="442129"/>
                    <a:pt x="412675" y="383916"/>
                    <a:pt x="412675" y="383916"/>
                  </a:cubicBezTo>
                  <a:lnTo>
                    <a:pt x="282006" y="440822"/>
                  </a:lnTo>
                  <a:cubicBezTo>
                    <a:pt x="89007" y="292774"/>
                    <a:pt x="-567" y="121335"/>
                    <a:pt x="-567" y="121335"/>
                  </a:cubicBezTo>
                  <a:close/>
                </a:path>
              </a:pathLst>
            </a:custGeom>
            <a:solidFill>
              <a:srgbClr val="62CC95"/>
            </a:solidFill>
            <a:ln w="6531" cap="flat">
              <a:noFill/>
              <a:prstDash val="solid"/>
              <a:miter/>
            </a:ln>
          </p:spPr>
          <p:txBody>
            <a:bodyPr rtlCol="0" anchor="ctr"/>
            <a:lstStyle/>
            <a:p>
              <a:endParaRPr lang="zh-CN" altLang="en-US"/>
            </a:p>
          </p:txBody>
        </p:sp>
        <p:sp>
          <p:nvSpPr>
            <p:cNvPr id="7" name="任意多边形 6"/>
            <p:cNvSpPr/>
            <p:nvPr/>
          </p:nvSpPr>
          <p:spPr>
            <a:xfrm>
              <a:off x="3632750" y="4817210"/>
              <a:ext cx="1583648" cy="531504"/>
            </a:xfrm>
            <a:custGeom>
              <a:avLst/>
              <a:gdLst>
                <a:gd name="connsiteX0" fmla="*/ 712627 w 1583648"/>
                <a:gd name="connsiteY0" fmla="*/ 513235 h 531504"/>
                <a:gd name="connsiteX1" fmla="*/ 691197 w 1583648"/>
                <a:gd name="connsiteY1" fmla="*/ 398769 h 531504"/>
                <a:gd name="connsiteX2" fmla="*/ 639583 w 1583648"/>
                <a:gd name="connsiteY2" fmla="*/ 496771 h 531504"/>
                <a:gd name="connsiteX3" fmla="*/ 356292 w 1583648"/>
                <a:gd name="connsiteY3" fmla="*/ 371459 h 531504"/>
                <a:gd name="connsiteX4" fmla="*/ 412741 w 1583648"/>
                <a:gd name="connsiteY4" fmla="*/ 262481 h 531504"/>
                <a:gd name="connsiteX5" fmla="*/ 282071 w 1583648"/>
                <a:gd name="connsiteY5" fmla="*/ 319387 h 531504"/>
                <a:gd name="connsiteX6" fmla="*/ -567 w 1583648"/>
                <a:gd name="connsiteY6" fmla="*/ -100 h 531504"/>
                <a:gd name="connsiteX7" fmla="*/ 1583082 w 1583648"/>
                <a:gd name="connsiteY7" fmla="*/ 355322 h 531504"/>
                <a:gd name="connsiteX8" fmla="*/ 712497 w 1583648"/>
                <a:gd name="connsiteY8" fmla="*/ 513301 h 5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648" h="531504">
                  <a:moveTo>
                    <a:pt x="712627" y="513235"/>
                  </a:moveTo>
                  <a:cubicBezTo>
                    <a:pt x="703611" y="467501"/>
                    <a:pt x="691197" y="398769"/>
                    <a:pt x="691197" y="398769"/>
                  </a:cubicBezTo>
                  <a:lnTo>
                    <a:pt x="639583" y="496771"/>
                  </a:lnTo>
                  <a:cubicBezTo>
                    <a:pt x="539249" y="469873"/>
                    <a:pt x="443690" y="427601"/>
                    <a:pt x="356292" y="371459"/>
                  </a:cubicBezTo>
                  <a:cubicBezTo>
                    <a:pt x="383536" y="320759"/>
                    <a:pt x="412741" y="262481"/>
                    <a:pt x="412741" y="262481"/>
                  </a:cubicBezTo>
                  <a:lnTo>
                    <a:pt x="282071" y="319387"/>
                  </a:lnTo>
                  <a:cubicBezTo>
                    <a:pt x="88942" y="171273"/>
                    <a:pt x="-567" y="-100"/>
                    <a:pt x="-567" y="-100"/>
                  </a:cubicBezTo>
                  <a:cubicBezTo>
                    <a:pt x="673361" y="-6633"/>
                    <a:pt x="1583082" y="355322"/>
                    <a:pt x="1583082" y="355322"/>
                  </a:cubicBezTo>
                  <a:cubicBezTo>
                    <a:pt x="1230274" y="528851"/>
                    <a:pt x="941756" y="556487"/>
                    <a:pt x="712497" y="513301"/>
                  </a:cubicBezTo>
                  <a:close/>
                </a:path>
              </a:pathLst>
            </a:custGeom>
            <a:solidFill>
              <a:srgbClr val="4FA77B"/>
            </a:solidFill>
            <a:ln w="6531" cap="flat">
              <a:noFill/>
              <a:prstDash val="solid"/>
              <a:miter/>
            </a:ln>
          </p:spPr>
          <p:txBody>
            <a:bodyPr rtlCol="0" anchor="ctr"/>
            <a:lstStyle/>
            <a:p>
              <a:endParaRPr lang="zh-CN" altLang="en-US"/>
            </a:p>
          </p:txBody>
        </p:sp>
        <p:sp>
          <p:nvSpPr>
            <p:cNvPr id="8" name="任意多边形 7"/>
            <p:cNvSpPr/>
            <p:nvPr/>
          </p:nvSpPr>
          <p:spPr>
            <a:xfrm>
              <a:off x="3704161" y="3619173"/>
              <a:ext cx="1373336" cy="1403406"/>
            </a:xfrm>
            <a:custGeom>
              <a:avLst/>
              <a:gdLst>
                <a:gd name="connsiteX0" fmla="*/ -567 w 1373336"/>
                <a:gd name="connsiteY0" fmla="*/ 875 h 1403406"/>
                <a:gd name="connsiteX1" fmla="*/ 213470 w 1373336"/>
                <a:gd name="connsiteY1" fmla="*/ 625867 h 1403406"/>
                <a:gd name="connsiteX2" fmla="*/ 325454 w 1373336"/>
                <a:gd name="connsiteY2" fmla="*/ 577258 h 1403406"/>
                <a:gd name="connsiteX3" fmla="*/ 303044 w 1373336"/>
                <a:gd name="connsiteY3" fmla="*/ 731905 h 1403406"/>
                <a:gd name="connsiteX4" fmla="*/ 1372770 w 1373336"/>
                <a:gd name="connsiteY4" fmla="*/ 1403219 h 1403406"/>
                <a:gd name="connsiteX5" fmla="*/ 981153 w 1373336"/>
                <a:gd name="connsiteY5" fmla="*/ 407387 h 1403406"/>
                <a:gd name="connsiteX6" fmla="*/ 849765 w 1373336"/>
                <a:gd name="connsiteY6" fmla="*/ 458218 h 1403406"/>
                <a:gd name="connsiteX7" fmla="*/ 917648 w 1373336"/>
                <a:gd name="connsiteY7" fmla="*/ 342771 h 1403406"/>
                <a:gd name="connsiteX8" fmla="*/ 608484 w 1373336"/>
                <a:gd name="connsiteY8" fmla="*/ 131283 h 1403406"/>
                <a:gd name="connsiteX9" fmla="*/ 532369 w 1373336"/>
                <a:gd name="connsiteY9" fmla="*/ 258620 h 1403406"/>
                <a:gd name="connsiteX10" fmla="*/ 507803 w 1373336"/>
                <a:gd name="connsiteY10" fmla="*/ 88162 h 1403406"/>
                <a:gd name="connsiteX11" fmla="*/ -567 w 1373336"/>
                <a:gd name="connsiteY11" fmla="*/ 875 h 140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336" h="1403406">
                  <a:moveTo>
                    <a:pt x="-567" y="875"/>
                  </a:moveTo>
                  <a:cubicBezTo>
                    <a:pt x="23869" y="216480"/>
                    <a:pt x="121479" y="468018"/>
                    <a:pt x="213470" y="625867"/>
                  </a:cubicBezTo>
                  <a:cubicBezTo>
                    <a:pt x="298405" y="627369"/>
                    <a:pt x="325454" y="577258"/>
                    <a:pt x="325454" y="577258"/>
                  </a:cubicBezTo>
                  <a:lnTo>
                    <a:pt x="303044" y="731905"/>
                  </a:lnTo>
                  <a:cubicBezTo>
                    <a:pt x="704003" y="1300317"/>
                    <a:pt x="1372770" y="1403219"/>
                    <a:pt x="1372770" y="1403219"/>
                  </a:cubicBezTo>
                  <a:cubicBezTo>
                    <a:pt x="1326643" y="929804"/>
                    <a:pt x="1171473" y="615675"/>
                    <a:pt x="981153" y="407387"/>
                  </a:cubicBezTo>
                  <a:cubicBezTo>
                    <a:pt x="928101" y="427380"/>
                    <a:pt x="849765" y="458218"/>
                    <a:pt x="849765" y="458218"/>
                  </a:cubicBezTo>
                  <a:lnTo>
                    <a:pt x="917648" y="342771"/>
                  </a:lnTo>
                  <a:cubicBezTo>
                    <a:pt x="826153" y="256712"/>
                    <a:pt x="721853" y="185367"/>
                    <a:pt x="608484" y="131283"/>
                  </a:cubicBezTo>
                  <a:cubicBezTo>
                    <a:pt x="573660" y="191522"/>
                    <a:pt x="532369" y="258620"/>
                    <a:pt x="532369" y="258620"/>
                  </a:cubicBezTo>
                  <a:lnTo>
                    <a:pt x="507803" y="88162"/>
                  </a:lnTo>
                  <a:cubicBezTo>
                    <a:pt x="232678" y="-16374"/>
                    <a:pt x="-567" y="875"/>
                    <a:pt x="-567" y="875"/>
                  </a:cubicBezTo>
                  <a:close/>
                </a:path>
              </a:pathLst>
            </a:custGeom>
            <a:solidFill>
              <a:srgbClr val="4FA77B"/>
            </a:solidFill>
            <a:ln w="6531" cap="flat">
              <a:noFill/>
              <a:prstDash val="solid"/>
              <a:miter/>
            </a:ln>
          </p:spPr>
          <p:txBody>
            <a:bodyPr rtlCol="0" anchor="ctr"/>
            <a:lstStyle/>
            <a:p>
              <a:endParaRPr lang="zh-CN" altLang="en-US"/>
            </a:p>
          </p:txBody>
        </p:sp>
        <p:sp>
          <p:nvSpPr>
            <p:cNvPr id="9" name="任意多边形 8"/>
            <p:cNvSpPr/>
            <p:nvPr/>
          </p:nvSpPr>
          <p:spPr>
            <a:xfrm>
              <a:off x="3704161" y="3619183"/>
              <a:ext cx="1373336" cy="1403396"/>
            </a:xfrm>
            <a:custGeom>
              <a:avLst/>
              <a:gdLst>
                <a:gd name="connsiteX0" fmla="*/ 981153 w 1373336"/>
                <a:gd name="connsiteY0" fmla="*/ 407377 h 1403396"/>
                <a:gd name="connsiteX1" fmla="*/ 849830 w 1373336"/>
                <a:gd name="connsiteY1" fmla="*/ 458208 h 1403396"/>
                <a:gd name="connsiteX2" fmla="*/ 917648 w 1373336"/>
                <a:gd name="connsiteY2" fmla="*/ 342827 h 1403396"/>
                <a:gd name="connsiteX3" fmla="*/ 608549 w 1373336"/>
                <a:gd name="connsiteY3" fmla="*/ 131273 h 1403396"/>
                <a:gd name="connsiteX4" fmla="*/ 532369 w 1373336"/>
                <a:gd name="connsiteY4" fmla="*/ 258610 h 1403396"/>
                <a:gd name="connsiteX5" fmla="*/ 507868 w 1373336"/>
                <a:gd name="connsiteY5" fmla="*/ 88217 h 1403396"/>
                <a:gd name="connsiteX6" fmla="*/ -567 w 1373336"/>
                <a:gd name="connsiteY6" fmla="*/ 865 h 1403396"/>
                <a:gd name="connsiteX7" fmla="*/ 1372770 w 1373336"/>
                <a:gd name="connsiteY7" fmla="*/ 1403209 h 1403396"/>
                <a:gd name="connsiteX8" fmla="*/ 981153 w 1373336"/>
                <a:gd name="connsiteY8" fmla="*/ 407377 h 14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336" h="1403396">
                  <a:moveTo>
                    <a:pt x="981153" y="407377"/>
                  </a:moveTo>
                  <a:cubicBezTo>
                    <a:pt x="928167" y="427370"/>
                    <a:pt x="849830" y="458208"/>
                    <a:pt x="849830" y="458208"/>
                  </a:cubicBezTo>
                  <a:lnTo>
                    <a:pt x="917648" y="342827"/>
                  </a:lnTo>
                  <a:cubicBezTo>
                    <a:pt x="826172" y="256748"/>
                    <a:pt x="721905" y="185383"/>
                    <a:pt x="608549" y="131273"/>
                  </a:cubicBezTo>
                  <a:cubicBezTo>
                    <a:pt x="573726" y="191577"/>
                    <a:pt x="532369" y="258610"/>
                    <a:pt x="532369" y="258610"/>
                  </a:cubicBezTo>
                  <a:lnTo>
                    <a:pt x="507868" y="88217"/>
                  </a:lnTo>
                  <a:cubicBezTo>
                    <a:pt x="232678" y="-16318"/>
                    <a:pt x="-567" y="865"/>
                    <a:pt x="-567" y="865"/>
                  </a:cubicBezTo>
                  <a:cubicBezTo>
                    <a:pt x="421822" y="698182"/>
                    <a:pt x="1372770" y="1403209"/>
                    <a:pt x="1372770" y="1403209"/>
                  </a:cubicBezTo>
                  <a:cubicBezTo>
                    <a:pt x="1326643" y="929794"/>
                    <a:pt x="1171473" y="615730"/>
                    <a:pt x="981153" y="407377"/>
                  </a:cubicBezTo>
                  <a:close/>
                </a:path>
              </a:pathLst>
            </a:custGeom>
            <a:solidFill>
              <a:srgbClr val="62CC95"/>
            </a:solidFill>
            <a:ln w="6531" cap="flat">
              <a:noFill/>
              <a:prstDash val="solid"/>
              <a:miter/>
            </a:ln>
          </p:spPr>
          <p:txBody>
            <a:bodyPr rtlCol="0" anchor="ctr"/>
            <a:lstStyle/>
            <a:p>
              <a:endParaRPr lang="zh-CN" altLang="en-US"/>
            </a:p>
          </p:txBody>
        </p:sp>
        <p:sp>
          <p:nvSpPr>
            <p:cNvPr id="10" name="任意多边形 9"/>
            <p:cNvSpPr/>
            <p:nvPr/>
          </p:nvSpPr>
          <p:spPr>
            <a:xfrm>
              <a:off x="7287610" y="4265088"/>
              <a:ext cx="638305" cy="934090"/>
            </a:xfrm>
            <a:custGeom>
              <a:avLst/>
              <a:gdLst>
                <a:gd name="connsiteX0" fmla="*/ 616681 w 638305"/>
                <a:gd name="connsiteY0" fmla="*/ 9 h 934090"/>
                <a:gd name="connsiteX1" fmla="*/ 293992 w 638305"/>
                <a:gd name="connsiteY1" fmla="*/ 194315 h 934090"/>
                <a:gd name="connsiteX2" fmla="*/ 334566 w 638305"/>
                <a:gd name="connsiteY2" fmla="*/ 250960 h 934090"/>
                <a:gd name="connsiteX3" fmla="*/ 245710 w 638305"/>
                <a:gd name="connsiteY3" fmla="*/ 257036 h 934090"/>
                <a:gd name="connsiteX4" fmla="*/ -79 w 638305"/>
                <a:gd name="connsiteY4" fmla="*/ 933904 h 934090"/>
                <a:gd name="connsiteX5" fmla="*/ 507964 w 638305"/>
                <a:gd name="connsiteY5" fmla="*/ 596058 h 934090"/>
                <a:gd name="connsiteX6" fmla="*/ 463863 w 638305"/>
                <a:gd name="connsiteY6" fmla="*/ 528894 h 934090"/>
                <a:gd name="connsiteX7" fmla="*/ 536384 w 638305"/>
                <a:gd name="connsiteY7" fmla="*/ 552872 h 934090"/>
                <a:gd name="connsiteX8" fmla="*/ 617139 w 638305"/>
                <a:gd name="connsiteY8" fmla="*/ 355169 h 934090"/>
                <a:gd name="connsiteX9" fmla="*/ 537038 w 638305"/>
                <a:gd name="connsiteY9" fmla="*/ 327990 h 934090"/>
                <a:gd name="connsiteX10" fmla="*/ 629095 w 638305"/>
                <a:gd name="connsiteY10" fmla="*/ 293819 h 934090"/>
                <a:gd name="connsiteX11" fmla="*/ 616681 w 638305"/>
                <a:gd name="connsiteY11" fmla="*/ -187 h 93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05" h="934090">
                  <a:moveTo>
                    <a:pt x="616681" y="9"/>
                  </a:moveTo>
                  <a:cubicBezTo>
                    <a:pt x="499078" y="39210"/>
                    <a:pt x="370957" y="124145"/>
                    <a:pt x="293992" y="194315"/>
                  </a:cubicBezTo>
                  <a:cubicBezTo>
                    <a:pt x="303336" y="241748"/>
                    <a:pt x="334566" y="250960"/>
                    <a:pt x="334566" y="250960"/>
                  </a:cubicBezTo>
                  <a:lnTo>
                    <a:pt x="245710" y="257036"/>
                  </a:lnTo>
                  <a:cubicBezTo>
                    <a:pt x="-23012" y="548756"/>
                    <a:pt x="-79" y="933904"/>
                    <a:pt x="-79" y="933904"/>
                  </a:cubicBezTo>
                  <a:cubicBezTo>
                    <a:pt x="258255" y="851321"/>
                    <a:pt x="414731" y="727185"/>
                    <a:pt x="507964" y="596058"/>
                  </a:cubicBezTo>
                  <a:cubicBezTo>
                    <a:pt x="490520" y="568879"/>
                    <a:pt x="463863" y="528894"/>
                    <a:pt x="463863" y="528894"/>
                  </a:cubicBezTo>
                  <a:lnTo>
                    <a:pt x="536384" y="552872"/>
                  </a:lnTo>
                  <a:cubicBezTo>
                    <a:pt x="573364" y="491549"/>
                    <a:pt x="600609" y="424855"/>
                    <a:pt x="617139" y="355169"/>
                  </a:cubicBezTo>
                  <a:cubicBezTo>
                    <a:pt x="579375" y="342951"/>
                    <a:pt x="537038" y="327990"/>
                    <a:pt x="537038" y="327990"/>
                  </a:cubicBezTo>
                  <a:lnTo>
                    <a:pt x="629095" y="293819"/>
                  </a:lnTo>
                  <a:cubicBezTo>
                    <a:pt x="654183" y="128000"/>
                    <a:pt x="616681" y="-187"/>
                    <a:pt x="616681" y="-187"/>
                  </a:cubicBezTo>
                  <a:close/>
                </a:path>
              </a:pathLst>
            </a:custGeom>
            <a:solidFill>
              <a:srgbClr val="62CC95"/>
            </a:solidFill>
            <a:ln w="6531" cap="flat">
              <a:noFill/>
              <a:prstDash val="solid"/>
              <a:miter/>
            </a:ln>
          </p:spPr>
          <p:txBody>
            <a:bodyPr rtlCol="0" anchor="ctr"/>
            <a:lstStyle/>
            <a:p>
              <a:endParaRPr lang="zh-CN" altLang="en-US"/>
            </a:p>
          </p:txBody>
        </p:sp>
        <p:sp>
          <p:nvSpPr>
            <p:cNvPr id="11" name="任意多边形 10"/>
            <p:cNvSpPr/>
            <p:nvPr/>
          </p:nvSpPr>
          <p:spPr>
            <a:xfrm>
              <a:off x="7288294" y="4265154"/>
              <a:ext cx="637818" cy="933894"/>
            </a:xfrm>
            <a:custGeom>
              <a:avLst/>
              <a:gdLst>
                <a:gd name="connsiteX0" fmla="*/ 507476 w 637818"/>
                <a:gd name="connsiteY0" fmla="*/ 595992 h 933894"/>
                <a:gd name="connsiteX1" fmla="*/ 463375 w 637818"/>
                <a:gd name="connsiteY1" fmla="*/ 528894 h 933894"/>
                <a:gd name="connsiteX2" fmla="*/ 535897 w 637818"/>
                <a:gd name="connsiteY2" fmla="*/ 552806 h 933894"/>
                <a:gd name="connsiteX3" fmla="*/ 616650 w 637818"/>
                <a:gd name="connsiteY3" fmla="*/ 355103 h 933894"/>
                <a:gd name="connsiteX4" fmla="*/ 536550 w 637818"/>
                <a:gd name="connsiteY4" fmla="*/ 327990 h 933894"/>
                <a:gd name="connsiteX5" fmla="*/ 628607 w 637818"/>
                <a:gd name="connsiteY5" fmla="*/ 293819 h 933894"/>
                <a:gd name="connsiteX6" fmla="*/ 616193 w 637818"/>
                <a:gd name="connsiteY6" fmla="*/ -187 h 933894"/>
                <a:gd name="connsiteX7" fmla="*/ -567 w 637818"/>
                <a:gd name="connsiteY7" fmla="*/ 933708 h 933894"/>
                <a:gd name="connsiteX8" fmla="*/ 507476 w 637818"/>
                <a:gd name="connsiteY8" fmla="*/ 595862 h 93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18" h="933894">
                  <a:moveTo>
                    <a:pt x="507476" y="595992"/>
                  </a:moveTo>
                  <a:cubicBezTo>
                    <a:pt x="489966" y="568813"/>
                    <a:pt x="463375" y="528894"/>
                    <a:pt x="463375" y="528894"/>
                  </a:cubicBezTo>
                  <a:lnTo>
                    <a:pt x="535897" y="552806"/>
                  </a:lnTo>
                  <a:cubicBezTo>
                    <a:pt x="572876" y="491490"/>
                    <a:pt x="600121" y="424789"/>
                    <a:pt x="616650" y="355103"/>
                  </a:cubicBezTo>
                  <a:cubicBezTo>
                    <a:pt x="578887" y="342951"/>
                    <a:pt x="536550" y="327990"/>
                    <a:pt x="536550" y="327990"/>
                  </a:cubicBezTo>
                  <a:lnTo>
                    <a:pt x="628607" y="293819"/>
                  </a:lnTo>
                  <a:cubicBezTo>
                    <a:pt x="653695" y="127869"/>
                    <a:pt x="616193" y="-187"/>
                    <a:pt x="616193" y="-187"/>
                  </a:cubicBezTo>
                  <a:cubicBezTo>
                    <a:pt x="278412" y="318973"/>
                    <a:pt x="-567" y="933708"/>
                    <a:pt x="-567" y="933708"/>
                  </a:cubicBezTo>
                  <a:cubicBezTo>
                    <a:pt x="257767" y="851125"/>
                    <a:pt x="414243" y="726924"/>
                    <a:pt x="507476" y="595862"/>
                  </a:cubicBezTo>
                  <a:close/>
                </a:path>
              </a:pathLst>
            </a:custGeom>
            <a:solidFill>
              <a:srgbClr val="4FA77B"/>
            </a:solidFill>
            <a:ln w="6531" cap="flat">
              <a:noFill/>
              <a:prstDash val="solid"/>
              <a:miter/>
            </a:ln>
          </p:spPr>
          <p:txBody>
            <a:bodyPr rtlCol="0" anchor="ctr"/>
            <a:lstStyle/>
            <a:p>
              <a:endParaRPr lang="zh-CN" altLang="en-US"/>
            </a:p>
          </p:txBody>
        </p:sp>
        <p:sp>
          <p:nvSpPr>
            <p:cNvPr id="12" name="任意多边形 11"/>
            <p:cNvSpPr/>
            <p:nvPr/>
          </p:nvSpPr>
          <p:spPr>
            <a:xfrm>
              <a:off x="7299923" y="5034529"/>
              <a:ext cx="894955" cy="412976"/>
            </a:xfrm>
            <a:custGeom>
              <a:avLst/>
              <a:gdLst>
                <a:gd name="connsiteX0" fmla="*/ 894388 w 894955"/>
                <a:gd name="connsiteY0" fmla="*/ 36146 h 412976"/>
                <a:gd name="connsiteX1" fmla="*/ 576600 w 894955"/>
                <a:gd name="connsiteY1" fmla="*/ 2760 h 412976"/>
                <a:gd name="connsiteX2" fmla="*/ 575098 w 894955"/>
                <a:gd name="connsiteY2" fmla="*/ 61561 h 412976"/>
                <a:gd name="connsiteX3" fmla="*/ 511788 w 894955"/>
                <a:gd name="connsiteY3" fmla="*/ 20204 h 412976"/>
                <a:gd name="connsiteX4" fmla="*/ -567 w 894955"/>
                <a:gd name="connsiteY4" fmla="*/ 352823 h 412976"/>
                <a:gd name="connsiteX5" fmla="*/ 516100 w 894955"/>
                <a:gd name="connsiteY5" fmla="*/ 383792 h 412976"/>
                <a:gd name="connsiteX6" fmla="*/ 520543 w 894955"/>
                <a:gd name="connsiteY6" fmla="*/ 315844 h 412976"/>
                <a:gd name="connsiteX7" fmla="*/ 557392 w 894955"/>
                <a:gd name="connsiteY7" fmla="*/ 369092 h 412976"/>
                <a:gd name="connsiteX8" fmla="*/ 713150 w 894955"/>
                <a:gd name="connsiteY8" fmla="*/ 276577 h 412976"/>
                <a:gd name="connsiteX9" fmla="*/ 672773 w 894955"/>
                <a:gd name="connsiteY9" fmla="*/ 217188 h 412976"/>
                <a:gd name="connsiteX10" fmla="*/ 752547 w 894955"/>
                <a:gd name="connsiteY10" fmla="*/ 241166 h 412976"/>
                <a:gd name="connsiteX11" fmla="*/ 894388 w 894955"/>
                <a:gd name="connsiteY11" fmla="*/ 36146 h 4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955" h="412976">
                  <a:moveTo>
                    <a:pt x="894388" y="36146"/>
                  </a:moveTo>
                  <a:cubicBezTo>
                    <a:pt x="794753" y="2890"/>
                    <a:pt x="664540" y="-5473"/>
                    <a:pt x="576600" y="2760"/>
                  </a:cubicBezTo>
                  <a:cubicBezTo>
                    <a:pt x="558633" y="39609"/>
                    <a:pt x="575098" y="61561"/>
                    <a:pt x="575098" y="61561"/>
                  </a:cubicBezTo>
                  <a:lnTo>
                    <a:pt x="511788" y="20204"/>
                  </a:lnTo>
                  <a:cubicBezTo>
                    <a:pt x="180737" y="80377"/>
                    <a:pt x="-567" y="352823"/>
                    <a:pt x="-567" y="352823"/>
                  </a:cubicBezTo>
                  <a:cubicBezTo>
                    <a:pt x="216540" y="429003"/>
                    <a:pt x="385954" y="424692"/>
                    <a:pt x="516100" y="383792"/>
                  </a:cubicBezTo>
                  <a:cubicBezTo>
                    <a:pt x="518126" y="356482"/>
                    <a:pt x="520543" y="315844"/>
                    <a:pt x="520543" y="315844"/>
                  </a:cubicBezTo>
                  <a:lnTo>
                    <a:pt x="557392" y="369092"/>
                  </a:lnTo>
                  <a:cubicBezTo>
                    <a:pt x="613776" y="346492"/>
                    <a:pt x="666305" y="315282"/>
                    <a:pt x="713150" y="276577"/>
                  </a:cubicBezTo>
                  <a:cubicBezTo>
                    <a:pt x="693549" y="249006"/>
                    <a:pt x="672773" y="217188"/>
                    <a:pt x="672773" y="217188"/>
                  </a:cubicBezTo>
                  <a:lnTo>
                    <a:pt x="752547" y="241166"/>
                  </a:lnTo>
                  <a:cubicBezTo>
                    <a:pt x="812916" y="182848"/>
                    <a:pt x="861068" y="113176"/>
                    <a:pt x="894388" y="36146"/>
                  </a:cubicBezTo>
                  <a:close/>
                </a:path>
              </a:pathLst>
            </a:custGeom>
            <a:solidFill>
              <a:srgbClr val="62CC95"/>
            </a:solidFill>
            <a:ln w="6531" cap="flat">
              <a:noFill/>
              <a:prstDash val="solid"/>
              <a:miter/>
            </a:ln>
          </p:spPr>
          <p:txBody>
            <a:bodyPr rtlCol="0" anchor="ctr"/>
            <a:lstStyle/>
            <a:p>
              <a:endParaRPr lang="zh-CN" altLang="en-US"/>
            </a:p>
          </p:txBody>
        </p:sp>
        <p:sp>
          <p:nvSpPr>
            <p:cNvPr id="13" name="任意多边形 12"/>
            <p:cNvSpPr/>
            <p:nvPr/>
          </p:nvSpPr>
          <p:spPr>
            <a:xfrm>
              <a:off x="7299792" y="5070862"/>
              <a:ext cx="895085" cy="376916"/>
            </a:xfrm>
            <a:custGeom>
              <a:avLst/>
              <a:gdLst>
                <a:gd name="connsiteX0" fmla="*/ 515970 w 895085"/>
                <a:gd name="connsiteY0" fmla="*/ 347786 h 376916"/>
                <a:gd name="connsiteX1" fmla="*/ 520412 w 895085"/>
                <a:gd name="connsiteY1" fmla="*/ 279773 h 376916"/>
                <a:gd name="connsiteX2" fmla="*/ 557196 w 895085"/>
                <a:gd name="connsiteY2" fmla="*/ 333020 h 376916"/>
                <a:gd name="connsiteX3" fmla="*/ 712954 w 895085"/>
                <a:gd name="connsiteY3" fmla="*/ 240506 h 376916"/>
                <a:gd name="connsiteX4" fmla="*/ 672643 w 895085"/>
                <a:gd name="connsiteY4" fmla="*/ 181117 h 376916"/>
                <a:gd name="connsiteX5" fmla="*/ 752416 w 895085"/>
                <a:gd name="connsiteY5" fmla="*/ 205095 h 376916"/>
                <a:gd name="connsiteX6" fmla="*/ 894519 w 895085"/>
                <a:gd name="connsiteY6" fmla="*/ -187 h 376916"/>
                <a:gd name="connsiteX7" fmla="*/ -567 w 895085"/>
                <a:gd name="connsiteY7" fmla="*/ 316752 h 376916"/>
                <a:gd name="connsiteX8" fmla="*/ 516100 w 895085"/>
                <a:gd name="connsiteY8" fmla="*/ 347786 h 37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85" h="376916">
                  <a:moveTo>
                    <a:pt x="515970" y="347786"/>
                  </a:moveTo>
                  <a:cubicBezTo>
                    <a:pt x="517995" y="320411"/>
                    <a:pt x="520412" y="279773"/>
                    <a:pt x="520412" y="279773"/>
                  </a:cubicBezTo>
                  <a:lnTo>
                    <a:pt x="557196" y="333020"/>
                  </a:lnTo>
                  <a:cubicBezTo>
                    <a:pt x="613580" y="310434"/>
                    <a:pt x="666109" y="279223"/>
                    <a:pt x="712954" y="240506"/>
                  </a:cubicBezTo>
                  <a:cubicBezTo>
                    <a:pt x="693353" y="212935"/>
                    <a:pt x="672643" y="181117"/>
                    <a:pt x="672643" y="181117"/>
                  </a:cubicBezTo>
                  <a:lnTo>
                    <a:pt x="752416" y="205095"/>
                  </a:lnTo>
                  <a:cubicBezTo>
                    <a:pt x="812851" y="146725"/>
                    <a:pt x="861199" y="76954"/>
                    <a:pt x="894519" y="-187"/>
                  </a:cubicBezTo>
                  <a:cubicBezTo>
                    <a:pt x="502511" y="43195"/>
                    <a:pt x="-567" y="316752"/>
                    <a:pt x="-567" y="316752"/>
                  </a:cubicBezTo>
                  <a:cubicBezTo>
                    <a:pt x="216540" y="392932"/>
                    <a:pt x="385954" y="388620"/>
                    <a:pt x="516100" y="347786"/>
                  </a:cubicBezTo>
                  <a:close/>
                </a:path>
              </a:pathLst>
            </a:custGeom>
            <a:solidFill>
              <a:srgbClr val="4FA77B"/>
            </a:solidFill>
            <a:ln w="6531" cap="flat">
              <a:noFill/>
              <a:prstDash val="solid"/>
              <a:miter/>
            </a:ln>
          </p:spPr>
          <p:txBody>
            <a:bodyPr rtlCol="0" anchor="ctr"/>
            <a:lstStyle/>
            <a:p>
              <a:endParaRPr lang="zh-CN" altLang="en-US"/>
            </a:p>
          </p:txBody>
        </p:sp>
        <p:sp>
          <p:nvSpPr>
            <p:cNvPr id="14" name="任意多边形 13"/>
            <p:cNvSpPr/>
            <p:nvPr/>
          </p:nvSpPr>
          <p:spPr>
            <a:xfrm>
              <a:off x="5812403" y="1090017"/>
              <a:ext cx="2531960" cy="4381739"/>
            </a:xfrm>
            <a:custGeom>
              <a:avLst/>
              <a:gdLst>
                <a:gd name="connsiteX0" fmla="*/ 460675 w 2531960"/>
                <a:gd name="connsiteY0" fmla="*/ 1425417 h 4381739"/>
                <a:gd name="connsiteX1" fmla="*/ 106365 w 2531960"/>
                <a:gd name="connsiteY1" fmla="*/ 1359102 h 4381739"/>
                <a:gd name="connsiteX2" fmla="*/ 1110 w 2531960"/>
                <a:gd name="connsiteY2" fmla="*/ 1215366 h 4381739"/>
                <a:gd name="connsiteX3" fmla="*/ 1296699 w 2531960"/>
                <a:gd name="connsiteY3" fmla="*/ -187 h 4381739"/>
                <a:gd name="connsiteX4" fmla="*/ 2199167 w 2531960"/>
                <a:gd name="connsiteY4" fmla="*/ 320280 h 4381739"/>
                <a:gd name="connsiteX5" fmla="*/ 2531394 w 2531960"/>
                <a:gd name="connsiteY5" fmla="*/ 1187794 h 4381739"/>
                <a:gd name="connsiteX6" fmla="*/ 2415098 w 2531960"/>
                <a:gd name="connsiteY6" fmla="*/ 1729289 h 4381739"/>
                <a:gd name="connsiteX7" fmla="*/ 1883600 w 2531960"/>
                <a:gd name="connsiteY7" fmla="*/ 2342652 h 4381739"/>
                <a:gd name="connsiteX8" fmla="*/ 1534778 w 2531960"/>
                <a:gd name="connsiteY8" fmla="*/ 2707285 h 4381739"/>
                <a:gd name="connsiteX9" fmla="*/ 1473886 w 2531960"/>
                <a:gd name="connsiteY9" fmla="*/ 3060942 h 4381739"/>
                <a:gd name="connsiteX10" fmla="*/ 1473886 w 2531960"/>
                <a:gd name="connsiteY10" fmla="*/ 3099620 h 4381739"/>
                <a:gd name="connsiteX11" fmla="*/ 1340996 w 2531960"/>
                <a:gd name="connsiteY11" fmla="*/ 3232249 h 4381739"/>
                <a:gd name="connsiteX12" fmla="*/ 1008833 w 2531960"/>
                <a:gd name="connsiteY12" fmla="*/ 3232249 h 4381739"/>
                <a:gd name="connsiteX13" fmla="*/ 881431 w 2531960"/>
                <a:gd name="connsiteY13" fmla="*/ 3099620 h 4381739"/>
                <a:gd name="connsiteX14" fmla="*/ 881431 w 2531960"/>
                <a:gd name="connsiteY14" fmla="*/ 3099620 h 4381739"/>
                <a:gd name="connsiteX15" fmla="*/ 953299 w 2531960"/>
                <a:gd name="connsiteY15" fmla="*/ 2452806 h 4381739"/>
                <a:gd name="connsiteX16" fmla="*/ 1313163 w 2531960"/>
                <a:gd name="connsiteY16" fmla="*/ 2027346 h 4381739"/>
                <a:gd name="connsiteX17" fmla="*/ 1700728 w 2531960"/>
                <a:gd name="connsiteY17" fmla="*/ 1612928 h 4381739"/>
                <a:gd name="connsiteX18" fmla="*/ 1811797 w 2531960"/>
                <a:gd name="connsiteY18" fmla="*/ 1176426 h 4381739"/>
                <a:gd name="connsiteX19" fmla="*/ 1662312 w 2531960"/>
                <a:gd name="connsiteY19" fmla="*/ 717777 h 4381739"/>
                <a:gd name="connsiteX20" fmla="*/ 1252598 w 2531960"/>
                <a:gd name="connsiteY20" fmla="*/ 563064 h 4381739"/>
                <a:gd name="connsiteX21" fmla="*/ 610357 w 2531960"/>
                <a:gd name="connsiteY21" fmla="*/ 1314413 h 4381739"/>
                <a:gd name="connsiteX22" fmla="*/ 460871 w 2531960"/>
                <a:gd name="connsiteY22" fmla="*/ 1424960 h 4381739"/>
                <a:gd name="connsiteX23" fmla="*/ 953430 w 2531960"/>
                <a:gd name="connsiteY23" fmla="*/ 3602436 h 4381739"/>
                <a:gd name="connsiteX24" fmla="*/ 1396334 w 2531960"/>
                <a:gd name="connsiteY24" fmla="*/ 3602436 h 4381739"/>
                <a:gd name="connsiteX25" fmla="*/ 1529225 w 2531960"/>
                <a:gd name="connsiteY25" fmla="*/ 3735065 h 4381739"/>
                <a:gd name="connsiteX26" fmla="*/ 1529225 w 2531960"/>
                <a:gd name="connsiteY26" fmla="*/ 4248923 h 4381739"/>
                <a:gd name="connsiteX27" fmla="*/ 1396334 w 2531960"/>
                <a:gd name="connsiteY27" fmla="*/ 4381552 h 4381739"/>
                <a:gd name="connsiteX28" fmla="*/ 953430 w 2531960"/>
                <a:gd name="connsiteY28" fmla="*/ 4381552 h 4381739"/>
                <a:gd name="connsiteX29" fmla="*/ 826092 w 2531960"/>
                <a:gd name="connsiteY29" fmla="*/ 4248923 h 4381739"/>
                <a:gd name="connsiteX30" fmla="*/ 826092 w 2531960"/>
                <a:gd name="connsiteY30" fmla="*/ 3735065 h 4381739"/>
                <a:gd name="connsiteX31" fmla="*/ 953430 w 2531960"/>
                <a:gd name="connsiteY31" fmla="*/ 3602436 h 438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1960" h="4381739">
                  <a:moveTo>
                    <a:pt x="460675" y="1425417"/>
                  </a:moveTo>
                  <a:lnTo>
                    <a:pt x="106365" y="1359102"/>
                  </a:lnTo>
                  <a:cubicBezTo>
                    <a:pt x="34497" y="1342507"/>
                    <a:pt x="-9931" y="1281746"/>
                    <a:pt x="1110" y="1215366"/>
                  </a:cubicBezTo>
                  <a:cubicBezTo>
                    <a:pt x="106365" y="403190"/>
                    <a:pt x="538162" y="-187"/>
                    <a:pt x="1296699" y="-187"/>
                  </a:cubicBezTo>
                  <a:cubicBezTo>
                    <a:pt x="1673223" y="-187"/>
                    <a:pt x="1977682" y="104806"/>
                    <a:pt x="2199167" y="320280"/>
                  </a:cubicBezTo>
                  <a:cubicBezTo>
                    <a:pt x="2420652" y="535754"/>
                    <a:pt x="2531394" y="823357"/>
                    <a:pt x="2531394" y="1187794"/>
                  </a:cubicBezTo>
                  <a:cubicBezTo>
                    <a:pt x="2531394" y="1364590"/>
                    <a:pt x="2492650" y="1547135"/>
                    <a:pt x="2415098" y="1729289"/>
                  </a:cubicBezTo>
                  <a:cubicBezTo>
                    <a:pt x="2337611" y="1906085"/>
                    <a:pt x="2160424" y="2110537"/>
                    <a:pt x="1883600" y="2342652"/>
                  </a:cubicBezTo>
                  <a:cubicBezTo>
                    <a:pt x="1689817" y="2497364"/>
                    <a:pt x="1573522" y="2618906"/>
                    <a:pt x="1534778" y="2707285"/>
                  </a:cubicBezTo>
                  <a:cubicBezTo>
                    <a:pt x="1490482" y="2795748"/>
                    <a:pt x="1473886" y="2917270"/>
                    <a:pt x="1473886" y="3060942"/>
                  </a:cubicBezTo>
                  <a:lnTo>
                    <a:pt x="1473886" y="3099620"/>
                  </a:lnTo>
                  <a:cubicBezTo>
                    <a:pt x="1472841" y="3172527"/>
                    <a:pt x="1413909" y="3231334"/>
                    <a:pt x="1340996" y="3232249"/>
                  </a:cubicBezTo>
                  <a:lnTo>
                    <a:pt x="1008833" y="3232249"/>
                  </a:lnTo>
                  <a:cubicBezTo>
                    <a:pt x="936965" y="3232249"/>
                    <a:pt x="881431" y="3171488"/>
                    <a:pt x="881431" y="3099620"/>
                  </a:cubicBezTo>
                  <a:lnTo>
                    <a:pt x="881431" y="3099620"/>
                  </a:lnTo>
                  <a:cubicBezTo>
                    <a:pt x="881431" y="2790194"/>
                    <a:pt x="903579" y="2574720"/>
                    <a:pt x="953299" y="2452806"/>
                  </a:cubicBezTo>
                  <a:cubicBezTo>
                    <a:pt x="1003018" y="2330891"/>
                    <a:pt x="1119380" y="2187612"/>
                    <a:pt x="1313163" y="2027346"/>
                  </a:cubicBezTo>
                  <a:cubicBezTo>
                    <a:pt x="1501457" y="1861592"/>
                    <a:pt x="1628795" y="1723474"/>
                    <a:pt x="1700728" y="1612928"/>
                  </a:cubicBezTo>
                  <a:cubicBezTo>
                    <a:pt x="1772597" y="1496893"/>
                    <a:pt x="1811797" y="1347734"/>
                    <a:pt x="1811797" y="1176426"/>
                  </a:cubicBezTo>
                  <a:cubicBezTo>
                    <a:pt x="1811797" y="971994"/>
                    <a:pt x="1762012" y="817085"/>
                    <a:pt x="1662312" y="717777"/>
                  </a:cubicBezTo>
                  <a:cubicBezTo>
                    <a:pt x="1562676" y="612849"/>
                    <a:pt x="1424232" y="563064"/>
                    <a:pt x="1252598" y="563064"/>
                  </a:cubicBezTo>
                  <a:cubicBezTo>
                    <a:pt x="881627" y="563064"/>
                    <a:pt x="671118" y="811728"/>
                    <a:pt x="610357" y="1314413"/>
                  </a:cubicBezTo>
                  <a:cubicBezTo>
                    <a:pt x="604804" y="1386281"/>
                    <a:pt x="532870" y="1441489"/>
                    <a:pt x="460871" y="1424960"/>
                  </a:cubicBezTo>
                  <a:close/>
                  <a:moveTo>
                    <a:pt x="953430" y="3602436"/>
                  </a:moveTo>
                  <a:lnTo>
                    <a:pt x="1396334" y="3602436"/>
                  </a:lnTo>
                  <a:cubicBezTo>
                    <a:pt x="1469248" y="3603350"/>
                    <a:pt x="1528179" y="3662158"/>
                    <a:pt x="1529225" y="3735065"/>
                  </a:cubicBezTo>
                  <a:lnTo>
                    <a:pt x="1529225" y="4248923"/>
                  </a:lnTo>
                  <a:cubicBezTo>
                    <a:pt x="1528179" y="4321830"/>
                    <a:pt x="1469248" y="4380638"/>
                    <a:pt x="1396334" y="4381552"/>
                  </a:cubicBezTo>
                  <a:lnTo>
                    <a:pt x="953430" y="4381552"/>
                  </a:lnTo>
                  <a:cubicBezTo>
                    <a:pt x="881561" y="4381552"/>
                    <a:pt x="826092" y="4320791"/>
                    <a:pt x="826092" y="4248923"/>
                  </a:cubicBezTo>
                  <a:lnTo>
                    <a:pt x="826092" y="3735065"/>
                  </a:lnTo>
                  <a:cubicBezTo>
                    <a:pt x="826092" y="3663197"/>
                    <a:pt x="881431" y="3602436"/>
                    <a:pt x="953430" y="3602436"/>
                  </a:cubicBezTo>
                  <a:close/>
                </a:path>
              </a:pathLst>
            </a:custGeom>
            <a:solidFill>
              <a:srgbClr val="B2BFD8"/>
            </a:solidFill>
            <a:ln w="6531" cap="flat">
              <a:noFill/>
              <a:prstDash val="solid"/>
              <a:miter/>
            </a:ln>
          </p:spPr>
          <p:txBody>
            <a:bodyPr rtlCol="0" anchor="ctr"/>
            <a:lstStyle/>
            <a:p>
              <a:endParaRPr lang="zh-CN" altLang="en-US"/>
            </a:p>
          </p:txBody>
        </p:sp>
        <p:sp>
          <p:nvSpPr>
            <p:cNvPr id="15" name="任意多边形 14"/>
            <p:cNvSpPr/>
            <p:nvPr/>
          </p:nvSpPr>
          <p:spPr>
            <a:xfrm>
              <a:off x="5369598" y="2535638"/>
              <a:ext cx="1126576" cy="566623"/>
            </a:xfrm>
            <a:custGeom>
              <a:avLst/>
              <a:gdLst>
                <a:gd name="connsiteX0" fmla="*/ 1126010 w 1126576"/>
                <a:gd name="connsiteY0" fmla="*/ 403165 h 566623"/>
                <a:gd name="connsiteX1" fmla="*/ 845071 w 1126576"/>
                <a:gd name="connsiteY1" fmla="*/ 233294 h 566623"/>
                <a:gd name="connsiteX2" fmla="*/ 508989 w 1126576"/>
                <a:gd name="connsiteY2" fmla="*/ 167960 h 566623"/>
                <a:gd name="connsiteX3" fmla="*/ 365644 w 1126576"/>
                <a:gd name="connsiteY3" fmla="*/ 143916 h 566623"/>
                <a:gd name="connsiteX4" fmla="*/ 220667 w 1126576"/>
                <a:gd name="connsiteY4" fmla="*/ 39381 h 566623"/>
                <a:gd name="connsiteX5" fmla="*/ 210409 w 1126576"/>
                <a:gd name="connsiteY5" fmla="*/ 19323 h 566623"/>
                <a:gd name="connsiteX6" fmla="*/ 205901 w 1126576"/>
                <a:gd name="connsiteY6" fmla="*/ 18604 h 566623"/>
                <a:gd name="connsiteX7" fmla="*/ 97903 w 1126576"/>
                <a:gd name="connsiteY7" fmla="*/ 3512 h 566623"/>
                <a:gd name="connsiteX8" fmla="*/ 47595 w 1126576"/>
                <a:gd name="connsiteY8" fmla="*/ 94001 h 566623"/>
                <a:gd name="connsiteX9" fmla="*/ 11334 w 1126576"/>
                <a:gd name="connsiteY9" fmla="*/ 56499 h 566623"/>
                <a:gd name="connsiteX10" fmla="*/ 2841 w 1126576"/>
                <a:gd name="connsiteY10" fmla="*/ 177956 h 566623"/>
                <a:gd name="connsiteX11" fmla="*/ 103652 w 1126576"/>
                <a:gd name="connsiteY11" fmla="*/ 237410 h 566623"/>
                <a:gd name="connsiteX12" fmla="*/ 313834 w 1126576"/>
                <a:gd name="connsiteY12" fmla="*/ 275174 h 566623"/>
                <a:gd name="connsiteX13" fmla="*/ 721653 w 1126576"/>
                <a:gd name="connsiteY13" fmla="*/ 472354 h 566623"/>
                <a:gd name="connsiteX14" fmla="*/ 997627 w 1126576"/>
                <a:gd name="connsiteY14" fmla="*/ 566436 h 5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6576" h="566623">
                  <a:moveTo>
                    <a:pt x="1126010" y="403165"/>
                  </a:moveTo>
                  <a:cubicBezTo>
                    <a:pt x="1093343" y="318229"/>
                    <a:pt x="912104" y="252568"/>
                    <a:pt x="845071" y="233294"/>
                  </a:cubicBezTo>
                  <a:cubicBezTo>
                    <a:pt x="731519" y="200627"/>
                    <a:pt x="599216" y="171292"/>
                    <a:pt x="508989" y="167960"/>
                  </a:cubicBezTo>
                  <a:cubicBezTo>
                    <a:pt x="460269" y="167241"/>
                    <a:pt x="411934" y="159133"/>
                    <a:pt x="365644" y="143916"/>
                  </a:cubicBezTo>
                  <a:cubicBezTo>
                    <a:pt x="337616" y="78582"/>
                    <a:pt x="220667" y="39381"/>
                    <a:pt x="220667" y="39381"/>
                  </a:cubicBezTo>
                  <a:cubicBezTo>
                    <a:pt x="223365" y="31011"/>
                    <a:pt x="218778" y="22034"/>
                    <a:pt x="210409" y="19323"/>
                  </a:cubicBezTo>
                  <a:cubicBezTo>
                    <a:pt x="208952" y="18853"/>
                    <a:pt x="207430" y="18611"/>
                    <a:pt x="205901" y="18604"/>
                  </a:cubicBezTo>
                  <a:cubicBezTo>
                    <a:pt x="185909" y="16252"/>
                    <a:pt x="128479" y="-9620"/>
                    <a:pt x="97903" y="3512"/>
                  </a:cubicBezTo>
                  <a:cubicBezTo>
                    <a:pt x="67326" y="16644"/>
                    <a:pt x="47595" y="94001"/>
                    <a:pt x="47595" y="94001"/>
                  </a:cubicBezTo>
                  <a:cubicBezTo>
                    <a:pt x="37076" y="48266"/>
                    <a:pt x="11334" y="56499"/>
                    <a:pt x="11334" y="56499"/>
                  </a:cubicBezTo>
                  <a:cubicBezTo>
                    <a:pt x="11334" y="56499"/>
                    <a:pt x="-8266" y="153586"/>
                    <a:pt x="2841" y="177956"/>
                  </a:cubicBezTo>
                  <a:cubicBezTo>
                    <a:pt x="7153" y="187495"/>
                    <a:pt x="51777" y="215262"/>
                    <a:pt x="103652" y="237410"/>
                  </a:cubicBezTo>
                  <a:cubicBezTo>
                    <a:pt x="158076" y="260474"/>
                    <a:pt x="313834" y="275174"/>
                    <a:pt x="313834" y="275174"/>
                  </a:cubicBezTo>
                  <a:cubicBezTo>
                    <a:pt x="313834" y="275174"/>
                    <a:pt x="638940" y="432827"/>
                    <a:pt x="721653" y="472354"/>
                  </a:cubicBezTo>
                  <a:cubicBezTo>
                    <a:pt x="830893" y="524622"/>
                    <a:pt x="997627" y="566436"/>
                    <a:pt x="997627" y="566436"/>
                  </a:cubicBezTo>
                </a:path>
              </a:pathLst>
            </a:custGeom>
            <a:solidFill>
              <a:srgbClr val="FCB9AE"/>
            </a:solidFill>
            <a:ln w="6531" cap="flat">
              <a:noFill/>
              <a:prstDash val="solid"/>
              <a:miter/>
            </a:ln>
          </p:spPr>
          <p:txBody>
            <a:bodyPr rtlCol="0" anchor="ctr"/>
            <a:lstStyle/>
            <a:p>
              <a:endParaRPr lang="zh-CN" altLang="en-US"/>
            </a:p>
          </p:txBody>
        </p:sp>
        <p:sp>
          <p:nvSpPr>
            <p:cNvPr id="16" name="任意多边形 15"/>
            <p:cNvSpPr/>
            <p:nvPr/>
          </p:nvSpPr>
          <p:spPr>
            <a:xfrm>
              <a:off x="5517330" y="2575728"/>
              <a:ext cx="81668" cy="94212"/>
            </a:xfrm>
            <a:custGeom>
              <a:avLst/>
              <a:gdLst>
                <a:gd name="connsiteX0" fmla="*/ 81102 w 81668"/>
                <a:gd name="connsiteY0" fmla="*/ -187 h 94212"/>
                <a:gd name="connsiteX1" fmla="*/ 57843 w 81668"/>
                <a:gd name="connsiteY1" fmla="*/ 17192 h 94212"/>
                <a:gd name="connsiteX2" fmla="*/ 42162 w 81668"/>
                <a:gd name="connsiteY2" fmla="*/ 54237 h 94212"/>
                <a:gd name="connsiteX3" fmla="*/ -567 w 81668"/>
                <a:gd name="connsiteY3" fmla="*/ 94026 h 94212"/>
              </a:gdLst>
              <a:ahLst/>
              <a:cxnLst>
                <a:cxn ang="0">
                  <a:pos x="connsiteX0" y="connsiteY0"/>
                </a:cxn>
                <a:cxn ang="0">
                  <a:pos x="connsiteX1" y="connsiteY1"/>
                </a:cxn>
                <a:cxn ang="0">
                  <a:pos x="connsiteX2" y="connsiteY2"/>
                </a:cxn>
                <a:cxn ang="0">
                  <a:pos x="connsiteX3" y="connsiteY3"/>
                </a:cxn>
              </a:cxnLst>
              <a:rect l="l" t="t" r="r" b="b"/>
              <a:pathLst>
                <a:path w="81668" h="94212">
                  <a:moveTo>
                    <a:pt x="81102" y="-187"/>
                  </a:moveTo>
                  <a:cubicBezTo>
                    <a:pt x="75489" y="8026"/>
                    <a:pt x="67309" y="14134"/>
                    <a:pt x="57843" y="17192"/>
                  </a:cubicBezTo>
                  <a:cubicBezTo>
                    <a:pt x="57843" y="17192"/>
                    <a:pt x="66467" y="44829"/>
                    <a:pt x="42162" y="54237"/>
                  </a:cubicBezTo>
                  <a:cubicBezTo>
                    <a:pt x="42162" y="54237"/>
                    <a:pt x="57451" y="93960"/>
                    <a:pt x="-567" y="94026"/>
                  </a:cubicBezTo>
                </a:path>
              </a:pathLst>
            </a:custGeom>
            <a:noFill/>
            <a:ln w="1633" cap="rnd">
              <a:solidFill>
                <a:srgbClr val="263238"/>
              </a:solidFill>
              <a:prstDash val="solid"/>
              <a:round/>
            </a:ln>
          </p:spPr>
          <p:txBody>
            <a:bodyPr rtlCol="0" anchor="ctr"/>
            <a:lstStyle/>
            <a:p>
              <a:endParaRPr lang="zh-CN" altLang="en-US"/>
            </a:p>
          </p:txBody>
        </p:sp>
        <p:sp>
          <p:nvSpPr>
            <p:cNvPr id="17" name="任意多边形 16"/>
            <p:cNvSpPr/>
            <p:nvPr/>
          </p:nvSpPr>
          <p:spPr>
            <a:xfrm>
              <a:off x="5471465" y="2602909"/>
              <a:ext cx="84935" cy="26067"/>
            </a:xfrm>
            <a:custGeom>
              <a:avLst/>
              <a:gdLst>
                <a:gd name="connsiteX0" fmla="*/ 84368 w 84935"/>
                <a:gd name="connsiteY0" fmla="*/ 25880 h 26067"/>
                <a:gd name="connsiteX1" fmla="*/ -567 w 84935"/>
                <a:gd name="connsiteY1" fmla="*/ 138 h 26067"/>
              </a:gdLst>
              <a:ahLst/>
              <a:cxnLst>
                <a:cxn ang="0">
                  <a:pos x="connsiteX0" y="connsiteY0"/>
                </a:cxn>
                <a:cxn ang="0">
                  <a:pos x="connsiteX1" y="connsiteY1"/>
                </a:cxn>
              </a:cxnLst>
              <a:rect l="l" t="t" r="r" b="b"/>
              <a:pathLst>
                <a:path w="84935" h="26067">
                  <a:moveTo>
                    <a:pt x="84368" y="25880"/>
                  </a:moveTo>
                  <a:cubicBezTo>
                    <a:pt x="84368" y="25880"/>
                    <a:pt x="19818" y="-3586"/>
                    <a:pt x="-567" y="138"/>
                  </a:cubicBezTo>
                </a:path>
              </a:pathLst>
            </a:custGeom>
            <a:noFill/>
            <a:ln w="1633" cap="rnd">
              <a:solidFill>
                <a:srgbClr val="263238"/>
              </a:solidFill>
              <a:prstDash val="solid"/>
              <a:round/>
            </a:ln>
          </p:spPr>
          <p:txBody>
            <a:bodyPr rtlCol="0" anchor="ctr"/>
            <a:lstStyle/>
            <a:p>
              <a:endParaRPr lang="zh-CN" altLang="en-US"/>
            </a:p>
          </p:txBody>
        </p:sp>
        <p:sp>
          <p:nvSpPr>
            <p:cNvPr id="18" name="任意多边形 17"/>
            <p:cNvSpPr/>
            <p:nvPr/>
          </p:nvSpPr>
          <p:spPr>
            <a:xfrm>
              <a:off x="5490412" y="2561598"/>
              <a:ext cx="77029" cy="31117"/>
            </a:xfrm>
            <a:custGeom>
              <a:avLst/>
              <a:gdLst>
                <a:gd name="connsiteX0" fmla="*/ 76463 w 77029"/>
                <a:gd name="connsiteY0" fmla="*/ 30931 h 31117"/>
                <a:gd name="connsiteX1" fmla="*/ -567 w 77029"/>
                <a:gd name="connsiteY1" fmla="*/ 1008 h 31117"/>
              </a:gdLst>
              <a:ahLst/>
              <a:cxnLst>
                <a:cxn ang="0">
                  <a:pos x="connsiteX0" y="connsiteY0"/>
                </a:cxn>
                <a:cxn ang="0">
                  <a:pos x="connsiteX1" y="connsiteY1"/>
                </a:cxn>
              </a:cxnLst>
              <a:rect l="l" t="t" r="r" b="b"/>
              <a:pathLst>
                <a:path w="77029" h="31117">
                  <a:moveTo>
                    <a:pt x="76463" y="30931"/>
                  </a:moveTo>
                  <a:cubicBezTo>
                    <a:pt x="76463" y="30931"/>
                    <a:pt x="17661" y="-7355"/>
                    <a:pt x="-567" y="1008"/>
                  </a:cubicBezTo>
                </a:path>
              </a:pathLst>
            </a:custGeom>
            <a:noFill/>
            <a:ln w="1633" cap="rnd">
              <a:solidFill>
                <a:srgbClr val="263238"/>
              </a:solidFill>
              <a:prstDash val="solid"/>
              <a:round/>
            </a:ln>
          </p:spPr>
          <p:txBody>
            <a:bodyPr rtlCol="0" anchor="ctr"/>
            <a:lstStyle/>
            <a:p>
              <a:endParaRPr lang="zh-CN" altLang="en-US"/>
            </a:p>
          </p:txBody>
        </p:sp>
        <p:sp>
          <p:nvSpPr>
            <p:cNvPr id="19" name="任意多边形 18"/>
            <p:cNvSpPr/>
            <p:nvPr/>
          </p:nvSpPr>
          <p:spPr>
            <a:xfrm>
              <a:off x="5409920" y="2628715"/>
              <a:ext cx="16236" cy="68536"/>
            </a:xfrm>
            <a:custGeom>
              <a:avLst/>
              <a:gdLst>
                <a:gd name="connsiteX0" fmla="*/ -567 w 16236"/>
                <a:gd name="connsiteY0" fmla="*/ 68349 h 68536"/>
                <a:gd name="connsiteX1" fmla="*/ 13611 w 16236"/>
                <a:gd name="connsiteY1" fmla="*/ -187 h 68536"/>
              </a:gdLst>
              <a:ahLst/>
              <a:cxnLst>
                <a:cxn ang="0">
                  <a:pos x="connsiteX0" y="connsiteY0"/>
                </a:cxn>
                <a:cxn ang="0">
                  <a:pos x="connsiteX1" y="connsiteY1"/>
                </a:cxn>
              </a:cxnLst>
              <a:rect l="l" t="t" r="r" b="b"/>
              <a:pathLst>
                <a:path w="16236" h="68536">
                  <a:moveTo>
                    <a:pt x="-567" y="68349"/>
                  </a:moveTo>
                  <a:cubicBezTo>
                    <a:pt x="-567" y="68349"/>
                    <a:pt x="22562" y="33068"/>
                    <a:pt x="13611" y="-187"/>
                  </a:cubicBezTo>
                </a:path>
              </a:pathLst>
            </a:custGeom>
            <a:noFill/>
            <a:ln w="1633" cap="rnd">
              <a:solidFill>
                <a:srgbClr val="263238"/>
              </a:solidFill>
              <a:prstDash val="solid"/>
              <a:round/>
            </a:ln>
          </p:spPr>
          <p:txBody>
            <a:bodyPr rtlCol="0" anchor="ctr"/>
            <a:lstStyle/>
            <a:p>
              <a:endParaRPr lang="zh-CN" altLang="en-US"/>
            </a:p>
          </p:txBody>
        </p:sp>
        <p:sp>
          <p:nvSpPr>
            <p:cNvPr id="20" name="任意多边形 19"/>
            <p:cNvSpPr/>
            <p:nvPr/>
          </p:nvSpPr>
          <p:spPr>
            <a:xfrm>
              <a:off x="5413579" y="2685033"/>
              <a:ext cx="36391" cy="11041"/>
            </a:xfrm>
            <a:custGeom>
              <a:avLst/>
              <a:gdLst>
                <a:gd name="connsiteX0" fmla="*/ -567 w 36391"/>
                <a:gd name="connsiteY0" fmla="*/ -187 h 11041"/>
                <a:gd name="connsiteX1" fmla="*/ 35825 w 36391"/>
                <a:gd name="connsiteY1" fmla="*/ 10855 h 11041"/>
              </a:gdLst>
              <a:ahLst/>
              <a:cxnLst>
                <a:cxn ang="0">
                  <a:pos x="connsiteX0" y="connsiteY0"/>
                </a:cxn>
                <a:cxn ang="0">
                  <a:pos x="connsiteX1" y="connsiteY1"/>
                </a:cxn>
              </a:cxnLst>
              <a:rect l="l" t="t" r="r" b="b"/>
              <a:pathLst>
                <a:path w="36391" h="11041">
                  <a:moveTo>
                    <a:pt x="-567" y="-187"/>
                  </a:moveTo>
                  <a:cubicBezTo>
                    <a:pt x="11122" y="4824"/>
                    <a:pt x="23326" y="8529"/>
                    <a:pt x="35825" y="10855"/>
                  </a:cubicBezTo>
                </a:path>
              </a:pathLst>
            </a:custGeom>
            <a:noFill/>
            <a:ln w="1633" cap="rnd">
              <a:solidFill>
                <a:srgbClr val="263238"/>
              </a:solidFill>
              <a:prstDash val="solid"/>
              <a:round/>
            </a:ln>
          </p:spPr>
          <p:txBody>
            <a:bodyPr rtlCol="0" anchor="ctr"/>
            <a:lstStyle/>
            <a:p>
              <a:endParaRPr lang="zh-CN" altLang="en-US"/>
            </a:p>
          </p:txBody>
        </p:sp>
        <p:sp>
          <p:nvSpPr>
            <p:cNvPr id="21" name="任意多边形 20"/>
            <p:cNvSpPr/>
            <p:nvPr/>
          </p:nvSpPr>
          <p:spPr>
            <a:xfrm>
              <a:off x="5426450" y="2602858"/>
              <a:ext cx="281396" cy="184554"/>
            </a:xfrm>
            <a:custGeom>
              <a:avLst/>
              <a:gdLst>
                <a:gd name="connsiteX0" fmla="*/ 280830 w 281396"/>
                <a:gd name="connsiteY0" fmla="*/ 119229 h 184554"/>
                <a:gd name="connsiteX1" fmla="*/ 139446 w 281396"/>
                <a:gd name="connsiteY1" fmla="*/ 62322 h 184554"/>
                <a:gd name="connsiteX2" fmla="*/ 84368 w 281396"/>
                <a:gd name="connsiteY2" fmla="*/ 65524 h 184554"/>
                <a:gd name="connsiteX3" fmla="*/ -567 w 281396"/>
                <a:gd name="connsiteY3" fmla="*/ 4371 h 184554"/>
                <a:gd name="connsiteX4" fmla="*/ 51701 w 281396"/>
                <a:gd name="connsiteY4" fmla="*/ 128180 h 184554"/>
                <a:gd name="connsiteX5" fmla="*/ 194000 w 281396"/>
                <a:gd name="connsiteY5" fmla="*/ 184368 h 1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554">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503" y="162311"/>
                    <a:pt x="141614" y="182101"/>
                    <a:pt x="194000" y="184368"/>
                  </a:cubicBezTo>
                </a:path>
              </a:pathLst>
            </a:custGeom>
            <a:solidFill>
              <a:srgbClr val="FCB9AE"/>
            </a:solidFill>
            <a:ln w="6531" cap="flat">
              <a:noFill/>
              <a:prstDash val="solid"/>
              <a:miter/>
            </a:ln>
          </p:spPr>
          <p:txBody>
            <a:bodyPr rtlCol="0" anchor="ctr"/>
            <a:lstStyle/>
            <a:p>
              <a:endParaRPr lang="zh-CN" altLang="en-US"/>
            </a:p>
          </p:txBody>
        </p:sp>
        <p:sp>
          <p:nvSpPr>
            <p:cNvPr id="22" name="任意多边形 21"/>
            <p:cNvSpPr/>
            <p:nvPr/>
          </p:nvSpPr>
          <p:spPr>
            <a:xfrm>
              <a:off x="5426450" y="2602858"/>
              <a:ext cx="281396" cy="184489"/>
            </a:xfrm>
            <a:custGeom>
              <a:avLst/>
              <a:gdLst>
                <a:gd name="connsiteX0" fmla="*/ 280830 w 281396"/>
                <a:gd name="connsiteY0" fmla="*/ 119229 h 184489"/>
                <a:gd name="connsiteX1" fmla="*/ 139446 w 281396"/>
                <a:gd name="connsiteY1" fmla="*/ 62322 h 184489"/>
                <a:gd name="connsiteX2" fmla="*/ 84368 w 281396"/>
                <a:gd name="connsiteY2" fmla="*/ 65524 h 184489"/>
                <a:gd name="connsiteX3" fmla="*/ -567 w 281396"/>
                <a:gd name="connsiteY3" fmla="*/ 4371 h 184489"/>
                <a:gd name="connsiteX4" fmla="*/ 51701 w 281396"/>
                <a:gd name="connsiteY4" fmla="*/ 128180 h 184489"/>
                <a:gd name="connsiteX5" fmla="*/ 194000 w 281396"/>
                <a:gd name="connsiteY5" fmla="*/ 184302 h 1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489">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496" y="162324"/>
                    <a:pt x="141614" y="182087"/>
                    <a:pt x="194000" y="184302"/>
                  </a:cubicBezTo>
                </a:path>
              </a:pathLst>
            </a:custGeom>
            <a:noFill/>
            <a:ln w="1633" cap="rnd">
              <a:solidFill>
                <a:srgbClr val="263238"/>
              </a:solidFill>
              <a:prstDash val="solid"/>
              <a:round/>
            </a:ln>
          </p:spPr>
          <p:txBody>
            <a:bodyPr rtlCol="0" anchor="ctr"/>
            <a:lstStyle/>
            <a:p>
              <a:endParaRPr lang="zh-CN" altLang="en-US"/>
            </a:p>
          </p:txBody>
        </p:sp>
        <p:sp>
          <p:nvSpPr>
            <p:cNvPr id="23" name="任意多边形 22"/>
            <p:cNvSpPr/>
            <p:nvPr/>
          </p:nvSpPr>
          <p:spPr>
            <a:xfrm>
              <a:off x="5831329" y="2914263"/>
              <a:ext cx="673276" cy="646908"/>
            </a:xfrm>
            <a:custGeom>
              <a:avLst/>
              <a:gdLst>
                <a:gd name="connsiteX0" fmla="*/ 602473 w 673276"/>
                <a:gd name="connsiteY0" fmla="*/ 1933 h 646908"/>
                <a:gd name="connsiteX1" fmla="*/ 670617 w 673276"/>
                <a:gd name="connsiteY1" fmla="*/ 39873 h 646908"/>
                <a:gd name="connsiteX2" fmla="*/ 671466 w 673276"/>
                <a:gd name="connsiteY2" fmla="*/ 66615 h 646908"/>
                <a:gd name="connsiteX3" fmla="*/ 532173 w 673276"/>
                <a:gd name="connsiteY3" fmla="*/ 350298 h 646908"/>
                <a:gd name="connsiteX4" fmla="*/ 144215 w 673276"/>
                <a:gd name="connsiteY4" fmla="*/ 646722 h 646908"/>
                <a:gd name="connsiteX5" fmla="*/ -567 w 673276"/>
                <a:gd name="connsiteY5" fmla="*/ 303911 h 646908"/>
                <a:gd name="connsiteX6" fmla="*/ 494409 w 673276"/>
                <a:gd name="connsiteY6" fmla="*/ 32641 h 64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276" h="646908">
                  <a:moveTo>
                    <a:pt x="602473" y="1933"/>
                  </a:moveTo>
                  <a:cubicBezTo>
                    <a:pt x="631743" y="-6403"/>
                    <a:pt x="662254" y="10584"/>
                    <a:pt x="670617" y="39873"/>
                  </a:cubicBezTo>
                  <a:cubicBezTo>
                    <a:pt x="673100" y="48582"/>
                    <a:pt x="673361" y="57768"/>
                    <a:pt x="671466" y="66615"/>
                  </a:cubicBezTo>
                  <a:cubicBezTo>
                    <a:pt x="655198" y="142403"/>
                    <a:pt x="617827" y="254452"/>
                    <a:pt x="532173" y="350298"/>
                  </a:cubicBezTo>
                  <a:cubicBezTo>
                    <a:pt x="450831" y="441309"/>
                    <a:pt x="144215" y="646722"/>
                    <a:pt x="144215" y="646722"/>
                  </a:cubicBezTo>
                  <a:lnTo>
                    <a:pt x="-567" y="303911"/>
                  </a:lnTo>
                  <a:cubicBezTo>
                    <a:pt x="106452" y="207476"/>
                    <a:pt x="494409" y="32641"/>
                    <a:pt x="494409" y="32641"/>
                  </a:cubicBezTo>
                  <a:close/>
                </a:path>
              </a:pathLst>
            </a:custGeom>
            <a:solidFill>
              <a:srgbClr val="FCB9AE"/>
            </a:solidFill>
            <a:ln w="6531" cap="flat">
              <a:noFill/>
              <a:prstDash val="solid"/>
              <a:miter/>
            </a:ln>
          </p:spPr>
          <p:txBody>
            <a:bodyPr rtlCol="0" anchor="ctr"/>
            <a:lstStyle/>
            <a:p>
              <a:endParaRPr lang="zh-CN" altLang="en-US"/>
            </a:p>
          </p:txBody>
        </p:sp>
        <p:sp>
          <p:nvSpPr>
            <p:cNvPr id="24" name="任意多边形 23"/>
            <p:cNvSpPr/>
            <p:nvPr/>
          </p:nvSpPr>
          <p:spPr>
            <a:xfrm>
              <a:off x="4872620" y="3229729"/>
              <a:ext cx="1227561" cy="1800960"/>
            </a:xfrm>
            <a:custGeom>
              <a:avLst/>
              <a:gdLst>
                <a:gd name="connsiteX0" fmla="*/ 27384 w 1227561"/>
                <a:gd name="connsiteY0" fmla="*/ 261152 h 1800960"/>
                <a:gd name="connsiteX1" fmla="*/ 494919 w 1227561"/>
                <a:gd name="connsiteY1" fmla="*/ 104349 h 1800960"/>
                <a:gd name="connsiteX2" fmla="*/ 1110960 w 1227561"/>
                <a:gd name="connsiteY2" fmla="*/ -187 h 1800960"/>
                <a:gd name="connsiteX3" fmla="*/ 1033865 w 1227561"/>
                <a:gd name="connsiteY3" fmla="*/ 1137618 h 1800960"/>
                <a:gd name="connsiteX4" fmla="*/ 1226995 w 1227561"/>
                <a:gd name="connsiteY4" fmla="*/ 1419014 h 1800960"/>
                <a:gd name="connsiteX5" fmla="*/ 175105 w 1227561"/>
                <a:gd name="connsiteY5" fmla="*/ 1799589 h 1800960"/>
                <a:gd name="connsiteX6" fmla="*/ 100363 w 1227561"/>
                <a:gd name="connsiteY6" fmla="*/ 1285143 h 1800960"/>
                <a:gd name="connsiteX7" fmla="*/ 27384 w 1227561"/>
                <a:gd name="connsiteY7" fmla="*/ 261152 h 18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561" h="1800960">
                  <a:moveTo>
                    <a:pt x="27384" y="261152"/>
                  </a:moveTo>
                  <a:cubicBezTo>
                    <a:pt x="178908" y="196791"/>
                    <a:pt x="335228" y="144360"/>
                    <a:pt x="494919" y="104349"/>
                  </a:cubicBezTo>
                  <a:cubicBezTo>
                    <a:pt x="730124" y="49075"/>
                    <a:pt x="1110960" y="-187"/>
                    <a:pt x="1110960" y="-187"/>
                  </a:cubicBezTo>
                  <a:cubicBezTo>
                    <a:pt x="1110960" y="-187"/>
                    <a:pt x="1006425" y="1073067"/>
                    <a:pt x="1033865" y="1137618"/>
                  </a:cubicBezTo>
                  <a:cubicBezTo>
                    <a:pt x="1061306" y="1202168"/>
                    <a:pt x="1226995" y="1419014"/>
                    <a:pt x="1226995" y="1419014"/>
                  </a:cubicBezTo>
                  <a:cubicBezTo>
                    <a:pt x="1226995" y="1419014"/>
                    <a:pt x="331125" y="1769731"/>
                    <a:pt x="175105" y="1799589"/>
                  </a:cubicBezTo>
                  <a:cubicBezTo>
                    <a:pt x="19086" y="1829447"/>
                    <a:pt x="100363" y="1285143"/>
                    <a:pt x="100363" y="1285143"/>
                  </a:cubicBezTo>
                  <a:cubicBezTo>
                    <a:pt x="100363" y="1285143"/>
                    <a:pt x="-64738" y="593249"/>
                    <a:pt x="27384" y="261152"/>
                  </a:cubicBezTo>
                  <a:close/>
                </a:path>
              </a:pathLst>
            </a:custGeom>
            <a:solidFill>
              <a:srgbClr val="F1C649"/>
            </a:solidFill>
            <a:ln w="6531" cap="flat">
              <a:noFill/>
              <a:prstDash val="solid"/>
              <a:miter/>
            </a:ln>
          </p:spPr>
          <p:txBody>
            <a:bodyPr rtlCol="0" anchor="ctr"/>
            <a:lstStyle/>
            <a:p>
              <a:endParaRPr lang="zh-CN" altLang="en-US"/>
            </a:p>
          </p:txBody>
        </p:sp>
        <p:sp>
          <p:nvSpPr>
            <p:cNvPr id="25" name="任意多边形 24"/>
            <p:cNvSpPr/>
            <p:nvPr/>
          </p:nvSpPr>
          <p:spPr>
            <a:xfrm>
              <a:off x="5194903" y="3066484"/>
              <a:ext cx="348009" cy="396345"/>
            </a:xfrm>
            <a:custGeom>
              <a:avLst/>
              <a:gdLst>
                <a:gd name="connsiteX0" fmla="*/ 26678 w 348009"/>
                <a:gd name="connsiteY0" fmla="*/ 310062 h 396345"/>
                <a:gd name="connsiteX1" fmla="*/ 61501 w 348009"/>
                <a:gd name="connsiteY1" fmla="*/ 372260 h 396345"/>
                <a:gd name="connsiteX2" fmla="*/ 346230 w 348009"/>
                <a:gd name="connsiteY2" fmla="*/ 320972 h 396345"/>
                <a:gd name="connsiteX3" fmla="*/ 301149 w 348009"/>
                <a:gd name="connsiteY3" fmla="*/ 236037 h 396345"/>
                <a:gd name="connsiteX4" fmla="*/ 333816 w 348009"/>
                <a:gd name="connsiteY4" fmla="*/ 138035 h 396345"/>
                <a:gd name="connsiteX5" fmla="*/ 309316 w 348009"/>
                <a:gd name="connsiteY5" fmla="*/ 40033 h 396345"/>
                <a:gd name="connsiteX6" fmla="*/ -567 w 348009"/>
                <a:gd name="connsiteY6" fmla="*/ 77797 h 396345"/>
                <a:gd name="connsiteX7" fmla="*/ 26678 w 348009"/>
                <a:gd name="connsiteY7" fmla="*/ 310062 h 39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09" h="396345">
                  <a:moveTo>
                    <a:pt x="26678" y="310062"/>
                  </a:moveTo>
                  <a:cubicBezTo>
                    <a:pt x="26678" y="310062"/>
                    <a:pt x="5248" y="350896"/>
                    <a:pt x="61501" y="372260"/>
                  </a:cubicBezTo>
                  <a:cubicBezTo>
                    <a:pt x="207393" y="426749"/>
                    <a:pt x="362760" y="378794"/>
                    <a:pt x="346230" y="320972"/>
                  </a:cubicBezTo>
                  <a:cubicBezTo>
                    <a:pt x="339696" y="298955"/>
                    <a:pt x="306702" y="317248"/>
                    <a:pt x="301149" y="236037"/>
                  </a:cubicBezTo>
                  <a:cubicBezTo>
                    <a:pt x="296445" y="167109"/>
                    <a:pt x="319508" y="157636"/>
                    <a:pt x="333816" y="138035"/>
                  </a:cubicBezTo>
                  <a:cubicBezTo>
                    <a:pt x="349366" y="116148"/>
                    <a:pt x="291610" y="60091"/>
                    <a:pt x="309316" y="40033"/>
                  </a:cubicBezTo>
                  <a:cubicBezTo>
                    <a:pt x="309316" y="40033"/>
                    <a:pt x="171133" y="-71951"/>
                    <a:pt x="-567" y="77797"/>
                  </a:cubicBezTo>
                  <a:cubicBezTo>
                    <a:pt x="-44" y="76490"/>
                    <a:pt x="63788" y="109157"/>
                    <a:pt x="26678" y="310062"/>
                  </a:cubicBezTo>
                  <a:close/>
                </a:path>
              </a:pathLst>
            </a:custGeom>
            <a:solidFill>
              <a:srgbClr val="FCB9AE"/>
            </a:solidFill>
            <a:ln w="6531" cap="flat">
              <a:noFill/>
              <a:prstDash val="solid"/>
              <a:miter/>
            </a:ln>
          </p:spPr>
          <p:txBody>
            <a:bodyPr rtlCol="0" anchor="ctr"/>
            <a:lstStyle/>
            <a:p>
              <a:endParaRPr lang="zh-CN" altLang="en-US"/>
            </a:p>
          </p:txBody>
        </p:sp>
        <p:sp>
          <p:nvSpPr>
            <p:cNvPr id="26" name="任意多边形 25"/>
            <p:cNvSpPr/>
            <p:nvPr/>
          </p:nvSpPr>
          <p:spPr>
            <a:xfrm>
              <a:off x="4899511" y="4609513"/>
              <a:ext cx="1944319" cy="887040"/>
            </a:xfrm>
            <a:custGeom>
              <a:avLst/>
              <a:gdLst>
                <a:gd name="connsiteX0" fmla="*/ 35773 w 1944319"/>
                <a:gd name="connsiteY0" fmla="*/ 675852 h 887040"/>
                <a:gd name="connsiteX1" fmla="*/ 840044 w 1944319"/>
                <a:gd name="connsiteY1" fmla="*/ 886426 h 887040"/>
                <a:gd name="connsiteX2" fmla="*/ 1865799 w 1944319"/>
                <a:gd name="connsiteY2" fmla="*/ 465343 h 887040"/>
                <a:gd name="connsiteX3" fmla="*/ 1850772 w 1944319"/>
                <a:gd name="connsiteY3" fmla="*/ 42301 h 887040"/>
                <a:gd name="connsiteX4" fmla="*/ 1804319 w 1944319"/>
                <a:gd name="connsiteY4" fmla="*/ 12312 h 887040"/>
                <a:gd name="connsiteX5" fmla="*/ 900870 w 1944319"/>
                <a:gd name="connsiteY5" fmla="*/ 149515 h 887040"/>
                <a:gd name="connsiteX6" fmla="*/ 834359 w 1944319"/>
                <a:gd name="connsiteY6" fmla="*/ 121160 h 887040"/>
                <a:gd name="connsiteX7" fmla="*/ 629600 w 1944319"/>
                <a:gd name="connsiteY7" fmla="*/ 203808 h 887040"/>
                <a:gd name="connsiteX8" fmla="*/ 205382 w 1944319"/>
                <a:gd name="connsiteY8" fmla="*/ 213935 h 887040"/>
                <a:gd name="connsiteX9" fmla="*/ 164221 w 1944319"/>
                <a:gd name="connsiteY9" fmla="*/ 243728 h 887040"/>
                <a:gd name="connsiteX10" fmla="*/ 35773 w 1944319"/>
                <a:gd name="connsiteY10" fmla="*/ 675852 h 8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19" h="887040">
                  <a:moveTo>
                    <a:pt x="35773" y="675852"/>
                  </a:moveTo>
                  <a:cubicBezTo>
                    <a:pt x="126719" y="823247"/>
                    <a:pt x="588178" y="893025"/>
                    <a:pt x="840044" y="886426"/>
                  </a:cubicBezTo>
                  <a:cubicBezTo>
                    <a:pt x="1091909" y="879827"/>
                    <a:pt x="1816733" y="538192"/>
                    <a:pt x="1865799" y="465343"/>
                  </a:cubicBezTo>
                  <a:cubicBezTo>
                    <a:pt x="1911533" y="398375"/>
                    <a:pt x="2023256" y="176368"/>
                    <a:pt x="1850772" y="42301"/>
                  </a:cubicBezTo>
                  <a:cubicBezTo>
                    <a:pt x="1836137" y="31050"/>
                    <a:pt x="1820587" y="21021"/>
                    <a:pt x="1804319" y="12312"/>
                  </a:cubicBezTo>
                  <a:cubicBezTo>
                    <a:pt x="1686194" y="-51454"/>
                    <a:pt x="900870" y="149515"/>
                    <a:pt x="900870" y="149515"/>
                  </a:cubicBezTo>
                  <a:cubicBezTo>
                    <a:pt x="900870" y="149515"/>
                    <a:pt x="852196" y="118873"/>
                    <a:pt x="834359" y="121160"/>
                  </a:cubicBezTo>
                  <a:cubicBezTo>
                    <a:pt x="779544" y="128085"/>
                    <a:pt x="740277" y="172317"/>
                    <a:pt x="629600" y="203808"/>
                  </a:cubicBezTo>
                  <a:cubicBezTo>
                    <a:pt x="552114" y="225891"/>
                    <a:pt x="340494" y="140956"/>
                    <a:pt x="205382" y="213935"/>
                  </a:cubicBezTo>
                  <a:cubicBezTo>
                    <a:pt x="190368" y="221945"/>
                    <a:pt x="176524" y="231967"/>
                    <a:pt x="164221" y="243728"/>
                  </a:cubicBezTo>
                  <a:cubicBezTo>
                    <a:pt x="38060" y="364074"/>
                    <a:pt x="-55042" y="528130"/>
                    <a:pt x="35773" y="675852"/>
                  </a:cubicBezTo>
                  <a:close/>
                </a:path>
              </a:pathLst>
            </a:custGeom>
            <a:solidFill>
              <a:srgbClr val="557FF6"/>
            </a:solidFill>
            <a:ln w="6531" cap="flat">
              <a:noFill/>
              <a:prstDash val="solid"/>
              <a:miter/>
            </a:ln>
          </p:spPr>
          <p:txBody>
            <a:bodyPr rtlCol="0" anchor="ctr"/>
            <a:lstStyle/>
            <a:p>
              <a:endParaRPr lang="zh-CN" altLang="en-US"/>
            </a:p>
          </p:txBody>
        </p:sp>
        <p:sp>
          <p:nvSpPr>
            <p:cNvPr id="27" name="任意多边形 26"/>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solidFill>
              <a:srgbClr val="445FA3"/>
            </a:solidFill>
            <a:ln w="6531" cap="flat">
              <a:noFill/>
              <a:prstDash val="solid"/>
              <a:miter/>
            </a:ln>
          </p:spPr>
          <p:txBody>
            <a:bodyPr rtlCol="0" anchor="ctr"/>
            <a:lstStyle/>
            <a:p>
              <a:endParaRPr lang="zh-CN" altLang="en-US"/>
            </a:p>
          </p:txBody>
        </p:sp>
        <p:sp>
          <p:nvSpPr>
            <p:cNvPr id="28" name="任意多边形 27"/>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noFill/>
            <a:ln w="1633" cap="flat">
              <a:solidFill>
                <a:srgbClr val="000000"/>
              </a:solidFill>
              <a:prstDash val="solid"/>
              <a:miter/>
            </a:ln>
          </p:spPr>
          <p:txBody>
            <a:bodyPr rtlCol="0" anchor="ctr"/>
            <a:lstStyle/>
            <a:p>
              <a:endParaRPr lang="zh-CN" altLang="en-US"/>
            </a:p>
          </p:txBody>
        </p:sp>
        <p:sp>
          <p:nvSpPr>
            <p:cNvPr id="29" name="任意多边形 28"/>
            <p:cNvSpPr/>
            <p:nvPr/>
          </p:nvSpPr>
          <p:spPr>
            <a:xfrm>
              <a:off x="4895005" y="4613976"/>
              <a:ext cx="1944369" cy="887077"/>
            </a:xfrm>
            <a:custGeom>
              <a:avLst/>
              <a:gdLst>
                <a:gd name="connsiteX0" fmla="*/ 35771 w 1944369"/>
                <a:gd name="connsiteY0" fmla="*/ 675897 h 887077"/>
                <a:gd name="connsiteX1" fmla="*/ 840107 w 1944369"/>
                <a:gd name="connsiteY1" fmla="*/ 886471 h 887077"/>
                <a:gd name="connsiteX2" fmla="*/ 1865863 w 1944369"/>
                <a:gd name="connsiteY2" fmla="*/ 465323 h 887077"/>
                <a:gd name="connsiteX3" fmla="*/ 1850771 w 1944369"/>
                <a:gd name="connsiteY3" fmla="*/ 42346 h 887077"/>
                <a:gd name="connsiteX4" fmla="*/ 1804318 w 1944369"/>
                <a:gd name="connsiteY4" fmla="*/ 12292 h 887077"/>
                <a:gd name="connsiteX5" fmla="*/ 900869 w 1944369"/>
                <a:gd name="connsiteY5" fmla="*/ 149495 h 887077"/>
                <a:gd name="connsiteX6" fmla="*/ 834358 w 1944369"/>
                <a:gd name="connsiteY6" fmla="*/ 121074 h 887077"/>
                <a:gd name="connsiteX7" fmla="*/ 629664 w 1944369"/>
                <a:gd name="connsiteY7" fmla="*/ 203723 h 887077"/>
                <a:gd name="connsiteX8" fmla="*/ 205381 w 1944369"/>
                <a:gd name="connsiteY8" fmla="*/ 213915 h 887077"/>
                <a:gd name="connsiteX9" fmla="*/ 164285 w 1944369"/>
                <a:gd name="connsiteY9" fmla="*/ 243642 h 887077"/>
                <a:gd name="connsiteX10" fmla="*/ 35771 w 1944369"/>
                <a:gd name="connsiteY10" fmla="*/ 675897 h 8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69" h="887077">
                  <a:moveTo>
                    <a:pt x="35771" y="675897"/>
                  </a:moveTo>
                  <a:cubicBezTo>
                    <a:pt x="126717" y="823227"/>
                    <a:pt x="587915" y="893004"/>
                    <a:pt x="840107" y="886471"/>
                  </a:cubicBezTo>
                  <a:cubicBezTo>
                    <a:pt x="1092300" y="879937"/>
                    <a:pt x="1816731" y="538171"/>
                    <a:pt x="1865863" y="465323"/>
                  </a:cubicBezTo>
                  <a:cubicBezTo>
                    <a:pt x="1911597" y="398355"/>
                    <a:pt x="2023319" y="176413"/>
                    <a:pt x="1850771" y="42346"/>
                  </a:cubicBezTo>
                  <a:cubicBezTo>
                    <a:pt x="1836136" y="31063"/>
                    <a:pt x="1820586" y="21008"/>
                    <a:pt x="1804318" y="12292"/>
                  </a:cubicBezTo>
                  <a:cubicBezTo>
                    <a:pt x="1686258" y="-51409"/>
                    <a:pt x="900869" y="149495"/>
                    <a:pt x="900869" y="149495"/>
                  </a:cubicBezTo>
                  <a:cubicBezTo>
                    <a:pt x="900869" y="149495"/>
                    <a:pt x="852260" y="118788"/>
                    <a:pt x="834358" y="121074"/>
                  </a:cubicBezTo>
                  <a:cubicBezTo>
                    <a:pt x="779542" y="128065"/>
                    <a:pt x="740341" y="172231"/>
                    <a:pt x="629664" y="203723"/>
                  </a:cubicBezTo>
                  <a:cubicBezTo>
                    <a:pt x="552112" y="225871"/>
                    <a:pt x="340558" y="140936"/>
                    <a:pt x="205381" y="213915"/>
                  </a:cubicBezTo>
                  <a:cubicBezTo>
                    <a:pt x="190399" y="221918"/>
                    <a:pt x="176575" y="231921"/>
                    <a:pt x="164285" y="243642"/>
                  </a:cubicBezTo>
                  <a:cubicBezTo>
                    <a:pt x="38058" y="364054"/>
                    <a:pt x="-55044" y="528175"/>
                    <a:pt x="35771" y="675897"/>
                  </a:cubicBezTo>
                  <a:close/>
                </a:path>
              </a:pathLst>
            </a:custGeom>
            <a:noFill/>
            <a:ln w="1633" cap="rnd">
              <a:solidFill>
                <a:srgbClr val="263238"/>
              </a:solidFill>
              <a:prstDash val="solid"/>
              <a:round/>
            </a:ln>
          </p:spPr>
          <p:txBody>
            <a:bodyPr rtlCol="0" anchor="ctr"/>
            <a:lstStyle/>
            <a:p>
              <a:endParaRPr lang="zh-CN" altLang="en-US"/>
            </a:p>
          </p:txBody>
        </p:sp>
        <p:sp>
          <p:nvSpPr>
            <p:cNvPr id="30" name="任意多边形 29"/>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solidFill>
              <a:srgbClr val="FFFFFF"/>
            </a:solidFill>
            <a:ln w="6531" cap="flat">
              <a:noFill/>
              <a:prstDash val="solid"/>
              <a:miter/>
            </a:ln>
          </p:spPr>
          <p:txBody>
            <a:bodyPr rtlCol="0" anchor="ctr"/>
            <a:lstStyle/>
            <a:p>
              <a:endParaRPr lang="zh-CN" altLang="en-US"/>
            </a:p>
          </p:txBody>
        </p:sp>
        <p:sp>
          <p:nvSpPr>
            <p:cNvPr id="31" name="任意多边形 30"/>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noFill/>
            <a:ln w="1633" cap="rnd">
              <a:solidFill>
                <a:srgbClr val="263238"/>
              </a:solidFill>
              <a:prstDash val="solid"/>
              <a:round/>
            </a:ln>
          </p:spPr>
          <p:txBody>
            <a:bodyPr rtlCol="0" anchor="ctr"/>
            <a:lstStyle/>
            <a:p>
              <a:endParaRPr lang="zh-CN" altLang="en-US"/>
            </a:p>
          </p:txBody>
        </p:sp>
        <p:sp>
          <p:nvSpPr>
            <p:cNvPr id="32" name="任意多边形 31"/>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solidFill>
              <a:srgbClr val="263238"/>
            </a:solidFill>
            <a:ln w="6531" cap="flat">
              <a:noFill/>
              <a:prstDash val="solid"/>
              <a:miter/>
            </a:ln>
          </p:spPr>
          <p:txBody>
            <a:bodyPr rtlCol="0" anchor="ctr"/>
            <a:lstStyle/>
            <a:p>
              <a:endParaRPr lang="zh-CN" altLang="en-US"/>
            </a:p>
          </p:txBody>
        </p:sp>
        <p:sp>
          <p:nvSpPr>
            <p:cNvPr id="33" name="任意多边形 32"/>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flat">
              <a:solidFill>
                <a:srgbClr val="000000"/>
              </a:solidFill>
              <a:prstDash val="solid"/>
              <a:miter/>
            </a:ln>
          </p:spPr>
          <p:txBody>
            <a:bodyPr rtlCol="0" anchor="ctr"/>
            <a:lstStyle/>
            <a:p>
              <a:endParaRPr lang="zh-CN" altLang="en-US"/>
            </a:p>
          </p:txBody>
        </p:sp>
        <p:sp>
          <p:nvSpPr>
            <p:cNvPr id="34" name="任意多边形 33"/>
            <p:cNvSpPr/>
            <p:nvPr/>
          </p:nvSpPr>
          <p:spPr>
            <a:xfrm>
              <a:off x="5078678" y="5272158"/>
              <a:ext cx="788258" cy="277787"/>
            </a:xfrm>
            <a:custGeom>
              <a:avLst/>
              <a:gdLst>
                <a:gd name="connsiteX0" fmla="*/ -180 w 788258"/>
                <a:gd name="connsiteY0" fmla="*/ 162431 h 277787"/>
                <a:gd name="connsiteX1" fmla="*/ 130490 w 788258"/>
                <a:gd name="connsiteY1" fmla="*/ 227766 h 277787"/>
                <a:gd name="connsiteX2" fmla="*/ 685835 w 788258"/>
                <a:gd name="connsiteY2" fmla="*/ 224303 h 277787"/>
                <a:gd name="connsiteX3" fmla="*/ 787692 w 788258"/>
                <a:gd name="connsiteY3" fmla="*/ 142962 h 277787"/>
                <a:gd name="connsiteX4" fmla="*/ 584828 w 788258"/>
                <a:gd name="connsiteY4" fmla="*/ -187 h 277787"/>
                <a:gd name="connsiteX5" fmla="*/ 228492 w 788258"/>
                <a:gd name="connsiteY5" fmla="*/ 70963 h 277787"/>
                <a:gd name="connsiteX6" fmla="*/ 172435 w 788258"/>
                <a:gd name="connsiteY6" fmla="*/ 67173 h 277787"/>
                <a:gd name="connsiteX7" fmla="*/ -180 w 788258"/>
                <a:gd name="connsiteY7" fmla="*/ 162431 h 27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8258" h="277787">
                  <a:moveTo>
                    <a:pt x="-180" y="162431"/>
                  </a:moveTo>
                  <a:cubicBezTo>
                    <a:pt x="45490" y="179699"/>
                    <a:pt x="89277" y="201586"/>
                    <a:pt x="130490" y="227766"/>
                  </a:cubicBezTo>
                  <a:cubicBezTo>
                    <a:pt x="130490" y="227766"/>
                    <a:pt x="349361" y="342167"/>
                    <a:pt x="685835" y="224303"/>
                  </a:cubicBezTo>
                  <a:lnTo>
                    <a:pt x="787692" y="142962"/>
                  </a:lnTo>
                  <a:lnTo>
                    <a:pt x="584828" y="-187"/>
                  </a:lnTo>
                  <a:cubicBezTo>
                    <a:pt x="584828" y="-187"/>
                    <a:pt x="385622" y="88407"/>
                    <a:pt x="228492" y="70963"/>
                  </a:cubicBezTo>
                  <a:cubicBezTo>
                    <a:pt x="209545" y="68937"/>
                    <a:pt x="190729" y="67565"/>
                    <a:pt x="172435" y="67173"/>
                  </a:cubicBezTo>
                  <a:cubicBezTo>
                    <a:pt x="75021" y="64429"/>
                    <a:pt x="-6909" y="85402"/>
                    <a:pt x="-180" y="162431"/>
                  </a:cubicBezTo>
                  <a:close/>
                </a:path>
              </a:pathLst>
            </a:custGeom>
            <a:solidFill>
              <a:srgbClr val="000000">
                <a:alpha val="70000"/>
              </a:srgbClr>
            </a:solidFill>
            <a:ln w="6531" cap="flat">
              <a:noFill/>
              <a:prstDash val="solid"/>
              <a:miter/>
            </a:ln>
          </p:spPr>
          <p:txBody>
            <a:bodyPr rtlCol="0" anchor="ctr"/>
            <a:lstStyle/>
            <a:p>
              <a:endParaRPr lang="zh-CN" altLang="en-US"/>
            </a:p>
          </p:txBody>
        </p:sp>
        <p:sp>
          <p:nvSpPr>
            <p:cNvPr id="35" name="任意多边形 34"/>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rnd">
              <a:solidFill>
                <a:srgbClr val="263238"/>
              </a:solidFill>
              <a:prstDash val="solid"/>
              <a:round/>
            </a:ln>
          </p:spPr>
          <p:txBody>
            <a:bodyPr rtlCol="0" anchor="ctr"/>
            <a:lstStyle/>
            <a:p>
              <a:endParaRPr lang="zh-CN" altLang="en-US"/>
            </a:p>
          </p:txBody>
        </p:sp>
        <p:sp>
          <p:nvSpPr>
            <p:cNvPr id="36" name="任意多边形 35"/>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solidFill>
              <a:srgbClr val="FFFFFF"/>
            </a:solidFill>
            <a:ln w="6531" cap="flat">
              <a:noFill/>
              <a:prstDash val="solid"/>
              <a:miter/>
            </a:ln>
          </p:spPr>
          <p:txBody>
            <a:bodyPr rtlCol="0" anchor="ctr"/>
            <a:lstStyle/>
            <a:p>
              <a:endParaRPr lang="zh-CN" altLang="en-US"/>
            </a:p>
          </p:txBody>
        </p:sp>
        <p:sp>
          <p:nvSpPr>
            <p:cNvPr id="37" name="任意多边形 36"/>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flat">
              <a:solidFill>
                <a:srgbClr val="000000"/>
              </a:solidFill>
              <a:prstDash val="solid"/>
              <a:miter/>
            </a:ln>
          </p:spPr>
          <p:txBody>
            <a:bodyPr rtlCol="0" anchor="ctr"/>
            <a:lstStyle/>
            <a:p>
              <a:endParaRPr lang="zh-CN" altLang="en-US"/>
            </a:p>
          </p:txBody>
        </p:sp>
        <p:sp>
          <p:nvSpPr>
            <p:cNvPr id="38" name="任意多边形 37"/>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solidFill>
              <a:srgbClr val="000000">
                <a:alpha val="70000"/>
              </a:srgbClr>
            </a:solidFill>
            <a:ln w="6531" cap="flat">
              <a:noFill/>
              <a:prstDash val="solid"/>
              <a:miter/>
            </a:ln>
          </p:spPr>
          <p:txBody>
            <a:bodyPr rtlCol="0" anchor="ctr"/>
            <a:lstStyle/>
            <a:p>
              <a:endParaRPr lang="zh-CN" altLang="en-US"/>
            </a:p>
          </p:txBody>
        </p:sp>
        <p:sp>
          <p:nvSpPr>
            <p:cNvPr id="39" name="任意多边形 38"/>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noFill/>
            <a:ln w="1633" cap="flat">
              <a:solidFill>
                <a:srgbClr val="000000"/>
              </a:solidFill>
              <a:prstDash val="solid"/>
              <a:miter/>
            </a:ln>
          </p:spPr>
          <p:txBody>
            <a:bodyPr rtlCol="0" anchor="ctr"/>
            <a:lstStyle/>
            <a:p>
              <a:endParaRPr lang="zh-CN" altLang="en-US"/>
            </a:p>
          </p:txBody>
        </p:sp>
        <p:sp>
          <p:nvSpPr>
            <p:cNvPr id="40" name="任意多边形 39"/>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rnd">
              <a:solidFill>
                <a:srgbClr val="263238"/>
              </a:solidFill>
              <a:prstDash val="solid"/>
              <a:round/>
            </a:ln>
          </p:spPr>
          <p:txBody>
            <a:bodyPr rtlCol="0" anchor="ctr"/>
            <a:lstStyle/>
            <a:p>
              <a:endParaRPr lang="zh-CN" altLang="en-US"/>
            </a:p>
          </p:txBody>
        </p:sp>
        <p:sp>
          <p:nvSpPr>
            <p:cNvPr id="41" name="任意多边形 40"/>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solidFill>
              <a:srgbClr val="FFFFFF"/>
            </a:solidFill>
            <a:ln w="6531" cap="flat">
              <a:noFill/>
              <a:prstDash val="solid"/>
              <a:miter/>
            </a:ln>
          </p:spPr>
          <p:txBody>
            <a:bodyPr rtlCol="0" anchor="ctr"/>
            <a:lstStyle/>
            <a:p>
              <a:endParaRPr lang="zh-CN" altLang="en-US"/>
            </a:p>
          </p:txBody>
        </p:sp>
        <p:sp>
          <p:nvSpPr>
            <p:cNvPr id="42" name="任意多边形 41"/>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flat">
              <a:solidFill>
                <a:srgbClr val="000000"/>
              </a:solidFill>
              <a:prstDash val="solid"/>
              <a:miter/>
            </a:ln>
          </p:spPr>
          <p:txBody>
            <a:bodyPr rtlCol="0" anchor="ctr"/>
            <a:lstStyle/>
            <a:p>
              <a:endParaRPr lang="zh-CN" altLang="en-US"/>
            </a:p>
          </p:txBody>
        </p:sp>
        <p:sp>
          <p:nvSpPr>
            <p:cNvPr id="43" name="任意多边形 42"/>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solidFill>
              <a:srgbClr val="000000">
                <a:alpha val="70000"/>
              </a:srgbClr>
            </a:solidFill>
            <a:ln w="6531" cap="flat">
              <a:noFill/>
              <a:prstDash val="solid"/>
              <a:miter/>
            </a:ln>
          </p:spPr>
          <p:txBody>
            <a:bodyPr rtlCol="0" anchor="ctr"/>
            <a:lstStyle/>
            <a:p>
              <a:endParaRPr lang="zh-CN" altLang="en-US"/>
            </a:p>
          </p:txBody>
        </p:sp>
        <p:sp>
          <p:nvSpPr>
            <p:cNvPr id="44" name="任意多边形 43"/>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noFill/>
            <a:ln w="1633" cap="flat">
              <a:solidFill>
                <a:srgbClr val="000000"/>
              </a:solidFill>
              <a:prstDash val="solid"/>
              <a:miter/>
            </a:ln>
          </p:spPr>
          <p:txBody>
            <a:bodyPr rtlCol="0" anchor="ctr"/>
            <a:lstStyle/>
            <a:p>
              <a:endParaRPr lang="zh-CN" altLang="en-US"/>
            </a:p>
          </p:txBody>
        </p:sp>
        <p:sp>
          <p:nvSpPr>
            <p:cNvPr id="45" name="任意多边形 44"/>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rnd">
              <a:solidFill>
                <a:srgbClr val="263238"/>
              </a:solidFill>
              <a:prstDash val="solid"/>
              <a:round/>
            </a:ln>
          </p:spPr>
          <p:txBody>
            <a:bodyPr rtlCol="0" anchor="ctr"/>
            <a:lstStyle/>
            <a:p>
              <a:endParaRPr lang="zh-CN" altLang="en-US"/>
            </a:p>
          </p:txBody>
        </p:sp>
        <p:sp>
          <p:nvSpPr>
            <p:cNvPr id="46" name="任意多边形 45"/>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solidFill>
              <a:srgbClr val="FFFFFF"/>
            </a:solidFill>
            <a:ln w="6531" cap="flat">
              <a:noFill/>
              <a:prstDash val="solid"/>
              <a:miter/>
            </a:ln>
          </p:spPr>
          <p:txBody>
            <a:bodyPr rtlCol="0" anchor="ctr"/>
            <a:lstStyle/>
            <a:p>
              <a:endParaRPr lang="zh-CN" altLang="en-US"/>
            </a:p>
          </p:txBody>
        </p:sp>
        <p:sp>
          <p:nvSpPr>
            <p:cNvPr id="47" name="任意多边形 46"/>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noFill/>
            <a:ln w="1633" cap="rnd">
              <a:solidFill>
                <a:srgbClr val="263238"/>
              </a:solidFill>
              <a:prstDash val="solid"/>
              <a:round/>
            </a:ln>
          </p:spPr>
          <p:txBody>
            <a:bodyPr rtlCol="0" anchor="ctr"/>
            <a:lstStyle/>
            <a:p>
              <a:endParaRPr lang="zh-CN" altLang="en-US"/>
            </a:p>
          </p:txBody>
        </p:sp>
        <p:sp>
          <p:nvSpPr>
            <p:cNvPr id="48" name="任意多边形 47"/>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solidFill>
              <a:srgbClr val="FFFFFF"/>
            </a:solidFill>
            <a:ln w="6531" cap="flat">
              <a:noFill/>
              <a:prstDash val="solid"/>
              <a:miter/>
            </a:ln>
          </p:spPr>
          <p:txBody>
            <a:bodyPr rtlCol="0" anchor="ctr"/>
            <a:lstStyle/>
            <a:p>
              <a:endParaRPr lang="zh-CN" altLang="en-US"/>
            </a:p>
          </p:txBody>
        </p:sp>
        <p:sp>
          <p:nvSpPr>
            <p:cNvPr id="49" name="任意多边形 48"/>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noFill/>
            <a:ln w="1633" cap="rnd">
              <a:solidFill>
                <a:srgbClr val="263238"/>
              </a:solidFill>
              <a:prstDash val="solid"/>
              <a:round/>
            </a:ln>
          </p:spPr>
          <p:txBody>
            <a:bodyPr rtlCol="0" anchor="ctr"/>
            <a:lstStyle/>
            <a:p>
              <a:endParaRPr lang="zh-CN" altLang="en-US"/>
            </a:p>
          </p:txBody>
        </p:sp>
        <p:sp>
          <p:nvSpPr>
            <p:cNvPr id="50" name="任意多边形 49"/>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solidFill>
              <a:srgbClr val="FFFFFF"/>
            </a:solidFill>
            <a:ln w="6531" cap="flat">
              <a:noFill/>
              <a:prstDash val="solid"/>
              <a:miter/>
            </a:ln>
          </p:spPr>
          <p:txBody>
            <a:bodyPr rtlCol="0" anchor="ctr"/>
            <a:lstStyle/>
            <a:p>
              <a:endParaRPr lang="zh-CN" altLang="en-US"/>
            </a:p>
          </p:txBody>
        </p:sp>
        <p:sp>
          <p:nvSpPr>
            <p:cNvPr id="51" name="任意多边形 50"/>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noFill/>
            <a:ln w="1633" cap="rnd">
              <a:solidFill>
                <a:srgbClr val="263238"/>
              </a:solidFill>
              <a:prstDash val="solid"/>
              <a:round/>
            </a:ln>
          </p:spPr>
          <p:txBody>
            <a:bodyPr rtlCol="0" anchor="ctr"/>
            <a:lstStyle/>
            <a:p>
              <a:endParaRPr lang="zh-CN" altLang="en-US"/>
            </a:p>
          </p:txBody>
        </p:sp>
        <p:sp>
          <p:nvSpPr>
            <p:cNvPr id="52" name="任意多边形 51"/>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solidFill>
              <a:srgbClr val="FFFFFF"/>
            </a:solidFill>
            <a:ln w="6531" cap="flat">
              <a:noFill/>
              <a:prstDash val="solid"/>
              <a:miter/>
            </a:ln>
          </p:spPr>
          <p:txBody>
            <a:bodyPr rtlCol="0" anchor="ctr"/>
            <a:lstStyle/>
            <a:p>
              <a:endParaRPr lang="zh-CN" altLang="en-US"/>
            </a:p>
          </p:txBody>
        </p:sp>
        <p:sp>
          <p:nvSpPr>
            <p:cNvPr id="53" name="任意多边形 52"/>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noFill/>
            <a:ln w="1633" cap="rnd">
              <a:solidFill>
                <a:srgbClr val="263238"/>
              </a:solidFill>
              <a:prstDash val="solid"/>
              <a:round/>
            </a:ln>
          </p:spPr>
          <p:txBody>
            <a:bodyPr rtlCol="0" anchor="ctr"/>
            <a:lstStyle/>
            <a:p>
              <a:endParaRPr lang="zh-CN" altLang="en-US"/>
            </a:p>
          </p:txBody>
        </p:sp>
        <p:sp>
          <p:nvSpPr>
            <p:cNvPr id="54" name="任意多边形 53"/>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solidFill>
              <a:srgbClr val="FFFFFF"/>
            </a:solidFill>
            <a:ln w="6531" cap="flat">
              <a:noFill/>
              <a:prstDash val="solid"/>
              <a:miter/>
            </a:ln>
          </p:spPr>
          <p:txBody>
            <a:bodyPr rtlCol="0" anchor="ctr"/>
            <a:lstStyle/>
            <a:p>
              <a:endParaRPr lang="zh-CN" altLang="en-US"/>
            </a:p>
          </p:txBody>
        </p:sp>
        <p:sp>
          <p:nvSpPr>
            <p:cNvPr id="55" name="任意多边形 54"/>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noFill/>
            <a:ln w="1633" cap="rnd">
              <a:solidFill>
                <a:srgbClr val="263238"/>
              </a:solidFill>
              <a:prstDash val="solid"/>
              <a:round/>
            </a:ln>
          </p:spPr>
          <p:txBody>
            <a:bodyPr rtlCol="0" anchor="ctr"/>
            <a:lstStyle/>
            <a:p>
              <a:endParaRPr lang="zh-CN" altLang="en-US"/>
            </a:p>
          </p:txBody>
        </p:sp>
        <p:sp>
          <p:nvSpPr>
            <p:cNvPr id="56" name="任意多边形 55"/>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solidFill>
              <a:srgbClr val="FFFFFF"/>
            </a:solidFill>
            <a:ln w="6531" cap="flat">
              <a:noFill/>
              <a:prstDash val="solid"/>
              <a:miter/>
            </a:ln>
          </p:spPr>
          <p:txBody>
            <a:bodyPr rtlCol="0" anchor="ctr"/>
            <a:lstStyle/>
            <a:p>
              <a:endParaRPr lang="zh-CN" altLang="en-US"/>
            </a:p>
          </p:txBody>
        </p:sp>
        <p:sp>
          <p:nvSpPr>
            <p:cNvPr id="57" name="任意多边形 56"/>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noFill/>
            <a:ln w="1633" cap="rnd">
              <a:solidFill>
                <a:srgbClr val="263238"/>
              </a:solidFill>
              <a:prstDash val="solid"/>
              <a:round/>
            </a:ln>
          </p:spPr>
          <p:txBody>
            <a:bodyPr rtlCol="0" anchor="ctr"/>
            <a:lstStyle/>
            <a:p>
              <a:endParaRPr lang="zh-CN" altLang="en-US"/>
            </a:p>
          </p:txBody>
        </p:sp>
        <p:sp>
          <p:nvSpPr>
            <p:cNvPr id="58" name="任意多边形 57"/>
            <p:cNvSpPr/>
            <p:nvPr/>
          </p:nvSpPr>
          <p:spPr>
            <a:xfrm>
              <a:off x="6010542" y="5263795"/>
              <a:ext cx="788721" cy="313672"/>
            </a:xfrm>
            <a:custGeom>
              <a:avLst/>
              <a:gdLst>
                <a:gd name="connsiteX0" fmla="*/ -567 w 788721"/>
                <a:gd name="connsiteY0" fmla="*/ 157727 h 313672"/>
                <a:gd name="connsiteX1" fmla="*/ 253847 w 788721"/>
                <a:gd name="connsiteY1" fmla="*/ 313485 h 313672"/>
                <a:gd name="connsiteX2" fmla="*/ 585617 w 788721"/>
                <a:gd name="connsiteY2" fmla="*/ 229595 h 313672"/>
                <a:gd name="connsiteX3" fmla="*/ 788154 w 788721"/>
                <a:gd name="connsiteY3" fmla="*/ 96835 h 313672"/>
                <a:gd name="connsiteX4" fmla="*/ 606001 w 788721"/>
                <a:gd name="connsiteY4" fmla="*/ 21700 h 313672"/>
                <a:gd name="connsiteX5" fmla="*/ 550467 w 788721"/>
                <a:gd name="connsiteY5" fmla="*/ 31174 h 313672"/>
                <a:gd name="connsiteX6" fmla="*/ 187532 w 788721"/>
                <a:gd name="connsiteY6" fmla="*/ -187 h 31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721" h="313672">
                  <a:moveTo>
                    <a:pt x="-567" y="157727"/>
                  </a:moveTo>
                  <a:lnTo>
                    <a:pt x="253847" y="313485"/>
                  </a:lnTo>
                  <a:cubicBezTo>
                    <a:pt x="366059" y="292369"/>
                    <a:pt x="476834" y="264353"/>
                    <a:pt x="585617" y="229595"/>
                  </a:cubicBezTo>
                  <a:cubicBezTo>
                    <a:pt x="694203" y="192942"/>
                    <a:pt x="788154" y="146882"/>
                    <a:pt x="788154" y="96835"/>
                  </a:cubicBezTo>
                  <a:cubicBezTo>
                    <a:pt x="788154" y="20785"/>
                    <a:pt x="703545" y="8764"/>
                    <a:pt x="606001" y="21700"/>
                  </a:cubicBezTo>
                  <a:cubicBezTo>
                    <a:pt x="587838" y="24052"/>
                    <a:pt x="569218" y="27319"/>
                    <a:pt x="550467" y="31174"/>
                  </a:cubicBezTo>
                  <a:cubicBezTo>
                    <a:pt x="395689" y="63841"/>
                    <a:pt x="187532" y="-187"/>
                    <a:pt x="187532" y="-187"/>
                  </a:cubicBezTo>
                  <a:close/>
                </a:path>
              </a:pathLst>
            </a:custGeom>
            <a:solidFill>
              <a:srgbClr val="263238"/>
            </a:solidFill>
            <a:ln w="6531" cap="flat">
              <a:noFill/>
              <a:prstDash val="solid"/>
              <a:miter/>
            </a:ln>
          </p:spPr>
          <p:txBody>
            <a:bodyPr rtlCol="0" anchor="ctr"/>
            <a:lstStyle/>
            <a:p>
              <a:endParaRPr lang="zh-CN" altLang="en-US"/>
            </a:p>
          </p:txBody>
        </p:sp>
        <p:sp>
          <p:nvSpPr>
            <p:cNvPr id="59" name="任意多边形 58"/>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55" y="213915"/>
                    <a:pt x="371985" y="140459"/>
                    <a:pt x="447695" y="40713"/>
                  </a:cubicBezTo>
                  <a:cubicBezTo>
                    <a:pt x="358657" y="38739"/>
                    <a:pt x="270279" y="24987"/>
                    <a:pt x="184853" y="-187"/>
                  </a:cubicBezTo>
                  <a:close/>
                </a:path>
              </a:pathLst>
            </a:custGeom>
            <a:solidFill>
              <a:srgbClr val="000000">
                <a:alpha val="70000"/>
              </a:srgbClr>
            </a:solidFill>
            <a:ln w="6531" cap="flat">
              <a:noFill/>
              <a:prstDash val="solid"/>
              <a:miter/>
            </a:ln>
          </p:spPr>
          <p:txBody>
            <a:bodyPr rtlCol="0" anchor="ctr"/>
            <a:lstStyle/>
            <a:p>
              <a:endParaRPr lang="zh-CN" altLang="en-US"/>
            </a:p>
          </p:txBody>
        </p:sp>
        <p:sp>
          <p:nvSpPr>
            <p:cNvPr id="60" name="任意多边形 59"/>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48" y="213896"/>
                    <a:pt x="371972" y="140446"/>
                    <a:pt x="447695" y="40713"/>
                  </a:cubicBezTo>
                  <a:cubicBezTo>
                    <a:pt x="358657" y="38739"/>
                    <a:pt x="270279" y="24987"/>
                    <a:pt x="184853" y="-187"/>
                  </a:cubicBezTo>
                  <a:close/>
                </a:path>
              </a:pathLst>
            </a:custGeom>
            <a:noFill/>
            <a:ln w="1633" cap="flat">
              <a:solidFill>
                <a:srgbClr val="000000"/>
              </a:solidFill>
              <a:prstDash val="solid"/>
              <a:miter/>
            </a:ln>
          </p:spPr>
          <p:txBody>
            <a:bodyPr rtlCol="0" anchor="ctr"/>
            <a:lstStyle/>
            <a:p>
              <a:endParaRPr lang="zh-CN" altLang="en-US"/>
            </a:p>
          </p:txBody>
        </p:sp>
        <p:sp>
          <p:nvSpPr>
            <p:cNvPr id="61" name="任意多边形 60"/>
            <p:cNvSpPr/>
            <p:nvPr/>
          </p:nvSpPr>
          <p:spPr>
            <a:xfrm>
              <a:off x="6006165" y="5268107"/>
              <a:ext cx="788655" cy="313606"/>
            </a:xfrm>
            <a:custGeom>
              <a:avLst/>
              <a:gdLst>
                <a:gd name="connsiteX0" fmla="*/ -567 w 788655"/>
                <a:gd name="connsiteY0" fmla="*/ 157662 h 313606"/>
                <a:gd name="connsiteX1" fmla="*/ 253847 w 788655"/>
                <a:gd name="connsiteY1" fmla="*/ 313420 h 313606"/>
                <a:gd name="connsiteX2" fmla="*/ 585551 w 788655"/>
                <a:gd name="connsiteY2" fmla="*/ 229530 h 313606"/>
                <a:gd name="connsiteX3" fmla="*/ 788089 w 788655"/>
                <a:gd name="connsiteY3" fmla="*/ 96835 h 313606"/>
                <a:gd name="connsiteX4" fmla="*/ 606001 w 788655"/>
                <a:gd name="connsiteY4" fmla="*/ 21635 h 313606"/>
                <a:gd name="connsiteX5" fmla="*/ 550401 w 788655"/>
                <a:gd name="connsiteY5" fmla="*/ 31109 h 313606"/>
                <a:gd name="connsiteX6" fmla="*/ 187532 w 788655"/>
                <a:gd name="connsiteY6" fmla="*/ -187 h 3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55" h="313606">
                  <a:moveTo>
                    <a:pt x="-567" y="157662"/>
                  </a:moveTo>
                  <a:lnTo>
                    <a:pt x="253847" y="313420"/>
                  </a:lnTo>
                  <a:cubicBezTo>
                    <a:pt x="366040" y="292330"/>
                    <a:pt x="476834" y="264308"/>
                    <a:pt x="585551" y="229530"/>
                  </a:cubicBezTo>
                  <a:cubicBezTo>
                    <a:pt x="694137" y="192942"/>
                    <a:pt x="788089" y="146882"/>
                    <a:pt x="788089" y="96835"/>
                  </a:cubicBezTo>
                  <a:cubicBezTo>
                    <a:pt x="788089" y="20720"/>
                    <a:pt x="703546" y="8764"/>
                    <a:pt x="606001" y="21635"/>
                  </a:cubicBezTo>
                  <a:cubicBezTo>
                    <a:pt x="587772" y="24052"/>
                    <a:pt x="569152" y="27319"/>
                    <a:pt x="550401" y="31109"/>
                  </a:cubicBezTo>
                  <a:cubicBezTo>
                    <a:pt x="395689" y="63776"/>
                    <a:pt x="187532" y="-187"/>
                    <a:pt x="187532" y="-187"/>
                  </a:cubicBezTo>
                  <a:close/>
                </a:path>
              </a:pathLst>
            </a:custGeom>
            <a:noFill/>
            <a:ln w="1633" cap="rnd">
              <a:solidFill>
                <a:srgbClr val="263238"/>
              </a:solidFill>
              <a:prstDash val="solid"/>
              <a:round/>
            </a:ln>
          </p:spPr>
          <p:txBody>
            <a:bodyPr rtlCol="0" anchor="ctr"/>
            <a:lstStyle/>
            <a:p>
              <a:endParaRPr lang="zh-CN" altLang="en-US"/>
            </a:p>
          </p:txBody>
        </p:sp>
        <p:sp>
          <p:nvSpPr>
            <p:cNvPr id="62" name="任意多边形 61"/>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solidFill>
              <a:srgbClr val="FFFFFF"/>
            </a:solidFill>
            <a:ln w="6531" cap="flat">
              <a:noFill/>
              <a:prstDash val="solid"/>
              <a:miter/>
            </a:ln>
          </p:spPr>
          <p:txBody>
            <a:bodyPr rtlCol="0" anchor="ctr"/>
            <a:lstStyle/>
            <a:p>
              <a:endParaRPr lang="zh-CN" altLang="en-US"/>
            </a:p>
          </p:txBody>
        </p:sp>
        <p:sp>
          <p:nvSpPr>
            <p:cNvPr id="63" name="任意多边形 62"/>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noFill/>
            <a:ln w="1633" cap="rnd">
              <a:solidFill>
                <a:srgbClr val="263238"/>
              </a:solidFill>
              <a:prstDash val="solid"/>
              <a:round/>
            </a:ln>
          </p:spPr>
          <p:txBody>
            <a:bodyPr rtlCol="0" anchor="ctr"/>
            <a:lstStyle/>
            <a:p>
              <a:endParaRPr lang="zh-CN" altLang="en-US"/>
            </a:p>
          </p:txBody>
        </p:sp>
        <p:sp>
          <p:nvSpPr>
            <p:cNvPr id="64" name="任意多边形 63"/>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solidFill>
              <a:srgbClr val="FFFFFF"/>
            </a:solidFill>
            <a:ln w="6531" cap="flat">
              <a:noFill/>
              <a:prstDash val="solid"/>
              <a:miter/>
            </a:ln>
          </p:spPr>
          <p:txBody>
            <a:bodyPr rtlCol="0" anchor="ctr"/>
            <a:lstStyle/>
            <a:p>
              <a:endParaRPr lang="zh-CN" altLang="en-US"/>
            </a:p>
          </p:txBody>
        </p:sp>
        <p:sp>
          <p:nvSpPr>
            <p:cNvPr id="65" name="任意多边形 64"/>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noFill/>
            <a:ln w="1633" cap="rnd">
              <a:solidFill>
                <a:srgbClr val="263238"/>
              </a:solidFill>
              <a:prstDash val="solid"/>
              <a:round/>
            </a:ln>
          </p:spPr>
          <p:txBody>
            <a:bodyPr rtlCol="0" anchor="ctr"/>
            <a:lstStyle/>
            <a:p>
              <a:endParaRPr lang="zh-CN" altLang="en-US"/>
            </a:p>
          </p:txBody>
        </p:sp>
        <p:sp>
          <p:nvSpPr>
            <p:cNvPr id="66" name="任意多边形 65"/>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23" y="79107"/>
                    <a:pt x="32431" y="46087"/>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solidFill>
              <a:srgbClr val="FFFFFF"/>
            </a:solidFill>
            <a:ln w="6531" cap="flat">
              <a:noFill/>
              <a:prstDash val="solid"/>
              <a:miter/>
            </a:ln>
          </p:spPr>
          <p:txBody>
            <a:bodyPr rtlCol="0" anchor="ctr"/>
            <a:lstStyle/>
            <a:p>
              <a:endParaRPr lang="zh-CN" altLang="en-US"/>
            </a:p>
          </p:txBody>
        </p:sp>
        <p:sp>
          <p:nvSpPr>
            <p:cNvPr id="67" name="任意多边形 66"/>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89" y="79113"/>
                    <a:pt x="32497" y="46106"/>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noFill/>
            <a:ln w="1633" cap="rnd">
              <a:solidFill>
                <a:srgbClr val="263238"/>
              </a:solidFill>
              <a:prstDash val="solid"/>
              <a:round/>
            </a:ln>
          </p:spPr>
          <p:txBody>
            <a:bodyPr rtlCol="0" anchor="ctr"/>
            <a:lstStyle/>
            <a:p>
              <a:endParaRPr lang="zh-CN" altLang="en-US"/>
            </a:p>
          </p:txBody>
        </p:sp>
        <p:sp>
          <p:nvSpPr>
            <p:cNvPr id="68" name="任意多边形 67"/>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solidFill>
              <a:srgbClr val="FFFFFF"/>
            </a:solidFill>
            <a:ln w="6531" cap="flat">
              <a:noFill/>
              <a:prstDash val="solid"/>
              <a:miter/>
            </a:ln>
          </p:spPr>
          <p:txBody>
            <a:bodyPr rtlCol="0" anchor="ctr"/>
            <a:lstStyle/>
            <a:p>
              <a:endParaRPr lang="zh-CN" altLang="en-US"/>
            </a:p>
          </p:txBody>
        </p:sp>
        <p:sp>
          <p:nvSpPr>
            <p:cNvPr id="69" name="任意多边形 68"/>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noFill/>
            <a:ln w="1633" cap="rnd">
              <a:solidFill>
                <a:srgbClr val="263238"/>
              </a:solidFill>
              <a:prstDash val="solid"/>
              <a:round/>
            </a:ln>
          </p:spPr>
          <p:txBody>
            <a:bodyPr rtlCol="0" anchor="ctr"/>
            <a:lstStyle/>
            <a:p>
              <a:endParaRPr lang="zh-CN" altLang="en-US"/>
            </a:p>
          </p:txBody>
        </p:sp>
        <p:sp>
          <p:nvSpPr>
            <p:cNvPr id="70" name="任意多边形 69"/>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solidFill>
              <a:srgbClr val="FFFFFF"/>
            </a:solidFill>
            <a:ln w="6531" cap="flat">
              <a:noFill/>
              <a:prstDash val="solid"/>
              <a:miter/>
            </a:ln>
          </p:spPr>
          <p:txBody>
            <a:bodyPr rtlCol="0" anchor="ctr"/>
            <a:lstStyle/>
            <a:p>
              <a:endParaRPr lang="zh-CN" altLang="en-US"/>
            </a:p>
          </p:txBody>
        </p:sp>
        <p:sp>
          <p:nvSpPr>
            <p:cNvPr id="71" name="任意多边形 70"/>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noFill/>
            <a:ln w="1633" cap="rnd">
              <a:solidFill>
                <a:srgbClr val="263238"/>
              </a:solidFill>
              <a:prstDash val="solid"/>
              <a:round/>
            </a:ln>
          </p:spPr>
          <p:txBody>
            <a:bodyPr rtlCol="0" anchor="ctr"/>
            <a:lstStyle/>
            <a:p>
              <a:endParaRPr lang="zh-CN" altLang="en-US"/>
            </a:p>
          </p:txBody>
        </p:sp>
        <p:sp>
          <p:nvSpPr>
            <p:cNvPr id="72" name="任意多边形 71"/>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solidFill>
              <a:srgbClr val="FFFFFF"/>
            </a:solidFill>
            <a:ln w="6531" cap="flat">
              <a:noFill/>
              <a:prstDash val="solid"/>
              <a:miter/>
            </a:ln>
          </p:spPr>
          <p:txBody>
            <a:bodyPr rtlCol="0" anchor="ctr"/>
            <a:lstStyle/>
            <a:p>
              <a:endParaRPr lang="zh-CN" altLang="en-US"/>
            </a:p>
          </p:txBody>
        </p:sp>
        <p:sp>
          <p:nvSpPr>
            <p:cNvPr id="73" name="任意多边形 72"/>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noFill/>
            <a:ln w="1633" cap="rnd">
              <a:solidFill>
                <a:srgbClr val="263238"/>
              </a:solidFill>
              <a:prstDash val="solid"/>
              <a:round/>
            </a:ln>
          </p:spPr>
          <p:txBody>
            <a:bodyPr rtlCol="0" anchor="ctr"/>
            <a:lstStyle/>
            <a:p>
              <a:endParaRPr lang="zh-CN" altLang="en-US"/>
            </a:p>
          </p:txBody>
        </p:sp>
        <p:sp>
          <p:nvSpPr>
            <p:cNvPr id="74" name="任意多边形 73"/>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solidFill>
              <a:srgbClr val="FFFFFF"/>
            </a:solidFill>
            <a:ln w="6531" cap="flat">
              <a:noFill/>
              <a:prstDash val="solid"/>
              <a:miter/>
            </a:ln>
          </p:spPr>
          <p:txBody>
            <a:bodyPr rtlCol="0" anchor="ctr"/>
            <a:lstStyle/>
            <a:p>
              <a:endParaRPr lang="zh-CN" altLang="en-US"/>
            </a:p>
          </p:txBody>
        </p:sp>
        <p:sp>
          <p:nvSpPr>
            <p:cNvPr id="75" name="任意多边形 74"/>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noFill/>
            <a:ln w="1633" cap="rnd">
              <a:solidFill>
                <a:srgbClr val="263238"/>
              </a:solidFill>
              <a:prstDash val="solid"/>
              <a:round/>
            </a:ln>
          </p:spPr>
          <p:txBody>
            <a:bodyPr rtlCol="0" anchor="ctr"/>
            <a:lstStyle/>
            <a:p>
              <a:endParaRPr lang="zh-CN" altLang="en-US"/>
            </a:p>
          </p:txBody>
        </p:sp>
        <p:sp>
          <p:nvSpPr>
            <p:cNvPr id="4" name="任意多边形 3"/>
            <p:cNvSpPr/>
            <p:nvPr/>
          </p:nvSpPr>
          <p:spPr>
            <a:xfrm>
              <a:off x="4984395" y="5044075"/>
              <a:ext cx="1729540" cy="483856"/>
            </a:xfrm>
            <a:custGeom>
              <a:avLst/>
              <a:gdLst>
                <a:gd name="connsiteX0" fmla="*/ 1728974 w 1729540"/>
                <a:gd name="connsiteY0" fmla="*/ -187 h 483856"/>
                <a:gd name="connsiteX1" fmla="*/ 1299333 w 1729540"/>
                <a:gd name="connsiteY1" fmla="*/ 263243 h 483856"/>
                <a:gd name="connsiteX2" fmla="*/ 1184148 w 1729540"/>
                <a:gd name="connsiteY2" fmla="*/ 414166 h 483856"/>
                <a:gd name="connsiteX3" fmla="*/ 1025058 w 1729540"/>
                <a:gd name="connsiteY3" fmla="*/ 465453 h 483856"/>
                <a:gd name="connsiteX4" fmla="*/ 848262 w 1729540"/>
                <a:gd name="connsiteY4" fmla="*/ 442979 h 483856"/>
                <a:gd name="connsiteX5" fmla="*/ 794557 w 1729540"/>
                <a:gd name="connsiteY5" fmla="*/ 472967 h 483856"/>
                <a:gd name="connsiteX6" fmla="*/ 724649 w 1729540"/>
                <a:gd name="connsiteY6" fmla="*/ 425207 h 483856"/>
                <a:gd name="connsiteX7" fmla="*/ -567 w 1729540"/>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540" h="483856">
                  <a:moveTo>
                    <a:pt x="1728974" y="-187"/>
                  </a:moveTo>
                  <a:cubicBezTo>
                    <a:pt x="1666841" y="87166"/>
                    <a:pt x="1482466" y="183730"/>
                    <a:pt x="1299333" y="263243"/>
                  </a:cubicBezTo>
                  <a:cubicBezTo>
                    <a:pt x="1266614" y="317640"/>
                    <a:pt x="1227981" y="368255"/>
                    <a:pt x="1184148" y="414166"/>
                  </a:cubicBezTo>
                  <a:cubicBezTo>
                    <a:pt x="1071119" y="530723"/>
                    <a:pt x="1025058" y="465453"/>
                    <a:pt x="1025058" y="465453"/>
                  </a:cubicBezTo>
                  <a:cubicBezTo>
                    <a:pt x="1025058" y="465453"/>
                    <a:pt x="953647" y="457352"/>
                    <a:pt x="848262" y="442979"/>
                  </a:cubicBezTo>
                  <a:cubicBezTo>
                    <a:pt x="839285" y="464049"/>
                    <a:pt x="817202" y="476378"/>
                    <a:pt x="794557" y="472967"/>
                  </a:cubicBezTo>
                  <a:cubicBezTo>
                    <a:pt x="781490" y="470811"/>
                    <a:pt x="754311" y="451210"/>
                    <a:pt x="724649" y="425207"/>
                  </a:cubicBezTo>
                  <a:cubicBezTo>
                    <a:pt x="458410" y="384831"/>
                    <a:pt x="97109" y="317536"/>
                    <a:pt x="-567" y="239134"/>
                  </a:cubicBezTo>
                </a:path>
              </a:pathLst>
            </a:custGeom>
            <a:solidFill>
              <a:srgbClr val="557FF6"/>
            </a:solidFill>
            <a:ln w="6531" cap="flat">
              <a:noFill/>
              <a:prstDash val="solid"/>
              <a:miter/>
            </a:ln>
          </p:spPr>
          <p:txBody>
            <a:bodyPr rtlCol="0" anchor="ctr"/>
            <a:lstStyle/>
            <a:p>
              <a:endParaRPr lang="zh-CN" altLang="en-US"/>
            </a:p>
          </p:txBody>
        </p:sp>
        <p:sp>
          <p:nvSpPr>
            <p:cNvPr id="77" name="任意多边形 76"/>
            <p:cNvSpPr/>
            <p:nvPr/>
          </p:nvSpPr>
          <p:spPr>
            <a:xfrm>
              <a:off x="4984329" y="5044075"/>
              <a:ext cx="1729606" cy="483856"/>
            </a:xfrm>
            <a:custGeom>
              <a:avLst/>
              <a:gdLst>
                <a:gd name="connsiteX0" fmla="*/ 1729040 w 1729606"/>
                <a:gd name="connsiteY0" fmla="*/ -187 h 483856"/>
                <a:gd name="connsiteX1" fmla="*/ 1299399 w 1729606"/>
                <a:gd name="connsiteY1" fmla="*/ 263243 h 483856"/>
                <a:gd name="connsiteX2" fmla="*/ 1184214 w 1729606"/>
                <a:gd name="connsiteY2" fmla="*/ 414166 h 483856"/>
                <a:gd name="connsiteX3" fmla="*/ 1025124 w 1729606"/>
                <a:gd name="connsiteY3" fmla="*/ 465453 h 483856"/>
                <a:gd name="connsiteX4" fmla="*/ 848328 w 1729606"/>
                <a:gd name="connsiteY4" fmla="*/ 442979 h 483856"/>
                <a:gd name="connsiteX5" fmla="*/ 794622 w 1729606"/>
                <a:gd name="connsiteY5" fmla="*/ 472967 h 483856"/>
                <a:gd name="connsiteX6" fmla="*/ 724649 w 1729606"/>
                <a:gd name="connsiteY6" fmla="*/ 425207 h 483856"/>
                <a:gd name="connsiteX7" fmla="*/ -567 w 1729606"/>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606" h="483856">
                  <a:moveTo>
                    <a:pt x="1729040" y="-187"/>
                  </a:moveTo>
                  <a:cubicBezTo>
                    <a:pt x="1666906" y="87166"/>
                    <a:pt x="1482532" y="183730"/>
                    <a:pt x="1299399" y="263243"/>
                  </a:cubicBezTo>
                  <a:cubicBezTo>
                    <a:pt x="1266679" y="317640"/>
                    <a:pt x="1228047" y="368255"/>
                    <a:pt x="1184214" y="414166"/>
                  </a:cubicBezTo>
                  <a:cubicBezTo>
                    <a:pt x="1071185" y="530723"/>
                    <a:pt x="1025124" y="465453"/>
                    <a:pt x="1025124" y="465453"/>
                  </a:cubicBezTo>
                  <a:cubicBezTo>
                    <a:pt x="1025124" y="465453"/>
                    <a:pt x="953712" y="457352"/>
                    <a:pt x="848328" y="442979"/>
                  </a:cubicBezTo>
                  <a:cubicBezTo>
                    <a:pt x="839351" y="464049"/>
                    <a:pt x="817268" y="476378"/>
                    <a:pt x="794622" y="472967"/>
                  </a:cubicBezTo>
                  <a:cubicBezTo>
                    <a:pt x="781556" y="470811"/>
                    <a:pt x="754376" y="451210"/>
                    <a:pt x="724649" y="425207"/>
                  </a:cubicBezTo>
                  <a:cubicBezTo>
                    <a:pt x="458475" y="384831"/>
                    <a:pt x="97435" y="317536"/>
                    <a:pt x="-567" y="239134"/>
                  </a:cubicBezTo>
                </a:path>
              </a:pathLst>
            </a:custGeom>
            <a:noFill/>
            <a:ln w="1633" cap="rnd">
              <a:solidFill>
                <a:srgbClr val="263238"/>
              </a:solidFill>
              <a:prstDash val="solid"/>
              <a:round/>
            </a:ln>
          </p:spPr>
          <p:txBody>
            <a:bodyPr rtlCol="0" anchor="ctr"/>
            <a:lstStyle/>
            <a:p>
              <a:endParaRPr lang="zh-CN" altLang="en-US"/>
            </a:p>
          </p:txBody>
        </p:sp>
        <p:sp>
          <p:nvSpPr>
            <p:cNvPr id="78" name="任意多边形 77"/>
            <p:cNvSpPr/>
            <p:nvPr/>
          </p:nvSpPr>
          <p:spPr>
            <a:xfrm>
              <a:off x="5083181" y="4829073"/>
              <a:ext cx="1209405" cy="474903"/>
            </a:xfrm>
            <a:custGeom>
              <a:avLst/>
              <a:gdLst>
                <a:gd name="connsiteX0" fmla="*/ -567 w 1209405"/>
                <a:gd name="connsiteY0" fmla="*/ 48407 h 474903"/>
                <a:gd name="connsiteX1" fmla="*/ 188904 w 1209405"/>
                <a:gd name="connsiteY1" fmla="*/ 2673 h 474903"/>
                <a:gd name="connsiteX2" fmla="*/ 619133 w 1209405"/>
                <a:gd name="connsiteY2" fmla="*/ 188158 h 474903"/>
                <a:gd name="connsiteX3" fmla="*/ 1053871 w 1209405"/>
                <a:gd name="connsiteY3" fmla="*/ 405265 h 474903"/>
                <a:gd name="connsiteX4" fmla="*/ 1187284 w 1209405"/>
                <a:gd name="connsiteY4" fmla="*/ 405265 h 474903"/>
                <a:gd name="connsiteX5" fmla="*/ 1199959 w 1209405"/>
                <a:gd name="connsiteY5" fmla="*/ 474716 h 47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405" h="474903">
                  <a:moveTo>
                    <a:pt x="-567" y="48407"/>
                  </a:moveTo>
                  <a:cubicBezTo>
                    <a:pt x="45690" y="-1966"/>
                    <a:pt x="91947" y="-4253"/>
                    <a:pt x="188904" y="2673"/>
                  </a:cubicBezTo>
                  <a:cubicBezTo>
                    <a:pt x="188904" y="2673"/>
                    <a:pt x="442338" y="82773"/>
                    <a:pt x="619133" y="188158"/>
                  </a:cubicBezTo>
                  <a:cubicBezTo>
                    <a:pt x="795929" y="293543"/>
                    <a:pt x="1053871" y="405265"/>
                    <a:pt x="1053871" y="405265"/>
                  </a:cubicBezTo>
                  <a:cubicBezTo>
                    <a:pt x="1053871" y="405265"/>
                    <a:pt x="1132272" y="382725"/>
                    <a:pt x="1187284" y="405265"/>
                  </a:cubicBezTo>
                  <a:cubicBezTo>
                    <a:pt x="1187284" y="405265"/>
                    <a:pt x="1225701" y="408206"/>
                    <a:pt x="1199959" y="474716"/>
                  </a:cubicBezTo>
                </a:path>
              </a:pathLst>
            </a:custGeom>
            <a:noFill/>
            <a:ln w="1633" cap="rnd">
              <a:solidFill>
                <a:srgbClr val="263238"/>
              </a:solidFill>
              <a:prstDash val="solid"/>
              <a:round/>
            </a:ln>
          </p:spPr>
          <p:txBody>
            <a:bodyPr rtlCol="0" anchor="ctr"/>
            <a:lstStyle/>
            <a:p>
              <a:endParaRPr lang="zh-CN" altLang="en-US"/>
            </a:p>
          </p:txBody>
        </p:sp>
        <p:sp>
          <p:nvSpPr>
            <p:cNvPr id="79" name="任意多边形 78"/>
            <p:cNvSpPr/>
            <p:nvPr/>
          </p:nvSpPr>
          <p:spPr>
            <a:xfrm>
              <a:off x="4966689" y="5178468"/>
              <a:ext cx="107541" cy="134393"/>
            </a:xfrm>
            <a:custGeom>
              <a:avLst/>
              <a:gdLst>
                <a:gd name="connsiteX0" fmla="*/ -566 w 107541"/>
                <a:gd name="connsiteY0" fmla="*/ -187 h 134393"/>
                <a:gd name="connsiteX1" fmla="*/ 106975 w 107541"/>
                <a:gd name="connsiteY1" fmla="*/ 134207 h 134393"/>
              </a:gdLst>
              <a:ahLst/>
              <a:cxnLst>
                <a:cxn ang="0">
                  <a:pos x="connsiteX0" y="connsiteY0"/>
                </a:cxn>
                <a:cxn ang="0">
                  <a:pos x="connsiteX1" y="connsiteY1"/>
                </a:cxn>
              </a:cxnLst>
              <a:rect l="l" t="t" r="r" b="b"/>
              <a:pathLst>
                <a:path w="107541" h="134393">
                  <a:moveTo>
                    <a:pt x="-566" y="-187"/>
                  </a:moveTo>
                  <a:cubicBezTo>
                    <a:pt x="-566" y="-187"/>
                    <a:pt x="-1873" y="79260"/>
                    <a:pt x="106975" y="134207"/>
                  </a:cubicBezTo>
                </a:path>
              </a:pathLst>
            </a:custGeom>
            <a:noFill/>
            <a:ln w="1633" cap="rnd">
              <a:solidFill>
                <a:srgbClr val="263238"/>
              </a:solidFill>
              <a:prstDash val="solid"/>
              <a:round/>
            </a:ln>
          </p:spPr>
          <p:txBody>
            <a:bodyPr rtlCol="0" anchor="ctr"/>
            <a:lstStyle/>
            <a:p>
              <a:endParaRPr lang="zh-CN" altLang="en-US"/>
            </a:p>
          </p:txBody>
        </p:sp>
        <p:sp>
          <p:nvSpPr>
            <p:cNvPr id="81" name="任意多边形 80"/>
            <p:cNvSpPr/>
            <p:nvPr/>
          </p:nvSpPr>
          <p:spPr>
            <a:xfrm>
              <a:off x="5880395" y="4855911"/>
              <a:ext cx="304851" cy="260032"/>
            </a:xfrm>
            <a:custGeom>
              <a:avLst/>
              <a:gdLst>
                <a:gd name="connsiteX0" fmla="*/ 304285 w 304851"/>
                <a:gd name="connsiteY0" fmla="*/ -187 h 260032"/>
                <a:gd name="connsiteX1" fmla="*/ 97435 w 304851"/>
                <a:gd name="connsiteY1" fmla="*/ 208884 h 260032"/>
                <a:gd name="connsiteX2" fmla="*/ -567 w 304851"/>
                <a:gd name="connsiteY2" fmla="*/ 259845 h 260032"/>
              </a:gdLst>
              <a:ahLst/>
              <a:cxnLst>
                <a:cxn ang="0">
                  <a:pos x="connsiteX0" y="connsiteY0"/>
                </a:cxn>
                <a:cxn ang="0">
                  <a:pos x="connsiteX1" y="connsiteY1"/>
                </a:cxn>
                <a:cxn ang="0">
                  <a:pos x="connsiteX2" y="connsiteY2"/>
                </a:cxn>
              </a:cxnLst>
              <a:rect l="l" t="t" r="r" b="b"/>
              <a:pathLst>
                <a:path w="304851" h="260032">
                  <a:moveTo>
                    <a:pt x="304285" y="-187"/>
                  </a:moveTo>
                  <a:cubicBezTo>
                    <a:pt x="304285" y="-187"/>
                    <a:pt x="132063" y="125647"/>
                    <a:pt x="97435" y="208884"/>
                  </a:cubicBezTo>
                  <a:cubicBezTo>
                    <a:pt x="63481" y="223271"/>
                    <a:pt x="30709" y="240310"/>
                    <a:pt x="-567" y="259845"/>
                  </a:cubicBezTo>
                </a:path>
              </a:pathLst>
            </a:custGeom>
            <a:noFill/>
            <a:ln w="1633" cap="rnd">
              <a:solidFill>
                <a:srgbClr val="263238"/>
              </a:solidFill>
              <a:prstDash val="solid"/>
              <a:round/>
            </a:ln>
          </p:spPr>
          <p:txBody>
            <a:bodyPr rtlCol="0" anchor="ctr"/>
            <a:lstStyle/>
            <a:p>
              <a:endParaRPr lang="zh-CN" altLang="en-US"/>
            </a:p>
          </p:txBody>
        </p:sp>
        <p:sp>
          <p:nvSpPr>
            <p:cNvPr id="84" name="任意多边形 83"/>
            <p:cNvSpPr/>
            <p:nvPr/>
          </p:nvSpPr>
          <p:spPr>
            <a:xfrm>
              <a:off x="5952275" y="4963451"/>
              <a:ext cx="18020" cy="107541"/>
            </a:xfrm>
            <a:custGeom>
              <a:avLst/>
              <a:gdLst>
                <a:gd name="connsiteX0" fmla="*/ 17454 w 18020"/>
                <a:gd name="connsiteY0" fmla="*/ -187 h 107541"/>
                <a:gd name="connsiteX1" fmla="*/ 7588 w 18020"/>
                <a:gd name="connsiteY1" fmla="*/ 107354 h 107541"/>
              </a:gdLst>
              <a:ahLst/>
              <a:cxnLst>
                <a:cxn ang="0">
                  <a:pos x="connsiteX0" y="connsiteY0"/>
                </a:cxn>
                <a:cxn ang="0">
                  <a:pos x="connsiteX1" y="connsiteY1"/>
                </a:cxn>
              </a:cxnLst>
              <a:rect l="l" t="t" r="r" b="b"/>
              <a:pathLst>
                <a:path w="18020" h="107541">
                  <a:moveTo>
                    <a:pt x="17454" y="-187"/>
                  </a:moveTo>
                  <a:cubicBezTo>
                    <a:pt x="-2428" y="32160"/>
                    <a:pt x="-6073" y="71930"/>
                    <a:pt x="7588" y="107354"/>
                  </a:cubicBezTo>
                </a:path>
              </a:pathLst>
            </a:custGeom>
            <a:noFill/>
            <a:ln w="1633" cap="rnd">
              <a:solidFill>
                <a:srgbClr val="263238"/>
              </a:solidFill>
              <a:prstDash val="solid"/>
              <a:round/>
            </a:ln>
          </p:spPr>
          <p:txBody>
            <a:bodyPr rtlCol="0" anchor="ctr"/>
            <a:lstStyle/>
            <a:p>
              <a:endParaRPr lang="zh-CN" altLang="en-US"/>
            </a:p>
          </p:txBody>
        </p:sp>
        <p:sp>
          <p:nvSpPr>
            <p:cNvPr id="88" name="任意多边形 87"/>
            <p:cNvSpPr/>
            <p:nvPr/>
          </p:nvSpPr>
          <p:spPr>
            <a:xfrm>
              <a:off x="5979247" y="4873812"/>
              <a:ext cx="26917" cy="44819"/>
            </a:xfrm>
            <a:custGeom>
              <a:avLst/>
              <a:gdLst>
                <a:gd name="connsiteX0" fmla="*/ 26351 w 26917"/>
                <a:gd name="connsiteY0" fmla="*/ -187 h 44819"/>
                <a:gd name="connsiteX1" fmla="*/ -567 w 26917"/>
                <a:gd name="connsiteY1" fmla="*/ 44633 h 44819"/>
              </a:gdLst>
              <a:ahLst/>
              <a:cxnLst>
                <a:cxn ang="0">
                  <a:pos x="connsiteX0" y="connsiteY0"/>
                </a:cxn>
                <a:cxn ang="0">
                  <a:pos x="connsiteX1" y="connsiteY1"/>
                </a:cxn>
              </a:cxnLst>
              <a:rect l="l" t="t" r="r" b="b"/>
              <a:pathLst>
                <a:path w="26917" h="44819">
                  <a:moveTo>
                    <a:pt x="26351" y="-187"/>
                  </a:moveTo>
                  <a:cubicBezTo>
                    <a:pt x="16133" y="13971"/>
                    <a:pt x="7130" y="28959"/>
                    <a:pt x="-567" y="44633"/>
                  </a:cubicBezTo>
                </a:path>
              </a:pathLst>
            </a:custGeom>
            <a:noFill/>
            <a:ln w="1633" cap="rnd">
              <a:solidFill>
                <a:srgbClr val="263238"/>
              </a:solidFill>
              <a:prstDash val="solid"/>
              <a:round/>
            </a:ln>
          </p:spPr>
          <p:txBody>
            <a:bodyPr rtlCol="0" anchor="ctr"/>
            <a:lstStyle/>
            <a:p>
              <a:endParaRPr lang="zh-CN" altLang="en-US"/>
            </a:p>
          </p:txBody>
        </p:sp>
        <p:sp>
          <p:nvSpPr>
            <p:cNvPr id="89" name="任意多边形 88"/>
            <p:cNvSpPr/>
            <p:nvPr/>
          </p:nvSpPr>
          <p:spPr>
            <a:xfrm>
              <a:off x="5683346" y="4864862"/>
              <a:ext cx="71868" cy="143736"/>
            </a:xfrm>
            <a:custGeom>
              <a:avLst/>
              <a:gdLst>
                <a:gd name="connsiteX0" fmla="*/ 71301 w 71868"/>
                <a:gd name="connsiteY0" fmla="*/ -187 h 143736"/>
                <a:gd name="connsiteX1" fmla="*/ -567 w 71868"/>
                <a:gd name="connsiteY1" fmla="*/ 143549 h 143736"/>
              </a:gdLst>
              <a:ahLst/>
              <a:cxnLst>
                <a:cxn ang="0">
                  <a:pos x="connsiteX0" y="connsiteY0"/>
                </a:cxn>
                <a:cxn ang="0">
                  <a:pos x="connsiteX1" y="connsiteY1"/>
                </a:cxn>
              </a:cxnLst>
              <a:rect l="l" t="t" r="r" b="b"/>
              <a:pathLst>
                <a:path w="71868" h="143736">
                  <a:moveTo>
                    <a:pt x="71301" y="-187"/>
                  </a:moveTo>
                  <a:cubicBezTo>
                    <a:pt x="71301" y="-187"/>
                    <a:pt x="13872" y="78999"/>
                    <a:pt x="-567" y="143549"/>
                  </a:cubicBezTo>
                </a:path>
              </a:pathLst>
            </a:custGeom>
            <a:noFill/>
            <a:ln w="1633" cap="rnd">
              <a:solidFill>
                <a:srgbClr val="263238"/>
              </a:solidFill>
              <a:prstDash val="solid"/>
              <a:round/>
            </a:ln>
          </p:spPr>
          <p:txBody>
            <a:bodyPr rtlCol="0" anchor="ctr"/>
            <a:lstStyle/>
            <a:p>
              <a:endParaRPr lang="zh-CN" altLang="en-US"/>
            </a:p>
          </p:txBody>
        </p:sp>
        <p:sp>
          <p:nvSpPr>
            <p:cNvPr id="90" name="任意多边形 89"/>
            <p:cNvSpPr/>
            <p:nvPr/>
          </p:nvSpPr>
          <p:spPr>
            <a:xfrm>
              <a:off x="5369870" y="5330829"/>
              <a:ext cx="62721" cy="8950"/>
            </a:xfrm>
            <a:custGeom>
              <a:avLst/>
              <a:gdLst>
                <a:gd name="connsiteX0" fmla="*/ 62155 w 62721"/>
                <a:gd name="connsiteY0" fmla="*/ 8764 h 8950"/>
                <a:gd name="connsiteX1" fmla="*/ -567 w 62721"/>
                <a:gd name="connsiteY1" fmla="*/ -187 h 8950"/>
              </a:gdLst>
              <a:ahLst/>
              <a:cxnLst>
                <a:cxn ang="0">
                  <a:pos x="connsiteX0" y="connsiteY0"/>
                </a:cxn>
                <a:cxn ang="0">
                  <a:pos x="connsiteX1" y="connsiteY1"/>
                </a:cxn>
              </a:cxnLst>
              <a:rect l="l" t="t" r="r" b="b"/>
              <a:pathLst>
                <a:path w="62721" h="8950">
                  <a:moveTo>
                    <a:pt x="62155" y="8764"/>
                  </a:moveTo>
                  <a:cubicBezTo>
                    <a:pt x="41058" y="7313"/>
                    <a:pt x="20092" y="4321"/>
                    <a:pt x="-567" y="-187"/>
                  </a:cubicBezTo>
                </a:path>
              </a:pathLst>
            </a:custGeom>
            <a:noFill/>
            <a:ln w="1633" cap="rnd">
              <a:solidFill>
                <a:srgbClr val="263238"/>
              </a:solidFill>
              <a:prstDash val="solid"/>
              <a:round/>
            </a:ln>
          </p:spPr>
          <p:txBody>
            <a:bodyPr rtlCol="0" anchor="ctr"/>
            <a:lstStyle/>
            <a:p>
              <a:endParaRPr lang="zh-CN" altLang="en-US"/>
            </a:p>
          </p:txBody>
        </p:sp>
        <p:sp>
          <p:nvSpPr>
            <p:cNvPr id="91" name="任意多边形 90"/>
            <p:cNvSpPr/>
            <p:nvPr/>
          </p:nvSpPr>
          <p:spPr>
            <a:xfrm>
              <a:off x="5477411" y="5286009"/>
              <a:ext cx="501770" cy="53770"/>
            </a:xfrm>
            <a:custGeom>
              <a:avLst/>
              <a:gdLst>
                <a:gd name="connsiteX0" fmla="*/ 501204 w 501770"/>
                <a:gd name="connsiteY0" fmla="*/ -187 h 53770"/>
                <a:gd name="connsiteX1" fmla="*/ -567 w 501770"/>
                <a:gd name="connsiteY1" fmla="*/ 53584 h 53770"/>
              </a:gdLst>
              <a:ahLst/>
              <a:cxnLst>
                <a:cxn ang="0">
                  <a:pos x="connsiteX0" y="connsiteY0"/>
                </a:cxn>
                <a:cxn ang="0">
                  <a:pos x="connsiteX1" y="connsiteY1"/>
                </a:cxn>
              </a:cxnLst>
              <a:rect l="l" t="t" r="r" b="b"/>
              <a:pathLst>
                <a:path w="501770" h="53770">
                  <a:moveTo>
                    <a:pt x="501204" y="-187"/>
                  </a:moveTo>
                  <a:cubicBezTo>
                    <a:pt x="335548" y="30410"/>
                    <a:pt x="167807" y="48383"/>
                    <a:pt x="-567" y="53584"/>
                  </a:cubicBezTo>
                </a:path>
              </a:pathLst>
            </a:custGeom>
            <a:noFill/>
            <a:ln w="1633" cap="rnd">
              <a:solidFill>
                <a:srgbClr val="263238"/>
              </a:solidFill>
              <a:prstDash val="solid"/>
              <a:round/>
            </a:ln>
          </p:spPr>
          <p:txBody>
            <a:bodyPr rtlCol="0" anchor="ctr"/>
            <a:lstStyle/>
            <a:p>
              <a:endParaRPr lang="zh-CN" altLang="en-US"/>
            </a:p>
          </p:txBody>
        </p:sp>
        <p:sp>
          <p:nvSpPr>
            <p:cNvPr id="93" name="任意多边形 92"/>
            <p:cNvSpPr/>
            <p:nvPr/>
          </p:nvSpPr>
          <p:spPr>
            <a:xfrm>
              <a:off x="4800935" y="3991271"/>
              <a:ext cx="931868" cy="770688"/>
            </a:xfrm>
            <a:custGeom>
              <a:avLst/>
              <a:gdLst>
                <a:gd name="connsiteX0" fmla="*/ -567 w 931868"/>
                <a:gd name="connsiteY0" fmla="*/ 102976 h 770688"/>
                <a:gd name="connsiteX1" fmla="*/ 68231 w 931868"/>
                <a:gd name="connsiteY1" fmla="*/ 681058 h 770688"/>
                <a:gd name="connsiteX2" fmla="*/ 275407 w 931868"/>
                <a:gd name="connsiteY2" fmla="*/ 731301 h 770688"/>
                <a:gd name="connsiteX3" fmla="*/ 878316 w 931868"/>
                <a:gd name="connsiteY3" fmla="*/ 770502 h 770688"/>
                <a:gd name="connsiteX4" fmla="*/ 931302 w 931868"/>
                <a:gd name="connsiteY4" fmla="*/ 613698 h 770688"/>
                <a:gd name="connsiteX5" fmla="*/ 553798 w 931868"/>
                <a:gd name="connsiteY5" fmla="*/ 545031 h 770688"/>
                <a:gd name="connsiteX6" fmla="*/ 285926 w 931868"/>
                <a:gd name="connsiteY6" fmla="*/ 474927 h 770688"/>
                <a:gd name="connsiteX7" fmla="*/ 308009 w 931868"/>
                <a:gd name="connsiteY7" fmla="*/ 278204 h 770688"/>
                <a:gd name="connsiteX8" fmla="*/ 308009 w 931868"/>
                <a:gd name="connsiteY8" fmla="*/ -187 h 77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68" h="770688">
                  <a:moveTo>
                    <a:pt x="-567" y="102976"/>
                  </a:moveTo>
                  <a:cubicBezTo>
                    <a:pt x="-567" y="102976"/>
                    <a:pt x="30990" y="649698"/>
                    <a:pt x="68231" y="681058"/>
                  </a:cubicBezTo>
                  <a:cubicBezTo>
                    <a:pt x="105471" y="712419"/>
                    <a:pt x="164207" y="722088"/>
                    <a:pt x="275407" y="731301"/>
                  </a:cubicBezTo>
                  <a:cubicBezTo>
                    <a:pt x="386607" y="740513"/>
                    <a:pt x="878316" y="770502"/>
                    <a:pt x="878316" y="770502"/>
                  </a:cubicBezTo>
                  <a:lnTo>
                    <a:pt x="931302" y="613698"/>
                  </a:lnTo>
                  <a:cubicBezTo>
                    <a:pt x="931302" y="613698"/>
                    <a:pt x="669963" y="587042"/>
                    <a:pt x="553798" y="545031"/>
                  </a:cubicBezTo>
                  <a:cubicBezTo>
                    <a:pt x="466282" y="515343"/>
                    <a:pt x="376767" y="491914"/>
                    <a:pt x="285926" y="474927"/>
                  </a:cubicBezTo>
                  <a:cubicBezTo>
                    <a:pt x="285926" y="474927"/>
                    <a:pt x="308009" y="337724"/>
                    <a:pt x="308009" y="278204"/>
                  </a:cubicBezTo>
                  <a:lnTo>
                    <a:pt x="308009" y="-187"/>
                  </a:lnTo>
                </a:path>
              </a:pathLst>
            </a:custGeom>
            <a:solidFill>
              <a:srgbClr val="F49C92"/>
            </a:solidFill>
            <a:ln w="6531" cap="flat">
              <a:noFill/>
              <a:prstDash val="solid"/>
              <a:miter/>
            </a:ln>
          </p:spPr>
          <p:txBody>
            <a:bodyPr rtlCol="0" anchor="ctr"/>
            <a:lstStyle/>
            <a:p>
              <a:endParaRPr lang="zh-CN" altLang="en-US"/>
            </a:p>
          </p:txBody>
        </p:sp>
        <p:sp>
          <p:nvSpPr>
            <p:cNvPr id="94" name="任意多边形 93"/>
            <p:cNvSpPr/>
            <p:nvPr/>
          </p:nvSpPr>
          <p:spPr>
            <a:xfrm>
              <a:off x="4765092" y="3489500"/>
              <a:ext cx="403197" cy="672098"/>
            </a:xfrm>
            <a:custGeom>
              <a:avLst/>
              <a:gdLst>
                <a:gd name="connsiteX0" fmla="*/ 132102 w 403197"/>
                <a:gd name="connsiteY0" fmla="*/ -187 h 672098"/>
                <a:gd name="connsiteX1" fmla="*/ 16329 w 403197"/>
                <a:gd name="connsiteY1" fmla="*/ 607426 h 672098"/>
                <a:gd name="connsiteX2" fmla="*/ 33577 w 403197"/>
                <a:gd name="connsiteY2" fmla="*/ 671911 h 672098"/>
                <a:gd name="connsiteX3" fmla="*/ 325623 w 403197"/>
                <a:gd name="connsiteY3" fmla="*/ 649175 h 672098"/>
                <a:gd name="connsiteX4" fmla="*/ 394029 w 403197"/>
                <a:gd name="connsiteY4" fmla="*/ 579593 h 672098"/>
                <a:gd name="connsiteX5" fmla="*/ 347772 w 403197"/>
                <a:gd name="connsiteY5" fmla="*/ 184579 h 6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197" h="672098">
                  <a:moveTo>
                    <a:pt x="132102" y="-187"/>
                  </a:moveTo>
                  <a:cubicBezTo>
                    <a:pt x="10187" y="73510"/>
                    <a:pt x="-25812" y="243773"/>
                    <a:pt x="16329" y="607426"/>
                  </a:cubicBezTo>
                  <a:cubicBezTo>
                    <a:pt x="16329" y="607426"/>
                    <a:pt x="-19671" y="650416"/>
                    <a:pt x="33577" y="671911"/>
                  </a:cubicBezTo>
                  <a:cubicBezTo>
                    <a:pt x="33577" y="671911"/>
                    <a:pt x="232979" y="598736"/>
                    <a:pt x="325623" y="649175"/>
                  </a:cubicBezTo>
                  <a:cubicBezTo>
                    <a:pt x="418268" y="699613"/>
                    <a:pt x="394029" y="579593"/>
                    <a:pt x="394029" y="579593"/>
                  </a:cubicBezTo>
                  <a:cubicBezTo>
                    <a:pt x="394029" y="579593"/>
                    <a:pt x="432184" y="245145"/>
                    <a:pt x="347772" y="184579"/>
                  </a:cubicBezTo>
                </a:path>
              </a:pathLst>
            </a:custGeom>
            <a:solidFill>
              <a:srgbClr val="F1C649"/>
            </a:solidFill>
            <a:ln w="6531" cap="flat">
              <a:noFill/>
              <a:prstDash val="solid"/>
              <a:miter/>
            </a:ln>
          </p:spPr>
          <p:txBody>
            <a:bodyPr rtlCol="0" anchor="ctr"/>
            <a:lstStyle/>
            <a:p>
              <a:endParaRPr lang="zh-CN" altLang="en-US"/>
            </a:p>
          </p:txBody>
        </p:sp>
        <p:sp>
          <p:nvSpPr>
            <p:cNvPr id="95" name="任意多边形 94"/>
            <p:cNvSpPr/>
            <p:nvPr/>
          </p:nvSpPr>
          <p:spPr>
            <a:xfrm>
              <a:off x="5119442" y="3628336"/>
              <a:ext cx="53413" cy="528688"/>
            </a:xfrm>
            <a:custGeom>
              <a:avLst/>
              <a:gdLst>
                <a:gd name="connsiteX0" fmla="*/ -110 w 53413"/>
                <a:gd name="connsiteY0" fmla="*/ -187 h 528688"/>
                <a:gd name="connsiteX1" fmla="*/ 12957 w 53413"/>
                <a:gd name="connsiteY1" fmla="*/ 422398 h 528688"/>
                <a:gd name="connsiteX2" fmla="*/ 26024 w 53413"/>
                <a:gd name="connsiteY2" fmla="*/ 497729 h 528688"/>
                <a:gd name="connsiteX3" fmla="*/ -567 w 53413"/>
                <a:gd name="connsiteY3" fmla="*/ 528502 h 528688"/>
              </a:gdLst>
              <a:ahLst/>
              <a:cxnLst>
                <a:cxn ang="0">
                  <a:pos x="connsiteX0" y="connsiteY0"/>
                </a:cxn>
                <a:cxn ang="0">
                  <a:pos x="connsiteX1" y="connsiteY1"/>
                </a:cxn>
                <a:cxn ang="0">
                  <a:pos x="connsiteX2" y="connsiteY2"/>
                </a:cxn>
                <a:cxn ang="0">
                  <a:pos x="connsiteX3" y="connsiteY3"/>
                </a:cxn>
              </a:cxnLst>
              <a:rect l="l" t="t" r="r" b="b"/>
              <a:pathLst>
                <a:path w="53413" h="528688">
                  <a:moveTo>
                    <a:pt x="-110" y="-187"/>
                  </a:moveTo>
                  <a:cubicBezTo>
                    <a:pt x="-110" y="-187"/>
                    <a:pt x="109783" y="119637"/>
                    <a:pt x="12957" y="422398"/>
                  </a:cubicBezTo>
                  <a:cubicBezTo>
                    <a:pt x="19171" y="447153"/>
                    <a:pt x="23541" y="472327"/>
                    <a:pt x="26024" y="497729"/>
                  </a:cubicBezTo>
                  <a:cubicBezTo>
                    <a:pt x="26024" y="517983"/>
                    <a:pt x="-567" y="528502"/>
                    <a:pt x="-567" y="528502"/>
                  </a:cubicBezTo>
                </a:path>
              </a:pathLst>
            </a:custGeom>
            <a:noFill/>
            <a:ln w="1633" cap="rnd">
              <a:solidFill>
                <a:srgbClr val="263238"/>
              </a:solidFill>
              <a:prstDash val="solid"/>
              <a:round/>
            </a:ln>
          </p:spPr>
          <p:txBody>
            <a:bodyPr rtlCol="0" anchor="ctr"/>
            <a:lstStyle/>
            <a:p>
              <a:endParaRPr lang="zh-CN" altLang="en-US"/>
            </a:p>
          </p:txBody>
        </p:sp>
        <p:sp>
          <p:nvSpPr>
            <p:cNvPr id="96" name="任意多边形 95"/>
            <p:cNvSpPr/>
            <p:nvPr/>
          </p:nvSpPr>
          <p:spPr>
            <a:xfrm>
              <a:off x="5154853" y="3834467"/>
              <a:ext cx="98589" cy="206065"/>
            </a:xfrm>
            <a:custGeom>
              <a:avLst/>
              <a:gdLst>
                <a:gd name="connsiteX0" fmla="*/ 98023 w 98589"/>
                <a:gd name="connsiteY0" fmla="*/ -187 h 206065"/>
                <a:gd name="connsiteX1" fmla="*/ -567 w 98589"/>
                <a:gd name="connsiteY1" fmla="*/ 205879 h 206065"/>
              </a:gdLst>
              <a:ahLst/>
              <a:cxnLst>
                <a:cxn ang="0">
                  <a:pos x="connsiteX0" y="connsiteY0"/>
                </a:cxn>
                <a:cxn ang="0">
                  <a:pos x="connsiteX1" y="connsiteY1"/>
                </a:cxn>
              </a:cxnLst>
              <a:rect l="l" t="t" r="r" b="b"/>
              <a:pathLst>
                <a:path w="98589" h="206065">
                  <a:moveTo>
                    <a:pt x="98023" y="-187"/>
                  </a:moveTo>
                  <a:cubicBezTo>
                    <a:pt x="98023" y="-187"/>
                    <a:pt x="89791" y="143549"/>
                    <a:pt x="-567" y="205879"/>
                  </a:cubicBezTo>
                </a:path>
              </a:pathLst>
            </a:custGeom>
            <a:noFill/>
            <a:ln w="1633" cap="rnd">
              <a:solidFill>
                <a:srgbClr val="263238"/>
              </a:solidFill>
              <a:prstDash val="solid"/>
              <a:round/>
            </a:ln>
          </p:spPr>
          <p:txBody>
            <a:bodyPr rtlCol="0" anchor="ctr"/>
            <a:lstStyle/>
            <a:p>
              <a:endParaRPr lang="zh-CN" altLang="en-US"/>
            </a:p>
          </p:txBody>
        </p:sp>
        <p:sp>
          <p:nvSpPr>
            <p:cNvPr id="97" name="任意多边形 96"/>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solidFill>
              <a:srgbClr val="252530"/>
            </a:solidFill>
            <a:ln w="6531" cap="flat">
              <a:noFill/>
              <a:prstDash val="solid"/>
              <a:miter/>
            </a:ln>
          </p:spPr>
          <p:txBody>
            <a:bodyPr rtlCol="0" anchor="ctr"/>
            <a:lstStyle/>
            <a:p>
              <a:endParaRPr lang="zh-CN" altLang="en-US"/>
            </a:p>
          </p:txBody>
        </p:sp>
        <p:sp>
          <p:nvSpPr>
            <p:cNvPr id="98" name="任意多边形 97"/>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noFill/>
            <a:ln w="1633" cap="rnd">
              <a:solidFill>
                <a:srgbClr val="263238"/>
              </a:solidFill>
              <a:prstDash val="solid"/>
              <a:round/>
            </a:ln>
          </p:spPr>
          <p:txBody>
            <a:bodyPr rtlCol="0" anchor="ctr"/>
            <a:lstStyle/>
            <a:p>
              <a:endParaRPr lang="zh-CN" altLang="en-US"/>
            </a:p>
          </p:txBody>
        </p:sp>
        <p:sp>
          <p:nvSpPr>
            <p:cNvPr id="99" name="任意多边形 98"/>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solidFill>
              <a:srgbClr val="6D7992"/>
            </a:solidFill>
            <a:ln w="6531" cap="flat">
              <a:noFill/>
              <a:prstDash val="solid"/>
              <a:miter/>
            </a:ln>
          </p:spPr>
          <p:txBody>
            <a:bodyPr rtlCol="0" anchor="ctr"/>
            <a:lstStyle/>
            <a:p>
              <a:endParaRPr lang="zh-CN" altLang="en-US"/>
            </a:p>
          </p:txBody>
        </p:sp>
        <p:sp>
          <p:nvSpPr>
            <p:cNvPr id="100" name="任意多边形 99"/>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noFill/>
            <a:ln w="1633" cap="rnd">
              <a:solidFill>
                <a:srgbClr val="263238"/>
              </a:solidFill>
              <a:prstDash val="solid"/>
              <a:round/>
            </a:ln>
          </p:spPr>
          <p:txBody>
            <a:bodyPr rtlCol="0" anchor="ctr"/>
            <a:lstStyle/>
            <a:p>
              <a:endParaRPr lang="zh-CN" altLang="en-US"/>
            </a:p>
          </p:txBody>
        </p:sp>
        <p:sp>
          <p:nvSpPr>
            <p:cNvPr id="101" name="任意多边形 100"/>
            <p:cNvSpPr/>
            <p:nvPr/>
          </p:nvSpPr>
          <p:spPr>
            <a:xfrm>
              <a:off x="6767641" y="4085353"/>
              <a:ext cx="17901" cy="6533"/>
            </a:xfrm>
            <a:custGeom>
              <a:avLst/>
              <a:gdLst>
                <a:gd name="connsiteX0" fmla="*/ 0 w 17901"/>
                <a:gd name="connsiteY0" fmla="*/ 0 h 6533"/>
                <a:gd name="connsiteX1" fmla="*/ 17902 w 17901"/>
                <a:gd name="connsiteY1" fmla="*/ 0 h 6533"/>
              </a:gdLst>
              <a:ahLst/>
              <a:cxnLst>
                <a:cxn ang="0">
                  <a:pos x="connsiteX0" y="connsiteY0"/>
                </a:cxn>
                <a:cxn ang="0">
                  <a:pos x="connsiteX1" y="connsiteY1"/>
                </a:cxn>
              </a:cxnLst>
              <a:rect l="l" t="t" r="r" b="b"/>
              <a:pathLst>
                <a:path w="17901" h="6533">
                  <a:moveTo>
                    <a:pt x="0" y="0"/>
                  </a:moveTo>
                  <a:lnTo>
                    <a:pt x="17902" y="0"/>
                  </a:lnTo>
                </a:path>
              </a:pathLst>
            </a:custGeom>
            <a:ln w="1633" cap="rnd">
              <a:solidFill>
                <a:srgbClr val="263238"/>
              </a:solidFill>
              <a:prstDash val="solid"/>
              <a:round/>
            </a:ln>
          </p:spPr>
          <p:txBody>
            <a:bodyPr rtlCol="0" anchor="ctr"/>
            <a:lstStyle/>
            <a:p>
              <a:endParaRPr lang="zh-CN" altLang="en-US"/>
            </a:p>
          </p:txBody>
        </p:sp>
        <p:sp>
          <p:nvSpPr>
            <p:cNvPr id="102" name="任意多边形 101"/>
            <p:cNvSpPr/>
            <p:nvPr/>
          </p:nvSpPr>
          <p:spPr>
            <a:xfrm>
              <a:off x="6624297" y="4085353"/>
              <a:ext cx="89573" cy="6533"/>
            </a:xfrm>
            <a:custGeom>
              <a:avLst/>
              <a:gdLst>
                <a:gd name="connsiteX0" fmla="*/ 0 w 89573"/>
                <a:gd name="connsiteY0" fmla="*/ 0 h 6533"/>
                <a:gd name="connsiteX1" fmla="*/ 89574 w 89573"/>
                <a:gd name="connsiteY1" fmla="*/ 0 h 6533"/>
              </a:gdLst>
              <a:ahLst/>
              <a:cxnLst>
                <a:cxn ang="0">
                  <a:pos x="connsiteX0" y="connsiteY0"/>
                </a:cxn>
                <a:cxn ang="0">
                  <a:pos x="connsiteX1" y="connsiteY1"/>
                </a:cxn>
              </a:cxnLst>
              <a:rect l="l" t="t" r="r" b="b"/>
              <a:pathLst>
                <a:path w="89573" h="6533">
                  <a:moveTo>
                    <a:pt x="0" y="0"/>
                  </a:moveTo>
                  <a:lnTo>
                    <a:pt x="89574" y="0"/>
                  </a:lnTo>
                </a:path>
              </a:pathLst>
            </a:custGeom>
            <a:ln w="1633" cap="rnd">
              <a:solidFill>
                <a:srgbClr val="263238"/>
              </a:solidFill>
              <a:prstDash val="solid"/>
              <a:round/>
            </a:ln>
          </p:spPr>
          <p:txBody>
            <a:bodyPr rtlCol="0" anchor="ctr"/>
            <a:lstStyle/>
            <a:p>
              <a:endParaRPr lang="zh-CN" altLang="en-US"/>
            </a:p>
          </p:txBody>
        </p:sp>
        <p:sp>
          <p:nvSpPr>
            <p:cNvPr id="103" name="任意多边形 102"/>
            <p:cNvSpPr/>
            <p:nvPr/>
          </p:nvSpPr>
          <p:spPr>
            <a:xfrm>
              <a:off x="5647673" y="4085353"/>
              <a:ext cx="949836" cy="654065"/>
            </a:xfrm>
            <a:custGeom>
              <a:avLst/>
              <a:gdLst>
                <a:gd name="connsiteX0" fmla="*/ -567 w 949836"/>
                <a:gd name="connsiteY0" fmla="*/ 653879 h 654065"/>
                <a:gd name="connsiteX1" fmla="*/ 159111 w 949836"/>
                <a:gd name="connsiteY1" fmla="*/ 31239 h 654065"/>
                <a:gd name="connsiteX2" fmla="*/ 197920 w 949836"/>
                <a:gd name="connsiteY2" fmla="*/ -187 h 654065"/>
                <a:gd name="connsiteX3" fmla="*/ 949270 w 949836"/>
                <a:gd name="connsiteY3" fmla="*/ -187 h 654065"/>
              </a:gdLst>
              <a:ahLst/>
              <a:cxnLst>
                <a:cxn ang="0">
                  <a:pos x="connsiteX0" y="connsiteY0"/>
                </a:cxn>
                <a:cxn ang="0">
                  <a:pos x="connsiteX1" y="connsiteY1"/>
                </a:cxn>
                <a:cxn ang="0">
                  <a:pos x="connsiteX2" y="connsiteY2"/>
                </a:cxn>
                <a:cxn ang="0">
                  <a:pos x="connsiteX3" y="connsiteY3"/>
                </a:cxn>
              </a:cxnLst>
              <a:rect l="l" t="t" r="r" b="b"/>
              <a:pathLst>
                <a:path w="949836" h="654065">
                  <a:moveTo>
                    <a:pt x="-567" y="653879"/>
                  </a:moveTo>
                  <a:lnTo>
                    <a:pt x="159111" y="31239"/>
                  </a:lnTo>
                  <a:cubicBezTo>
                    <a:pt x="163959" y="13520"/>
                    <a:pt x="179581" y="871"/>
                    <a:pt x="197920" y="-187"/>
                  </a:cubicBezTo>
                  <a:lnTo>
                    <a:pt x="949270" y="-187"/>
                  </a:lnTo>
                </a:path>
              </a:pathLst>
            </a:custGeom>
            <a:noFill/>
            <a:ln w="1633" cap="rnd">
              <a:solidFill>
                <a:srgbClr val="263238"/>
              </a:solidFill>
              <a:prstDash val="solid"/>
              <a:round/>
            </a:ln>
          </p:spPr>
          <p:txBody>
            <a:bodyPr rtlCol="0" anchor="ctr"/>
            <a:lstStyle/>
            <a:p>
              <a:endParaRPr lang="zh-CN" altLang="en-US"/>
            </a:p>
          </p:txBody>
        </p:sp>
        <p:sp>
          <p:nvSpPr>
            <p:cNvPr id="104" name="任意多边形 103"/>
            <p:cNvSpPr/>
            <p:nvPr/>
          </p:nvSpPr>
          <p:spPr>
            <a:xfrm>
              <a:off x="5629706" y="4775288"/>
              <a:ext cx="8950" cy="17967"/>
            </a:xfrm>
            <a:custGeom>
              <a:avLst/>
              <a:gdLst>
                <a:gd name="connsiteX0" fmla="*/ 0 w 8950"/>
                <a:gd name="connsiteY0" fmla="*/ 17967 h 17967"/>
                <a:gd name="connsiteX1" fmla="*/ 8951 w 8950"/>
                <a:gd name="connsiteY1" fmla="*/ 0 h 17967"/>
              </a:gdLst>
              <a:ahLst/>
              <a:cxnLst>
                <a:cxn ang="0">
                  <a:pos x="connsiteX0" y="connsiteY0"/>
                </a:cxn>
                <a:cxn ang="0">
                  <a:pos x="connsiteX1" y="connsiteY1"/>
                </a:cxn>
              </a:cxnLst>
              <a:rect l="l" t="t" r="r" b="b"/>
              <a:pathLst>
                <a:path w="8950" h="17967">
                  <a:moveTo>
                    <a:pt x="0" y="17967"/>
                  </a:moveTo>
                  <a:lnTo>
                    <a:pt x="8951" y="0"/>
                  </a:lnTo>
                </a:path>
              </a:pathLst>
            </a:custGeom>
            <a:ln w="1633" cap="rnd">
              <a:solidFill>
                <a:srgbClr val="263238"/>
              </a:solidFill>
              <a:prstDash val="solid"/>
              <a:round/>
            </a:ln>
          </p:spPr>
          <p:txBody>
            <a:bodyPr rtlCol="0" anchor="ctr"/>
            <a:lstStyle/>
            <a:p>
              <a:endParaRPr lang="zh-CN" altLang="en-US"/>
            </a:p>
          </p:txBody>
        </p:sp>
        <p:sp>
          <p:nvSpPr>
            <p:cNvPr id="105" name="任意多边形 104"/>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solidFill>
              <a:srgbClr val="FFFFFF"/>
            </a:solidFill>
            <a:ln w="6531" cap="flat">
              <a:noFill/>
              <a:prstDash val="solid"/>
              <a:miter/>
            </a:ln>
          </p:spPr>
          <p:txBody>
            <a:bodyPr rtlCol="0" anchor="ctr"/>
            <a:lstStyle/>
            <a:p>
              <a:endParaRPr lang="zh-CN" altLang="en-US"/>
            </a:p>
          </p:txBody>
        </p:sp>
        <p:sp>
          <p:nvSpPr>
            <p:cNvPr id="106" name="任意多边形 105"/>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noFill/>
            <a:ln w="1633" cap="rnd">
              <a:solidFill>
                <a:srgbClr val="263238"/>
              </a:solidFill>
              <a:prstDash val="solid"/>
              <a:round/>
            </a:ln>
          </p:spPr>
          <p:txBody>
            <a:bodyPr rtlCol="0" anchor="ctr"/>
            <a:lstStyle/>
            <a:p>
              <a:endParaRPr lang="zh-CN" altLang="en-US"/>
            </a:p>
          </p:txBody>
        </p:sp>
        <p:sp>
          <p:nvSpPr>
            <p:cNvPr id="107" name="任意多边形 106"/>
            <p:cNvSpPr/>
            <p:nvPr/>
          </p:nvSpPr>
          <p:spPr>
            <a:xfrm>
              <a:off x="5607623" y="3024382"/>
              <a:ext cx="689681" cy="724954"/>
            </a:xfrm>
            <a:custGeom>
              <a:avLst/>
              <a:gdLst>
                <a:gd name="connsiteX0" fmla="*/ 275669 w 689681"/>
                <a:gd name="connsiteY0" fmla="*/ 117938 h 724954"/>
                <a:gd name="connsiteX1" fmla="*/ 405554 w 689681"/>
                <a:gd name="connsiteY1" fmla="*/ 49075 h 724954"/>
                <a:gd name="connsiteX2" fmla="*/ 482061 w 689681"/>
                <a:gd name="connsiteY2" fmla="*/ -187 h 724954"/>
                <a:gd name="connsiteX3" fmla="*/ 678065 w 689681"/>
                <a:gd name="connsiteY3" fmla="*/ 343016 h 724954"/>
                <a:gd name="connsiteX4" fmla="*/ 263059 w 689681"/>
                <a:gd name="connsiteY4" fmla="*/ 724767 h 724954"/>
                <a:gd name="connsiteX5" fmla="*/ -567 w 689681"/>
                <a:gd name="connsiteY5" fmla="*/ 261544 h 724954"/>
                <a:gd name="connsiteX6" fmla="*/ 275669 w 689681"/>
                <a:gd name="connsiteY6" fmla="*/ 117938 h 7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681" h="724954">
                  <a:moveTo>
                    <a:pt x="275669" y="117938"/>
                  </a:moveTo>
                  <a:cubicBezTo>
                    <a:pt x="360604" y="108791"/>
                    <a:pt x="354462" y="61554"/>
                    <a:pt x="405554" y="49075"/>
                  </a:cubicBezTo>
                  <a:cubicBezTo>
                    <a:pt x="434040" y="42542"/>
                    <a:pt x="449328" y="-187"/>
                    <a:pt x="482061" y="-187"/>
                  </a:cubicBezTo>
                  <a:cubicBezTo>
                    <a:pt x="577319" y="-187"/>
                    <a:pt x="555563" y="293819"/>
                    <a:pt x="678065" y="343016"/>
                  </a:cubicBezTo>
                  <a:cubicBezTo>
                    <a:pt x="769534" y="379604"/>
                    <a:pt x="263059" y="724767"/>
                    <a:pt x="263059" y="724767"/>
                  </a:cubicBezTo>
                  <a:lnTo>
                    <a:pt x="-567" y="261544"/>
                  </a:lnTo>
                  <a:cubicBezTo>
                    <a:pt x="-567" y="261544"/>
                    <a:pt x="190799" y="127150"/>
                    <a:pt x="275669" y="117938"/>
                  </a:cubicBezTo>
                  <a:close/>
                </a:path>
              </a:pathLst>
            </a:custGeom>
            <a:solidFill>
              <a:srgbClr val="F1C649"/>
            </a:solidFill>
            <a:ln w="6531" cap="flat">
              <a:noFill/>
              <a:prstDash val="solid"/>
              <a:miter/>
            </a:ln>
          </p:spPr>
          <p:txBody>
            <a:bodyPr rtlCol="0" anchor="ctr"/>
            <a:lstStyle/>
            <a:p>
              <a:endParaRPr lang="zh-CN" altLang="en-US"/>
            </a:p>
          </p:txBody>
        </p:sp>
        <p:sp>
          <p:nvSpPr>
            <p:cNvPr id="108" name="任意多边形 107"/>
            <p:cNvSpPr/>
            <p:nvPr/>
          </p:nvSpPr>
          <p:spPr>
            <a:xfrm>
              <a:off x="5342821" y="3897189"/>
              <a:ext cx="385474" cy="519672"/>
            </a:xfrm>
            <a:custGeom>
              <a:avLst/>
              <a:gdLst>
                <a:gd name="connsiteX0" fmla="*/ 384908 w 385474"/>
                <a:gd name="connsiteY0" fmla="*/ -187 h 519672"/>
                <a:gd name="connsiteX1" fmla="*/ -567 w 385474"/>
                <a:gd name="connsiteY1" fmla="*/ 519486 h 519672"/>
              </a:gdLst>
              <a:ahLst/>
              <a:cxnLst>
                <a:cxn ang="0">
                  <a:pos x="connsiteX0" y="connsiteY0"/>
                </a:cxn>
                <a:cxn ang="0">
                  <a:pos x="connsiteX1" y="connsiteY1"/>
                </a:cxn>
              </a:cxnLst>
              <a:rect l="l" t="t" r="r" b="b"/>
              <a:pathLst>
                <a:path w="385474" h="519672">
                  <a:moveTo>
                    <a:pt x="384908" y="-187"/>
                  </a:moveTo>
                  <a:cubicBezTo>
                    <a:pt x="384908" y="-187"/>
                    <a:pt x="263451" y="401295"/>
                    <a:pt x="-567" y="519486"/>
                  </a:cubicBezTo>
                </a:path>
              </a:pathLst>
            </a:custGeom>
            <a:noFill/>
            <a:ln w="1633" cap="rnd">
              <a:solidFill>
                <a:srgbClr val="263238"/>
              </a:solidFill>
              <a:prstDash val="solid"/>
              <a:round/>
            </a:ln>
          </p:spPr>
          <p:txBody>
            <a:bodyPr rtlCol="0" anchor="ctr"/>
            <a:lstStyle/>
            <a:p>
              <a:endParaRPr lang="zh-CN" altLang="en-US"/>
            </a:p>
          </p:txBody>
        </p:sp>
        <p:sp>
          <p:nvSpPr>
            <p:cNvPr id="109" name="任意多边形 108"/>
            <p:cNvSpPr/>
            <p:nvPr/>
          </p:nvSpPr>
          <p:spPr>
            <a:xfrm>
              <a:off x="5100037" y="3124624"/>
              <a:ext cx="180350" cy="119810"/>
            </a:xfrm>
            <a:custGeom>
              <a:avLst/>
              <a:gdLst>
                <a:gd name="connsiteX0" fmla="*/ -567 w 180350"/>
                <a:gd name="connsiteY0" fmla="*/ 45986 h 119810"/>
                <a:gd name="connsiteX1" fmla="*/ 155126 w 180350"/>
                <a:gd name="connsiteY1" fmla="*/ 93223 h 119810"/>
                <a:gd name="connsiteX2" fmla="*/ -567 w 180350"/>
                <a:gd name="connsiteY2" fmla="*/ 45986 h 119810"/>
              </a:gdLst>
              <a:ahLst/>
              <a:cxnLst>
                <a:cxn ang="0">
                  <a:pos x="connsiteX0" y="connsiteY0"/>
                </a:cxn>
                <a:cxn ang="0">
                  <a:pos x="connsiteX1" y="connsiteY1"/>
                </a:cxn>
                <a:cxn ang="0">
                  <a:pos x="connsiteX2" y="connsiteY2"/>
                </a:cxn>
              </a:cxnLst>
              <a:rect l="l" t="t" r="r" b="b"/>
              <a:pathLst>
                <a:path w="180350" h="119810">
                  <a:moveTo>
                    <a:pt x="-567" y="45986"/>
                  </a:moveTo>
                  <a:cubicBezTo>
                    <a:pt x="-567" y="45986"/>
                    <a:pt x="65813" y="173192"/>
                    <a:pt x="155126" y="93223"/>
                  </a:cubicBezTo>
                  <a:cubicBezTo>
                    <a:pt x="244439" y="13253"/>
                    <a:pt x="67512" y="-44960"/>
                    <a:pt x="-567" y="45986"/>
                  </a:cubicBezTo>
                  <a:close/>
                </a:path>
              </a:pathLst>
            </a:custGeom>
            <a:solidFill>
              <a:srgbClr val="263238"/>
            </a:solidFill>
            <a:ln w="6531" cap="flat">
              <a:noFill/>
              <a:prstDash val="solid"/>
              <a:miter/>
            </a:ln>
          </p:spPr>
          <p:txBody>
            <a:bodyPr rtlCol="0" anchor="ctr"/>
            <a:lstStyle/>
            <a:p>
              <a:endParaRPr lang="zh-CN" altLang="en-US"/>
            </a:p>
          </p:txBody>
        </p:sp>
        <p:sp>
          <p:nvSpPr>
            <p:cNvPr id="110" name="任意多边形 109"/>
            <p:cNvSpPr/>
            <p:nvPr/>
          </p:nvSpPr>
          <p:spPr>
            <a:xfrm>
              <a:off x="5400837" y="2654326"/>
              <a:ext cx="152373" cy="334056"/>
            </a:xfrm>
            <a:custGeom>
              <a:avLst/>
              <a:gdLst>
                <a:gd name="connsiteX0" fmla="*/ 67448 w 152373"/>
                <a:gd name="connsiteY0" fmla="*/ -187 h 334056"/>
                <a:gd name="connsiteX1" fmla="*/ 94954 w 152373"/>
                <a:gd name="connsiteY1" fmla="*/ 333870 h 334056"/>
                <a:gd name="connsiteX2" fmla="*/ 9562 w 152373"/>
                <a:gd name="connsiteY2" fmla="*/ 93438 h 334056"/>
                <a:gd name="connsiteX3" fmla="*/ 52682 w 152373"/>
                <a:gd name="connsiteY3" fmla="*/ 41170 h 334056"/>
              </a:gdLst>
              <a:ahLst/>
              <a:cxnLst>
                <a:cxn ang="0">
                  <a:pos x="connsiteX0" y="connsiteY0"/>
                </a:cxn>
                <a:cxn ang="0">
                  <a:pos x="connsiteX1" y="connsiteY1"/>
                </a:cxn>
                <a:cxn ang="0">
                  <a:pos x="connsiteX2" y="connsiteY2"/>
                </a:cxn>
                <a:cxn ang="0">
                  <a:pos x="connsiteX3" y="connsiteY3"/>
                </a:cxn>
              </a:cxnLst>
              <a:rect l="l" t="t" r="r" b="b"/>
              <a:pathLst>
                <a:path w="152373" h="334056">
                  <a:moveTo>
                    <a:pt x="67448" y="-187"/>
                  </a:moveTo>
                  <a:cubicBezTo>
                    <a:pt x="67448" y="-187"/>
                    <a:pt x="237318" y="204376"/>
                    <a:pt x="94954" y="333870"/>
                  </a:cubicBezTo>
                  <a:cubicBezTo>
                    <a:pt x="94954" y="333870"/>
                    <a:pt x="-37545" y="126628"/>
                    <a:pt x="9562" y="93438"/>
                  </a:cubicBezTo>
                  <a:cubicBezTo>
                    <a:pt x="58824" y="53910"/>
                    <a:pt x="52682" y="41170"/>
                    <a:pt x="52682" y="41170"/>
                  </a:cubicBezTo>
                  <a:close/>
                </a:path>
              </a:pathLst>
            </a:custGeom>
            <a:solidFill>
              <a:srgbClr val="263238"/>
            </a:solidFill>
            <a:ln w="6531" cap="flat">
              <a:noFill/>
              <a:prstDash val="solid"/>
              <a:miter/>
            </a:ln>
          </p:spPr>
          <p:txBody>
            <a:bodyPr rtlCol="0" anchor="ctr"/>
            <a:lstStyle/>
            <a:p>
              <a:endParaRPr lang="zh-CN" altLang="en-US"/>
            </a:p>
          </p:txBody>
        </p:sp>
        <p:sp>
          <p:nvSpPr>
            <p:cNvPr id="111" name="任意多边形 110"/>
            <p:cNvSpPr/>
            <p:nvPr/>
          </p:nvSpPr>
          <p:spPr>
            <a:xfrm>
              <a:off x="5110688" y="2679236"/>
              <a:ext cx="468945" cy="594142"/>
            </a:xfrm>
            <a:custGeom>
              <a:avLst/>
              <a:gdLst>
                <a:gd name="connsiteX0" fmla="*/ 453640 w 468945"/>
                <a:gd name="connsiteY0" fmla="*/ 308437 h 594142"/>
                <a:gd name="connsiteX1" fmla="*/ 323558 w 468945"/>
                <a:gd name="connsiteY1" fmla="*/ 588789 h 594142"/>
                <a:gd name="connsiteX2" fmla="*/ 64702 w 468945"/>
                <a:gd name="connsiteY2" fmla="*/ 468638 h 594142"/>
                <a:gd name="connsiteX3" fmla="*/ 34125 w 468945"/>
                <a:gd name="connsiteY3" fmla="*/ 73951 h 594142"/>
                <a:gd name="connsiteX4" fmla="*/ 315065 w 468945"/>
                <a:gd name="connsiteY4" fmla="*/ 19070 h 594142"/>
                <a:gd name="connsiteX5" fmla="*/ 453966 w 468945"/>
                <a:gd name="connsiteY5" fmla="*/ 308568 h 59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945" h="594142">
                  <a:moveTo>
                    <a:pt x="453640" y="308437"/>
                  </a:moveTo>
                  <a:cubicBezTo>
                    <a:pt x="475984" y="388080"/>
                    <a:pt x="496957" y="564092"/>
                    <a:pt x="323558" y="588789"/>
                  </a:cubicBezTo>
                  <a:cubicBezTo>
                    <a:pt x="147938" y="619953"/>
                    <a:pt x="85609" y="501305"/>
                    <a:pt x="64702" y="468638"/>
                  </a:cubicBezTo>
                  <a:cubicBezTo>
                    <a:pt x="48107" y="434076"/>
                    <a:pt x="-52378" y="147387"/>
                    <a:pt x="34125" y="73951"/>
                  </a:cubicBezTo>
                  <a:cubicBezTo>
                    <a:pt x="116316" y="2606"/>
                    <a:pt x="253388" y="-20588"/>
                    <a:pt x="315065" y="19070"/>
                  </a:cubicBezTo>
                  <a:cubicBezTo>
                    <a:pt x="378635" y="52325"/>
                    <a:pt x="453966" y="308568"/>
                    <a:pt x="453966" y="308568"/>
                  </a:cubicBezTo>
                  <a:close/>
                </a:path>
              </a:pathLst>
            </a:custGeom>
            <a:solidFill>
              <a:srgbClr val="FCB9AE"/>
            </a:solidFill>
            <a:ln w="6531" cap="flat">
              <a:noFill/>
              <a:prstDash val="solid"/>
              <a:miter/>
            </a:ln>
          </p:spPr>
          <p:txBody>
            <a:bodyPr rtlCol="0" anchor="ctr"/>
            <a:lstStyle/>
            <a:p>
              <a:endParaRPr lang="zh-CN" altLang="en-US"/>
            </a:p>
          </p:txBody>
        </p:sp>
        <p:sp>
          <p:nvSpPr>
            <p:cNvPr id="112" name="任意多边形 111"/>
            <p:cNvSpPr/>
            <p:nvPr/>
          </p:nvSpPr>
          <p:spPr>
            <a:xfrm rot="19799999">
              <a:off x="5405111" y="3108856"/>
              <a:ext cx="87287" cy="45734"/>
            </a:xfrm>
            <a:custGeom>
              <a:avLst/>
              <a:gdLst>
                <a:gd name="connsiteX0" fmla="*/ 86720 w 87287"/>
                <a:gd name="connsiteY0" fmla="*/ 22680 h 45734"/>
                <a:gd name="connsiteX1" fmla="*/ 43077 w 87287"/>
                <a:gd name="connsiteY1" fmla="*/ 45547 h 45734"/>
                <a:gd name="connsiteX2" fmla="*/ -567 w 87287"/>
                <a:gd name="connsiteY2" fmla="*/ 22680 h 45734"/>
                <a:gd name="connsiteX3" fmla="*/ 43077 w 87287"/>
                <a:gd name="connsiteY3" fmla="*/ -187 h 45734"/>
                <a:gd name="connsiteX4" fmla="*/ 86720 w 87287"/>
                <a:gd name="connsiteY4" fmla="*/ 22680 h 4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7" h="45734">
                  <a:moveTo>
                    <a:pt x="86720" y="22680"/>
                  </a:moveTo>
                  <a:cubicBezTo>
                    <a:pt x="86720" y="35309"/>
                    <a:pt x="67181" y="45547"/>
                    <a:pt x="43077" y="45547"/>
                  </a:cubicBezTo>
                  <a:cubicBezTo>
                    <a:pt x="18973" y="45547"/>
                    <a:pt x="-567" y="35309"/>
                    <a:pt x="-567" y="22680"/>
                  </a:cubicBezTo>
                  <a:cubicBezTo>
                    <a:pt x="-567" y="10051"/>
                    <a:pt x="18973" y="-187"/>
                    <a:pt x="43077" y="-187"/>
                  </a:cubicBezTo>
                  <a:cubicBezTo>
                    <a:pt x="67181" y="-187"/>
                    <a:pt x="86720" y="10051"/>
                    <a:pt x="86720" y="22680"/>
                  </a:cubicBezTo>
                  <a:close/>
                </a:path>
              </a:pathLst>
            </a:custGeom>
            <a:solidFill>
              <a:srgbClr val="E88282"/>
            </a:solidFill>
            <a:ln w="6531" cap="flat">
              <a:noFill/>
              <a:prstDash val="solid"/>
              <a:miter/>
            </a:ln>
          </p:spPr>
          <p:txBody>
            <a:bodyPr rtlCol="0" anchor="ctr"/>
            <a:lstStyle/>
            <a:p>
              <a:endParaRPr lang="zh-CN" altLang="en-US"/>
            </a:p>
          </p:txBody>
        </p:sp>
        <p:sp>
          <p:nvSpPr>
            <p:cNvPr id="113" name="任意多边形 112"/>
            <p:cNvSpPr/>
            <p:nvPr/>
          </p:nvSpPr>
          <p:spPr>
            <a:xfrm rot="20116199">
              <a:off x="5281641" y="2933329"/>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a:p>
          </p:txBody>
        </p:sp>
        <p:sp>
          <p:nvSpPr>
            <p:cNvPr id="114" name="任意多边形 113"/>
            <p:cNvSpPr/>
            <p:nvPr/>
          </p:nvSpPr>
          <p:spPr>
            <a:xfrm rot="20116199">
              <a:off x="5465990" y="2864678"/>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a:p>
          </p:txBody>
        </p:sp>
        <p:sp>
          <p:nvSpPr>
            <p:cNvPr id="115" name="任意多边形 114"/>
            <p:cNvSpPr/>
            <p:nvPr/>
          </p:nvSpPr>
          <p:spPr>
            <a:xfrm>
              <a:off x="4931854" y="2493225"/>
              <a:ext cx="578523" cy="598843"/>
            </a:xfrm>
            <a:custGeom>
              <a:avLst/>
              <a:gdLst>
                <a:gd name="connsiteX0" fmla="*/ 211979 w 578523"/>
                <a:gd name="connsiteY0" fmla="*/ 566055 h 598843"/>
                <a:gd name="connsiteX1" fmla="*/ 211195 w 578523"/>
                <a:gd name="connsiteY1" fmla="*/ 343198 h 598843"/>
                <a:gd name="connsiteX2" fmla="*/ 573607 w 578523"/>
                <a:gd name="connsiteY2" fmla="*/ 153270 h 598843"/>
                <a:gd name="connsiteX3" fmla="*/ 378386 w 578523"/>
                <a:gd name="connsiteY3" fmla="*/ 1824 h 598843"/>
                <a:gd name="connsiteX4" fmla="*/ -555 w 578523"/>
                <a:gd name="connsiteY4" fmla="*/ 255127 h 598843"/>
                <a:gd name="connsiteX5" fmla="*/ 110514 w 578523"/>
                <a:gd name="connsiteY5" fmla="*/ 598657 h 598843"/>
                <a:gd name="connsiteX6" fmla="*/ 211652 w 578523"/>
                <a:gd name="connsiteY6" fmla="*/ 565989 h 5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23" h="598843">
                  <a:moveTo>
                    <a:pt x="211979" y="566055"/>
                  </a:moveTo>
                  <a:cubicBezTo>
                    <a:pt x="211979" y="566055"/>
                    <a:pt x="317102" y="552988"/>
                    <a:pt x="211195" y="343198"/>
                  </a:cubicBezTo>
                  <a:cubicBezTo>
                    <a:pt x="211195" y="343198"/>
                    <a:pt x="518268" y="278582"/>
                    <a:pt x="573607" y="153270"/>
                  </a:cubicBezTo>
                  <a:cubicBezTo>
                    <a:pt x="598826" y="96167"/>
                    <a:pt x="511865" y="-16601"/>
                    <a:pt x="378386" y="1824"/>
                  </a:cubicBezTo>
                  <a:cubicBezTo>
                    <a:pt x="167813" y="31355"/>
                    <a:pt x="-2188" y="102766"/>
                    <a:pt x="-555" y="255127"/>
                  </a:cubicBezTo>
                  <a:cubicBezTo>
                    <a:pt x="621" y="364366"/>
                    <a:pt x="110514" y="598657"/>
                    <a:pt x="110514" y="598657"/>
                  </a:cubicBezTo>
                  <a:lnTo>
                    <a:pt x="211652" y="565989"/>
                  </a:lnTo>
                  <a:close/>
                </a:path>
              </a:pathLst>
            </a:custGeom>
            <a:solidFill>
              <a:srgbClr val="263238"/>
            </a:solidFill>
            <a:ln w="6531" cap="flat">
              <a:noFill/>
              <a:prstDash val="solid"/>
              <a:miter/>
            </a:ln>
          </p:spPr>
          <p:txBody>
            <a:bodyPr rtlCol="0" anchor="ctr"/>
            <a:lstStyle/>
            <a:p>
              <a:endParaRPr lang="zh-CN" altLang="en-US"/>
            </a:p>
          </p:txBody>
        </p:sp>
        <p:sp>
          <p:nvSpPr>
            <p:cNvPr id="116" name="任意多边形 115"/>
            <p:cNvSpPr/>
            <p:nvPr/>
          </p:nvSpPr>
          <p:spPr>
            <a:xfrm>
              <a:off x="5019990" y="3017899"/>
              <a:ext cx="193393" cy="169990"/>
            </a:xfrm>
            <a:custGeom>
              <a:avLst/>
              <a:gdLst>
                <a:gd name="connsiteX0" fmla="*/ 163305 w 193393"/>
                <a:gd name="connsiteY0" fmla="*/ 35958 h 169990"/>
                <a:gd name="connsiteX1" fmla="*/ 29891 w 193393"/>
                <a:gd name="connsiteY1" fmla="*/ 9824 h 169990"/>
                <a:gd name="connsiteX2" fmla="*/ 47531 w 193393"/>
                <a:gd name="connsiteY2" fmla="*/ 144936 h 169990"/>
                <a:gd name="connsiteX3" fmla="*/ 187805 w 193393"/>
                <a:gd name="connsiteY3" fmla="*/ 120175 h 169990"/>
                <a:gd name="connsiteX4" fmla="*/ 163305 w 193393"/>
                <a:gd name="connsiteY4" fmla="*/ 36219 h 16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93" h="169990">
                  <a:moveTo>
                    <a:pt x="163305" y="35958"/>
                  </a:moveTo>
                  <a:cubicBezTo>
                    <a:pt x="163305" y="35958"/>
                    <a:pt x="97970" y="-23170"/>
                    <a:pt x="29891" y="9824"/>
                  </a:cubicBezTo>
                  <a:cubicBezTo>
                    <a:pt x="-25513" y="36415"/>
                    <a:pt x="3365" y="107826"/>
                    <a:pt x="47531" y="144936"/>
                  </a:cubicBezTo>
                  <a:cubicBezTo>
                    <a:pt x="87516" y="173618"/>
                    <a:pt x="174281" y="190671"/>
                    <a:pt x="187805" y="120175"/>
                  </a:cubicBezTo>
                  <a:cubicBezTo>
                    <a:pt x="207406" y="52161"/>
                    <a:pt x="163305" y="36219"/>
                    <a:pt x="163305" y="36219"/>
                  </a:cubicBezTo>
                  <a:close/>
                </a:path>
              </a:pathLst>
            </a:custGeom>
            <a:solidFill>
              <a:srgbClr val="FCB9AE"/>
            </a:solidFill>
            <a:ln w="6531" cap="flat">
              <a:noFill/>
              <a:prstDash val="solid"/>
              <a:miter/>
            </a:ln>
          </p:spPr>
          <p:txBody>
            <a:bodyPr rtlCol="0" anchor="ctr"/>
            <a:lstStyle/>
            <a:p>
              <a:endParaRPr lang="zh-CN" altLang="en-US"/>
            </a:p>
          </p:txBody>
        </p:sp>
        <p:sp>
          <p:nvSpPr>
            <p:cNvPr id="117" name="任意多边形 116"/>
            <p:cNvSpPr/>
            <p:nvPr/>
          </p:nvSpPr>
          <p:spPr>
            <a:xfrm>
              <a:off x="5401557" y="2936376"/>
              <a:ext cx="75621" cy="116094"/>
            </a:xfrm>
            <a:custGeom>
              <a:avLst/>
              <a:gdLst>
                <a:gd name="connsiteX0" fmla="*/ -567 w 75621"/>
                <a:gd name="connsiteY0" fmla="*/ 9 h 116094"/>
                <a:gd name="connsiteX1" fmla="*/ 73327 w 75621"/>
                <a:gd name="connsiteY1" fmla="*/ 71877 h 116094"/>
                <a:gd name="connsiteX2" fmla="*/ 34453 w 75621"/>
                <a:gd name="connsiteY2" fmla="*/ 115847 h 116094"/>
                <a:gd name="connsiteX3" fmla="*/ 20994 w 75621"/>
                <a:gd name="connsiteY3" fmla="*/ 105851 h 116094"/>
                <a:gd name="connsiteX4" fmla="*/ -567 w 75621"/>
                <a:gd name="connsiteY4" fmla="*/ -187 h 11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1" h="116094">
                  <a:moveTo>
                    <a:pt x="-567" y="9"/>
                  </a:moveTo>
                  <a:cubicBezTo>
                    <a:pt x="12500" y="9286"/>
                    <a:pt x="51701" y="31566"/>
                    <a:pt x="73327" y="71877"/>
                  </a:cubicBezTo>
                  <a:cubicBezTo>
                    <a:pt x="81755" y="87623"/>
                    <a:pt x="57843" y="113430"/>
                    <a:pt x="34453" y="115847"/>
                  </a:cubicBezTo>
                  <a:cubicBezTo>
                    <a:pt x="28063" y="116475"/>
                    <a:pt x="22241" y="112150"/>
                    <a:pt x="20994" y="105851"/>
                  </a:cubicBezTo>
                  <a:lnTo>
                    <a:pt x="-567" y="-187"/>
                  </a:lnTo>
                  <a:close/>
                </a:path>
              </a:pathLst>
            </a:custGeom>
            <a:solidFill>
              <a:srgbClr val="E88282"/>
            </a:solidFill>
            <a:ln w="6531" cap="flat">
              <a:noFill/>
              <a:prstDash val="solid"/>
              <a:miter/>
            </a:ln>
          </p:spPr>
          <p:txBody>
            <a:bodyPr rtlCol="0" anchor="ctr"/>
            <a:lstStyle/>
            <a:p>
              <a:endParaRPr lang="zh-CN" altLang="en-US"/>
            </a:p>
          </p:txBody>
        </p:sp>
        <p:sp>
          <p:nvSpPr>
            <p:cNvPr id="118" name="任意多边形 117"/>
            <p:cNvSpPr/>
            <p:nvPr/>
          </p:nvSpPr>
          <p:spPr>
            <a:xfrm>
              <a:off x="4794900" y="2491455"/>
              <a:ext cx="195464" cy="320132"/>
            </a:xfrm>
            <a:custGeom>
              <a:avLst/>
              <a:gdLst>
                <a:gd name="connsiteX0" fmla="*/ 28139 w 195464"/>
                <a:gd name="connsiteY0" fmla="*/ 319945 h 320132"/>
                <a:gd name="connsiteX1" fmla="*/ 12263 w 195464"/>
                <a:gd name="connsiteY1" fmla="*/ 307596 h 320132"/>
                <a:gd name="connsiteX2" fmla="*/ 35326 w 195464"/>
                <a:gd name="connsiteY2" fmla="*/ 85916 h 320132"/>
                <a:gd name="connsiteX3" fmla="*/ 176449 w 195464"/>
                <a:gd name="connsiteY3" fmla="*/ -65 h 320132"/>
                <a:gd name="connsiteX4" fmla="*/ 194775 w 195464"/>
                <a:gd name="connsiteY4" fmla="*/ 14276 h 320132"/>
                <a:gd name="connsiteX5" fmla="*/ 180434 w 195464"/>
                <a:gd name="connsiteY5" fmla="*/ 32603 h 320132"/>
                <a:gd name="connsiteX6" fmla="*/ 61982 w 195464"/>
                <a:gd name="connsiteY6" fmla="*/ 104994 h 320132"/>
                <a:gd name="connsiteX7" fmla="*/ 44015 w 195464"/>
                <a:gd name="connsiteY7" fmla="*/ 299887 h 320132"/>
                <a:gd name="connsiteX8" fmla="*/ 32124 w 195464"/>
                <a:gd name="connsiteY8" fmla="*/ 319487 h 320132"/>
                <a:gd name="connsiteX9" fmla="*/ 28139 w 195464"/>
                <a:gd name="connsiteY9" fmla="*/ 319945 h 3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64" h="320132">
                  <a:moveTo>
                    <a:pt x="28139" y="319945"/>
                  </a:moveTo>
                  <a:cubicBezTo>
                    <a:pt x="20658" y="319912"/>
                    <a:pt x="14131" y="314842"/>
                    <a:pt x="12263" y="307596"/>
                  </a:cubicBezTo>
                  <a:cubicBezTo>
                    <a:pt x="-10604" y="216128"/>
                    <a:pt x="-2895" y="141385"/>
                    <a:pt x="35326" y="85916"/>
                  </a:cubicBezTo>
                  <a:cubicBezTo>
                    <a:pt x="86418" y="11630"/>
                    <a:pt x="172529" y="393"/>
                    <a:pt x="176449" y="-65"/>
                  </a:cubicBezTo>
                  <a:cubicBezTo>
                    <a:pt x="185472" y="-1162"/>
                    <a:pt x="193678" y="5254"/>
                    <a:pt x="194775" y="14276"/>
                  </a:cubicBezTo>
                  <a:cubicBezTo>
                    <a:pt x="195873" y="23299"/>
                    <a:pt x="189457" y="31505"/>
                    <a:pt x="180434" y="32603"/>
                  </a:cubicBezTo>
                  <a:cubicBezTo>
                    <a:pt x="179389" y="32603"/>
                    <a:pt x="104450" y="42926"/>
                    <a:pt x="61982" y="104994"/>
                  </a:cubicBezTo>
                  <a:cubicBezTo>
                    <a:pt x="29315" y="152361"/>
                    <a:pt x="23500" y="217957"/>
                    <a:pt x="44015" y="299887"/>
                  </a:cubicBezTo>
                  <a:cubicBezTo>
                    <a:pt x="46034" y="308564"/>
                    <a:pt x="40755" y="317273"/>
                    <a:pt x="32124" y="319487"/>
                  </a:cubicBezTo>
                  <a:cubicBezTo>
                    <a:pt x="30818" y="319795"/>
                    <a:pt x="29479" y="319951"/>
                    <a:pt x="28139" y="319945"/>
                  </a:cubicBezTo>
                  <a:close/>
                </a:path>
              </a:pathLst>
            </a:custGeom>
            <a:solidFill>
              <a:srgbClr val="B2BFD8"/>
            </a:solidFill>
            <a:ln w="6531" cap="flat">
              <a:noFill/>
              <a:prstDash val="solid"/>
              <a:miter/>
            </a:ln>
          </p:spPr>
          <p:txBody>
            <a:bodyPr rtlCol="0" anchor="ctr"/>
            <a:lstStyle/>
            <a:p>
              <a:endParaRPr lang="zh-CN" altLang="en-US"/>
            </a:p>
          </p:txBody>
        </p:sp>
        <p:sp>
          <p:nvSpPr>
            <p:cNvPr id="119" name="任意多边形 118"/>
            <p:cNvSpPr/>
            <p:nvPr/>
          </p:nvSpPr>
          <p:spPr>
            <a:xfrm>
              <a:off x="8418932" y="2195277"/>
              <a:ext cx="141332" cy="590176"/>
            </a:xfrm>
            <a:custGeom>
              <a:avLst/>
              <a:gdLst>
                <a:gd name="connsiteX0" fmla="*/ 15746 w 141332"/>
                <a:gd name="connsiteY0" fmla="*/ 589989 h 590176"/>
                <a:gd name="connsiteX1" fmla="*/ 5880 w 141332"/>
                <a:gd name="connsiteY1" fmla="*/ 586592 h 590176"/>
                <a:gd name="connsiteX2" fmla="*/ 2744 w 141332"/>
                <a:gd name="connsiteY2" fmla="*/ 563725 h 590176"/>
                <a:gd name="connsiteX3" fmla="*/ 87680 w 141332"/>
                <a:gd name="connsiteY3" fmla="*/ 20140 h 590176"/>
                <a:gd name="connsiteX4" fmla="*/ 99505 w 141332"/>
                <a:gd name="connsiteY4" fmla="*/ 311 h 590176"/>
                <a:gd name="connsiteX5" fmla="*/ 119367 w 141332"/>
                <a:gd name="connsiteY5" fmla="*/ 12169 h 590176"/>
                <a:gd name="connsiteX6" fmla="*/ 28813 w 141332"/>
                <a:gd name="connsiteY6" fmla="*/ 583521 h 590176"/>
                <a:gd name="connsiteX7" fmla="*/ 15746 w 141332"/>
                <a:gd name="connsiteY7" fmla="*/ 589989 h 59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32" h="590176">
                  <a:moveTo>
                    <a:pt x="15746" y="589989"/>
                  </a:moveTo>
                  <a:cubicBezTo>
                    <a:pt x="12152" y="589989"/>
                    <a:pt x="8689" y="588794"/>
                    <a:pt x="5880" y="586592"/>
                  </a:cubicBezTo>
                  <a:cubicBezTo>
                    <a:pt x="-1306" y="581136"/>
                    <a:pt x="-2679" y="570905"/>
                    <a:pt x="2744" y="563725"/>
                  </a:cubicBezTo>
                  <a:cubicBezTo>
                    <a:pt x="167257" y="348120"/>
                    <a:pt x="88464" y="23406"/>
                    <a:pt x="87680" y="20140"/>
                  </a:cubicBezTo>
                  <a:cubicBezTo>
                    <a:pt x="85458" y="11391"/>
                    <a:pt x="90816" y="2512"/>
                    <a:pt x="99505" y="311"/>
                  </a:cubicBezTo>
                  <a:cubicBezTo>
                    <a:pt x="108259" y="-1891"/>
                    <a:pt x="117146" y="3421"/>
                    <a:pt x="119367" y="12169"/>
                  </a:cubicBezTo>
                  <a:cubicBezTo>
                    <a:pt x="122894" y="26085"/>
                    <a:pt x="202929" y="355111"/>
                    <a:pt x="28813" y="583521"/>
                  </a:cubicBezTo>
                  <a:cubicBezTo>
                    <a:pt x="25742" y="587618"/>
                    <a:pt x="20907" y="590015"/>
                    <a:pt x="15746" y="589989"/>
                  </a:cubicBezTo>
                  <a:close/>
                </a:path>
              </a:pathLst>
            </a:custGeom>
            <a:solidFill>
              <a:srgbClr val="B2BFD8"/>
            </a:solidFill>
            <a:ln w="6531" cap="flat">
              <a:noFill/>
              <a:prstDash val="solid"/>
              <a:miter/>
            </a:ln>
          </p:spPr>
          <p:txBody>
            <a:bodyPr rtlCol="0" anchor="ctr"/>
            <a:lstStyle/>
            <a:p>
              <a:endParaRPr lang="zh-CN" altLang="en-US"/>
            </a:p>
          </p:txBody>
        </p:sp>
      </p:grpSp>
      <p:grpSp>
        <p:nvGrpSpPr>
          <p:cNvPr id="121" name="组合 120"/>
          <p:cNvGrpSpPr/>
          <p:nvPr/>
        </p:nvGrpSpPr>
        <p:grpSpPr>
          <a:xfrm>
            <a:off x="419100" y="1102360"/>
            <a:ext cx="1928495" cy="351790"/>
            <a:chOff x="660" y="2210"/>
            <a:chExt cx="3037" cy="554"/>
          </a:xfrm>
        </p:grpSpPr>
        <p:sp>
          <p:nvSpPr>
            <p:cNvPr id="120" name="文本框 119"/>
            <p:cNvSpPr txBox="1"/>
            <p:nvPr/>
          </p:nvSpPr>
          <p:spPr>
            <a:xfrm>
              <a:off x="1179" y="2210"/>
              <a:ext cx="2518" cy="555"/>
            </a:xfrm>
            <a:prstGeom prst="rect">
              <a:avLst/>
            </a:prstGeom>
            <a:noFill/>
          </p:spPr>
          <p:txBody>
            <a:bodyPr wrap="square" rtlCol="0" anchor="ctr" anchorCtr="0">
              <a:noAutofit/>
            </a:bodyPr>
            <a:lstStyle/>
            <a:p>
              <a:r>
                <a:rPr sz="1400" b="1" dirty="0">
                  <a:solidFill>
                    <a:schemeClr val="bg2"/>
                  </a:solidFill>
                  <a:uFillTx/>
                  <a:latin typeface="Times New Roman" panose="02020603050405020304" pitchFamily="18" charset="0"/>
                  <a:cs typeface="+mn-lt"/>
                </a:rPr>
                <a:t>NIM</a:t>
              </a:r>
              <a:r>
                <a:rPr lang="en-US" altLang="zh-CN" sz="1400" b="1" dirty="0">
                  <a:solidFill>
                    <a:schemeClr val="bg2"/>
                  </a:solidFill>
                  <a:uFillTx/>
                  <a:latin typeface="Times New Roman" panose="02020603050405020304" pitchFamily="18" charset="0"/>
                  <a:cs typeface="+mn-lt"/>
                </a:rPr>
                <a:t>  (1964)</a:t>
              </a:r>
              <a:endParaRPr sz="1400" b="1" dirty="0">
                <a:solidFill>
                  <a:schemeClr val="bg2"/>
                </a:solidFill>
                <a:uFillTx/>
                <a:latin typeface="Times New Roman" panose="02020603050405020304" pitchFamily="18" charset="0"/>
                <a:cs typeface="+mn-lt"/>
              </a:endParaRPr>
            </a:p>
          </p:txBody>
        </p:sp>
        <p:sp>
          <p:nvSpPr>
            <p:cNvPr id="122"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组合 122"/>
          <p:cNvGrpSpPr/>
          <p:nvPr/>
        </p:nvGrpSpPr>
        <p:grpSpPr>
          <a:xfrm>
            <a:off x="419100" y="3835400"/>
            <a:ext cx="1928495" cy="351790"/>
            <a:chOff x="660" y="2210"/>
            <a:chExt cx="3037" cy="554"/>
          </a:xfrm>
        </p:grpSpPr>
        <p:sp>
          <p:nvSpPr>
            <p:cNvPr id="124" name="文本框 123"/>
            <p:cNvSpPr txBox="1"/>
            <p:nvPr/>
          </p:nvSpPr>
          <p:spPr>
            <a:xfrm>
              <a:off x="1179" y="2210"/>
              <a:ext cx="2518" cy="555"/>
            </a:xfrm>
            <a:prstGeom prst="rect">
              <a:avLst/>
            </a:prstGeom>
            <a:noFill/>
          </p:spPr>
          <p:txBody>
            <a:bodyPr wrap="square" rtlCol="0" anchor="ctr" anchorCtr="0">
              <a:noAutofit/>
            </a:bodyPr>
            <a:lstStyle/>
            <a:p>
              <a:r>
                <a:rPr sz="1400" b="1" dirty="0">
                  <a:solidFill>
                    <a:schemeClr val="bg2"/>
                  </a:solidFill>
                  <a:uFillTx/>
                  <a:latin typeface="Times New Roman" panose="02020603050405020304" pitchFamily="18" charset="0"/>
                  <a:cs typeface="+mn-lt"/>
                </a:rPr>
                <a:t>PXI</a:t>
              </a:r>
              <a:r>
                <a:rPr lang="en-US" altLang="zh-CN" sz="1400" b="1" dirty="0">
                  <a:solidFill>
                    <a:schemeClr val="bg2"/>
                  </a:solidFill>
                  <a:uFillTx/>
                  <a:latin typeface="Times New Roman" panose="02020603050405020304" pitchFamily="18" charset="0"/>
                  <a:cs typeface="+mn-lt"/>
                </a:rPr>
                <a:t>  (1997)</a:t>
              </a:r>
              <a:endParaRPr sz="1400" b="1" dirty="0">
                <a:solidFill>
                  <a:schemeClr val="bg2"/>
                </a:solidFill>
                <a:uFillTx/>
                <a:latin typeface="Times New Roman" panose="02020603050405020304" pitchFamily="18" charset="0"/>
                <a:cs typeface="+mn-lt"/>
              </a:endParaRPr>
            </a:p>
          </p:txBody>
        </p:sp>
        <p:sp>
          <p:nvSpPr>
            <p:cNvPr id="125"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ight-arrow-black-triangle_38483"/>
          <p:cNvSpPr/>
          <p:nvPr/>
        </p:nvSpPr>
        <p:spPr>
          <a:xfrm>
            <a:off x="3342005" y="1194435"/>
            <a:ext cx="234950" cy="35242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组合 129"/>
          <p:cNvGrpSpPr/>
          <p:nvPr/>
        </p:nvGrpSpPr>
        <p:grpSpPr>
          <a:xfrm>
            <a:off x="3342005" y="3836035"/>
            <a:ext cx="1928495" cy="351790"/>
            <a:chOff x="660" y="2210"/>
            <a:chExt cx="3037" cy="554"/>
          </a:xfrm>
        </p:grpSpPr>
        <p:sp>
          <p:nvSpPr>
            <p:cNvPr id="131" name="文本框 130"/>
            <p:cNvSpPr txBox="1"/>
            <p:nvPr/>
          </p:nvSpPr>
          <p:spPr>
            <a:xfrm>
              <a:off x="1179" y="2210"/>
              <a:ext cx="2518" cy="555"/>
            </a:xfrm>
            <a:prstGeom prst="rect">
              <a:avLst/>
            </a:prstGeom>
            <a:noFill/>
          </p:spPr>
          <p:txBody>
            <a:bodyPr wrap="square" rtlCol="0" anchor="ctr" anchorCtr="0">
              <a:noAutofit/>
            </a:bodyPr>
            <a:lstStyle/>
            <a:p>
              <a:r>
                <a:rPr sz="1400" b="1" dirty="0">
                  <a:solidFill>
                    <a:schemeClr val="bg2"/>
                  </a:solidFill>
                  <a:uFillTx/>
                  <a:latin typeface="Times New Roman" panose="02020603050405020304" pitchFamily="18" charset="0"/>
                  <a:cs typeface="+mn-lt"/>
                </a:rPr>
                <a:t>PXIe</a:t>
              </a:r>
              <a:r>
                <a:rPr lang="en-US" altLang="zh-CN" sz="1400" b="1" dirty="0">
                  <a:solidFill>
                    <a:schemeClr val="bg2"/>
                  </a:solidFill>
                  <a:uFillTx/>
                  <a:latin typeface="Times New Roman" panose="02020603050405020304" pitchFamily="18" charset="0"/>
                  <a:cs typeface="+mn-lt"/>
                </a:rPr>
                <a:t>  (2005)</a:t>
              </a:r>
              <a:endParaRPr sz="1400" b="1" dirty="0">
                <a:solidFill>
                  <a:schemeClr val="bg2"/>
                </a:solidFill>
                <a:uFillTx/>
                <a:latin typeface="Times New Roman" panose="02020603050405020304" pitchFamily="18" charset="0"/>
                <a:cs typeface="+mn-lt"/>
              </a:endParaRPr>
            </a:p>
          </p:txBody>
        </p:sp>
        <p:sp>
          <p:nvSpPr>
            <p:cNvPr id="132"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组合 132"/>
          <p:cNvGrpSpPr/>
          <p:nvPr/>
        </p:nvGrpSpPr>
        <p:grpSpPr>
          <a:xfrm>
            <a:off x="3378574" y="1102360"/>
            <a:ext cx="1928495" cy="351790"/>
            <a:chOff x="660" y="2210"/>
            <a:chExt cx="3037" cy="554"/>
          </a:xfrm>
        </p:grpSpPr>
        <p:sp>
          <p:nvSpPr>
            <p:cNvPr id="134" name="文本框 133"/>
            <p:cNvSpPr txBox="1"/>
            <p:nvPr/>
          </p:nvSpPr>
          <p:spPr>
            <a:xfrm>
              <a:off x="1179" y="2210"/>
              <a:ext cx="2518" cy="555"/>
            </a:xfrm>
            <a:prstGeom prst="rect">
              <a:avLst/>
            </a:prstGeom>
            <a:noFill/>
          </p:spPr>
          <p:txBody>
            <a:bodyPr wrap="square" rtlCol="0" anchor="ctr" anchorCtr="0">
              <a:noAutofit/>
            </a:bodyPr>
            <a:lstStyle/>
            <a:p>
              <a:r>
                <a:rPr sz="1400" b="1" dirty="0">
                  <a:solidFill>
                    <a:schemeClr val="bg2"/>
                  </a:solidFill>
                  <a:uFillTx/>
                  <a:latin typeface="Times New Roman" panose="02020603050405020304" pitchFamily="18" charset="0"/>
                  <a:cs typeface="+mn-lt"/>
                </a:rPr>
                <a:t>CAMAC</a:t>
              </a:r>
              <a:r>
                <a:rPr lang="en-US" altLang="zh-CN" sz="1400" b="1" dirty="0">
                  <a:solidFill>
                    <a:schemeClr val="bg2"/>
                  </a:solidFill>
                  <a:uFillTx/>
                  <a:latin typeface="Times New Roman" panose="02020603050405020304" pitchFamily="18" charset="0"/>
                  <a:cs typeface="+mn-lt"/>
                </a:rPr>
                <a:t>  (1972)</a:t>
              </a:r>
              <a:endParaRPr sz="1400" b="1" dirty="0">
                <a:solidFill>
                  <a:schemeClr val="bg2"/>
                </a:solidFill>
                <a:uFillTx/>
                <a:latin typeface="Times New Roman" panose="02020603050405020304" pitchFamily="18" charset="0"/>
                <a:cs typeface="+mn-lt"/>
              </a:endParaRPr>
            </a:p>
          </p:txBody>
        </p:sp>
        <p:sp>
          <p:nvSpPr>
            <p:cNvPr id="135"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组合 135"/>
          <p:cNvGrpSpPr/>
          <p:nvPr/>
        </p:nvGrpSpPr>
        <p:grpSpPr>
          <a:xfrm>
            <a:off x="6326505" y="3835400"/>
            <a:ext cx="1928495" cy="351790"/>
            <a:chOff x="660" y="2210"/>
            <a:chExt cx="3037" cy="554"/>
          </a:xfrm>
        </p:grpSpPr>
        <p:sp>
          <p:nvSpPr>
            <p:cNvPr id="137" name="文本框 136"/>
            <p:cNvSpPr txBox="1"/>
            <p:nvPr/>
          </p:nvSpPr>
          <p:spPr>
            <a:xfrm>
              <a:off x="1179" y="2210"/>
              <a:ext cx="2518" cy="555"/>
            </a:xfrm>
            <a:prstGeom prst="rect">
              <a:avLst/>
            </a:prstGeom>
            <a:noFill/>
          </p:spPr>
          <p:txBody>
            <a:bodyPr wrap="square" rtlCol="0" anchor="ctr" anchorCtr="0">
              <a:noAutofit/>
            </a:bodyPr>
            <a:lstStyle/>
            <a:p>
              <a:r>
                <a:rPr sz="1400" b="1" dirty="0" err="1">
                  <a:solidFill>
                    <a:schemeClr val="bg2"/>
                  </a:solidFill>
                  <a:uFillTx/>
                  <a:latin typeface="Times New Roman" panose="02020603050405020304" pitchFamily="18" charset="0"/>
                  <a:cs typeface="+mn-lt"/>
                </a:rPr>
                <a:t>AXIe</a:t>
              </a:r>
              <a:r>
                <a:rPr lang="en-US" altLang="zh-CN" sz="1400" b="1" dirty="0">
                  <a:solidFill>
                    <a:schemeClr val="bg2"/>
                  </a:solidFill>
                  <a:uFillTx/>
                  <a:latin typeface="Times New Roman" panose="02020603050405020304" pitchFamily="18" charset="0"/>
                  <a:cs typeface="+mn-lt"/>
                </a:rPr>
                <a:t>  (2010)</a:t>
              </a:r>
              <a:endParaRPr sz="1400" b="1" dirty="0">
                <a:solidFill>
                  <a:schemeClr val="bg2"/>
                </a:solidFill>
                <a:uFillTx/>
                <a:latin typeface="Times New Roman" panose="02020603050405020304" pitchFamily="18" charset="0"/>
                <a:cs typeface="+mn-lt"/>
              </a:endParaRPr>
            </a:p>
          </p:txBody>
        </p:sp>
        <p:sp>
          <p:nvSpPr>
            <p:cNvPr id="138"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组合 138"/>
          <p:cNvGrpSpPr/>
          <p:nvPr/>
        </p:nvGrpSpPr>
        <p:grpSpPr>
          <a:xfrm>
            <a:off x="6313544" y="1102360"/>
            <a:ext cx="1928495" cy="351790"/>
            <a:chOff x="660" y="2210"/>
            <a:chExt cx="3037" cy="554"/>
          </a:xfrm>
        </p:grpSpPr>
        <p:sp>
          <p:nvSpPr>
            <p:cNvPr id="140" name="文本框 139"/>
            <p:cNvSpPr txBox="1"/>
            <p:nvPr/>
          </p:nvSpPr>
          <p:spPr>
            <a:xfrm>
              <a:off x="1179" y="2210"/>
              <a:ext cx="2518" cy="555"/>
            </a:xfrm>
            <a:prstGeom prst="rect">
              <a:avLst/>
            </a:prstGeom>
            <a:noFill/>
          </p:spPr>
          <p:txBody>
            <a:bodyPr wrap="square" rtlCol="0" anchor="ctr" anchorCtr="0">
              <a:noAutofit/>
            </a:bodyPr>
            <a:lstStyle/>
            <a:p>
              <a:r>
                <a:rPr lang="en-US" sz="1400" b="1" dirty="0">
                  <a:solidFill>
                    <a:schemeClr val="bg2"/>
                  </a:solidFill>
                  <a:uFillTx/>
                  <a:latin typeface="Times New Roman" panose="02020603050405020304" pitchFamily="18" charset="0"/>
                  <a:cs typeface="+mn-lt"/>
                </a:rPr>
                <a:t>VXI  (1987)</a:t>
              </a:r>
              <a:endParaRPr sz="1400" b="1" dirty="0">
                <a:solidFill>
                  <a:schemeClr val="bg2"/>
                </a:solidFill>
                <a:uFillTx/>
                <a:latin typeface="Times New Roman" panose="02020603050405020304" pitchFamily="18" charset="0"/>
                <a:cs typeface="+mn-lt"/>
              </a:endParaRPr>
            </a:p>
          </p:txBody>
        </p:sp>
        <p:sp>
          <p:nvSpPr>
            <p:cNvPr id="141" name="right-arrow-black-triangle_38483"/>
            <p:cNvSpPr/>
            <p:nvPr/>
          </p:nvSpPr>
          <p:spPr>
            <a:xfrm>
              <a:off x="660" y="2210"/>
              <a:ext cx="370" cy="555"/>
            </a:xfrm>
            <a:custGeom>
              <a:avLst/>
              <a:gdLst>
                <a:gd name="T0" fmla="*/ 6133 w 6838"/>
                <a:gd name="T1" fmla="*/ 3184 h 7832"/>
                <a:gd name="T2" fmla="*/ 1278 w 6838"/>
                <a:gd name="T3" fmla="*/ 404 h 7832"/>
                <a:gd name="T4" fmla="*/ 0 w 6838"/>
                <a:gd name="T5" fmla="*/ 1145 h 7832"/>
                <a:gd name="T6" fmla="*/ 0 w 6838"/>
                <a:gd name="T7" fmla="*/ 6687 h 7832"/>
                <a:gd name="T8" fmla="*/ 1278 w 6838"/>
                <a:gd name="T9" fmla="*/ 7428 h 7832"/>
                <a:gd name="T10" fmla="*/ 6133 w 6838"/>
                <a:gd name="T11" fmla="*/ 4648 h 7832"/>
                <a:gd name="T12" fmla="*/ 6133 w 6838"/>
                <a:gd name="T13" fmla="*/ 3184 h 7832"/>
              </a:gdLst>
              <a:ahLst/>
              <a:cxnLst>
                <a:cxn ang="0">
                  <a:pos x="T0" y="T1"/>
                </a:cxn>
                <a:cxn ang="0">
                  <a:pos x="T2" y="T3"/>
                </a:cxn>
                <a:cxn ang="0">
                  <a:pos x="T4" y="T5"/>
                </a:cxn>
                <a:cxn ang="0">
                  <a:pos x="T6" y="T7"/>
                </a:cxn>
                <a:cxn ang="0">
                  <a:pos x="T8" y="T9"/>
                </a:cxn>
                <a:cxn ang="0">
                  <a:pos x="T10" y="T11"/>
                </a:cxn>
                <a:cxn ang="0">
                  <a:pos x="T12" y="T13"/>
                </a:cxn>
              </a:cxnLst>
              <a:rect l="0" t="0" r="r" b="b"/>
              <a:pathLst>
                <a:path w="6838" h="7832">
                  <a:moveTo>
                    <a:pt x="6133" y="3184"/>
                  </a:moveTo>
                  <a:lnTo>
                    <a:pt x="1278" y="404"/>
                  </a:lnTo>
                  <a:cubicBezTo>
                    <a:pt x="572" y="0"/>
                    <a:pt x="0" y="332"/>
                    <a:pt x="0" y="1145"/>
                  </a:cubicBezTo>
                  <a:lnTo>
                    <a:pt x="0" y="6687"/>
                  </a:lnTo>
                  <a:cubicBezTo>
                    <a:pt x="0" y="7500"/>
                    <a:pt x="572" y="7832"/>
                    <a:pt x="1278" y="7428"/>
                  </a:cubicBezTo>
                  <a:lnTo>
                    <a:pt x="6133" y="4648"/>
                  </a:lnTo>
                  <a:cubicBezTo>
                    <a:pt x="6838" y="4244"/>
                    <a:pt x="6838" y="3588"/>
                    <a:pt x="6133" y="318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文本框 128"/>
          <p:cNvSpPr txBox="1"/>
          <p:nvPr/>
        </p:nvSpPr>
        <p:spPr>
          <a:xfrm>
            <a:off x="278130" y="2846782"/>
            <a:ext cx="2879725" cy="570865"/>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lang="zh-CN" altLang="en-US" sz="1200" b="1" dirty="0">
                <a:latin typeface="Times New Roman" panose="02020603050405020304" pitchFamily="18" charset="0"/>
                <a:cs typeface="+mn-lt"/>
                <a:sym typeface="+mn-lt"/>
              </a:rPr>
              <a:t>Bus: None.</a:t>
            </a:r>
          </a:p>
          <a:p>
            <a:pPr marL="285750" lvl="1" indent="-285750">
              <a:lnSpc>
                <a:spcPct val="130000"/>
              </a:lnSpc>
              <a:buFont typeface="Arial" panose="020B0604020202020204" pitchFamily="34" charset="0"/>
              <a:buChar char="•"/>
            </a:pPr>
            <a:r>
              <a:rPr lang="zh-CN" altLang="en-US" sz="1200" b="1" dirty="0">
                <a:latin typeface="Times New Roman" panose="02020603050405020304" pitchFamily="18" charset="0"/>
                <a:cs typeface="+mn-lt"/>
                <a:sym typeface="+mn-lt"/>
              </a:rPr>
              <a:t>Features: high reliabilit</a:t>
            </a:r>
            <a:r>
              <a:rPr lang="zh-CN" altLang="en-US" sz="900" b="1" dirty="0">
                <a:latin typeface="Times New Roman" panose="02020603050405020304" pitchFamily="18" charset="0"/>
                <a:cs typeface="+mn-lt"/>
                <a:sym typeface="+mn-lt"/>
              </a:rPr>
              <a:t>y</a:t>
            </a:r>
          </a:p>
        </p:txBody>
      </p:sp>
      <p:sp>
        <p:nvSpPr>
          <p:cNvPr id="149" name="文本框 148"/>
          <p:cNvSpPr txBox="1"/>
          <p:nvPr/>
        </p:nvSpPr>
        <p:spPr>
          <a:xfrm>
            <a:off x="3022600" y="2589530"/>
            <a:ext cx="3063875" cy="1028615"/>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200" b="1" dirty="0">
                <a:latin typeface="Times New Roman" panose="02020603050405020304" pitchFamily="18" charset="0"/>
                <a:cs typeface="+mn-lt"/>
                <a:sym typeface="+mn-lt"/>
              </a:rPr>
              <a:t>Bus: parallel, adaptable to different CPUs</a:t>
            </a:r>
          </a:p>
          <a:p>
            <a:pPr marL="285750" lvl="1" indent="-285750" algn="l">
              <a:lnSpc>
                <a:spcPct val="130000"/>
              </a:lnSpc>
              <a:spcBef>
                <a:spcPts val="0"/>
              </a:spcBef>
              <a:spcAft>
                <a:spcPts val="0"/>
              </a:spcAft>
              <a:buClrTx/>
              <a:buSzTx/>
              <a:buFont typeface="Arial" panose="020B0604020202020204" pitchFamily="34" charset="0"/>
              <a:buChar char="•"/>
            </a:pPr>
            <a:r>
              <a:rPr lang="zh-CN" altLang="en-US" sz="1200" b="1" dirty="0">
                <a:latin typeface="Times New Roman" panose="02020603050405020304" pitchFamily="18" charset="0"/>
                <a:cs typeface="+mn-lt"/>
                <a:sym typeface="+mn-lt"/>
              </a:rPr>
              <a:t>Features：The backplane </a:t>
            </a:r>
            <a:r>
              <a:rPr lang="en-US" altLang="zh-CN" sz="1200" b="1" dirty="0">
                <a:latin typeface="Times New Roman" panose="02020603050405020304" pitchFamily="18" charset="0"/>
                <a:cs typeface="+mn-lt"/>
                <a:sym typeface="+mn-lt"/>
              </a:rPr>
              <a:t>wiring</a:t>
            </a:r>
            <a:r>
              <a:rPr lang="zh-CN" altLang="en-US" sz="1200" b="1" dirty="0">
                <a:latin typeface="Times New Roman" panose="02020603050405020304" pitchFamily="18" charset="0"/>
                <a:cs typeface="+mn-lt"/>
                <a:sym typeface="+mn-lt"/>
              </a:rPr>
              <a:t> is abundant</a:t>
            </a:r>
          </a:p>
        </p:txBody>
      </p:sp>
      <p:sp>
        <p:nvSpPr>
          <p:cNvPr id="150" name="文本框 149"/>
          <p:cNvSpPr txBox="1"/>
          <p:nvPr/>
        </p:nvSpPr>
        <p:spPr>
          <a:xfrm>
            <a:off x="6104705" y="2630643"/>
            <a:ext cx="2879725" cy="810260"/>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200" b="1" dirty="0">
                <a:latin typeface="Times New Roman" panose="02020603050405020304" pitchFamily="18" charset="0"/>
                <a:cs typeface="+mn-lt"/>
                <a:sym typeface="+mn-lt"/>
              </a:rPr>
              <a:t>Bus: Parallel VME Bus</a:t>
            </a:r>
            <a:endParaRPr lang="en-US" altLang="zh-CN" sz="1200" b="1" dirty="0">
              <a:latin typeface="Times New Roman" panose="02020603050405020304" pitchFamily="18" charset="0"/>
              <a:cs typeface="+mn-lt"/>
              <a:sym typeface="+mn-lt"/>
            </a:endParaRPr>
          </a:p>
          <a:p>
            <a:pPr marL="285750" lvl="1" indent="-285750" algn="l">
              <a:lnSpc>
                <a:spcPct val="130000"/>
              </a:lnSpc>
              <a:spcBef>
                <a:spcPts val="0"/>
              </a:spcBef>
              <a:spcAft>
                <a:spcPts val="0"/>
              </a:spcAft>
              <a:buClrTx/>
              <a:buSzTx/>
              <a:buFont typeface="Arial" panose="020B0604020202020204" pitchFamily="34" charset="0"/>
              <a:buChar char="•"/>
            </a:pPr>
            <a:r>
              <a:rPr lang="zh-CN" altLang="en-US" sz="1200" b="1" dirty="0">
                <a:latin typeface="Times New Roman" panose="02020603050405020304" pitchFamily="18" charset="0"/>
                <a:cs typeface="+mn-lt"/>
                <a:sym typeface="+mn-lt"/>
              </a:rPr>
              <a:t>Features: Dedicated Trigger Clock Bus</a:t>
            </a:r>
            <a:r>
              <a:rPr lang="en-US" altLang="zh-CN" sz="1200" b="1" dirty="0">
                <a:latin typeface="Times New Roman" panose="02020603050405020304" pitchFamily="18" charset="0"/>
                <a:cs typeface="+mn-lt"/>
                <a:sym typeface="+mn-lt"/>
              </a:rPr>
              <a:t>, hot-pluggable modules</a:t>
            </a:r>
            <a:endParaRPr lang="zh-CN" altLang="en-US" sz="1200" b="1" dirty="0">
              <a:latin typeface="Times New Roman" panose="02020603050405020304" pitchFamily="18" charset="0"/>
              <a:cs typeface="+mn-lt"/>
              <a:sym typeface="+mn-lt"/>
            </a:endParaRPr>
          </a:p>
        </p:txBody>
      </p:sp>
      <p:sp>
        <p:nvSpPr>
          <p:cNvPr id="151" name="文本框 150"/>
          <p:cNvSpPr txBox="1"/>
          <p:nvPr/>
        </p:nvSpPr>
        <p:spPr>
          <a:xfrm>
            <a:off x="245723" y="5256099"/>
            <a:ext cx="2879725" cy="929640"/>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Bus: Parallel PCI</a:t>
            </a:r>
          </a:p>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Features: Dedicated Trigger Clock Bus</a:t>
            </a:r>
          </a:p>
        </p:txBody>
      </p:sp>
      <p:pic>
        <p:nvPicPr>
          <p:cNvPr id="1028" name="Picture 4" descr="产品展示-PXI平台-机箱-中航科讯-北京中航科讯技术有限公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49" t="9938" r="3992" b="5813"/>
          <a:stretch>
            <a:fillRect/>
          </a:stretch>
        </p:blipFill>
        <p:spPr bwMode="auto">
          <a:xfrm>
            <a:off x="486899" y="4219859"/>
            <a:ext cx="2378108" cy="1051830"/>
          </a:xfrm>
          <a:prstGeom prst="rect">
            <a:avLst/>
          </a:prstGeom>
          <a:noFill/>
          <a:extLst>
            <a:ext uri="{909E8E84-426E-40DD-AFC4-6F175D3DCCD1}">
              <a14:hiddenFill xmlns:a14="http://schemas.microsoft.com/office/drawing/2010/main">
                <a:solidFill>
                  <a:srgbClr val="FFFFFF"/>
                </a:solidFill>
              </a14:hiddenFill>
            </a:ext>
          </a:extLst>
        </p:spPr>
      </p:pic>
      <p:sp>
        <p:nvSpPr>
          <p:cNvPr id="155" name="AutoShape 6" descr="此网站上的图像"/>
          <p:cNvSpPr>
            <a:spLocks noChangeAspect="1" noChangeArrowheads="1"/>
          </p:cNvSpPr>
          <p:nvPr/>
        </p:nvSpPr>
        <p:spPr bwMode="auto">
          <a:xfrm>
            <a:off x="5943600" y="3067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descr="产品展示-PXI平台-机箱-中航科讯-北京中航科讯技术有限公司"/>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67" t="7001" r="4975" b="12525"/>
          <a:stretch>
            <a:fillRect/>
          </a:stretch>
        </p:blipFill>
        <p:spPr bwMode="auto">
          <a:xfrm>
            <a:off x="3454591" y="4173404"/>
            <a:ext cx="2352675" cy="10861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2.d2scdn.com/u/sbdz/2022/05/30/GdJ2zxPUUDqqprFHXqceTK/NIM6000series.jpg?imageMogr2/auto-orient/thumbnail/%21500x500r%7CimageView2/1/w/500/h/50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29" b="13796"/>
          <a:stretch>
            <a:fillRect/>
          </a:stretch>
        </p:blipFill>
        <p:spPr bwMode="auto">
          <a:xfrm>
            <a:off x="911469" y="1480044"/>
            <a:ext cx="1621790" cy="1185117"/>
          </a:xfrm>
          <a:prstGeom prst="rect">
            <a:avLst/>
          </a:prstGeom>
          <a:noFill/>
          <a:extLst>
            <a:ext uri="{909E8E84-426E-40DD-AFC4-6F175D3DCCD1}">
              <a14:hiddenFill xmlns:a14="http://schemas.microsoft.com/office/drawing/2010/main">
                <a:solidFill>
                  <a:srgbClr val="FFFFFF"/>
                </a:solidFill>
              </a14:hiddenFill>
            </a:ext>
          </a:extLst>
        </p:spPr>
      </p:pic>
      <p:pic>
        <p:nvPicPr>
          <p:cNvPr id="156" name="图片 155"/>
          <p:cNvPicPr>
            <a:picLocks noChangeAspect="1"/>
          </p:cNvPicPr>
          <p:nvPr/>
        </p:nvPicPr>
        <p:blipFill>
          <a:blip r:embed="rId6"/>
          <a:stretch>
            <a:fillRect/>
          </a:stretch>
        </p:blipFill>
        <p:spPr>
          <a:xfrm>
            <a:off x="6371845" y="4197444"/>
            <a:ext cx="2471903" cy="1009621"/>
          </a:xfrm>
          <a:prstGeom prst="rect">
            <a:avLst/>
          </a:prstGeom>
        </p:spPr>
      </p:pic>
      <p:pic>
        <p:nvPicPr>
          <p:cNvPr id="158" name="图片 1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2471" y="1466654"/>
            <a:ext cx="1236914" cy="1236914"/>
          </a:xfrm>
          <a:prstGeom prst="rect">
            <a:avLst/>
          </a:prstGeom>
        </p:spPr>
      </p:pic>
      <p:pic>
        <p:nvPicPr>
          <p:cNvPr id="160" name="图片 159"/>
          <p:cNvPicPr>
            <a:picLocks noChangeAspect="1"/>
          </p:cNvPicPr>
          <p:nvPr/>
        </p:nvPicPr>
        <p:blipFill rotWithShape="1">
          <a:blip r:embed="rId8" cstate="print">
            <a:extLst>
              <a:ext uri="{28A0092B-C50C-407E-A947-70E740481C1C}">
                <a14:useLocalDpi xmlns:a14="http://schemas.microsoft.com/office/drawing/2010/main" val="0"/>
              </a:ext>
            </a:extLst>
          </a:blip>
          <a:srcRect t="9360" b="7623"/>
          <a:stretch>
            <a:fillRect/>
          </a:stretch>
        </p:blipFill>
        <p:spPr>
          <a:xfrm>
            <a:off x="6807905" y="1524498"/>
            <a:ext cx="1443697" cy="1198519"/>
          </a:xfrm>
          <a:prstGeom prst="rect">
            <a:avLst/>
          </a:prstGeom>
        </p:spPr>
      </p:pic>
      <p:sp>
        <p:nvSpPr>
          <p:cNvPr id="154" name="文本框 153"/>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1.1</a:t>
            </a:r>
          </a:p>
        </p:txBody>
      </p:sp>
      <p:sp>
        <p:nvSpPr>
          <p:cNvPr id="80" name="文本框 79"/>
          <p:cNvSpPr txBox="1"/>
          <p:nvPr/>
        </p:nvSpPr>
        <p:spPr>
          <a:xfrm>
            <a:off x="3157198" y="5271974"/>
            <a:ext cx="2879725" cy="929640"/>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Bus: Parallel P</a:t>
            </a:r>
            <a:r>
              <a:rPr lang="en-US" sz="1400" b="1" dirty="0">
                <a:latin typeface="Times New Roman" panose="02020603050405020304" pitchFamily="18" charset="0"/>
                <a:cs typeface="+mn-lt"/>
                <a:sym typeface="+mn-lt"/>
              </a:rPr>
              <a:t>X</a:t>
            </a:r>
            <a:r>
              <a:rPr sz="1400" b="1" dirty="0">
                <a:latin typeface="Times New Roman" panose="02020603050405020304" pitchFamily="18" charset="0"/>
                <a:cs typeface="+mn-lt"/>
                <a:sym typeface="+mn-lt"/>
              </a:rPr>
              <a:t>I</a:t>
            </a:r>
            <a:r>
              <a:rPr lang="en-US" sz="1400" b="1" dirty="0">
                <a:latin typeface="Times New Roman" panose="02020603050405020304" pitchFamily="18" charset="0"/>
                <a:cs typeface="+mn-lt"/>
                <a:sym typeface="+mn-lt"/>
              </a:rPr>
              <a:t>e</a:t>
            </a:r>
            <a:endParaRPr sz="1400" b="1" dirty="0">
              <a:latin typeface="Times New Roman" panose="02020603050405020304" pitchFamily="18" charset="0"/>
              <a:cs typeface="+mn-lt"/>
              <a:sym typeface="+mn-lt"/>
            </a:endParaRPr>
          </a:p>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Features: Dedicated Trigger Clock Bus</a:t>
            </a:r>
          </a:p>
        </p:txBody>
      </p:sp>
      <p:sp>
        <p:nvSpPr>
          <p:cNvPr id="126" name="文本框 125"/>
          <p:cNvSpPr txBox="1"/>
          <p:nvPr/>
        </p:nvSpPr>
        <p:spPr>
          <a:xfrm>
            <a:off x="6085818" y="5251654"/>
            <a:ext cx="2879725" cy="929640"/>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Bus: Parallel P</a:t>
            </a:r>
            <a:r>
              <a:rPr lang="en-US" sz="1400" b="1" dirty="0">
                <a:latin typeface="Times New Roman" panose="02020603050405020304" pitchFamily="18" charset="0"/>
                <a:cs typeface="+mn-lt"/>
                <a:sym typeface="+mn-lt"/>
              </a:rPr>
              <a:t>C</a:t>
            </a:r>
            <a:r>
              <a:rPr sz="1400" b="1" dirty="0">
                <a:latin typeface="Times New Roman" panose="02020603050405020304" pitchFamily="18" charset="0"/>
                <a:cs typeface="+mn-lt"/>
                <a:sym typeface="+mn-lt"/>
              </a:rPr>
              <a:t>I</a:t>
            </a:r>
            <a:r>
              <a:rPr lang="en-US" sz="1400" b="1" dirty="0">
                <a:latin typeface="Times New Roman" panose="02020603050405020304" pitchFamily="18" charset="0"/>
                <a:cs typeface="+mn-lt"/>
                <a:sym typeface="+mn-lt"/>
              </a:rPr>
              <a:t>e </a:t>
            </a:r>
            <a:r>
              <a:rPr lang="en-US" altLang="zh-CN" sz="1400" b="1" dirty="0" err="1">
                <a:latin typeface="Times New Roman" panose="02020603050405020304" pitchFamily="18" charset="0"/>
                <a:cs typeface="+mn-lt"/>
                <a:sym typeface="+mn-lt"/>
              </a:rPr>
              <a:t>&amp;Ethernet</a:t>
            </a:r>
            <a:endParaRPr sz="1400" b="1" dirty="0">
              <a:latin typeface="Times New Roman" panose="02020603050405020304" pitchFamily="18" charset="0"/>
              <a:cs typeface="+mn-lt"/>
              <a:sym typeface="+mn-lt"/>
            </a:endParaRPr>
          </a:p>
          <a:p>
            <a:pPr marL="285750" lvl="1" indent="-285750">
              <a:lnSpc>
                <a:spcPct val="130000"/>
              </a:lnSpc>
              <a:buFont typeface="Arial" panose="020B0604020202020204" pitchFamily="34" charset="0"/>
              <a:buChar char="•"/>
            </a:pPr>
            <a:r>
              <a:rPr sz="1400" b="1" dirty="0">
                <a:latin typeface="Times New Roman" panose="02020603050405020304" pitchFamily="18" charset="0"/>
                <a:cs typeface="+mn-lt"/>
                <a:sym typeface="+mn-lt"/>
              </a:rPr>
              <a:t>Features: Dedicated Trigger Clock Bus</a:t>
            </a:r>
          </a:p>
        </p:txBody>
      </p:sp>
      <p:sp>
        <p:nvSpPr>
          <p:cNvPr id="127" name="文本框 126"/>
          <p:cNvSpPr txBox="1"/>
          <p:nvPr/>
        </p:nvSpPr>
        <p:spPr>
          <a:xfrm>
            <a:off x="8998122" y="1147745"/>
            <a:ext cx="3153026" cy="4053143"/>
          </a:xfrm>
          <a:prstGeom prst="rect">
            <a:avLst/>
          </a:prstGeom>
          <a:noFill/>
        </p:spPr>
        <p:txBody>
          <a:bodyPr wrap="square" rtlCol="0" anchor="ctr" anchorCtr="0">
            <a:noAutofit/>
          </a:bodyPr>
          <a:lstStyle/>
          <a:p>
            <a:r>
              <a:rPr lang="en-US" sz="2000" b="1" i="1" dirty="0" err="1">
                <a:ln w="15875"/>
                <a:gradFill>
                  <a:gsLst>
                    <a:gs pos="0">
                      <a:schemeClr val="accent1"/>
                    </a:gs>
                    <a:gs pos="100000">
                      <a:schemeClr val="accent6"/>
                    </a:gs>
                  </a:gsLst>
                  <a:lin ang="2700000" scaled="0"/>
                </a:gradFill>
                <a:latin typeface="Times New Roman" panose="02020603050405020304" pitchFamily="18" charset="0"/>
                <a:cs typeface="+mn-lt"/>
              </a:rPr>
              <a:t>New</a:t>
            </a:r>
            <a:r>
              <a:rPr lang="en-US" sz="2000" b="1" i="1" dirty="0" err="1">
                <a:ln w="15875"/>
                <a:gradFill>
                  <a:gsLst>
                    <a:gs pos="0">
                      <a:schemeClr val="accent1"/>
                    </a:gs>
                    <a:gs pos="100000">
                      <a:schemeClr val="accent6"/>
                    </a:gs>
                  </a:gsLst>
                  <a:lin ang="2700000" scaled="0"/>
                </a:gradFill>
                <a:effectLst/>
                <a:uFillTx/>
                <a:latin typeface="Times New Roman" panose="02020603050405020304" pitchFamily="18" charset="0"/>
                <a:cs typeface="+mn-lt"/>
              </a:rPr>
              <a:t>Generation</a:t>
            </a: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 Instrument Platform:</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Modular Design</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Trigger Bus</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Clock Bus</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Backplane Direct Interconnection</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Open Protocol</a:t>
            </a:r>
          </a:p>
          <a:p>
            <a:pPr marL="342900" indent="-342900">
              <a:buFont typeface="Arial" panose="020B0604020202020204" pitchFamily="34" charset="0"/>
              <a:buChar char="•"/>
            </a:pPr>
            <a:r>
              <a:rPr lang="en-US" sz="2000" b="1" i="1" dirty="0">
                <a:ln w="15875"/>
                <a:gradFill>
                  <a:gsLst>
                    <a:gs pos="0">
                      <a:schemeClr val="accent1"/>
                    </a:gs>
                    <a:gs pos="100000">
                      <a:schemeClr val="accent6"/>
                    </a:gs>
                  </a:gsLst>
                  <a:lin ang="2700000" scaled="0"/>
                </a:gradFill>
                <a:effectLst/>
                <a:uFillTx/>
                <a:latin typeface="Times New Roman" panose="02020603050405020304" pitchFamily="18" charset="0"/>
                <a:cs typeface="+mn-lt"/>
              </a:rPr>
              <a:t>High-Speed Transmission </a:t>
            </a:r>
          </a:p>
          <a:p>
            <a:pPr marL="342900" indent="-342900">
              <a:buFont typeface="Arial" panose="020B0604020202020204" pitchFamily="34" charset="0"/>
              <a:buChar char="•"/>
            </a:pPr>
            <a:r>
              <a:rPr lang="en-US" altLang="zh-CN" sz="2000" b="1" i="1" dirty="0">
                <a:ln w="15875"/>
                <a:gradFill>
                  <a:gsLst>
                    <a:gs pos="0">
                      <a:schemeClr val="accent1"/>
                    </a:gs>
                    <a:gs pos="100000">
                      <a:schemeClr val="accent6"/>
                    </a:gs>
                  </a:gsLst>
                  <a:lin ang="2700000" scaled="0"/>
                </a:gradFill>
                <a:latin typeface="Times New Roman" panose="02020603050405020304" pitchFamily="18" charset="0"/>
                <a:cs typeface="+mn-lt"/>
              </a:rPr>
              <a:t>……</a:t>
            </a:r>
          </a:p>
        </p:txBody>
      </p:sp>
      <p:sp>
        <p:nvSpPr>
          <p:cNvPr id="92" name="灯片编号占位符 91">
            <a:extLst>
              <a:ext uri="{FF2B5EF4-FFF2-40B4-BE49-F238E27FC236}">
                <a16:creationId xmlns:a16="http://schemas.microsoft.com/office/drawing/2014/main" id="{A1E9A6FC-6F77-C1D2-2407-CF44A7BDD4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3</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4"/>
          </p:nvPr>
        </p:nvSpPr>
        <p:spPr/>
        <p:txBody>
          <a:bodyPr>
            <a:normAutofit/>
          </a:bodyPr>
          <a:lstStyle/>
          <a:p>
            <a:r>
              <a:rPr lang="zh-CN" altLang="en-US" dirty="0">
                <a:latin typeface="+mn-lt"/>
                <a:ea typeface="+mn-ea"/>
                <a:cs typeface="+mn-ea"/>
                <a:sym typeface="+mn-lt"/>
              </a:rPr>
              <a:t>μXI Modular Instrument Platform</a:t>
            </a:r>
          </a:p>
        </p:txBody>
      </p:sp>
      <p:sp>
        <p:nvSpPr>
          <p:cNvPr id="147" name="内容占位符 3"/>
          <p:cNvSpPr txBox="1"/>
          <p:nvPr/>
        </p:nvSpPr>
        <p:spPr>
          <a:xfrm>
            <a:off x="924106" y="733456"/>
            <a:ext cx="4656535" cy="506094"/>
          </a:xfrm>
          <a:prstGeom prst="rect">
            <a:avLst/>
          </a:prstGeom>
        </p:spPr>
        <p:txBody>
          <a:bodyPr/>
          <a:lstStyle>
            <a:lvl1pPr marL="228600" indent="-228600" algn="l" defTabSz="914400" rtl="0" eaLnBrk="1" latinLnBrk="0" hangingPunct="1">
              <a:lnSpc>
                <a:spcPct val="150000"/>
              </a:lnSpc>
              <a:spcBef>
                <a:spcPts val="1000"/>
              </a:spcBef>
              <a:buFont typeface="Wingdings" panose="05000000000000000000" pitchFamily="2" charset="2"/>
              <a:buChar char="l"/>
              <a:defRPr sz="2000" b="1" kern="1200" baseline="0">
                <a:solidFill>
                  <a:srgbClr val="003460"/>
                </a:solidFill>
                <a:latin typeface="Times New Roman" panose="02020603050405020304" pitchFamily="18" charset="0"/>
                <a:ea typeface="黑体" panose="02010609060101010101" charset="-122"/>
                <a:cs typeface="+mn-cs"/>
              </a:defRPr>
            </a:lvl1pPr>
            <a:lvl2pPr marL="685800" indent="-228600" algn="l" defTabSz="914400" rtl="0" eaLnBrk="1" latinLnBrk="0" hangingPunct="1">
              <a:lnSpc>
                <a:spcPct val="90000"/>
              </a:lnSpc>
              <a:spcBef>
                <a:spcPts val="500"/>
              </a:spcBef>
              <a:buFont typeface="Wingdings" panose="05000000000000000000" pitchFamily="2" charset="2"/>
              <a:buChar char="n"/>
              <a:defRPr sz="1800" b="1" kern="1200" baseline="0">
                <a:solidFill>
                  <a:srgbClr val="003460"/>
                </a:solidFill>
                <a:latin typeface="Times New Roman" panose="02020603050405020304" pitchFamily="18" charset="0"/>
                <a:ea typeface="黑体" panose="02010609060101010101" charset="-122"/>
                <a:cs typeface="+mn-cs"/>
              </a:defRPr>
            </a:lvl2pPr>
            <a:lvl3pPr marL="1143000" indent="-228600" algn="l" defTabSz="914400" rtl="0" eaLnBrk="1" latinLnBrk="0" hangingPunct="1">
              <a:lnSpc>
                <a:spcPct val="90000"/>
              </a:lnSpc>
              <a:spcBef>
                <a:spcPts val="500"/>
              </a:spcBef>
              <a:buFont typeface="Wingdings" panose="05000000000000000000" pitchFamily="2" charset="2"/>
              <a:buChar char="u"/>
              <a:defRPr sz="1600" b="1" kern="1200" baseline="0">
                <a:solidFill>
                  <a:srgbClr val="003460"/>
                </a:solidFill>
                <a:latin typeface="Times New Roman" panose="02020603050405020304" pitchFamily="18" charset="0"/>
                <a:ea typeface="黑体" panose="02010609060101010101" charset="-122"/>
                <a:cs typeface="+mn-cs"/>
              </a:defRPr>
            </a:lvl3pPr>
            <a:lvl4pPr marL="1600200" indent="-228600" algn="l" defTabSz="914400" rtl="0" eaLnBrk="1" latinLnBrk="0" hangingPunct="1">
              <a:lnSpc>
                <a:spcPct val="90000"/>
              </a:lnSpc>
              <a:spcBef>
                <a:spcPts val="500"/>
              </a:spcBef>
              <a:buFont typeface="Wingdings" panose="05000000000000000000" pitchFamily="2" charset="2"/>
              <a:buChar char="l"/>
              <a:defRPr sz="1600" b="1" kern="1200" baseline="0">
                <a:solidFill>
                  <a:srgbClr val="003460"/>
                </a:solidFill>
                <a:latin typeface="Times New Roman" panose="02020603050405020304" pitchFamily="18" charset="0"/>
                <a:ea typeface="黑体" panose="02010609060101010101" charset="-122"/>
                <a:cs typeface="+mn-cs"/>
              </a:defRPr>
            </a:lvl4pPr>
            <a:lvl5pPr marL="2057400" indent="-228600" algn="l" defTabSz="914400" rtl="0" eaLnBrk="1" latinLnBrk="0" hangingPunct="1">
              <a:lnSpc>
                <a:spcPct val="90000"/>
              </a:lnSpc>
              <a:spcBef>
                <a:spcPts val="500"/>
              </a:spcBef>
              <a:buFont typeface="Wingdings" panose="05000000000000000000" pitchFamily="2" charset="2"/>
              <a:buChar char="l"/>
              <a:defRPr sz="1600" b="1" kern="1200" baseline="0">
                <a:solidFill>
                  <a:srgbClr val="003460"/>
                </a:solidFill>
                <a:latin typeface="Times New Roman" panose="02020603050405020304" pitchFamily="18" charset="0"/>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Wingdings" panose="05000000000000000000" pitchFamily="2" charset="2"/>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μXI</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a:t>
            </a:r>
            <a:r>
              <a:rPr kumimoji="1" lang="en-US" altLang="zh-CN" sz="1800" b="1" i="0" u="none" strike="noStrike" kern="1200" cap="none" spc="0" normalizeH="0" baseline="0" noProof="0" dirty="0">
                <a:ln>
                  <a:noFill/>
                </a:ln>
                <a:solidFill>
                  <a:srgbClr val="A82127"/>
                </a:solidFill>
                <a:effectLst/>
                <a:uLnTx/>
                <a:uFillTx/>
                <a:latin typeface="Times New Roman" panose="02020603050405020304"/>
                <a:ea typeface="宋体" panose="02010600030101010101" pitchFamily="2" charset="-122"/>
                <a:cs typeface="+mn-ea"/>
                <a:sym typeface="+mn-lt"/>
              </a:rPr>
              <a:t>micro</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 </a:t>
            </a:r>
            <a:r>
              <a:rPr kumimoji="1" lang="en-US" altLang="zh-CN" sz="1800" b="1" i="0" u="none" strike="noStrike" kern="1200" cap="none" spc="0" normalizeH="0" baseline="0" noProof="0" dirty="0" err="1">
                <a:ln>
                  <a:noFill/>
                </a:ln>
                <a:solidFill>
                  <a:prstClr val="black"/>
                </a:solidFill>
                <a:effectLst/>
                <a:uLnTx/>
                <a:uFillTx/>
                <a:latin typeface="Times New Roman" panose="02020603050405020304"/>
                <a:ea typeface="宋体" panose="02010600030101010101" pitchFamily="2" charset="-122"/>
                <a:cs typeface="+mn-ea"/>
                <a:sym typeface="+mn-lt"/>
              </a:rPr>
              <a:t>e</a:t>
            </a:r>
            <a:r>
              <a:rPr kumimoji="1" lang="en-US" altLang="zh-CN" sz="1800" b="1" i="0" u="none" strike="noStrike" kern="1200" cap="none" spc="0" normalizeH="0" baseline="0" noProof="0" dirty="0" err="1">
                <a:ln>
                  <a:noFill/>
                </a:ln>
                <a:solidFill>
                  <a:srgbClr val="A82127"/>
                </a:solidFill>
                <a:effectLst/>
                <a:uLnTx/>
                <a:uFillTx/>
                <a:latin typeface="Times New Roman" panose="02020603050405020304"/>
                <a:ea typeface="宋体" panose="02010600030101010101" pitchFamily="2" charset="-122"/>
                <a:cs typeface="+mn-ea"/>
                <a:sym typeface="+mn-lt"/>
              </a:rPr>
              <a:t>X</a:t>
            </a:r>
            <a:r>
              <a:rPr kumimoji="1" lang="en-US" altLang="zh-CN" sz="1800" b="1" i="0" u="none" strike="noStrike" kern="1200" cap="none" spc="0" normalizeH="0" baseline="0" noProof="0" dirty="0" err="1">
                <a:ln>
                  <a:noFill/>
                </a:ln>
                <a:solidFill>
                  <a:srgbClr val="003460"/>
                </a:solidFill>
                <a:effectLst/>
                <a:uLnTx/>
                <a:uFillTx/>
                <a:latin typeface="Times New Roman" panose="02020603050405020304"/>
                <a:ea typeface="宋体" panose="02010600030101010101" pitchFamily="2" charset="-122"/>
                <a:cs typeface="+mn-ea"/>
                <a:sym typeface="+mn-lt"/>
              </a:rPr>
              <a:t>t</a:t>
            </a:r>
            <a:r>
              <a:rPr kumimoji="1" lang="en-US" altLang="zh-CN" sz="1800" b="1" i="0" u="none" strike="noStrike" kern="1200" cap="none" spc="0" normalizeH="0" baseline="0" noProof="0" dirty="0" err="1">
                <a:ln>
                  <a:noFill/>
                </a:ln>
                <a:solidFill>
                  <a:prstClr val="black"/>
                </a:solidFill>
                <a:effectLst/>
                <a:uLnTx/>
                <a:uFillTx/>
                <a:latin typeface="Times New Roman" panose="02020603050405020304"/>
                <a:ea typeface="宋体" panose="02010600030101010101" pitchFamily="2" charset="-122"/>
                <a:cs typeface="+mn-ea"/>
                <a:sym typeface="+mn-lt"/>
              </a:rPr>
              <a:t>ensions</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for</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 </a:t>
            </a:r>
            <a:r>
              <a:rPr kumimoji="0" lang="en-US" altLang="zh-CN" sz="1800" b="1" i="0" u="none" strike="noStrike" kern="1200" cap="none" spc="0" normalizeH="0" baseline="0" noProof="0" dirty="0">
                <a:ln>
                  <a:noFill/>
                </a:ln>
                <a:solidFill>
                  <a:srgbClr val="A82127"/>
                </a:solidFill>
                <a:effectLst/>
                <a:uLnTx/>
                <a:uFillTx/>
                <a:latin typeface="Times New Roman" panose="02020603050405020304"/>
                <a:ea typeface="宋体" panose="02010600030101010101" pitchFamily="2" charset="-122"/>
                <a:cs typeface="+mn-ea"/>
                <a:sym typeface="+mn-lt"/>
              </a:rPr>
              <a:t>I</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rPr>
              <a:t>nstrumentation</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mn-ea"/>
              <a:sym typeface="+mn-lt"/>
            </a:endParaRPr>
          </a:p>
        </p:txBody>
      </p:sp>
      <p:sp>
        <p:nvSpPr>
          <p:cNvPr id="149" name="标题 2"/>
          <p:cNvSpPr txBox="1"/>
          <p:nvPr/>
        </p:nvSpPr>
        <p:spPr>
          <a:xfrm>
            <a:off x="324485" y="1239520"/>
            <a:ext cx="5522595" cy="683895"/>
          </a:xfrm>
          <a:prstGeom prst="rect">
            <a:avLst/>
          </a:prstGeom>
        </p:spPr>
        <p:txBody>
          <a:bodyPr lIns="0" tIns="0" rIns="0" bIns="0" anchor="ctr">
            <a:noAutofit/>
          </a:bodyPr>
          <a:lstStyle>
            <a:lvl1pPr algn="ctr" defTabSz="914400" rtl="0" eaLnBrk="1" latinLnBrk="0" hangingPunct="1">
              <a:lnSpc>
                <a:spcPct val="100000"/>
              </a:lnSpc>
              <a:spcBef>
                <a:spcPct val="0"/>
              </a:spcBef>
              <a:buNone/>
              <a:defRPr sz="3200" b="0" kern="1200">
                <a:solidFill>
                  <a:srgbClr val="A72126"/>
                </a:solidFill>
                <a:latin typeface="PingFang SC" panose="020B0400000000000000" pitchFamily="34" charset="-122"/>
                <a:ea typeface="PingFang SC" panose="020B0400000000000000"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1" sz="2800" b="1" i="1" u="none" strike="noStrike" kern="1200" cap="none" spc="0" normalizeH="0" baseline="0" noProof="0" dirty="0">
                <a:ln w="15875"/>
                <a:gradFill>
                  <a:gsLst>
                    <a:gs pos="0">
                      <a:srgbClr val="4874CB"/>
                    </a:gs>
                    <a:gs pos="100000">
                      <a:srgbClr val="E54C5E"/>
                    </a:gs>
                  </a:gsLst>
                  <a:lin ang="2700000" scaled="0"/>
                </a:gradFill>
                <a:effectLst/>
                <a:uLnTx/>
                <a:uFillTx/>
                <a:latin typeface="Times New Roman" panose="02020603050405020304" pitchFamily="18" charset="0"/>
                <a:ea typeface="宋体" panose="02010600030101010101" pitchFamily="2" charset="-122"/>
                <a:cs typeface="+mn-ea"/>
                <a:sym typeface="+mn-lt"/>
              </a:rPr>
              <a:t>Redefining the DNA of Modular Instruments</a:t>
            </a:r>
            <a:r>
              <a:rPr kumimoji="1" lang="en-US" sz="2800" b="1" i="1" u="none" strike="noStrike" kern="1200" cap="none" spc="0" normalizeH="0" baseline="0" noProof="0" dirty="0">
                <a:ln w="15875"/>
                <a:gradFill>
                  <a:gsLst>
                    <a:gs pos="0">
                      <a:srgbClr val="4874CB"/>
                    </a:gs>
                    <a:gs pos="100000">
                      <a:srgbClr val="E54C5E"/>
                    </a:gs>
                  </a:gsLst>
                  <a:lin ang="2700000" scaled="0"/>
                </a:gradFill>
                <a:effectLst/>
                <a:uLnTx/>
                <a:uFillTx/>
                <a:latin typeface="Times New Roman" panose="02020603050405020304" pitchFamily="18" charset="0"/>
                <a:ea typeface="宋体" panose="02010600030101010101" pitchFamily="2" charset="-122"/>
                <a:cs typeface="+mn-ea"/>
                <a:sym typeface="+mn-lt"/>
              </a:rPr>
              <a:t> </a:t>
            </a:r>
          </a:p>
        </p:txBody>
      </p:sp>
      <p:sp>
        <p:nvSpPr>
          <p:cNvPr id="153" name="文本框 152"/>
          <p:cNvSpPr txBox="1"/>
          <p:nvPr/>
        </p:nvSpPr>
        <p:spPr>
          <a:xfrm>
            <a:off x="5709254" y="815708"/>
            <a:ext cx="6515184" cy="1383665"/>
          </a:xfrm>
          <a:prstGeom prst="rect">
            <a:avLst/>
          </a:prstGeom>
          <a:noFill/>
        </p:spPr>
        <p:txBody>
          <a:bodyPr wrap="square" rtlCol="0" anchor="t">
            <a:spAutoFit/>
          </a:bodyPr>
          <a:lstStyle/>
          <a:p>
            <a:pPr marL="2857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sz="1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a:sym typeface="+mn-lt"/>
              </a:rPr>
              <a:t>A new standard defined for high-performance, highly reliable, compact modular instruments</a:t>
            </a:r>
          </a:p>
          <a:p>
            <a:pPr marL="2857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4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a:rPr>
              <a:t>Composition: Extending instrument definition to the software and firmware layers.</a:t>
            </a:r>
          </a:p>
        </p:txBody>
      </p:sp>
      <p:pic>
        <p:nvPicPr>
          <p:cNvPr id="19" name="图片 18"/>
          <p:cNvPicPr>
            <a:picLocks noChangeAspect="1"/>
          </p:cNvPicPr>
          <p:nvPr/>
        </p:nvPicPr>
        <p:blipFill>
          <a:blip r:embed="rId3" cstate="print"/>
          <a:stretch>
            <a:fillRect/>
          </a:stretch>
        </p:blipFill>
        <p:spPr>
          <a:xfrm>
            <a:off x="226538" y="2021338"/>
            <a:ext cx="5482907" cy="4206883"/>
          </a:xfrm>
          <a:prstGeom prst="rect">
            <a:avLst/>
          </a:prstGeom>
        </p:spPr>
      </p:pic>
      <p:sp>
        <p:nvSpPr>
          <p:cNvPr id="16" name="文本框 15"/>
          <p:cNvSpPr txBox="1"/>
          <p:nvPr/>
        </p:nvSpPr>
        <p:spPr>
          <a:xfrm>
            <a:off x="323850" y="6096635"/>
            <a:ext cx="5464175" cy="398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err="1">
                <a:ln>
                  <a:noFill/>
                </a:ln>
                <a:solidFill>
                  <a:srgbClr val="C00000"/>
                </a:solidFill>
                <a:effectLst/>
                <a:uLnTx/>
                <a:uFillTx/>
                <a:latin typeface="Times New Roman" panose="02020603050405020304"/>
                <a:ea typeface="宋体" panose="02010600030101010101" pitchFamily="2" charset="-122"/>
                <a:cs typeface="+mn-ea"/>
                <a:sym typeface="+mn-lt"/>
              </a:rPr>
              <a:t>μXI </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a:ea typeface="宋体" panose="02010600030101010101" pitchFamily="2" charset="-122"/>
                <a:cs typeface="+mn-ea"/>
                <a:sym typeface="+mn-lt"/>
              </a:rPr>
              <a:t>Modular Instrument Platform Framework</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a:ea typeface="宋体" panose="02010600030101010101" pitchFamily="2" charset="-122"/>
                <a:cs typeface="+mn-ea"/>
                <a:sym typeface="+mn-lt"/>
              </a:rPr>
              <a:t> </a:t>
            </a:r>
          </a:p>
        </p:txBody>
      </p:sp>
      <p:sp>
        <p:nvSpPr>
          <p:cNvPr id="15" name="文本框 14"/>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1.2</a:t>
            </a:r>
          </a:p>
        </p:txBody>
      </p:sp>
      <p:graphicFrame>
        <p:nvGraphicFramePr>
          <p:cNvPr id="18" name="对象 17"/>
          <p:cNvGraphicFramePr/>
          <p:nvPr/>
        </p:nvGraphicFramePr>
        <p:xfrm>
          <a:off x="8779455" y="1923370"/>
          <a:ext cx="1341705" cy="887930"/>
        </p:xfrm>
        <a:graphic>
          <a:graphicData uri="http://schemas.openxmlformats.org/presentationml/2006/ole">
            <mc:AlternateContent xmlns:mc="http://schemas.openxmlformats.org/markup-compatibility/2006">
              <mc:Choice xmlns:v="urn:schemas-microsoft-com:vml" Requires="v">
                <p:oleObj name="Visio" r:id="rId4" imgW="10245090" imgH="4984750" progId="Visio.Drawing.15">
                  <p:embed/>
                </p:oleObj>
              </mc:Choice>
              <mc:Fallback>
                <p:oleObj name="Visio" r:id="rId4" imgW="10245090" imgH="4984750" progId="Visio.Drawing.15">
                  <p:embed/>
                  <p:pic>
                    <p:nvPicPr>
                      <p:cNvPr id="0" name="对象 25"/>
                      <p:cNvPicPr>
                        <a:picLocks noChangeArrowheads="1"/>
                      </p:cNvPicPr>
                      <p:nvPr/>
                    </p:nvPicPr>
                    <p:blipFill>
                      <a:blip r:embed="rId5"/>
                      <a:srcRect/>
                      <a:stretch>
                        <a:fillRect/>
                      </a:stretch>
                    </p:blipFill>
                    <p:spPr bwMode="auto">
                      <a:xfrm>
                        <a:off x="8779455" y="1923370"/>
                        <a:ext cx="1341705" cy="887930"/>
                      </a:xfrm>
                      <a:prstGeom prst="rect">
                        <a:avLst/>
                      </a:prstGeom>
                      <a:noFill/>
                    </p:spPr>
                  </p:pic>
                </p:oleObj>
              </mc:Fallback>
            </mc:AlternateContent>
          </a:graphicData>
        </a:graphic>
      </p:graphicFrame>
      <p:graphicFrame>
        <p:nvGraphicFramePr>
          <p:cNvPr id="20" name="对象 19"/>
          <p:cNvGraphicFramePr/>
          <p:nvPr/>
        </p:nvGraphicFramePr>
        <p:xfrm>
          <a:off x="10572326" y="1936070"/>
          <a:ext cx="1245871" cy="874747"/>
        </p:xfrm>
        <a:graphic>
          <a:graphicData uri="http://schemas.openxmlformats.org/presentationml/2006/ole">
            <mc:AlternateContent xmlns:mc="http://schemas.openxmlformats.org/markup-compatibility/2006">
              <mc:Choice xmlns:v="urn:schemas-microsoft-com:vml" Requires="v">
                <p:oleObj name="Visio" r:id="rId6" imgW="8446135" imgH="5633720" progId="Visio.Drawing.15">
                  <p:embed/>
                </p:oleObj>
              </mc:Choice>
              <mc:Fallback>
                <p:oleObj name="Visio" r:id="rId6" imgW="8446135" imgH="5633720" progId="Visio.Drawing.15">
                  <p:embed/>
                  <p:pic>
                    <p:nvPicPr>
                      <p:cNvPr id="0" name="对象 18"/>
                      <p:cNvPicPr>
                        <a:picLocks noChangeArrowheads="1"/>
                      </p:cNvPicPr>
                      <p:nvPr/>
                    </p:nvPicPr>
                    <p:blipFill>
                      <a:blip r:embed="rId7"/>
                      <a:srcRect/>
                      <a:stretch>
                        <a:fillRect/>
                      </a:stretch>
                    </p:blipFill>
                    <p:spPr bwMode="auto">
                      <a:xfrm>
                        <a:off x="10572326" y="1936070"/>
                        <a:ext cx="1245871" cy="874747"/>
                      </a:xfrm>
                      <a:prstGeom prst="rect">
                        <a:avLst/>
                      </a:prstGeom>
                      <a:noFill/>
                    </p:spPr>
                  </p:pic>
                </p:oleObj>
              </mc:Fallback>
            </mc:AlternateContent>
          </a:graphicData>
        </a:graphic>
      </p:graphicFrame>
      <p:graphicFrame>
        <p:nvGraphicFramePr>
          <p:cNvPr id="22" name="对象 21"/>
          <p:cNvGraphicFramePr/>
          <p:nvPr/>
        </p:nvGraphicFramePr>
        <p:xfrm>
          <a:off x="6960226" y="1904955"/>
          <a:ext cx="1434762" cy="978321"/>
        </p:xfrm>
        <a:graphic>
          <a:graphicData uri="http://schemas.openxmlformats.org/presentationml/2006/ole">
            <mc:AlternateContent xmlns:mc="http://schemas.openxmlformats.org/markup-compatibility/2006">
              <mc:Choice xmlns:v="urn:schemas-microsoft-com:vml" Requires="v">
                <p:oleObj name="Visio" r:id="rId8" imgW="3923030" imgH="2979420" progId="Visio.Drawing.15">
                  <p:embed/>
                </p:oleObj>
              </mc:Choice>
              <mc:Fallback>
                <p:oleObj name="Visio" r:id="rId8" imgW="3923030" imgH="2979420" progId="Visio.Drawing.15">
                  <p:embed/>
                  <p:pic>
                    <p:nvPicPr>
                      <p:cNvPr id="0" name="对象 17"/>
                      <p:cNvPicPr>
                        <a:picLocks noChangeArrowheads="1"/>
                      </p:cNvPicPr>
                      <p:nvPr/>
                    </p:nvPicPr>
                    <p:blipFill>
                      <a:blip r:embed="rId9"/>
                      <a:srcRect/>
                      <a:stretch>
                        <a:fillRect/>
                      </a:stretch>
                    </p:blipFill>
                    <p:spPr bwMode="auto">
                      <a:xfrm>
                        <a:off x="6960226" y="1904955"/>
                        <a:ext cx="1434762" cy="978321"/>
                      </a:xfrm>
                      <a:prstGeom prst="rect">
                        <a:avLst/>
                      </a:prstGeom>
                      <a:noFill/>
                    </p:spPr>
                  </p:pic>
                </p:oleObj>
              </mc:Fallback>
            </mc:AlternateContent>
          </a:graphicData>
        </a:graphic>
      </p:graphicFrame>
      <p:sp>
        <p:nvSpPr>
          <p:cNvPr id="6" name="文本框 5"/>
          <p:cNvSpPr txBox="1"/>
          <p:nvPr/>
        </p:nvSpPr>
        <p:spPr>
          <a:xfrm>
            <a:off x="6998335" y="2883535"/>
            <a:ext cx="1842770" cy="306705"/>
          </a:xfrm>
          <a:prstGeom prst="rect">
            <a:avLst/>
          </a:prstGeom>
          <a:noFill/>
        </p:spPr>
        <p:txBody>
          <a:bodyPr wrap="square" rtlCol="0">
            <a:spAutoFit/>
          </a:bodyPr>
          <a:lstStyle/>
          <a:p>
            <a:r>
              <a:rPr lang="zh-CN" altLang="en-US" sz="1400" b="1">
                <a:latin typeface="+mj-lt"/>
                <a:cs typeface="+mj-lt"/>
              </a:rPr>
              <a:t>Hardware Layer</a:t>
            </a:r>
          </a:p>
        </p:txBody>
      </p:sp>
      <p:sp>
        <p:nvSpPr>
          <p:cNvPr id="7" name="文本框 6"/>
          <p:cNvSpPr txBox="1"/>
          <p:nvPr/>
        </p:nvSpPr>
        <p:spPr>
          <a:xfrm>
            <a:off x="8657590" y="2883535"/>
            <a:ext cx="1631950" cy="306705"/>
          </a:xfrm>
          <a:prstGeom prst="rect">
            <a:avLst/>
          </a:prstGeom>
          <a:noFill/>
        </p:spPr>
        <p:txBody>
          <a:bodyPr wrap="square" rtlCol="0">
            <a:spAutoFit/>
          </a:bodyPr>
          <a:lstStyle/>
          <a:p>
            <a:r>
              <a:rPr lang="en-US" altLang="zh-CN" sz="1400" b="1">
                <a:latin typeface="+mj-lt"/>
                <a:cs typeface="+mj-lt"/>
              </a:rPr>
              <a:t>Software</a:t>
            </a:r>
            <a:r>
              <a:rPr lang="zh-CN" altLang="en-US" sz="1400" b="1">
                <a:latin typeface="+mj-lt"/>
                <a:cs typeface="+mj-lt"/>
              </a:rPr>
              <a:t> Layer</a:t>
            </a:r>
          </a:p>
        </p:txBody>
      </p:sp>
      <p:sp>
        <p:nvSpPr>
          <p:cNvPr id="8" name="文本框 7"/>
          <p:cNvSpPr txBox="1"/>
          <p:nvPr/>
        </p:nvSpPr>
        <p:spPr>
          <a:xfrm>
            <a:off x="10493375" y="2883535"/>
            <a:ext cx="1518920" cy="306705"/>
          </a:xfrm>
          <a:prstGeom prst="rect">
            <a:avLst/>
          </a:prstGeom>
          <a:noFill/>
        </p:spPr>
        <p:txBody>
          <a:bodyPr wrap="square" rtlCol="0">
            <a:spAutoFit/>
          </a:bodyPr>
          <a:lstStyle/>
          <a:p>
            <a:r>
              <a:rPr sz="1400" b="1">
                <a:latin typeface="+mj-lt"/>
                <a:cs typeface="+mj-lt"/>
              </a:rPr>
              <a:t>Firmware Layer</a:t>
            </a:r>
          </a:p>
        </p:txBody>
      </p:sp>
      <p:sp>
        <p:nvSpPr>
          <p:cNvPr id="9" name="文本框 8"/>
          <p:cNvSpPr txBox="1"/>
          <p:nvPr/>
        </p:nvSpPr>
        <p:spPr>
          <a:xfrm>
            <a:off x="5709285" y="2729865"/>
            <a:ext cx="1238250" cy="460375"/>
          </a:xfrm>
          <a:prstGeom prst="rect">
            <a:avLst/>
          </a:prstGeom>
          <a:noFill/>
        </p:spPr>
        <p:txBody>
          <a:bodyPr wrap="square" rtlCol="0">
            <a:spAutoFit/>
          </a:bodyPr>
          <a:lstStyle/>
          <a:p>
            <a:r>
              <a:rPr lang="zh-CN" altLang="en-US" sz="1200" b="1">
                <a:latin typeface="+mj-lt"/>
                <a:cs typeface="+mj-lt"/>
              </a:rPr>
              <a:t>Common Requirements</a:t>
            </a:r>
          </a:p>
        </p:txBody>
      </p:sp>
      <p:pic>
        <p:nvPicPr>
          <p:cNvPr id="10" name="图片 9" descr="图片2"/>
          <p:cNvPicPr>
            <a:picLocks noChangeAspect="1"/>
          </p:cNvPicPr>
          <p:nvPr/>
        </p:nvPicPr>
        <p:blipFill>
          <a:blip r:embed="rId10"/>
          <a:stretch>
            <a:fillRect/>
          </a:stretch>
        </p:blipFill>
        <p:spPr>
          <a:xfrm>
            <a:off x="7080250" y="3263265"/>
            <a:ext cx="4932045" cy="3232785"/>
          </a:xfrm>
          <a:prstGeom prst="rect">
            <a:avLst/>
          </a:prstGeom>
        </p:spPr>
      </p:pic>
      <p:sp>
        <p:nvSpPr>
          <p:cNvPr id="11" name="内容占位符 3"/>
          <p:cNvSpPr txBox="1"/>
          <p:nvPr/>
        </p:nvSpPr>
        <p:spPr>
          <a:xfrm>
            <a:off x="5847080" y="3321050"/>
            <a:ext cx="2019300" cy="3378835"/>
          </a:xfrm>
          <a:prstGeom prst="rect">
            <a:avLst/>
          </a:prstGeom>
        </p:spPr>
        <p:txBody>
          <a:bodyPr/>
          <a:lstStyle>
            <a:lvl1pPr marL="228600" indent="-228600" algn="l" defTabSz="914400" rtl="0" eaLnBrk="1" latinLnBrk="0" hangingPunct="1">
              <a:lnSpc>
                <a:spcPct val="150000"/>
              </a:lnSpc>
              <a:spcBef>
                <a:spcPts val="1000"/>
              </a:spcBef>
              <a:buFont typeface="Wingdings" panose="05000000000000000000" pitchFamily="2" charset="2"/>
              <a:buChar char="l"/>
              <a:defRPr sz="2000" b="1" kern="1200" baseline="0">
                <a:solidFill>
                  <a:srgbClr val="003460"/>
                </a:solidFill>
                <a:latin typeface="Times New Roman" panose="02020603050405020304" pitchFamily="18" charset="0"/>
                <a:ea typeface="黑体" panose="02010609060101010101" charset="-122"/>
                <a:cs typeface="+mn-cs"/>
              </a:defRPr>
            </a:lvl1pPr>
            <a:lvl2pPr marL="685800" indent="-228600" algn="l" defTabSz="914400" rtl="0" eaLnBrk="1" latinLnBrk="0" hangingPunct="1">
              <a:lnSpc>
                <a:spcPct val="90000"/>
              </a:lnSpc>
              <a:spcBef>
                <a:spcPts val="500"/>
              </a:spcBef>
              <a:buFont typeface="Wingdings" panose="05000000000000000000" pitchFamily="2" charset="2"/>
              <a:buChar char="n"/>
              <a:defRPr sz="1800" b="1" kern="1200" baseline="0">
                <a:solidFill>
                  <a:srgbClr val="003460"/>
                </a:solidFill>
                <a:latin typeface="Times New Roman" panose="02020603050405020304" pitchFamily="18" charset="0"/>
                <a:ea typeface="黑体" panose="02010609060101010101" charset="-122"/>
                <a:cs typeface="+mn-cs"/>
              </a:defRPr>
            </a:lvl2pPr>
            <a:lvl3pPr marL="1143000" indent="-228600" algn="l" defTabSz="914400" rtl="0" eaLnBrk="1" latinLnBrk="0" hangingPunct="1">
              <a:lnSpc>
                <a:spcPct val="90000"/>
              </a:lnSpc>
              <a:spcBef>
                <a:spcPts val="500"/>
              </a:spcBef>
              <a:buFont typeface="Wingdings" panose="05000000000000000000" pitchFamily="2" charset="2"/>
              <a:buChar char="u"/>
              <a:defRPr sz="1600" b="1" kern="1200" baseline="0">
                <a:solidFill>
                  <a:srgbClr val="003460"/>
                </a:solidFill>
                <a:latin typeface="Times New Roman" panose="02020603050405020304" pitchFamily="18" charset="0"/>
                <a:ea typeface="黑体" panose="02010609060101010101" charset="-122"/>
                <a:cs typeface="+mn-cs"/>
              </a:defRPr>
            </a:lvl3pPr>
            <a:lvl4pPr marL="1600200" indent="-228600" algn="l" defTabSz="914400" rtl="0" eaLnBrk="1" latinLnBrk="0" hangingPunct="1">
              <a:lnSpc>
                <a:spcPct val="90000"/>
              </a:lnSpc>
              <a:spcBef>
                <a:spcPts val="500"/>
              </a:spcBef>
              <a:buFont typeface="Wingdings" panose="05000000000000000000" pitchFamily="2" charset="2"/>
              <a:buChar char="l"/>
              <a:defRPr sz="1600" b="1" kern="1200" baseline="0">
                <a:solidFill>
                  <a:srgbClr val="003460"/>
                </a:solidFill>
                <a:latin typeface="Times New Roman" panose="02020603050405020304" pitchFamily="18" charset="0"/>
                <a:ea typeface="黑体" panose="02010609060101010101" charset="-122"/>
                <a:cs typeface="+mn-cs"/>
              </a:defRPr>
            </a:lvl4pPr>
            <a:lvl5pPr marL="2057400" indent="-228600" algn="l" defTabSz="914400" rtl="0" eaLnBrk="1" latinLnBrk="0" hangingPunct="1">
              <a:lnSpc>
                <a:spcPct val="90000"/>
              </a:lnSpc>
              <a:spcBef>
                <a:spcPts val="500"/>
              </a:spcBef>
              <a:buFont typeface="Wingdings" panose="05000000000000000000" pitchFamily="2" charset="2"/>
              <a:buChar char="l"/>
              <a:defRPr sz="1600" b="1" kern="1200" baseline="0">
                <a:solidFill>
                  <a:srgbClr val="003460"/>
                </a:solidFill>
                <a:latin typeface="Times New Roman" panose="02020603050405020304" pitchFamily="18" charset="0"/>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Mechanical Power Supply</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Hot Swap</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System Communication</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System Management</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Trigger Bus</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Clock Bus</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Instrument Model</a:t>
            </a:r>
            <a:r>
              <a:rPr lang="en-US"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 </a:t>
            </a: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Communication Protocol</a:t>
            </a:r>
            <a:r>
              <a:rPr lang="en-US"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 </a:t>
            </a:r>
            <a:endPar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endParaRP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defRPr/>
            </a:pPr>
            <a:r>
              <a:rPr sz="1200" b="1" i="0" u="none" strike="noStrike" kern="1200" cap="none" spc="0" normalizeH="0" baseline="0" noProof="0" dirty="0">
                <a:ln>
                  <a:noFill/>
                </a:ln>
                <a:effectLst/>
                <a:uLnTx/>
                <a:uFillTx/>
                <a:latin typeface="Times New Roman" panose="02020603050405020304"/>
                <a:ea typeface="宋体" panose="02010600030101010101" pitchFamily="2" charset="-122"/>
                <a:cs typeface="+mn-ea"/>
                <a:sym typeface="+mn-lt"/>
              </a:rPr>
              <a:t>Time Synchronization</a:t>
            </a:r>
          </a:p>
        </p:txBody>
      </p:sp>
      <p:sp>
        <p:nvSpPr>
          <p:cNvPr id="2" name="灯片编号占位符 1">
            <a:extLst>
              <a:ext uri="{FF2B5EF4-FFF2-40B4-BE49-F238E27FC236}">
                <a16:creationId xmlns:a16="http://schemas.microsoft.com/office/drawing/2014/main" id="{2CA47058-8279-E540-D408-E213C50B97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4</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86564" y="1169776"/>
            <a:ext cx="7467516" cy="5293361"/>
            <a:chOff x="4422440" y="3673770"/>
            <a:chExt cx="3545680" cy="3345826"/>
          </a:xfrm>
        </p:grpSpPr>
        <p:sp>
          <p:nvSpPr>
            <p:cNvPr id="24" name="矩形 23"/>
            <p:cNvSpPr/>
            <p:nvPr/>
          </p:nvSpPr>
          <p:spPr>
            <a:xfrm>
              <a:off x="4426413" y="3719489"/>
              <a:ext cx="3541707" cy="3300107"/>
            </a:xfrm>
            <a:prstGeom prst="rect">
              <a:avLst/>
            </a:prstGeom>
            <a:solidFill>
              <a:srgbClr val="003365">
                <a:alpha val="10000"/>
              </a:srgb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25" name="矩形 24"/>
            <p:cNvSpPr/>
            <p:nvPr/>
          </p:nvSpPr>
          <p:spPr>
            <a:xfrm>
              <a:off x="4422440" y="3673770"/>
              <a:ext cx="3541707" cy="45719"/>
            </a:xfrm>
            <a:prstGeom prst="rect">
              <a:avLst/>
            </a:prstGeom>
            <a:solidFill>
              <a:srgbClr val="003365"/>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5</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占位符 2"/>
          <p:cNvSpPr>
            <a:spLocks noGrp="1"/>
          </p:cNvSpPr>
          <p:nvPr>
            <p:ph type="body" idx="14"/>
          </p:nvPr>
        </p:nvSpPr>
        <p:spPr/>
        <p:txBody>
          <a:bodyPr>
            <a:normAutofit/>
          </a:bodyPr>
          <a:lstStyle/>
          <a:p>
            <a:r>
              <a:rPr dirty="0"/>
              <a:t>μXI Platform </a:t>
            </a:r>
            <a:r>
              <a:rPr lang="de-DE" dirty="0"/>
              <a:t>Synchronisation</a:t>
            </a:r>
            <a:r>
              <a:rPr dirty="0"/>
              <a:t> Timing Controller</a:t>
            </a:r>
          </a:p>
        </p:txBody>
      </p:sp>
      <p:sp>
        <p:nvSpPr>
          <p:cNvPr id="14" name="内容占位符 2"/>
          <p:cNvSpPr txBox="1"/>
          <p:nvPr/>
        </p:nvSpPr>
        <p:spPr>
          <a:xfrm>
            <a:off x="8271493" y="3561080"/>
            <a:ext cx="4005580" cy="2853055"/>
          </a:xfrm>
          <a:prstGeom prst="rect">
            <a:avLst/>
          </a:prstGeom>
        </p:spPr>
        <p:txBody>
          <a:bodyPr anchor="ctr">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800" kern="1200">
                <a:solidFill>
                  <a:srgbClr val="003460"/>
                </a:solidFill>
                <a:latin typeface="微软雅黑" panose="020B0503020204020204" charset="-122"/>
                <a:ea typeface="微软雅黑" panose="020B0503020204020204" charset="-122"/>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400" kern="1200">
                <a:solidFill>
                  <a:srgbClr val="003460"/>
                </a:solidFill>
                <a:latin typeface="微软雅黑" panose="020B0503020204020204" charset="-122"/>
                <a:ea typeface="微软雅黑" panose="020B0503020204020204" charset="-122"/>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800" kern="1200">
                <a:solidFill>
                  <a:srgbClr val="003460"/>
                </a:solidFill>
                <a:latin typeface="微软雅黑" panose="020B0503020204020204" charset="-122"/>
                <a:ea typeface="微软雅黑" panose="020B0503020204020204" charset="-122"/>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685" indent="-273685" algn="just" fontAlgn="auto">
              <a:lnSpc>
                <a:spcPct val="130000"/>
              </a:lnSpc>
              <a:spcBef>
                <a:spcPts val="300"/>
              </a:spcBef>
              <a:spcAft>
                <a:spcPts val="300"/>
              </a:spcAft>
            </a:pPr>
            <a:endParaRPr lang="en-US" altLang="zh-CN" sz="2000" b="1" dirty="0">
              <a:solidFill>
                <a:srgbClr val="C00000"/>
              </a:solidFill>
              <a:latin typeface="+mn-lt"/>
              <a:ea typeface="+mn-ea"/>
              <a:cs typeface="+mn-ea"/>
              <a:sym typeface="+mn-lt"/>
            </a:endParaRPr>
          </a:p>
        </p:txBody>
      </p:sp>
      <p:grpSp>
        <p:nvGrpSpPr>
          <p:cNvPr id="16" name="组合 15"/>
          <p:cNvGrpSpPr/>
          <p:nvPr/>
        </p:nvGrpSpPr>
        <p:grpSpPr>
          <a:xfrm>
            <a:off x="8133715" y="1097774"/>
            <a:ext cx="3578860" cy="2603552"/>
            <a:chOff x="13217" y="3633"/>
            <a:chExt cx="6727" cy="4990"/>
          </a:xfrm>
        </p:grpSpPr>
        <p:sp>
          <p:nvSpPr>
            <p:cNvPr id="17" name="矩形 16"/>
            <p:cNvSpPr/>
            <p:nvPr/>
          </p:nvSpPr>
          <p:spPr>
            <a:xfrm>
              <a:off x="13217" y="3633"/>
              <a:ext cx="6727" cy="4990"/>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13580" y="3771"/>
              <a:ext cx="5893" cy="657"/>
            </a:xfrm>
            <a:prstGeom prst="rect">
              <a:avLst/>
            </a:prstGeom>
            <a:solidFill>
              <a:srgbClr val="003460"/>
            </a:solidFill>
          </p:spPr>
          <p:txBody>
            <a:bodyPr wrap="square" rtlCol="0" anchor="ctr" anchorCtr="0">
              <a:noAutofit/>
            </a:bodyPr>
            <a:lstStyle/>
            <a:p>
              <a:pPr algn="ctr">
                <a:buClrTx/>
                <a:buSzTx/>
                <a:buFontTx/>
              </a:pPr>
              <a:r>
                <a:rPr lang="en-US" altLang="zh-CN" sz="1200" b="1" dirty="0">
                  <a:ln w="15875"/>
                  <a:solidFill>
                    <a:schemeClr val="bg2"/>
                  </a:solidFill>
                  <a:effectLst/>
                  <a:uFillTx/>
                  <a:latin typeface="+mn-ea"/>
                  <a:ea typeface="微软雅黑" panose="020B0503020204020204" charset="-122"/>
                  <a:cs typeface="+mn-lt"/>
                  <a:sym typeface="+mn-lt"/>
                </a:rPr>
                <a:t>Key features</a:t>
              </a:r>
            </a:p>
          </p:txBody>
        </p:sp>
      </p:grpSp>
      <p:sp>
        <p:nvSpPr>
          <p:cNvPr id="19" name="文本框 18"/>
          <p:cNvSpPr txBox="1"/>
          <p:nvPr/>
        </p:nvSpPr>
        <p:spPr>
          <a:xfrm>
            <a:off x="8247380" y="1583055"/>
            <a:ext cx="3535045" cy="2065655"/>
          </a:xfrm>
          <a:prstGeom prst="rect">
            <a:avLst/>
          </a:prstGeom>
          <a:noFill/>
        </p:spPr>
        <p:txBody>
          <a:bodyPr wrap="square" rtlCol="0" anchor="t">
            <a:noAutofit/>
          </a:bodyPr>
          <a:lstStyle/>
          <a:p>
            <a:pPr marL="285750" lvl="1" indent="-285750">
              <a:lnSpc>
                <a:spcPct val="130000"/>
              </a:lnSpc>
              <a:buFont typeface="Arial" panose="020B0604020202020204" pitchFamily="34" charset="0"/>
              <a:buChar char="•"/>
            </a:pPr>
            <a:r>
              <a:rPr sz="1600" b="1" dirty="0">
                <a:latin typeface="Times New Roman" panose="02020603050405020304" pitchFamily="18" charset="0"/>
                <a:cs typeface="+mn-lt"/>
                <a:sym typeface="+mn-lt"/>
              </a:rPr>
              <a:t>Integrated CPU and FPGA processing unit</a:t>
            </a:r>
          </a:p>
          <a:p>
            <a:pPr marL="285750" lvl="1" indent="-285750">
              <a:lnSpc>
                <a:spcPct val="130000"/>
              </a:lnSpc>
              <a:buFont typeface="Arial" panose="020B0604020202020204" pitchFamily="34" charset="0"/>
              <a:buChar char="•"/>
            </a:pPr>
            <a:r>
              <a:rPr lang="en-US" sz="1600" b="1" dirty="0">
                <a:latin typeface="Times New Roman" panose="02020603050405020304" pitchFamily="18" charset="0"/>
                <a:cs typeface="+mn-lt"/>
                <a:sym typeface="+mn-lt"/>
              </a:rPr>
              <a:t>powerful data processing capabilities and system flexibility</a:t>
            </a:r>
          </a:p>
          <a:p>
            <a:pPr marL="285750" lvl="1" indent="-285750">
              <a:lnSpc>
                <a:spcPct val="130000"/>
              </a:lnSpc>
              <a:buFont typeface="Arial" panose="020B0604020202020204" pitchFamily="34" charset="0"/>
              <a:buChar char="•"/>
            </a:pPr>
            <a:r>
              <a:rPr lang="en-US" sz="1600" b="1" dirty="0">
                <a:latin typeface="Times New Roman" panose="02020603050405020304" pitchFamily="18" charset="0"/>
                <a:cs typeface="+mn-lt"/>
                <a:sym typeface="+mn-lt"/>
              </a:rPr>
              <a:t>Integrated trigger distribution, time synchronization</a:t>
            </a:r>
          </a:p>
        </p:txBody>
      </p:sp>
      <p:grpSp>
        <p:nvGrpSpPr>
          <p:cNvPr id="20" name="组合 19"/>
          <p:cNvGrpSpPr/>
          <p:nvPr/>
        </p:nvGrpSpPr>
        <p:grpSpPr>
          <a:xfrm>
            <a:off x="8122969" y="4077402"/>
            <a:ext cx="3578886" cy="2318264"/>
            <a:chOff x="12629" y="3514"/>
            <a:chExt cx="7315" cy="6688"/>
          </a:xfrm>
        </p:grpSpPr>
        <p:sp>
          <p:nvSpPr>
            <p:cNvPr id="21" name="矩形 20"/>
            <p:cNvSpPr/>
            <p:nvPr/>
          </p:nvSpPr>
          <p:spPr>
            <a:xfrm>
              <a:off x="12629" y="3514"/>
              <a:ext cx="7315" cy="6688"/>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22" name="文本框 21"/>
            <p:cNvSpPr txBox="1"/>
            <p:nvPr/>
          </p:nvSpPr>
          <p:spPr>
            <a:xfrm>
              <a:off x="13046" y="3696"/>
              <a:ext cx="6139" cy="1093"/>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latin typeface="+mn-ea"/>
                  <a:ea typeface="微软雅黑" panose="020B0503020204020204" charset="-122"/>
                  <a:cs typeface="+mn-lt"/>
                  <a:sym typeface="+mn-lt"/>
                </a:rPr>
                <a:t>Advantages</a:t>
              </a:r>
              <a:r>
                <a:rPr lang="en-US" altLang="zh-CN" sz="1200" b="1" dirty="0">
                  <a:ln w="15875"/>
                  <a:solidFill>
                    <a:schemeClr val="bg2"/>
                  </a:solidFill>
                  <a:latin typeface="+mn-ea"/>
                  <a:ea typeface="微软雅黑" panose="020B0503020204020204" charset="-122"/>
                  <a:cs typeface="+mn-lt"/>
                  <a:sym typeface="+mn-lt"/>
                </a:rPr>
                <a:t> for Application  </a:t>
              </a:r>
            </a:p>
          </p:txBody>
        </p:sp>
      </p:grpSp>
      <p:sp>
        <p:nvSpPr>
          <p:cNvPr id="23" name="文本框 22"/>
          <p:cNvSpPr txBox="1"/>
          <p:nvPr/>
        </p:nvSpPr>
        <p:spPr>
          <a:xfrm>
            <a:off x="8327390" y="4608830"/>
            <a:ext cx="3384550" cy="1691005"/>
          </a:xfrm>
          <a:prstGeom prst="rect">
            <a:avLst/>
          </a:prstGeom>
          <a:noFill/>
        </p:spPr>
        <p:txBody>
          <a:bodyPr wrap="square" rtlCol="0" anchor="t">
            <a:spAutoFit/>
          </a:bodyPr>
          <a:lstStyle/>
          <a:p>
            <a:pPr marL="285750" lvl="1" indent="-285750">
              <a:lnSpc>
                <a:spcPct val="130000"/>
              </a:lnSpc>
              <a:buFont typeface="Arial" panose="020B0604020202020204" pitchFamily="34" charset="0"/>
              <a:buChar char="•"/>
            </a:pPr>
            <a:r>
              <a:rPr sz="1600" b="1" dirty="0">
                <a:latin typeface="Times New Roman" panose="02020603050405020304" pitchFamily="18" charset="0"/>
                <a:cs typeface="+mn-lt"/>
                <a:sym typeface="+mn-lt"/>
              </a:rPr>
              <a:t>Peripheral devices are isolated from the CPU, reliable hot swapping</a:t>
            </a:r>
          </a:p>
          <a:p>
            <a:pPr marL="285750" lvl="1" indent="-285750">
              <a:lnSpc>
                <a:spcPct val="130000"/>
              </a:lnSpc>
              <a:buFont typeface="Arial" panose="020B0604020202020204" pitchFamily="34" charset="0"/>
              <a:buChar char="•"/>
            </a:pPr>
            <a:r>
              <a:rPr sz="1600" b="1" dirty="0">
                <a:latin typeface="Times New Roman" panose="02020603050405020304" pitchFamily="18" charset="0"/>
                <a:cs typeface="+mn-lt"/>
                <a:sym typeface="+mn-lt"/>
              </a:rPr>
              <a:t>μXI bus technology shortens product update</a:t>
            </a:r>
            <a:r>
              <a:rPr lang="en-US" sz="1600" b="1" dirty="0">
                <a:latin typeface="Times New Roman" panose="02020603050405020304" pitchFamily="18" charset="0"/>
                <a:cs typeface="+mn-lt"/>
                <a:sym typeface="+mn-lt"/>
              </a:rPr>
              <a:t> </a:t>
            </a:r>
            <a:r>
              <a:rPr sz="1600" b="1" dirty="0">
                <a:latin typeface="Times New Roman" panose="02020603050405020304" pitchFamily="18" charset="0"/>
                <a:cs typeface="+mn-lt"/>
                <a:sym typeface="+mn-lt"/>
              </a:rPr>
              <a:t>cycle</a:t>
            </a:r>
            <a:r>
              <a:rPr lang="en-US" sz="1600" b="1" dirty="0">
                <a:latin typeface="Times New Roman" panose="02020603050405020304" pitchFamily="18" charset="0"/>
                <a:cs typeface="+mn-lt"/>
                <a:sym typeface="+mn-lt"/>
              </a:rPr>
              <a:t>s</a:t>
            </a:r>
          </a:p>
        </p:txBody>
      </p:sp>
      <p:sp>
        <p:nvSpPr>
          <p:cNvPr id="5" name="文本框 4"/>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prstClr val="white"/>
                </a:solidFill>
                <a:latin typeface="Times New Roman" panose="02020603050405020304"/>
                <a:ea typeface="宋体" panose="02010600030101010101" pitchFamily="2" charset="-122"/>
              </a:rPr>
              <a:t>1.3</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178913538"/>
              </p:ext>
            </p:extLst>
          </p:nvPr>
        </p:nvGraphicFramePr>
        <p:xfrm>
          <a:off x="571500" y="1090613"/>
          <a:ext cx="7283450" cy="5054600"/>
        </p:xfrm>
        <a:graphic>
          <a:graphicData uri="http://schemas.openxmlformats.org/presentationml/2006/ole">
            <mc:AlternateContent xmlns:mc="http://schemas.openxmlformats.org/markup-compatibility/2006">
              <mc:Choice xmlns:v="urn:schemas-microsoft-com:vml" Requires="v">
                <p:oleObj name="Visio" r:id="rId3" imgW="6604000" imgH="4565765" progId="Visio.Drawing.15">
                  <p:embed/>
                </p:oleObj>
              </mc:Choice>
              <mc:Fallback>
                <p:oleObj name="Visio" r:id="rId3" imgW="6604000" imgH="4565765" progId="Visio.Drawing.15">
                  <p:embed/>
                  <p:pic>
                    <p:nvPicPr>
                      <p:cNvPr id="0" name="Object 3"/>
                      <p:cNvPicPr>
                        <a:picLocks noChangeAspect="1" noChangeArrowheads="1"/>
                      </p:cNvPicPr>
                      <p:nvPr/>
                    </p:nvPicPr>
                    <p:blipFill>
                      <a:blip r:embed="rId4"/>
                      <a:srcRect/>
                      <a:stretch>
                        <a:fillRect/>
                      </a:stretch>
                    </p:blipFill>
                    <p:spPr bwMode="auto">
                      <a:xfrm>
                        <a:off x="571500" y="1090613"/>
                        <a:ext cx="7283450" cy="5054600"/>
                      </a:xfrm>
                      <a:prstGeom prst="rect">
                        <a:avLst/>
                      </a:prstGeom>
                      <a:noFill/>
                    </p:spPr>
                  </p:pic>
                </p:oleObj>
              </mc:Fallback>
            </mc:AlternateContent>
          </a:graphicData>
        </a:graphic>
      </p:graphicFrame>
      <p:graphicFrame>
        <p:nvGraphicFramePr>
          <p:cNvPr id="11" name="对象 10">
            <a:extLst>
              <a:ext uri="{FF2B5EF4-FFF2-40B4-BE49-F238E27FC236}">
                <a16:creationId xmlns:a16="http://schemas.microsoft.com/office/drawing/2014/main" id="{65EBF475-DE38-3D9A-B286-BBDDCD786B0F}"/>
              </a:ext>
            </a:extLst>
          </p:cNvPr>
          <p:cNvGraphicFramePr>
            <a:graphicFrameLocks noChangeAspect="1"/>
          </p:cNvGraphicFramePr>
          <p:nvPr>
            <p:extLst>
              <p:ext uri="{D42A27DB-BD31-4B8C-83A1-F6EECF244321}">
                <p14:modId xmlns:p14="http://schemas.microsoft.com/office/powerpoint/2010/main" val="2715912525"/>
              </p:ext>
            </p:extLst>
          </p:nvPr>
        </p:nvGraphicFramePr>
        <p:xfrm>
          <a:off x="600433" y="1267037"/>
          <a:ext cx="7494587" cy="5037138"/>
        </p:xfrm>
        <a:graphic>
          <a:graphicData uri="http://schemas.openxmlformats.org/presentationml/2006/ole">
            <mc:AlternateContent xmlns:mc="http://schemas.openxmlformats.org/markup-compatibility/2006">
              <mc:Choice xmlns:v="urn:schemas-microsoft-com:vml" Requires="v">
                <p:oleObj name="Visio" r:id="rId5" imgW="7829420" imgH="5238681" progId="Visio.Drawing.15">
                  <p:embed/>
                </p:oleObj>
              </mc:Choice>
              <mc:Fallback>
                <p:oleObj name="Visio" r:id="rId5" imgW="7829420" imgH="5238681" progId="Visio.Drawing.15">
                  <p:embed/>
                  <p:pic>
                    <p:nvPicPr>
                      <p:cNvPr id="7" name="对象 6">
                        <a:extLst>
                          <a:ext uri="{FF2B5EF4-FFF2-40B4-BE49-F238E27FC236}">
                            <a16:creationId xmlns:a16="http://schemas.microsoft.com/office/drawing/2014/main" id="{499CA065-6D08-4BAF-9081-C0CFA1ED185E}"/>
                          </a:ext>
                        </a:extLst>
                      </p:cNvPr>
                      <p:cNvPicPr>
                        <a:picLocks noChangeAspect="1" noChangeArrowheads="1"/>
                      </p:cNvPicPr>
                      <p:nvPr/>
                    </p:nvPicPr>
                    <p:blipFill>
                      <a:blip r:embed="rId6"/>
                      <a:srcRect/>
                      <a:stretch>
                        <a:fillRect/>
                      </a:stretch>
                    </p:blipFill>
                    <p:spPr bwMode="auto">
                      <a:xfrm>
                        <a:off x="600433" y="1267037"/>
                        <a:ext cx="7494587" cy="5037138"/>
                      </a:xfrm>
                      <a:prstGeom prst="rect">
                        <a:avLst/>
                      </a:prstGeom>
                      <a:noFill/>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568306" y="1097279"/>
            <a:ext cx="7467516" cy="5293361"/>
            <a:chOff x="4422440" y="3673770"/>
            <a:chExt cx="3545680" cy="3345826"/>
          </a:xfrm>
        </p:grpSpPr>
        <p:sp>
          <p:nvSpPr>
            <p:cNvPr id="42" name="矩形 41"/>
            <p:cNvSpPr/>
            <p:nvPr/>
          </p:nvSpPr>
          <p:spPr>
            <a:xfrm>
              <a:off x="4426413" y="3719489"/>
              <a:ext cx="3541707" cy="3300107"/>
            </a:xfrm>
            <a:prstGeom prst="rect">
              <a:avLst/>
            </a:prstGeom>
            <a:solidFill>
              <a:srgbClr val="003365">
                <a:alpha val="10000"/>
              </a:srgb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43" name="矩形 42"/>
            <p:cNvSpPr/>
            <p:nvPr/>
          </p:nvSpPr>
          <p:spPr>
            <a:xfrm>
              <a:off x="4422440" y="3673770"/>
              <a:ext cx="3541707" cy="45719"/>
            </a:xfrm>
            <a:prstGeom prst="rect">
              <a:avLst/>
            </a:prstGeom>
            <a:solidFill>
              <a:srgbClr val="003365"/>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6</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占位符 2"/>
          <p:cNvSpPr>
            <a:spLocks noGrp="1"/>
          </p:cNvSpPr>
          <p:nvPr>
            <p:ph type="body" idx="14"/>
          </p:nvPr>
        </p:nvSpPr>
        <p:spPr/>
        <p:txBody>
          <a:bodyPr>
            <a:normAutofit/>
          </a:bodyPr>
          <a:lstStyle/>
          <a:p>
            <a:r>
              <a:t>μXI Data Transmission Architecture</a:t>
            </a:r>
          </a:p>
        </p:txBody>
      </p:sp>
      <p:sp>
        <p:nvSpPr>
          <p:cNvPr id="14" name="内容占位符 2"/>
          <p:cNvSpPr txBox="1"/>
          <p:nvPr/>
        </p:nvSpPr>
        <p:spPr>
          <a:xfrm>
            <a:off x="8271493" y="3657601"/>
            <a:ext cx="4005580" cy="1959916"/>
          </a:xfrm>
          <a:prstGeom prst="rect">
            <a:avLst/>
          </a:prstGeom>
        </p:spPr>
        <p:txBody>
          <a:bodyPr anchor="ctr">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800" kern="1200">
                <a:solidFill>
                  <a:srgbClr val="003460"/>
                </a:solidFill>
                <a:latin typeface="微软雅黑" panose="020B0503020204020204" charset="-122"/>
                <a:ea typeface="微软雅黑" panose="020B0503020204020204" charset="-122"/>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400" kern="1200">
                <a:solidFill>
                  <a:srgbClr val="003460"/>
                </a:solidFill>
                <a:latin typeface="微软雅黑" panose="020B0503020204020204" charset="-122"/>
                <a:ea typeface="微软雅黑" panose="020B0503020204020204" charset="-122"/>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800" kern="1200">
                <a:solidFill>
                  <a:srgbClr val="003460"/>
                </a:solidFill>
                <a:latin typeface="微软雅黑" panose="020B0503020204020204" charset="-122"/>
                <a:ea typeface="微软雅黑" panose="020B0503020204020204" charset="-122"/>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685" indent="-273685" algn="just" fontAlgn="auto">
              <a:lnSpc>
                <a:spcPct val="130000"/>
              </a:lnSpc>
              <a:spcBef>
                <a:spcPts val="300"/>
              </a:spcBef>
              <a:spcAft>
                <a:spcPts val="300"/>
              </a:spcAft>
            </a:pPr>
            <a:endParaRPr lang="en-US" altLang="zh-CN" sz="2000" b="1" dirty="0">
              <a:solidFill>
                <a:srgbClr val="C00000"/>
              </a:solidFill>
              <a:latin typeface="+mn-lt"/>
              <a:ea typeface="+mn-ea"/>
              <a:cs typeface="+mn-ea"/>
              <a:sym typeface="+mn-lt"/>
            </a:endParaRPr>
          </a:p>
        </p:txBody>
      </p:sp>
      <p:grpSp>
        <p:nvGrpSpPr>
          <p:cNvPr id="16" name="组合 15"/>
          <p:cNvGrpSpPr/>
          <p:nvPr>
            <p:custDataLst>
              <p:tags r:id="rId1"/>
            </p:custDataLst>
          </p:nvPr>
        </p:nvGrpSpPr>
        <p:grpSpPr>
          <a:xfrm>
            <a:off x="8491220" y="1315085"/>
            <a:ext cx="3291205" cy="2341880"/>
            <a:chOff x="13217" y="3514"/>
            <a:chExt cx="6727" cy="5374"/>
          </a:xfrm>
        </p:grpSpPr>
        <p:sp>
          <p:nvSpPr>
            <p:cNvPr id="17" name="矩形 16"/>
            <p:cNvSpPr/>
            <p:nvPr>
              <p:custDataLst>
                <p:tags r:id="rId5"/>
              </p:custDataLst>
            </p:nvPr>
          </p:nvSpPr>
          <p:spPr>
            <a:xfrm>
              <a:off x="13217" y="3514"/>
              <a:ext cx="6727" cy="5374"/>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8" name="文本框 17"/>
            <p:cNvSpPr txBox="1"/>
            <p:nvPr>
              <p:custDataLst>
                <p:tags r:id="rId6"/>
              </p:custDataLst>
            </p:nvPr>
          </p:nvSpPr>
          <p:spPr>
            <a:xfrm>
              <a:off x="13560" y="3728"/>
              <a:ext cx="6139" cy="1093"/>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latin typeface="+mn-ea"/>
                  <a:ea typeface="微软雅黑" panose="020B0503020204020204" charset="-122"/>
                  <a:cs typeface="+mn-lt"/>
                  <a:sym typeface="+mn-lt"/>
                </a:rPr>
                <a:t>Key Features</a:t>
              </a:r>
            </a:p>
          </p:txBody>
        </p:sp>
      </p:grpSp>
      <p:sp>
        <p:nvSpPr>
          <p:cNvPr id="21" name="矩形 20"/>
          <p:cNvSpPr/>
          <p:nvPr>
            <p:custDataLst>
              <p:tags r:id="rId2"/>
            </p:custDataLst>
          </p:nvPr>
        </p:nvSpPr>
        <p:spPr>
          <a:xfrm>
            <a:off x="8422005" y="3992245"/>
            <a:ext cx="3290570" cy="2397760"/>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23" name="文本框 22"/>
          <p:cNvSpPr txBox="1"/>
          <p:nvPr>
            <p:custDataLst>
              <p:tags r:id="rId3"/>
            </p:custDataLst>
          </p:nvPr>
        </p:nvSpPr>
        <p:spPr>
          <a:xfrm>
            <a:off x="8565515" y="4597400"/>
            <a:ext cx="3448050" cy="1390650"/>
          </a:xfrm>
          <a:prstGeom prst="rect">
            <a:avLst/>
          </a:prstGeom>
          <a:noFill/>
        </p:spPr>
        <p:txBody>
          <a:bodyPr wrap="square" rtlCol="0" anchor="t">
            <a:noAutofit/>
          </a:bodyPr>
          <a:lstStyle/>
          <a:p>
            <a:pPr marL="285750" lvl="1" indent="-285750">
              <a:lnSpc>
                <a:spcPct val="130000"/>
              </a:lnSpc>
              <a:buFont typeface="Arial" panose="020B0604020202020204" pitchFamily="34" charset="0"/>
              <a:buChar char="•"/>
            </a:pPr>
            <a:r>
              <a:rPr lang="zh-CN" altLang="en-US" sz="1600" b="1" dirty="0">
                <a:latin typeface="Times New Roman" panose="02020603050405020304" pitchFamily="18" charset="0"/>
                <a:cs typeface="+mn-lt"/>
                <a:sym typeface="+mn-lt"/>
              </a:rPr>
              <a:t>Stable Software and Hardware Interaction Driver</a:t>
            </a:r>
          </a:p>
          <a:p>
            <a:pPr marL="285750" lvl="1" indent="-285750">
              <a:lnSpc>
                <a:spcPct val="130000"/>
              </a:lnSpc>
              <a:buFont typeface="Arial" panose="020B0604020202020204" pitchFamily="34" charset="0"/>
              <a:buChar char="•"/>
            </a:pPr>
            <a:r>
              <a:rPr sz="1600" b="1" dirty="0">
                <a:latin typeface="Times New Roman" panose="02020603050405020304" pitchFamily="18" charset="0"/>
                <a:cs typeface="+mn-lt"/>
                <a:sym typeface="+mn-lt"/>
              </a:rPr>
              <a:t>Simplified SDK Development Support Package</a:t>
            </a:r>
          </a:p>
          <a:p>
            <a:pPr marL="285750" lvl="1" indent="-285750">
              <a:lnSpc>
                <a:spcPct val="130000"/>
              </a:lnSpc>
              <a:buFont typeface="Arial" panose="020B0604020202020204" pitchFamily="34" charset="0"/>
              <a:buChar char="•"/>
            </a:pPr>
            <a:r>
              <a:rPr lang="zh-CN" altLang="en-US" sz="1600" b="1" dirty="0">
                <a:latin typeface="Times New Roman" panose="02020603050405020304" pitchFamily="18" charset="0"/>
                <a:cs typeface="+mn-lt"/>
                <a:sym typeface="+mn-lt"/>
              </a:rPr>
              <a:t>Flexible Interface Calls</a:t>
            </a:r>
          </a:p>
        </p:txBody>
      </p:sp>
      <p:sp>
        <p:nvSpPr>
          <p:cNvPr id="25" name="文本框 24"/>
          <p:cNvSpPr txBox="1"/>
          <p:nvPr>
            <p:custDataLst>
              <p:tags r:id="rId4"/>
            </p:custDataLst>
          </p:nvPr>
        </p:nvSpPr>
        <p:spPr>
          <a:xfrm>
            <a:off x="8565514" y="1884680"/>
            <a:ext cx="3436637" cy="605124"/>
          </a:xfrm>
          <a:prstGeom prst="rect">
            <a:avLst/>
          </a:prstGeom>
          <a:noFill/>
        </p:spPr>
        <p:txBody>
          <a:bodyPr wrap="square" rtlCol="0" anchor="t">
            <a:noAutofit/>
          </a:bodyPr>
          <a:lstStyle/>
          <a:p>
            <a:pPr marL="285750" lvl="1" indent="-285750">
              <a:lnSpc>
                <a:spcPct val="130000"/>
              </a:lnSpc>
              <a:buFont typeface="Arial" panose="020B0604020202020204" pitchFamily="34" charset="0"/>
              <a:buChar char="•"/>
            </a:pPr>
            <a:r>
              <a:rPr sz="1600" b="1" dirty="0" err="1">
                <a:latin typeface="Times New Roman" panose="02020603050405020304" pitchFamily="18" charset="0"/>
                <a:cs typeface="+mn-lt"/>
                <a:sym typeface="+mn-lt"/>
              </a:rPr>
              <a:t>μXI</a:t>
            </a:r>
            <a:r>
              <a:rPr sz="1600" b="1" dirty="0">
                <a:latin typeface="Times New Roman" panose="02020603050405020304" pitchFamily="18" charset="0"/>
                <a:cs typeface="+mn-lt"/>
                <a:sym typeface="+mn-lt"/>
              </a:rPr>
              <a:t> Device Bus Abstraction</a:t>
            </a:r>
          </a:p>
          <a:p>
            <a:pPr marL="285750" lvl="1" indent="-285750">
              <a:lnSpc>
                <a:spcPct val="130000"/>
              </a:lnSpc>
              <a:buFont typeface="Arial" panose="020B0604020202020204" pitchFamily="34" charset="0"/>
              <a:buChar char="•"/>
            </a:pPr>
            <a:r>
              <a:rPr lang="zh-CN" altLang="en-US" sz="1600" b="1" dirty="0">
                <a:latin typeface="Times New Roman" panose="02020603050405020304" pitchFamily="18" charset="0"/>
                <a:cs typeface="+mn-lt"/>
                <a:sym typeface="+mn-lt"/>
              </a:rPr>
              <a:t>Standardized Interface Design</a:t>
            </a:r>
          </a:p>
          <a:p>
            <a:pPr marL="285750" lvl="1" indent="-285750">
              <a:lnSpc>
                <a:spcPct val="130000"/>
              </a:lnSpc>
              <a:buFont typeface="Arial" panose="020B0604020202020204" pitchFamily="34" charset="0"/>
              <a:buChar char="•"/>
            </a:pPr>
            <a:r>
              <a:rPr lang="en-US" altLang="zh-CN" sz="1600" b="1" dirty="0">
                <a:latin typeface="Times New Roman" panose="02020603050405020304" pitchFamily="18" charset="0"/>
                <a:cs typeface="+mn-lt"/>
                <a:sym typeface="+mn-lt"/>
              </a:rPr>
              <a:t>Logic f</a:t>
            </a:r>
            <a:r>
              <a:rPr lang="zh-CN" altLang="en-US" sz="1600" b="1" dirty="0">
                <a:latin typeface="Times New Roman" panose="02020603050405020304" pitchFamily="18" charset="0"/>
                <a:cs typeface="+mn-lt"/>
                <a:sym typeface="+mn-lt"/>
              </a:rPr>
              <a:t>irmware Interconnection Based on Transport  Layer</a:t>
            </a:r>
          </a:p>
        </p:txBody>
      </p:sp>
      <p:sp>
        <p:nvSpPr>
          <p:cNvPr id="19" name="文本框 18"/>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prstClr val="white"/>
                </a:solidFill>
                <a:latin typeface="Times New Roman" panose="02020603050405020304"/>
                <a:ea typeface="宋体" panose="02010600030101010101" pitchFamily="2" charset="-122"/>
              </a:rPr>
              <a:t>1.4</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1547003598"/>
              </p:ext>
            </p:extLst>
          </p:nvPr>
        </p:nvGraphicFramePr>
        <p:xfrm>
          <a:off x="38100" y="1465263"/>
          <a:ext cx="8512175" cy="4076700"/>
        </p:xfrm>
        <a:graphic>
          <a:graphicData uri="http://schemas.openxmlformats.org/presentationml/2006/ole">
            <mc:AlternateContent xmlns:mc="http://schemas.openxmlformats.org/markup-compatibility/2006">
              <mc:Choice xmlns:v="urn:schemas-microsoft-com:vml" Requires="v">
                <p:oleObj name="Visio" r:id="rId9" imgW="8490028" imgH="4064092" progId="Visio.Drawing.15">
                  <p:embed/>
                </p:oleObj>
              </mc:Choice>
              <mc:Fallback>
                <p:oleObj name="Visio" r:id="rId9" imgW="8490028" imgH="4064092" progId="Visio.Drawing.15">
                  <p:embed/>
                  <p:pic>
                    <p:nvPicPr>
                      <p:cNvPr id="0" name="Object 3"/>
                      <p:cNvPicPr>
                        <a:picLocks noChangeAspect="1" noChangeArrowheads="1"/>
                      </p:cNvPicPr>
                      <p:nvPr/>
                    </p:nvPicPr>
                    <p:blipFill>
                      <a:blip r:embed="rId10"/>
                      <a:srcRect/>
                      <a:stretch>
                        <a:fillRect/>
                      </a:stretch>
                    </p:blipFill>
                    <p:spPr bwMode="auto">
                      <a:xfrm>
                        <a:off x="38100" y="1465263"/>
                        <a:ext cx="8512175" cy="4076700"/>
                      </a:xfrm>
                      <a:prstGeom prst="rect">
                        <a:avLst/>
                      </a:prstGeom>
                      <a:noFill/>
                    </p:spPr>
                  </p:pic>
                </p:oleObj>
              </mc:Fallback>
            </mc:AlternateContent>
          </a:graphicData>
        </a:graphic>
      </p:graphicFrame>
      <p:sp>
        <p:nvSpPr>
          <p:cNvPr id="7" name="文本框 6"/>
          <p:cNvSpPr txBox="1"/>
          <p:nvPr/>
        </p:nvSpPr>
        <p:spPr>
          <a:xfrm>
            <a:off x="8589878" y="4156364"/>
            <a:ext cx="3003524" cy="378867"/>
          </a:xfrm>
          <a:prstGeom prst="rect">
            <a:avLst/>
          </a:prstGeom>
          <a:solidFill>
            <a:srgbClr val="003460"/>
          </a:solidFill>
        </p:spPr>
        <p:txBody>
          <a:bodyPr wrap="square" rtlCol="0" anchor="ctr" anchorCtr="0">
            <a:noAutofit/>
          </a:bodyPr>
          <a:lstStyle/>
          <a:p>
            <a:pPr algn="ctr">
              <a:buClrTx/>
              <a:buSzTx/>
              <a:buFontTx/>
            </a:pPr>
            <a:r>
              <a:rPr lang="zh-CN" altLang="en-US" sz="1200" b="1" dirty="0">
                <a:ln w="15875"/>
                <a:solidFill>
                  <a:schemeClr val="bg2"/>
                </a:solidFill>
                <a:latin typeface="+mn-ea"/>
                <a:ea typeface="微软雅黑" panose="020B0503020204020204" charset="-122"/>
                <a:cs typeface="+mn-lt"/>
                <a:sym typeface="+mn-lt"/>
              </a:rPr>
              <a:t>Advantages</a:t>
            </a:r>
            <a:r>
              <a:rPr lang="en-US" altLang="zh-CN" sz="1200" b="1" dirty="0">
                <a:ln w="15875"/>
                <a:solidFill>
                  <a:schemeClr val="bg2"/>
                </a:solidFill>
                <a:latin typeface="+mn-ea"/>
                <a:ea typeface="微软雅黑" panose="020B0503020204020204" charset="-122"/>
                <a:cs typeface="+mn-lt"/>
                <a:sym typeface="+mn-lt"/>
              </a:rPr>
              <a:t> for Application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600" b="0" i="0" u="none" strike="noStrike" kern="1200" cap="none" spc="0" normalizeH="0" baseline="0" noProof="0" smtClean="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rPr>
              <a:t>7</a:t>
            </a:fld>
            <a:endParaRPr kumimoji="0" lang="zh-CN" altLang="en-US" sz="1600" b="0" i="0" u="none" strike="noStrike" kern="1200" cap="none" spc="0" normalizeH="0" baseline="0" noProof="0" dirty="0">
              <a:ln>
                <a:noFill/>
              </a:ln>
              <a:solidFill>
                <a:srgbClr val="00336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占位符 2"/>
          <p:cNvSpPr>
            <a:spLocks noGrp="1"/>
          </p:cNvSpPr>
          <p:nvPr>
            <p:ph type="body" idx="14"/>
          </p:nvPr>
        </p:nvSpPr>
        <p:spPr/>
        <p:txBody>
          <a:bodyPr vert="horz" lIns="90000" tIns="46800" rIns="90000" bIns="46800" rtlCol="0">
            <a:normAutofit/>
          </a:bodyPr>
          <a:lstStyle/>
          <a:p>
            <a:r>
              <a:rPr lang="zh-CN" altLang="en-US" dirty="0">
                <a:cs typeface="+mn-ea"/>
                <a:sym typeface="+mn-lt"/>
              </a:rPr>
              <a:t>μXI Hardware Platform Framework</a:t>
            </a:r>
          </a:p>
        </p:txBody>
      </p:sp>
      <p:sp>
        <p:nvSpPr>
          <p:cNvPr id="14" name="内容占位符 2"/>
          <p:cNvSpPr txBox="1"/>
          <p:nvPr/>
        </p:nvSpPr>
        <p:spPr>
          <a:xfrm>
            <a:off x="8271493" y="3429000"/>
            <a:ext cx="4005580" cy="2853055"/>
          </a:xfrm>
          <a:prstGeom prst="rect">
            <a:avLst/>
          </a:prstGeom>
        </p:spPr>
        <p:txBody>
          <a:bodyPr anchor="ctr">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800" kern="1200">
                <a:solidFill>
                  <a:srgbClr val="003460"/>
                </a:solidFill>
                <a:latin typeface="微软雅黑" panose="020B0503020204020204" charset="-122"/>
                <a:ea typeface="微软雅黑" panose="020B0503020204020204" charset="-122"/>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400" kern="1200">
                <a:solidFill>
                  <a:srgbClr val="003460"/>
                </a:solidFill>
                <a:latin typeface="微软雅黑" panose="020B0503020204020204" charset="-122"/>
                <a:ea typeface="微软雅黑" panose="020B0503020204020204" charset="-122"/>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800" kern="1200">
                <a:solidFill>
                  <a:srgbClr val="003460"/>
                </a:solidFill>
                <a:latin typeface="微软雅黑" panose="020B0503020204020204" charset="-122"/>
                <a:ea typeface="微软雅黑" panose="020B0503020204020204" charset="-122"/>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rgbClr val="003460"/>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685" marR="0" lvl="0" indent="-273685" algn="just" defTabSz="685800" rtl="0" eaLnBrk="1" fontAlgn="auto" latinLnBrk="0" hangingPunct="1">
              <a:lnSpc>
                <a:spcPct val="130000"/>
              </a:lnSpc>
              <a:spcBef>
                <a:spcPts val="300"/>
              </a:spcBef>
              <a:spcAft>
                <a:spcPts val="300"/>
              </a:spcAft>
              <a:buClrTx/>
              <a:buSzTx/>
              <a:buFont typeface="Arial" panose="020B0604020202020204" pitchFamily="34" charset="0"/>
              <a:buChar char="•"/>
              <a:defRPr/>
            </a:pPr>
            <a:endParaRPr kumimoji="0" lang="en-US" altLang="zh-CN" sz="2000" b="1" i="0" u="none" strike="noStrike" kern="1200" cap="none" spc="0" normalizeH="0" baseline="0" noProof="0" dirty="0">
              <a:ln>
                <a:noFill/>
              </a:ln>
              <a:solidFill>
                <a:srgbClr val="C00000"/>
              </a:solidFill>
              <a:effectLst/>
              <a:uLnTx/>
              <a:uFillTx/>
              <a:latin typeface="Times New Roman" panose="02020603050405020304"/>
              <a:ea typeface="宋体" panose="02010600030101010101" pitchFamily="2" charset="-122"/>
              <a:cs typeface="+mn-ea"/>
              <a:sym typeface="+mn-lt"/>
            </a:endParaRPr>
          </a:p>
        </p:txBody>
      </p:sp>
      <p:grpSp>
        <p:nvGrpSpPr>
          <p:cNvPr id="16" name="组合 15"/>
          <p:cNvGrpSpPr/>
          <p:nvPr/>
        </p:nvGrpSpPr>
        <p:grpSpPr>
          <a:xfrm>
            <a:off x="8420735" y="1020445"/>
            <a:ext cx="3291840" cy="2282190"/>
            <a:chOff x="13217" y="3514"/>
            <a:chExt cx="6727" cy="5411"/>
          </a:xfrm>
        </p:grpSpPr>
        <p:sp>
          <p:nvSpPr>
            <p:cNvPr id="17" name="矩形 16"/>
            <p:cNvSpPr/>
            <p:nvPr/>
          </p:nvSpPr>
          <p:spPr>
            <a:xfrm>
              <a:off x="13217" y="3514"/>
              <a:ext cx="6727" cy="5411"/>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宋体" panose="02010600030101010101" pitchFamily="2" charset="-122"/>
                <a:cs typeface="+mn-cs"/>
              </a:endParaRPr>
            </a:p>
          </p:txBody>
        </p:sp>
        <p:sp>
          <p:nvSpPr>
            <p:cNvPr id="18" name="文本框 17"/>
            <p:cNvSpPr txBox="1"/>
            <p:nvPr/>
          </p:nvSpPr>
          <p:spPr>
            <a:xfrm>
              <a:off x="13558" y="3843"/>
              <a:ext cx="6139" cy="1093"/>
            </a:xfrm>
            <a:prstGeom prst="rect">
              <a:avLst/>
            </a:prstGeom>
            <a:solidFill>
              <a:srgbClr val="003460"/>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ln w="15875"/>
                  <a:solidFill>
                    <a:schemeClr val="bg2"/>
                  </a:solidFill>
                  <a:latin typeface="+mn-ea"/>
                  <a:ea typeface="微软雅黑" panose="020B0503020204020204" charset="-122"/>
                  <a:cs typeface="+mn-lt"/>
                  <a:sym typeface="+mn-lt"/>
                </a:rPr>
                <a:t>Key Features</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0" dirty="0">
                <a:ln w="15875"/>
                <a:solidFill>
                  <a:srgbClr val="FFFFFF"/>
                </a:solidFill>
                <a:effectLst/>
                <a:uLnTx/>
                <a:uFillTx/>
                <a:latin typeface="宋体" panose="02010600030101010101" pitchFamily="2" charset="-122"/>
                <a:ea typeface="微软雅黑" panose="020B0503020204020204" charset="-122"/>
                <a:cs typeface="Times New Roman" panose="02020603050405020304"/>
                <a:sym typeface="+mn-lt"/>
              </a:endParaRPr>
            </a:p>
          </p:txBody>
        </p:sp>
      </p:grpSp>
      <p:sp>
        <p:nvSpPr>
          <p:cNvPr id="19" name="文本框 18"/>
          <p:cNvSpPr txBox="1"/>
          <p:nvPr/>
        </p:nvSpPr>
        <p:spPr>
          <a:xfrm>
            <a:off x="8587740" y="1614170"/>
            <a:ext cx="3253740" cy="1691005"/>
          </a:xfrm>
          <a:prstGeom prst="rect">
            <a:avLst/>
          </a:prstGeom>
          <a:noFill/>
        </p:spPr>
        <p:txBody>
          <a:bodyPr wrap="square" rtlCol="0" anchor="t">
            <a:spAutoFit/>
          </a:bodyPr>
          <a:lstStyle/>
          <a:p>
            <a:pPr marL="285750" marR="0" lvl="1"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defRPr/>
            </a:pPr>
            <a:r>
              <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a:sym typeface="+mn-lt"/>
              </a:rPr>
              <a:t>Modular Design Concept</a:t>
            </a:r>
          </a:p>
          <a:p>
            <a:pPr marL="285750" marR="0" lvl="1"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a:sym typeface="+mn-lt"/>
              </a:rPr>
              <a:t>Highly Reliable Intelligent Device Management</a:t>
            </a:r>
          </a:p>
          <a:p>
            <a:pPr marL="285750" marR="0" lvl="1"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defRPr/>
            </a:pPr>
            <a:r>
              <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a:sym typeface="+mn-lt"/>
              </a:rPr>
              <a:t>Highly Reliable Industrial Design</a:t>
            </a:r>
          </a:p>
        </p:txBody>
      </p:sp>
      <p:grpSp>
        <p:nvGrpSpPr>
          <p:cNvPr id="20" name="组合 19"/>
          <p:cNvGrpSpPr/>
          <p:nvPr/>
        </p:nvGrpSpPr>
        <p:grpSpPr>
          <a:xfrm>
            <a:off x="8420735" y="3575685"/>
            <a:ext cx="3290570" cy="2824480"/>
            <a:chOff x="13217" y="3514"/>
            <a:chExt cx="6727" cy="7377"/>
          </a:xfrm>
        </p:grpSpPr>
        <p:sp>
          <p:nvSpPr>
            <p:cNvPr id="21" name="矩形 20"/>
            <p:cNvSpPr/>
            <p:nvPr/>
          </p:nvSpPr>
          <p:spPr>
            <a:xfrm>
              <a:off x="13217" y="3514"/>
              <a:ext cx="6727" cy="7377"/>
            </a:xfrm>
            <a:prstGeom prst="rect">
              <a:avLst/>
            </a:prstGeom>
            <a:solidFill>
              <a:schemeClr val="bg2">
                <a:lumMod val="95000"/>
              </a:schemeClr>
            </a:solidFill>
            <a:ln w="19050">
              <a:solidFill>
                <a:schemeClr val="bg2">
                  <a:lumMod val="5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endParaRPr>
            </a:p>
          </p:txBody>
        </p:sp>
        <p:sp>
          <p:nvSpPr>
            <p:cNvPr id="22" name="文本框 21"/>
            <p:cNvSpPr txBox="1"/>
            <p:nvPr/>
          </p:nvSpPr>
          <p:spPr>
            <a:xfrm>
              <a:off x="13560" y="3990"/>
              <a:ext cx="6139" cy="1093"/>
            </a:xfrm>
            <a:prstGeom prst="rect">
              <a:avLst/>
            </a:prstGeom>
            <a:solidFill>
              <a:srgbClr val="003460"/>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w="15875"/>
                  <a:solidFill>
                    <a:srgbClr val="FFFFFF"/>
                  </a:solidFill>
                  <a:effectLst/>
                  <a:uLnTx/>
                  <a:uFillTx/>
                  <a:latin typeface="宋体" panose="02010600030101010101" pitchFamily="2" charset="-122"/>
                  <a:ea typeface="微软雅黑" panose="020B0503020204020204" charset="-122"/>
                  <a:cs typeface="Times New Roman" panose="02020603050405020304"/>
                  <a:sym typeface="+mn-lt"/>
                </a:rPr>
                <a:t>Advantages for Application  </a:t>
              </a:r>
            </a:p>
          </p:txBody>
        </p:sp>
      </p:grpSp>
      <p:sp>
        <p:nvSpPr>
          <p:cNvPr id="23" name="文本框 22"/>
          <p:cNvSpPr txBox="1"/>
          <p:nvPr/>
        </p:nvSpPr>
        <p:spPr>
          <a:xfrm>
            <a:off x="8419465" y="4202430"/>
            <a:ext cx="3291840" cy="2011045"/>
          </a:xfrm>
          <a:prstGeom prst="rect">
            <a:avLst/>
          </a:prstGeom>
          <a:noFill/>
        </p:spPr>
        <p:txBody>
          <a:bodyPr wrap="square" rtlCol="0" anchor="t">
            <a:spAutoFit/>
          </a:bodyPr>
          <a:lstStyle/>
          <a:p>
            <a:pPr marL="285750" marR="0" lvl="1"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a:sym typeface="+mn-lt"/>
              </a:rPr>
              <a:t>Modular design meets the needs of rapid product iteration</a:t>
            </a:r>
          </a:p>
          <a:p>
            <a:pPr marL="285750" marR="0" lvl="1"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a:sym typeface="+mn-lt"/>
              </a:rPr>
              <a:t>Fully intelligent management of power, temperature and  board status,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a:sym typeface="+mn-lt"/>
              </a:rPr>
              <a:t> </a:t>
            </a:r>
            <a:r>
              <a:rPr kumimoji="0" lang="zh-CN" altLang="en-US"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a:sym typeface="+mn-lt"/>
              </a:rPr>
              <a:t>industrial system reliability requirements</a:t>
            </a:r>
          </a:p>
        </p:txBody>
      </p:sp>
      <p:sp>
        <p:nvSpPr>
          <p:cNvPr id="24" name="文本框 23"/>
          <p:cNvSpPr txBox="1"/>
          <p:nvPr/>
        </p:nvSpPr>
        <p:spPr>
          <a:xfrm>
            <a:off x="135906"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rPr>
              <a:t>1.5</a:t>
            </a: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8353" y="2817119"/>
            <a:ext cx="2194401" cy="1206506"/>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841" y="1445375"/>
            <a:ext cx="1338944" cy="760651"/>
          </a:xfrm>
          <a:prstGeom prst="rect">
            <a:avLst/>
          </a:prstGeom>
        </p:spPr>
      </p:pic>
      <p:sp>
        <p:nvSpPr>
          <p:cNvPr id="28" name="文本框 27"/>
          <p:cNvSpPr txBox="1"/>
          <p:nvPr/>
        </p:nvSpPr>
        <p:spPr>
          <a:xfrm>
            <a:off x="1431925" y="2120265"/>
            <a:ext cx="1151255" cy="368300"/>
          </a:xfrm>
          <a:prstGeom prst="rect">
            <a:avLst/>
          </a:prstGeom>
          <a:noFill/>
        </p:spPr>
        <p:txBody>
          <a:bodyPr wrap="square" rtlCol="0">
            <a:spAutoFit/>
          </a:bodyPr>
          <a:lstStyle/>
          <a:p>
            <a:r>
              <a:rPr lang="en-US" altLang="zh-CN" b="1" dirty="0">
                <a:solidFill>
                  <a:srgbClr val="AF282B"/>
                </a:solidFill>
              </a:rPr>
              <a:t>M</a:t>
            </a:r>
            <a:r>
              <a:rPr lang="zh-CN" altLang="en-US" b="1" dirty="0">
                <a:solidFill>
                  <a:srgbClr val="AF282B"/>
                </a:solidFill>
              </a:rPr>
              <a:t>achine</a:t>
            </a:r>
          </a:p>
        </p:txBody>
      </p:sp>
      <p:sp>
        <p:nvSpPr>
          <p:cNvPr id="30" name="文本框 29"/>
          <p:cNvSpPr txBox="1"/>
          <p:nvPr/>
        </p:nvSpPr>
        <p:spPr>
          <a:xfrm>
            <a:off x="3935730" y="1580515"/>
            <a:ext cx="1672590" cy="368300"/>
          </a:xfrm>
          <a:prstGeom prst="rect">
            <a:avLst/>
          </a:prstGeom>
          <a:noFill/>
        </p:spPr>
        <p:txBody>
          <a:bodyPr wrap="square" rtlCol="0">
            <a:spAutoFit/>
          </a:bodyPr>
          <a:lstStyle/>
          <a:p>
            <a:r>
              <a:rPr lang="zh-CN" altLang="en-US" b="1" dirty="0">
                <a:solidFill>
                  <a:srgbClr val="AF282B"/>
                </a:solidFill>
              </a:rPr>
              <a:t>Power supply</a:t>
            </a:r>
          </a:p>
        </p:txBody>
      </p:sp>
      <p:sp>
        <p:nvSpPr>
          <p:cNvPr id="32" name="文本框 31"/>
          <p:cNvSpPr txBox="1"/>
          <p:nvPr/>
        </p:nvSpPr>
        <p:spPr>
          <a:xfrm>
            <a:off x="5817235" y="2232660"/>
            <a:ext cx="1802765" cy="368300"/>
          </a:xfrm>
          <a:prstGeom prst="rect">
            <a:avLst/>
          </a:prstGeom>
          <a:noFill/>
        </p:spPr>
        <p:txBody>
          <a:bodyPr wrap="square" rtlCol="0">
            <a:spAutoFit/>
          </a:bodyPr>
          <a:lstStyle/>
          <a:p>
            <a:r>
              <a:rPr lang="en-US" altLang="zh-CN" b="1" dirty="0">
                <a:solidFill>
                  <a:srgbClr val="AF282B"/>
                </a:solidFill>
              </a:rPr>
              <a:t>H</a:t>
            </a:r>
            <a:r>
              <a:rPr lang="zh-CN" altLang="en-US" b="1" dirty="0">
                <a:solidFill>
                  <a:srgbClr val="AF282B"/>
                </a:solidFill>
              </a:rPr>
              <a:t>eat dissipation</a:t>
            </a:r>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273" y="2787585"/>
            <a:ext cx="1581062" cy="910607"/>
          </a:xfrm>
          <a:prstGeom prst="rect">
            <a:avLst/>
          </a:prstGeom>
        </p:spPr>
      </p:pic>
      <p:sp>
        <p:nvSpPr>
          <p:cNvPr id="34" name="文本框 33"/>
          <p:cNvSpPr txBox="1"/>
          <p:nvPr/>
        </p:nvSpPr>
        <p:spPr>
          <a:xfrm>
            <a:off x="6419215" y="3575685"/>
            <a:ext cx="1602105" cy="368300"/>
          </a:xfrm>
          <a:prstGeom prst="rect">
            <a:avLst/>
          </a:prstGeom>
          <a:noFill/>
        </p:spPr>
        <p:txBody>
          <a:bodyPr wrap="square" rtlCol="0">
            <a:spAutoFit/>
          </a:bodyPr>
          <a:lstStyle/>
          <a:p>
            <a:r>
              <a:rPr lang="zh-CN" altLang="en-US" b="1" dirty="0">
                <a:solidFill>
                  <a:srgbClr val="AF282B"/>
                </a:solidFill>
              </a:rPr>
              <a:t>Backplate</a:t>
            </a:r>
          </a:p>
        </p:txBody>
      </p:sp>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57937" y="3969879"/>
            <a:ext cx="701073" cy="1449676"/>
          </a:xfrm>
          <a:prstGeom prst="rect">
            <a:avLst/>
          </a:prstGeom>
        </p:spPr>
      </p:pic>
      <p:sp>
        <p:nvSpPr>
          <p:cNvPr id="36" name="文本框 35"/>
          <p:cNvSpPr txBox="1"/>
          <p:nvPr/>
        </p:nvSpPr>
        <p:spPr>
          <a:xfrm>
            <a:off x="5514975" y="5006340"/>
            <a:ext cx="2904490" cy="645160"/>
          </a:xfrm>
          <a:prstGeom prst="rect">
            <a:avLst/>
          </a:prstGeom>
          <a:noFill/>
        </p:spPr>
        <p:txBody>
          <a:bodyPr wrap="square" rtlCol="0">
            <a:spAutoFit/>
          </a:bodyPr>
          <a:lstStyle/>
          <a:p>
            <a:r>
              <a:rPr lang="en-US" altLang="zh-CN" b="1" dirty="0">
                <a:solidFill>
                  <a:srgbClr val="AF282B"/>
                </a:solidFill>
              </a:rPr>
              <a:t>System management	</a:t>
            </a:r>
          </a:p>
        </p:txBody>
      </p:sp>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3435559" y="4630528"/>
            <a:ext cx="701071" cy="1345848"/>
          </a:xfrm>
          <a:prstGeom prst="rect">
            <a:avLst/>
          </a:prstGeom>
        </p:spPr>
      </p:pic>
      <p:sp>
        <p:nvSpPr>
          <p:cNvPr id="38" name="文本框 37"/>
          <p:cNvSpPr txBox="1"/>
          <p:nvPr/>
        </p:nvSpPr>
        <p:spPr>
          <a:xfrm>
            <a:off x="3113405" y="5559425"/>
            <a:ext cx="1521460" cy="368300"/>
          </a:xfrm>
          <a:prstGeom prst="rect">
            <a:avLst/>
          </a:prstGeom>
          <a:noFill/>
        </p:spPr>
        <p:txBody>
          <a:bodyPr wrap="square" rtlCol="0">
            <a:spAutoFit/>
          </a:bodyPr>
          <a:lstStyle/>
          <a:p>
            <a:pPr algn="ctr"/>
            <a:r>
              <a:rPr lang="en-US" altLang="zh-CN" b="1" dirty="0">
                <a:solidFill>
                  <a:srgbClr val="AF282B"/>
                </a:solidFill>
              </a:rPr>
              <a:t>Controller</a:t>
            </a:r>
          </a:p>
        </p:txBody>
      </p:sp>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228424" y="4142256"/>
            <a:ext cx="831480" cy="1235328"/>
          </a:xfrm>
          <a:prstGeom prst="rect">
            <a:avLst/>
          </a:prstGeom>
        </p:spPr>
      </p:pic>
      <p:pic>
        <p:nvPicPr>
          <p:cNvPr id="40" name="图片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flipH="1">
            <a:off x="777273" y="2638406"/>
            <a:ext cx="667818" cy="1207244"/>
          </a:xfrm>
          <a:prstGeom prst="rect">
            <a:avLst/>
          </a:prstGeom>
        </p:spPr>
      </p:pic>
      <p:sp>
        <p:nvSpPr>
          <p:cNvPr id="41" name="文本框 40"/>
          <p:cNvSpPr txBox="1"/>
          <p:nvPr/>
        </p:nvSpPr>
        <p:spPr>
          <a:xfrm>
            <a:off x="313055" y="5055235"/>
            <a:ext cx="2605405" cy="368300"/>
          </a:xfrm>
          <a:prstGeom prst="rect">
            <a:avLst/>
          </a:prstGeom>
          <a:noFill/>
        </p:spPr>
        <p:txBody>
          <a:bodyPr wrap="square" rtlCol="0">
            <a:spAutoFit/>
          </a:bodyPr>
          <a:lstStyle/>
          <a:p>
            <a:pPr algn="ctr"/>
            <a:r>
              <a:rPr lang="zh-CN" altLang="en-US" b="1" dirty="0">
                <a:solidFill>
                  <a:srgbClr val="AF282B"/>
                </a:solidFill>
              </a:rPr>
              <a:t>Front-insert card</a:t>
            </a:r>
          </a:p>
        </p:txBody>
      </p:sp>
      <p:sp>
        <p:nvSpPr>
          <p:cNvPr id="42" name="文本框 41"/>
          <p:cNvSpPr txBox="1"/>
          <p:nvPr/>
        </p:nvSpPr>
        <p:spPr>
          <a:xfrm>
            <a:off x="135890" y="3576320"/>
            <a:ext cx="2125980" cy="368300"/>
          </a:xfrm>
          <a:prstGeom prst="rect">
            <a:avLst/>
          </a:prstGeom>
          <a:noFill/>
        </p:spPr>
        <p:txBody>
          <a:bodyPr wrap="square" rtlCol="0">
            <a:spAutoFit/>
          </a:bodyPr>
          <a:lstStyle/>
          <a:p>
            <a:pPr algn="ctr"/>
            <a:r>
              <a:rPr lang="zh-CN" altLang="en-US" b="1" dirty="0">
                <a:solidFill>
                  <a:srgbClr val="AF282B"/>
                </a:solidFill>
              </a:rPr>
              <a:t>  </a:t>
            </a:r>
            <a:r>
              <a:rPr lang="en-US" altLang="zh-CN" b="1" dirty="0">
                <a:solidFill>
                  <a:srgbClr val="AF282B"/>
                </a:solidFill>
              </a:rPr>
              <a:t>B</a:t>
            </a:r>
            <a:r>
              <a:rPr lang="zh-CN" altLang="en-US" b="1" dirty="0">
                <a:solidFill>
                  <a:srgbClr val="AF282B"/>
                </a:solidFill>
              </a:rPr>
              <a:t>ack</a:t>
            </a:r>
            <a:r>
              <a:rPr lang="zh-CN" altLang="en-US" b="1" dirty="0">
                <a:solidFill>
                  <a:srgbClr val="AF282B"/>
                </a:solidFill>
                <a:sym typeface="+mn-ea"/>
              </a:rPr>
              <a:t>-insert card</a:t>
            </a:r>
            <a:endParaRPr lang="zh-CN" altLang="en-US" b="1" dirty="0">
              <a:solidFill>
                <a:srgbClr val="AF282B"/>
              </a:solidFill>
            </a:endParaRPr>
          </a:p>
        </p:txBody>
      </p:sp>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59576" y="1156565"/>
            <a:ext cx="1511953" cy="620252"/>
          </a:xfrm>
          <a:prstGeom prst="rect">
            <a:avLst/>
          </a:prstGeom>
        </p:spPr>
      </p:pic>
      <p:pic>
        <p:nvPicPr>
          <p:cNvPr id="9" name="图片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539471" y="1553071"/>
            <a:ext cx="974925" cy="715545"/>
          </a:xfrm>
          <a:prstGeom prst="rect">
            <a:avLst/>
          </a:prstGeom>
        </p:spPr>
      </p:pic>
      <p:pic>
        <p:nvPicPr>
          <p:cNvPr id="51" name="图片 50"/>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19805019">
            <a:off x="2179971" y="2365840"/>
            <a:ext cx="406949" cy="647077"/>
          </a:xfrm>
          <a:prstGeom prst="rect">
            <a:avLst/>
          </a:prstGeom>
        </p:spPr>
      </p:pic>
      <p:pic>
        <p:nvPicPr>
          <p:cNvPr id="52" name="图片 51"/>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1268235">
            <a:off x="3611449" y="1946610"/>
            <a:ext cx="406949" cy="647077"/>
          </a:xfrm>
          <a:prstGeom prst="rect">
            <a:avLst/>
          </a:prstGeom>
        </p:spPr>
      </p:pic>
      <p:pic>
        <p:nvPicPr>
          <p:cNvPr id="53" name="图片 52"/>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4359141">
            <a:off x="4960985" y="2102187"/>
            <a:ext cx="406949" cy="647077"/>
          </a:xfrm>
          <a:prstGeom prst="rect">
            <a:avLst/>
          </a:prstGeom>
        </p:spPr>
      </p:pic>
      <p:pic>
        <p:nvPicPr>
          <p:cNvPr id="54" name="图片 53"/>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6125352">
            <a:off x="5498513" y="2928238"/>
            <a:ext cx="406949" cy="647077"/>
          </a:xfrm>
          <a:prstGeom prst="rect">
            <a:avLst/>
          </a:prstGeom>
        </p:spPr>
      </p:pic>
      <p:pic>
        <p:nvPicPr>
          <p:cNvPr id="55" name="图片 54"/>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8677399">
            <a:off x="4921272" y="3964470"/>
            <a:ext cx="406949" cy="647077"/>
          </a:xfrm>
          <a:prstGeom prst="rect">
            <a:avLst/>
          </a:prstGeom>
        </p:spPr>
      </p:pic>
      <p:pic>
        <p:nvPicPr>
          <p:cNvPr id="56" name="图片 55"/>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12076680">
            <a:off x="3772153" y="4182214"/>
            <a:ext cx="406949" cy="647077"/>
          </a:xfrm>
          <a:prstGeom prst="rect">
            <a:avLst/>
          </a:prstGeom>
        </p:spPr>
      </p:pic>
      <p:pic>
        <p:nvPicPr>
          <p:cNvPr id="57" name="图片 56"/>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15724418">
            <a:off x="2478937" y="4125031"/>
            <a:ext cx="406949" cy="647077"/>
          </a:xfrm>
          <a:prstGeom prst="rect">
            <a:avLst/>
          </a:prstGeom>
        </p:spPr>
      </p:pic>
      <p:pic>
        <p:nvPicPr>
          <p:cNvPr id="58" name="图片 57"/>
          <p:cNvPicPr>
            <a:picLocks noChangeAspect="1"/>
          </p:cNvPicPr>
          <p:nvPr/>
        </p:nvPicPr>
        <p:blipFill rotWithShape="1">
          <a:blip r:embed="rId12" cstate="print">
            <a:extLst>
              <a:ext uri="{28A0092B-C50C-407E-A947-70E740481C1C}">
                <a14:useLocalDpi xmlns:a14="http://schemas.microsoft.com/office/drawing/2010/main" val="0"/>
              </a:ext>
            </a:extLst>
          </a:blip>
          <a:srcRect l="38395" t="17651" r="33289" b="16581"/>
          <a:stretch>
            <a:fillRect/>
          </a:stretch>
        </p:blipFill>
        <p:spPr>
          <a:xfrm rot="17128830">
            <a:off x="2012802" y="3252400"/>
            <a:ext cx="406949" cy="647077"/>
          </a:xfrm>
          <a:prstGeom prst="rect">
            <a:avLst/>
          </a:prstGeom>
        </p:spPr>
      </p:pic>
      <p:sp>
        <p:nvSpPr>
          <p:cNvPr id="62" name="文本框 61"/>
          <p:cNvSpPr txBox="1"/>
          <p:nvPr/>
        </p:nvSpPr>
        <p:spPr>
          <a:xfrm>
            <a:off x="1561465" y="6031865"/>
            <a:ext cx="4727575" cy="368300"/>
          </a:xfrm>
          <a:prstGeom prst="rect">
            <a:avLst/>
          </a:prstGeom>
          <a:noFill/>
        </p:spPr>
        <p:txBody>
          <a:bodyPr wrap="square">
            <a:spAutoFit/>
          </a:bodyPr>
          <a:lstStyle/>
          <a:p>
            <a:pPr algn="ctr"/>
            <a:r>
              <a:rPr b="1">
                <a:solidFill>
                  <a:srgbClr val="AF282B"/>
                </a:solidFill>
                <a:cs typeface="+mn-ea"/>
                <a:sym typeface="+mn-lt"/>
              </a:rPr>
              <a:t>μXI Hardware Platform Framework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a:fld id="{49AE70B2-8BF9-45C0-BB95-33D1B9D3A854}" type="slidenum">
              <a:rPr lang="zh-CN" altLang="en-US" noProof="0" smtClean="0">
                <a:latin typeface="+mn-lt"/>
                <a:cs typeface="+mn-ea"/>
                <a:sym typeface="+mn-lt"/>
              </a:rPr>
              <a:t>8</a:t>
            </a:fld>
            <a:endParaRPr lang="zh-CN" altLang="en-US" noProof="0" dirty="0">
              <a:latin typeface="+mn-lt"/>
              <a:cs typeface="+mn-ea"/>
              <a:sym typeface="+mn-lt"/>
            </a:endParaRPr>
          </a:p>
        </p:txBody>
      </p:sp>
      <p:sp>
        <p:nvSpPr>
          <p:cNvPr id="3" name="文本占位符 2"/>
          <p:cNvSpPr>
            <a:spLocks noGrp="1"/>
          </p:cNvSpPr>
          <p:nvPr>
            <p:ph type="body" idx="14"/>
          </p:nvPr>
        </p:nvSpPr>
        <p:spPr/>
        <p:txBody>
          <a:bodyPr vert="horz" lIns="90000" tIns="46800" rIns="90000" bIns="46800" rtlCol="0">
            <a:normAutofit fontScale="80000" lnSpcReduction="10000"/>
          </a:bodyPr>
          <a:lstStyle/>
          <a:p>
            <a:r>
              <a:rPr dirty="0">
                <a:sym typeface="+mn-lt"/>
              </a:rPr>
              <a:t>Comparison between the μXI platform and other platforms</a:t>
            </a:r>
            <a:r>
              <a:rPr lang="en-US" altLang="zh-CN" dirty="0">
                <a:sym typeface="+mn-lt"/>
              </a:rPr>
              <a:t> </a:t>
            </a:r>
          </a:p>
        </p:txBody>
      </p:sp>
      <p:graphicFrame>
        <p:nvGraphicFramePr>
          <p:cNvPr id="10" name="表格 9"/>
          <p:cNvGraphicFramePr>
            <a:graphicFrameLocks noGrp="1"/>
          </p:cNvGraphicFramePr>
          <p:nvPr>
            <p:custDataLst>
              <p:tags r:id="rId1"/>
            </p:custDataLst>
            <p:extLst>
              <p:ext uri="{D42A27DB-BD31-4B8C-83A1-F6EECF244321}">
                <p14:modId xmlns:p14="http://schemas.microsoft.com/office/powerpoint/2010/main" val="1593163329"/>
              </p:ext>
            </p:extLst>
          </p:nvPr>
        </p:nvGraphicFramePr>
        <p:xfrm>
          <a:off x="762129" y="781309"/>
          <a:ext cx="9377045" cy="5759599"/>
        </p:xfrm>
        <a:graphic>
          <a:graphicData uri="http://schemas.openxmlformats.org/drawingml/2006/table">
            <a:tbl>
              <a:tblPr firstRow="1" bandRow="1">
                <a:tableStyleId>{5C22544A-7EE6-4342-B048-85BDC9FD1C3A}</a:tableStyleId>
              </a:tblPr>
              <a:tblGrid>
                <a:gridCol w="1165225">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1129030">
                  <a:extLst>
                    <a:ext uri="{9D8B030D-6E8A-4147-A177-3AD203B41FA5}">
                      <a16:colId xmlns:a16="http://schemas.microsoft.com/office/drawing/2014/main" val="20002"/>
                    </a:ext>
                  </a:extLst>
                </a:gridCol>
                <a:gridCol w="1878965">
                  <a:extLst>
                    <a:ext uri="{9D8B030D-6E8A-4147-A177-3AD203B41FA5}">
                      <a16:colId xmlns:a16="http://schemas.microsoft.com/office/drawing/2014/main" val="20003"/>
                    </a:ext>
                  </a:extLst>
                </a:gridCol>
                <a:gridCol w="1395730">
                  <a:extLst>
                    <a:ext uri="{9D8B030D-6E8A-4147-A177-3AD203B41FA5}">
                      <a16:colId xmlns:a16="http://schemas.microsoft.com/office/drawing/2014/main" val="20004"/>
                    </a:ext>
                  </a:extLst>
                </a:gridCol>
                <a:gridCol w="2649855">
                  <a:extLst>
                    <a:ext uri="{9D8B030D-6E8A-4147-A177-3AD203B41FA5}">
                      <a16:colId xmlns:a16="http://schemas.microsoft.com/office/drawing/2014/main" val="20005"/>
                    </a:ext>
                  </a:extLst>
                </a:gridCol>
              </a:tblGrid>
              <a:tr h="370840">
                <a:tc>
                  <a:txBody>
                    <a:bodyPr/>
                    <a:lstStyle/>
                    <a:p>
                      <a:pPr algn="ctr"/>
                      <a:endParaRPr lang="zh-CN" altLang="en-US" sz="1800" b="1" i="0" dirty="0">
                        <a:solidFill>
                          <a:srgbClr val="EBEDE8"/>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tc>
                  <a:txBody>
                    <a:bodyPr/>
                    <a:lstStyle/>
                    <a:p>
                      <a:pPr algn="ctr"/>
                      <a:r>
                        <a:rPr lang="en-US" altLang="zh-CN" sz="1800" b="1" i="0" dirty="0">
                          <a:solidFill>
                            <a:srgbClr val="EBEDE8"/>
                          </a:solidFill>
                          <a:latin typeface="Times New Roman" panose="02020603050405020304" pitchFamily="18" charset="0"/>
                          <a:ea typeface="宋体" panose="02010600030101010101" pitchFamily="2" charset="-122"/>
                          <a:cs typeface="+mn-ea"/>
                          <a:sym typeface="+mn-lt"/>
                        </a:rPr>
                        <a:t>VXI</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tc>
                  <a:txBody>
                    <a:bodyPr/>
                    <a:lstStyle/>
                    <a:p>
                      <a:pPr algn="ctr"/>
                      <a:r>
                        <a:rPr lang="en-US" altLang="zh-CN" sz="1800" b="1" i="0" dirty="0">
                          <a:solidFill>
                            <a:srgbClr val="EBEDE8"/>
                          </a:solidFill>
                          <a:latin typeface="Times New Roman" panose="02020603050405020304" pitchFamily="18" charset="0"/>
                          <a:ea typeface="宋体" panose="02010600030101010101" pitchFamily="2" charset="-122"/>
                          <a:cs typeface="+mn-ea"/>
                          <a:sym typeface="+mn-lt"/>
                        </a:rPr>
                        <a:t>PXI</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tc>
                  <a:txBody>
                    <a:bodyPr/>
                    <a:lstStyle/>
                    <a:p>
                      <a:pPr algn="ctr"/>
                      <a:r>
                        <a:rPr lang="en-US" altLang="zh-CN" sz="1800" b="1" i="0" dirty="0">
                          <a:solidFill>
                            <a:srgbClr val="EBEDE8"/>
                          </a:solidFill>
                          <a:latin typeface="Times New Roman" panose="02020603050405020304" pitchFamily="18" charset="0"/>
                          <a:ea typeface="宋体" panose="02010600030101010101" pitchFamily="2" charset="-122"/>
                          <a:cs typeface="+mn-ea"/>
                          <a:sym typeface="+mn-lt"/>
                        </a:rPr>
                        <a:t>PXIe</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tc>
                  <a:txBody>
                    <a:bodyPr/>
                    <a:lstStyle/>
                    <a:p>
                      <a:pPr algn="ctr"/>
                      <a:r>
                        <a:rPr lang="en-US" altLang="zh-CN" sz="1800" b="1" i="0" dirty="0" err="1">
                          <a:solidFill>
                            <a:srgbClr val="EBEDE8"/>
                          </a:solidFill>
                          <a:latin typeface="Times New Roman" panose="02020603050405020304" pitchFamily="18" charset="0"/>
                          <a:ea typeface="宋体" panose="02010600030101010101" pitchFamily="2" charset="-122"/>
                          <a:cs typeface="+mn-ea"/>
                          <a:sym typeface="+mn-lt"/>
                        </a:rPr>
                        <a:t>AXIe</a:t>
                      </a:r>
                      <a:endParaRPr lang="en-US" altLang="zh-CN" sz="1800" b="1" i="0" dirty="0">
                        <a:solidFill>
                          <a:srgbClr val="EBEDE8"/>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tc>
                  <a:txBody>
                    <a:bodyPr/>
                    <a:lstStyle/>
                    <a:p>
                      <a:pPr algn="ctr"/>
                      <a:r>
                        <a:rPr lang="en-US" altLang="zh-CN" sz="1800" b="1" i="0" dirty="0">
                          <a:solidFill>
                            <a:srgbClr val="EBEDE8"/>
                          </a:solidFill>
                          <a:latin typeface="Times New Roman" panose="02020603050405020304" pitchFamily="18" charset="0"/>
                          <a:ea typeface="宋体" panose="02010600030101010101" pitchFamily="2" charset="-122"/>
                          <a:cs typeface="+mn-ea"/>
                          <a:sym typeface="+mn-lt"/>
                        </a:rPr>
                        <a:t>μXI</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365"/>
                    </a:solidFill>
                  </a:tcPr>
                </a:tc>
                <a:extLst>
                  <a:ext uri="{0D108BD9-81ED-4DB2-BD59-A6C34878D82A}">
                    <a16:rowId xmlns:a16="http://schemas.microsoft.com/office/drawing/2014/main" val="10000"/>
                  </a:ext>
                </a:extLst>
              </a:tr>
              <a:tr h="523240">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Chassis management</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 </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rPr>
                        <a:t>User expansion</a:t>
                      </a:r>
                      <a:r>
                        <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rPr>
                        <a:t> </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400" dirty="0">
                          <a:solidFill>
                            <a:srgbClr val="003561"/>
                          </a:solidFill>
                          <a:latin typeface="Times New Roman" panose="02020603050405020304" pitchFamily="18" charset="0"/>
                          <a:ea typeface="宋体" panose="02010600030101010101" pitchFamily="2" charset="-122"/>
                          <a:cs typeface="+mn-ea"/>
                          <a:sym typeface="+mn-lt"/>
                        </a:rPr>
                        <a:t>User expansion</a:t>
                      </a:r>
                      <a:r>
                        <a:rPr lang="en-US" altLang="zh-CN" sz="1400" dirty="0">
                          <a:solidFill>
                            <a:srgbClr val="003561"/>
                          </a:solidFill>
                          <a:latin typeface="Times New Roman" panose="02020603050405020304" pitchFamily="18" charset="0"/>
                          <a:ea typeface="宋体" panose="02010600030101010101" pitchFamily="2" charset="-122"/>
                          <a:cs typeface="+mn-ea"/>
                          <a:sym typeface="+mn-lt"/>
                        </a:rPr>
                        <a:t> </a:t>
                      </a:r>
                      <a:endPar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zh-CN" altLang="en-US" sz="1400" dirty="0">
                          <a:solidFill>
                            <a:srgbClr val="003561"/>
                          </a:solidFill>
                          <a:latin typeface="Times New Roman" panose="02020603050405020304" pitchFamily="18" charset="0"/>
                          <a:ea typeface="宋体" panose="02010600030101010101" pitchFamily="2" charset="-122"/>
                          <a:cs typeface="+mn-ea"/>
                          <a:sym typeface="+mn-lt"/>
                        </a:rPr>
                        <a:t>User expansion</a:t>
                      </a:r>
                      <a:r>
                        <a:rPr lang="en-US" altLang="zh-CN" sz="1400" dirty="0">
                          <a:solidFill>
                            <a:srgbClr val="003561"/>
                          </a:solidFill>
                          <a:latin typeface="Times New Roman" panose="02020603050405020304" pitchFamily="18" charset="0"/>
                          <a:ea typeface="宋体" panose="02010600030101010101" pitchFamily="2" charset="-122"/>
                          <a:cs typeface="+mn-ea"/>
                          <a:sym typeface="+mn-lt"/>
                        </a:rPr>
                        <a:t> </a:t>
                      </a:r>
                      <a:endPar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IPMI Intelligent management</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IPMI</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 Intelligent management</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5455">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Data bus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rPr>
                        <a:t>VME</a:t>
                      </a:r>
                      <a:endPar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rPr>
                        <a:t>PCI </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rPr>
                        <a:t>PCIe</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PCIE</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ETH</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PCIe</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 </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 </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GTH/USER Define</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7435">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Synchronous clock</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endPar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differential star - shaped trigger lines</a:t>
                      </a:r>
                    </a:p>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differential star - shaped trigger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differential star - shaped clock lines</a:t>
                      </a: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a:t>
                      </a:r>
                      <a:r>
                        <a:rPr lang="en-US" altLang="zh-CN" sz="1200" b="0" i="0" kern="1200" dirty="0">
                          <a:solidFill>
                            <a:srgbClr val="003561"/>
                          </a:solidFill>
                          <a:latin typeface="Times New Roman" panose="02020603050405020304" pitchFamily="18" charset="0"/>
                          <a:ea typeface="宋体" panose="02010600030101010101" pitchFamily="2" charset="-122"/>
                          <a:cs typeface="+mn-ea"/>
                          <a:sym typeface="+mn-lt"/>
                        </a:rPr>
                        <a:t>trigger</a:t>
                      </a:r>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9960">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Trigger bus</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 </a:t>
                      </a:r>
                      <a:endParaRPr lang="zh-CN" altLang="en-US" sz="1400" b="0" i="0" dirty="0">
                        <a:solidFill>
                          <a:srgbClr val="003561"/>
                        </a:solidFill>
                        <a:latin typeface="Times New Roman" panose="02020603050405020304" pitchFamily="18" charset="0"/>
                        <a:ea typeface="宋体" panose="02010600030101010101" pitchFamily="2" charset="-122"/>
                        <a:cs typeface="+mn-ea"/>
                        <a:sym typeface="+mn-lt"/>
                      </a:endParaRPr>
                    </a:p>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a</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nd transmission speed</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 </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zh-CN" altLang="en-US" sz="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endPar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a:t>
                      </a:r>
                      <a:r>
                        <a:rPr lang="en-US" altLang="zh-CN" sz="1200" b="0" i="0" kern="1200" dirty="0">
                          <a:solidFill>
                            <a:srgbClr val="003561"/>
                          </a:solidFill>
                          <a:latin typeface="Times New Roman" panose="02020603050405020304" pitchFamily="18" charset="0"/>
                          <a:ea typeface="宋体" panose="02010600030101010101" pitchFamily="2" charset="-122"/>
                          <a:cs typeface="+mn-ea"/>
                          <a:sym typeface="+mn-lt"/>
                        </a:rPr>
                        <a:t>trigger</a:t>
                      </a:r>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dirty="0">
                          <a:solidFill>
                            <a:srgbClr val="003561"/>
                          </a:solidFill>
                          <a:latin typeface="Times New Roman" panose="02020603050405020304" pitchFamily="18" charset="0"/>
                          <a:ea typeface="宋体" panose="02010600030101010101" pitchFamily="2" charset="-122"/>
                          <a:cs typeface="+mn-ea"/>
                          <a:sym typeface="+mn-lt"/>
                        </a:rPr>
                        <a:t>Dedicated differential star - shaped trigger lines</a:t>
                      </a:r>
                      <a:endPar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endParaRPr>
                    </a:p>
                    <a:p>
                      <a:pPr marL="0" algn="ctr" defTabSz="914400" rtl="0" eaLnBrk="1" latinLnBrk="0" hangingPunct="1"/>
                      <a:r>
                        <a:rPr lang="zh-CN" altLang="en-US" sz="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endPar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single - ended star - shaped clock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Expandable custom - defined differential trigger lines</a:t>
                      </a:r>
                    </a:p>
                    <a:p>
                      <a:pPr marL="0" algn="ctr" defTabSz="914400" rtl="0" eaLnBrk="1" latinLnBrk="0" hangingPunct="1"/>
                      <a:r>
                        <a:rPr lang="zh-CN" altLang="en-US" sz="1200" b="0" i="0" kern="1200" dirty="0">
                          <a:solidFill>
                            <a:srgbClr val="003561"/>
                          </a:solidFill>
                          <a:latin typeface="Times New Roman" panose="02020603050405020304" pitchFamily="18" charset="0"/>
                          <a:ea typeface="宋体" panose="02010600030101010101" pitchFamily="2" charset="-122"/>
                          <a:cs typeface="+mn-ea"/>
                          <a:sym typeface="+mn-lt"/>
                        </a:rPr>
                        <a:t>Dedicated high - speed trigger - information trigger lines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71220">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Controller</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algn="just"/>
                      <a:r>
                        <a:rPr sz="1400" b="0" i="0" dirty="0">
                          <a:solidFill>
                            <a:srgbClr val="003561"/>
                          </a:solidFill>
                          <a:latin typeface="Times New Roman" panose="02020603050405020304" pitchFamily="18" charset="0"/>
                          <a:ea typeface="宋体" panose="02010600030101010101" pitchFamily="2" charset="-122"/>
                          <a:cs typeface="+mn-ea"/>
                          <a:sym typeface="+mn-lt"/>
                        </a:rPr>
                        <a:t>The Intel CPU has no timing </a:t>
                      </a:r>
                      <a:r>
                        <a:rPr lang="en-US" sz="1400" b="0" i="0" dirty="0">
                          <a:solidFill>
                            <a:srgbClr val="003561"/>
                          </a:solidFill>
                          <a:latin typeface="Times New Roman" panose="02020603050405020304" pitchFamily="18" charset="0"/>
                          <a:ea typeface="宋体" panose="02010600030101010101" pitchFamily="2" charset="-122"/>
                          <a:cs typeface="+mn-ea"/>
                          <a:sym typeface="+mn-lt"/>
                        </a:rPr>
                        <a:t> </a:t>
                      </a:r>
                      <a:r>
                        <a:rPr sz="1400" b="0" i="0" dirty="0">
                          <a:solidFill>
                            <a:srgbClr val="003561"/>
                          </a:solidFill>
                          <a:latin typeface="Times New Roman" panose="02020603050405020304" pitchFamily="18" charset="0"/>
                          <a:ea typeface="宋体" panose="02010600030101010101" pitchFamily="2" charset="-122"/>
                          <a:cs typeface="+mn-ea"/>
                          <a:sym typeface="+mn-lt"/>
                        </a:rPr>
                        <a:t>granting and trigger  processing capabilities and does not support FPGA</a:t>
                      </a:r>
                    </a:p>
                  </a:txBody>
                  <a:tcPr marL="92139" marR="92139" marT="46070" marB="460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CN"/>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sz="1000" b="0" i="0" dirty="0">
                          <a:solidFill>
                            <a:srgbClr val="003561"/>
                          </a:solidFill>
                          <a:latin typeface="Times New Roman" panose="02020603050405020304" pitchFamily="18" charset="0"/>
                          <a:ea typeface="宋体" panose="02010600030101010101" pitchFamily="2" charset="-122"/>
                          <a:cs typeface="+mn-ea"/>
                          <a:sym typeface="+mn-lt"/>
                        </a:rPr>
                        <a:t> </a:t>
                      </a:r>
                      <a:r>
                        <a:rPr lang="en-US" sz="1000" b="0" i="0" dirty="0">
                          <a:solidFill>
                            <a:srgbClr val="003561"/>
                          </a:solidFill>
                          <a:latin typeface="Times New Roman" panose="02020603050405020304" pitchFamily="18" charset="0"/>
                          <a:ea typeface="宋体" panose="02010600030101010101" pitchFamily="2" charset="-122"/>
                          <a:cs typeface="+mn-ea"/>
                          <a:sym typeface="+mn-lt"/>
                        </a:rPr>
                        <a:t>S</a:t>
                      </a:r>
                      <a:r>
                        <a:rPr sz="1000" b="0" i="0" dirty="0">
                          <a:solidFill>
                            <a:srgbClr val="003561"/>
                          </a:solidFill>
                          <a:latin typeface="Times New Roman" panose="02020603050405020304" pitchFamily="18" charset="0"/>
                          <a:ea typeface="宋体" panose="02010600030101010101" pitchFamily="2" charset="-122"/>
                          <a:cs typeface="+mn-ea"/>
                          <a:sym typeface="+mn-lt"/>
                        </a:rPr>
                        <a:t>upport multiple architectures such as Intel, ARM, SoC, and domestic CPUs</a:t>
                      </a:r>
                    </a:p>
                    <a:p>
                      <a:pPr algn="ctr"/>
                      <a:r>
                        <a:rPr sz="1000" b="0" i="0" dirty="0">
                          <a:solidFill>
                            <a:srgbClr val="003561"/>
                          </a:solidFill>
                          <a:latin typeface="Times New Roman" panose="02020603050405020304" pitchFamily="18" charset="0"/>
                          <a:ea typeface="宋体" panose="02010600030101010101" pitchFamily="2" charset="-122"/>
                          <a:cs typeface="+mn-ea"/>
                          <a:sym typeface="+mn-lt"/>
                        </a:rPr>
                        <a:t> </a:t>
                      </a:r>
                      <a:r>
                        <a:rPr lang="en-US" sz="1000" b="0" i="0" dirty="0">
                          <a:solidFill>
                            <a:srgbClr val="003561"/>
                          </a:solidFill>
                          <a:latin typeface="Times New Roman" panose="02020603050405020304" pitchFamily="18" charset="0"/>
                          <a:ea typeface="宋体" panose="02010600030101010101" pitchFamily="2" charset="-122"/>
                          <a:cs typeface="+mn-ea"/>
                          <a:sym typeface="+mn-lt"/>
                        </a:rPr>
                        <a:t>S</a:t>
                      </a:r>
                      <a:r>
                        <a:rPr sz="1000" b="0" i="0" dirty="0">
                          <a:solidFill>
                            <a:srgbClr val="003561"/>
                          </a:solidFill>
                          <a:latin typeface="Times New Roman" panose="02020603050405020304" pitchFamily="18" charset="0"/>
                          <a:ea typeface="宋体" panose="02010600030101010101" pitchFamily="2" charset="-122"/>
                          <a:cs typeface="+mn-ea"/>
                          <a:sym typeface="+mn-lt"/>
                        </a:rPr>
                        <a:t>upport timing - granting and trigger - processing</a:t>
                      </a:r>
                    </a:p>
                    <a:p>
                      <a:pPr algn="ctr"/>
                      <a:r>
                        <a:rPr lang="en-US" sz="1000" b="0" i="0" dirty="0">
                          <a:solidFill>
                            <a:srgbClr val="003561"/>
                          </a:solidFill>
                          <a:latin typeface="Times New Roman" panose="02020603050405020304" pitchFamily="18" charset="0"/>
                          <a:ea typeface="宋体" panose="02010600030101010101" pitchFamily="2" charset="-122"/>
                          <a:cs typeface="+mn-ea"/>
                          <a:sym typeface="+mn-lt"/>
                        </a:rPr>
                        <a:t>S</a:t>
                      </a:r>
                      <a:r>
                        <a:rPr sz="1000" b="0" i="0" dirty="0">
                          <a:solidFill>
                            <a:srgbClr val="003561"/>
                          </a:solidFill>
                          <a:latin typeface="Times New Roman" panose="02020603050405020304" pitchFamily="18" charset="0"/>
                          <a:ea typeface="宋体" panose="02010600030101010101" pitchFamily="2" charset="-122"/>
                          <a:cs typeface="+mn-ea"/>
                          <a:sym typeface="+mn-lt"/>
                        </a:rPr>
                        <a:t>upport FPGA programmability.</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5455">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Device Size</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3U</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6U</a:t>
                      </a:r>
                      <a:endParaRPr lang="zh-CN" altLang="en-US" sz="1400" b="0" i="0" dirty="0">
                        <a:solidFill>
                          <a:srgbClr val="003561"/>
                        </a:solidFill>
                        <a:latin typeface="Times New Roman" panose="02020603050405020304" pitchFamily="18" charset="0"/>
                        <a:ea typeface="宋体" panose="02010600030101010101" pitchFamily="2" charset="-122"/>
                        <a:cs typeface="+mn-ea"/>
                        <a:sym typeface="+mn-lt"/>
                      </a:endParaRPr>
                    </a:p>
                  </a:txBody>
                  <a:tcPr marL="92139" marR="92139" marT="46070" marB="460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hemeClr val="tx1"/>
                      </a:solidFill>
                      <a:prstDash val="solid"/>
                      <a:round/>
                      <a:headEnd type="none" w="med" len="med"/>
                      <a:tailEnd type="none" w="med" len="med"/>
                    </a:lnL>
                  </a:tcPr>
                </a:tc>
                <a:tc hMerge="1">
                  <a:txBody>
                    <a:bodyPr/>
                    <a:lstStyle/>
                    <a:p>
                      <a:endParaRPr lang="zh-CN"/>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8U</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3U</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6U</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、Flexible customization</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3240">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Data read</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out</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rPr>
                        <a:t>user development</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latinLnBrk="0" hangingPunct="1"/>
                      <a:r>
                        <a:rPr lang="zh-CN" altLang="en-US" sz="1400" b="0" i="0" kern="1200" dirty="0">
                          <a:solidFill>
                            <a:srgbClr val="003561"/>
                          </a:solidFill>
                          <a:latin typeface="Times New Roman" panose="02020603050405020304" pitchFamily="18" charset="0"/>
                          <a:ea typeface="宋体" panose="02010600030101010101" pitchFamily="2" charset="-122"/>
                          <a:cs typeface="+mn-ea"/>
                          <a:sym typeface="+mn-lt"/>
                        </a:rPr>
                        <a:t>user development</a:t>
                      </a:r>
                      <a:r>
                        <a:rPr lang="en-US" altLang="zh-CN" sz="1400" b="0" i="0" kern="1200" dirty="0">
                          <a:solidFill>
                            <a:srgbClr val="003561"/>
                          </a:solidFill>
                          <a:latin typeface="Times New Roman" panose="02020603050405020304" pitchFamily="18" charset="0"/>
                          <a:ea typeface="宋体" panose="02010600030101010101" pitchFamily="2" charset="-122"/>
                          <a:cs typeface="+mn-ea"/>
                          <a:sym typeface="+mn-lt"/>
                        </a:rPr>
                        <a:t>/</a:t>
                      </a:r>
                      <a:r>
                        <a:rPr lang="en-US" altLang="zh-CN" sz="1400" b="0" i="0" kern="1200" dirty="0" err="1">
                          <a:solidFill>
                            <a:srgbClr val="003561"/>
                          </a:solidFill>
                          <a:latin typeface="Times New Roman" panose="02020603050405020304" pitchFamily="18" charset="0"/>
                          <a:ea typeface="宋体" panose="02010600030101010101" pitchFamily="2" charset="-122"/>
                          <a:cs typeface="+mn-ea"/>
                          <a:sym typeface="+mn-lt"/>
                        </a:rPr>
                        <a:t>Labview</a:t>
                      </a:r>
                      <a:endParaRPr lang="zh-CN" altLang="en-US" sz="1400" b="0" i="0" dirty="0">
                        <a:solidFill>
                          <a:srgbClr val="003561"/>
                        </a:solidFill>
                        <a:latin typeface="Times New Roman" panose="02020603050405020304" pitchFamily="18" charset="0"/>
                        <a:ea typeface="宋体" panose="02010600030101010101" pitchFamily="2" charset="-122"/>
                        <a:cs typeface="+mn-ea"/>
                        <a:sym typeface="+mn-lt"/>
                      </a:endParaRP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96034" marR="96034" marT="48017" marB="4801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user development</a:t>
                      </a:r>
                    </a:p>
                  </a:txBody>
                  <a:tcPr marL="92139" marR="92139" marT="46070" marB="460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i="0" dirty="0">
                          <a:solidFill>
                            <a:srgbClr val="003561"/>
                          </a:solidFill>
                          <a:latin typeface="Times New Roman" panose="02020603050405020304" pitchFamily="18" charset="0"/>
                          <a:ea typeface="宋体" panose="02010600030101010101" pitchFamily="2" charset="-122"/>
                          <a:cs typeface="+mn-ea"/>
                          <a:sym typeface="+mn-lt"/>
                        </a:rPr>
                        <a:t>Generalized data readout technology</a:t>
                      </a:r>
                    </a:p>
                    <a:p>
                      <a:pPr algn="ctr"/>
                      <a:r>
                        <a:rPr lang="zh-CN" altLang="en-US" sz="1200" b="0" i="0" dirty="0">
                          <a:solidFill>
                            <a:srgbClr val="003561"/>
                          </a:solidFill>
                          <a:latin typeface="Times New Roman" panose="02020603050405020304" pitchFamily="18" charset="0"/>
                          <a:ea typeface="宋体" panose="02010600030101010101" pitchFamily="2" charset="-122"/>
                          <a:cs typeface="+mn-ea"/>
                          <a:sym typeface="+mn-lt"/>
                        </a:rPr>
                        <a:t>(Software Driver, Firmware Transfer)</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1320">
                <a:tc>
                  <a:txBody>
                    <a:bodyPr/>
                    <a:lstStyle/>
                    <a:p>
                      <a:pPr algn="ctr"/>
                      <a:r>
                        <a:rPr lang="zh-CN" altLang="en-US" sz="1000" b="0" i="0" dirty="0">
                          <a:solidFill>
                            <a:srgbClr val="003561"/>
                          </a:solidFill>
                          <a:latin typeface="Times New Roman" panose="02020603050405020304" pitchFamily="18" charset="0"/>
                          <a:ea typeface="宋体" panose="02010600030101010101" pitchFamily="2" charset="-122"/>
                          <a:cs typeface="+mn-ea"/>
                          <a:sym typeface="+mn-lt"/>
                        </a:rPr>
                        <a:t>Communication protocol</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algn="ct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Only provide data transmission channels</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 </a:t>
                      </a:r>
                    </a:p>
                  </a:txBody>
                  <a:tcPr marL="92139" marR="92139" marT="46070" marB="460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chemeClr val="tx1"/>
                      </a:solidFill>
                      <a:prstDash val="solid"/>
                      <a:round/>
                      <a:headEnd type="none" w="med" len="med"/>
                      <a:tailEnd type="none" w="med" len="med"/>
                    </a:lnL>
                  </a:tcPr>
                </a:tc>
                <a:tc h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92139" marR="92139" marT="46070" marB="460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P</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rovide</a:t>
                      </a:r>
                      <a:r>
                        <a:rPr lang="en-US" altLang="zh-CN" sz="1400" b="0" i="0" dirty="0">
                          <a:solidFill>
                            <a:srgbClr val="003561"/>
                          </a:solidFill>
                          <a:latin typeface="Times New Roman" panose="02020603050405020304" pitchFamily="18" charset="0"/>
                          <a:ea typeface="宋体" panose="02010600030101010101" pitchFamily="2" charset="-122"/>
                          <a:cs typeface="+mn-ea"/>
                          <a:sym typeface="+mn-lt"/>
                        </a:rPr>
                        <a:t> i</a:t>
                      </a:r>
                      <a:r>
                        <a:rPr lang="zh-CN" altLang="en-US" sz="1400" b="0" i="0" dirty="0">
                          <a:solidFill>
                            <a:srgbClr val="003561"/>
                          </a:solidFill>
                          <a:latin typeface="Times New Roman" panose="02020603050405020304" pitchFamily="18" charset="0"/>
                          <a:ea typeface="宋体" panose="02010600030101010101" pitchFamily="2" charset="-122"/>
                          <a:cs typeface="+mn-ea"/>
                          <a:sym typeface="+mn-lt"/>
                        </a:rPr>
                        <a:t>nstruction sets, transport protocols</a:t>
                      </a:r>
                    </a:p>
                  </a:txBody>
                  <a:tcPr marL="96034" marR="96034" marT="48017" marB="48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pSp>
        <p:nvGrpSpPr>
          <p:cNvPr id="11" name="组合 10"/>
          <p:cNvGrpSpPr/>
          <p:nvPr>
            <p:custDataLst>
              <p:tags r:id="rId2"/>
            </p:custDataLst>
          </p:nvPr>
        </p:nvGrpSpPr>
        <p:grpSpPr>
          <a:xfrm>
            <a:off x="9923795" y="1502681"/>
            <a:ext cx="415519" cy="298498"/>
            <a:chOff x="11702217" y="2966410"/>
            <a:chExt cx="415519" cy="307777"/>
          </a:xfrm>
        </p:grpSpPr>
        <p:sp>
          <p:nvSpPr>
            <p:cNvPr id="12" name="椭圆 11"/>
            <p:cNvSpPr/>
            <p:nvPr>
              <p:custDataLst>
                <p:tags r:id="rId24"/>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13" name="文本框 12"/>
            <p:cNvSpPr txBox="1"/>
            <p:nvPr>
              <p:custDataLst>
                <p:tags r:id="rId25"/>
              </p:custDataLst>
            </p:nvPr>
          </p:nvSpPr>
          <p:spPr>
            <a:xfrm>
              <a:off x="11702217" y="2966410"/>
              <a:ext cx="415519" cy="307777"/>
            </a:xfrm>
            <a:prstGeom prst="rect">
              <a:avLst/>
            </a:prstGeom>
            <a:noFill/>
          </p:spPr>
          <p:txBody>
            <a:bodyPr wrap="square">
              <a:spAutoFit/>
            </a:bodyPr>
            <a:lstStyle/>
            <a:p>
              <a:pPr algn="ctr"/>
              <a:r>
                <a:rPr lang="en-US" altLang="zh-CN" sz="1400" dirty="0">
                  <a:solidFill>
                    <a:srgbClr val="EBEDE8"/>
                  </a:solidFill>
                  <a:cs typeface="+mn-ea"/>
                  <a:sym typeface="+mn-lt"/>
                </a:rPr>
                <a:t>1</a:t>
              </a:r>
              <a:endParaRPr lang="zh-CN" altLang="en-US" sz="1400" dirty="0">
                <a:solidFill>
                  <a:srgbClr val="EBEDE8"/>
                </a:solidFill>
                <a:cs typeface="+mn-ea"/>
                <a:sym typeface="+mn-lt"/>
              </a:endParaRPr>
            </a:p>
          </p:txBody>
        </p:sp>
      </p:grpSp>
      <p:sp>
        <p:nvSpPr>
          <p:cNvPr id="14" name="文本框 13"/>
          <p:cNvSpPr txBox="1"/>
          <p:nvPr>
            <p:custDataLst>
              <p:tags r:id="rId3"/>
            </p:custDataLst>
          </p:nvPr>
        </p:nvSpPr>
        <p:spPr>
          <a:xfrm>
            <a:off x="10226040" y="1493520"/>
            <a:ext cx="1867535" cy="337185"/>
          </a:xfrm>
          <a:prstGeom prst="rect">
            <a:avLst/>
          </a:prstGeom>
          <a:noFill/>
        </p:spPr>
        <p:txBody>
          <a:bodyPr wrap="square">
            <a:spAutoFit/>
          </a:bodyPr>
          <a:lstStyle/>
          <a:p>
            <a:pPr algn="l"/>
            <a:r>
              <a:rPr lang="zh-CN" altLang="en-US" sz="1600" b="1" i="0" dirty="0">
                <a:solidFill>
                  <a:srgbClr val="C00000"/>
                </a:solidFill>
                <a:cs typeface="+mn-ea"/>
                <a:sym typeface="+mn-lt"/>
              </a:rPr>
              <a:t>Intelligent chassis</a:t>
            </a:r>
          </a:p>
        </p:txBody>
      </p:sp>
      <p:grpSp>
        <p:nvGrpSpPr>
          <p:cNvPr id="15" name="组合 14"/>
          <p:cNvGrpSpPr/>
          <p:nvPr>
            <p:custDataLst>
              <p:tags r:id="rId4"/>
            </p:custDataLst>
          </p:nvPr>
        </p:nvGrpSpPr>
        <p:grpSpPr>
          <a:xfrm>
            <a:off x="9928875" y="4334982"/>
            <a:ext cx="415519" cy="298498"/>
            <a:chOff x="11702217" y="2966410"/>
            <a:chExt cx="415519" cy="307777"/>
          </a:xfrm>
        </p:grpSpPr>
        <p:sp>
          <p:nvSpPr>
            <p:cNvPr id="16" name="椭圆 15"/>
            <p:cNvSpPr/>
            <p:nvPr>
              <p:custDataLst>
                <p:tags r:id="rId22"/>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17" name="文本框 16"/>
            <p:cNvSpPr txBox="1"/>
            <p:nvPr>
              <p:custDataLst>
                <p:tags r:id="rId23"/>
              </p:custDataLst>
            </p:nvPr>
          </p:nvSpPr>
          <p:spPr>
            <a:xfrm>
              <a:off x="11702217" y="2966410"/>
              <a:ext cx="415519" cy="307777"/>
            </a:xfrm>
            <a:prstGeom prst="rect">
              <a:avLst/>
            </a:prstGeom>
            <a:noFill/>
          </p:spPr>
          <p:txBody>
            <a:bodyPr wrap="square">
              <a:spAutoFit/>
            </a:bodyPr>
            <a:lstStyle/>
            <a:p>
              <a:pPr algn="ctr"/>
              <a:r>
                <a:rPr lang="en-US" altLang="zh-CN" sz="1400" dirty="0">
                  <a:solidFill>
                    <a:srgbClr val="EBEDE8"/>
                  </a:solidFill>
                  <a:cs typeface="+mn-ea"/>
                  <a:sym typeface="+mn-lt"/>
                </a:rPr>
                <a:t>3</a:t>
              </a:r>
              <a:endParaRPr lang="zh-CN" altLang="en-US" sz="1400" dirty="0">
                <a:solidFill>
                  <a:srgbClr val="EBEDE8"/>
                </a:solidFill>
                <a:cs typeface="+mn-ea"/>
                <a:sym typeface="+mn-lt"/>
              </a:endParaRPr>
            </a:p>
          </p:txBody>
        </p:sp>
      </p:grpSp>
      <p:sp>
        <p:nvSpPr>
          <p:cNvPr id="18" name="文本框 17"/>
          <p:cNvSpPr txBox="1"/>
          <p:nvPr>
            <p:custDataLst>
              <p:tags r:id="rId5"/>
            </p:custDataLst>
          </p:nvPr>
        </p:nvSpPr>
        <p:spPr>
          <a:xfrm>
            <a:off x="10260965" y="3791585"/>
            <a:ext cx="2061845" cy="1076325"/>
          </a:xfrm>
          <a:prstGeom prst="rect">
            <a:avLst/>
          </a:prstGeom>
          <a:noFill/>
        </p:spPr>
        <p:txBody>
          <a:bodyPr wrap="square">
            <a:spAutoFit/>
          </a:bodyPr>
          <a:lstStyle/>
          <a:p>
            <a:pPr algn="l"/>
            <a:r>
              <a:rPr lang="zh-CN" altLang="en-US" sz="1600" b="1" i="0" dirty="0">
                <a:solidFill>
                  <a:srgbClr val="C00000"/>
                </a:solidFill>
                <a:cs typeface="+mn-ea"/>
                <a:sym typeface="+mn-lt"/>
              </a:rPr>
              <a:t>Logical Reconfigurable Synchronization Controller</a:t>
            </a:r>
          </a:p>
        </p:txBody>
      </p:sp>
      <p:grpSp>
        <p:nvGrpSpPr>
          <p:cNvPr id="19" name="组合 18"/>
          <p:cNvGrpSpPr/>
          <p:nvPr>
            <p:custDataLst>
              <p:tags r:id="rId6"/>
            </p:custDataLst>
          </p:nvPr>
        </p:nvGrpSpPr>
        <p:grpSpPr>
          <a:xfrm>
            <a:off x="9923780" y="2777846"/>
            <a:ext cx="450215" cy="297459"/>
            <a:chOff x="11702217" y="2966410"/>
            <a:chExt cx="415519" cy="306508"/>
          </a:xfrm>
        </p:grpSpPr>
        <p:sp>
          <p:nvSpPr>
            <p:cNvPr id="20" name="椭圆 19"/>
            <p:cNvSpPr/>
            <p:nvPr>
              <p:custDataLst>
                <p:tags r:id="rId20"/>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21" name="文本框 20"/>
            <p:cNvSpPr txBox="1"/>
            <p:nvPr>
              <p:custDataLst>
                <p:tags r:id="rId21"/>
              </p:custDataLst>
            </p:nvPr>
          </p:nvSpPr>
          <p:spPr>
            <a:xfrm>
              <a:off x="11702217" y="2966410"/>
              <a:ext cx="415519" cy="306508"/>
            </a:xfrm>
            <a:prstGeom prst="rect">
              <a:avLst/>
            </a:prstGeom>
            <a:noFill/>
          </p:spPr>
          <p:txBody>
            <a:bodyPr wrap="square">
              <a:spAutoFit/>
            </a:bodyPr>
            <a:lstStyle/>
            <a:p>
              <a:pPr algn="ctr"/>
              <a:r>
                <a:rPr lang="en-US" altLang="zh-CN" sz="1400" dirty="0">
                  <a:solidFill>
                    <a:srgbClr val="EBEDE8"/>
                  </a:solidFill>
                  <a:cs typeface="+mn-ea"/>
                  <a:sym typeface="+mn-lt"/>
                </a:rPr>
                <a:t>2</a:t>
              </a:r>
              <a:endParaRPr lang="zh-CN" altLang="en-US" sz="1400" dirty="0">
                <a:solidFill>
                  <a:srgbClr val="EBEDE8"/>
                </a:solidFill>
                <a:cs typeface="+mn-ea"/>
                <a:sym typeface="+mn-lt"/>
              </a:endParaRPr>
            </a:p>
          </p:txBody>
        </p:sp>
      </p:grpSp>
      <p:sp>
        <p:nvSpPr>
          <p:cNvPr id="22" name="文本框 21"/>
          <p:cNvSpPr txBox="1"/>
          <p:nvPr>
            <p:custDataLst>
              <p:tags r:id="rId7"/>
            </p:custDataLst>
          </p:nvPr>
        </p:nvSpPr>
        <p:spPr>
          <a:xfrm>
            <a:off x="10373995" y="2696210"/>
            <a:ext cx="1833245" cy="583565"/>
          </a:xfrm>
          <a:prstGeom prst="rect">
            <a:avLst/>
          </a:prstGeom>
          <a:noFill/>
        </p:spPr>
        <p:txBody>
          <a:bodyPr wrap="square">
            <a:spAutoFit/>
          </a:bodyPr>
          <a:lstStyle/>
          <a:p>
            <a:pPr algn="l"/>
            <a:r>
              <a:rPr lang="zh-CN" altLang="en-US" sz="1600" b="1" i="0" dirty="0">
                <a:solidFill>
                  <a:srgbClr val="C00000"/>
                </a:solidFill>
                <a:cs typeface="+mn-ea"/>
                <a:sym typeface="+mn-lt"/>
              </a:rPr>
              <a:t>High-performance backplane</a:t>
            </a:r>
          </a:p>
        </p:txBody>
      </p:sp>
      <p:grpSp>
        <p:nvGrpSpPr>
          <p:cNvPr id="23" name="组合 22"/>
          <p:cNvGrpSpPr/>
          <p:nvPr>
            <p:custDataLst>
              <p:tags r:id="rId8"/>
            </p:custDataLst>
          </p:nvPr>
        </p:nvGrpSpPr>
        <p:grpSpPr>
          <a:xfrm>
            <a:off x="9931415" y="5110157"/>
            <a:ext cx="415519" cy="298498"/>
            <a:chOff x="11702217" y="2966410"/>
            <a:chExt cx="415519" cy="307777"/>
          </a:xfrm>
        </p:grpSpPr>
        <p:sp>
          <p:nvSpPr>
            <p:cNvPr id="24" name="椭圆 23"/>
            <p:cNvSpPr/>
            <p:nvPr>
              <p:custDataLst>
                <p:tags r:id="rId18"/>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25" name="文本框 24"/>
            <p:cNvSpPr txBox="1"/>
            <p:nvPr>
              <p:custDataLst>
                <p:tags r:id="rId19"/>
              </p:custDataLst>
            </p:nvPr>
          </p:nvSpPr>
          <p:spPr>
            <a:xfrm>
              <a:off x="11702217" y="2966410"/>
              <a:ext cx="415519" cy="307777"/>
            </a:xfrm>
            <a:prstGeom prst="rect">
              <a:avLst/>
            </a:prstGeom>
            <a:noFill/>
          </p:spPr>
          <p:txBody>
            <a:bodyPr wrap="square">
              <a:spAutoFit/>
            </a:bodyPr>
            <a:lstStyle/>
            <a:p>
              <a:pPr algn="ctr"/>
              <a:r>
                <a:rPr lang="en-US" altLang="zh-CN" sz="1400" dirty="0">
                  <a:solidFill>
                    <a:srgbClr val="EBEDE8"/>
                  </a:solidFill>
                  <a:cs typeface="+mn-ea"/>
                  <a:sym typeface="+mn-lt"/>
                </a:rPr>
                <a:t>4</a:t>
              </a:r>
              <a:endParaRPr lang="zh-CN" altLang="en-US" sz="1400" dirty="0">
                <a:solidFill>
                  <a:srgbClr val="EBEDE8"/>
                </a:solidFill>
                <a:cs typeface="+mn-ea"/>
                <a:sym typeface="+mn-lt"/>
              </a:endParaRPr>
            </a:p>
          </p:txBody>
        </p:sp>
      </p:grpSp>
      <p:sp>
        <p:nvSpPr>
          <p:cNvPr id="26" name="文本框 25"/>
          <p:cNvSpPr txBox="1"/>
          <p:nvPr>
            <p:custDataLst>
              <p:tags r:id="rId9"/>
            </p:custDataLst>
          </p:nvPr>
        </p:nvSpPr>
        <p:spPr>
          <a:xfrm>
            <a:off x="10268585" y="4967605"/>
            <a:ext cx="1859915" cy="583565"/>
          </a:xfrm>
          <a:prstGeom prst="rect">
            <a:avLst/>
          </a:prstGeom>
          <a:noFill/>
        </p:spPr>
        <p:txBody>
          <a:bodyPr wrap="square">
            <a:spAutoFit/>
          </a:bodyPr>
          <a:lstStyle/>
          <a:p>
            <a:pPr algn="l"/>
            <a:r>
              <a:rPr lang="zh-CN" altLang="en-US" sz="1600" b="1" i="0" dirty="0">
                <a:solidFill>
                  <a:srgbClr val="C00000"/>
                </a:solidFill>
                <a:cs typeface="+mn-ea"/>
                <a:sym typeface="+mn-lt"/>
              </a:rPr>
              <a:t>Multi-form Device Card</a:t>
            </a:r>
          </a:p>
        </p:txBody>
      </p:sp>
      <p:grpSp>
        <p:nvGrpSpPr>
          <p:cNvPr id="27" name="组合 26"/>
          <p:cNvGrpSpPr/>
          <p:nvPr>
            <p:custDataLst>
              <p:tags r:id="rId10"/>
            </p:custDataLst>
          </p:nvPr>
        </p:nvGrpSpPr>
        <p:grpSpPr>
          <a:xfrm>
            <a:off x="9928601" y="5584245"/>
            <a:ext cx="415519" cy="298498"/>
            <a:chOff x="11702217" y="2966410"/>
            <a:chExt cx="415519" cy="307777"/>
          </a:xfrm>
        </p:grpSpPr>
        <p:sp>
          <p:nvSpPr>
            <p:cNvPr id="28" name="椭圆 27"/>
            <p:cNvSpPr/>
            <p:nvPr>
              <p:custDataLst>
                <p:tags r:id="rId16"/>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29" name="文本框 28"/>
            <p:cNvSpPr txBox="1"/>
            <p:nvPr>
              <p:custDataLst>
                <p:tags r:id="rId17"/>
              </p:custDataLst>
            </p:nvPr>
          </p:nvSpPr>
          <p:spPr>
            <a:xfrm>
              <a:off x="11702217" y="2966410"/>
              <a:ext cx="415519" cy="307777"/>
            </a:xfrm>
            <a:prstGeom prst="rect">
              <a:avLst/>
            </a:prstGeom>
            <a:noFill/>
          </p:spPr>
          <p:txBody>
            <a:bodyPr wrap="square">
              <a:spAutoFit/>
            </a:bodyPr>
            <a:lstStyle/>
            <a:p>
              <a:pPr algn="ctr"/>
              <a:r>
                <a:rPr lang="en-US" altLang="zh-CN" sz="1400" dirty="0">
                  <a:solidFill>
                    <a:srgbClr val="EBEDE8"/>
                  </a:solidFill>
                  <a:cs typeface="+mn-ea"/>
                  <a:sym typeface="+mn-lt"/>
                </a:rPr>
                <a:t>5</a:t>
              </a:r>
              <a:endParaRPr lang="zh-CN" altLang="en-US" sz="1400" dirty="0">
                <a:solidFill>
                  <a:srgbClr val="EBEDE8"/>
                </a:solidFill>
                <a:cs typeface="+mn-ea"/>
                <a:sym typeface="+mn-lt"/>
              </a:endParaRPr>
            </a:p>
          </p:txBody>
        </p:sp>
      </p:grpSp>
      <p:sp>
        <p:nvSpPr>
          <p:cNvPr id="30" name="文本框 29"/>
          <p:cNvSpPr txBox="1"/>
          <p:nvPr>
            <p:custDataLst>
              <p:tags r:id="rId11"/>
            </p:custDataLst>
          </p:nvPr>
        </p:nvSpPr>
        <p:spPr>
          <a:xfrm>
            <a:off x="10257790" y="5520690"/>
            <a:ext cx="2065020" cy="583565"/>
          </a:xfrm>
          <a:prstGeom prst="rect">
            <a:avLst/>
          </a:prstGeom>
          <a:noFill/>
        </p:spPr>
        <p:txBody>
          <a:bodyPr wrap="square">
            <a:spAutoFit/>
          </a:bodyPr>
          <a:lstStyle/>
          <a:p>
            <a:pPr algn="l"/>
            <a:r>
              <a:rPr lang="zh-CN" altLang="en-US" sz="1600" b="1" i="0" dirty="0">
                <a:solidFill>
                  <a:srgbClr val="C00000"/>
                </a:solidFill>
                <a:cs typeface="+mn-ea"/>
                <a:sym typeface="+mn-lt"/>
              </a:rPr>
              <a:t>Universal Readout</a:t>
            </a:r>
          </a:p>
          <a:p>
            <a:pPr algn="l"/>
            <a:r>
              <a:rPr lang="en-US" altLang="zh-CN" sz="1600" b="1" i="0" dirty="0">
                <a:solidFill>
                  <a:srgbClr val="C00000"/>
                </a:solidFill>
                <a:cs typeface="+mn-ea"/>
                <a:sym typeface="+mn-lt"/>
              </a:rPr>
              <a:t>function</a:t>
            </a:r>
          </a:p>
        </p:txBody>
      </p:sp>
      <p:grpSp>
        <p:nvGrpSpPr>
          <p:cNvPr id="31" name="组合 30"/>
          <p:cNvGrpSpPr/>
          <p:nvPr>
            <p:custDataLst>
              <p:tags r:id="rId12"/>
            </p:custDataLst>
          </p:nvPr>
        </p:nvGrpSpPr>
        <p:grpSpPr>
          <a:xfrm>
            <a:off x="9928601" y="6192746"/>
            <a:ext cx="415519" cy="298498"/>
            <a:chOff x="11702217" y="2966410"/>
            <a:chExt cx="415519" cy="307777"/>
          </a:xfrm>
        </p:grpSpPr>
        <p:sp>
          <p:nvSpPr>
            <p:cNvPr id="32" name="椭圆 31"/>
            <p:cNvSpPr/>
            <p:nvPr>
              <p:custDataLst>
                <p:tags r:id="rId14"/>
              </p:custDataLst>
            </p:nvPr>
          </p:nvSpPr>
          <p:spPr>
            <a:xfrm>
              <a:off x="11780758" y="2991080"/>
              <a:ext cx="258439" cy="258439"/>
            </a:xfrm>
            <a:prstGeom prst="ellipse">
              <a:avLst/>
            </a:prstGeom>
            <a:solidFill>
              <a:srgbClr val="00B050">
                <a:alpha val="60000"/>
              </a:srgbClr>
            </a:solidFill>
            <a:ln>
              <a:noFill/>
            </a:ln>
            <a:effectLst>
              <a:glow rad="63500">
                <a:srgbClr val="00B050">
                  <a:alpha val="50000"/>
                </a:srgbClr>
              </a:glow>
            </a:effectLst>
          </p:spPr>
          <p:style>
            <a:lnRef idx="2">
              <a:scrgbClr r="0" g="0" b="0"/>
            </a:lnRef>
            <a:fillRef idx="1">
              <a:scrgbClr r="0" g="0" b="0"/>
            </a:fillRef>
            <a:effectRef idx="0">
              <a:scrgbClr r="0" g="0" b="0"/>
            </a:effectRef>
            <a:fontRef idx="minor">
              <a:schemeClr val="lt1"/>
            </a:fontRef>
          </p:style>
          <p:txBody>
            <a:bodyPr/>
            <a:lstStyle/>
            <a:p>
              <a:endParaRPr lang="zh-CN" altLang="en-US">
                <a:cs typeface="+mn-ea"/>
                <a:sym typeface="+mn-lt"/>
              </a:endParaRPr>
            </a:p>
          </p:txBody>
        </p:sp>
        <p:sp>
          <p:nvSpPr>
            <p:cNvPr id="33" name="文本框 32"/>
            <p:cNvSpPr txBox="1"/>
            <p:nvPr>
              <p:custDataLst>
                <p:tags r:id="rId15"/>
              </p:custDataLst>
            </p:nvPr>
          </p:nvSpPr>
          <p:spPr>
            <a:xfrm>
              <a:off x="11702217" y="2966410"/>
              <a:ext cx="415519" cy="307777"/>
            </a:xfrm>
            <a:prstGeom prst="rect">
              <a:avLst/>
            </a:prstGeom>
            <a:noFill/>
          </p:spPr>
          <p:txBody>
            <a:bodyPr wrap="square">
              <a:spAutoFit/>
            </a:bodyPr>
            <a:lstStyle/>
            <a:p>
              <a:pPr algn="ctr"/>
              <a:r>
                <a:rPr lang="en-US" altLang="zh-CN" sz="1400" dirty="0">
                  <a:solidFill>
                    <a:srgbClr val="EBEDE8"/>
                  </a:solidFill>
                  <a:cs typeface="+mn-ea"/>
                  <a:sym typeface="+mn-lt"/>
                </a:rPr>
                <a:t>6</a:t>
              </a:r>
              <a:endParaRPr lang="zh-CN" altLang="en-US" sz="1400" dirty="0">
                <a:solidFill>
                  <a:srgbClr val="EBEDE8"/>
                </a:solidFill>
                <a:cs typeface="+mn-ea"/>
                <a:sym typeface="+mn-lt"/>
              </a:endParaRPr>
            </a:p>
          </p:txBody>
        </p:sp>
      </p:grpSp>
      <p:sp>
        <p:nvSpPr>
          <p:cNvPr id="34" name="文本框 33"/>
          <p:cNvSpPr txBox="1"/>
          <p:nvPr>
            <p:custDataLst>
              <p:tags r:id="rId13"/>
            </p:custDataLst>
          </p:nvPr>
        </p:nvSpPr>
        <p:spPr>
          <a:xfrm>
            <a:off x="10288904" y="6104033"/>
            <a:ext cx="1252090" cy="583565"/>
          </a:xfrm>
          <a:prstGeom prst="rect">
            <a:avLst/>
          </a:prstGeom>
          <a:noFill/>
        </p:spPr>
        <p:txBody>
          <a:bodyPr wrap="square">
            <a:spAutoFit/>
          </a:bodyPr>
          <a:lstStyle/>
          <a:p>
            <a:pPr algn="l"/>
            <a:r>
              <a:rPr lang="zh-CN" altLang="en-US" sz="1600" b="1" i="0" dirty="0">
                <a:solidFill>
                  <a:schemeClr val="accent6">
                    <a:lumMod val="75000"/>
                  </a:schemeClr>
                </a:solidFill>
                <a:cs typeface="+mn-ea"/>
                <a:sym typeface="+mn-lt"/>
              </a:rPr>
              <a:t>Instruction Set</a:t>
            </a:r>
          </a:p>
        </p:txBody>
      </p:sp>
      <p:sp>
        <p:nvSpPr>
          <p:cNvPr id="35" name="文本框 34"/>
          <p:cNvSpPr txBox="1"/>
          <p:nvPr/>
        </p:nvSpPr>
        <p:spPr>
          <a:xfrm>
            <a:off x="226711" y="273049"/>
            <a:ext cx="770239"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prstClr val="white"/>
                </a:solidFill>
                <a:latin typeface="Times New Roman" panose="02020603050405020304"/>
                <a:ea typeface="宋体" panose="02010600030101010101" pitchFamily="2" charset="-122"/>
              </a:rPr>
              <a:t>1.6</a:t>
            </a:r>
            <a:endParaRPr kumimoji="0" lang="en-US" altLang="zh-CN" sz="2400" b="0" i="0" u="none" strike="noStrike" kern="1200" cap="none" spc="0" normalizeH="0" baseline="0" noProof="0" dirty="0">
              <a:ln>
                <a:noFill/>
              </a:ln>
              <a:solidFill>
                <a:prstClr val="white"/>
              </a:solidFill>
              <a:effectLst/>
              <a:uLnTx/>
              <a:uFillTx/>
              <a:latin typeface="Times New Roman" panose="02020603050405020304"/>
              <a:ea typeface="宋体" panose="02010600030101010101" pitchFamily="2"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000" b="0" i="0" u="none" strike="noStrike" kern="1200" cap="none" spc="0" normalizeH="0" baseline="0" noProof="0" smtClean="0">
                <a:ln>
                  <a:noFill/>
                </a:ln>
                <a:solidFill>
                  <a:prstClr val="black">
                    <a:tint val="75000"/>
                  </a:prstClr>
                </a:solidFill>
                <a:effectLst/>
                <a:uLnTx/>
                <a:uFillTx/>
                <a:latin typeface="Arial" panose="020B0604020202020204"/>
                <a:ea typeface="微软雅黑" panose="020B0503020204020204" charset="-122"/>
                <a:cs typeface="+mn-cs"/>
              </a:rPr>
              <a:t>9</a:t>
            </a:fld>
            <a:endParaRPr kumimoji="0" lang="zh-CN" altLang="en-US" sz="1000" b="0" i="0" u="none" strike="noStrike" kern="1200" cap="none" spc="0" normalizeH="0" baseline="0" noProof="0" dirty="0">
              <a:ln>
                <a:noFill/>
              </a:ln>
              <a:solidFill>
                <a:prstClr val="black">
                  <a:tint val="75000"/>
                </a:prstClr>
              </a:solidFill>
              <a:effectLst/>
              <a:uLnTx/>
              <a:uFillTx/>
              <a:latin typeface="Arial" panose="020B0604020202020204"/>
              <a:ea typeface="微软雅黑" panose="020B0503020204020204" charset="-122"/>
              <a:cs typeface="+mn-cs"/>
            </a:endParaRPr>
          </a:p>
        </p:txBody>
      </p:sp>
      <p:sp>
        <p:nvSpPr>
          <p:cNvPr id="3" name="文本占位符 2"/>
          <p:cNvSpPr>
            <a:spLocks noGrp="1"/>
          </p:cNvSpPr>
          <p:nvPr>
            <p:ph type="body" sz="quarter" idx="13"/>
          </p:nvPr>
        </p:nvSpPr>
        <p:spPr>
          <a:xfrm>
            <a:off x="5618602" y="1878965"/>
            <a:ext cx="5827215" cy="3771900"/>
          </a:xfrm>
        </p:spPr>
        <p:txBody>
          <a:bodyPr>
            <a:normAutofit lnSpcReduction="10000"/>
          </a:bodyPr>
          <a:lstStyle/>
          <a:p>
            <a:r>
              <a:rPr lang="zh-CN" altLang="en-US" dirty="0">
                <a:solidFill>
                  <a:schemeClr val="bg2">
                    <a:lumMod val="50000"/>
                  </a:schemeClr>
                </a:solidFill>
              </a:rPr>
              <a:t>The μXI Modular</a:t>
            </a:r>
            <a:r>
              <a:rPr lang="en-US" altLang="zh-CN" dirty="0">
                <a:solidFill>
                  <a:schemeClr val="bg2">
                    <a:lumMod val="50000"/>
                  </a:schemeClr>
                </a:solidFill>
              </a:rPr>
              <a:t>  </a:t>
            </a:r>
            <a:r>
              <a:rPr lang="zh-CN" altLang="en-US" dirty="0">
                <a:solidFill>
                  <a:schemeClr val="bg2">
                    <a:lumMod val="50000"/>
                  </a:schemeClr>
                </a:solidFill>
              </a:rPr>
              <a:t>Instrument Platform</a:t>
            </a:r>
          </a:p>
          <a:p>
            <a:r>
              <a:rPr lang="zh-CN" altLang="en-US" dirty="0"/>
              <a:t>The product Introduction of μXI Instrument</a:t>
            </a:r>
          </a:p>
          <a:p>
            <a:r>
              <a:rPr lang="zh-CN" altLang="en-US" dirty="0">
                <a:solidFill>
                  <a:schemeClr val="bg2">
                    <a:lumMod val="50000"/>
                  </a:schemeClr>
                </a:solidFill>
              </a:rPr>
              <a:t>The application scenarios of μXI instrument</a:t>
            </a:r>
          </a:p>
          <a:p>
            <a:pPr lvl="1"/>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l="66042"/>
          <a:stretch>
            <a:fillRect/>
          </a:stretch>
        </p:blipFill>
        <p:spPr>
          <a:xfrm>
            <a:off x="838200" y="1033341"/>
            <a:ext cx="4927600" cy="4554404"/>
          </a:xfrm>
          <a:prstGeom prst="rect">
            <a:avLst/>
          </a:prstGeom>
          <a:effectLst>
            <a:softEdge rad="317500"/>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WU0MWEyMWY3MDFiZWIwMmNiOWY4Nzk5NzQyNzFlMW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61.0571058953983,&quot;left&quot;:484.9,&quot;top&quot;:102.15,&quot;width&quot;:337.8}"/>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1.555905511811,&quot;top&quot;:103.56566929133858,&quot;width&quot;:260.7}"/>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0.805905511811,&quot;top&quot;:103.56566929133858,&quot;width&quot;:261.45}"/>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0.805905511811,&quot;top&quot;:103.56566929133858,&quot;width&quot;:261.45}"/>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0.805905511811,&quot;top&quot;:103.56566929133858,&quot;width&quot;:261.45}"/>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0.805905511811,&quot;top&quot;:103.56566929133858,&quot;width&quot;:261.45}"/>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87.7343307086614,&quot;left&quot;:660.805905511811,&quot;top&quot;:103.56566929133858,&quot;width&quot;:261.45}"/>
</p:tagLst>
</file>

<file path=ppt/tags/tag79.xml><?xml version="1.0" encoding="utf-8"?>
<p:tagLst xmlns:a="http://schemas.openxmlformats.org/drawingml/2006/main" xmlns:r="http://schemas.openxmlformats.org/officeDocument/2006/relationships" xmlns:p="http://schemas.openxmlformats.org/presentationml/2006/main">
  <p:tag name="TABLE_ENDDRAG_ORIGIN_RECT" val="738*426"/>
  <p:tag name="TABLE_ENDDRAG_RECT" val="78*72*738*42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85}"/>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387.14181102362204,&quot;left&quot;:781.4,&quot;top&quot;:117.59070866141732,&quot;width&quot;:170.9}"/>
</p:tagLst>
</file>

<file path=ppt/theme/theme1.xml><?xml version="1.0" encoding="utf-8"?>
<a:theme xmlns:a="http://schemas.openxmlformats.org/drawingml/2006/main" name="WPS">
  <a:themeElements>
    <a:clrScheme name="WPS">
      <a:dk1>
        <a:sysClr val="windowText" lastClr="000000"/>
      </a:dk1>
      <a:lt1>
        <a:sysClr val="window" lastClr="C7EDCC"/>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udgecavt">
      <a:majorFont>
        <a:latin typeface="Times New Roman"/>
        <a:ea typeface="宋体"/>
        <a:cs typeface=""/>
      </a:majorFont>
      <a:minorFont>
        <a:latin typeface="Times New Roman"/>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WPS">
      <a:dk1>
        <a:sysClr val="windowText" lastClr="000000"/>
      </a:dk1>
      <a:lt1>
        <a:sysClr val="window" lastClr="C7EDCC"/>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udgecavt">
      <a:majorFont>
        <a:latin typeface="Times New Roman"/>
        <a:ea typeface="宋体"/>
        <a:cs typeface=""/>
      </a:majorFont>
      <a:minorFont>
        <a:latin typeface="Times New Roman"/>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2470</Words>
  <Application>Microsoft Office PowerPoint</Application>
  <PresentationFormat>宽屏</PresentationFormat>
  <Paragraphs>341</Paragraphs>
  <Slides>19</Slides>
  <Notes>18</Notes>
  <HiddenSlides>0</HiddenSlides>
  <MMClips>0</MMClips>
  <ScaleCrop>false</ScaleCrop>
  <HeadingPairs>
    <vt:vector size="8" baseType="variant">
      <vt:variant>
        <vt:lpstr>已用的字体</vt:lpstr>
      </vt:variant>
      <vt:variant>
        <vt:i4>8</vt:i4>
      </vt:variant>
      <vt:variant>
        <vt:lpstr>主题</vt:lpstr>
      </vt:variant>
      <vt:variant>
        <vt:i4>2</vt:i4>
      </vt:variant>
      <vt:variant>
        <vt:lpstr>嵌入 OLE 服务器</vt:lpstr>
      </vt:variant>
      <vt:variant>
        <vt:i4>2</vt:i4>
      </vt:variant>
      <vt:variant>
        <vt:lpstr>幻灯片标题</vt:lpstr>
      </vt:variant>
      <vt:variant>
        <vt:i4>19</vt:i4>
      </vt:variant>
    </vt:vector>
  </HeadingPairs>
  <TitlesOfParts>
    <vt:vector size="31" baseType="lpstr">
      <vt:lpstr>-apple-system</vt:lpstr>
      <vt:lpstr>等线</vt:lpstr>
      <vt:lpstr>宋体</vt:lpstr>
      <vt:lpstr>微软雅黑</vt:lpstr>
      <vt:lpstr>微软雅黑 Light</vt:lpstr>
      <vt:lpstr>Arial</vt:lpstr>
      <vt:lpstr>Times New Roman</vt:lpstr>
      <vt:lpstr>Wingdings</vt:lpstr>
      <vt:lpstr>WPS</vt:lpstr>
      <vt:lpstr>1_WPS</vt:lpstr>
      <vt:lpstr>Visio</vt:lpstr>
      <vt:lpstr>Microsoft Visio 绘图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lichao</dc:creator>
  <cp:lastModifiedBy>tao yu</cp:lastModifiedBy>
  <cp:revision>546</cp:revision>
  <dcterms:created xsi:type="dcterms:W3CDTF">2023-11-12T13:08:00Z</dcterms:created>
  <dcterms:modified xsi:type="dcterms:W3CDTF">2024-10-25T02:27:33Z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F34C5F9729AE4FE4B1E9ED6E139AFE8C_13</vt:lpwstr>
  </property>
  <property fmtid="{D5CDD505-2E9C-101B-9397-08002B2CF9AE}" pid="3" name="KSOProductBuildVer">
    <vt:lpwstr>2052-12.1.0.18608</vt:lpwstr>
  </property>
</Properties>
</file>