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6" r:id="rId3"/>
    <p:sldMasterId id="2147483678" r:id="rId4"/>
  </p:sldMasterIdLst>
  <p:notesMasterIdLst>
    <p:notesMasterId r:id="rId6"/>
  </p:notesMasterIdLst>
  <p:sldIdLst>
    <p:sldId id="256" r:id="rId5"/>
    <p:sldId id="281" r:id="rId7"/>
    <p:sldId id="327" r:id="rId8"/>
    <p:sldId id="291" r:id="rId9"/>
    <p:sldId id="292" r:id="rId10"/>
    <p:sldId id="322" r:id="rId11"/>
    <p:sldId id="323" r:id="rId12"/>
    <p:sldId id="296" r:id="rId13"/>
    <p:sldId id="334" r:id="rId14"/>
    <p:sldId id="294" r:id="rId15"/>
    <p:sldId id="324" r:id="rId16"/>
    <p:sldId id="335" r:id="rId17"/>
    <p:sldId id="336" r:id="rId18"/>
    <p:sldId id="337" r:id="rId19"/>
    <p:sldId id="338" r:id="rId20"/>
    <p:sldId id="345" r:id="rId21"/>
    <p:sldId id="347" r:id="rId22"/>
    <p:sldId id="346" r:id="rId23"/>
    <p:sldId id="259" r:id="rId24"/>
    <p:sldId id="344"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8"/>
    <p:restoredTop sz="91450"/>
  </p:normalViewPr>
  <p:slideViewPr>
    <p:cSldViewPr snapToGrid="0" snapToObjects="1">
      <p:cViewPr varScale="1">
        <p:scale>
          <a:sx n="83" d="100"/>
          <a:sy n="83" d="100"/>
        </p:scale>
        <p:origin x="1608"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10289-B486-0948-9394-9A8FFA01B276}"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668F0-3E7D-714B-983B-8E7EC952CB55}"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ltLang="zh-CN" dirty="0"/>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ltLang="zh-CN" dirty="0"/>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ltLang="zh-CN" dirty="0"/>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ltLang="zh-CN" dirty="0"/>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At 95 percent confidence</a:t>
            </a:r>
            <a:r>
              <a:rPr lang="en-US" altLang="zh-CN"/>
              <a:t> level</a:t>
            </a:r>
            <a:r>
              <a:rPr lang="zh-CN" altLang="en-US"/>
              <a:t>, the</a:t>
            </a:r>
            <a:r>
              <a:rPr lang="en-US" altLang="zh-CN"/>
              <a:t> </a:t>
            </a:r>
            <a:r>
              <a:rPr lang="zh-CN" altLang="en-US"/>
              <a:t>3, 20, and 50 signal events corresponds to 0,100,625 backgrounds</a:t>
            </a:r>
            <a:r>
              <a:rPr lang="en-US" altLang="zh-CN"/>
              <a:t>,and they are purple,bliue,light blue curve for  near detector respectively. </a:t>
            </a:r>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The average decay probability as a function of the decay length </a:t>
            </a:r>
            <a:r>
              <a:rPr lang="en-US" altLang="zh-CN">
                <a:sym typeface="+mn-ea"/>
              </a:rPr>
              <a:t>,The red curve represents the detector that has the bottom surface , which corresponding to the top right picture .</a:t>
            </a:r>
            <a:endParaRPr lang="en-US" altLang="zh-CN"/>
          </a:p>
          <a:p>
            <a:r>
              <a:rPr lang="en-US" altLang="zh-CN">
                <a:sym typeface="+mn-ea"/>
              </a:rPr>
              <a:t>The green curve represent the detector that has no the bottom surface,which corresponding to the bottom right picture.</a:t>
            </a:r>
            <a:endParaRPr lang="en-US" altLang="zh-CN"/>
          </a:p>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More</a:t>
            </a:r>
            <a:r>
              <a:rPr lang="zh-CN" altLang="en-US" sz="12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12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studies</a:t>
            </a:r>
            <a:r>
              <a:rPr lang="zh-CN" altLang="en-US" sz="12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12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are</a:t>
            </a:r>
            <a:r>
              <a:rPr lang="zh-CN" altLang="en-US" sz="12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12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very</a:t>
            </a:r>
            <a:r>
              <a:rPr lang="zh-CN" altLang="en-US" sz="12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12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welcome!</a:t>
            </a:r>
            <a:endParaRPr lang="zh-CN" altLang="en-US" sz="12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So,how to search LLPs is also a hot topic,and our LAYCAST is a new design to detect LLP.</a:t>
            </a:r>
            <a:endParaRPr lang="en-US" altLang="zh-CN"/>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This formula is important for our later research</a:t>
            </a:r>
            <a:endParaRPr lang="zh-CN" altLang="en-US"/>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near detector is cyllidrical and include vertex detector,calorimeter and muon detector.</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cap="none" normalizeH="0" baseline="0" dirty="0">
                <a:ln>
                  <a:noFill/>
                </a:ln>
                <a:solidFill>
                  <a:schemeClr val="tx1"/>
                </a:solidFill>
                <a:effectLst/>
                <a:latin typeface="Arial" panose="020B0604020202020204" pitchFamily="34" charset="0"/>
              </a:rPr>
              <a:t>So, </a:t>
            </a:r>
            <a:r>
              <a:rPr kumimoji="0" lang="en-US" altLang="zh-CN" sz="1800" b="0" i="0" u="none" strike="noStrike" cap="none" normalizeH="0" baseline="0" dirty="0">
                <a:ln>
                  <a:noFill/>
                </a:ln>
                <a:solidFill>
                  <a:schemeClr val="tx1"/>
                </a:solidFill>
                <a:effectLst/>
                <a:latin typeface="Arial" panose="020B0604020202020204" pitchFamily="34" charset="0"/>
              </a:rPr>
              <a:t>far</a:t>
            </a:r>
            <a:r>
              <a:rPr kumimoji="0" lang="zh-CN" altLang="en-US" sz="1800" b="0" i="0" u="none" strike="noStrike" cap="none" normalizeH="0" baseline="0" dirty="0">
                <a:ln>
                  <a:noFill/>
                </a:ln>
                <a:solidFill>
                  <a:schemeClr val="tx1"/>
                </a:solidFill>
                <a:effectLst/>
                <a:latin typeface="Arial" panose="020B0604020202020204" pitchFamily="34" charset="0"/>
              </a:rPr>
              <a:t> detectors</a:t>
            </a:r>
            <a:r>
              <a:rPr kumimoji="0" lang="en-US" altLang="zh-CN" sz="1800" b="0" i="0" u="none" strike="noStrike" cap="none" normalizeH="0" baseline="0" dirty="0">
                <a:ln>
                  <a:noFill/>
                </a:ln>
                <a:solidFill>
                  <a:schemeClr val="tx1"/>
                </a:solidFill>
                <a:effectLst/>
                <a:latin typeface="Arial" panose="020B0604020202020204" pitchFamily="34" charset="0"/>
              </a:rPr>
              <a:t> experiments</a:t>
            </a:r>
            <a:r>
              <a:rPr kumimoji="0" lang="zh-CN" altLang="en-US" sz="1800" b="0" i="0" u="none" strike="noStrike" cap="none" normalizeH="0" baseline="0" dirty="0">
                <a:ln>
                  <a:noFill/>
                </a:ln>
                <a:solidFill>
                  <a:schemeClr val="tx1"/>
                </a:solidFill>
                <a:effectLst/>
                <a:latin typeface="Arial" panose="020B0604020202020204" pitchFamily="34" charset="0"/>
              </a:rPr>
              <a:t> are not </a:t>
            </a:r>
            <a:r>
              <a:rPr kumimoji="0" lang="en-US" altLang="zh-CN" sz="1800" b="0" i="0" u="none" strike="noStrike" cap="none" normalizeH="0" baseline="0" dirty="0">
                <a:ln>
                  <a:noFill/>
                </a:ln>
                <a:solidFill>
                  <a:schemeClr val="tx1"/>
                </a:solidFill>
                <a:effectLst/>
                <a:latin typeface="Arial" panose="020B0604020202020204" pitchFamily="34" charset="0"/>
              </a:rPr>
              <a:t>the</a:t>
            </a:r>
            <a:r>
              <a:rPr kumimoji="0" lang="zh-CN" altLang="en-US" sz="1800" b="0" i="0" u="none" strike="noStrike" cap="none" normalizeH="0" baseline="0" dirty="0">
                <a:ln>
                  <a:noFill/>
                </a:ln>
                <a:solidFill>
                  <a:schemeClr val="tx1"/>
                </a:solidFill>
                <a:effectLst/>
                <a:latin typeface="Arial" panose="020B0604020202020204" pitchFamily="34" charset="0"/>
              </a:rPr>
              <a:t> </a:t>
            </a:r>
            <a:r>
              <a:rPr kumimoji="0" lang="en-US" altLang="zh-CN" sz="1800" b="0" i="0" u="none" strike="noStrike" cap="none" normalizeH="0" baseline="0" dirty="0">
                <a:ln>
                  <a:noFill/>
                </a:ln>
                <a:solidFill>
                  <a:schemeClr val="tx1"/>
                </a:solidFill>
                <a:effectLst/>
                <a:latin typeface="Arial" panose="020B0604020202020204" pitchFamily="34" charset="0"/>
              </a:rPr>
              <a:t>strange</a:t>
            </a:r>
            <a:r>
              <a:rPr kumimoji="0" lang="zh-CN" altLang="en-US" sz="1800" b="0" i="0" u="none" strike="noStrike" cap="none" normalizeH="0" baseline="0" dirty="0">
                <a:ln>
                  <a:noFill/>
                </a:ln>
                <a:solidFill>
                  <a:schemeClr val="tx1"/>
                </a:solidFill>
                <a:effectLst/>
                <a:latin typeface="Arial" panose="020B0604020202020204" pitchFamily="34" charset="0"/>
              </a:rPr>
              <a:t> idea</a:t>
            </a:r>
            <a:r>
              <a:rPr kumimoji="0" lang="en-US" altLang="zh-CN" sz="1800" b="0" i="0" u="none" strike="noStrike" cap="none" normalizeH="0" baseline="0" dirty="0">
                <a:ln>
                  <a:noFill/>
                </a:ln>
                <a:solidFill>
                  <a:schemeClr val="tx1"/>
                </a:solidFill>
                <a:effectLst/>
                <a:latin typeface="Arial" panose="020B0604020202020204" pitchFamily="34" charset="0"/>
              </a:rPr>
              <a:t>.There are similar designs at CEPC.</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sym typeface="+mn-ea"/>
              </a:rPr>
              <a:t>Our LAYCAST is compared with the design, and the </a:t>
            </a:r>
            <a:r>
              <a:rPr kumimoji="1" lang="en-US" altLang="zh-CN" dirty="0">
                <a:sym typeface="+mn-ea"/>
              </a:rPr>
              <a:t> comparison </a:t>
            </a:r>
            <a:r>
              <a:rPr kumimoji="1" lang="zh-CN" altLang="en-US" dirty="0">
                <a:sym typeface="+mn-ea"/>
              </a:rPr>
              <a:t>results will be shown later</a:t>
            </a:r>
            <a:r>
              <a:rPr kumimoji="1" lang="en-US" altLang="zh-CN" dirty="0">
                <a:sym typeface="+mn-ea"/>
              </a:rPr>
              <a:t>. The FD1 is 10 meters away from the IP and has a smaller volume, while the FD3 is 100 meters away from the IP and has a larger volume. FD6 has the largest volume.</a:t>
            </a:r>
            <a:endParaRPr kumimoji="1" lang="en-US" altLang="zh-CN" dirty="0">
              <a:sym typeface="+mn-ea"/>
            </a:endParaRPr>
          </a:p>
          <a:p>
            <a:endParaRPr kumimoji="1" lang="zh-CN" altLang="en-US" dirty="0"/>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GB" altLang="zh-CN" dirty="0">
                <a:solidFill>
                  <a:srgbClr val="111111"/>
                </a:solidFill>
                <a:effectLst/>
                <a:latin typeface="Times"/>
                <a:sym typeface="+mn-ea"/>
              </a:rPr>
              <a:t>Our </a:t>
            </a:r>
            <a:r>
              <a:rPr lang="en-US" altLang="en-GB" dirty="0">
                <a:solidFill>
                  <a:srgbClr val="111111"/>
                </a:solidFill>
                <a:effectLst/>
                <a:latin typeface="Times"/>
                <a:sym typeface="+mn-ea"/>
              </a:rPr>
              <a:t>LAYCAST</a:t>
            </a:r>
            <a:r>
              <a:rPr lang="en-GB" altLang="zh-CN" dirty="0">
                <a:solidFill>
                  <a:srgbClr val="111111"/>
                </a:solidFill>
                <a:effectLst/>
                <a:latin typeface="Times"/>
                <a:sym typeface="+mn-ea"/>
              </a:rPr>
              <a:t> also refer to this design</a:t>
            </a:r>
            <a:endParaRPr lang="en-GB" altLang="zh-CN" dirty="0">
              <a:solidFill>
                <a:srgbClr val="111111"/>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GB" altLang="zh-CN" dirty="0"/>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effectLst/>
                <a:latin typeface="CMR10"/>
                <a:sym typeface="+mn-ea"/>
              </a:rPr>
              <a:t> These are the front and side cross-section views of the LAYCAST,the red part is the near detector, the near detector is cylindrical and has a radius of 4.26 meters and half-length of  </a:t>
            </a:r>
            <a:r>
              <a:rPr lang="en-US" altLang="zh-CN" sz="1800" dirty="0">
                <a:effectLst/>
                <a:latin typeface="CMR10"/>
                <a:sym typeface="+mn-ea"/>
              </a:rPr>
              <a:t>5.56 meters</a:t>
            </a:r>
            <a:r>
              <a:rPr lang="en-US" altLang="zh-CN" sz="1800" dirty="0">
                <a:effectLst/>
                <a:latin typeface="CMR10"/>
                <a:sym typeface="+mn-ea"/>
              </a:rPr>
              <a:t>  . and the green part is the far detector, the point O is the interaction point. and it is 5 meters above the ground ,the z-axis is the paticle beam direction.</a:t>
            </a:r>
            <a:endParaRPr lang="en-US" altLang="zh-CN"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effectLst/>
                <a:latin typeface="CMR10"/>
                <a:sym typeface="+mn-ea"/>
              </a:rPr>
              <a:t>    Since the experimental hall is 100 meters underground and a cuboid, LAYCAST is also a cuboid, and w</a:t>
            </a:r>
            <a:r>
              <a:rPr lang="en-US" altLang="zh-CN" sz="1800" dirty="0">
                <a:effectLst/>
                <a:latin typeface="CMR10"/>
                <a:sym typeface="+mn-ea"/>
              </a:rPr>
              <a:t>e intend to use the thin layer of the scintillat</a:t>
            </a:r>
            <a:r>
              <a:rPr lang="en-US" altLang="zh-CN" sz="1800" dirty="0">
                <a:effectLst/>
                <a:latin typeface="CMR10"/>
                <a:sym typeface="+mn-ea"/>
              </a:rPr>
              <a:t>ing planes to hang from the roof and 4 verticle walls of the experimental hall, and has four layers of scintillator plates, in order to ensure that it can detect the direction of the charged product from the decay of long-lived particles, and precisely measure its energy and momentum. The length, width and height are 40 meters, 20 meters and 30 meters, respectively. the bottom surface consider the support frame and other equipment,so the whole detector is composed of 5 faces. And to detect LLP decaying in the space region between the outer edge of the ND and the FD.</a:t>
            </a:r>
            <a:endParaRPr lang="en-US" altLang="zh-CN"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GB" altLang="zh-CN" sz="180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dirty="0">
              <a:effectLst/>
              <a:latin typeface="CMR1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GB" altLang="zh-CN" dirty="0"/>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sym typeface="+mn-ea"/>
              </a:rPr>
              <a:t>Our results are based on</a:t>
            </a:r>
            <a:r>
              <a:rPr kumimoji="1" lang="en-US" altLang="zh-CN" dirty="0">
                <a:sym typeface="+mn-ea"/>
              </a:rPr>
              <a:t> the number of signal events, </a:t>
            </a:r>
            <a:r>
              <a:rPr kumimoji="1" lang="zh-CN" altLang="en-US" dirty="0">
                <a:sym typeface="+mn-ea"/>
              </a:rPr>
              <a:t>Here, we assume that BR and </a:t>
            </a:r>
            <a:r>
              <a:rPr kumimoji="1" lang="en-US" altLang="zh-CN" dirty="0">
                <a:sym typeface="+mn-ea"/>
              </a:rPr>
              <a:t>detector efficiency</a:t>
            </a:r>
            <a:r>
              <a:rPr kumimoji="1" lang="zh-CN" altLang="en-US" dirty="0">
                <a:sym typeface="+mn-ea"/>
              </a:rPr>
              <a:t> are 100%</a:t>
            </a:r>
            <a:r>
              <a:rPr kumimoji="1" lang="en-US" altLang="zh-CN" dirty="0">
                <a:sym typeface="+mn-ea"/>
              </a:rPr>
              <a:t> in our study.</a:t>
            </a:r>
            <a:endParaRPr kumimoji="1" lang="en-US" altLang="zh-CN" dirty="0"/>
          </a:p>
          <a:p>
            <a:r>
              <a:rPr kumimoji="1" lang="en-US" altLang="zh-CN" dirty="0">
                <a:sym typeface="+mn-ea"/>
              </a:rPr>
              <a:t>We get our results by setting number of signal events equal to 3 and 20, respectively</a:t>
            </a:r>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FEA668F0-3E7D-714B-983B-8E7EC952CB55}"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CDC35CA-ED3D-074A-B641-CFE23A0D9DD5}" type="datetime1">
              <a:rPr kumimoji="1" lang="zh-CN" altLang="en-US" smtClean="0"/>
            </a:fld>
            <a:endParaRPr kumimoji="1" lang="zh-CN"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zh-CN" altLang="en-US"/>
          </a:p>
        </p:txBody>
      </p:sp>
      <p:sp>
        <p:nvSpPr>
          <p:cNvPr id="6" name="Slide Number Placeholder 5"/>
          <p:cNvSpPr>
            <a:spLocks noGrp="1"/>
          </p:cNvSpPr>
          <p:nvPr>
            <p:ph type="sldNum" sz="quarter" idx="12"/>
          </p:nvPr>
        </p:nvSpPr>
        <p:spPr>
          <a:xfrm>
            <a:off x="8956900" y="5037663"/>
            <a:ext cx="551167" cy="279400"/>
          </a:xfrm>
        </p:spPr>
        <p:txBody>
          <a:bodyPr/>
          <a:lstStyle/>
          <a:p>
            <a:fld id="{DCECF795-929B-4D4F-8A6B-C7706BC3A7A6}" type="slidenum">
              <a:rPr kumimoji="1" lang="zh-CN" altLang="en-US" smtClean="0"/>
            </a:fld>
            <a:endParaRPr kumimoji="1" lang="zh-CN"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66CADBF-6222-7644-9515-1EDEC8933FE1}" type="datetime1">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32FD326D-D429-D045-B91C-510A15AF2105}"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2E3C0004-697C-934B-9A64-0A6902FF257D}"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AFAFB9AF-38C7-4D40-A04D-7804511DBD6B}"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6B22DC6-6276-3A41-9201-3BD5C049FFDF}"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DC51DF19-E0A2-2F4F-8BBF-10C86043A774}"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BD3072F-5B0A-E146-8D31-DA97693138D7}"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2F8EF84-5DDA-2845-B1B3-BC2F539B5993}"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F9123AC-5D5A-4D48-9131-B120F8C780E0}" type="datetime1">
              <a:rPr kumimoji="1" lang="zh-CN" altLang="en-US" smtClean="0"/>
            </a:fld>
            <a:endParaRPr kumimoji="1" lang="zh-CN" alt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kumimoji="1" lang="zh-CN" alt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CECF795-929B-4D4F-8A6B-C7706BC3A7A6}" type="slidenum">
              <a:rPr kumimoji="1" lang="zh-CN" altLang="en-US" smtClean="0"/>
            </a:fld>
            <a:endParaRPr kumimoji="1" lang="zh-CN" alt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A1A6F0F3-BCF7-A846-B6DA-F3CD1CB902B6}"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6499F91-C5B3-D44E-9CF7-4E1A63F906BC}"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5D59E62-3595-1A47-A061-0544E1B58C2E}" type="datetime1">
              <a:rPr kumimoji="1" lang="zh-CN" altLang="en-US" smtClean="0"/>
            </a:fld>
            <a:endParaRPr kumimoji="1" lang="zh-CN" alt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kumimoji="1" lang="zh-CN" alt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CECF795-929B-4D4F-8A6B-C7706BC3A7A6}" type="slidenum">
              <a:rPr kumimoji="1" lang="zh-CN" altLang="en-US" smtClean="0"/>
            </a:fld>
            <a:endParaRPr kumimoji="1" lang="zh-CN" alt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ln>
          </p:spPr>
        </p:sp>
      </p:gr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C055A5D3-4557-AB41-9F0B-C9CAECEC64DE}" type="datetime1">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257300" y="2909102"/>
            <a:ext cx="4800600" cy="299639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633864" y="2909102"/>
            <a:ext cx="4800600" cy="299639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BD90D29D-C081-7148-A900-DF1273F3F33C}" type="datetime1">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290A9F3-4751-1245-844F-C62F765CA875}" type="datetime1">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26C87-B140-134A-B986-B7F75F939A6E}" type="datetime1">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zh-CN" altLang="en-US"/>
              <a:t>单击此处编辑母版标题样式</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65051" y="6375679"/>
            <a:ext cx="1233355" cy="348462"/>
          </a:xfrm>
        </p:spPr>
        <p:txBody>
          <a:bodyPr/>
          <a:lstStyle/>
          <a:p>
            <a:fld id="{543D5AD0-2CB3-0540-BB56-76CFE5084A47}" type="datetime1">
              <a:rPr kumimoji="1" lang="zh-CN" altLang="en-US" smtClean="0"/>
            </a:fld>
            <a:endParaRPr kumimoji="1" lang="zh-CN" altLang="en-US"/>
          </a:p>
        </p:txBody>
      </p:sp>
      <p:sp>
        <p:nvSpPr>
          <p:cNvPr id="6" name="Footer Placeholder 5"/>
          <p:cNvSpPr>
            <a:spLocks noGrp="1"/>
          </p:cNvSpPr>
          <p:nvPr>
            <p:ph type="ftr" sz="quarter" idx="11"/>
          </p:nvPr>
        </p:nvSpPr>
        <p:spPr>
          <a:xfrm>
            <a:off x="2103620" y="6375679"/>
            <a:ext cx="3482179" cy="345796"/>
          </a:xfrm>
        </p:spPr>
        <p:txBody>
          <a:bodyPr/>
          <a:lstStyle/>
          <a:p>
            <a:endParaRPr kumimoji="1" lang="zh-CN" altLang="en-US"/>
          </a:p>
        </p:txBody>
      </p:sp>
      <p:sp>
        <p:nvSpPr>
          <p:cNvPr id="7" name="Slide Number Placeholder 6"/>
          <p:cNvSpPr>
            <a:spLocks noGrp="1"/>
          </p:cNvSpPr>
          <p:nvPr>
            <p:ph type="sldNum" sz="quarter" idx="12"/>
          </p:nvPr>
        </p:nvSpPr>
        <p:spPr>
          <a:xfrm>
            <a:off x="5691014" y="6375679"/>
            <a:ext cx="1232456" cy="345796"/>
          </a:xfrm>
        </p:spPr>
        <p:txBody>
          <a:bodyPr/>
          <a:lstStyle/>
          <a:p>
            <a:fld id="{DCECF795-929B-4D4F-8A6B-C7706BC3A7A6}" type="slidenum">
              <a:rPr kumimoji="1" lang="zh-CN" altLang="en-US" smtClean="0"/>
            </a:fld>
            <a:endParaRPr kumimoji="1" lang="zh-CN" alt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765950" y="6375679"/>
            <a:ext cx="1232456" cy="348462"/>
          </a:xfrm>
        </p:spPr>
        <p:txBody>
          <a:bodyPr/>
          <a:lstStyle/>
          <a:p>
            <a:fld id="{657C72D0-2601-BA4C-90CE-2D5107443A71}" type="datetime1">
              <a:rPr kumimoji="1" lang="zh-CN" altLang="en-US" smtClean="0"/>
            </a:fld>
            <a:endParaRPr kumimoji="1" lang="zh-CN" altLang="en-US"/>
          </a:p>
        </p:txBody>
      </p:sp>
      <p:sp>
        <p:nvSpPr>
          <p:cNvPr id="6" name="Footer Placeholder 5"/>
          <p:cNvSpPr>
            <a:spLocks noGrp="1"/>
          </p:cNvSpPr>
          <p:nvPr>
            <p:ph type="ftr" sz="quarter" idx="11"/>
          </p:nvPr>
        </p:nvSpPr>
        <p:spPr>
          <a:xfrm>
            <a:off x="2103621" y="6375679"/>
            <a:ext cx="3482178" cy="345796"/>
          </a:xfrm>
        </p:spPr>
        <p:txBody>
          <a:bodyPr/>
          <a:lstStyle/>
          <a:p>
            <a:endParaRPr kumimoji="1" lang="zh-CN" altLang="en-US"/>
          </a:p>
        </p:txBody>
      </p:sp>
      <p:sp>
        <p:nvSpPr>
          <p:cNvPr id="7" name="Slide Number Placeholder 6"/>
          <p:cNvSpPr>
            <a:spLocks noGrp="1"/>
          </p:cNvSpPr>
          <p:nvPr>
            <p:ph type="sldNum" sz="quarter" idx="12"/>
          </p:nvPr>
        </p:nvSpPr>
        <p:spPr>
          <a:xfrm>
            <a:off x="5687568" y="6375679"/>
            <a:ext cx="1234440" cy="345796"/>
          </a:xfrm>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F258F58C-ACA2-2145-9720-54A9BE9BF9FE}"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3ED20CD6-04AD-8740-B793-36D1EAB28785}"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2D9A3A1-443C-9E4A-9F49-3230EB7FC3F9}" type="datetime1">
              <a:rPr kumimoji="1" lang="zh-CN" altLang="en-US" smtClean="0"/>
            </a:fld>
            <a:endParaRPr kumimoji="1" lang="zh-CN" alt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kumimoji="1" lang="zh-CN" alt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CECF795-929B-4D4F-8A6B-C7706BC3A7A6}" type="slidenum">
              <a:rPr kumimoji="1" lang="zh-CN" altLang="en-US" smtClean="0"/>
            </a:fld>
            <a:endParaRPr kumimoji="1"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75A16BCB-BE8A-EB45-A2A7-FA16FAD55B14}"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D71D5DA4-2A6D-A549-B226-A11F7FD5DD3F}" type="datetime1">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F963E7EC-C46E-E04A-BA36-A9C2314C318D}" type="datetime1">
              <a:rPr kumimoji="1" lang="zh-CN" altLang="en-US" smtClean="0"/>
            </a:fld>
            <a:endParaRPr kumimoji="1" lang="zh-CN" alt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kumimoji="1" lang="zh-CN" altLang="en-US"/>
          </a:p>
        </p:txBody>
      </p:sp>
      <p:sp>
        <p:nvSpPr>
          <p:cNvPr id="6" name="Slide Number Placeholder 5"/>
          <p:cNvSpPr>
            <a:spLocks noGrp="1"/>
          </p:cNvSpPr>
          <p:nvPr>
            <p:ph type="sldNum" sz="quarter" idx="12"/>
          </p:nvPr>
        </p:nvSpPr>
        <p:spPr>
          <a:xfrm>
            <a:off x="8604504" y="5211060"/>
            <a:ext cx="2112264" cy="228600"/>
          </a:xfrm>
        </p:spPr>
        <p:txBody>
          <a:bodyPr/>
          <a:lstStyle/>
          <a:p>
            <a:fld id="{DCECF795-929B-4D4F-8A6B-C7706BC3A7A6}" type="slidenum">
              <a:rPr kumimoji="1" lang="zh-CN" altLang="en-US" smtClean="0"/>
            </a:fld>
            <a:endParaRPr kumimoji="1"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357ED895-C236-1240-B7D1-45AC6D471224}" type="datetime1">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94511570-80E1-E44B-BA8F-9BFF9C6F9AF3}" type="datetime1">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017179C-E5CA-664E-BF3B-1708BEF0115A}" type="datetime1">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3FFD9-B864-BC42-99A6-A90AEAFEFD65}" type="datetime1">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zh-CN" altLang="en-US"/>
              <a:t>单击此处编辑母版标题样式</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8" name="Date Placeholder 7"/>
          <p:cNvSpPr>
            <a:spLocks noGrp="1"/>
          </p:cNvSpPr>
          <p:nvPr>
            <p:ph type="dt" sz="half" idx="10"/>
          </p:nvPr>
        </p:nvSpPr>
        <p:spPr/>
        <p:txBody>
          <a:bodyPr/>
          <a:lstStyle/>
          <a:p>
            <a:fld id="{419715AF-6FA8-BA4D-AB9D-97D3C92048F4}" type="datetime1">
              <a:rPr kumimoji="1" lang="zh-CN" altLang="en-US" smtClean="0"/>
            </a:fld>
            <a:endParaRPr kumimoji="1" lang="zh-CN" altLang="en-US"/>
          </a:p>
        </p:txBody>
      </p:sp>
      <p:sp>
        <p:nvSpPr>
          <p:cNvPr id="9" name="Footer Placeholder 8"/>
          <p:cNvSpPr>
            <a:spLocks noGrp="1"/>
          </p:cNvSpPr>
          <p:nvPr>
            <p:ph type="ftr" sz="quarter" idx="11"/>
          </p:nvPr>
        </p:nvSpPr>
        <p:spPr/>
        <p:txBody>
          <a:bodyPr/>
          <a:lstStyle>
            <a:lvl1pPr algn="r">
              <a:defRPr/>
            </a:lvl1pPr>
          </a:lstStyle>
          <a:p>
            <a:endParaRPr kumimoji="1" lang="zh-CN" alt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CECF795-929B-4D4F-8A6B-C7706BC3A7A6}" type="slidenum">
              <a:rPr kumimoji="1" lang="zh-CN" altLang="en-US" smtClean="0"/>
            </a:fld>
            <a:endParaRPr kumimoji="1" lang="zh-CN" alt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74C0BBDD-C679-6942-AF7B-7CEEA24E80A9}" type="datetime1">
              <a:rPr kumimoji="1" lang="zh-CN" altLang="en-US" smtClean="0"/>
            </a:fld>
            <a:endParaRPr kumimoji="1" lang="zh-CN"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CECF795-929B-4D4F-8A6B-C7706BC3A7A6}" type="slidenum">
              <a:rPr kumimoji="1" lang="zh-CN" altLang="en-US" smtClean="0"/>
            </a:fld>
            <a:endParaRPr kumimoji="1" lang="zh-CN" alt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DB3B7297-F423-5340-BC55-9DBF74E4A3D4}"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896E3911-8D01-1E49-BD52-BA6F0D5FF246}" type="datetime1">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C4614883-B414-6C40-A5AC-027D8E286D0E}" type="datetime1">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9C449CCF-9CDA-2D49-A268-A7D96819589D}" type="datetime1">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CB641EF-F70D-0948-8410-3C1E44D7DB58}" type="datetime1">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3239E-99DF-9E49-9995-AD24E8605C65}" type="datetime1">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06E1BDB-46F0-4A49-AE2A-7F331393BF38}" type="datetime1">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8ECD45C-C7B3-3D42-8C1C-29A65EC20032}" type="datetime1">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DCECF795-929B-4D4F-8A6B-C7706BC3A7A6}"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2" Type="http://schemas.openxmlformats.org/officeDocument/2006/relationships/theme" Target="../theme/theme2.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2" Type="http://schemas.openxmlformats.org/officeDocument/2006/relationships/theme" Target="../theme/theme3.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F98A71-C719-7041-890C-48CEB1CB6D2F}" type="datetime1">
              <a:rPr kumimoji="1" lang="zh-CN" altLang="en-US" smtClean="0"/>
            </a:fld>
            <a:endParaRPr kumimoji="1" lang="zh-CN"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zh-CN"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ECF795-929B-4D4F-8A6B-C7706BC3A7A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85703F5-8C71-3644-8006-E898AF1561B9}" type="datetime1">
              <a:rPr kumimoji="1" lang="zh-CN" altLang="en-US" smtClean="0"/>
            </a:fld>
            <a:endParaRPr kumimoji="1" lang="zh-CN" alt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kumimoji="1" lang="zh-CN" alt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CECF795-929B-4D4F-8A6B-C7706BC3A7A6}" type="slidenum">
              <a:rPr kumimoji="1" lang="zh-CN" altLang="en-US" smtClean="0"/>
            </a:fld>
            <a:endParaRPr kumimoji="1" lang="zh-CN" alt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5D863F8-5B04-264B-8911-2E7180DD10CF}" type="datetime1">
              <a:rPr kumimoji="1" lang="zh-CN" altLang="en-US" smtClean="0"/>
            </a:fld>
            <a:endParaRPr kumimoji="1" lang="zh-CN" alt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kumimoji="1" lang="zh-CN" alt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CECF795-929B-4D4F-8A6B-C7706BC3A7A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anose="02020404030301010803"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5pPr>
      <a:lvl6pPr marL="160020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6pPr>
      <a:lvl7pPr marL="189992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7pPr>
      <a:lvl8pPr marL="220027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8pPr>
      <a:lvl9pPr marL="249999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3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0.xml"/><Relationship Id="rId2" Type="http://schemas.openxmlformats.org/officeDocument/2006/relationships/image" Target="../media/image35.png"/><Relationship Id="rId1" Type="http://schemas.openxmlformats.org/officeDocument/2006/relationships/image" Target="../media/image34.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0.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0.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0.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0.xml"/><Relationship Id="rId3"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image" Target="../media/image45.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30.xml"/><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30.xml"/><Relationship Id="rId3" Type="http://schemas.openxmlformats.org/officeDocument/2006/relationships/image" Target="../media/image52.png"/><Relationship Id="rId2" Type="http://schemas.openxmlformats.org/officeDocument/2006/relationships/image" Target="../media/image26.png"/><Relationship Id="rId1"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30.xml"/><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0.xml"/><Relationship Id="rId2" Type="http://schemas.openxmlformats.org/officeDocument/2006/relationships/image" Target="../media/image17.png"/><Relationship Id="rId1" Type="http://schemas.openxmlformats.org/officeDocument/2006/relationships/image" Target="../media/image16.emf"/></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0.xml"/><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0.xml"/><Relationship Id="rId2" Type="http://schemas.openxmlformats.org/officeDocument/2006/relationships/image" Target="../media/image21.png"/><Relationship Id="rId1" Type="http://schemas.openxmlformats.org/officeDocument/2006/relationships/image" Target="../media/image20.emf"/></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0.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0.xml"/><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309188" y="1564806"/>
            <a:ext cx="7573618" cy="1134573"/>
          </a:xfrm>
        </p:spPr>
        <p:txBody>
          <a:bodyPr>
            <a:normAutofit/>
          </a:bodyPr>
          <a:lstStyle/>
          <a:p>
            <a:r>
              <a:rPr lang="en-US" altLang="zh-CN" sz="3000" b="1" dirty="0">
                <a:latin typeface="Arial" panose="020B0604020202020204" pitchFamily="34" charset="0"/>
                <a:cs typeface="Arial" panose="020B0604020202020204" pitchFamily="34" charset="0"/>
              </a:rPr>
              <a:t>LAYCAST : a proposed detector for long-lived particle searches at the CEPC</a:t>
            </a:r>
            <a:endParaRPr kumimoji="1" lang="zh-CN" altLang="en-US" sz="3000" b="1" dirty="0">
              <a:latin typeface="Arial" panose="020B0604020202020204" pitchFamily="34" charset="0"/>
              <a:cs typeface="Arial" panose="020B0604020202020204" pitchFamily="34" charset="0"/>
            </a:endParaRPr>
          </a:p>
        </p:txBody>
      </p:sp>
      <p:sp>
        <p:nvSpPr>
          <p:cNvPr id="3" name="副标题 2"/>
          <p:cNvSpPr>
            <a:spLocks noGrp="1"/>
          </p:cNvSpPr>
          <p:nvPr>
            <p:ph type="subTitle" idx="1"/>
          </p:nvPr>
        </p:nvSpPr>
        <p:spPr>
          <a:xfrm>
            <a:off x="2903911" y="3672005"/>
            <a:ext cx="6384175" cy="804926"/>
          </a:xfrm>
        </p:spPr>
        <p:txBody>
          <a:bodyPr>
            <a:noAutofit/>
          </a:bodyPr>
          <a:lstStyle/>
          <a:p>
            <a:r>
              <a:rPr kumimoji="1" lang="en-US" altLang="zh-CN" dirty="0"/>
              <a:t>The 2024 International Workshop on the High Energy Circular Electron Positron Collider</a:t>
            </a:r>
            <a:endParaRPr kumimoji="1" lang="en-US" altLang="zh-CN" dirty="0"/>
          </a:p>
          <a:p>
            <a:r>
              <a:rPr lang="en-US" altLang="zh-CN" dirty="0"/>
              <a:t>October</a:t>
            </a:r>
            <a:r>
              <a:rPr kumimoji="1" lang="zh-CN" altLang="en-US" dirty="0"/>
              <a:t> </a:t>
            </a:r>
            <a:r>
              <a:rPr kumimoji="1" lang="en-US" altLang="zh-CN" dirty="0"/>
              <a:t>23,</a:t>
            </a:r>
            <a:r>
              <a:rPr kumimoji="1" lang="zh-CN" altLang="en-US" dirty="0"/>
              <a:t> </a:t>
            </a:r>
            <a:r>
              <a:rPr kumimoji="1" lang="en-US" altLang="zh-CN" dirty="0"/>
              <a:t>2024</a:t>
            </a:r>
            <a:endParaRPr kumimoji="1" lang="zh-CN" altLang="en-US" dirty="0"/>
          </a:p>
        </p:txBody>
      </p:sp>
      <p:sp>
        <p:nvSpPr>
          <p:cNvPr id="5" name="矩形 4"/>
          <p:cNvSpPr/>
          <p:nvPr/>
        </p:nvSpPr>
        <p:spPr>
          <a:xfrm>
            <a:off x="2606549" y="2748020"/>
            <a:ext cx="6978895" cy="769441"/>
          </a:xfrm>
          <a:prstGeom prst="rect">
            <a:avLst/>
          </a:prstGeom>
        </p:spPr>
        <p:txBody>
          <a:bodyPr wrap="square">
            <a:spAutoFit/>
          </a:bodyPr>
          <a:lstStyle/>
          <a:p>
            <a:pPr algn="ctr"/>
            <a:r>
              <a:rPr kumimoji="1" lang="en-US" altLang="zh-CN" sz="2200" dirty="0">
                <a:latin typeface="Arial" panose="020B0604020202020204" pitchFamily="34" charset="0"/>
                <a:cs typeface="Arial" panose="020B0604020202020204" pitchFamily="34" charset="0"/>
              </a:rPr>
              <a:t>Ye</a:t>
            </a:r>
            <a:r>
              <a:rPr kumimoji="1" lang="zh-CN" altLang="en-US" sz="2200" dirty="0">
                <a:latin typeface="Arial" panose="020B0604020202020204" pitchFamily="34" charset="0"/>
                <a:cs typeface="Arial" panose="020B0604020202020204" pitchFamily="34" charset="0"/>
              </a:rPr>
              <a:t> </a:t>
            </a:r>
            <a:r>
              <a:rPr kumimoji="1" lang="en-US" altLang="zh-CN" sz="2200" dirty="0">
                <a:latin typeface="Arial" panose="020B0604020202020204" pitchFamily="34" charset="0"/>
                <a:cs typeface="Arial" panose="020B0604020202020204" pitchFamily="34" charset="0"/>
              </a:rPr>
              <a:t>Lu</a:t>
            </a:r>
            <a:r>
              <a:rPr kumimoji="1" lang="zh-CN" altLang="en-US" sz="2200" dirty="0">
                <a:latin typeface="Arial" panose="020B0604020202020204" pitchFamily="34" charset="0"/>
                <a:cs typeface="Arial" panose="020B0604020202020204" pitchFamily="34" charset="0"/>
              </a:rPr>
              <a:t> </a:t>
            </a:r>
            <a:r>
              <a:rPr kumimoji="1" lang="en-US" altLang="zh-CN" sz="2200" dirty="0">
                <a:latin typeface="宋体" panose="02010600030101010101" pitchFamily="2" charset="-122"/>
                <a:ea typeface="宋体" panose="02010600030101010101" pitchFamily="2" charset="-122"/>
                <a:cs typeface="Arial" panose="020B0604020202020204" pitchFamily="34" charset="0"/>
              </a:rPr>
              <a:t>(</a:t>
            </a:r>
            <a:r>
              <a:rPr kumimoji="1" lang="zh-CN" altLang="en-US" sz="2200" dirty="0">
                <a:latin typeface="宋体" panose="02010600030101010101" pitchFamily="2" charset="-122"/>
                <a:ea typeface="宋体" panose="02010600030101010101" pitchFamily="2" charset="-122"/>
                <a:cs typeface="Arial" panose="020B0604020202020204" pitchFamily="34" charset="0"/>
              </a:rPr>
              <a:t>陆叶</a:t>
            </a:r>
            <a:r>
              <a:rPr kumimoji="1" lang="en-US" altLang="zh-CN" sz="2200" dirty="0">
                <a:latin typeface="宋体" panose="02010600030101010101" pitchFamily="2" charset="-122"/>
                <a:ea typeface="宋体" panose="02010600030101010101" pitchFamily="2" charset="-122"/>
                <a:cs typeface="Arial" panose="020B0604020202020204" pitchFamily="34" charset="0"/>
              </a:rPr>
              <a:t>)</a:t>
            </a:r>
            <a:endParaRPr kumimoji="1" lang="en-US" altLang="zh-CN" sz="2200" dirty="0">
              <a:latin typeface="宋体" panose="02010600030101010101" pitchFamily="2" charset="-122"/>
              <a:ea typeface="宋体" panose="02010600030101010101" pitchFamily="2" charset="-122"/>
              <a:cs typeface="Arial" panose="020B0604020202020204" pitchFamily="34" charset="0"/>
            </a:endParaRPr>
          </a:p>
          <a:p>
            <a:pPr algn="ctr"/>
            <a:r>
              <a:rPr kumimoji="1" lang="en-US" altLang="zh-CN" sz="2200" dirty="0">
                <a:latin typeface="Arial" panose="020B0604020202020204" pitchFamily="34" charset="0"/>
                <a:cs typeface="Arial" panose="020B0604020202020204" pitchFamily="34" charset="0"/>
              </a:rPr>
              <a:t>Wuhan</a:t>
            </a:r>
            <a:r>
              <a:rPr kumimoji="1" lang="zh-CN" altLang="en-US" sz="2200" dirty="0">
                <a:latin typeface="Arial" panose="020B0604020202020204" pitchFamily="34" charset="0"/>
                <a:cs typeface="Arial" panose="020B0604020202020204" pitchFamily="34" charset="0"/>
              </a:rPr>
              <a:t> </a:t>
            </a:r>
            <a:r>
              <a:rPr kumimoji="1" lang="en-US" altLang="zh-CN" sz="2200" dirty="0">
                <a:latin typeface="Arial" panose="020B0604020202020204" pitchFamily="34" charset="0"/>
                <a:cs typeface="Arial" panose="020B0604020202020204" pitchFamily="34" charset="0"/>
              </a:rPr>
              <a:t>University</a:t>
            </a:r>
            <a:r>
              <a:rPr kumimoji="1" lang="zh-CN" altLang="en-US" sz="2200" dirty="0">
                <a:latin typeface="Arial" panose="020B0604020202020204" pitchFamily="34" charset="0"/>
                <a:cs typeface="Arial" panose="020B0604020202020204" pitchFamily="34" charset="0"/>
              </a:rPr>
              <a:t> </a:t>
            </a:r>
            <a:r>
              <a:rPr kumimoji="1" lang="en-US" altLang="zh-CN" sz="2200" dirty="0">
                <a:latin typeface="Arial" panose="020B0604020202020204" pitchFamily="34" charset="0"/>
                <a:cs typeface="Arial" panose="020B0604020202020204" pitchFamily="34" charset="0"/>
              </a:rPr>
              <a:t>of</a:t>
            </a:r>
            <a:r>
              <a:rPr kumimoji="1" lang="zh-CN" altLang="en-US" sz="2200" dirty="0">
                <a:latin typeface="Arial" panose="020B0604020202020204" pitchFamily="34" charset="0"/>
                <a:cs typeface="Arial" panose="020B0604020202020204" pitchFamily="34" charset="0"/>
              </a:rPr>
              <a:t> </a:t>
            </a:r>
            <a:r>
              <a:rPr kumimoji="1" lang="en-US" altLang="zh-CN" sz="2200" dirty="0">
                <a:latin typeface="Arial" panose="020B0604020202020204" pitchFamily="34" charset="0"/>
                <a:cs typeface="Arial" panose="020B0604020202020204" pitchFamily="34" charset="0"/>
              </a:rPr>
              <a:t>Technology</a:t>
            </a:r>
            <a:r>
              <a:rPr kumimoji="1" lang="zh-CN" altLang="en-US" sz="2200" dirty="0">
                <a:latin typeface="Arial" panose="020B0604020202020204" pitchFamily="34" charset="0"/>
                <a:cs typeface="Arial" panose="020B0604020202020204" pitchFamily="34" charset="0"/>
              </a:rPr>
              <a:t> </a:t>
            </a:r>
            <a:r>
              <a:rPr kumimoji="1" lang="en-US" altLang="zh-CN" sz="2200" dirty="0">
                <a:latin typeface="宋体" panose="02010600030101010101" pitchFamily="2" charset="-122"/>
                <a:ea typeface="宋体" panose="02010600030101010101" pitchFamily="2" charset="-122"/>
                <a:cs typeface="Arial" panose="020B0604020202020204" pitchFamily="34" charset="0"/>
              </a:rPr>
              <a:t>(</a:t>
            </a:r>
            <a:r>
              <a:rPr kumimoji="1" lang="zh-CN" altLang="en-US" sz="2200" dirty="0">
                <a:latin typeface="宋体" panose="02010600030101010101" pitchFamily="2" charset="-122"/>
                <a:ea typeface="宋体" panose="02010600030101010101" pitchFamily="2" charset="-122"/>
                <a:cs typeface="Arial" panose="020B0604020202020204" pitchFamily="34" charset="0"/>
              </a:rPr>
              <a:t>武汉理工大学</a:t>
            </a:r>
            <a:r>
              <a:rPr kumimoji="1" lang="en-US" altLang="zh-CN" sz="2200" dirty="0">
                <a:latin typeface="宋体" panose="02010600030101010101" pitchFamily="2" charset="-122"/>
                <a:ea typeface="宋体" panose="02010600030101010101" pitchFamily="2" charset="-122"/>
                <a:cs typeface="Arial" panose="020B0604020202020204" pitchFamily="34" charset="0"/>
              </a:rPr>
              <a:t>)</a:t>
            </a:r>
            <a:endParaRPr kumimoji="1" lang="en-US" altLang="zh-CN" sz="2200" dirty="0">
              <a:latin typeface="宋体" panose="02010600030101010101" pitchFamily="2" charset="-122"/>
              <a:ea typeface="宋体" panose="02010600030101010101" pitchFamily="2" charset="-122"/>
              <a:cs typeface="Arial" panose="020B0604020202020204" pitchFamily="34" charset="0"/>
            </a:endParaRPr>
          </a:p>
        </p:txBody>
      </p:sp>
      <p:sp>
        <p:nvSpPr>
          <p:cNvPr id="6" name="灯片编号占位符 3"/>
          <p:cNvSpPr>
            <a:spLocks noGrp="1"/>
          </p:cNvSpPr>
          <p:nvPr>
            <p:ph type="sldNum" sz="quarter" idx="12"/>
          </p:nvPr>
        </p:nvSpPr>
        <p:spPr>
          <a:xfrm>
            <a:off x="10469880" y="6579513"/>
            <a:ext cx="1463040" cy="274320"/>
          </a:xfrm>
        </p:spPr>
        <p:txBody>
          <a:bodyPr/>
          <a:lstStyle/>
          <a:p>
            <a:fld id="{DCECF795-929B-4D4F-8A6B-C7706BC3A7A6}" type="slidenum">
              <a:rPr kumimoji="1" lang="zh-CN" altLang="en-US" sz="1500" smtClean="0"/>
            </a:fld>
            <a:endParaRPr kumimoji="1" lang="zh-CN" altLang="en-US" sz="1500" dirty="0"/>
          </a:p>
        </p:txBody>
      </p:sp>
      <p:sp>
        <p:nvSpPr>
          <p:cNvPr id="7" name="文本框 6"/>
          <p:cNvSpPr txBox="1"/>
          <p:nvPr/>
        </p:nvSpPr>
        <p:spPr>
          <a:xfrm>
            <a:off x="3252750" y="5016195"/>
            <a:ext cx="5925853" cy="276999"/>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based on</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t>
            </a:r>
            <a:r>
              <a:rPr kumimoji="1" lang="en-GB" altLang="zh-CN" sz="1200" b="1" dirty="0">
                <a:latin typeface="Times New Roman" panose="02020603050405020304" pitchFamily="18" charset="0"/>
                <a:cs typeface="Times New Roman" panose="02020603050405020304" pitchFamily="18" charset="0"/>
              </a:rPr>
              <a:t>Ye Lu, Ying-nan Mao, Kechen Wang, Zeren Simon Wang</a:t>
            </a:r>
            <a:r>
              <a:rPr kumimoji="1" lang="en-US" altLang="zh-CN" sz="1200" b="1" dirty="0">
                <a:latin typeface="Times New Roman" panose="02020603050405020304" pitchFamily="18" charset="0"/>
                <a:cs typeface="Times New Roman" panose="02020603050405020304" pitchFamily="18" charset="0"/>
              </a:rPr>
              <a:t>,</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hep-</a:t>
            </a:r>
            <a:r>
              <a:rPr kumimoji="1" lang="en-US" altLang="zh-CN" sz="1200" b="1" dirty="0" err="1">
                <a:latin typeface="Times New Roman" panose="02020603050405020304" pitchFamily="18" charset="0"/>
                <a:cs typeface="Times New Roman" panose="02020603050405020304" pitchFamily="18" charset="0"/>
              </a:rPr>
              <a:t>ph</a:t>
            </a:r>
            <a:r>
              <a:rPr kumimoji="1" lang="en-US" altLang="zh-CN" sz="1200" b="1" dirty="0">
                <a:latin typeface="Times New Roman" panose="02020603050405020304" pitchFamily="18" charset="0"/>
                <a:cs typeface="Times New Roman" panose="02020603050405020304" pitchFamily="18" charset="0"/>
              </a:rPr>
              <a:t>/2406.05770</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p:cNvSpPr>
            <a:spLocks noGrp="1"/>
          </p:cNvSpPr>
          <p:nvPr>
            <p:ph type="sldNum" sz="quarter" idx="12"/>
          </p:nvPr>
        </p:nvSpPr>
        <p:spPr>
          <a:xfrm>
            <a:off x="10469880" y="6631765"/>
            <a:ext cx="146304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ECF795-929B-4D4F-8A6B-C7706BC3A7A6}" type="slidenum">
              <a:rPr kumimoji="1" lang="zh-CN" altLang="en-US" sz="15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宋体" panose="02010600030101010101" pitchFamily="2" charset="-122"/>
                <a:cs typeface="+mn-cs"/>
              </a:rPr>
            </a:fld>
            <a:endParaRPr kumimoji="1" lang="zh-CN" alt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宋体" panose="02010600030101010101" pitchFamily="2" charset="-122"/>
              <a:cs typeface="+mn-cs"/>
            </a:endParaRPr>
          </a:p>
        </p:txBody>
      </p:sp>
      <p:sp>
        <p:nvSpPr>
          <p:cNvPr id="23" name="矩形 22"/>
          <p:cNvSpPr/>
          <p:nvPr/>
        </p:nvSpPr>
        <p:spPr>
          <a:xfrm>
            <a:off x="3166352" y="482380"/>
            <a:ext cx="585929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000" dirty="0">
                <a:solidFill>
                  <a:prstClr val="black"/>
                </a:solidFill>
                <a:latin typeface="Arial" panose="020B0604020202020204" pitchFamily="34" charset="0"/>
                <a:ea typeface="宋体" panose="02010600030101010101" pitchFamily="2" charset="-122"/>
                <a:cs typeface="Arial" panose="020B0604020202020204" pitchFamily="34" charset="0"/>
              </a:rPr>
              <a:t>Number of Signal Events</a:t>
            </a:r>
            <a:endPar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mc:AlternateContent xmlns:mc="http://schemas.openxmlformats.org/markup-compatibility/2006">
        <mc:Choice xmlns:a14="http://schemas.microsoft.com/office/drawing/2010/main" Requires="a14">
          <p:sp>
            <p:nvSpPr>
              <p:cNvPr id="26" name="文本框 25"/>
              <p:cNvSpPr txBox="1"/>
              <p:nvPr/>
            </p:nvSpPr>
            <p:spPr>
              <a:xfrm>
                <a:off x="381104" y="1331084"/>
                <a:ext cx="4157228" cy="595356"/>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sSub>
                        <m:sSubPr>
                          <m:ctrlPr>
                            <a:rPr kumimoji="1" lang="en-US" altLang="zh-CN" sz="30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1" lang="en-US" altLang="zh-CN" sz="3000" b="1" i="1" u="none" strike="noStrike" kern="1200" cap="none" spc="0" normalizeH="0" baseline="0" noProof="0" smtClean="0">
                              <a:ln>
                                <a:noFill/>
                              </a:ln>
                              <a:solidFill>
                                <a:prstClr val="black"/>
                              </a:solidFill>
                              <a:effectLst/>
                              <a:uLnTx/>
                              <a:uFillTx/>
                              <a:latin typeface="Cambria Math" panose="02040503050406030204" pitchFamily="18" charset="0"/>
                            </a:rPr>
                            <m:t>𝑵</m:t>
                          </m:r>
                        </m:e>
                        <m:sub>
                          <m:r>
                            <a:rPr kumimoji="1" lang="en-US" altLang="zh-CN" sz="3000" b="1" i="0" u="none" strike="noStrike" kern="1200" cap="none" spc="0" normalizeH="0" baseline="0" noProof="0" smtClean="0">
                              <a:ln>
                                <a:noFill/>
                              </a:ln>
                              <a:solidFill>
                                <a:prstClr val="black"/>
                              </a:solidFill>
                              <a:effectLst/>
                              <a:uLnTx/>
                              <a:uFillTx/>
                              <a:latin typeface="Cambria Math" panose="02040503050406030204" pitchFamily="18" charset="0"/>
                            </a:rPr>
                            <m:t>𝐞𝐱𝐩</m:t>
                          </m:r>
                        </m:sub>
                      </m:sSub>
                      <m:r>
                        <a:rPr kumimoji="1" lang="en-US" altLang="zh-CN" sz="3000" b="1"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kumimoji="1" lang="en-US" altLang="zh-CN" sz="3000" b="1" i="1" smtClean="0">
                              <a:solidFill>
                                <a:srgbClr val="FF0000"/>
                              </a:solidFill>
                              <a:latin typeface="Cambria Math" panose="02040503050406030204" pitchFamily="18" charset="0"/>
                            </a:rPr>
                          </m:ctrlPr>
                        </m:sSubPr>
                        <m:e>
                          <m:r>
                            <a:rPr kumimoji="1" lang="en-US" altLang="zh-CN" sz="3000" b="1" i="1">
                              <a:solidFill>
                                <a:srgbClr val="FF0000"/>
                              </a:solidFill>
                              <a:latin typeface="Cambria Math" panose="02040503050406030204" pitchFamily="18" charset="0"/>
                            </a:rPr>
                            <m:t>𝑵</m:t>
                          </m:r>
                        </m:e>
                        <m:sub>
                          <m:r>
                            <a:rPr kumimoji="1" lang="en-US" altLang="zh-CN" sz="3000" b="1" i="0" smtClean="0">
                              <a:solidFill>
                                <a:srgbClr val="FF0000"/>
                              </a:solidFill>
                              <a:latin typeface="Cambria Math" panose="02040503050406030204" pitchFamily="18" charset="0"/>
                            </a:rPr>
                            <m:t>𝐩𝐫𝐨</m:t>
                          </m:r>
                        </m:sub>
                      </m:sSub>
                      <m:r>
                        <a:rPr kumimoji="1" lang="zh-CN" altLang="en-US" sz="3000" b="1" i="1">
                          <a:solidFill>
                            <a:prstClr val="black"/>
                          </a:solidFill>
                          <a:latin typeface="Cambria Math" panose="02040503050406030204" pitchFamily="18" charset="0"/>
                        </a:rPr>
                        <m:t>∙</m:t>
                      </m:r>
                      <m:r>
                        <a:rPr kumimoji="1" lang="en-US" altLang="zh-CN" sz="3000" b="1" i="1" smtClean="0">
                          <a:solidFill>
                            <a:srgbClr val="00B050"/>
                          </a:solidFill>
                          <a:latin typeface="Cambria Math" panose="02040503050406030204" pitchFamily="18" charset="0"/>
                        </a:rPr>
                        <m:t>𝑷</m:t>
                      </m:r>
                      <m:r>
                        <a:rPr kumimoji="1" lang="zh-CN" altLang="en-US" sz="3000" b="1" i="1">
                          <a:solidFill>
                            <a:prstClr val="black"/>
                          </a:solidFill>
                          <a:latin typeface="Cambria Math" panose="02040503050406030204" pitchFamily="18" charset="0"/>
                        </a:rPr>
                        <m:t>∙</m:t>
                      </m:r>
                      <m:r>
                        <a:rPr kumimoji="1" lang="en-US" altLang="zh-CN" sz="3000" b="1" i="1" smtClean="0">
                          <a:solidFill>
                            <a:srgbClr val="7030A0"/>
                          </a:solidFill>
                          <a:latin typeface="Cambria Math" panose="02040503050406030204" pitchFamily="18" charset="0"/>
                        </a:rPr>
                        <m:t>𝐁𝐫</m:t>
                      </m:r>
                      <m:r>
                        <a:rPr kumimoji="1" lang="zh-CN" altLang="en-US" sz="3000" b="1" i="1">
                          <a:solidFill>
                            <a:prstClr val="black"/>
                          </a:solidFill>
                          <a:latin typeface="Cambria Math" panose="02040503050406030204" pitchFamily="18" charset="0"/>
                        </a:rPr>
                        <m:t>∙</m:t>
                      </m:r>
                      <m:r>
                        <a:rPr kumimoji="1" lang="zh-CN" altLang="en-US" sz="3000" b="1" i="1" smtClean="0">
                          <a:solidFill>
                            <a:srgbClr val="00B0F0"/>
                          </a:solidFill>
                          <a:latin typeface="Cambria Math" panose="02040503050406030204" pitchFamily="18" charset="0"/>
                        </a:rPr>
                        <m:t>𝝐</m:t>
                      </m:r>
                      <m:r>
                        <a:rPr kumimoji="1" lang="zh-CN" altLang="en-US" sz="3000" b="1" i="1" smtClean="0">
                          <a:solidFill>
                            <a:prstClr val="black"/>
                          </a:solidFill>
                          <a:latin typeface="Cambria Math" panose="02040503050406030204" pitchFamily="18" charset="0"/>
                        </a:rPr>
                        <m:t> </m:t>
                      </m:r>
                    </m:oMath>
                  </m:oMathPara>
                </a14:m>
                <a:endParaRPr kumimoji="1" lang="zh-CN" altLang="en-US" sz="3000" b="1"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26" name="文本框 25"/>
              <p:cNvSpPr txBox="1">
                <a:spLocks noRot="1" noChangeAspect="1" noMove="1" noResize="1" noEditPoints="1" noAdjustHandles="1" noChangeArrowheads="1" noChangeShapeType="1" noTextEdit="1"/>
              </p:cNvSpPr>
              <p:nvPr/>
            </p:nvSpPr>
            <p:spPr>
              <a:xfrm>
                <a:off x="381104" y="1331084"/>
                <a:ext cx="4157228" cy="595356"/>
              </a:xfrm>
              <a:prstGeom prst="rect">
                <a:avLst/>
              </a:prstGeom>
              <a:blipFill rotWithShape="1">
                <a:blip r:embed="rId1"/>
                <a:stretch>
                  <a:fillRect l="-3" t="-21" r="15" b="81"/>
                </a:stretch>
              </a:blipFill>
            </p:spPr>
            <p:txBody>
              <a:bodyPr/>
              <a:lstStyle/>
              <a:p>
                <a:r>
                  <a:rPr lang="zh-CN" altLang="en-US">
                    <a:noFill/>
                  </a:rPr>
                  <a:t> </a:t>
                </a:r>
              </a:p>
            </p:txBody>
          </p:sp>
        </mc:Fallback>
      </mc:AlternateContent>
      <p:sp>
        <p:nvSpPr>
          <p:cNvPr id="28" name="文本框 27"/>
          <p:cNvSpPr txBox="1"/>
          <p:nvPr/>
        </p:nvSpPr>
        <p:spPr>
          <a:xfrm>
            <a:off x="381104" y="2164702"/>
            <a:ext cx="4282151" cy="553998"/>
          </a:xfrm>
          <a:prstGeom prst="rect">
            <a:avLst/>
          </a:prstGeom>
          <a:noFill/>
        </p:spPr>
        <p:txBody>
          <a:bodyPr wrap="square">
            <a:spAutoFit/>
          </a:bodyPr>
          <a:lstStyle/>
          <a:p>
            <a:r>
              <a:rPr kumimoji="1" lang="en-US" altLang="zh-CN" sz="3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Number</a:t>
            </a:r>
            <a:r>
              <a:rPr kumimoji="1" lang="zh-CN" altLang="en-US" sz="3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of</a:t>
            </a:r>
            <a:r>
              <a:rPr kumimoji="1" lang="zh-CN" altLang="en-US" sz="3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LLPs</a:t>
            </a:r>
            <a:r>
              <a:rPr kumimoji="1" lang="zh-CN" altLang="en-US" sz="3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produced</a:t>
            </a:r>
            <a:endParaRPr lang="zh-CN" altLang="en-US" sz="3000" dirty="0">
              <a:solidFill>
                <a:srgbClr val="FF0000"/>
              </a:solidFill>
            </a:endParaRPr>
          </a:p>
        </p:txBody>
      </p:sp>
      <p:sp>
        <p:nvSpPr>
          <p:cNvPr id="29" name="文本框 28"/>
          <p:cNvSpPr txBox="1"/>
          <p:nvPr/>
        </p:nvSpPr>
        <p:spPr>
          <a:xfrm>
            <a:off x="396438" y="2671101"/>
            <a:ext cx="9750757" cy="553998"/>
          </a:xfrm>
          <a:prstGeom prst="rect">
            <a:avLst/>
          </a:prstGeom>
          <a:noFill/>
        </p:spPr>
        <p:txBody>
          <a:bodyPr wrap="square">
            <a:spAutoFit/>
          </a:bodyPr>
          <a:lstStyle/>
          <a:p>
            <a:r>
              <a:rPr kumimoji="1" lang="en-US" altLang="zh-CN"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Probability</a:t>
            </a:r>
            <a:r>
              <a:rPr kumimoji="1" lang="zh-CN" altLang="en-US"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of</a:t>
            </a:r>
            <a:r>
              <a:rPr kumimoji="1" lang="zh-CN" altLang="en-US"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decaying</a:t>
            </a:r>
            <a:r>
              <a:rPr kumimoji="1" lang="zh-CN" altLang="en-US"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inside</a:t>
            </a:r>
            <a:r>
              <a:rPr kumimoji="1" lang="zh-CN" altLang="en-US"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the</a:t>
            </a:r>
            <a:r>
              <a:rPr kumimoji="1" lang="zh-CN" altLang="en-US"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detector’s</a:t>
            </a:r>
            <a:r>
              <a:rPr kumimoji="1" lang="zh-CN" altLang="en-US"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fiducial</a:t>
            </a:r>
            <a:r>
              <a:rPr kumimoji="1" lang="zh-CN" altLang="en-US"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volume</a:t>
            </a:r>
            <a:endParaRPr lang="zh-CN" altLang="en-US" sz="3000" dirty="0">
              <a:solidFill>
                <a:srgbClr val="00B050"/>
              </a:solidFill>
            </a:endParaRPr>
          </a:p>
        </p:txBody>
      </p:sp>
      <p:sp>
        <p:nvSpPr>
          <p:cNvPr id="30" name="文本框 29"/>
          <p:cNvSpPr txBox="1"/>
          <p:nvPr/>
        </p:nvSpPr>
        <p:spPr>
          <a:xfrm>
            <a:off x="396437" y="3769517"/>
            <a:ext cx="4147352" cy="553998"/>
          </a:xfrm>
          <a:prstGeom prst="rect">
            <a:avLst/>
          </a:prstGeom>
          <a:noFill/>
        </p:spPr>
        <p:txBody>
          <a:bodyPr wrap="square">
            <a:spAutoFit/>
          </a:bodyPr>
          <a:lstStyle/>
          <a:p>
            <a:r>
              <a:rPr kumimoji="1" lang="en-US" altLang="zh-CN" sz="30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Detector</a:t>
            </a:r>
            <a:r>
              <a:rPr kumimoji="1" lang="zh-CN" altLang="en-US" sz="30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efficiency</a:t>
            </a:r>
            <a:endParaRPr lang="zh-CN" altLang="en-US" sz="3000" dirty="0">
              <a:solidFill>
                <a:srgbClr val="00B0F0"/>
              </a:solidFill>
            </a:endParaRPr>
          </a:p>
        </p:txBody>
      </p:sp>
      <p:sp>
        <p:nvSpPr>
          <p:cNvPr id="2" name="文本框 1"/>
          <p:cNvSpPr txBox="1"/>
          <p:nvPr/>
        </p:nvSpPr>
        <p:spPr>
          <a:xfrm>
            <a:off x="396438" y="3203317"/>
            <a:ext cx="9285409" cy="553998"/>
          </a:xfrm>
          <a:prstGeom prst="rect">
            <a:avLst/>
          </a:prstGeom>
          <a:noFill/>
        </p:spPr>
        <p:txBody>
          <a:bodyPr wrap="square">
            <a:spAutoFit/>
          </a:bodyPr>
          <a:lstStyle/>
          <a:p>
            <a:r>
              <a:rPr kumimoji="1" lang="en-US" altLang="zh-CN"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Branching</a:t>
            </a:r>
            <a:r>
              <a:rPr kumimoji="1" lang="zh-CN" altLang="en-US"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ratio</a:t>
            </a:r>
            <a:r>
              <a:rPr kumimoji="1" lang="zh-CN" altLang="en-US"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of</a:t>
            </a:r>
            <a:r>
              <a:rPr kumimoji="1" lang="zh-CN" altLang="en-US"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LLP</a:t>
            </a:r>
            <a:r>
              <a:rPr kumimoji="1" lang="zh-CN" altLang="en-US"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decaying</a:t>
            </a:r>
            <a:r>
              <a:rPr kumimoji="1" lang="zh-CN" altLang="en-US"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into</a:t>
            </a:r>
            <a:r>
              <a:rPr kumimoji="1" lang="zh-CN" altLang="en-US"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visible</a:t>
            </a:r>
            <a:r>
              <a:rPr kumimoji="1" lang="zh-CN" altLang="en-US"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final</a:t>
            </a:r>
            <a:r>
              <a:rPr kumimoji="1" lang="zh-CN" altLang="en-US"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state</a:t>
            </a:r>
            <a:endParaRPr lang="zh-CN" altLang="en-US" sz="3000" dirty="0">
              <a:solidFill>
                <a:srgbClr val="7030A0"/>
              </a:solidFill>
            </a:endParaRPr>
          </a:p>
        </p:txBody>
      </p:sp>
      <p:sp>
        <p:nvSpPr>
          <p:cNvPr id="6" name="文本框 5"/>
          <p:cNvSpPr txBox="1"/>
          <p:nvPr/>
        </p:nvSpPr>
        <p:spPr>
          <a:xfrm>
            <a:off x="381104" y="4593996"/>
            <a:ext cx="11000050" cy="1938992"/>
          </a:xfrm>
          <a:prstGeom prst="rect">
            <a:avLst/>
          </a:prstGeom>
          <a:noFill/>
        </p:spPr>
        <p:txBody>
          <a:bodyPr wrap="square">
            <a:spAutoFit/>
          </a:bodyPr>
          <a:lstStyle/>
          <a:p>
            <a:r>
              <a:rPr kumimoji="1" lang="en-US" altLang="zh-CN" sz="3000" b="1" dirty="0">
                <a:latin typeface="Times New Roman" panose="02020603050405020304" pitchFamily="18" charset="0"/>
                <a:ea typeface="宋体" panose="02010600030101010101" pitchFamily="2" charset="-122"/>
                <a:cs typeface="Times New Roman" panose="02020603050405020304" pitchFamily="18" charset="0"/>
              </a:rPr>
              <a:t>Expected</a:t>
            </a:r>
            <a:r>
              <a:rPr kumimoji="1" lang="zh-CN" altLang="en-US" sz="3000" b="1" dirty="0">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1" dirty="0">
                <a:latin typeface="Times New Roman" panose="02020603050405020304" pitchFamily="18" charset="0"/>
                <a:ea typeface="宋体" panose="02010600030101010101" pitchFamily="2" charset="-122"/>
                <a:cs typeface="Times New Roman" panose="02020603050405020304" pitchFamily="18" charset="0"/>
              </a:rPr>
              <a:t>number</a:t>
            </a:r>
            <a:r>
              <a:rPr kumimoji="1" lang="zh-CN" altLang="en-US" sz="3000" b="1" dirty="0">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1" dirty="0">
                <a:latin typeface="Times New Roman" panose="02020603050405020304" pitchFamily="18" charset="0"/>
                <a:ea typeface="宋体" panose="02010600030101010101" pitchFamily="2" charset="-122"/>
                <a:cs typeface="Times New Roman" panose="02020603050405020304" pitchFamily="18" charset="0"/>
              </a:rPr>
              <a:t>of</a:t>
            </a:r>
            <a:r>
              <a:rPr kumimoji="1" lang="zh-CN" altLang="en-US" sz="3000" b="1" dirty="0">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1" dirty="0">
                <a:latin typeface="Times New Roman" panose="02020603050405020304" pitchFamily="18" charset="0"/>
                <a:ea typeface="宋体" panose="02010600030101010101" pitchFamily="2" charset="-122"/>
                <a:cs typeface="Times New Roman" panose="02020603050405020304" pitchFamily="18" charset="0"/>
              </a:rPr>
              <a:t>signal</a:t>
            </a:r>
            <a:r>
              <a:rPr kumimoji="1" lang="zh-CN" altLang="en-US" sz="3000" b="1" dirty="0">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1" dirty="0">
                <a:latin typeface="Times New Roman" panose="02020603050405020304" pitchFamily="18" charset="0"/>
                <a:ea typeface="宋体" panose="02010600030101010101" pitchFamily="2" charset="-122"/>
                <a:cs typeface="Times New Roman" panose="02020603050405020304" pitchFamily="18" charset="0"/>
              </a:rPr>
              <a:t>events:</a:t>
            </a:r>
            <a:r>
              <a:rPr kumimoji="1" lang="zh-CN" altLang="en-US" sz="3000" b="1" dirty="0">
                <a:latin typeface="Times New Roman" panose="02020603050405020304" pitchFamily="18" charset="0"/>
                <a:ea typeface="宋体" panose="02010600030101010101" pitchFamily="2" charset="-122"/>
                <a:cs typeface="Times New Roman" panose="02020603050405020304" pitchFamily="18" charset="0"/>
              </a:rPr>
              <a:t> </a:t>
            </a:r>
            <a:endParaRPr kumimoji="1" lang="en-US" altLang="zh-CN" sz="3000" b="1" dirty="0">
              <a:latin typeface="Times New Roman" panose="02020603050405020304" pitchFamily="18" charset="0"/>
              <a:ea typeface="宋体" panose="02010600030101010101" pitchFamily="2" charset="-122"/>
              <a:cs typeface="Times New Roman" panose="02020603050405020304" pitchFamily="18" charset="0"/>
            </a:endParaRPr>
          </a:p>
          <a:p>
            <a:r>
              <a:rPr kumimoji="1" lang="en-US" altLang="zh-CN" sz="3000" dirty="0">
                <a:latin typeface="Times New Roman" panose="02020603050405020304" pitchFamily="18" charset="0"/>
                <a:ea typeface="宋体" panose="02010600030101010101" pitchFamily="2" charset="-122"/>
                <a:cs typeface="Times New Roman" panose="02020603050405020304" pitchFamily="18" charset="0"/>
              </a:rPr>
              <a:t>d</a:t>
            </a:r>
            <a:r>
              <a:rPr kumimoji="1" lang="en-US" altLang="zh-CN" sz="3000" dirty="0">
                <a:latin typeface="Times New Roman" panose="02020603050405020304" pitchFamily="18" charset="0"/>
                <a:cs typeface="Times New Roman" panose="02020603050405020304" pitchFamily="18" charset="0"/>
              </a:rPr>
              <a:t>epends</a:t>
            </a:r>
            <a:r>
              <a:rPr kumimoji="1" lang="zh-CN" altLang="en-US" sz="3000" dirty="0">
                <a:latin typeface="Times New Roman" panose="02020603050405020304" pitchFamily="18" charset="0"/>
                <a:cs typeface="Times New Roman" panose="02020603050405020304" pitchFamily="18" charset="0"/>
              </a:rPr>
              <a:t> </a:t>
            </a:r>
            <a:r>
              <a:rPr kumimoji="1" lang="en-US" altLang="zh-CN" sz="3000" dirty="0">
                <a:latin typeface="Times New Roman" panose="02020603050405020304" pitchFamily="18" charset="0"/>
                <a:cs typeface="Times New Roman" panose="02020603050405020304" pitchFamily="18" charset="0"/>
              </a:rPr>
              <a:t>on</a:t>
            </a:r>
            <a:r>
              <a:rPr kumimoji="1" lang="zh-CN" altLang="en-US" sz="3000" dirty="0">
                <a:latin typeface="Times New Roman" panose="02020603050405020304" pitchFamily="18" charset="0"/>
                <a:cs typeface="Times New Roman" panose="02020603050405020304" pitchFamily="18" charset="0"/>
              </a:rPr>
              <a:t> </a:t>
            </a:r>
            <a:r>
              <a:rPr kumimoji="1" lang="en-US" altLang="zh-CN" sz="3000" b="1" dirty="0">
                <a:latin typeface="Times New Roman" panose="02020603050405020304" pitchFamily="18" charset="0"/>
                <a:cs typeface="Times New Roman" panose="02020603050405020304" pitchFamily="18" charset="0"/>
              </a:rPr>
              <a:t>theory</a:t>
            </a:r>
            <a:r>
              <a:rPr kumimoji="1" lang="zh-CN" altLang="en-US" sz="3000" b="1" dirty="0">
                <a:latin typeface="Times New Roman" panose="02020603050405020304" pitchFamily="18" charset="0"/>
                <a:cs typeface="Times New Roman" panose="02020603050405020304" pitchFamily="18" charset="0"/>
              </a:rPr>
              <a:t> </a:t>
            </a:r>
            <a:r>
              <a:rPr kumimoji="1" lang="en-US" altLang="zh-CN" sz="3000" b="1" dirty="0">
                <a:latin typeface="Times New Roman" panose="02020603050405020304" pitchFamily="18" charset="0"/>
                <a:cs typeface="Times New Roman" panose="02020603050405020304" pitchFamily="18" charset="0"/>
              </a:rPr>
              <a:t>model</a:t>
            </a:r>
            <a:r>
              <a:rPr kumimoji="1" lang="zh-CN" altLang="en-US" sz="3000" b="1" dirty="0">
                <a:latin typeface="Times New Roman" panose="02020603050405020304" pitchFamily="18" charset="0"/>
                <a:cs typeface="Times New Roman" panose="02020603050405020304" pitchFamily="18" charset="0"/>
              </a:rPr>
              <a:t> </a:t>
            </a:r>
            <a:r>
              <a:rPr kumimoji="1" lang="en-US" altLang="zh-CN" sz="3000" b="1" dirty="0">
                <a:latin typeface="Times New Roman" panose="02020603050405020304" pitchFamily="18" charset="0"/>
                <a:cs typeface="Times New Roman" panose="02020603050405020304" pitchFamily="18" charset="0"/>
              </a:rPr>
              <a:t>parameters</a:t>
            </a:r>
            <a:r>
              <a:rPr kumimoji="1" lang="zh-CN" altLang="en-US" sz="3000" b="1" dirty="0">
                <a:latin typeface="Times New Roman" panose="02020603050405020304" pitchFamily="18" charset="0"/>
                <a:cs typeface="Times New Roman" panose="02020603050405020304" pitchFamily="18" charset="0"/>
              </a:rPr>
              <a:t> </a:t>
            </a:r>
            <a:r>
              <a:rPr kumimoji="1" lang="en-US" altLang="zh-CN" sz="3000" dirty="0">
                <a:latin typeface="Times New Roman" panose="02020603050405020304" pitchFamily="18" charset="0"/>
                <a:cs typeface="Times New Roman" panose="02020603050405020304" pitchFamily="18" charset="0"/>
              </a:rPr>
              <a:t>(mass,</a:t>
            </a:r>
            <a:r>
              <a:rPr kumimoji="1" lang="zh-CN" altLang="en-US" sz="3000" dirty="0">
                <a:latin typeface="Times New Roman" panose="02020603050405020304" pitchFamily="18" charset="0"/>
                <a:cs typeface="Times New Roman" panose="02020603050405020304" pitchFamily="18" charset="0"/>
              </a:rPr>
              <a:t> </a:t>
            </a:r>
            <a:r>
              <a:rPr kumimoji="1" lang="en-US" altLang="zh-CN" sz="3000" dirty="0">
                <a:latin typeface="Times New Roman" panose="02020603050405020304" pitchFamily="18" charset="0"/>
                <a:cs typeface="Times New Roman" panose="02020603050405020304" pitchFamily="18" charset="0"/>
              </a:rPr>
              <a:t>lifetime,</a:t>
            </a:r>
            <a:r>
              <a:rPr kumimoji="1" lang="zh-CN" altLang="en-US" sz="3000" dirty="0">
                <a:latin typeface="Times New Roman" panose="02020603050405020304" pitchFamily="18" charset="0"/>
                <a:cs typeface="Times New Roman" panose="02020603050405020304" pitchFamily="18" charset="0"/>
              </a:rPr>
              <a:t> </a:t>
            </a:r>
            <a:r>
              <a:rPr kumimoji="1" lang="en-US" altLang="zh-CN" sz="3000" dirty="0">
                <a:latin typeface="Times New Roman" panose="02020603050405020304" pitchFamily="18" charset="0"/>
                <a:cs typeface="Times New Roman" panose="02020603050405020304" pitchFamily="18" charset="0"/>
              </a:rPr>
              <a:t>kinematics)</a:t>
            </a:r>
            <a:r>
              <a:rPr kumimoji="1" lang="zh-CN" altLang="en-US" sz="3000" dirty="0">
                <a:latin typeface="Times New Roman" panose="02020603050405020304" pitchFamily="18" charset="0"/>
                <a:cs typeface="Times New Roman" panose="02020603050405020304" pitchFamily="18" charset="0"/>
              </a:rPr>
              <a:t> </a:t>
            </a:r>
            <a:r>
              <a:rPr kumimoji="1" lang="en-US" altLang="zh-CN" sz="3000" dirty="0">
                <a:latin typeface="Times New Roman" panose="02020603050405020304" pitchFamily="18" charset="0"/>
                <a:cs typeface="Times New Roman" panose="02020603050405020304" pitchFamily="18" charset="0"/>
              </a:rPr>
              <a:t>&amp;</a:t>
            </a:r>
            <a:r>
              <a:rPr kumimoji="1" lang="zh-CN" altLang="en-US" sz="3000" dirty="0">
                <a:latin typeface="Times New Roman" panose="02020603050405020304" pitchFamily="18" charset="0"/>
                <a:cs typeface="Times New Roman" panose="02020603050405020304" pitchFamily="18" charset="0"/>
              </a:rPr>
              <a:t> </a:t>
            </a:r>
            <a:r>
              <a:rPr kumimoji="1" lang="en-US" altLang="zh-CN" sz="3000" b="1" dirty="0">
                <a:latin typeface="Times New Roman" panose="02020603050405020304" pitchFamily="18" charset="0"/>
                <a:cs typeface="Times New Roman" panose="02020603050405020304" pitchFamily="18" charset="0"/>
              </a:rPr>
              <a:t>geometry</a:t>
            </a:r>
            <a:r>
              <a:rPr kumimoji="1" lang="zh-CN" altLang="en-US" sz="3000" dirty="0">
                <a:latin typeface="Times New Roman" panose="02020603050405020304" pitchFamily="18" charset="0"/>
                <a:cs typeface="Times New Roman" panose="02020603050405020304" pitchFamily="18" charset="0"/>
              </a:rPr>
              <a:t> </a:t>
            </a:r>
            <a:r>
              <a:rPr kumimoji="1" lang="en-US" altLang="zh-CN" sz="3000" dirty="0">
                <a:latin typeface="Times New Roman" panose="02020603050405020304" pitchFamily="18" charset="0"/>
                <a:cs typeface="Times New Roman" panose="02020603050405020304" pitchFamily="18" charset="0"/>
              </a:rPr>
              <a:t>and</a:t>
            </a:r>
            <a:r>
              <a:rPr kumimoji="1" lang="zh-CN" altLang="en-US" sz="3000" dirty="0">
                <a:latin typeface="Times New Roman" panose="02020603050405020304" pitchFamily="18" charset="0"/>
                <a:cs typeface="Times New Roman" panose="02020603050405020304" pitchFamily="18" charset="0"/>
              </a:rPr>
              <a:t> </a:t>
            </a:r>
            <a:r>
              <a:rPr kumimoji="1" lang="en-US" altLang="zh-CN" sz="3000" b="1" dirty="0">
                <a:latin typeface="Times New Roman" panose="02020603050405020304" pitchFamily="18" charset="0"/>
                <a:cs typeface="Times New Roman" panose="02020603050405020304" pitchFamily="18" charset="0"/>
              </a:rPr>
              <a:t>performance</a:t>
            </a:r>
            <a:r>
              <a:rPr kumimoji="1" lang="zh-CN" altLang="en-US" sz="3000" b="1" dirty="0">
                <a:latin typeface="Times New Roman" panose="02020603050405020304" pitchFamily="18" charset="0"/>
                <a:cs typeface="Times New Roman" panose="02020603050405020304" pitchFamily="18" charset="0"/>
              </a:rPr>
              <a:t> </a:t>
            </a:r>
            <a:r>
              <a:rPr kumimoji="1" lang="en-US" altLang="zh-CN" sz="3000" b="1" dirty="0">
                <a:latin typeface="Times New Roman" panose="02020603050405020304" pitchFamily="18" charset="0"/>
                <a:cs typeface="Times New Roman" panose="02020603050405020304" pitchFamily="18" charset="0"/>
              </a:rPr>
              <a:t>of</a:t>
            </a:r>
            <a:r>
              <a:rPr kumimoji="1" lang="zh-CN" altLang="en-US" sz="3000" b="1" dirty="0">
                <a:latin typeface="Times New Roman" panose="02020603050405020304" pitchFamily="18" charset="0"/>
                <a:cs typeface="Times New Roman" panose="02020603050405020304" pitchFamily="18" charset="0"/>
              </a:rPr>
              <a:t> </a:t>
            </a:r>
            <a:r>
              <a:rPr kumimoji="1" lang="en-US" altLang="zh-CN" sz="3000" b="1" dirty="0">
                <a:latin typeface="Times New Roman" panose="02020603050405020304" pitchFamily="18" charset="0"/>
                <a:cs typeface="Times New Roman" panose="02020603050405020304" pitchFamily="18" charset="0"/>
              </a:rPr>
              <a:t>detector</a:t>
            </a:r>
            <a:r>
              <a:rPr kumimoji="1" lang="zh-CN" altLang="en-US" sz="3000" b="1" dirty="0">
                <a:latin typeface="Times New Roman" panose="02020603050405020304" pitchFamily="18" charset="0"/>
                <a:cs typeface="Times New Roman" panose="02020603050405020304" pitchFamily="18" charset="0"/>
              </a:rPr>
              <a:t> </a:t>
            </a:r>
            <a:r>
              <a:rPr kumimoji="1" lang="en-US" altLang="zh-CN" sz="3000" dirty="0">
                <a:latin typeface="Times New Roman" panose="02020603050405020304" pitchFamily="18" charset="0"/>
                <a:cs typeface="Times New Roman" panose="02020603050405020304" pitchFamily="18" charset="0"/>
              </a:rPr>
              <a:t>(</a:t>
            </a:r>
            <a:r>
              <a:rPr kumimoji="1" lang="en-US" altLang="zh-CN" sz="3000" dirty="0">
                <a:latin typeface="Times New Roman" panose="02020603050405020304" pitchFamily="18" charset="0"/>
                <a:ea typeface="宋体" panose="02010600030101010101" pitchFamily="2" charset="-122"/>
                <a:cs typeface="Times New Roman" panose="02020603050405020304" pitchFamily="18" charset="0"/>
              </a:rPr>
              <a:t>position,</a:t>
            </a:r>
            <a:r>
              <a:rPr kumimoji="1" lang="zh-CN" altLang="en-US" sz="3000" dirty="0">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latin typeface="Times New Roman" panose="02020603050405020304" pitchFamily="18" charset="0"/>
                <a:ea typeface="宋体" panose="02010600030101010101" pitchFamily="2" charset="-122"/>
                <a:cs typeface="Times New Roman" panose="02020603050405020304" pitchFamily="18" charset="0"/>
              </a:rPr>
              <a:t>shape,</a:t>
            </a:r>
            <a:r>
              <a:rPr kumimoji="1" lang="zh-CN" altLang="en-US" sz="3000" dirty="0">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latin typeface="Times New Roman" panose="02020603050405020304" pitchFamily="18" charset="0"/>
                <a:ea typeface="宋体" panose="02010600030101010101" pitchFamily="2" charset="-122"/>
                <a:cs typeface="Times New Roman" panose="02020603050405020304" pitchFamily="18" charset="0"/>
              </a:rPr>
              <a:t>volume,</a:t>
            </a:r>
            <a:r>
              <a:rPr kumimoji="1" lang="zh-CN" altLang="en-US" sz="3000" dirty="0">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latin typeface="Times New Roman" panose="02020603050405020304" pitchFamily="18" charset="0"/>
                <a:ea typeface="宋体" panose="02010600030101010101" pitchFamily="2" charset="-122"/>
                <a:cs typeface="Times New Roman" panose="02020603050405020304" pitchFamily="18" charset="0"/>
              </a:rPr>
              <a:t>efficiency</a:t>
            </a:r>
            <a:r>
              <a:rPr kumimoji="1" lang="en-US" altLang="zh-CN" sz="3000" dirty="0">
                <a:latin typeface="Times New Roman" panose="02020603050405020304" pitchFamily="18" charset="0"/>
                <a:cs typeface="Times New Roman" panose="02020603050405020304" pitchFamily="18" charset="0"/>
              </a:rPr>
              <a:t>)</a:t>
            </a:r>
            <a:r>
              <a:rPr kumimoji="1" lang="zh-CN" altLang="en-US" sz="3000" dirty="0">
                <a:latin typeface="Times New Roman" panose="02020603050405020304" pitchFamily="18" charset="0"/>
                <a:cs typeface="Times New Roman" panose="02020603050405020304" pitchFamily="18" charset="0"/>
              </a:rPr>
              <a:t> </a:t>
            </a:r>
            <a:endParaRPr kumimoji="1" lang="zh-CN" altLang="en-US" sz="3000" dirty="0">
              <a:latin typeface="Times New Roman" panose="02020603050405020304" pitchFamily="18" charset="0"/>
              <a:cs typeface="Times New Roman" panose="02020603050405020304" pitchFamily="18" charset="0"/>
            </a:endParaRPr>
          </a:p>
        </p:txBody>
      </p:sp>
      <p:grpSp>
        <p:nvGrpSpPr>
          <p:cNvPr id="20" name="组合 19"/>
          <p:cNvGrpSpPr/>
          <p:nvPr/>
        </p:nvGrpSpPr>
        <p:grpSpPr>
          <a:xfrm>
            <a:off x="96747" y="-16577"/>
            <a:ext cx="12117070" cy="379095"/>
            <a:chOff x="92710" y="-18965"/>
            <a:chExt cx="12117070" cy="379095"/>
          </a:xfrm>
        </p:grpSpPr>
        <p:grpSp>
          <p:nvGrpSpPr>
            <p:cNvPr id="21" name="组合 20"/>
            <p:cNvGrpSpPr/>
            <p:nvPr/>
          </p:nvGrpSpPr>
          <p:grpSpPr>
            <a:xfrm>
              <a:off x="92710" y="-18965"/>
              <a:ext cx="4271010" cy="379095"/>
              <a:chOff x="92710" y="-18965"/>
              <a:chExt cx="4271010" cy="379095"/>
            </a:xfrm>
          </p:grpSpPr>
          <p:sp>
            <p:nvSpPr>
              <p:cNvPr id="32"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33" name="矩形 32"/>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2"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5"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7" name="矩形 26"/>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31" name="矩形 30"/>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76561"/>
            <a:ext cx="10515600" cy="890953"/>
          </a:xfrm>
        </p:spPr>
        <p:txBody>
          <a:bodyPr>
            <a:noAutofit/>
          </a:bodyPr>
          <a:lstStyle/>
          <a:p>
            <a:pPr algn="ctr"/>
            <a:r>
              <a:rPr kumimoji="1" lang="en-GB" altLang="zh-CN" sz="4000" dirty="0">
                <a:latin typeface="Arial" panose="020B0604020202020204" pitchFamily="34" charset="0"/>
                <a:cs typeface="Arial" panose="020B0604020202020204" pitchFamily="34" charset="0"/>
              </a:rPr>
              <a:t>Theoretical model</a:t>
            </a:r>
            <a:endParaRPr kumimoji="1" lang="en-GB" altLang="zh-CN" sz="4000" dirty="0">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1"/>
          <a:stretch>
            <a:fillRect/>
          </a:stretch>
        </p:blipFill>
        <p:spPr>
          <a:xfrm>
            <a:off x="1243012" y="1453201"/>
            <a:ext cx="8358188" cy="4535267"/>
          </a:xfrm>
          <a:prstGeom prst="rect">
            <a:avLst/>
          </a:prstGeom>
        </p:spPr>
      </p:pic>
      <p:sp>
        <p:nvSpPr>
          <p:cNvPr id="5" name="矩形 4"/>
          <p:cNvSpPr/>
          <p:nvPr/>
        </p:nvSpPr>
        <p:spPr>
          <a:xfrm>
            <a:off x="3153559" y="1051479"/>
            <a:ext cx="2412840" cy="400110"/>
          </a:xfrm>
          <a:prstGeom prst="rect">
            <a:avLst/>
          </a:prstGeom>
        </p:spPr>
        <p:txBody>
          <a:bodyPr wrap="none">
            <a:spAutoFit/>
          </a:bodyPr>
          <a:lstStyle/>
          <a:p>
            <a:r>
              <a:rPr lang="en-GB" altLang="zh-CN" sz="2000" dirty="0">
                <a:latin typeface="Times New Roman" panose="02020603050405020304" pitchFamily="18" charset="0"/>
                <a:cs typeface="Times New Roman" panose="02020603050405020304" pitchFamily="18" charset="0"/>
              </a:rPr>
              <a:t>Exotic Higgs Decays </a:t>
            </a:r>
            <a:endParaRPr lang="en-GB" altLang="zh-CN" sz="2000" dirty="0">
              <a:latin typeface="Times New Roman" panose="02020603050405020304" pitchFamily="18" charset="0"/>
              <a:cs typeface="Times New Roman" panose="02020603050405020304" pitchFamily="18" charset="0"/>
            </a:endParaRPr>
          </a:p>
        </p:txBody>
      </p:sp>
      <p:sp>
        <p:nvSpPr>
          <p:cNvPr id="7" name="矩形 6"/>
          <p:cNvSpPr/>
          <p:nvPr/>
        </p:nvSpPr>
        <p:spPr>
          <a:xfrm>
            <a:off x="5607812" y="1055112"/>
            <a:ext cx="2640466" cy="400110"/>
          </a:xfrm>
          <a:prstGeom prst="rect">
            <a:avLst/>
          </a:prstGeom>
        </p:spPr>
        <p:txBody>
          <a:bodyPr wrap="none">
            <a:spAutoFit/>
          </a:bodyPr>
          <a:lstStyle/>
          <a:p>
            <a:r>
              <a:rPr lang="en-GB" altLang="zh-CN" sz="2000" dirty="0">
                <a:latin typeface="Times New Roman" panose="02020603050405020304" pitchFamily="18" charset="0"/>
                <a:cs typeface="Times New Roman" panose="02020603050405020304" pitchFamily="18" charset="0"/>
              </a:rPr>
              <a:t>Heavy Neutral Leptons </a:t>
            </a:r>
            <a:endParaRPr lang="en-GB" altLang="zh-CN" sz="2000" dirty="0">
              <a:latin typeface="Times New Roman" panose="02020603050405020304" pitchFamily="18" charset="0"/>
              <a:cs typeface="Times New Roman" panose="02020603050405020304" pitchFamily="18" charset="0"/>
            </a:endParaRPr>
          </a:p>
        </p:txBody>
      </p:sp>
      <p:sp>
        <p:nvSpPr>
          <p:cNvPr id="8" name="矩形 7"/>
          <p:cNvSpPr/>
          <p:nvPr/>
        </p:nvSpPr>
        <p:spPr>
          <a:xfrm>
            <a:off x="8214690" y="1068121"/>
            <a:ext cx="3596177" cy="400110"/>
          </a:xfrm>
          <a:prstGeom prst="rect">
            <a:avLst/>
          </a:prstGeom>
        </p:spPr>
        <p:txBody>
          <a:bodyPr wrap="none">
            <a:spAutoFit/>
          </a:bodyPr>
          <a:lstStyle/>
          <a:p>
            <a:r>
              <a:rPr lang="en-GB" altLang="zh-CN" sz="2000" dirty="0">
                <a:latin typeface="Times New Roman" panose="02020603050405020304" pitchFamily="18" charset="0"/>
                <a:cs typeface="Times New Roman" panose="02020603050405020304" pitchFamily="18" charset="0"/>
              </a:rPr>
              <a:t>Light Neutralinos</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in</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RPV</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SUSY</a:t>
            </a:r>
            <a:r>
              <a:rPr lang="en-GB" altLang="zh-CN" sz="2000" dirty="0">
                <a:latin typeface="Times New Roman" panose="02020603050405020304" pitchFamily="18" charset="0"/>
                <a:cs typeface="Times New Roman" panose="02020603050405020304" pitchFamily="18" charset="0"/>
              </a:rPr>
              <a:t> </a:t>
            </a:r>
            <a:endParaRPr lang="en-GB" altLang="zh-CN" sz="2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p:cNvSpPr txBox="1"/>
              <p:nvPr/>
            </p:nvSpPr>
            <p:spPr>
              <a:xfrm>
                <a:off x="3483131" y="4590096"/>
                <a:ext cx="2612870" cy="400110"/>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5.6</a:t>
                </a:r>
                <a:r>
                  <a:rPr kumimoji="1" lang="zh-CN" altLang="en-US" sz="20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kumimoji="1" lang="en-US" altLang="zh-CN" sz="2000" b="0" i="0" smtClean="0">
                        <a:latin typeface="Cambria Math" panose="02040503050406030204" pitchFamily="18" charset="0"/>
                      </a:rPr>
                      <m:t>a</m:t>
                    </m:r>
                    <m:sSup>
                      <m:sSupPr>
                        <m:ctrlPr>
                          <a:rPr kumimoji="1" lang="en-US" altLang="zh-CN" sz="2000" b="0" i="1" smtClean="0">
                            <a:latin typeface="Cambria Math" panose="02040503050406030204" pitchFamily="18" charset="0"/>
                          </a:rPr>
                        </m:ctrlPr>
                      </m:sSupPr>
                      <m:e>
                        <m:r>
                          <m:rPr>
                            <m:sty m:val="p"/>
                          </m:rPr>
                          <a:rPr kumimoji="1" lang="en-US" altLang="zh-CN" sz="2000" b="0" i="0" smtClean="0">
                            <a:latin typeface="Cambria Math" panose="02040503050406030204" pitchFamily="18" charset="0"/>
                          </a:rPr>
                          <m:t>b</m:t>
                        </m:r>
                      </m:e>
                      <m:sup>
                        <m:r>
                          <a:rPr kumimoji="1" lang="en-US" altLang="zh-CN" sz="2000" b="0" i="0" smtClean="0">
                            <a:latin typeface="Cambria Math" panose="02040503050406030204" pitchFamily="18" charset="0"/>
                          </a:rPr>
                          <m:t>−</m:t>
                        </m:r>
                        <m:r>
                          <a:rPr kumimoji="1" lang="en-US" altLang="zh-CN" sz="2000" b="0" i="0" smtClean="0">
                            <a:latin typeface="Cambria Math" panose="02040503050406030204" pitchFamily="18" charset="0"/>
                          </a:rPr>
                          <m:t>1</m:t>
                        </m:r>
                      </m:sup>
                    </m:sSup>
                  </m:oMath>
                </a14:m>
                <a:r>
                  <a:rPr kumimoji="1" lang="en-US" altLang="zh-CN" sz="2000" dirty="0">
                    <a:latin typeface="Times New Roman" panose="02020603050405020304" pitchFamily="18" charset="0"/>
                    <a:cs typeface="Times New Roman" panose="02020603050405020304" pitchFamily="18" charset="0"/>
                  </a:rPr>
                  <a:t>,</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7</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years,</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2</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IPs</a:t>
                </a:r>
                <a:endParaRPr kumimoji="1" lang="zh-CN" altLang="en-US" sz="2000" dirty="0">
                  <a:latin typeface="Times New Roman" panose="02020603050405020304" pitchFamily="18" charset="0"/>
                  <a:cs typeface="Times New Roman" panose="02020603050405020304" pitchFamily="18" charset="0"/>
                </a:endParaRPr>
              </a:p>
            </p:txBody>
          </p:sp>
        </mc:Choice>
        <mc:Fallback>
          <p:sp>
            <p:nvSpPr>
              <p:cNvPr id="9" name="文本框 8"/>
              <p:cNvSpPr txBox="1">
                <a:spLocks noRot="1" noChangeAspect="1" noMove="1" noResize="1" noEditPoints="1" noAdjustHandles="1" noChangeArrowheads="1" noChangeShapeType="1" noTextEdit="1"/>
              </p:cNvSpPr>
              <p:nvPr/>
            </p:nvSpPr>
            <p:spPr>
              <a:xfrm>
                <a:off x="3483131" y="4590096"/>
                <a:ext cx="2612870" cy="400110"/>
              </a:xfrm>
              <a:prstGeom prst="rect">
                <a:avLst/>
              </a:prstGeom>
              <a:blipFill rotWithShape="1">
                <a:blip r:embed="rId2"/>
                <a:stretch>
                  <a:fillRect l="-6" t="-79" b="9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8958261" y="5052028"/>
                <a:ext cx="2828926" cy="407099"/>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16</a:t>
                </a:r>
                <a:r>
                  <a:rPr kumimoji="1" lang="zh-CN" altLang="en-US" sz="2000" b="1" dirty="0">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2000" b="1" i="0" smtClean="0">
                        <a:latin typeface="Cambria Math" panose="02040503050406030204" pitchFamily="18" charset="0"/>
                      </a:rPr>
                      <m:t>𝐚</m:t>
                    </m:r>
                    <m:sSup>
                      <m:sSupPr>
                        <m:ctrlPr>
                          <a:rPr kumimoji="1" lang="en-US" altLang="zh-CN" sz="2000" b="1" i="1" smtClean="0">
                            <a:latin typeface="Cambria Math" panose="02040503050406030204" pitchFamily="18" charset="0"/>
                          </a:rPr>
                        </m:ctrlPr>
                      </m:sSupPr>
                      <m:e>
                        <m:r>
                          <a:rPr kumimoji="1" lang="en-US" altLang="zh-CN" sz="2000" b="1" i="0" smtClean="0">
                            <a:latin typeface="Cambria Math" panose="02040503050406030204" pitchFamily="18" charset="0"/>
                          </a:rPr>
                          <m:t>𝐛</m:t>
                        </m:r>
                      </m:e>
                      <m:sup>
                        <m:r>
                          <a:rPr kumimoji="1" lang="en-US" altLang="zh-CN" sz="2000" b="1" i="0" smtClean="0">
                            <a:latin typeface="Cambria Math" panose="02040503050406030204" pitchFamily="18" charset="0"/>
                          </a:rPr>
                          <m:t>−</m:t>
                        </m:r>
                        <m:r>
                          <a:rPr kumimoji="1" lang="en-US" altLang="zh-CN" sz="2000" b="1" i="0" smtClean="0">
                            <a:latin typeface="Cambria Math" panose="02040503050406030204" pitchFamily="18" charset="0"/>
                          </a:rPr>
                          <m:t>𝟏</m:t>
                        </m:r>
                      </m:sup>
                    </m:sSup>
                  </m:oMath>
                </a14:m>
                <a:r>
                  <a:rPr kumimoji="1" lang="en-US" altLang="zh-CN" sz="2000" dirty="0">
                    <a:latin typeface="Times New Roman" panose="02020603050405020304" pitchFamily="18" charset="0"/>
                    <a:cs typeface="Times New Roman" panose="02020603050405020304" pitchFamily="18" charset="0"/>
                  </a:rPr>
                  <a:t>,</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2</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years,</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2</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IPs</a:t>
                </a:r>
                <a:endParaRPr kumimoji="1" lang="zh-CN" altLang="en-US" sz="2000" dirty="0">
                  <a:latin typeface="Times New Roman" panose="02020603050405020304" pitchFamily="18" charset="0"/>
                  <a:cs typeface="Times New Roman" panose="02020603050405020304" pitchFamily="18" charset="0"/>
                </a:endParaRPr>
              </a:p>
            </p:txBody>
          </p:sp>
        </mc:Choice>
        <mc:Fallback>
          <p:sp>
            <p:nvSpPr>
              <p:cNvPr id="11" name="文本框 10"/>
              <p:cNvSpPr txBox="1">
                <a:spLocks noRot="1" noChangeAspect="1" noMove="1" noResize="1" noEditPoints="1" noAdjustHandles="1" noChangeArrowheads="1" noChangeShapeType="1" noTextEdit="1"/>
              </p:cNvSpPr>
              <p:nvPr/>
            </p:nvSpPr>
            <p:spPr>
              <a:xfrm>
                <a:off x="8958261" y="5052028"/>
                <a:ext cx="2828926" cy="407099"/>
              </a:xfrm>
              <a:prstGeom prst="rect">
                <a:avLst/>
              </a:prstGeom>
              <a:blipFill rotWithShape="1">
                <a:blip r:embed="rId3"/>
                <a:stretch>
                  <a:fillRect l="-11" t="-148" r="11" b="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p:cNvSpPr txBox="1"/>
              <p:nvPr/>
            </p:nvSpPr>
            <p:spPr>
              <a:xfrm>
                <a:off x="8958261" y="5538766"/>
                <a:ext cx="2828926" cy="407099"/>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150</a:t>
                </a:r>
                <a:r>
                  <a:rPr kumimoji="1" lang="zh-CN" altLang="en-US" sz="2000" b="1" dirty="0">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2000" b="1" i="0" smtClean="0">
                        <a:latin typeface="Cambria Math" panose="02040503050406030204" pitchFamily="18" charset="0"/>
                      </a:rPr>
                      <m:t>𝐚</m:t>
                    </m:r>
                    <m:sSup>
                      <m:sSupPr>
                        <m:ctrlPr>
                          <a:rPr kumimoji="1" lang="en-US" altLang="zh-CN" sz="2000" b="1" i="1" smtClean="0">
                            <a:latin typeface="Cambria Math" panose="02040503050406030204" pitchFamily="18" charset="0"/>
                          </a:rPr>
                        </m:ctrlPr>
                      </m:sSupPr>
                      <m:e>
                        <m:r>
                          <a:rPr kumimoji="1" lang="en-US" altLang="zh-CN" sz="2000" b="1" i="0" smtClean="0">
                            <a:latin typeface="Cambria Math" panose="02040503050406030204" pitchFamily="18" charset="0"/>
                          </a:rPr>
                          <m:t>𝐛</m:t>
                        </m:r>
                      </m:e>
                      <m:sup>
                        <m:r>
                          <a:rPr kumimoji="1" lang="en-US" altLang="zh-CN" sz="2000" b="1" i="0" smtClean="0">
                            <a:latin typeface="Cambria Math" panose="02040503050406030204" pitchFamily="18" charset="0"/>
                          </a:rPr>
                          <m:t>−</m:t>
                        </m:r>
                        <m:r>
                          <a:rPr kumimoji="1" lang="en-US" altLang="zh-CN" sz="2000" b="1" i="0" smtClean="0">
                            <a:latin typeface="Cambria Math" panose="02040503050406030204" pitchFamily="18" charset="0"/>
                          </a:rPr>
                          <m:t>𝟏</m:t>
                        </m:r>
                      </m:sup>
                    </m:sSup>
                  </m:oMath>
                </a14:m>
                <a:r>
                  <a:rPr kumimoji="1" lang="en-US" altLang="zh-CN" sz="2000" dirty="0">
                    <a:latin typeface="Times New Roman" panose="02020603050405020304" pitchFamily="18" charset="0"/>
                    <a:cs typeface="Times New Roman" panose="02020603050405020304" pitchFamily="18" charset="0"/>
                  </a:rPr>
                  <a:t>,</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4</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years,</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2</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IPs</a:t>
                </a:r>
                <a:endParaRPr kumimoji="1" lang="zh-CN" altLang="en-US" sz="2000" dirty="0">
                  <a:latin typeface="Times New Roman" panose="02020603050405020304" pitchFamily="18" charset="0"/>
                  <a:cs typeface="Times New Roman" panose="02020603050405020304" pitchFamily="18" charset="0"/>
                </a:endParaRPr>
              </a:p>
            </p:txBody>
          </p:sp>
        </mc:Choice>
        <mc:Fallback>
          <p:sp>
            <p:nvSpPr>
              <p:cNvPr id="13" name="文本框 12"/>
              <p:cNvSpPr txBox="1">
                <a:spLocks noRot="1" noChangeAspect="1" noMove="1" noResize="1" noEditPoints="1" noAdjustHandles="1" noChangeArrowheads="1" noChangeShapeType="1" noTextEdit="1"/>
              </p:cNvSpPr>
              <p:nvPr/>
            </p:nvSpPr>
            <p:spPr>
              <a:xfrm>
                <a:off x="8958261" y="5538766"/>
                <a:ext cx="2828926" cy="407099"/>
              </a:xfrm>
              <a:prstGeom prst="rect">
                <a:avLst/>
              </a:prstGeom>
              <a:blipFill rotWithShape="1">
                <a:blip r:embed="rId4"/>
                <a:stretch>
                  <a:fillRect l="-11" t="-73" r="11" b="88"/>
                </a:stretch>
              </a:blipFill>
            </p:spPr>
            <p:txBody>
              <a:bodyPr/>
              <a:lstStyle/>
              <a:p>
                <a:r>
                  <a:rPr lang="zh-CN" altLang="en-US">
                    <a:noFill/>
                  </a:rPr>
                  <a:t> </a:t>
                </a:r>
              </a:p>
            </p:txBody>
          </p:sp>
        </mc:Fallback>
      </mc:AlternateContent>
      <p:sp>
        <p:nvSpPr>
          <p:cNvPr id="23" name="灯片编号占位符 3"/>
          <p:cNvSpPr>
            <a:spLocks noGrp="1"/>
          </p:cNvSpPr>
          <p:nvPr>
            <p:ph type="sldNum" sz="quarter" idx="12"/>
          </p:nvPr>
        </p:nvSpPr>
        <p:spPr>
          <a:xfrm>
            <a:off x="10469880" y="6631765"/>
            <a:ext cx="1463040" cy="274320"/>
          </a:xfrm>
        </p:spPr>
        <p:txBody>
          <a:bodyPr/>
          <a:lstStyle/>
          <a:p>
            <a:fld id="{DCECF795-929B-4D4F-8A6B-C7706BC3A7A6}" type="slidenum">
              <a:rPr kumimoji="1" lang="zh-CN" altLang="en-US" sz="1500" smtClean="0"/>
            </a:fld>
            <a:endParaRPr kumimoji="1" lang="zh-CN" altLang="en-US" sz="1500" dirty="0"/>
          </a:p>
        </p:txBody>
      </p:sp>
      <p:cxnSp>
        <p:nvCxnSpPr>
          <p:cNvPr id="10" name="直线箭头连接符 9"/>
          <p:cNvCxnSpPr/>
          <p:nvPr/>
        </p:nvCxnSpPr>
        <p:spPr>
          <a:xfrm flipV="1">
            <a:off x="7615755" y="4174987"/>
            <a:ext cx="2131665" cy="87704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6" name="文本框 35"/>
              <p:cNvSpPr txBox="1"/>
              <p:nvPr/>
            </p:nvSpPr>
            <p:spPr>
              <a:xfrm>
                <a:off x="9747420" y="3756649"/>
                <a:ext cx="2088001" cy="707886"/>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has</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been</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updated</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to</a:t>
                </a:r>
                <a:r>
                  <a:rPr kumimoji="1" lang="zh-CN" altLang="en-US" sz="2000" dirty="0">
                    <a:latin typeface="Times New Roman" panose="02020603050405020304" pitchFamily="18" charset="0"/>
                    <a:cs typeface="Times New Roman" panose="02020603050405020304" pitchFamily="18" charset="0"/>
                  </a:rPr>
                  <a:t> </a:t>
                </a:r>
                <a14:m>
                  <m:oMath xmlns:m="http://schemas.openxmlformats.org/officeDocument/2006/math">
                    <m:r>
                      <a:rPr kumimoji="1" lang="en-US" altLang="zh-CN" sz="2000" b="0" i="1" smtClean="0">
                        <a:latin typeface="Cambria Math" panose="02040503050406030204" pitchFamily="18" charset="0"/>
                        <a:cs typeface="Times New Roman" panose="02020603050405020304" pitchFamily="18" charset="0"/>
                      </a:rPr>
                      <m:t>1</m:t>
                    </m:r>
                    <m:r>
                      <a:rPr kumimoji="1" lang="en-US" altLang="zh-CN" sz="2000" b="0" i="1" smtClean="0">
                        <a:latin typeface="Cambria Math" panose="02040503050406030204" pitchFamily="18" charset="0"/>
                        <a:cs typeface="Times New Roman" panose="02020603050405020304" pitchFamily="18" charset="0"/>
                      </a:rPr>
                      <m:t>.</m:t>
                    </m:r>
                    <m:r>
                      <a:rPr kumimoji="1" lang="en-US" altLang="zh-CN" sz="2000" b="0" i="1" smtClean="0">
                        <a:latin typeface="Cambria Math" panose="02040503050406030204" pitchFamily="18" charset="0"/>
                        <a:cs typeface="Times New Roman" panose="02020603050405020304" pitchFamily="18" charset="0"/>
                      </a:rPr>
                      <m:t>5</m:t>
                    </m:r>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kumimoji="1"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12</m:t>
                        </m:r>
                      </m:sup>
                    </m:sSup>
                  </m:oMath>
                </a14:m>
                <a:endParaRPr kumimoji="1" lang="zh-CN" altLang="en-US" sz="2000" dirty="0">
                  <a:latin typeface="Times New Roman" panose="02020603050405020304" pitchFamily="18" charset="0"/>
                  <a:cs typeface="Times New Roman" panose="02020603050405020304" pitchFamily="18" charset="0"/>
                </a:endParaRPr>
              </a:p>
            </p:txBody>
          </p:sp>
        </mc:Choice>
        <mc:Fallback>
          <p:sp>
            <p:nvSpPr>
              <p:cNvPr id="36" name="文本框 35"/>
              <p:cNvSpPr txBox="1">
                <a:spLocks noRot="1" noChangeAspect="1" noMove="1" noResize="1" noEditPoints="1" noAdjustHandles="1" noChangeArrowheads="1" noChangeShapeType="1" noTextEdit="1"/>
              </p:cNvSpPr>
              <p:nvPr/>
            </p:nvSpPr>
            <p:spPr>
              <a:xfrm>
                <a:off x="9747420" y="3756649"/>
                <a:ext cx="2088001" cy="707886"/>
              </a:xfrm>
              <a:prstGeom prst="rect">
                <a:avLst/>
              </a:prstGeom>
              <a:blipFill rotWithShape="1">
                <a:blip r:embed="rId5"/>
                <a:stretch>
                  <a:fillRect l="-8" t="-88" r="14" b="69"/>
                </a:stretch>
              </a:blipFill>
            </p:spPr>
            <p:txBody>
              <a:bodyPr/>
              <a:lstStyle/>
              <a:p>
                <a:r>
                  <a:rPr lang="zh-CN" altLang="en-US">
                    <a:noFill/>
                  </a:rPr>
                  <a:t> </a:t>
                </a:r>
              </a:p>
            </p:txBody>
          </p:sp>
        </mc:Fallback>
      </mc:AlternateContent>
      <p:cxnSp>
        <p:nvCxnSpPr>
          <p:cNvPr id="14" name="直线连接符 13"/>
          <p:cNvCxnSpPr/>
          <p:nvPr/>
        </p:nvCxnSpPr>
        <p:spPr>
          <a:xfrm>
            <a:off x="6735651" y="5400622"/>
            <a:ext cx="130604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805305" y="2028644"/>
            <a:ext cx="1313180" cy="400110"/>
          </a:xfrm>
          <a:prstGeom prst="rect">
            <a:avLst/>
          </a:prstGeom>
        </p:spPr>
        <p:txBody>
          <a:bodyPr wrap="none">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light</a:t>
            </a:r>
            <a:r>
              <a:rPr lang="zh-CN" altLang="en-US" sz="2000" dirty="0">
                <a:solidFill>
                  <a:srgbClr val="FF0000"/>
                </a:solidFill>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scalar</a:t>
            </a:r>
            <a:endParaRPr lang="en-GB" altLang="zh-CN" sz="2000" dirty="0">
              <a:solidFill>
                <a:srgbClr val="FF0000"/>
              </a:solidFill>
              <a:latin typeface="Times New Roman" panose="02020603050405020304" pitchFamily="18" charset="0"/>
              <a:cs typeface="Times New Roman" panose="02020603050405020304" pitchFamily="18" charset="0"/>
            </a:endParaRPr>
          </a:p>
        </p:txBody>
      </p:sp>
      <p:sp>
        <p:nvSpPr>
          <p:cNvPr id="39" name="矩形 38"/>
          <p:cNvSpPr/>
          <p:nvPr/>
        </p:nvSpPr>
        <p:spPr>
          <a:xfrm>
            <a:off x="8838010" y="2023210"/>
            <a:ext cx="1526380" cy="400110"/>
          </a:xfrm>
          <a:prstGeom prst="rect">
            <a:avLst/>
          </a:prstGeom>
        </p:spPr>
        <p:txBody>
          <a:bodyPr wrap="none">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light</a:t>
            </a:r>
            <a:r>
              <a:rPr lang="zh-CN" altLang="en-US" sz="2000" dirty="0">
                <a:solidFill>
                  <a:srgbClr val="FF0000"/>
                </a:solidFill>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fermion</a:t>
            </a:r>
            <a:endParaRPr lang="en-GB" altLang="zh-CN" sz="2000" dirty="0">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18462" y="857167"/>
            <a:ext cx="6814686" cy="276999"/>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1911.06576,</a:t>
            </a:r>
            <a:r>
              <a:rPr kumimoji="1" lang="zh-CN" altLang="en-US" sz="1200" b="1" dirty="0">
                <a:latin typeface="Times New Roman" panose="02020603050405020304" pitchFamily="18" charset="0"/>
                <a:cs typeface="Times New Roman" panose="02020603050405020304" pitchFamily="18" charset="0"/>
              </a:rPr>
              <a:t> </a:t>
            </a:r>
            <a:r>
              <a:rPr kumimoji="1" lang="en-GB" altLang="zh-CN" sz="1200" b="1" dirty="0">
                <a:latin typeface="Times New Roman" panose="02020603050405020304" pitchFamily="18" charset="0"/>
                <a:cs typeface="Times New Roman" panose="02020603050405020304" pitchFamily="18" charset="0"/>
              </a:rPr>
              <a:t>Zeren Simon Wang and </a:t>
            </a:r>
            <a:r>
              <a:rPr kumimoji="1" lang="en-GB" altLang="zh-CN" sz="1200" b="1" dirty="0">
                <a:solidFill>
                  <a:schemeClr val="tx1"/>
                </a:solidFill>
                <a:latin typeface="Times New Roman" panose="02020603050405020304" pitchFamily="18" charset="0"/>
                <a:cs typeface="Times New Roman" panose="02020603050405020304" pitchFamily="18" charset="0"/>
              </a:rPr>
              <a:t>Kechen Wang</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GB" altLang="zh-CN" sz="1200" dirty="0">
                <a:latin typeface="Times New Roman" panose="02020603050405020304" pitchFamily="18" charset="0"/>
                <a:cs typeface="Times New Roman" panose="02020603050405020304" pitchFamily="18" charset="0"/>
              </a:rPr>
              <a:t>Physics with far detectors at future lepton colliders</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sp>
        <p:nvSpPr>
          <p:cNvPr id="26" name="文本框 25"/>
          <p:cNvSpPr txBox="1"/>
          <p:nvPr/>
        </p:nvSpPr>
        <p:spPr>
          <a:xfrm>
            <a:off x="301780" y="6352023"/>
            <a:ext cx="9010544" cy="276999"/>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2201.0896,</a:t>
            </a:r>
            <a:r>
              <a:rPr kumimoji="1" lang="zh-CN" altLang="en-US" sz="1200" b="1" dirty="0">
                <a:latin typeface="Times New Roman" panose="02020603050405020304" pitchFamily="18" charset="0"/>
                <a:cs typeface="Times New Roman" panose="02020603050405020304" pitchFamily="18" charset="0"/>
              </a:rPr>
              <a:t> </a:t>
            </a:r>
            <a:r>
              <a:rPr kumimoji="1" lang="en-GB" altLang="zh-CN" sz="1200" b="1" dirty="0">
                <a:latin typeface="Times New Roman" panose="02020603050405020304" pitchFamily="18" charset="0"/>
                <a:cs typeface="Times New Roman" panose="02020603050405020304" pitchFamily="18" charset="0"/>
              </a:rPr>
              <a:t>Minglun Tian, Zeren Simon Wang and </a:t>
            </a:r>
            <a:r>
              <a:rPr kumimoji="1" lang="en-GB" altLang="zh-CN" sz="1200" b="1" dirty="0">
                <a:solidFill>
                  <a:schemeClr val="tx1"/>
                </a:solidFill>
                <a:latin typeface="Times New Roman" panose="02020603050405020304" pitchFamily="18" charset="0"/>
                <a:cs typeface="Times New Roman" panose="02020603050405020304" pitchFamily="18" charset="0"/>
              </a:rPr>
              <a:t>Kechen Wang</a:t>
            </a:r>
            <a:r>
              <a:rPr kumimoji="1" lang="en-US" altLang="zh-CN" sz="1200" dirty="0">
                <a:solidFill>
                  <a:schemeClr val="tx1"/>
                </a:solidFill>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GB" altLang="zh-CN" sz="1200" dirty="0">
                <a:latin typeface="Times New Roman" panose="02020603050405020304" pitchFamily="18" charset="0"/>
                <a:cs typeface="Times New Roman" panose="02020603050405020304" pitchFamily="18" charset="0"/>
              </a:rPr>
              <a:t>Search for long-lived axions with far detectors at future lepton colliders</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7" name="文本框 26"/>
              <p:cNvSpPr txBox="1"/>
              <p:nvPr/>
            </p:nvSpPr>
            <p:spPr>
              <a:xfrm>
                <a:off x="301780" y="6020018"/>
                <a:ext cx="6047938" cy="372346"/>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Axion</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like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particles</a:t>
                </a:r>
                <a:r>
                  <a:rPr kumimoji="1" lang="en-US" altLang="zh-CN" b="1" dirty="0">
                    <a:latin typeface="Arial" panose="020B0604020202020204" pitchFamily="34" charset="0"/>
                    <a:cs typeface="Arial" panose="020B0604020202020204" pitchFamily="34" charset="0"/>
                  </a:rPr>
                  <a:t>: </a:t>
                </a:r>
                <a14:m>
                  <m:oMath xmlns:m="http://schemas.openxmlformats.org/officeDocument/2006/math">
                    <m:sSup>
                      <m:sSupPr>
                        <m:ctrlPr>
                          <a:rPr kumimoji="1" lang="en-US" altLang="zh-CN" i="1">
                            <a:latin typeface="Cambria Math" panose="02040503050406030204" pitchFamily="18" charset="0"/>
                            <a:cs typeface="Arial" panose="020B0604020202020204" pitchFamily="34" charset="0"/>
                          </a:rPr>
                        </m:ctrlPr>
                      </m:sSupPr>
                      <m:e>
                        <m:r>
                          <a:rPr kumimoji="1" lang="en-US" altLang="zh-CN" i="1">
                            <a:latin typeface="Cambria Math" panose="02040503050406030204" pitchFamily="18" charset="0"/>
                            <a:cs typeface="Arial" panose="020B0604020202020204" pitchFamily="34" charset="0"/>
                          </a:rPr>
                          <m:t> </m:t>
                        </m:r>
                        <m:r>
                          <a:rPr kumimoji="1" lang="en-US" altLang="zh-CN" i="1">
                            <a:latin typeface="Cambria Math" panose="02040503050406030204" pitchFamily="18" charset="0"/>
                            <a:cs typeface="Arial" panose="020B0604020202020204" pitchFamily="34" charset="0"/>
                          </a:rPr>
                          <m:t>𝑒</m:t>
                        </m:r>
                      </m:e>
                      <m:sup>
                        <m:r>
                          <a:rPr kumimoji="1" lang="en-US" altLang="zh-CN" i="1">
                            <a:latin typeface="Cambria Math" panose="02040503050406030204" pitchFamily="18" charset="0"/>
                            <a:cs typeface="Arial" panose="020B0604020202020204" pitchFamily="34" charset="0"/>
                          </a:rPr>
                          <m:t>−</m:t>
                        </m:r>
                      </m:sup>
                    </m:sSup>
                    <m:sSup>
                      <m:sSupPr>
                        <m:ctrlPr>
                          <a:rPr kumimoji="1" lang="en-US" altLang="zh-CN" i="1">
                            <a:latin typeface="Cambria Math" panose="02040503050406030204" pitchFamily="18" charset="0"/>
                            <a:cs typeface="Arial" panose="020B0604020202020204" pitchFamily="34" charset="0"/>
                          </a:rPr>
                        </m:ctrlPr>
                      </m:sSupPr>
                      <m:e>
                        <m:r>
                          <a:rPr kumimoji="1" lang="en-US" altLang="zh-CN" i="1">
                            <a:latin typeface="Cambria Math" panose="02040503050406030204" pitchFamily="18" charset="0"/>
                            <a:cs typeface="Arial" panose="020B0604020202020204" pitchFamily="34" charset="0"/>
                          </a:rPr>
                          <m:t>𝑒</m:t>
                        </m:r>
                      </m:e>
                      <m:sup>
                        <m:r>
                          <a:rPr kumimoji="1" lang="en-US" altLang="zh-CN" i="1">
                            <a:latin typeface="Cambria Math" panose="02040503050406030204" pitchFamily="18" charset="0"/>
                            <a:cs typeface="Arial" panose="020B0604020202020204" pitchFamily="34" charset="0"/>
                          </a:rPr>
                          <m:t>+</m:t>
                        </m:r>
                      </m:sup>
                    </m:sSup>
                    <m:r>
                      <a:rPr kumimoji="1" lang="en-US" altLang="zh-CN" i="1">
                        <a:latin typeface="Cambria Math" panose="02040503050406030204" pitchFamily="18" charset="0"/>
                        <a:ea typeface="Cambria Math" panose="02040503050406030204" pitchFamily="18" charset="0"/>
                        <a:cs typeface="Arial" panose="020B0604020202020204" pitchFamily="34" charset="0"/>
                      </a:rPr>
                      <m:t>→</m:t>
                    </m:r>
                    <m:r>
                      <a:rPr kumimoji="1" lang="en-US" altLang="zh-CN" i="1" smtClean="0">
                        <a:latin typeface="Cambria Math" panose="02040503050406030204" pitchFamily="18" charset="0"/>
                        <a:ea typeface="Cambria Math" panose="02040503050406030204" pitchFamily="18" charset="0"/>
                        <a:cs typeface="Arial" panose="020B0604020202020204" pitchFamily="34" charset="0"/>
                      </a:rPr>
                      <m:t>𝛾</m:t>
                    </m:r>
                    <m:r>
                      <a:rPr kumimoji="1" lang="en-US" altLang="zh-CN" i="1">
                        <a:latin typeface="Cambria Math" panose="02040503050406030204" pitchFamily="18" charset="0"/>
                        <a:ea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ea typeface="Cambria Math" panose="02040503050406030204" pitchFamily="18" charset="0"/>
                        <a:cs typeface="Arial" panose="020B0604020202020204" pitchFamily="34" charset="0"/>
                      </a:rPr>
                      <m:t>𝑎</m:t>
                    </m:r>
                    <m:r>
                      <a:rPr kumimoji="1" lang="en-US" altLang="zh-CN" b="0" i="1" smtClean="0">
                        <a:latin typeface="Cambria Math" panose="02040503050406030204" pitchFamily="18" charset="0"/>
                        <a:ea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ea typeface="Cambria Math" panose="02040503050406030204" pitchFamily="18" charset="0"/>
                        <a:cs typeface="Arial" panose="020B0604020202020204" pitchFamily="34" charset="0"/>
                      </a:rPr>
                      <m:t>𝑎</m:t>
                    </m:r>
                    <m:r>
                      <a:rPr kumimoji="1" lang="en-US" altLang="zh-CN" i="1">
                        <a:latin typeface="Cambria Math" panose="02040503050406030204" pitchFamily="18" charset="0"/>
                        <a:ea typeface="Cambria Math" panose="02040503050406030204" pitchFamily="18" charset="0"/>
                        <a:cs typeface="Arial" panose="020B0604020202020204" pitchFamily="34" charset="0"/>
                      </a:rPr>
                      <m:t>→</m:t>
                    </m:r>
                    <m:r>
                      <a:rPr kumimoji="1" lang="en-US" altLang="zh-CN" i="1">
                        <a:latin typeface="Cambria Math" panose="02040503050406030204" pitchFamily="18" charset="0"/>
                        <a:ea typeface="Cambria Math" panose="02040503050406030204" pitchFamily="18" charset="0"/>
                        <a:cs typeface="Arial" panose="020B0604020202020204" pitchFamily="34" charset="0"/>
                      </a:rPr>
                      <m:t>𝛾𝛾</m:t>
                    </m:r>
                    <m:r>
                      <a:rPr kumimoji="1" lang="en-US" altLang="zh-CN" b="0" i="0" smtClean="0">
                        <a:latin typeface="Cambria Math" panose="02040503050406030204" pitchFamily="18" charset="0"/>
                        <a:ea typeface="Cambria Math" panose="02040503050406030204" pitchFamily="18" charset="0"/>
                        <a:cs typeface="Arial" panose="020B0604020202020204" pitchFamily="34" charset="0"/>
                      </a:rPr>
                      <m:t> </m:t>
                    </m:r>
                    <m:r>
                      <a:rPr kumimoji="1" lang="en-US" altLang="zh-CN" b="0" i="0" smtClean="0">
                        <a:latin typeface="Cambria Math" panose="02040503050406030204" pitchFamily="18" charset="0"/>
                      </a:rPr>
                      <m:t>@</m:t>
                    </m:r>
                    <m:r>
                      <a:rPr kumimoji="1" lang="zh-CN" altLang="en-US" b="0" i="0" smtClean="0">
                        <a:latin typeface="Cambria Math" panose="02040503050406030204" pitchFamily="18" charset="0"/>
                      </a:rPr>
                      <m:t> </m:t>
                    </m:r>
                    <m:rad>
                      <m:radPr>
                        <m:degHide m:val="on"/>
                        <m:ctrlPr>
                          <a:rPr kumimoji="1" lang="zh-CN" altLang="en-US" b="0" i="1" smtClean="0">
                            <a:latin typeface="Cambria Math" panose="02040503050406030204" pitchFamily="18" charset="0"/>
                          </a:rPr>
                        </m:ctrlPr>
                      </m:radPr>
                      <m:deg/>
                      <m:e>
                        <m:r>
                          <a:rPr kumimoji="1" lang="en-US" altLang="zh-CN" b="0" i="1" smtClean="0">
                            <a:latin typeface="Cambria Math" panose="02040503050406030204" pitchFamily="18" charset="0"/>
                          </a:rPr>
                          <m:t>𝑠</m:t>
                        </m:r>
                      </m:e>
                    </m:rad>
                    <m:r>
                      <a:rPr kumimoji="1" lang="en-US" altLang="zh-CN" b="0" i="1" smtClean="0">
                        <a:latin typeface="Cambria Math" panose="02040503050406030204" pitchFamily="18" charset="0"/>
                      </a:rPr>
                      <m:t>=</m:t>
                    </m:r>
                    <m:r>
                      <a:rPr kumimoji="1" lang="en-US" altLang="zh-CN" b="0" i="0" smtClean="0">
                        <a:latin typeface="Cambria Math" panose="02040503050406030204" pitchFamily="18" charset="0"/>
                      </a:rPr>
                      <m:t>91</m:t>
                    </m:r>
                    <m:r>
                      <a:rPr kumimoji="1" lang="en-US" altLang="zh-CN" b="0" i="0" smtClean="0">
                        <a:latin typeface="Cambria Math" panose="02040503050406030204" pitchFamily="18" charset="0"/>
                      </a:rPr>
                      <m:t>.</m:t>
                    </m:r>
                    <m:r>
                      <a:rPr kumimoji="1" lang="en-US" altLang="zh-CN" b="0" i="0" smtClean="0">
                        <a:latin typeface="Cambria Math" panose="02040503050406030204" pitchFamily="18" charset="0"/>
                      </a:rPr>
                      <m:t>2</m:t>
                    </m:r>
                  </m:oMath>
                </a14:m>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GeV</a:t>
                </a:r>
                <a:endParaRPr kumimoji="1" lang="zh-CN" altLang="en-US" dirty="0">
                  <a:latin typeface="Arial" panose="020B0604020202020204" pitchFamily="34" charset="0"/>
                  <a:cs typeface="Arial" panose="020B0604020202020204" pitchFamily="34" charset="0"/>
                </a:endParaRPr>
              </a:p>
            </p:txBody>
          </p:sp>
        </mc:Choice>
        <mc:Fallback>
          <p:sp>
            <p:nvSpPr>
              <p:cNvPr id="27" name="文本框 26"/>
              <p:cNvSpPr txBox="1">
                <a:spLocks noRot="1" noChangeAspect="1" noMove="1" noResize="1" noEditPoints="1" noAdjustHandles="1" noChangeArrowheads="1" noChangeShapeType="1" noTextEdit="1"/>
              </p:cNvSpPr>
              <p:nvPr/>
            </p:nvSpPr>
            <p:spPr>
              <a:xfrm>
                <a:off x="301780" y="6020018"/>
                <a:ext cx="6047938" cy="372346"/>
              </a:xfrm>
              <a:prstGeom prst="rect">
                <a:avLst/>
              </a:prstGeom>
              <a:blipFill rotWithShape="1">
                <a:blip r:embed="rId6"/>
                <a:stretch>
                  <a:fillRect l="-3" t="-59" r="6" b="122"/>
                </a:stretch>
              </a:blipFill>
            </p:spPr>
            <p:txBody>
              <a:bodyPr/>
              <a:lstStyle/>
              <a:p>
                <a:r>
                  <a:rPr lang="zh-CN" altLang="en-US">
                    <a:noFill/>
                  </a:rPr>
                  <a:t> </a:t>
                </a:r>
              </a:p>
            </p:txBody>
          </p:sp>
        </mc:Fallback>
      </mc:AlternateContent>
      <p:grpSp>
        <p:nvGrpSpPr>
          <p:cNvPr id="28" name="组合 27"/>
          <p:cNvGrpSpPr/>
          <p:nvPr/>
        </p:nvGrpSpPr>
        <p:grpSpPr>
          <a:xfrm>
            <a:off x="92710" y="-18965"/>
            <a:ext cx="12117070" cy="379095"/>
            <a:chOff x="92710" y="-18965"/>
            <a:chExt cx="12117070" cy="379095"/>
          </a:xfrm>
        </p:grpSpPr>
        <p:grpSp>
          <p:nvGrpSpPr>
            <p:cNvPr id="29" name="组合 28"/>
            <p:cNvGrpSpPr/>
            <p:nvPr/>
          </p:nvGrpSpPr>
          <p:grpSpPr>
            <a:xfrm>
              <a:off x="92710" y="-18965"/>
              <a:ext cx="4271010" cy="379095"/>
              <a:chOff x="92710" y="-18965"/>
              <a:chExt cx="4271010" cy="379095"/>
            </a:xfrm>
          </p:grpSpPr>
          <p:sp>
            <p:nvSpPr>
              <p:cNvPr id="30"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31" name="矩形 30"/>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32"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33"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34" name="矩形 33"/>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35" name="矩形 34"/>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2"/>
          </p:nvPr>
        </p:nvSpPr>
        <p:spPr>
          <a:xfrm>
            <a:off x="10469880" y="6631765"/>
            <a:ext cx="1463040" cy="274320"/>
          </a:xfrm>
        </p:spPr>
        <p:txBody>
          <a:bodyPr/>
          <a:lstStyle/>
          <a:p>
            <a:fld id="{DCECF795-929B-4D4F-8A6B-C7706BC3A7A6}" type="slidenum">
              <a:rPr kumimoji="1" lang="zh-CN" altLang="en-US" sz="1500" smtClean="0"/>
            </a:fld>
            <a:endParaRPr kumimoji="1" lang="zh-CN" altLang="en-US" sz="1500" dirty="0"/>
          </a:p>
        </p:txBody>
      </p:sp>
      <p:sp>
        <p:nvSpPr>
          <p:cNvPr id="15" name="标题 1"/>
          <p:cNvSpPr>
            <a:spLocks noGrp="1"/>
          </p:cNvSpPr>
          <p:nvPr>
            <p:ph type="title"/>
          </p:nvPr>
        </p:nvSpPr>
        <p:spPr>
          <a:xfrm>
            <a:off x="4981702" y="427652"/>
            <a:ext cx="2228595" cy="554830"/>
          </a:xfrm>
        </p:spPr>
        <p:txBody>
          <a:bodyPr>
            <a:noAutofit/>
          </a:bodyPr>
          <a:lstStyle/>
          <a:p>
            <a:pPr algn="ctr"/>
            <a:r>
              <a:rPr kumimoji="1" lang="en-US" altLang="zh-CN" sz="4000" dirty="0">
                <a:latin typeface="Arial" panose="020B0604020202020204" pitchFamily="34" charset="0"/>
                <a:cs typeface="Arial" panose="020B0604020202020204" pitchFamily="34" charset="0"/>
              </a:rPr>
              <a:t>Results</a:t>
            </a:r>
            <a:endParaRPr kumimoji="1" lang="zh-CN" altLang="en-US" sz="4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文本框 23"/>
              <p:cNvSpPr txBox="1"/>
              <p:nvPr/>
            </p:nvSpPr>
            <p:spPr>
              <a:xfrm>
                <a:off x="336988" y="959533"/>
                <a:ext cx="4340484" cy="372346"/>
              </a:xfrm>
              <a:prstGeom prst="rect">
                <a:avLst/>
              </a:prstGeom>
              <a:noFill/>
            </p:spPr>
            <p:txBody>
              <a:bodyPr wrap="none" rtlCol="0">
                <a:spAutoFit/>
              </a:bodyPr>
              <a:lstStyle/>
              <a:p>
                <a:r>
                  <a:rPr kumimoji="1" lang="en-US" altLang="zh-CN" b="1" dirty="0">
                    <a:latin typeface="Arial" panose="020B0604020202020204" pitchFamily="34" charset="0"/>
                    <a:cs typeface="Arial" panose="020B0604020202020204" pitchFamily="34" charset="0"/>
                  </a:rPr>
                  <a:t>Higgs</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decays:</a:t>
                </a:r>
                <a:r>
                  <a:rPr kumimoji="1" lang="zh-CN" altLang="en-US" b="1" dirty="0">
                    <a:latin typeface="Arial" panose="020B0604020202020204" pitchFamily="34" charset="0"/>
                    <a:cs typeface="Arial" panose="020B0604020202020204" pitchFamily="34" charset="0"/>
                  </a:rPr>
                  <a:t> </a:t>
                </a:r>
                <a14:m>
                  <m:oMath xmlns:m="http://schemas.openxmlformats.org/officeDocument/2006/math">
                    <m:r>
                      <a:rPr kumimoji="1" lang="en-US" altLang="zh-CN" b="0" i="1" smtClean="0">
                        <a:latin typeface="Cambria Math" panose="02040503050406030204" pitchFamily="18" charset="0"/>
                      </a:rPr>
                      <m:t>ℎ</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𝑋𝑋</m:t>
                    </m:r>
                    <m:r>
                      <a:rPr kumimoji="1" lang="zh-CN" altLang="en-US" b="0" i="0" smtClean="0">
                        <a:latin typeface="Cambria Math" panose="02040503050406030204" pitchFamily="18" charset="0"/>
                      </a:rPr>
                      <m:t> </m:t>
                    </m:r>
                    <m:r>
                      <a:rPr kumimoji="1" lang="en-US" altLang="zh-CN" b="0" i="0" smtClean="0">
                        <a:latin typeface="Cambria Math" panose="02040503050406030204" pitchFamily="18" charset="0"/>
                      </a:rPr>
                      <m:t>@</m:t>
                    </m:r>
                    <m:r>
                      <a:rPr kumimoji="1" lang="zh-CN" altLang="en-US" b="0" i="0" smtClean="0">
                        <a:latin typeface="Cambria Math" panose="02040503050406030204" pitchFamily="18" charset="0"/>
                      </a:rPr>
                      <m:t> </m:t>
                    </m:r>
                    <m:rad>
                      <m:radPr>
                        <m:degHide m:val="on"/>
                        <m:ctrlPr>
                          <a:rPr kumimoji="1" lang="zh-CN" altLang="en-US" b="0" i="1" smtClean="0">
                            <a:latin typeface="Cambria Math" panose="02040503050406030204" pitchFamily="18" charset="0"/>
                          </a:rPr>
                        </m:ctrlPr>
                      </m:radPr>
                      <m:deg/>
                      <m:e>
                        <m:r>
                          <a:rPr kumimoji="1" lang="en-US" altLang="zh-CN" b="0" i="1" smtClean="0">
                            <a:latin typeface="Cambria Math" panose="02040503050406030204" pitchFamily="18" charset="0"/>
                          </a:rPr>
                          <m:t>𝑠</m:t>
                        </m:r>
                      </m:e>
                    </m:rad>
                    <m:r>
                      <a:rPr kumimoji="1" lang="en-US" altLang="zh-CN" b="0" i="1" smtClean="0">
                        <a:latin typeface="Cambria Math" panose="02040503050406030204" pitchFamily="18" charset="0"/>
                      </a:rPr>
                      <m:t>=</m:t>
                    </m:r>
                    <m:r>
                      <a:rPr kumimoji="1" lang="zh-CN" altLang="en-US" b="0" i="1" smtClean="0">
                        <a:latin typeface="Cambria Math" panose="02040503050406030204" pitchFamily="18" charset="0"/>
                      </a:rPr>
                      <m:t> </m:t>
                    </m:r>
                  </m:oMath>
                </a14:m>
                <a:r>
                  <a:rPr kumimoji="1" lang="en-US" altLang="zh-CN" dirty="0">
                    <a:latin typeface="Arial" panose="020B0604020202020204" pitchFamily="34" charset="0"/>
                    <a:cs typeface="Arial" panose="020B0604020202020204" pitchFamily="34" charset="0"/>
                  </a:rPr>
                  <a:t>240</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GeV</a:t>
                </a:r>
                <a:endParaRPr kumimoji="1" lang="zh-CN" altLang="en-US" b="1" dirty="0">
                  <a:latin typeface="Times New Roman" panose="02020603050405020304" pitchFamily="18" charset="0"/>
                  <a:cs typeface="Times New Roman" panose="02020603050405020304" pitchFamily="18" charset="0"/>
                </a:endParaRPr>
              </a:p>
            </p:txBody>
          </p:sp>
        </mc:Choice>
        <mc:Fallback>
          <p:sp>
            <p:nvSpPr>
              <p:cNvPr id="24" name="文本框 23"/>
              <p:cNvSpPr txBox="1">
                <a:spLocks noRot="1" noChangeAspect="1" noMove="1" noResize="1" noEditPoints="1" noAdjustHandles="1" noChangeArrowheads="1" noChangeShapeType="1" noTextEdit="1"/>
              </p:cNvSpPr>
              <p:nvPr/>
            </p:nvSpPr>
            <p:spPr>
              <a:xfrm>
                <a:off x="336988" y="959533"/>
                <a:ext cx="4340484" cy="372346"/>
              </a:xfrm>
              <a:prstGeom prst="rect">
                <a:avLst/>
              </a:prstGeom>
              <a:blipFill rotWithShape="1">
                <a:blip r:embed="rId1"/>
                <a:stretch>
                  <a:fillRect l="-10" t="-13" r="1" b="76"/>
                </a:stretch>
              </a:blipFill>
            </p:spPr>
            <p:txBody>
              <a:bodyPr/>
              <a:lstStyle/>
              <a:p>
                <a:r>
                  <a:rPr lang="zh-CN" altLang="en-US">
                    <a:noFill/>
                  </a:rPr>
                  <a:t> </a:t>
                </a:r>
              </a:p>
            </p:txBody>
          </p:sp>
        </mc:Fallback>
      </mc:AlternateContent>
      <p:sp>
        <p:nvSpPr>
          <p:cNvPr id="4" name="文本框 3"/>
          <p:cNvSpPr txBox="1"/>
          <p:nvPr/>
        </p:nvSpPr>
        <p:spPr>
          <a:xfrm>
            <a:off x="336988" y="5871924"/>
            <a:ext cx="6501765" cy="584775"/>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sym typeface="Wingdings" panose="05000000000000000000" pitchFamily="2" charset="2"/>
              </a:rPr>
              <a:t></a:t>
            </a:r>
            <a:r>
              <a:rPr lang="zh-CN" alt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1600" dirty="0">
                <a:latin typeface="Times New Roman" panose="02020603050405020304" pitchFamily="18" charset="0"/>
                <a:cs typeface="Times New Roman" panose="02020603050405020304" pitchFamily="18" charset="0"/>
              </a:rPr>
              <a:t>3-signal-event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sensitivity</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of</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LAYCAST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is</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better</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than</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that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of</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FD1</a:t>
            </a:r>
            <a:endParaRPr lang="en-GB" altLang="zh-CN" sz="16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latin typeface="Times New Roman" panose="02020603050405020304" pitchFamily="18" charset="0"/>
                <a:cs typeface="Times New Roman" panose="02020603050405020304" pitchFamily="18" charset="0"/>
                <a:sym typeface="Wingdings" panose="05000000000000000000" pitchFamily="2" charset="2"/>
              </a:rPr>
              <a:t></a:t>
            </a:r>
            <a:r>
              <a:rPr lang="zh-CN" alt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1600" dirty="0">
                <a:latin typeface="Times New Roman" panose="02020603050405020304" pitchFamily="18" charset="0"/>
                <a:cs typeface="Times New Roman" panose="02020603050405020304" pitchFamily="18" charset="0"/>
              </a:rPr>
              <a:t>20-signal-event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sensitivity</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of</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LAYCAST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is</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similar</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to</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that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of</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FD1</a:t>
            </a:r>
            <a:endParaRPr lang="en-US" altLang="zh-CN" sz="1600" dirty="0">
              <a:latin typeface="Times New Roman" panose="02020603050405020304" pitchFamily="18" charset="0"/>
              <a:cs typeface="Times New Roman" panose="02020603050405020304" pitchFamily="18" charset="0"/>
            </a:endParaRPr>
          </a:p>
        </p:txBody>
      </p:sp>
      <p:sp>
        <p:nvSpPr>
          <p:cNvPr id="20" name="文本框 19"/>
          <p:cNvSpPr txBox="1"/>
          <p:nvPr/>
        </p:nvSpPr>
        <p:spPr>
          <a:xfrm>
            <a:off x="6281537" y="5871924"/>
            <a:ext cx="550120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dirty="0">
                <a:latin typeface="Times New Roman" panose="02020603050405020304" pitchFamily="18" charset="0"/>
                <a:cs typeface="Times New Roman" panose="02020603050405020304" pitchFamily="18" charset="0"/>
                <a:sym typeface="Wingdings" panose="05000000000000000000" pitchFamily="2" charset="2"/>
              </a:rPr>
              <a:t></a:t>
            </a:r>
            <a:r>
              <a:rPr lang="zh-CN" altLang="en-US" sz="1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1600" dirty="0">
                <a:latin typeface="Times New Roman" panose="02020603050405020304" pitchFamily="18" charset="0"/>
                <a:cs typeface="Times New Roman" panose="02020603050405020304" pitchFamily="18" charset="0"/>
              </a:rPr>
              <a:t>3-signal-event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sensitivity</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of</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LAYCAST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can</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probe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additional</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parameter</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space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compared</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with</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the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ND.</a:t>
            </a:r>
            <a:endParaRPr lang="en-GB" altLang="zh-CN" sz="1600" dirty="0">
              <a:latin typeface="Times New Roman" panose="02020603050405020304" pitchFamily="18" charset="0"/>
              <a:cs typeface="Times New Roman" panose="02020603050405020304" pitchFamily="18" charset="0"/>
            </a:endParaRPr>
          </a:p>
        </p:txBody>
      </p:sp>
      <p:grpSp>
        <p:nvGrpSpPr>
          <p:cNvPr id="2" name="组合 1"/>
          <p:cNvGrpSpPr/>
          <p:nvPr/>
        </p:nvGrpSpPr>
        <p:grpSpPr>
          <a:xfrm>
            <a:off x="92710" y="-18965"/>
            <a:ext cx="12117070" cy="379095"/>
            <a:chOff x="92710" y="-18965"/>
            <a:chExt cx="12117070" cy="379095"/>
          </a:xfrm>
        </p:grpSpPr>
        <p:grpSp>
          <p:nvGrpSpPr>
            <p:cNvPr id="12" name="组合 11"/>
            <p:cNvGrpSpPr/>
            <p:nvPr/>
          </p:nvGrpSpPr>
          <p:grpSpPr>
            <a:xfrm>
              <a:off x="92710" y="-18965"/>
              <a:ext cx="4271010" cy="379095"/>
              <a:chOff x="92710" y="-18965"/>
              <a:chExt cx="4271010" cy="379095"/>
            </a:xfrm>
          </p:grpSpPr>
          <p:sp>
            <p:nvSpPr>
              <p:cNvPr id="21"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5" name="矩形 24"/>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7"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8"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9" name="矩形 28"/>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30" name="矩形 29"/>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32" name="文本框 31"/>
          <p:cNvSpPr txBox="1"/>
          <p:nvPr/>
        </p:nvSpPr>
        <p:spPr>
          <a:xfrm>
            <a:off x="360784" y="1407021"/>
            <a:ext cx="9974580" cy="275590"/>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2406.05770, Ye</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Lu, Ying-nan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Mao,</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Kechen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 Zeren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Simon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LAYCAST : LAYered CAvern Surface Tracker at future electron-positron colliders</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pic>
        <p:nvPicPr>
          <p:cNvPr id="33" name="图片 32"/>
          <p:cNvPicPr>
            <a:picLocks noChangeAspect="1"/>
          </p:cNvPicPr>
          <p:nvPr/>
        </p:nvPicPr>
        <p:blipFill>
          <a:blip r:embed="rId2"/>
          <a:srcRect l="49758" t="3499" r="1599"/>
          <a:stretch>
            <a:fillRect/>
          </a:stretch>
        </p:blipFill>
        <p:spPr>
          <a:xfrm>
            <a:off x="6259195" y="1758315"/>
            <a:ext cx="5234305" cy="3942080"/>
          </a:xfrm>
          <a:prstGeom prst="rect">
            <a:avLst/>
          </a:prstGeom>
        </p:spPr>
      </p:pic>
      <p:pic>
        <p:nvPicPr>
          <p:cNvPr id="35" name="图片 34"/>
          <p:cNvPicPr>
            <a:picLocks noChangeAspect="1"/>
          </p:cNvPicPr>
          <p:nvPr/>
        </p:nvPicPr>
        <p:blipFill>
          <a:blip r:embed="rId2"/>
          <a:srcRect t="3499" r="51422"/>
          <a:stretch>
            <a:fillRect/>
          </a:stretch>
        </p:blipFill>
        <p:spPr>
          <a:xfrm>
            <a:off x="698500" y="1758315"/>
            <a:ext cx="5227320" cy="3942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2"/>
          </p:nvPr>
        </p:nvSpPr>
        <p:spPr>
          <a:xfrm>
            <a:off x="10469880" y="6631765"/>
            <a:ext cx="1463040" cy="274320"/>
          </a:xfrm>
        </p:spPr>
        <p:txBody>
          <a:bodyPr/>
          <a:lstStyle/>
          <a:p>
            <a:fld id="{DCECF795-929B-4D4F-8A6B-C7706BC3A7A6}" type="slidenum">
              <a:rPr kumimoji="1" lang="zh-CN" altLang="en-US" sz="1500" smtClean="0"/>
            </a:fld>
            <a:endParaRPr kumimoji="1" lang="zh-CN" altLang="en-US" sz="1500" dirty="0"/>
          </a:p>
        </p:txBody>
      </p:sp>
      <mc:AlternateContent xmlns:mc="http://schemas.openxmlformats.org/markup-compatibility/2006">
        <mc:Choice xmlns:a14="http://schemas.microsoft.com/office/drawing/2010/main" Requires="a14">
          <p:sp>
            <p:nvSpPr>
              <p:cNvPr id="22" name="文本框 21"/>
              <p:cNvSpPr txBox="1"/>
              <p:nvPr/>
            </p:nvSpPr>
            <p:spPr>
              <a:xfrm>
                <a:off x="427485" y="1065845"/>
                <a:ext cx="3797942" cy="372346"/>
              </a:xfrm>
              <a:prstGeom prst="rect">
                <a:avLst/>
              </a:prstGeom>
              <a:noFill/>
            </p:spPr>
            <p:txBody>
              <a:bodyPr wrap="square" rtlCol="0">
                <a:spAutoFit/>
              </a:bodyPr>
              <a:lstStyle/>
              <a:p>
                <a:r>
                  <a:rPr kumimoji="1" lang="en-US" altLang="zh-CN" b="1" dirty="0">
                    <a:latin typeface="Arial" panose="020B0604020202020204" pitchFamily="34" charset="0"/>
                    <a:cs typeface="Arial" panose="020B0604020202020204" pitchFamily="34" charset="0"/>
                  </a:rPr>
                  <a:t>HNL:</a:t>
                </a:r>
                <a:r>
                  <a:rPr kumimoji="1" lang="zh-CN" altLang="en-US" b="1" dirty="0">
                    <a:latin typeface="Arial" panose="020B0604020202020204" pitchFamily="34" charset="0"/>
                    <a:cs typeface="Arial" panose="020B0604020202020204" pitchFamily="34" charset="0"/>
                  </a:rPr>
                  <a:t> </a:t>
                </a:r>
                <a14:m>
                  <m:oMath xmlns:m="http://schemas.openxmlformats.org/officeDocument/2006/math">
                    <m:r>
                      <a:rPr kumimoji="1" lang="en-US" altLang="zh-CN" b="0" i="1" smtClean="0">
                        <a:latin typeface="Cambria Math" panose="02040503050406030204" pitchFamily="18" charset="0"/>
                      </a:rPr>
                      <m:t>𝑍</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𝑁</m:t>
                    </m:r>
                    <m:r>
                      <a:rPr kumimoji="1" lang="en-US" altLang="zh-CN" b="0" i="1" smtClean="0">
                        <a:latin typeface="Cambria Math" panose="02040503050406030204" pitchFamily="18" charset="0"/>
                        <a:ea typeface="Cambria Math" panose="02040503050406030204" pitchFamily="18" charset="0"/>
                      </a:rPr>
                      <m:t>𝜈</m:t>
                    </m:r>
                    <m:r>
                      <a:rPr kumimoji="1" lang="zh-CN" altLang="en-US" b="0" i="0" smtClean="0">
                        <a:latin typeface="Cambria Math" panose="02040503050406030204" pitchFamily="18" charset="0"/>
                      </a:rPr>
                      <m:t> </m:t>
                    </m:r>
                    <m:r>
                      <a:rPr kumimoji="1" lang="en-US" altLang="zh-CN" b="0" i="0" smtClean="0">
                        <a:latin typeface="Cambria Math" panose="02040503050406030204" pitchFamily="18" charset="0"/>
                      </a:rPr>
                      <m:t>@</m:t>
                    </m:r>
                    <m:r>
                      <a:rPr kumimoji="1" lang="zh-CN" altLang="en-US" b="0" i="0" smtClean="0">
                        <a:latin typeface="Cambria Math" panose="02040503050406030204" pitchFamily="18" charset="0"/>
                      </a:rPr>
                      <m:t> </m:t>
                    </m:r>
                    <m:rad>
                      <m:radPr>
                        <m:degHide m:val="on"/>
                        <m:ctrlPr>
                          <a:rPr kumimoji="1" lang="zh-CN" altLang="en-US" b="0" i="1" smtClean="0">
                            <a:latin typeface="Cambria Math" panose="02040503050406030204" pitchFamily="18" charset="0"/>
                          </a:rPr>
                        </m:ctrlPr>
                      </m:radPr>
                      <m:deg/>
                      <m:e>
                        <m:r>
                          <a:rPr kumimoji="1" lang="en-US" altLang="zh-CN" b="0" i="1" smtClean="0">
                            <a:latin typeface="Cambria Math" panose="02040503050406030204" pitchFamily="18" charset="0"/>
                          </a:rPr>
                          <m:t>𝑠</m:t>
                        </m:r>
                      </m:e>
                    </m:rad>
                    <m:r>
                      <a:rPr kumimoji="1" lang="en-US" altLang="zh-CN" b="0" i="1" smtClean="0">
                        <a:latin typeface="Cambria Math" panose="02040503050406030204" pitchFamily="18" charset="0"/>
                      </a:rPr>
                      <m:t>=</m:t>
                    </m:r>
                    <m:r>
                      <a:rPr kumimoji="1" lang="en-US" altLang="zh-CN" b="0" i="0" smtClean="0">
                        <a:latin typeface="Cambria Math" panose="02040503050406030204" pitchFamily="18" charset="0"/>
                      </a:rPr>
                      <m:t>91</m:t>
                    </m:r>
                    <m:r>
                      <a:rPr kumimoji="1" lang="en-US" altLang="zh-CN" b="0" i="0" smtClean="0">
                        <a:latin typeface="Cambria Math" panose="02040503050406030204" pitchFamily="18" charset="0"/>
                      </a:rPr>
                      <m:t>.</m:t>
                    </m:r>
                    <m:r>
                      <a:rPr kumimoji="1" lang="en-US" altLang="zh-CN" b="0" i="0" smtClean="0">
                        <a:latin typeface="Cambria Math" panose="02040503050406030204" pitchFamily="18" charset="0"/>
                      </a:rPr>
                      <m:t>2</m:t>
                    </m:r>
                  </m:oMath>
                </a14:m>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GeV</a:t>
                </a:r>
                <a:endParaRPr kumimoji="1" lang="zh-CN" altLang="en-US" dirty="0">
                  <a:latin typeface="Arial" panose="020B0604020202020204" pitchFamily="34" charset="0"/>
                  <a:cs typeface="Arial" panose="020B0604020202020204" pitchFamily="34" charset="0"/>
                </a:endParaRPr>
              </a:p>
            </p:txBody>
          </p:sp>
        </mc:Choice>
        <mc:Fallback>
          <p:sp>
            <p:nvSpPr>
              <p:cNvPr id="22" name="文本框 21"/>
              <p:cNvSpPr txBox="1">
                <a:spLocks noRot="1" noChangeAspect="1" noMove="1" noResize="1" noEditPoints="1" noAdjustHandles="1" noChangeArrowheads="1" noChangeShapeType="1" noTextEdit="1"/>
              </p:cNvSpPr>
              <p:nvPr/>
            </p:nvSpPr>
            <p:spPr>
              <a:xfrm>
                <a:off x="427485" y="1065845"/>
                <a:ext cx="3797942" cy="372346"/>
              </a:xfrm>
              <a:prstGeom prst="rect">
                <a:avLst/>
              </a:prstGeom>
              <a:blipFill rotWithShape="1">
                <a:blip r:embed="rId1"/>
                <a:stretch>
                  <a:fillRect l="-3" t="-85" r="4" b="148"/>
                </a:stretch>
              </a:blipFill>
            </p:spPr>
            <p:txBody>
              <a:bodyPr/>
              <a:lstStyle/>
              <a:p>
                <a:r>
                  <a:rPr lang="zh-CN" altLang="en-US">
                    <a:noFill/>
                  </a:rPr>
                  <a:t> </a:t>
                </a:r>
              </a:p>
            </p:txBody>
          </p:sp>
        </mc:Fallback>
      </mc:AlternateContent>
      <p:grpSp>
        <p:nvGrpSpPr>
          <p:cNvPr id="4" name="组合 3"/>
          <p:cNvGrpSpPr/>
          <p:nvPr/>
        </p:nvGrpSpPr>
        <p:grpSpPr>
          <a:xfrm>
            <a:off x="92710" y="-18965"/>
            <a:ext cx="12117070" cy="379095"/>
            <a:chOff x="92710" y="-18965"/>
            <a:chExt cx="12117070" cy="379095"/>
          </a:xfrm>
        </p:grpSpPr>
        <p:grpSp>
          <p:nvGrpSpPr>
            <p:cNvPr id="2" name="组合 1"/>
            <p:cNvGrpSpPr/>
            <p:nvPr/>
          </p:nvGrpSpPr>
          <p:grpSpPr>
            <a:xfrm>
              <a:off x="92710" y="-18965"/>
              <a:ext cx="4271010" cy="379095"/>
              <a:chOff x="92710" y="-18965"/>
              <a:chExt cx="4271010" cy="379095"/>
            </a:xfrm>
          </p:grpSpPr>
          <p:sp>
            <p:nvSpPr>
              <p:cNvPr id="21"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4" name="矩形 23"/>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5"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6"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7" name="矩形 26"/>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28" name="矩形 27"/>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9" name="文本框 28"/>
          <p:cNvSpPr txBox="1"/>
          <p:nvPr/>
        </p:nvSpPr>
        <p:spPr>
          <a:xfrm>
            <a:off x="419331" y="1596886"/>
            <a:ext cx="9974580" cy="275590"/>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2406.05770, Ye</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Lu, Ying-nan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Mao,</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Kechen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 Zeren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Simon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LAYCAST : LAYered CAvern Surface Tracker at future electron-positron colliders</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pic>
        <p:nvPicPr>
          <p:cNvPr id="30" name="图片 29"/>
          <p:cNvPicPr>
            <a:picLocks noChangeAspect="1"/>
          </p:cNvPicPr>
          <p:nvPr/>
        </p:nvPicPr>
        <p:blipFill>
          <a:blip r:embed="rId2"/>
          <a:stretch>
            <a:fillRect/>
          </a:stretch>
        </p:blipFill>
        <p:spPr>
          <a:xfrm>
            <a:off x="535305" y="2125345"/>
            <a:ext cx="5439410" cy="4046220"/>
          </a:xfrm>
          <a:prstGeom prst="rect">
            <a:avLst/>
          </a:prstGeom>
        </p:spPr>
      </p:pic>
      <p:pic>
        <p:nvPicPr>
          <p:cNvPr id="31" name="图片 30"/>
          <p:cNvPicPr>
            <a:picLocks noChangeAspect="1"/>
          </p:cNvPicPr>
          <p:nvPr/>
        </p:nvPicPr>
        <p:blipFill>
          <a:blip r:embed="rId3"/>
          <a:srcRect r="1731"/>
          <a:stretch>
            <a:fillRect/>
          </a:stretch>
        </p:blipFill>
        <p:spPr>
          <a:xfrm>
            <a:off x="6232525" y="2133543"/>
            <a:ext cx="5473700" cy="4039870"/>
          </a:xfrm>
          <a:prstGeom prst="rect">
            <a:avLst/>
          </a:prstGeom>
        </p:spPr>
      </p:pic>
      <p:sp>
        <p:nvSpPr>
          <p:cNvPr id="16" name="标题 1"/>
          <p:cNvSpPr txBox="1"/>
          <p:nvPr/>
        </p:nvSpPr>
        <p:spPr>
          <a:xfrm>
            <a:off x="4981702" y="449884"/>
            <a:ext cx="2228595" cy="5548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kumimoji="1" lang="en-US" altLang="zh-CN" sz="4000" dirty="0">
                <a:latin typeface="Arial" panose="020B0604020202020204" pitchFamily="34" charset="0"/>
                <a:cs typeface="Arial" panose="020B0604020202020204" pitchFamily="34" charset="0"/>
              </a:rPr>
              <a:t>Results</a:t>
            </a:r>
            <a:endParaRPr kumimoji="1" lang="en-US" altLang="zh-CN" sz="4000"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2"/>
          </p:nvPr>
        </p:nvSpPr>
        <p:spPr>
          <a:xfrm>
            <a:off x="10469880" y="6631765"/>
            <a:ext cx="1463040" cy="274320"/>
          </a:xfrm>
        </p:spPr>
        <p:txBody>
          <a:bodyPr/>
          <a:lstStyle/>
          <a:p>
            <a:fld id="{DCECF795-929B-4D4F-8A6B-C7706BC3A7A6}" type="slidenum">
              <a:rPr kumimoji="1" lang="zh-CN" altLang="en-US" sz="1500" smtClean="0"/>
            </a:fld>
            <a:endParaRPr kumimoji="1" lang="zh-CN" altLang="en-US" sz="1500" dirty="0"/>
          </a:p>
        </p:txBody>
      </p:sp>
      <mc:AlternateContent xmlns:mc="http://schemas.openxmlformats.org/markup-compatibility/2006">
        <mc:Choice xmlns:a14="http://schemas.microsoft.com/office/drawing/2010/main" Requires="a14">
          <p:sp>
            <p:nvSpPr>
              <p:cNvPr id="20" name="文本框 19"/>
              <p:cNvSpPr txBox="1"/>
              <p:nvPr/>
            </p:nvSpPr>
            <p:spPr>
              <a:xfrm>
                <a:off x="339996" y="1059035"/>
                <a:ext cx="6525499" cy="374205"/>
              </a:xfrm>
              <a:prstGeom prst="rect">
                <a:avLst/>
              </a:prstGeom>
              <a:noFill/>
            </p:spPr>
            <p:txBody>
              <a:bodyPr wrap="square" rtlCol="0">
                <a:spAutoFit/>
              </a:bodyPr>
              <a:lstStyle/>
              <a:p>
                <a:r>
                  <a:rPr kumimoji="1" lang="en-US" altLang="zh-CN" b="1" dirty="0">
                    <a:latin typeface="Arial" panose="020B0604020202020204" pitchFamily="34" charset="0"/>
                    <a:cs typeface="Arial" panose="020B0604020202020204" pitchFamily="34" charset="0"/>
                  </a:rPr>
                  <a:t>RPV-SUSY</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neutralinos:</a:t>
                </a:r>
                <a:r>
                  <a:rPr kumimoji="1" lang="zh-CN" altLang="en-US" b="1" dirty="0">
                    <a:latin typeface="Arial" panose="020B0604020202020204" pitchFamily="34" charset="0"/>
                    <a:cs typeface="Arial" panose="020B0604020202020204" pitchFamily="34" charset="0"/>
                  </a:rPr>
                  <a:t> </a:t>
                </a:r>
                <a14:m>
                  <m:oMath xmlns:m="http://schemas.openxmlformats.org/officeDocument/2006/math">
                    <m:r>
                      <a:rPr kumimoji="1" lang="en-US" altLang="zh-CN" b="0" i="1" smtClean="0">
                        <a:latin typeface="Cambria Math" panose="02040503050406030204" pitchFamily="18" charset="0"/>
                      </a:rPr>
                      <m:t>𝑍</m:t>
                    </m:r>
                    <m:r>
                      <a:rPr kumimoji="1" lang="en-US" altLang="zh-CN" b="0" i="1" smtClean="0">
                        <a:latin typeface="Cambria Math" panose="02040503050406030204" pitchFamily="18" charset="0"/>
                      </a:rPr>
                      <m:t>→</m:t>
                    </m:r>
                    <m:sSubSup>
                      <m:sSubSupPr>
                        <m:ctrlPr>
                          <a:rPr kumimoji="1" lang="el-GR" altLang="zh-CN" b="0" i="1" smtClean="0">
                            <a:latin typeface="Cambria Math" panose="02040503050406030204" pitchFamily="18" charset="0"/>
                            <a:ea typeface="Cambria Math" panose="02040503050406030204" pitchFamily="18" charset="0"/>
                          </a:rPr>
                        </m:ctrlPr>
                      </m:sSubSupPr>
                      <m:e>
                        <m:acc>
                          <m:accPr>
                            <m:chr m:val="̃"/>
                            <m:ctrlPr>
                              <a:rPr kumimoji="1" lang="el-GR" altLang="zh-CN" i="1">
                                <a:latin typeface="Cambria Math" panose="02040503050406030204" pitchFamily="18" charset="0"/>
                                <a:ea typeface="Cambria Math" panose="02040503050406030204" pitchFamily="18" charset="0"/>
                              </a:rPr>
                            </m:ctrlPr>
                          </m:accPr>
                          <m:e>
                            <m:r>
                              <a:rPr kumimoji="1" lang="el-GR" altLang="zh-CN" i="1">
                                <a:latin typeface="Cambria Math" panose="02040503050406030204" pitchFamily="18" charset="0"/>
                                <a:ea typeface="Cambria Math" panose="02040503050406030204" pitchFamily="18" charset="0"/>
                              </a:rPr>
                              <m:t>𝜒</m:t>
                            </m:r>
                          </m:e>
                        </m:acc>
                      </m:e>
                      <m:sub>
                        <m:r>
                          <a:rPr kumimoji="1" lang="en-US" altLang="zh-CN" b="0" i="1" smtClean="0">
                            <a:latin typeface="Cambria Math" panose="02040503050406030204" pitchFamily="18" charset="0"/>
                            <a:ea typeface="Cambria Math" panose="02040503050406030204" pitchFamily="18" charset="0"/>
                          </a:rPr>
                          <m:t>1</m:t>
                        </m:r>
                      </m:sub>
                      <m:sup>
                        <m:r>
                          <a:rPr kumimoji="1" lang="en-US" altLang="zh-CN" b="0" i="1" smtClean="0">
                            <a:latin typeface="Cambria Math" panose="02040503050406030204" pitchFamily="18" charset="0"/>
                            <a:ea typeface="Cambria Math" panose="02040503050406030204" pitchFamily="18" charset="0"/>
                          </a:rPr>
                          <m:t>0</m:t>
                        </m:r>
                        <m:r>
                          <a:rPr kumimoji="1" lang="zh-CN" altLang="en-US" b="0" i="1" smtClean="0">
                            <a:latin typeface="Cambria Math" panose="02040503050406030204" pitchFamily="18" charset="0"/>
                            <a:ea typeface="Cambria Math" panose="02040503050406030204" pitchFamily="18" charset="0"/>
                          </a:rPr>
                          <m:t> </m:t>
                        </m:r>
                      </m:sup>
                    </m:sSubSup>
                    <m:sSubSup>
                      <m:sSubSupPr>
                        <m:ctrlPr>
                          <a:rPr kumimoji="1" lang="el-GR" altLang="zh-CN" i="1">
                            <a:latin typeface="Cambria Math" panose="02040503050406030204" pitchFamily="18" charset="0"/>
                            <a:ea typeface="Cambria Math" panose="02040503050406030204" pitchFamily="18" charset="0"/>
                          </a:rPr>
                        </m:ctrlPr>
                      </m:sSubSupPr>
                      <m:e>
                        <m:acc>
                          <m:accPr>
                            <m:chr m:val="̃"/>
                            <m:ctrlPr>
                              <a:rPr kumimoji="1" lang="el-GR" altLang="zh-CN" i="1">
                                <a:latin typeface="Cambria Math" panose="02040503050406030204" pitchFamily="18" charset="0"/>
                                <a:ea typeface="Cambria Math" panose="02040503050406030204" pitchFamily="18" charset="0"/>
                              </a:rPr>
                            </m:ctrlPr>
                          </m:accPr>
                          <m:e>
                            <m:r>
                              <a:rPr kumimoji="1" lang="el-GR" altLang="zh-CN" i="1">
                                <a:latin typeface="Cambria Math" panose="02040503050406030204" pitchFamily="18" charset="0"/>
                                <a:ea typeface="Cambria Math" panose="02040503050406030204" pitchFamily="18" charset="0"/>
                              </a:rPr>
                              <m:t>𝜒</m:t>
                            </m:r>
                          </m:e>
                        </m:acc>
                      </m:e>
                      <m:sub>
                        <m:r>
                          <a:rPr kumimoji="1" lang="en-US" altLang="zh-CN" i="1">
                            <a:latin typeface="Cambria Math" panose="02040503050406030204" pitchFamily="18" charset="0"/>
                            <a:ea typeface="Cambria Math" panose="02040503050406030204" pitchFamily="18" charset="0"/>
                          </a:rPr>
                          <m:t>1</m:t>
                        </m:r>
                      </m:sub>
                      <m:sup>
                        <m:r>
                          <a:rPr kumimoji="1" lang="en-US" altLang="zh-CN" i="1">
                            <a:latin typeface="Cambria Math" panose="02040503050406030204" pitchFamily="18" charset="0"/>
                            <a:ea typeface="Cambria Math" panose="02040503050406030204" pitchFamily="18" charset="0"/>
                          </a:rPr>
                          <m:t>0</m:t>
                        </m:r>
                      </m:sup>
                    </m:sSubSup>
                    <m:r>
                      <a:rPr kumimoji="1" lang="zh-CN" altLang="en-US" b="0" i="0" smtClean="0">
                        <a:latin typeface="Cambria Math" panose="02040503050406030204" pitchFamily="18" charset="0"/>
                        <a:ea typeface="Cambria Math" panose="02040503050406030204" pitchFamily="18" charset="0"/>
                      </a:rPr>
                      <m:t> </m:t>
                    </m:r>
                    <m:r>
                      <a:rPr kumimoji="1" lang="en-US" altLang="zh-CN" b="0" i="0" smtClean="0">
                        <a:latin typeface="Cambria Math" panose="02040503050406030204" pitchFamily="18" charset="0"/>
                      </a:rPr>
                      <m:t>@</m:t>
                    </m:r>
                    <m:r>
                      <a:rPr kumimoji="1" lang="zh-CN" altLang="en-US" b="0" i="0" smtClean="0">
                        <a:latin typeface="Cambria Math" panose="02040503050406030204" pitchFamily="18" charset="0"/>
                      </a:rPr>
                      <m:t> </m:t>
                    </m:r>
                    <m:rad>
                      <m:radPr>
                        <m:degHide m:val="on"/>
                        <m:ctrlPr>
                          <a:rPr kumimoji="1" lang="zh-CN" altLang="en-US" b="0" i="1" smtClean="0">
                            <a:latin typeface="Cambria Math" panose="02040503050406030204" pitchFamily="18" charset="0"/>
                          </a:rPr>
                        </m:ctrlPr>
                      </m:radPr>
                      <m:deg/>
                      <m:e>
                        <m:r>
                          <a:rPr kumimoji="1" lang="en-US" altLang="zh-CN" b="0" i="1" smtClean="0">
                            <a:latin typeface="Cambria Math" panose="02040503050406030204" pitchFamily="18" charset="0"/>
                          </a:rPr>
                          <m:t>𝑠</m:t>
                        </m:r>
                      </m:e>
                    </m:rad>
                    <m:r>
                      <a:rPr kumimoji="1" lang="en-US" altLang="zh-CN" b="0" i="1" smtClean="0">
                        <a:latin typeface="Cambria Math" panose="02040503050406030204" pitchFamily="18" charset="0"/>
                      </a:rPr>
                      <m:t>=</m:t>
                    </m:r>
                    <m:r>
                      <a:rPr kumimoji="1" lang="en-US" altLang="zh-CN" b="0" i="0" smtClean="0">
                        <a:latin typeface="Cambria Math" panose="02040503050406030204" pitchFamily="18" charset="0"/>
                      </a:rPr>
                      <m:t>91</m:t>
                    </m:r>
                    <m:r>
                      <a:rPr kumimoji="1" lang="en-US" altLang="zh-CN" b="0" i="0" smtClean="0">
                        <a:latin typeface="Cambria Math" panose="02040503050406030204" pitchFamily="18" charset="0"/>
                      </a:rPr>
                      <m:t>.</m:t>
                    </m:r>
                    <m:r>
                      <a:rPr kumimoji="1" lang="en-US" altLang="zh-CN" b="0" i="0" smtClean="0">
                        <a:latin typeface="Cambria Math" panose="02040503050406030204" pitchFamily="18" charset="0"/>
                      </a:rPr>
                      <m:t>2</m:t>
                    </m:r>
                  </m:oMath>
                </a14:m>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GeV</a:t>
                </a:r>
                <a:endParaRPr kumimoji="1" lang="zh-CN" altLang="en-US" dirty="0">
                  <a:latin typeface="Arial" panose="020B0604020202020204" pitchFamily="34" charset="0"/>
                  <a:cs typeface="Arial" panose="020B0604020202020204" pitchFamily="34" charset="0"/>
                </a:endParaRPr>
              </a:p>
            </p:txBody>
          </p:sp>
        </mc:Choice>
        <mc:Fallback>
          <p:sp>
            <p:nvSpPr>
              <p:cNvPr id="20" name="文本框 19"/>
              <p:cNvSpPr txBox="1">
                <a:spLocks noRot="1" noChangeAspect="1" noMove="1" noResize="1" noEditPoints="1" noAdjustHandles="1" noChangeArrowheads="1" noChangeShapeType="1" noTextEdit="1"/>
              </p:cNvSpPr>
              <p:nvPr/>
            </p:nvSpPr>
            <p:spPr>
              <a:xfrm>
                <a:off x="339996" y="1059035"/>
                <a:ext cx="6525499" cy="374205"/>
              </a:xfrm>
              <a:prstGeom prst="rect">
                <a:avLst/>
              </a:prstGeom>
              <a:blipFill rotWithShape="1">
                <a:blip r:embed="rId1"/>
                <a:stretch>
                  <a:fillRect l="-4" t="-131" r="8" b="12"/>
                </a:stretch>
              </a:blipFill>
            </p:spPr>
            <p:txBody>
              <a:bodyPr/>
              <a:lstStyle/>
              <a:p>
                <a:r>
                  <a:rPr lang="zh-CN" altLang="en-US">
                    <a:noFill/>
                  </a:rPr>
                  <a:t> </a:t>
                </a:r>
              </a:p>
            </p:txBody>
          </p:sp>
        </mc:Fallback>
      </mc:AlternateContent>
      <p:grpSp>
        <p:nvGrpSpPr>
          <p:cNvPr id="4" name="组合 3"/>
          <p:cNvGrpSpPr/>
          <p:nvPr/>
        </p:nvGrpSpPr>
        <p:grpSpPr>
          <a:xfrm>
            <a:off x="92710" y="-18965"/>
            <a:ext cx="12117070" cy="379095"/>
            <a:chOff x="92710" y="-18965"/>
            <a:chExt cx="12117070" cy="379095"/>
          </a:xfrm>
        </p:grpSpPr>
        <p:grpSp>
          <p:nvGrpSpPr>
            <p:cNvPr id="21" name="组合 20"/>
            <p:cNvGrpSpPr/>
            <p:nvPr/>
          </p:nvGrpSpPr>
          <p:grpSpPr>
            <a:xfrm>
              <a:off x="92710" y="-18965"/>
              <a:ext cx="4271010" cy="379095"/>
              <a:chOff x="92710" y="-18965"/>
              <a:chExt cx="4271010" cy="379095"/>
            </a:xfrm>
          </p:grpSpPr>
          <p:sp>
            <p:nvSpPr>
              <p:cNvPr id="23"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4" name="矩形 23"/>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5"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6"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7" name="矩形 26"/>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28" name="矩形 27"/>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9" name="文本框 28"/>
          <p:cNvSpPr txBox="1"/>
          <p:nvPr/>
        </p:nvSpPr>
        <p:spPr>
          <a:xfrm>
            <a:off x="339829" y="1488936"/>
            <a:ext cx="9974580" cy="275590"/>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2406.05770, Ye</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Lu, Ying-nan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Mao,</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Kechen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 Zeren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Simon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LAYCAST : LAYered CAvern Surface Tracker at future electron-positron colliders</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pic>
        <p:nvPicPr>
          <p:cNvPr id="30" name="图片 29"/>
          <p:cNvPicPr>
            <a:picLocks noChangeAspect="1"/>
          </p:cNvPicPr>
          <p:nvPr/>
        </p:nvPicPr>
        <p:blipFill>
          <a:blip r:embed="rId2"/>
          <a:srcRect l="981"/>
          <a:stretch>
            <a:fillRect/>
          </a:stretch>
        </p:blipFill>
        <p:spPr>
          <a:xfrm>
            <a:off x="591820" y="2000250"/>
            <a:ext cx="5385435" cy="4121150"/>
          </a:xfrm>
          <a:prstGeom prst="rect">
            <a:avLst/>
          </a:prstGeom>
        </p:spPr>
      </p:pic>
      <p:pic>
        <p:nvPicPr>
          <p:cNvPr id="31" name="图片 30"/>
          <p:cNvPicPr>
            <a:picLocks noChangeAspect="1"/>
          </p:cNvPicPr>
          <p:nvPr/>
        </p:nvPicPr>
        <p:blipFill>
          <a:blip r:embed="rId3"/>
          <a:srcRect l="1332"/>
          <a:stretch>
            <a:fillRect/>
          </a:stretch>
        </p:blipFill>
        <p:spPr>
          <a:xfrm>
            <a:off x="6294755" y="2005330"/>
            <a:ext cx="5408295" cy="4099560"/>
          </a:xfrm>
          <a:prstGeom prst="rect">
            <a:avLst/>
          </a:prstGeom>
        </p:spPr>
      </p:pic>
      <p:sp>
        <p:nvSpPr>
          <p:cNvPr id="17" name="标题 1"/>
          <p:cNvSpPr txBox="1"/>
          <p:nvPr/>
        </p:nvSpPr>
        <p:spPr>
          <a:xfrm>
            <a:off x="4981702" y="449884"/>
            <a:ext cx="2228595" cy="5548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kumimoji="1" lang="en-US" altLang="zh-CN" sz="4000" dirty="0">
                <a:latin typeface="Arial" panose="020B0604020202020204" pitchFamily="34" charset="0"/>
                <a:cs typeface="Arial" panose="020B0604020202020204" pitchFamily="34" charset="0"/>
              </a:rPr>
              <a:t>Results</a:t>
            </a:r>
            <a:endParaRPr kumimoji="1" lang="en-US" altLang="zh-CN" sz="4000" dirty="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2"/>
          </p:nvPr>
        </p:nvSpPr>
        <p:spPr>
          <a:xfrm>
            <a:off x="10469880" y="6631765"/>
            <a:ext cx="1463040" cy="274320"/>
          </a:xfrm>
        </p:spPr>
        <p:txBody>
          <a:bodyPr/>
          <a:lstStyle/>
          <a:p>
            <a:fld id="{DCECF795-929B-4D4F-8A6B-C7706BC3A7A6}" type="slidenum">
              <a:rPr kumimoji="1" lang="zh-CN" altLang="en-US" sz="1500" smtClean="0"/>
            </a:fld>
            <a:endParaRPr kumimoji="1" lang="zh-CN" altLang="en-US" sz="1500" dirty="0"/>
          </a:p>
        </p:txBody>
      </p:sp>
      <mc:AlternateContent xmlns:mc="http://schemas.openxmlformats.org/markup-compatibility/2006">
        <mc:Choice xmlns:a14="http://schemas.microsoft.com/office/drawing/2010/main" Requires="a14">
          <p:sp>
            <p:nvSpPr>
              <p:cNvPr id="24" name="文本框 23"/>
              <p:cNvSpPr txBox="1"/>
              <p:nvPr/>
            </p:nvSpPr>
            <p:spPr>
              <a:xfrm>
                <a:off x="343322" y="1192581"/>
                <a:ext cx="6477204" cy="372346"/>
              </a:xfrm>
              <a:prstGeom prst="rect">
                <a:avLst/>
              </a:prstGeom>
              <a:noFill/>
            </p:spPr>
            <p:txBody>
              <a:bodyPr wrap="square" rtlCol="0">
                <a:spAutoFit/>
              </a:bodyPr>
              <a:lstStyle/>
              <a:p>
                <a:r>
                  <a:rPr kumimoji="1" lang="en-US" altLang="zh-CN" b="1" dirty="0">
                    <a:latin typeface="Arial" panose="020B0604020202020204" pitchFamily="34" charset="0"/>
                    <a:cs typeface="Arial" panose="020B0604020202020204" pitchFamily="34" charset="0"/>
                  </a:rPr>
                  <a:t>Axion</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like</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particles: </a:t>
                </a:r>
                <a14:m>
                  <m:oMath xmlns:m="http://schemas.openxmlformats.org/officeDocument/2006/math">
                    <m:sSup>
                      <m:sSupPr>
                        <m:ctrlPr>
                          <a:rPr kumimoji="1" lang="en-US" altLang="zh-CN" i="1">
                            <a:latin typeface="Cambria Math" panose="02040503050406030204" pitchFamily="18" charset="0"/>
                            <a:cs typeface="Arial" panose="020B0604020202020204" pitchFamily="34" charset="0"/>
                          </a:rPr>
                        </m:ctrlPr>
                      </m:sSupPr>
                      <m:e>
                        <m:r>
                          <a:rPr kumimoji="1" lang="en-US" altLang="zh-CN" i="1">
                            <a:latin typeface="Cambria Math" panose="02040503050406030204" pitchFamily="18" charset="0"/>
                            <a:cs typeface="Arial" panose="020B0604020202020204" pitchFamily="34" charset="0"/>
                          </a:rPr>
                          <m:t> </m:t>
                        </m:r>
                        <m:r>
                          <a:rPr kumimoji="1" lang="en-US" altLang="zh-CN" i="1">
                            <a:latin typeface="Cambria Math" panose="02040503050406030204" pitchFamily="18" charset="0"/>
                            <a:cs typeface="Arial" panose="020B0604020202020204" pitchFamily="34" charset="0"/>
                          </a:rPr>
                          <m:t>𝑒</m:t>
                        </m:r>
                      </m:e>
                      <m:sup>
                        <m:r>
                          <a:rPr kumimoji="1" lang="en-US" altLang="zh-CN" i="1">
                            <a:latin typeface="Cambria Math" panose="02040503050406030204" pitchFamily="18" charset="0"/>
                            <a:cs typeface="Arial" panose="020B0604020202020204" pitchFamily="34" charset="0"/>
                          </a:rPr>
                          <m:t>−</m:t>
                        </m:r>
                      </m:sup>
                    </m:sSup>
                    <m:sSup>
                      <m:sSupPr>
                        <m:ctrlPr>
                          <a:rPr kumimoji="1" lang="en-US" altLang="zh-CN" i="1">
                            <a:latin typeface="Cambria Math" panose="02040503050406030204" pitchFamily="18" charset="0"/>
                            <a:cs typeface="Arial" panose="020B0604020202020204" pitchFamily="34" charset="0"/>
                          </a:rPr>
                        </m:ctrlPr>
                      </m:sSupPr>
                      <m:e>
                        <m:r>
                          <a:rPr kumimoji="1" lang="en-US" altLang="zh-CN" i="1">
                            <a:latin typeface="Cambria Math" panose="02040503050406030204" pitchFamily="18" charset="0"/>
                            <a:cs typeface="Arial" panose="020B0604020202020204" pitchFamily="34" charset="0"/>
                          </a:rPr>
                          <m:t>𝑒</m:t>
                        </m:r>
                      </m:e>
                      <m:sup>
                        <m:r>
                          <a:rPr kumimoji="1" lang="en-US" altLang="zh-CN" i="1">
                            <a:latin typeface="Cambria Math" panose="02040503050406030204" pitchFamily="18" charset="0"/>
                            <a:cs typeface="Arial" panose="020B0604020202020204" pitchFamily="34" charset="0"/>
                          </a:rPr>
                          <m:t>+</m:t>
                        </m:r>
                      </m:sup>
                    </m:sSup>
                    <m:r>
                      <a:rPr kumimoji="1" lang="en-US" altLang="zh-CN" i="1">
                        <a:latin typeface="Cambria Math" panose="02040503050406030204" pitchFamily="18" charset="0"/>
                        <a:ea typeface="Cambria Math" panose="02040503050406030204" pitchFamily="18" charset="0"/>
                        <a:cs typeface="Arial" panose="020B0604020202020204" pitchFamily="34" charset="0"/>
                      </a:rPr>
                      <m:t>→</m:t>
                    </m:r>
                    <m:r>
                      <a:rPr kumimoji="1" lang="en-US" altLang="zh-CN" i="1" smtClean="0">
                        <a:latin typeface="Cambria Math" panose="02040503050406030204" pitchFamily="18" charset="0"/>
                        <a:ea typeface="Cambria Math" panose="02040503050406030204" pitchFamily="18" charset="0"/>
                        <a:cs typeface="Arial" panose="020B0604020202020204" pitchFamily="34" charset="0"/>
                      </a:rPr>
                      <m:t>𝛾</m:t>
                    </m:r>
                    <m:r>
                      <a:rPr kumimoji="1" lang="en-US" altLang="zh-CN" i="1">
                        <a:latin typeface="Cambria Math" panose="02040503050406030204" pitchFamily="18" charset="0"/>
                        <a:ea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ea typeface="Cambria Math" panose="02040503050406030204" pitchFamily="18" charset="0"/>
                        <a:cs typeface="Arial" panose="020B0604020202020204" pitchFamily="34" charset="0"/>
                      </a:rPr>
                      <m:t>𝑎</m:t>
                    </m:r>
                    <m:r>
                      <a:rPr kumimoji="1" lang="en-US" altLang="zh-CN" b="0" i="1" smtClean="0">
                        <a:latin typeface="Cambria Math" panose="02040503050406030204" pitchFamily="18" charset="0"/>
                        <a:ea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ea typeface="Cambria Math" panose="02040503050406030204" pitchFamily="18" charset="0"/>
                        <a:cs typeface="Arial" panose="020B0604020202020204" pitchFamily="34" charset="0"/>
                      </a:rPr>
                      <m:t>𝑎</m:t>
                    </m:r>
                    <m:r>
                      <a:rPr kumimoji="1" lang="en-US" altLang="zh-CN" i="1">
                        <a:latin typeface="Cambria Math" panose="02040503050406030204" pitchFamily="18" charset="0"/>
                        <a:ea typeface="Cambria Math" panose="02040503050406030204" pitchFamily="18" charset="0"/>
                        <a:cs typeface="Arial" panose="020B0604020202020204" pitchFamily="34" charset="0"/>
                      </a:rPr>
                      <m:t>→</m:t>
                    </m:r>
                    <m:r>
                      <a:rPr kumimoji="1" lang="en-US" altLang="zh-CN" i="1">
                        <a:latin typeface="Cambria Math" panose="02040503050406030204" pitchFamily="18" charset="0"/>
                        <a:ea typeface="Cambria Math" panose="02040503050406030204" pitchFamily="18" charset="0"/>
                        <a:cs typeface="Arial" panose="020B0604020202020204" pitchFamily="34" charset="0"/>
                      </a:rPr>
                      <m:t>𝛾𝛾</m:t>
                    </m:r>
                    <m:r>
                      <a:rPr kumimoji="1" lang="en-US" altLang="zh-CN" b="0" i="0" smtClean="0">
                        <a:latin typeface="Cambria Math" panose="02040503050406030204" pitchFamily="18" charset="0"/>
                        <a:ea typeface="Cambria Math" panose="02040503050406030204" pitchFamily="18" charset="0"/>
                        <a:cs typeface="Arial" panose="020B0604020202020204" pitchFamily="34" charset="0"/>
                      </a:rPr>
                      <m:t> </m:t>
                    </m:r>
                    <m:r>
                      <a:rPr kumimoji="1" lang="en-US" altLang="zh-CN" b="0" i="0" smtClean="0">
                        <a:latin typeface="Cambria Math" panose="02040503050406030204" pitchFamily="18" charset="0"/>
                      </a:rPr>
                      <m:t>@</m:t>
                    </m:r>
                    <m:r>
                      <a:rPr kumimoji="1" lang="zh-CN" altLang="en-US" b="0" i="0" smtClean="0">
                        <a:latin typeface="Cambria Math" panose="02040503050406030204" pitchFamily="18" charset="0"/>
                      </a:rPr>
                      <m:t> </m:t>
                    </m:r>
                    <m:rad>
                      <m:radPr>
                        <m:degHide m:val="on"/>
                        <m:ctrlPr>
                          <a:rPr kumimoji="1" lang="zh-CN" altLang="en-US" b="0" i="1" smtClean="0">
                            <a:latin typeface="Cambria Math" panose="02040503050406030204" pitchFamily="18" charset="0"/>
                          </a:rPr>
                        </m:ctrlPr>
                      </m:radPr>
                      <m:deg/>
                      <m:e>
                        <m:r>
                          <a:rPr kumimoji="1" lang="en-US" altLang="zh-CN" b="0" i="1" smtClean="0">
                            <a:latin typeface="Cambria Math" panose="02040503050406030204" pitchFamily="18" charset="0"/>
                          </a:rPr>
                          <m:t>𝑠</m:t>
                        </m:r>
                      </m:e>
                    </m:rad>
                    <m:r>
                      <a:rPr kumimoji="1" lang="en-US" altLang="zh-CN" b="0" i="1" smtClean="0">
                        <a:latin typeface="Cambria Math" panose="02040503050406030204" pitchFamily="18" charset="0"/>
                      </a:rPr>
                      <m:t>=</m:t>
                    </m:r>
                    <m:r>
                      <a:rPr kumimoji="1" lang="en-US" altLang="zh-CN" b="0" i="0" smtClean="0">
                        <a:latin typeface="Cambria Math" panose="02040503050406030204" pitchFamily="18" charset="0"/>
                      </a:rPr>
                      <m:t>91</m:t>
                    </m:r>
                    <m:r>
                      <a:rPr kumimoji="1" lang="en-US" altLang="zh-CN" b="0" i="0" smtClean="0">
                        <a:latin typeface="Cambria Math" panose="02040503050406030204" pitchFamily="18" charset="0"/>
                      </a:rPr>
                      <m:t>.</m:t>
                    </m:r>
                    <m:r>
                      <a:rPr kumimoji="1" lang="en-US" altLang="zh-CN" b="0" i="0" smtClean="0">
                        <a:latin typeface="Cambria Math" panose="02040503050406030204" pitchFamily="18" charset="0"/>
                      </a:rPr>
                      <m:t>2</m:t>
                    </m:r>
                  </m:oMath>
                </a14:m>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GeV</a:t>
                </a:r>
                <a:endParaRPr kumimoji="1" lang="zh-CN" altLang="en-US" dirty="0">
                  <a:latin typeface="Arial" panose="020B0604020202020204" pitchFamily="34" charset="0"/>
                  <a:cs typeface="Arial" panose="020B0604020202020204" pitchFamily="34" charset="0"/>
                </a:endParaRPr>
              </a:p>
            </p:txBody>
          </p:sp>
        </mc:Choice>
        <mc:Fallback>
          <p:sp>
            <p:nvSpPr>
              <p:cNvPr id="24" name="文本框 23"/>
              <p:cNvSpPr txBox="1">
                <a:spLocks noRot="1" noChangeAspect="1" noMove="1" noResize="1" noEditPoints="1" noAdjustHandles="1" noChangeArrowheads="1" noChangeShapeType="1" noTextEdit="1"/>
              </p:cNvSpPr>
              <p:nvPr/>
            </p:nvSpPr>
            <p:spPr>
              <a:xfrm>
                <a:off x="343322" y="1192581"/>
                <a:ext cx="6477204" cy="372346"/>
              </a:xfrm>
              <a:prstGeom prst="rect">
                <a:avLst/>
              </a:prstGeom>
              <a:blipFill rotWithShape="1">
                <a:blip r:embed="rId1"/>
                <a:stretch>
                  <a:fillRect l="-7" t="-14" r="10" b="77"/>
                </a:stretch>
              </a:blipFill>
            </p:spPr>
            <p:txBody>
              <a:bodyPr/>
              <a:lstStyle/>
              <a:p>
                <a:r>
                  <a:rPr lang="zh-CN" altLang="en-US">
                    <a:noFill/>
                  </a:rPr>
                  <a:t> </a:t>
                </a:r>
              </a:p>
            </p:txBody>
          </p:sp>
        </mc:Fallback>
      </mc:AlternateContent>
      <p:grpSp>
        <p:nvGrpSpPr>
          <p:cNvPr id="4" name="组合 3"/>
          <p:cNvGrpSpPr/>
          <p:nvPr/>
        </p:nvGrpSpPr>
        <p:grpSpPr>
          <a:xfrm>
            <a:off x="92710" y="-18965"/>
            <a:ext cx="12117070" cy="379095"/>
            <a:chOff x="92710" y="-18965"/>
            <a:chExt cx="12117070" cy="379095"/>
          </a:xfrm>
        </p:grpSpPr>
        <p:grpSp>
          <p:nvGrpSpPr>
            <p:cNvPr id="2" name="组合 1"/>
            <p:cNvGrpSpPr/>
            <p:nvPr/>
          </p:nvGrpSpPr>
          <p:grpSpPr>
            <a:xfrm>
              <a:off x="92710" y="-18965"/>
              <a:ext cx="4271010" cy="379095"/>
              <a:chOff x="92710" y="-18965"/>
              <a:chExt cx="4271010" cy="379095"/>
            </a:xfrm>
          </p:grpSpPr>
          <p:sp>
            <p:nvSpPr>
              <p:cNvPr id="13"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0" name="矩形 19"/>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5"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1"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7" name="矩形 26"/>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28" name="矩形 27"/>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9" name="文本框 28"/>
          <p:cNvSpPr txBox="1"/>
          <p:nvPr/>
        </p:nvSpPr>
        <p:spPr>
          <a:xfrm>
            <a:off x="343639" y="1692136"/>
            <a:ext cx="9974580" cy="275590"/>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2406.05770, Ye</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Lu, Ying-nan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Mao,</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Kechen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 Zeren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Simon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LAYCAST : LAYered CAvern Surface Tracker at future electron-positron colliders</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pic>
        <p:nvPicPr>
          <p:cNvPr id="30" name="图片 29"/>
          <p:cNvPicPr>
            <a:picLocks noChangeAspect="1"/>
          </p:cNvPicPr>
          <p:nvPr/>
        </p:nvPicPr>
        <p:blipFill>
          <a:blip r:embed="rId2"/>
          <a:stretch>
            <a:fillRect/>
          </a:stretch>
        </p:blipFill>
        <p:spPr>
          <a:xfrm>
            <a:off x="561340" y="2287270"/>
            <a:ext cx="5304790" cy="4050030"/>
          </a:xfrm>
          <a:prstGeom prst="rect">
            <a:avLst/>
          </a:prstGeom>
        </p:spPr>
      </p:pic>
      <p:pic>
        <p:nvPicPr>
          <p:cNvPr id="31" name="图片 30"/>
          <p:cNvPicPr>
            <a:picLocks noChangeAspect="1"/>
          </p:cNvPicPr>
          <p:nvPr/>
        </p:nvPicPr>
        <p:blipFill>
          <a:blip r:embed="rId3"/>
          <a:stretch>
            <a:fillRect/>
          </a:stretch>
        </p:blipFill>
        <p:spPr>
          <a:xfrm>
            <a:off x="6188075" y="2281555"/>
            <a:ext cx="5443855" cy="4050030"/>
          </a:xfrm>
          <a:prstGeom prst="rect">
            <a:avLst/>
          </a:prstGeom>
        </p:spPr>
      </p:pic>
      <p:sp>
        <p:nvSpPr>
          <p:cNvPr id="17" name="标题 1"/>
          <p:cNvSpPr txBox="1"/>
          <p:nvPr/>
        </p:nvSpPr>
        <p:spPr>
          <a:xfrm>
            <a:off x="4981702" y="449884"/>
            <a:ext cx="2228595" cy="5548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kumimoji="1" lang="en-US" altLang="zh-CN" sz="4000" dirty="0">
                <a:latin typeface="Arial" panose="020B0604020202020204" pitchFamily="34" charset="0"/>
                <a:cs typeface="Arial" panose="020B0604020202020204" pitchFamily="34" charset="0"/>
              </a:rPr>
              <a:t>Results</a:t>
            </a:r>
            <a:endParaRPr kumimoji="1" lang="en-US" altLang="zh-CN" sz="40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469880" y="6602152"/>
            <a:ext cx="1463040" cy="274320"/>
          </a:xfrm>
        </p:spPr>
        <p:txBody>
          <a:bodyPr/>
          <a:lstStyle/>
          <a:p>
            <a:fld id="{DCECF795-929B-4D4F-8A6B-C7706BC3A7A6}" type="slidenum">
              <a:rPr kumimoji="1" lang="zh-CN" altLang="en-US" sz="1500" smtClean="0"/>
            </a:fld>
            <a:endParaRPr kumimoji="1" lang="zh-CN" altLang="en-US" sz="1500" dirty="0"/>
          </a:p>
        </p:txBody>
      </p:sp>
      <p:pic>
        <p:nvPicPr>
          <p:cNvPr id="8" name="图片 7"/>
          <p:cNvPicPr>
            <a:picLocks noChangeAspect="1"/>
          </p:cNvPicPr>
          <p:nvPr/>
        </p:nvPicPr>
        <p:blipFill>
          <a:blip r:embed="rId1"/>
          <a:stretch>
            <a:fillRect/>
          </a:stretch>
        </p:blipFill>
        <p:spPr>
          <a:xfrm>
            <a:off x="613826" y="2408340"/>
            <a:ext cx="5584739" cy="4030858"/>
          </a:xfrm>
          <a:prstGeom prst="rect">
            <a:avLst/>
          </a:prstGeom>
        </p:spPr>
      </p:pic>
      <p:sp>
        <p:nvSpPr>
          <p:cNvPr id="9" name="矩形 8"/>
          <p:cNvSpPr/>
          <p:nvPr/>
        </p:nvSpPr>
        <p:spPr>
          <a:xfrm>
            <a:off x="1769165" y="527596"/>
            <a:ext cx="8387311" cy="646331"/>
          </a:xfrm>
          <a:prstGeom prst="rect">
            <a:avLst/>
          </a:prstGeom>
        </p:spPr>
        <p:txBody>
          <a:bodyPr wrap="square">
            <a:spAutoFit/>
          </a:bodyPr>
          <a:lstStyle/>
          <a:p>
            <a:r>
              <a:rPr lang="en-US" altLang="zh-CN" sz="3600" dirty="0">
                <a:latin typeface="Arial" panose="020B0604020202020204" pitchFamily="34" charset="0"/>
                <a:cs typeface="Arial" panose="020B0604020202020204" pitchFamily="34" charset="0"/>
              </a:rPr>
              <a:t>Effects of varying the cavern geometries</a:t>
            </a:r>
            <a:endParaRPr lang="zh-CN" altLang="en-US" sz="3600" dirty="0">
              <a:latin typeface="Arial" panose="020B0604020202020204" pitchFamily="34" charset="0"/>
              <a:cs typeface="Arial" panose="020B0604020202020204" pitchFamily="34" charset="0"/>
            </a:endParaRPr>
          </a:p>
        </p:txBody>
      </p:sp>
      <p:sp>
        <p:nvSpPr>
          <p:cNvPr id="16" name="文本框 15"/>
          <p:cNvSpPr txBox="1"/>
          <p:nvPr/>
        </p:nvSpPr>
        <p:spPr>
          <a:xfrm>
            <a:off x="503512" y="1889150"/>
            <a:ext cx="9974580" cy="275590"/>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2406.05770, Ye</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Lu, Ying-nan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Mao,</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Kechen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 Zeren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Simon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LAYCAST : LAYered CAvern Surface Tracker at future electron-positron colliders</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grpSp>
        <p:nvGrpSpPr>
          <p:cNvPr id="12" name="组合 11"/>
          <p:cNvGrpSpPr/>
          <p:nvPr/>
        </p:nvGrpSpPr>
        <p:grpSpPr>
          <a:xfrm>
            <a:off x="92710" y="-18965"/>
            <a:ext cx="12117070" cy="379095"/>
            <a:chOff x="92710" y="-18965"/>
            <a:chExt cx="12117070" cy="379095"/>
          </a:xfrm>
        </p:grpSpPr>
        <p:grpSp>
          <p:nvGrpSpPr>
            <p:cNvPr id="13" name="组合 12"/>
            <p:cNvGrpSpPr/>
            <p:nvPr/>
          </p:nvGrpSpPr>
          <p:grpSpPr>
            <a:xfrm>
              <a:off x="92710" y="-18965"/>
              <a:ext cx="4271010" cy="379095"/>
              <a:chOff x="92710" y="-18965"/>
              <a:chExt cx="4271010" cy="379095"/>
            </a:xfrm>
          </p:grpSpPr>
          <p:sp>
            <p:nvSpPr>
              <p:cNvPr id="20"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1" name="矩形 20"/>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14"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7"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8" name="矩形 17"/>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19" name="矩形 18"/>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mc:AlternateContent xmlns:mc="http://schemas.openxmlformats.org/markup-compatibility/2006">
        <mc:Choice xmlns:a14="http://schemas.microsoft.com/office/drawing/2010/main" Requires="a14">
          <p:sp>
            <p:nvSpPr>
              <p:cNvPr id="23" name="文本框 22"/>
              <p:cNvSpPr txBox="1"/>
              <p:nvPr/>
            </p:nvSpPr>
            <p:spPr>
              <a:xfrm>
                <a:off x="503512" y="1360119"/>
                <a:ext cx="4340484" cy="372346"/>
              </a:xfrm>
              <a:prstGeom prst="rect">
                <a:avLst/>
              </a:prstGeom>
              <a:noFill/>
            </p:spPr>
            <p:txBody>
              <a:bodyPr wrap="none" rtlCol="0">
                <a:spAutoFit/>
              </a:bodyPr>
              <a:lstStyle/>
              <a:p>
                <a:r>
                  <a:rPr kumimoji="1" lang="en-US" altLang="zh-CN" b="1" dirty="0">
                    <a:latin typeface="Arial" panose="020B0604020202020204" pitchFamily="34" charset="0"/>
                    <a:cs typeface="Arial" panose="020B0604020202020204" pitchFamily="34" charset="0"/>
                  </a:rPr>
                  <a:t>Higgs</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decays:</a:t>
                </a:r>
                <a:r>
                  <a:rPr kumimoji="1" lang="zh-CN" altLang="en-US" b="1" dirty="0">
                    <a:latin typeface="Arial" panose="020B0604020202020204" pitchFamily="34" charset="0"/>
                    <a:cs typeface="Arial" panose="020B0604020202020204" pitchFamily="34" charset="0"/>
                  </a:rPr>
                  <a:t> </a:t>
                </a:r>
                <a14:m>
                  <m:oMath xmlns:m="http://schemas.openxmlformats.org/officeDocument/2006/math">
                    <m:r>
                      <a:rPr kumimoji="1" lang="en-US" altLang="zh-CN" b="0" i="1" smtClean="0">
                        <a:latin typeface="Cambria Math" panose="02040503050406030204" pitchFamily="18" charset="0"/>
                      </a:rPr>
                      <m:t>ℎ</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𝑋𝑋</m:t>
                    </m:r>
                    <m:r>
                      <a:rPr kumimoji="1" lang="zh-CN" altLang="en-US" b="0" i="0" smtClean="0">
                        <a:latin typeface="Cambria Math" panose="02040503050406030204" pitchFamily="18" charset="0"/>
                      </a:rPr>
                      <m:t> </m:t>
                    </m:r>
                    <m:r>
                      <a:rPr kumimoji="1" lang="en-US" altLang="zh-CN" b="0" i="0" smtClean="0">
                        <a:latin typeface="Cambria Math" panose="02040503050406030204" pitchFamily="18" charset="0"/>
                      </a:rPr>
                      <m:t>@</m:t>
                    </m:r>
                    <m:r>
                      <a:rPr kumimoji="1" lang="zh-CN" altLang="en-US" b="0" i="0" smtClean="0">
                        <a:latin typeface="Cambria Math" panose="02040503050406030204" pitchFamily="18" charset="0"/>
                      </a:rPr>
                      <m:t> </m:t>
                    </m:r>
                    <m:rad>
                      <m:radPr>
                        <m:degHide m:val="on"/>
                        <m:ctrlPr>
                          <a:rPr kumimoji="1" lang="zh-CN" altLang="en-US" b="0" i="1" smtClean="0">
                            <a:latin typeface="Cambria Math" panose="02040503050406030204" pitchFamily="18" charset="0"/>
                          </a:rPr>
                        </m:ctrlPr>
                      </m:radPr>
                      <m:deg/>
                      <m:e>
                        <m:r>
                          <a:rPr kumimoji="1" lang="en-US" altLang="zh-CN" b="0" i="1" smtClean="0">
                            <a:latin typeface="Cambria Math" panose="02040503050406030204" pitchFamily="18" charset="0"/>
                          </a:rPr>
                          <m:t>𝑠</m:t>
                        </m:r>
                      </m:e>
                    </m:rad>
                    <m:r>
                      <a:rPr kumimoji="1" lang="en-US" altLang="zh-CN" b="0" i="1" smtClean="0">
                        <a:latin typeface="Cambria Math" panose="02040503050406030204" pitchFamily="18" charset="0"/>
                      </a:rPr>
                      <m:t>=</m:t>
                    </m:r>
                    <m:r>
                      <a:rPr kumimoji="1" lang="zh-CN" altLang="en-US" b="0" i="1" smtClean="0">
                        <a:latin typeface="Cambria Math" panose="02040503050406030204" pitchFamily="18" charset="0"/>
                      </a:rPr>
                      <m:t> </m:t>
                    </m:r>
                  </m:oMath>
                </a14:m>
                <a:r>
                  <a:rPr kumimoji="1" lang="en-US" altLang="zh-CN" dirty="0">
                    <a:latin typeface="Arial" panose="020B0604020202020204" pitchFamily="34" charset="0"/>
                    <a:cs typeface="Arial" panose="020B0604020202020204" pitchFamily="34" charset="0"/>
                  </a:rPr>
                  <a:t>240</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GeV</a:t>
                </a:r>
                <a:endParaRPr kumimoji="1" lang="zh-CN" altLang="en-US" b="1" dirty="0">
                  <a:latin typeface="Times New Roman" panose="02020603050405020304" pitchFamily="18" charset="0"/>
                  <a:cs typeface="Times New Roman" panose="02020603050405020304" pitchFamily="18" charset="0"/>
                </a:endParaRPr>
              </a:p>
            </p:txBody>
          </p:sp>
        </mc:Choice>
        <mc:Fallback>
          <p:sp>
            <p:nvSpPr>
              <p:cNvPr id="23" name="文本框 22"/>
              <p:cNvSpPr txBox="1">
                <a:spLocks noRot="1" noChangeAspect="1" noMove="1" noResize="1" noEditPoints="1" noAdjustHandles="1" noChangeArrowheads="1" noChangeShapeType="1" noTextEdit="1"/>
              </p:cNvSpPr>
              <p:nvPr/>
            </p:nvSpPr>
            <p:spPr>
              <a:xfrm>
                <a:off x="503512" y="1360119"/>
                <a:ext cx="4340484" cy="372346"/>
              </a:xfrm>
              <a:prstGeom prst="rect">
                <a:avLst/>
              </a:prstGeom>
              <a:blipFill rotWithShape="1">
                <a:blip r:embed="rId2"/>
                <a:stretch>
                  <a:fillRect l="-14" t="-157" r="5" b="50"/>
                </a:stretch>
              </a:blipFill>
            </p:spPr>
            <p:txBody>
              <a:bodyPr/>
              <a:lstStyle/>
              <a:p>
                <a:r>
                  <a:rPr lang="zh-CN" altLang="en-US">
                    <a:noFill/>
                  </a:rPr>
                  <a:t> </a:t>
                </a:r>
              </a:p>
            </p:txBody>
          </p:sp>
        </mc:Fallback>
      </mc:AlternateContent>
      <p:sp>
        <p:nvSpPr>
          <p:cNvPr id="3" name="矩形 2"/>
          <p:cNvSpPr/>
          <p:nvPr/>
        </p:nvSpPr>
        <p:spPr>
          <a:xfrm>
            <a:off x="6371679" y="5784354"/>
            <a:ext cx="5442241" cy="738664"/>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[CEPC Study Group, W. Abdallah et al., CEPC Technical Design Report – Accelerator (v2), (2023), arXiv:2312.14363, IHEP-CEPC-DR-2023-01, IHEP-AC-2023-01]</a:t>
            </a:r>
            <a:endParaRPr lang="zh-CN" alt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矩形 4"/>
              <p:cNvSpPr/>
              <p:nvPr/>
            </p:nvSpPr>
            <p:spPr>
              <a:xfrm>
                <a:off x="6671738" y="2468453"/>
                <a:ext cx="4925772" cy="2351478"/>
              </a:xfrm>
              <a:prstGeom prst="rect">
                <a:avLst/>
              </a:prstGeom>
            </p:spPr>
            <p:txBody>
              <a:bodyPr wrap="none">
                <a:spAutoFit/>
              </a:bodyPr>
              <a:lstStyle/>
              <a:p>
                <a:pPr>
                  <a:lnSpc>
                    <a:spcPct val="150000"/>
                  </a:lnSpc>
                </a:pPr>
                <a:r>
                  <a:rPr lang="en-US" altLang="zh-CN" sz="2400" b="1" dirty="0">
                    <a:solidFill>
                      <a:schemeClr val="bg2">
                        <a:lumMod val="50000"/>
                      </a:schemeClr>
                    </a:solidFill>
                    <a:latin typeface="Times New Roman" panose="02020603050405020304" pitchFamily="18" charset="0"/>
                    <a:cs typeface="Times New Roman" panose="02020603050405020304" pitchFamily="18" charset="0"/>
                  </a:rPr>
                  <a:t>Previous geometry (</a:t>
                </a:r>
                <a:r>
                  <a:rPr lang="en-US" altLang="zh-CN" b="1" dirty="0">
                    <a:solidFill>
                      <a:schemeClr val="bg2">
                        <a:lumMod val="50000"/>
                      </a:schemeClr>
                    </a:solidFill>
                    <a:latin typeface="Times New Roman" panose="02020603050405020304" pitchFamily="18" charset="0"/>
                    <a:cs typeface="Times New Roman" panose="02020603050405020304" pitchFamily="18" charset="0"/>
                  </a:rPr>
                  <a:t>L×W×H</a:t>
                </a:r>
                <a:r>
                  <a:rPr lang="en-US" altLang="zh-CN" sz="2000" b="1" dirty="0">
                    <a:solidFill>
                      <a:schemeClr val="bg2">
                        <a:lumMod val="50000"/>
                      </a:schemeClr>
                    </a:solidFill>
                    <a:latin typeface="Times New Roman" panose="02020603050405020304" pitchFamily="18" charset="0"/>
                    <a:cs typeface="Times New Roman" panose="02020603050405020304" pitchFamily="18" charset="0"/>
                  </a:rPr>
                  <a:t>) </a:t>
                </a:r>
                <a:r>
                  <a:rPr lang="en-US" altLang="zh-CN" sz="2400" b="1" dirty="0">
                    <a:solidFill>
                      <a:schemeClr val="bg2">
                        <a:lumMod val="50000"/>
                      </a:schemeClr>
                    </a:solidFill>
                    <a:latin typeface="Times New Roman" panose="02020603050405020304" pitchFamily="18" charset="0"/>
                    <a:cs typeface="Times New Roman" panose="02020603050405020304" pitchFamily="18" charset="0"/>
                  </a:rPr>
                  <a:t>: </a:t>
                </a:r>
                <a:endParaRPr lang="en-US" altLang="zh-CN" sz="2400" b="1"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lang="en-US" altLang="zh-CN" sz="2000" b="1" dirty="0">
                    <a:solidFill>
                      <a:schemeClr val="bg2">
                        <a:lumMod val="50000"/>
                      </a:schemeClr>
                    </a:solidFill>
                    <a:latin typeface="Times New Roman" panose="02020603050405020304" pitchFamily="18" charset="0"/>
                    <a:cs typeface="Times New Roman" panose="02020603050405020304" pitchFamily="18" charset="0"/>
                  </a:rPr>
                  <a:t>         40 m × 20 m × 30 m</a:t>
                </a:r>
                <a:r>
                  <a:rPr lang="zh-CN" altLang="en-US" sz="2000" b="1" dirty="0">
                    <a:solidFill>
                      <a:schemeClr val="bg2">
                        <a:lumMod val="50000"/>
                      </a:schemeClr>
                    </a:solidFill>
                    <a:latin typeface="Times New Roman" panose="02020603050405020304" pitchFamily="18" charset="0"/>
                    <a:cs typeface="Times New Roman" panose="02020603050405020304" pitchFamily="18" charset="0"/>
                  </a:rPr>
                  <a:t> </a:t>
                </a:r>
                <a:r>
                  <a:rPr lang="en-US" altLang="zh-CN" sz="2000" b="1" dirty="0">
                    <a:solidFill>
                      <a:schemeClr val="bg2">
                        <a:lumMod val="50000"/>
                      </a:schemeClr>
                    </a:solidFill>
                    <a:latin typeface="Times New Roman" panose="02020603050405020304" pitchFamily="18" charset="0"/>
                    <a:cs typeface="Times New Roman" panose="02020603050405020304" pitchFamily="18" charset="0"/>
                  </a:rPr>
                  <a:t>=</a:t>
                </a:r>
                <a:r>
                  <a:rPr lang="zh-CN" altLang="en-US" sz="2000" b="1" dirty="0">
                    <a:solidFill>
                      <a:schemeClr val="bg2">
                        <a:lumMod val="50000"/>
                      </a:schemeClr>
                    </a:solidFill>
                    <a:latin typeface="Times New Roman" panose="02020603050405020304" pitchFamily="18" charset="0"/>
                    <a:cs typeface="Times New Roman" panose="02020603050405020304" pitchFamily="18" charset="0"/>
                  </a:rPr>
                  <a:t> </a:t>
                </a:r>
                <a:r>
                  <a:rPr lang="en-US" altLang="zh-CN" sz="2000" b="1" dirty="0">
                    <a:solidFill>
                      <a:schemeClr val="bg2">
                        <a:lumMod val="50000"/>
                      </a:schemeClr>
                    </a:solidFill>
                    <a:latin typeface="Times New Roman" panose="02020603050405020304" pitchFamily="18" charset="0"/>
                    <a:cs typeface="Times New Roman" panose="02020603050405020304" pitchFamily="18" charset="0"/>
                  </a:rPr>
                  <a:t>2.4</a:t>
                </a:r>
                <a:r>
                  <a:rPr lang="zh-CN" altLang="en-US" sz="2000" b="1" dirty="0">
                    <a:solidFill>
                      <a:schemeClr val="bg2">
                        <a:lumMod val="50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2000" b="1" i="1" smtClean="0">
                        <a:solidFill>
                          <a:schemeClr val="bg2">
                            <a:lumMod val="50000"/>
                          </a:schemeClr>
                        </a:solidFill>
                        <a:latin typeface="Cambria Math" panose="02040503050406030204" pitchFamily="18" charset="0"/>
                        <a:ea typeface="Cambria Math" panose="02040503050406030204" pitchFamily="18" charset="0"/>
                        <a:cs typeface="Times New Roman" panose="02020603050405020304" pitchFamily="18" charset="0"/>
                      </a:rPr>
                      <m:t>×</m:t>
                    </m:r>
                    <m:r>
                      <a:rPr lang="zh-CN" altLang="en-US" sz="2000" b="1" i="1" smtClean="0">
                        <a:solidFill>
                          <a:schemeClr val="bg2">
                            <a:lumMod val="50000"/>
                          </a:schemeClr>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zh-CN" sz="2000" b="1" i="1" smtClean="0">
                            <a:solidFill>
                              <a:schemeClr val="bg2">
                                <a:lumMod val="50000"/>
                              </a:schemeClr>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000" b="1" i="1" smtClean="0">
                            <a:solidFill>
                              <a:schemeClr val="bg2">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𝟏𝟎</m:t>
                        </m:r>
                      </m:e>
                      <m:sup>
                        <m:r>
                          <a:rPr lang="en-US" altLang="zh-CN" sz="2000" b="1" i="1" smtClean="0">
                            <a:solidFill>
                              <a:schemeClr val="bg2">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𝟒</m:t>
                        </m:r>
                      </m:sup>
                    </m:sSup>
                    <m:r>
                      <a:rPr lang="zh-CN" altLang="en-US" sz="2000" b="1" i="1" smtClean="0">
                        <a:solidFill>
                          <a:schemeClr val="bg2">
                            <a:lumMod val="50000"/>
                          </a:schemeClr>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CN" sz="2000" b="1" dirty="0">
                    <a:solidFill>
                      <a:schemeClr val="bg2">
                        <a:lumMod val="50000"/>
                      </a:schemeClr>
                    </a:solidFill>
                    <a:latin typeface="Times New Roman" panose="02020603050405020304" pitchFamily="18" charset="0"/>
                    <a:cs typeface="Times New Roman" panose="02020603050405020304" pitchFamily="18" charset="0"/>
                  </a:rPr>
                  <a:t>m</a:t>
                </a:r>
                <a:r>
                  <a:rPr lang="en-US" altLang="zh-CN" sz="2000" b="1" baseline="30000" dirty="0">
                    <a:solidFill>
                      <a:schemeClr val="bg2">
                        <a:lumMod val="50000"/>
                      </a:schemeClr>
                    </a:solidFill>
                    <a:latin typeface="Times New Roman" panose="02020603050405020304" pitchFamily="18" charset="0"/>
                    <a:cs typeface="Times New Roman" panose="02020603050405020304" pitchFamily="18" charset="0"/>
                  </a:rPr>
                  <a:t>3</a:t>
                </a:r>
                <a:r>
                  <a:rPr lang="zh-CN" altLang="en-US" sz="2000" b="1" dirty="0">
                    <a:solidFill>
                      <a:schemeClr val="bg2">
                        <a:lumMod val="50000"/>
                      </a:schemeClr>
                    </a:solidFill>
                    <a:latin typeface="Times New Roman" panose="02020603050405020304" pitchFamily="18" charset="0"/>
                    <a:cs typeface="Times New Roman" panose="02020603050405020304" pitchFamily="18" charset="0"/>
                  </a:rPr>
                  <a:t> </a:t>
                </a:r>
                <a:endParaRPr lang="en-US" altLang="zh-CN" sz="2000" b="1" dirty="0">
                  <a:solidFill>
                    <a:schemeClr val="bg2">
                      <a:lumMod val="50000"/>
                    </a:schemeClr>
                  </a:solidFill>
                  <a:latin typeface="Times New Roman" panose="02020603050405020304" pitchFamily="18" charset="0"/>
                  <a:cs typeface="Times New Roman" panose="02020603050405020304" pitchFamily="18" charset="0"/>
                </a:endParaRPr>
              </a:p>
              <a:p>
                <a:endParaRPr lang="en-US" altLang="zh-CN" b="1" dirty="0">
                  <a:solidFill>
                    <a:srgbClr val="00B050"/>
                  </a:solidFill>
                  <a:latin typeface="Times New Roman" panose="02020603050405020304" pitchFamily="18" charset="0"/>
                  <a:cs typeface="Times New Roman" panose="02020603050405020304" pitchFamily="18" charset="0"/>
                </a:endParaRPr>
              </a:p>
              <a:p>
                <a:pPr>
                  <a:lnSpc>
                    <a:spcPct val="150000"/>
                  </a:lnSpc>
                </a:pPr>
                <a:r>
                  <a:rPr lang="en-US" altLang="zh-CN" sz="2400" b="1" dirty="0">
                    <a:solidFill>
                      <a:srgbClr val="00B050"/>
                    </a:solidFill>
                    <a:latin typeface="Times New Roman" panose="02020603050405020304" pitchFamily="18" charset="0"/>
                    <a:cs typeface="Times New Roman" panose="02020603050405020304" pitchFamily="18" charset="0"/>
                  </a:rPr>
                  <a:t>Latest geometry</a:t>
                </a:r>
                <a:r>
                  <a:rPr lang="en-US" altLang="zh-CN" sz="2400" b="1" dirty="0">
                    <a:solidFill>
                      <a:schemeClr val="bg2">
                        <a:lumMod val="50000"/>
                      </a:schemeClr>
                    </a:solidFill>
                    <a:latin typeface="Times New Roman" panose="02020603050405020304" pitchFamily="18" charset="0"/>
                    <a:cs typeface="Times New Roman" panose="02020603050405020304" pitchFamily="18" charset="0"/>
                  </a:rPr>
                  <a:t> </a:t>
                </a:r>
                <a:r>
                  <a:rPr lang="en-US" altLang="zh-CN" sz="2400" b="1" dirty="0">
                    <a:solidFill>
                      <a:srgbClr val="00B050"/>
                    </a:solidFill>
                    <a:latin typeface="Times New Roman" panose="02020603050405020304" pitchFamily="18" charset="0"/>
                    <a:cs typeface="Times New Roman" panose="02020603050405020304" pitchFamily="18" charset="0"/>
                  </a:rPr>
                  <a:t>(</a:t>
                </a:r>
                <a:r>
                  <a:rPr lang="en-US" altLang="zh-CN" b="1" dirty="0">
                    <a:solidFill>
                      <a:srgbClr val="00B050"/>
                    </a:solidFill>
                    <a:latin typeface="Times New Roman" panose="02020603050405020304" pitchFamily="18" charset="0"/>
                    <a:cs typeface="Times New Roman" panose="02020603050405020304" pitchFamily="18" charset="0"/>
                  </a:rPr>
                  <a:t>L×W×H</a:t>
                </a:r>
                <a:r>
                  <a:rPr lang="en-US" altLang="zh-CN" sz="2400" b="1" dirty="0">
                    <a:solidFill>
                      <a:srgbClr val="00B050"/>
                    </a:solidFill>
                    <a:latin typeface="Times New Roman" panose="02020603050405020304" pitchFamily="18" charset="0"/>
                    <a:cs typeface="Times New Roman" panose="02020603050405020304" pitchFamily="18" charset="0"/>
                  </a:rPr>
                  <a:t>) :</a:t>
                </a:r>
                <a:endParaRPr lang="en-US" altLang="zh-CN" sz="2400" b="1" dirty="0">
                  <a:solidFill>
                    <a:srgbClr val="00B050"/>
                  </a:solidFill>
                  <a:latin typeface="Times New Roman" panose="02020603050405020304" pitchFamily="18" charset="0"/>
                  <a:cs typeface="Times New Roman" panose="02020603050405020304" pitchFamily="18" charset="0"/>
                </a:endParaRPr>
              </a:p>
              <a:p>
                <a:pPr>
                  <a:lnSpc>
                    <a:spcPct val="150000"/>
                  </a:lnSpc>
                </a:pPr>
                <a:r>
                  <a:rPr lang="en-US" altLang="zh-CN" sz="2000" b="1" dirty="0">
                    <a:solidFill>
                      <a:srgbClr val="00B050"/>
                    </a:solidFill>
                    <a:latin typeface="Times New Roman" panose="02020603050405020304" pitchFamily="18" charset="0"/>
                    <a:cs typeface="Times New Roman" panose="02020603050405020304" pitchFamily="18" charset="0"/>
                  </a:rPr>
                  <a:t>         50 m × 30 m × 30 m</a:t>
                </a:r>
                <a:r>
                  <a:rPr lang="zh-CN" altLang="en-US" sz="2000" b="1" dirty="0">
                    <a:solidFill>
                      <a:srgbClr val="00B050"/>
                    </a:solidFill>
                    <a:latin typeface="Times New Roman" panose="02020603050405020304" pitchFamily="18" charset="0"/>
                    <a:cs typeface="Times New Roman" panose="02020603050405020304" pitchFamily="18" charset="0"/>
                  </a:rPr>
                  <a:t> </a:t>
                </a:r>
                <a:r>
                  <a:rPr lang="en-US" altLang="zh-CN" sz="2000" b="1" dirty="0">
                    <a:solidFill>
                      <a:srgbClr val="00B050"/>
                    </a:solidFill>
                    <a:latin typeface="Times New Roman" panose="02020603050405020304" pitchFamily="18" charset="0"/>
                    <a:cs typeface="Times New Roman" panose="02020603050405020304" pitchFamily="18" charset="0"/>
                  </a:rPr>
                  <a:t>=</a:t>
                </a:r>
                <a:r>
                  <a:rPr lang="zh-CN" altLang="en-US" sz="2000" b="1" dirty="0">
                    <a:solidFill>
                      <a:srgbClr val="00B050"/>
                    </a:solidFill>
                    <a:latin typeface="Times New Roman" panose="02020603050405020304" pitchFamily="18" charset="0"/>
                    <a:cs typeface="Times New Roman" panose="02020603050405020304" pitchFamily="18" charset="0"/>
                  </a:rPr>
                  <a:t> </a:t>
                </a:r>
                <a:r>
                  <a:rPr lang="en-US" altLang="zh-CN" sz="2000" b="1" dirty="0">
                    <a:solidFill>
                      <a:srgbClr val="00B050"/>
                    </a:solidFill>
                    <a:latin typeface="Times New Roman" panose="02020603050405020304" pitchFamily="18" charset="0"/>
                    <a:cs typeface="Times New Roman" panose="02020603050405020304" pitchFamily="18" charset="0"/>
                  </a:rPr>
                  <a:t>4.5</a:t>
                </a:r>
                <a:r>
                  <a:rPr lang="zh-CN" altLang="en-US" sz="2000" b="1" dirty="0">
                    <a:solidFill>
                      <a:srgbClr val="00B050"/>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2000" b="1"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m:t>
                    </m:r>
                    <m:r>
                      <a:rPr lang="zh-CN" altLang="en-US" sz="2000" b="1"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zh-CN" sz="2000" b="1"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000" b="1"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𝟏𝟎</m:t>
                        </m:r>
                      </m:e>
                      <m:sup>
                        <m:r>
                          <a:rPr lang="en-US" altLang="zh-CN" sz="2000" b="1"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𝟒</m:t>
                        </m:r>
                      </m:sup>
                    </m:sSup>
                    <m:r>
                      <a:rPr lang="zh-CN" altLang="en-US" sz="2000" b="1" i="1" smtClean="0">
                        <a:solidFill>
                          <a:srgbClr val="00B05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CN" sz="2000" b="1" dirty="0">
                    <a:solidFill>
                      <a:srgbClr val="00B050"/>
                    </a:solidFill>
                    <a:latin typeface="Times New Roman" panose="02020603050405020304" pitchFamily="18" charset="0"/>
                    <a:cs typeface="Times New Roman" panose="02020603050405020304" pitchFamily="18" charset="0"/>
                  </a:rPr>
                  <a:t>m</a:t>
                </a:r>
                <a:r>
                  <a:rPr lang="en-US" altLang="zh-CN" sz="2000" b="1" baseline="30000" dirty="0">
                    <a:solidFill>
                      <a:srgbClr val="00B050"/>
                    </a:solidFill>
                    <a:latin typeface="Times New Roman" panose="02020603050405020304" pitchFamily="18" charset="0"/>
                    <a:cs typeface="Times New Roman" panose="02020603050405020304" pitchFamily="18" charset="0"/>
                  </a:rPr>
                  <a:t>3</a:t>
                </a:r>
                <a:r>
                  <a:rPr lang="zh-CN" altLang="en-US" sz="2000" b="1" dirty="0">
                    <a:solidFill>
                      <a:srgbClr val="00B050"/>
                    </a:solidFill>
                    <a:latin typeface="Times New Roman" panose="02020603050405020304" pitchFamily="18" charset="0"/>
                    <a:cs typeface="Times New Roman" panose="02020603050405020304" pitchFamily="18" charset="0"/>
                  </a:rPr>
                  <a:t> </a:t>
                </a:r>
                <a:endParaRPr lang="zh-CN" altLang="en-US" sz="2000" b="1" dirty="0">
                  <a:solidFill>
                    <a:srgbClr val="00B050"/>
                  </a:solidFill>
                  <a:latin typeface="Times New Roman" panose="02020603050405020304" pitchFamily="18" charset="0"/>
                  <a:cs typeface="Times New Roman" panose="02020603050405020304" pitchFamily="18" charset="0"/>
                </a:endParaRPr>
              </a:p>
            </p:txBody>
          </p:sp>
        </mc:Choice>
        <mc:Fallback>
          <p:sp>
            <p:nvSpPr>
              <p:cNvPr id="5" name="矩形 4"/>
              <p:cNvSpPr>
                <a:spLocks noRot="1" noChangeAspect="1" noMove="1" noResize="1" noEditPoints="1" noAdjustHandles="1" noChangeArrowheads="1" noChangeShapeType="1" noTextEdit="1"/>
              </p:cNvSpPr>
              <p:nvPr/>
            </p:nvSpPr>
            <p:spPr>
              <a:xfrm>
                <a:off x="6671738" y="2468453"/>
                <a:ext cx="4925772" cy="2351478"/>
              </a:xfrm>
              <a:prstGeom prst="rect">
                <a:avLst/>
              </a:prstGeom>
              <a:blipFill rotWithShape="1">
                <a:blip r:embed="rId3"/>
                <a:stretch>
                  <a:fillRect l="-9" t="-9" r="-119" b="-1959"/>
                </a:stretch>
              </a:blipFill>
            </p:spPr>
            <p:txBody>
              <a:bodyPr/>
              <a:lstStyle/>
              <a:p>
                <a:r>
                  <a:rPr lang="zh-CN" altLang="en-US">
                    <a:noFill/>
                  </a:rPr>
                  <a:t> </a:t>
                </a:r>
              </a:p>
            </p:txBody>
          </p:sp>
        </mc:Fallback>
      </mc:AlternateContent>
      <p:sp>
        <p:nvSpPr>
          <p:cNvPr id="6" name="矩形 5"/>
          <p:cNvSpPr/>
          <p:nvPr/>
        </p:nvSpPr>
        <p:spPr>
          <a:xfrm>
            <a:off x="6371680" y="5006123"/>
            <a:ext cx="5349816" cy="738664"/>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[J. Gao, CEPC Accelerator Overall Status: https://indico.cern.ch/event/820586/contributions/3511478/attachments/1908468/3152728/CEPC_ Accelerator_Overall_Status-V2.pdf , 2019.]</a:t>
            </a:r>
            <a:endParaRPr lang="zh-CN" alt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469880" y="6602152"/>
            <a:ext cx="1463040" cy="274320"/>
          </a:xfrm>
        </p:spPr>
        <p:txBody>
          <a:bodyPr/>
          <a:lstStyle/>
          <a:p>
            <a:fld id="{DCECF795-929B-4D4F-8A6B-C7706BC3A7A6}" type="slidenum">
              <a:rPr kumimoji="1" lang="zh-CN" altLang="en-US" sz="1500" smtClean="0"/>
            </a:fld>
            <a:endParaRPr kumimoji="1" lang="zh-CN" altLang="en-US" sz="1500" dirty="0"/>
          </a:p>
        </p:txBody>
      </p:sp>
      <p:sp>
        <p:nvSpPr>
          <p:cNvPr id="6" name="矩形 5"/>
          <p:cNvSpPr/>
          <p:nvPr/>
        </p:nvSpPr>
        <p:spPr>
          <a:xfrm>
            <a:off x="847343" y="379180"/>
            <a:ext cx="10497313" cy="707886"/>
          </a:xfrm>
          <a:prstGeom prst="rect">
            <a:avLst/>
          </a:prstGeom>
        </p:spPr>
        <p:txBody>
          <a:bodyPr wrap="square">
            <a:spAutoFit/>
          </a:bodyPr>
          <a:lstStyle/>
          <a:p>
            <a:pPr algn="ctr"/>
            <a:r>
              <a:rPr lang="en-US" altLang="zh-CN" sz="4000" dirty="0">
                <a:latin typeface="Arial" panose="020B0604020202020204" pitchFamily="34" charset="0"/>
                <a:cs typeface="Arial" panose="020B0604020202020204" pitchFamily="34" charset="0"/>
              </a:rPr>
              <a:t>Discussion on the number of signal events</a:t>
            </a:r>
            <a:endParaRPr lang="en-US" altLang="zh-CN" sz="4000" dirty="0">
              <a:latin typeface="Arial" panose="020B0604020202020204" pitchFamily="34" charset="0"/>
              <a:cs typeface="Arial" panose="020B0604020202020204" pitchFamily="34" charset="0"/>
            </a:endParaRPr>
          </a:p>
        </p:txBody>
      </p:sp>
      <p:pic>
        <p:nvPicPr>
          <p:cNvPr id="8" name="图片 7"/>
          <p:cNvPicPr>
            <a:picLocks noChangeAspect="1"/>
          </p:cNvPicPr>
          <p:nvPr/>
        </p:nvPicPr>
        <p:blipFill>
          <a:blip r:embed="rId1"/>
          <a:srcRect l="1080" r="1080"/>
          <a:stretch>
            <a:fillRect/>
          </a:stretch>
        </p:blipFill>
        <p:spPr>
          <a:xfrm>
            <a:off x="885036" y="2255002"/>
            <a:ext cx="4865178" cy="3826166"/>
          </a:xfrm>
          <a:prstGeom prst="rect">
            <a:avLst/>
          </a:prstGeom>
        </p:spPr>
      </p:pic>
      <p:sp>
        <p:nvSpPr>
          <p:cNvPr id="12" name="文本框 11"/>
          <p:cNvSpPr txBox="1"/>
          <p:nvPr/>
        </p:nvSpPr>
        <p:spPr>
          <a:xfrm>
            <a:off x="885036" y="1221198"/>
            <a:ext cx="9974580" cy="275590"/>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2406.05770, Ye</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Lu, Ying-nan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Mao,</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Kechen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 Zeren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Simon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LAYCAST : LAYered CAvern Surface Tracker at future electron-positron colliders</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92710" y="-18965"/>
            <a:ext cx="12117070" cy="379095"/>
            <a:chOff x="92710" y="-18965"/>
            <a:chExt cx="12117070" cy="379095"/>
          </a:xfrm>
        </p:grpSpPr>
        <p:grpSp>
          <p:nvGrpSpPr>
            <p:cNvPr id="13" name="组合 12"/>
            <p:cNvGrpSpPr/>
            <p:nvPr/>
          </p:nvGrpSpPr>
          <p:grpSpPr>
            <a:xfrm>
              <a:off x="92710" y="-18965"/>
              <a:ext cx="4271010" cy="379095"/>
              <a:chOff x="92710" y="-18965"/>
              <a:chExt cx="4271010" cy="379095"/>
            </a:xfrm>
          </p:grpSpPr>
          <p:sp>
            <p:nvSpPr>
              <p:cNvPr id="18"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9" name="矩形 18"/>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14"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5"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6" name="矩形 15"/>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17" name="矩形 16"/>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mc:AlternateContent xmlns:mc="http://schemas.openxmlformats.org/markup-compatibility/2006">
        <mc:Choice xmlns:a14="http://schemas.microsoft.com/office/drawing/2010/main" Requires="a14">
          <p:sp>
            <p:nvSpPr>
              <p:cNvPr id="22" name="文本框 21"/>
              <p:cNvSpPr txBox="1"/>
              <p:nvPr/>
            </p:nvSpPr>
            <p:spPr>
              <a:xfrm>
                <a:off x="6602412" y="1494598"/>
                <a:ext cx="4257204" cy="649345"/>
              </a:xfrm>
              <a:prstGeom prst="rect">
                <a:avLst/>
              </a:prstGeom>
              <a:noFill/>
            </p:spPr>
            <p:txBody>
              <a:bodyPr wrap="square" rtlCol="0">
                <a:spAutoFit/>
              </a:bodyPr>
              <a:lstStyle/>
              <a:p>
                <a:r>
                  <a:rPr kumimoji="1" lang="en-US" altLang="zh-CN" b="1" dirty="0">
                    <a:latin typeface="Arial" panose="020B0604020202020204" pitchFamily="34" charset="0"/>
                    <a:cs typeface="Arial" panose="020B0604020202020204" pitchFamily="34" charset="0"/>
                  </a:rPr>
                  <a:t>Axion</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like</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particles: </a:t>
                </a:r>
                <a:endParaRPr kumimoji="1" lang="en-US" altLang="zh-CN" i="1" dirty="0">
                  <a:latin typeface="Cambria Math" panose="02040503050406030204" pitchFamily="18" charset="0"/>
                  <a:cs typeface="Arial" panose="020B0604020202020204" pitchFamily="34" charset="0"/>
                </a:endParaRPr>
              </a:p>
              <a:p>
                <a14:m>
                  <m:oMath xmlns:m="http://schemas.openxmlformats.org/officeDocument/2006/math">
                    <m:sSup>
                      <m:sSupPr>
                        <m:ctrlPr>
                          <a:rPr kumimoji="1" lang="en-US" altLang="zh-CN" i="1">
                            <a:latin typeface="Cambria Math" panose="02040503050406030204" pitchFamily="18" charset="0"/>
                            <a:cs typeface="Arial" panose="020B0604020202020204" pitchFamily="34" charset="0"/>
                          </a:rPr>
                        </m:ctrlPr>
                      </m:sSupPr>
                      <m:e>
                        <m:r>
                          <a:rPr kumimoji="1" lang="en-US" altLang="zh-CN" i="1">
                            <a:latin typeface="Cambria Math" panose="02040503050406030204" pitchFamily="18" charset="0"/>
                            <a:cs typeface="Arial" panose="020B0604020202020204" pitchFamily="34" charset="0"/>
                          </a:rPr>
                          <m:t> </m:t>
                        </m:r>
                        <m:r>
                          <a:rPr kumimoji="1" lang="en-US" altLang="zh-CN" i="1">
                            <a:latin typeface="Cambria Math" panose="02040503050406030204" pitchFamily="18" charset="0"/>
                            <a:cs typeface="Arial" panose="020B0604020202020204" pitchFamily="34" charset="0"/>
                          </a:rPr>
                          <m:t>𝑒</m:t>
                        </m:r>
                      </m:e>
                      <m:sup>
                        <m:r>
                          <a:rPr kumimoji="1" lang="en-US" altLang="zh-CN" i="1">
                            <a:latin typeface="Cambria Math" panose="02040503050406030204" pitchFamily="18" charset="0"/>
                            <a:cs typeface="Arial" panose="020B0604020202020204" pitchFamily="34" charset="0"/>
                          </a:rPr>
                          <m:t>−</m:t>
                        </m:r>
                      </m:sup>
                    </m:sSup>
                    <m:sSup>
                      <m:sSupPr>
                        <m:ctrlPr>
                          <a:rPr kumimoji="1" lang="en-US" altLang="zh-CN" i="1">
                            <a:latin typeface="Cambria Math" panose="02040503050406030204" pitchFamily="18" charset="0"/>
                            <a:cs typeface="Arial" panose="020B0604020202020204" pitchFamily="34" charset="0"/>
                          </a:rPr>
                        </m:ctrlPr>
                      </m:sSupPr>
                      <m:e>
                        <m:r>
                          <a:rPr kumimoji="1" lang="en-US" altLang="zh-CN" i="1">
                            <a:latin typeface="Cambria Math" panose="02040503050406030204" pitchFamily="18" charset="0"/>
                            <a:cs typeface="Arial" panose="020B0604020202020204" pitchFamily="34" charset="0"/>
                          </a:rPr>
                          <m:t>𝑒</m:t>
                        </m:r>
                      </m:e>
                      <m:sup>
                        <m:r>
                          <a:rPr kumimoji="1" lang="en-US" altLang="zh-CN" i="1">
                            <a:latin typeface="Cambria Math" panose="02040503050406030204" pitchFamily="18" charset="0"/>
                            <a:cs typeface="Arial" panose="020B0604020202020204" pitchFamily="34" charset="0"/>
                          </a:rPr>
                          <m:t>+</m:t>
                        </m:r>
                      </m:sup>
                    </m:sSup>
                    <m:r>
                      <a:rPr kumimoji="1" lang="en-US" altLang="zh-CN" i="1">
                        <a:latin typeface="Cambria Math" panose="02040503050406030204" pitchFamily="18" charset="0"/>
                        <a:ea typeface="Cambria Math" panose="02040503050406030204" pitchFamily="18" charset="0"/>
                        <a:cs typeface="Arial" panose="020B0604020202020204" pitchFamily="34" charset="0"/>
                      </a:rPr>
                      <m:t>→</m:t>
                    </m:r>
                    <m:r>
                      <a:rPr kumimoji="1" lang="en-US" altLang="zh-CN" i="1" smtClean="0">
                        <a:latin typeface="Cambria Math" panose="02040503050406030204" pitchFamily="18" charset="0"/>
                        <a:ea typeface="Cambria Math" panose="02040503050406030204" pitchFamily="18" charset="0"/>
                        <a:cs typeface="Arial" panose="020B0604020202020204" pitchFamily="34" charset="0"/>
                      </a:rPr>
                      <m:t>𝛾</m:t>
                    </m:r>
                    <m:r>
                      <a:rPr kumimoji="1" lang="en-US" altLang="zh-CN" i="1">
                        <a:latin typeface="Cambria Math" panose="02040503050406030204" pitchFamily="18" charset="0"/>
                        <a:ea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ea typeface="Cambria Math" panose="02040503050406030204" pitchFamily="18" charset="0"/>
                        <a:cs typeface="Arial" panose="020B0604020202020204" pitchFamily="34" charset="0"/>
                      </a:rPr>
                      <m:t>𝑎</m:t>
                    </m:r>
                    <m:r>
                      <a:rPr kumimoji="1" lang="en-US" altLang="zh-CN" b="0" i="1" smtClean="0">
                        <a:latin typeface="Cambria Math" panose="02040503050406030204" pitchFamily="18" charset="0"/>
                        <a:ea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ea typeface="Cambria Math" panose="02040503050406030204" pitchFamily="18" charset="0"/>
                        <a:cs typeface="Arial" panose="020B0604020202020204" pitchFamily="34" charset="0"/>
                      </a:rPr>
                      <m:t>𝑎</m:t>
                    </m:r>
                    <m:r>
                      <a:rPr kumimoji="1" lang="en-US" altLang="zh-CN" i="1">
                        <a:latin typeface="Cambria Math" panose="02040503050406030204" pitchFamily="18" charset="0"/>
                        <a:ea typeface="Cambria Math" panose="02040503050406030204" pitchFamily="18" charset="0"/>
                        <a:cs typeface="Arial" panose="020B0604020202020204" pitchFamily="34" charset="0"/>
                      </a:rPr>
                      <m:t>→</m:t>
                    </m:r>
                    <m:r>
                      <a:rPr kumimoji="1" lang="en-US" altLang="zh-CN" i="1">
                        <a:latin typeface="Cambria Math" panose="02040503050406030204" pitchFamily="18" charset="0"/>
                        <a:ea typeface="Cambria Math" panose="02040503050406030204" pitchFamily="18" charset="0"/>
                        <a:cs typeface="Arial" panose="020B0604020202020204" pitchFamily="34" charset="0"/>
                      </a:rPr>
                      <m:t>𝛾𝛾</m:t>
                    </m:r>
                    <m:r>
                      <a:rPr kumimoji="1" lang="en-US" altLang="zh-CN" b="0" i="0" smtClean="0">
                        <a:latin typeface="Cambria Math" panose="02040503050406030204" pitchFamily="18" charset="0"/>
                        <a:ea typeface="Cambria Math" panose="02040503050406030204" pitchFamily="18" charset="0"/>
                        <a:cs typeface="Arial" panose="020B0604020202020204" pitchFamily="34" charset="0"/>
                      </a:rPr>
                      <m:t> </m:t>
                    </m:r>
                    <m:r>
                      <a:rPr kumimoji="1" lang="en-US" altLang="zh-CN" b="0" i="0" smtClean="0">
                        <a:latin typeface="Cambria Math" panose="02040503050406030204" pitchFamily="18" charset="0"/>
                      </a:rPr>
                      <m:t>@</m:t>
                    </m:r>
                    <m:r>
                      <a:rPr kumimoji="1" lang="zh-CN" altLang="en-US" b="0" i="0" smtClean="0">
                        <a:latin typeface="Cambria Math" panose="02040503050406030204" pitchFamily="18" charset="0"/>
                      </a:rPr>
                      <m:t> </m:t>
                    </m:r>
                    <m:rad>
                      <m:radPr>
                        <m:degHide m:val="on"/>
                        <m:ctrlPr>
                          <a:rPr kumimoji="1" lang="zh-CN" altLang="en-US" b="0" i="1" smtClean="0">
                            <a:latin typeface="Cambria Math" panose="02040503050406030204" pitchFamily="18" charset="0"/>
                          </a:rPr>
                        </m:ctrlPr>
                      </m:radPr>
                      <m:deg/>
                      <m:e>
                        <m:r>
                          <a:rPr kumimoji="1" lang="en-US" altLang="zh-CN" b="0" i="1" smtClean="0">
                            <a:latin typeface="Cambria Math" panose="02040503050406030204" pitchFamily="18" charset="0"/>
                          </a:rPr>
                          <m:t>𝑠</m:t>
                        </m:r>
                      </m:e>
                    </m:rad>
                    <m:r>
                      <a:rPr kumimoji="1" lang="en-US" altLang="zh-CN" b="0" i="1" smtClean="0">
                        <a:latin typeface="Cambria Math" panose="02040503050406030204" pitchFamily="18" charset="0"/>
                      </a:rPr>
                      <m:t>=</m:t>
                    </m:r>
                    <m:r>
                      <a:rPr kumimoji="1" lang="en-US" altLang="zh-CN" b="0" i="0" smtClean="0">
                        <a:latin typeface="Cambria Math" panose="02040503050406030204" pitchFamily="18" charset="0"/>
                      </a:rPr>
                      <m:t>91</m:t>
                    </m:r>
                    <m:r>
                      <a:rPr kumimoji="1" lang="en-US" altLang="zh-CN" b="0" i="0" smtClean="0">
                        <a:latin typeface="Cambria Math" panose="02040503050406030204" pitchFamily="18" charset="0"/>
                      </a:rPr>
                      <m:t>.</m:t>
                    </m:r>
                    <m:r>
                      <a:rPr kumimoji="1" lang="en-US" altLang="zh-CN" b="0" i="0" smtClean="0">
                        <a:latin typeface="Cambria Math" panose="02040503050406030204" pitchFamily="18" charset="0"/>
                      </a:rPr>
                      <m:t>2</m:t>
                    </m:r>
                  </m:oMath>
                </a14:m>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GeV</a:t>
                </a:r>
                <a:endParaRPr kumimoji="1" lang="zh-CN" altLang="en-US" dirty="0">
                  <a:latin typeface="Arial" panose="020B0604020202020204" pitchFamily="34" charset="0"/>
                  <a:cs typeface="Arial" panose="020B0604020202020204" pitchFamily="34" charset="0"/>
                </a:endParaRPr>
              </a:p>
            </p:txBody>
          </p:sp>
        </mc:Choice>
        <mc:Fallback>
          <p:sp>
            <p:nvSpPr>
              <p:cNvPr id="22" name="文本框 21"/>
              <p:cNvSpPr txBox="1">
                <a:spLocks noRot="1" noChangeAspect="1" noMove="1" noResize="1" noEditPoints="1" noAdjustHandles="1" noChangeArrowheads="1" noChangeShapeType="1" noTextEdit="1"/>
              </p:cNvSpPr>
              <p:nvPr/>
            </p:nvSpPr>
            <p:spPr>
              <a:xfrm>
                <a:off x="6602412" y="1494598"/>
                <a:ext cx="4257204" cy="649345"/>
              </a:xfrm>
              <a:prstGeom prst="rect">
                <a:avLst/>
              </a:prstGeom>
              <a:blipFill rotWithShape="1">
                <a:blip r:embed="rId2"/>
                <a:stretch>
                  <a:fillRect l="-7" t="-68" r="11" b="28"/>
                </a:stretch>
              </a:blipFill>
            </p:spPr>
            <p:txBody>
              <a:bodyPr/>
              <a:lstStyle/>
              <a:p>
                <a:r>
                  <a:rPr lang="zh-CN" altLang="en-US">
                    <a:noFill/>
                  </a:rPr>
                  <a:t> </a:t>
                </a:r>
              </a:p>
            </p:txBody>
          </p:sp>
        </mc:Fallback>
      </mc:AlternateContent>
      <p:pic>
        <p:nvPicPr>
          <p:cNvPr id="2" name="图片 1"/>
          <p:cNvPicPr>
            <a:picLocks noChangeAspect="1"/>
          </p:cNvPicPr>
          <p:nvPr/>
        </p:nvPicPr>
        <p:blipFill>
          <a:blip r:embed="rId3"/>
          <a:srcRect l="1071" r="1071"/>
          <a:stretch>
            <a:fillRect/>
          </a:stretch>
        </p:blipFill>
        <p:spPr>
          <a:xfrm>
            <a:off x="6602412" y="2253691"/>
            <a:ext cx="4865178" cy="3826166"/>
          </a:xfrm>
          <a:prstGeom prst="rect">
            <a:avLst/>
          </a:prstGeom>
        </p:spPr>
      </p:pic>
      <mc:AlternateContent xmlns:mc="http://schemas.openxmlformats.org/markup-compatibility/2006">
        <mc:Choice xmlns:a14="http://schemas.microsoft.com/office/drawing/2010/main" Requires="a14">
          <p:sp>
            <p:nvSpPr>
              <p:cNvPr id="3" name="文本框 2"/>
              <p:cNvSpPr txBox="1"/>
              <p:nvPr/>
            </p:nvSpPr>
            <p:spPr>
              <a:xfrm>
                <a:off x="885036" y="1494598"/>
                <a:ext cx="2711833" cy="649345"/>
              </a:xfrm>
              <a:prstGeom prst="rect">
                <a:avLst/>
              </a:prstGeom>
              <a:noFill/>
            </p:spPr>
            <p:txBody>
              <a:bodyPr wrap="none" rtlCol="0">
                <a:spAutoFit/>
              </a:bodyPr>
              <a:lstStyle/>
              <a:p>
                <a:r>
                  <a:rPr kumimoji="1" lang="en-US" altLang="zh-CN" b="1" dirty="0">
                    <a:latin typeface="Arial" panose="020B0604020202020204" pitchFamily="34" charset="0"/>
                    <a:cs typeface="Arial" panose="020B0604020202020204" pitchFamily="34" charset="0"/>
                  </a:rPr>
                  <a:t>Higgs</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decays:</a:t>
                </a:r>
                <a:r>
                  <a:rPr kumimoji="1" lang="zh-CN" altLang="en-US" b="1" dirty="0">
                    <a:latin typeface="Arial" panose="020B0604020202020204" pitchFamily="34" charset="0"/>
                    <a:cs typeface="Arial" panose="020B0604020202020204" pitchFamily="34" charset="0"/>
                  </a:rPr>
                  <a:t> </a:t>
                </a:r>
                <a:endParaRPr kumimoji="1" lang="en-US" altLang="zh-CN" b="1" dirty="0">
                  <a:latin typeface="Arial" panose="020B0604020202020204" pitchFamily="34" charset="0"/>
                  <a:cs typeface="Arial" panose="020B0604020202020204" pitchFamily="34" charset="0"/>
                </a:endParaRPr>
              </a:p>
              <a:p>
                <a14:m>
                  <m:oMath xmlns:m="http://schemas.openxmlformats.org/officeDocument/2006/math">
                    <m:r>
                      <a:rPr kumimoji="1" lang="en-US" altLang="zh-CN" b="0" i="1" smtClean="0">
                        <a:latin typeface="Cambria Math" panose="02040503050406030204" pitchFamily="18" charset="0"/>
                      </a:rPr>
                      <m:t>ℎ</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𝑋𝑋</m:t>
                    </m:r>
                    <m:r>
                      <a:rPr kumimoji="1" lang="zh-CN" altLang="en-US" b="0" i="0" smtClean="0">
                        <a:latin typeface="Cambria Math" panose="02040503050406030204" pitchFamily="18" charset="0"/>
                      </a:rPr>
                      <m:t> </m:t>
                    </m:r>
                    <m:r>
                      <a:rPr kumimoji="1" lang="en-US" altLang="zh-CN" b="0" i="0" smtClean="0">
                        <a:latin typeface="Cambria Math" panose="02040503050406030204" pitchFamily="18" charset="0"/>
                      </a:rPr>
                      <m:t>@</m:t>
                    </m:r>
                    <m:r>
                      <a:rPr kumimoji="1" lang="zh-CN" altLang="en-US" b="0" i="0" smtClean="0">
                        <a:latin typeface="Cambria Math" panose="02040503050406030204" pitchFamily="18" charset="0"/>
                      </a:rPr>
                      <m:t> </m:t>
                    </m:r>
                    <m:rad>
                      <m:radPr>
                        <m:degHide m:val="on"/>
                        <m:ctrlPr>
                          <a:rPr kumimoji="1" lang="zh-CN" altLang="en-US" b="0" i="1" smtClean="0">
                            <a:latin typeface="Cambria Math" panose="02040503050406030204" pitchFamily="18" charset="0"/>
                          </a:rPr>
                        </m:ctrlPr>
                      </m:radPr>
                      <m:deg/>
                      <m:e>
                        <m:r>
                          <a:rPr kumimoji="1" lang="en-US" altLang="zh-CN" b="0" i="1" smtClean="0">
                            <a:latin typeface="Cambria Math" panose="02040503050406030204" pitchFamily="18" charset="0"/>
                          </a:rPr>
                          <m:t>𝑠</m:t>
                        </m:r>
                      </m:e>
                    </m:rad>
                    <m:r>
                      <a:rPr kumimoji="1" lang="en-US" altLang="zh-CN" b="0" i="1" smtClean="0">
                        <a:latin typeface="Cambria Math" panose="02040503050406030204" pitchFamily="18" charset="0"/>
                      </a:rPr>
                      <m:t>=</m:t>
                    </m:r>
                    <m:r>
                      <a:rPr kumimoji="1" lang="zh-CN" altLang="en-US" b="0" i="1" smtClean="0">
                        <a:latin typeface="Cambria Math" panose="02040503050406030204" pitchFamily="18" charset="0"/>
                      </a:rPr>
                      <m:t> </m:t>
                    </m:r>
                  </m:oMath>
                </a14:m>
                <a:r>
                  <a:rPr kumimoji="1" lang="en-US" altLang="zh-CN" dirty="0">
                    <a:latin typeface="Arial" panose="020B0604020202020204" pitchFamily="34" charset="0"/>
                    <a:cs typeface="Arial" panose="020B0604020202020204" pitchFamily="34" charset="0"/>
                  </a:rPr>
                  <a:t>240</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GeV</a:t>
                </a:r>
                <a:endParaRPr kumimoji="1" lang="zh-CN" altLang="en-US" b="1" dirty="0">
                  <a:latin typeface="Times New Roman" panose="02020603050405020304" pitchFamily="18" charset="0"/>
                  <a:cs typeface="Times New Roman" panose="020206030504050203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885036" y="1494598"/>
                <a:ext cx="2711833" cy="649345"/>
              </a:xfrm>
              <a:prstGeom prst="rect">
                <a:avLst/>
              </a:prstGeom>
              <a:blipFill rotWithShape="1">
                <a:blip r:embed="rId4"/>
                <a:stretch>
                  <a:fillRect l="-18" t="-68" r="8" b="28"/>
                </a:stretch>
              </a:blipFill>
            </p:spPr>
            <p:txBody>
              <a:bodyPr/>
              <a:lstStyle/>
              <a:p>
                <a:r>
                  <a:rPr lang="zh-CN" altLang="en-US">
                    <a:noFill/>
                  </a:rPr>
                  <a:t> </a:t>
                </a:r>
              </a:p>
            </p:txBody>
          </p:sp>
        </mc:Fallback>
      </mc:AlternateContent>
      <p:sp>
        <p:nvSpPr>
          <p:cNvPr id="7" name="文本框 6"/>
          <p:cNvSpPr txBox="1"/>
          <p:nvPr/>
        </p:nvSpPr>
        <p:spPr>
          <a:xfrm>
            <a:off x="847343" y="6189605"/>
            <a:ext cx="8723863" cy="369332"/>
          </a:xfrm>
          <a:prstGeom prst="rect">
            <a:avLst/>
          </a:prstGeom>
          <a:noFill/>
        </p:spPr>
        <p:txBody>
          <a:bodyPr wrap="none" rtlCol="0">
            <a:spAutoFit/>
          </a:bodyPr>
          <a:lstStyle/>
          <a:p>
            <a:r>
              <a:rPr lang="en-GB" altLang="zh-CN" b="1" dirty="0">
                <a:effectLst/>
                <a:latin typeface="Arial" panose="020B0604020202020204" pitchFamily="34" charset="0"/>
                <a:cs typeface="Arial" panose="020B0604020202020204" pitchFamily="34" charset="0"/>
              </a:rPr>
              <a:t>effects of the background events:  </a:t>
            </a:r>
            <a:r>
              <a:rPr lang="en-GB" altLang="zh-CN" dirty="0">
                <a:effectLst/>
                <a:latin typeface="Arial" panose="020B0604020202020204" pitchFamily="34" charset="0"/>
                <a:cs typeface="Arial" panose="020B0604020202020204" pitchFamily="34" charset="0"/>
              </a:rPr>
              <a:t>95% C.L. : </a:t>
            </a:r>
            <a:r>
              <a:rPr lang="en-GB" altLang="zh-CN" i="1" dirty="0">
                <a:effectLst/>
                <a:latin typeface="Arial" panose="020B0604020202020204" pitchFamily="34" charset="0"/>
                <a:cs typeface="Arial" panose="020B0604020202020204" pitchFamily="34" charset="0"/>
              </a:rPr>
              <a:t>N</a:t>
            </a:r>
            <a:r>
              <a:rPr lang="en-GB" altLang="zh-CN" i="1" baseline="-25000" dirty="0">
                <a:effectLst/>
                <a:latin typeface="Arial" panose="020B0604020202020204" pitchFamily="34" charset="0"/>
                <a:cs typeface="Arial" panose="020B0604020202020204" pitchFamily="34" charset="0"/>
              </a:rPr>
              <a:t>s</a:t>
            </a:r>
            <a:r>
              <a:rPr lang="en-GB" altLang="zh-CN" dirty="0">
                <a:effectLst/>
                <a:latin typeface="Arial" panose="020B0604020202020204" pitchFamily="34" charset="0"/>
                <a:cs typeface="Arial" panose="020B0604020202020204" pitchFamily="34" charset="0"/>
              </a:rPr>
              <a:t> = 3, 20, 50 </a:t>
            </a:r>
            <a:r>
              <a:rPr lang="en-GB" altLang="zh-CN" dirty="0">
                <a:effectLst/>
                <a:latin typeface="Arial" panose="020B0604020202020204" pitchFamily="34" charset="0"/>
                <a:cs typeface="Arial" panose="020B0604020202020204" pitchFamily="34" charset="0"/>
                <a:sym typeface="Wingdings" panose="05000000000000000000" pitchFamily="2" charset="2"/>
              </a:rPr>
              <a:t></a:t>
            </a:r>
            <a:r>
              <a:rPr lang="en-GB" altLang="zh-CN" dirty="0">
                <a:effectLst/>
                <a:latin typeface="Arial" panose="020B0604020202020204" pitchFamily="34" charset="0"/>
                <a:cs typeface="Arial" panose="020B0604020202020204" pitchFamily="34" charset="0"/>
              </a:rPr>
              <a:t> </a:t>
            </a:r>
            <a:r>
              <a:rPr lang="en-GB" altLang="zh-CN" i="1" dirty="0">
                <a:effectLst/>
                <a:latin typeface="Arial" panose="020B0604020202020204" pitchFamily="34" charset="0"/>
                <a:cs typeface="Arial" panose="020B0604020202020204" pitchFamily="34" charset="0"/>
              </a:rPr>
              <a:t>N</a:t>
            </a:r>
            <a:r>
              <a:rPr lang="en-GB" altLang="zh-CN" i="1" baseline="-25000" dirty="0">
                <a:effectLst/>
                <a:latin typeface="Arial" panose="020B0604020202020204" pitchFamily="34" charset="0"/>
                <a:cs typeface="Arial" panose="020B0604020202020204" pitchFamily="34" charset="0"/>
              </a:rPr>
              <a:t>b</a:t>
            </a:r>
            <a:r>
              <a:rPr lang="en-GB" altLang="zh-CN" dirty="0">
                <a:effectLst/>
                <a:latin typeface="Arial" panose="020B0604020202020204" pitchFamily="34" charset="0"/>
                <a:cs typeface="Arial" panose="020B0604020202020204" pitchFamily="34" charset="0"/>
              </a:rPr>
              <a:t> </a:t>
            </a:r>
            <a:r>
              <a:rPr lang="en-GB" altLang="zh-CN" dirty="0">
                <a:latin typeface="Arial" panose="020B0604020202020204" pitchFamily="34" charset="0"/>
                <a:cs typeface="Arial" panose="020B0604020202020204" pitchFamily="34" charset="0"/>
              </a:rPr>
              <a:t>~</a:t>
            </a:r>
            <a:r>
              <a:rPr lang="en-GB" altLang="zh-CN" dirty="0">
                <a:effectLst/>
                <a:latin typeface="Arial" panose="020B0604020202020204" pitchFamily="34" charset="0"/>
                <a:cs typeface="Arial" panose="020B0604020202020204" pitchFamily="34" charset="0"/>
              </a:rPr>
              <a:t> 0, 100, 625</a:t>
            </a:r>
            <a:endParaRPr lang="en-GB" altLang="zh-CN" dirty="0">
              <a:effectLst/>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469880" y="6602152"/>
            <a:ext cx="1463040" cy="274320"/>
          </a:xfrm>
        </p:spPr>
        <p:txBody>
          <a:bodyPr/>
          <a:lstStyle/>
          <a:p>
            <a:fld id="{DCECF795-929B-4D4F-8A6B-C7706BC3A7A6}" type="slidenum">
              <a:rPr kumimoji="1" lang="zh-CN" altLang="en-US" sz="1500" smtClean="0"/>
            </a:fld>
            <a:endParaRPr kumimoji="1" lang="zh-CN" altLang="en-US" sz="1500" dirty="0"/>
          </a:p>
        </p:txBody>
      </p:sp>
      <p:sp>
        <p:nvSpPr>
          <p:cNvPr id="6" name="矩形 5"/>
          <p:cNvSpPr/>
          <p:nvPr/>
        </p:nvSpPr>
        <p:spPr>
          <a:xfrm>
            <a:off x="3027228" y="406103"/>
            <a:ext cx="6921767" cy="646331"/>
          </a:xfrm>
          <a:prstGeom prst="rect">
            <a:avLst/>
          </a:prstGeom>
        </p:spPr>
        <p:txBody>
          <a:bodyPr wrap="none">
            <a:spAutoFit/>
          </a:bodyPr>
          <a:lstStyle/>
          <a:p>
            <a:r>
              <a:rPr lang="en-US" altLang="zh-CN" sz="3600" dirty="0">
                <a:latin typeface="Arial" panose="020B0604020202020204" pitchFamily="34" charset="0"/>
                <a:cs typeface="Arial" panose="020B0604020202020204" pitchFamily="34" charset="0"/>
              </a:rPr>
              <a:t>Effects of adding the cavern floor</a:t>
            </a:r>
            <a:endParaRPr lang="zh-CN" altLang="en-US" sz="3600" dirty="0">
              <a:latin typeface="Arial" panose="020B0604020202020204" pitchFamily="34" charset="0"/>
              <a:cs typeface="Arial" panose="020B0604020202020204" pitchFamily="34" charset="0"/>
            </a:endParaRPr>
          </a:p>
        </p:txBody>
      </p:sp>
      <p:pic>
        <p:nvPicPr>
          <p:cNvPr id="8" name="图片 7"/>
          <p:cNvPicPr>
            <a:picLocks noChangeAspect="1"/>
          </p:cNvPicPr>
          <p:nvPr/>
        </p:nvPicPr>
        <p:blipFill rotWithShape="1">
          <a:blip r:embed="rId1"/>
          <a:srcRect l="6231"/>
          <a:stretch>
            <a:fillRect/>
          </a:stretch>
        </p:blipFill>
        <p:spPr>
          <a:xfrm>
            <a:off x="1007148" y="2486918"/>
            <a:ext cx="4865178" cy="3826166"/>
          </a:xfrm>
          <a:prstGeom prst="rect">
            <a:avLst/>
          </a:prstGeom>
        </p:spPr>
      </p:pic>
      <p:sp>
        <p:nvSpPr>
          <p:cNvPr id="12" name="文本框 11"/>
          <p:cNvSpPr txBox="1"/>
          <p:nvPr/>
        </p:nvSpPr>
        <p:spPr>
          <a:xfrm>
            <a:off x="885036" y="1742115"/>
            <a:ext cx="9974580" cy="275590"/>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2406.05770, Ye</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Lu, Ying-nan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Mao,</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Kechen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 Zeren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Simon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LAYCAST : LAYered CAvern Surface Tracker at future electron-positron colliders</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92710" y="-18965"/>
            <a:ext cx="12117070" cy="379095"/>
            <a:chOff x="92710" y="-18965"/>
            <a:chExt cx="12117070" cy="379095"/>
          </a:xfrm>
        </p:grpSpPr>
        <p:grpSp>
          <p:nvGrpSpPr>
            <p:cNvPr id="13" name="组合 12"/>
            <p:cNvGrpSpPr/>
            <p:nvPr/>
          </p:nvGrpSpPr>
          <p:grpSpPr>
            <a:xfrm>
              <a:off x="92710" y="-18965"/>
              <a:ext cx="4271010" cy="379095"/>
              <a:chOff x="92710" y="-18965"/>
              <a:chExt cx="4271010" cy="379095"/>
            </a:xfrm>
          </p:grpSpPr>
          <p:sp>
            <p:nvSpPr>
              <p:cNvPr id="18"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9" name="矩形 18"/>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14"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5"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6" name="矩形 15"/>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17" name="矩形 16"/>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pic>
        <p:nvPicPr>
          <p:cNvPr id="21" name="图片 20"/>
          <p:cNvPicPr>
            <a:picLocks noChangeAspect="1"/>
          </p:cNvPicPr>
          <p:nvPr/>
        </p:nvPicPr>
        <p:blipFill>
          <a:blip r:embed="rId2"/>
          <a:stretch>
            <a:fillRect/>
          </a:stretch>
        </p:blipFill>
        <p:spPr>
          <a:xfrm>
            <a:off x="6455224" y="4436167"/>
            <a:ext cx="4465651" cy="1966141"/>
          </a:xfrm>
          <a:prstGeom prst="rect">
            <a:avLst/>
          </a:prstGeom>
        </p:spPr>
      </p:pic>
      <mc:AlternateContent xmlns:mc="http://schemas.openxmlformats.org/markup-compatibility/2006">
        <mc:Choice xmlns:a14="http://schemas.microsoft.com/office/drawing/2010/main" Requires="a14">
          <p:sp>
            <p:nvSpPr>
              <p:cNvPr id="22" name="文本框 21"/>
              <p:cNvSpPr txBox="1"/>
              <p:nvPr/>
            </p:nvSpPr>
            <p:spPr>
              <a:xfrm>
                <a:off x="885036" y="1266874"/>
                <a:ext cx="6355586" cy="372346"/>
              </a:xfrm>
              <a:prstGeom prst="rect">
                <a:avLst/>
              </a:prstGeom>
              <a:noFill/>
            </p:spPr>
            <p:txBody>
              <a:bodyPr wrap="square" rtlCol="0">
                <a:spAutoFit/>
              </a:bodyPr>
              <a:lstStyle/>
              <a:p>
                <a:r>
                  <a:rPr kumimoji="1" lang="en-US" altLang="zh-CN" b="1" dirty="0">
                    <a:latin typeface="Arial" panose="020B0604020202020204" pitchFamily="34" charset="0"/>
                    <a:cs typeface="Arial" panose="020B0604020202020204" pitchFamily="34" charset="0"/>
                  </a:rPr>
                  <a:t>Axion</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like</a:t>
                </a:r>
                <a:r>
                  <a:rPr kumimoji="1" lang="zh-CN" altLang="en-US" b="1"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particles: </a:t>
                </a:r>
                <a14:m>
                  <m:oMath xmlns:m="http://schemas.openxmlformats.org/officeDocument/2006/math">
                    <m:sSup>
                      <m:sSupPr>
                        <m:ctrlPr>
                          <a:rPr kumimoji="1" lang="en-US" altLang="zh-CN" i="1">
                            <a:latin typeface="Cambria Math" panose="02040503050406030204" pitchFamily="18" charset="0"/>
                            <a:cs typeface="Arial" panose="020B0604020202020204" pitchFamily="34" charset="0"/>
                          </a:rPr>
                        </m:ctrlPr>
                      </m:sSupPr>
                      <m:e>
                        <m:r>
                          <a:rPr kumimoji="1" lang="en-US" altLang="zh-CN" i="1">
                            <a:latin typeface="Cambria Math" panose="02040503050406030204" pitchFamily="18" charset="0"/>
                            <a:cs typeface="Arial" panose="020B0604020202020204" pitchFamily="34" charset="0"/>
                          </a:rPr>
                          <m:t> </m:t>
                        </m:r>
                        <m:r>
                          <a:rPr kumimoji="1" lang="en-US" altLang="zh-CN" i="1">
                            <a:latin typeface="Cambria Math" panose="02040503050406030204" pitchFamily="18" charset="0"/>
                            <a:cs typeface="Arial" panose="020B0604020202020204" pitchFamily="34" charset="0"/>
                          </a:rPr>
                          <m:t>𝑒</m:t>
                        </m:r>
                      </m:e>
                      <m:sup>
                        <m:r>
                          <a:rPr kumimoji="1" lang="en-US" altLang="zh-CN" i="1">
                            <a:latin typeface="Cambria Math" panose="02040503050406030204" pitchFamily="18" charset="0"/>
                            <a:cs typeface="Arial" panose="020B0604020202020204" pitchFamily="34" charset="0"/>
                          </a:rPr>
                          <m:t>−</m:t>
                        </m:r>
                      </m:sup>
                    </m:sSup>
                    <m:sSup>
                      <m:sSupPr>
                        <m:ctrlPr>
                          <a:rPr kumimoji="1" lang="en-US" altLang="zh-CN" i="1">
                            <a:latin typeface="Cambria Math" panose="02040503050406030204" pitchFamily="18" charset="0"/>
                            <a:cs typeface="Arial" panose="020B0604020202020204" pitchFamily="34" charset="0"/>
                          </a:rPr>
                        </m:ctrlPr>
                      </m:sSupPr>
                      <m:e>
                        <m:r>
                          <a:rPr kumimoji="1" lang="en-US" altLang="zh-CN" i="1">
                            <a:latin typeface="Cambria Math" panose="02040503050406030204" pitchFamily="18" charset="0"/>
                            <a:cs typeface="Arial" panose="020B0604020202020204" pitchFamily="34" charset="0"/>
                          </a:rPr>
                          <m:t>𝑒</m:t>
                        </m:r>
                      </m:e>
                      <m:sup>
                        <m:r>
                          <a:rPr kumimoji="1" lang="en-US" altLang="zh-CN" i="1">
                            <a:latin typeface="Cambria Math" panose="02040503050406030204" pitchFamily="18" charset="0"/>
                            <a:cs typeface="Arial" panose="020B0604020202020204" pitchFamily="34" charset="0"/>
                          </a:rPr>
                          <m:t>+</m:t>
                        </m:r>
                      </m:sup>
                    </m:sSup>
                    <m:r>
                      <a:rPr kumimoji="1" lang="en-US" altLang="zh-CN" i="1">
                        <a:latin typeface="Cambria Math" panose="02040503050406030204" pitchFamily="18" charset="0"/>
                        <a:ea typeface="Cambria Math" panose="02040503050406030204" pitchFamily="18" charset="0"/>
                        <a:cs typeface="Arial" panose="020B0604020202020204" pitchFamily="34" charset="0"/>
                      </a:rPr>
                      <m:t>→</m:t>
                    </m:r>
                    <m:r>
                      <a:rPr kumimoji="1" lang="en-US" altLang="zh-CN" i="1" smtClean="0">
                        <a:latin typeface="Cambria Math" panose="02040503050406030204" pitchFamily="18" charset="0"/>
                        <a:ea typeface="Cambria Math" panose="02040503050406030204" pitchFamily="18" charset="0"/>
                        <a:cs typeface="Arial" panose="020B0604020202020204" pitchFamily="34" charset="0"/>
                      </a:rPr>
                      <m:t>𝛾</m:t>
                    </m:r>
                    <m:r>
                      <a:rPr kumimoji="1" lang="en-US" altLang="zh-CN" i="1">
                        <a:latin typeface="Cambria Math" panose="02040503050406030204" pitchFamily="18" charset="0"/>
                        <a:ea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ea typeface="Cambria Math" panose="02040503050406030204" pitchFamily="18" charset="0"/>
                        <a:cs typeface="Arial" panose="020B0604020202020204" pitchFamily="34" charset="0"/>
                      </a:rPr>
                      <m:t>𝑎</m:t>
                    </m:r>
                    <m:r>
                      <a:rPr kumimoji="1" lang="en-US" altLang="zh-CN" b="0" i="1" smtClean="0">
                        <a:latin typeface="Cambria Math" panose="02040503050406030204" pitchFamily="18" charset="0"/>
                        <a:ea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ea typeface="Cambria Math" panose="02040503050406030204" pitchFamily="18" charset="0"/>
                        <a:cs typeface="Arial" panose="020B0604020202020204" pitchFamily="34" charset="0"/>
                      </a:rPr>
                      <m:t>𝑎</m:t>
                    </m:r>
                    <m:r>
                      <a:rPr kumimoji="1" lang="en-US" altLang="zh-CN" i="1">
                        <a:latin typeface="Cambria Math" panose="02040503050406030204" pitchFamily="18" charset="0"/>
                        <a:ea typeface="Cambria Math" panose="02040503050406030204" pitchFamily="18" charset="0"/>
                        <a:cs typeface="Arial" panose="020B0604020202020204" pitchFamily="34" charset="0"/>
                      </a:rPr>
                      <m:t>→</m:t>
                    </m:r>
                    <m:r>
                      <a:rPr kumimoji="1" lang="en-US" altLang="zh-CN" i="1">
                        <a:latin typeface="Cambria Math" panose="02040503050406030204" pitchFamily="18" charset="0"/>
                        <a:ea typeface="Cambria Math" panose="02040503050406030204" pitchFamily="18" charset="0"/>
                        <a:cs typeface="Arial" panose="020B0604020202020204" pitchFamily="34" charset="0"/>
                      </a:rPr>
                      <m:t>𝛾𝛾</m:t>
                    </m:r>
                    <m:r>
                      <a:rPr kumimoji="1" lang="en-US" altLang="zh-CN" b="0" i="0" smtClean="0">
                        <a:latin typeface="Cambria Math" panose="02040503050406030204" pitchFamily="18" charset="0"/>
                        <a:ea typeface="Cambria Math" panose="02040503050406030204" pitchFamily="18" charset="0"/>
                        <a:cs typeface="Arial" panose="020B0604020202020204" pitchFamily="34" charset="0"/>
                      </a:rPr>
                      <m:t> </m:t>
                    </m:r>
                    <m:r>
                      <a:rPr kumimoji="1" lang="en-US" altLang="zh-CN" b="0" i="0" smtClean="0">
                        <a:latin typeface="Cambria Math" panose="02040503050406030204" pitchFamily="18" charset="0"/>
                      </a:rPr>
                      <m:t>@</m:t>
                    </m:r>
                    <m:r>
                      <a:rPr kumimoji="1" lang="zh-CN" altLang="en-US" b="0" i="0" smtClean="0">
                        <a:latin typeface="Cambria Math" panose="02040503050406030204" pitchFamily="18" charset="0"/>
                      </a:rPr>
                      <m:t> </m:t>
                    </m:r>
                    <m:rad>
                      <m:radPr>
                        <m:degHide m:val="on"/>
                        <m:ctrlPr>
                          <a:rPr kumimoji="1" lang="zh-CN" altLang="en-US" b="0" i="1" smtClean="0">
                            <a:latin typeface="Cambria Math" panose="02040503050406030204" pitchFamily="18" charset="0"/>
                          </a:rPr>
                        </m:ctrlPr>
                      </m:radPr>
                      <m:deg/>
                      <m:e>
                        <m:r>
                          <a:rPr kumimoji="1" lang="en-US" altLang="zh-CN" b="0" i="1" smtClean="0">
                            <a:latin typeface="Cambria Math" panose="02040503050406030204" pitchFamily="18" charset="0"/>
                          </a:rPr>
                          <m:t>𝑠</m:t>
                        </m:r>
                      </m:e>
                    </m:rad>
                    <m:r>
                      <a:rPr kumimoji="1" lang="en-US" altLang="zh-CN" b="0" i="1" smtClean="0">
                        <a:latin typeface="Cambria Math" panose="02040503050406030204" pitchFamily="18" charset="0"/>
                      </a:rPr>
                      <m:t>=</m:t>
                    </m:r>
                    <m:r>
                      <a:rPr kumimoji="1" lang="en-US" altLang="zh-CN" b="0" i="0" smtClean="0">
                        <a:latin typeface="Cambria Math" panose="02040503050406030204" pitchFamily="18" charset="0"/>
                      </a:rPr>
                      <m:t>91</m:t>
                    </m:r>
                    <m:r>
                      <a:rPr kumimoji="1" lang="en-US" altLang="zh-CN" b="0" i="0" smtClean="0">
                        <a:latin typeface="Cambria Math" panose="02040503050406030204" pitchFamily="18" charset="0"/>
                      </a:rPr>
                      <m:t>.</m:t>
                    </m:r>
                    <m:r>
                      <a:rPr kumimoji="1" lang="en-US" altLang="zh-CN" b="0" i="0" smtClean="0">
                        <a:latin typeface="Cambria Math" panose="02040503050406030204" pitchFamily="18" charset="0"/>
                      </a:rPr>
                      <m:t>2</m:t>
                    </m:r>
                  </m:oMath>
                </a14:m>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GeV</a:t>
                </a:r>
                <a:endParaRPr kumimoji="1" lang="zh-CN" altLang="en-US" dirty="0">
                  <a:latin typeface="Arial" panose="020B0604020202020204" pitchFamily="34" charset="0"/>
                  <a:cs typeface="Arial" panose="020B0604020202020204" pitchFamily="34" charset="0"/>
                </a:endParaRPr>
              </a:p>
            </p:txBody>
          </p:sp>
        </mc:Choice>
        <mc:Fallback>
          <p:sp>
            <p:nvSpPr>
              <p:cNvPr id="22" name="文本框 21"/>
              <p:cNvSpPr txBox="1">
                <a:spLocks noRot="1" noChangeAspect="1" noMove="1" noResize="1" noEditPoints="1" noAdjustHandles="1" noChangeArrowheads="1" noChangeShapeType="1" noTextEdit="1"/>
              </p:cNvSpPr>
              <p:nvPr/>
            </p:nvSpPr>
            <p:spPr>
              <a:xfrm>
                <a:off x="885036" y="1266874"/>
                <a:ext cx="6355586" cy="372346"/>
              </a:xfrm>
              <a:prstGeom prst="rect">
                <a:avLst/>
              </a:prstGeom>
              <a:blipFill rotWithShape="1">
                <a:blip r:embed="rId3"/>
                <a:stretch>
                  <a:fillRect l="-8" t="-13" r="6" b="77"/>
                </a:stretch>
              </a:blipFill>
            </p:spPr>
            <p:txBody>
              <a:bodyPr/>
              <a:lstStyle/>
              <a:p>
                <a:r>
                  <a:rPr lang="zh-CN" altLang="en-US">
                    <a:noFill/>
                  </a:rPr>
                  <a:t> </a:t>
                </a:r>
              </a:p>
            </p:txBody>
          </p:sp>
        </mc:Fallback>
      </mc:AlternateContent>
      <p:grpSp>
        <p:nvGrpSpPr>
          <p:cNvPr id="26" name="组合 25"/>
          <p:cNvGrpSpPr/>
          <p:nvPr/>
        </p:nvGrpSpPr>
        <p:grpSpPr>
          <a:xfrm>
            <a:off x="6455396" y="2325103"/>
            <a:ext cx="4465651" cy="1966141"/>
            <a:chOff x="6455396" y="4346943"/>
            <a:chExt cx="4465651" cy="1966141"/>
          </a:xfrm>
        </p:grpSpPr>
        <p:pic>
          <p:nvPicPr>
            <p:cNvPr id="23" name="图片 22"/>
            <p:cNvPicPr>
              <a:picLocks noChangeAspect="1"/>
            </p:cNvPicPr>
            <p:nvPr/>
          </p:nvPicPr>
          <p:blipFill>
            <a:blip r:embed="rId2"/>
            <a:stretch>
              <a:fillRect/>
            </a:stretch>
          </p:blipFill>
          <p:spPr>
            <a:xfrm>
              <a:off x="6455396" y="4346943"/>
              <a:ext cx="4465651" cy="1966141"/>
            </a:xfrm>
            <a:prstGeom prst="rect">
              <a:avLst/>
            </a:prstGeom>
          </p:spPr>
        </p:pic>
        <p:cxnSp>
          <p:nvCxnSpPr>
            <p:cNvPr id="5" name="直接连接符 4"/>
            <p:cNvCxnSpPr/>
            <p:nvPr/>
          </p:nvCxnSpPr>
          <p:spPr>
            <a:xfrm>
              <a:off x="6936509" y="5953563"/>
              <a:ext cx="831273" cy="0"/>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直接连接符 23"/>
            <p:cNvCxnSpPr/>
            <p:nvPr/>
          </p:nvCxnSpPr>
          <p:spPr>
            <a:xfrm>
              <a:off x="8906823" y="5935091"/>
              <a:ext cx="1572293" cy="0"/>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灯片编号占位符 3"/>
          <p:cNvSpPr>
            <a:spLocks noGrp="1"/>
          </p:cNvSpPr>
          <p:nvPr>
            <p:ph type="sldNum" sz="quarter" idx="12"/>
          </p:nvPr>
        </p:nvSpPr>
        <p:spPr>
          <a:xfrm>
            <a:off x="10469880" y="6631765"/>
            <a:ext cx="1463040" cy="274320"/>
          </a:xfrm>
        </p:spPr>
        <p:txBody>
          <a:bodyPr/>
          <a:lstStyle/>
          <a:p>
            <a:fld id="{DCECF795-929B-4D4F-8A6B-C7706BC3A7A6}" type="slidenum">
              <a:rPr kumimoji="1" lang="zh-CN" altLang="en-US" sz="1500" smtClean="0"/>
            </a:fld>
            <a:endParaRPr kumimoji="1" lang="zh-CN" altLang="en-US" sz="1500" dirty="0"/>
          </a:p>
        </p:txBody>
      </p:sp>
      <p:sp>
        <p:nvSpPr>
          <p:cNvPr id="3" name="文本框 2"/>
          <p:cNvSpPr txBox="1"/>
          <p:nvPr/>
        </p:nvSpPr>
        <p:spPr>
          <a:xfrm>
            <a:off x="677235" y="1262750"/>
            <a:ext cx="10837424" cy="1384995"/>
          </a:xfrm>
          <a:prstGeom prst="rect">
            <a:avLst/>
          </a:prstGeom>
          <a:noFill/>
        </p:spPr>
        <p:txBody>
          <a:bodyPr wrap="square" rtlCol="0">
            <a:spAutoFit/>
          </a:bodyPr>
          <a:lstStyle/>
          <a:p>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LLPs</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searches</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ee</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colliders</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have</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unique</a:t>
            </a:r>
            <a:r>
              <a:rPr lang="zh-CN" altLang="en-US" sz="2800" b="1"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b="1"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characteristics</a:t>
            </a:r>
            <a:r>
              <a:rPr lang="zh-CN" altLang="en-US" sz="2800" b="1"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(high</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lum.,</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clean</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environment,</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GB"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transverse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direction,</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recoil</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strategy</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and</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are</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important</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ways</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to</a:t>
            </a:r>
            <a:r>
              <a:rPr lang="zh-CN" altLang="en-US"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BSM physics. </a:t>
            </a:r>
            <a:endPar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5" name="内容占位符 2"/>
          <p:cNvSpPr txBox="1"/>
          <p:nvPr/>
        </p:nvSpPr>
        <p:spPr>
          <a:xfrm>
            <a:off x="677235" y="3847913"/>
            <a:ext cx="8691233" cy="1475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defRPr/>
            </a:pPr>
            <a:r>
              <a:rPr kumimoji="1" lang="en-US" altLang="zh-CN" sz="280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Studies</a:t>
            </a:r>
            <a:r>
              <a:rPr kumimoji="1" lang="zh-CN"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sz="280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with</a:t>
            </a:r>
            <a:r>
              <a:rPr kumimoji="1" lang="zh-CN"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proposed</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detector</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LAYCAST</a:t>
            </a:r>
            <a:r>
              <a:rPr kumimoji="1" lang="zh-CN"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 </a:t>
            </a:r>
            <a:endParaRPr kumimoji="1"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defRPr/>
            </a:pPr>
            <a:r>
              <a:rPr kumimoji="1"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Different</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designs</a:t>
            </a:r>
            <a:endPar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endParaRPr>
          </a:p>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defRPr/>
            </a:pP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Higgs decays,</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HNL,</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SUSY,</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ALP,</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a:t>
            </a:r>
            <a:endPar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endParaRPr>
          </a:p>
        </p:txBody>
      </p:sp>
      <p:grpSp>
        <p:nvGrpSpPr>
          <p:cNvPr id="20" name="组合 19"/>
          <p:cNvGrpSpPr/>
          <p:nvPr/>
        </p:nvGrpSpPr>
        <p:grpSpPr>
          <a:xfrm>
            <a:off x="92710" y="-18965"/>
            <a:ext cx="12117070" cy="379095"/>
            <a:chOff x="92710" y="-18965"/>
            <a:chExt cx="12117070" cy="379095"/>
          </a:xfrm>
        </p:grpSpPr>
        <p:grpSp>
          <p:nvGrpSpPr>
            <p:cNvPr id="21" name="组合 20"/>
            <p:cNvGrpSpPr/>
            <p:nvPr/>
          </p:nvGrpSpPr>
          <p:grpSpPr>
            <a:xfrm>
              <a:off x="92710" y="-18965"/>
              <a:ext cx="4271010" cy="379095"/>
              <a:chOff x="92710" y="-18965"/>
              <a:chExt cx="4271010" cy="379095"/>
            </a:xfrm>
          </p:grpSpPr>
          <p:sp>
            <p:nvSpPr>
              <p:cNvPr id="22"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3" name="矩形 22"/>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5" name="箭头: V 形 5"/>
            <p:cNvSpPr/>
            <p:nvPr/>
          </p:nvSpPr>
          <p:spPr>
            <a:xfrm>
              <a:off x="4638675" y="85"/>
              <a:ext cx="3927475"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4" name="箭头: V 形 5"/>
            <p:cNvSpPr/>
            <p:nvPr/>
          </p:nvSpPr>
          <p:spPr>
            <a:xfrm>
              <a:off x="8840470" y="-18965"/>
              <a:ext cx="3369310" cy="37909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7" name="矩形 26"/>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28" name="矩形 27"/>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6" name="标题 1"/>
          <p:cNvSpPr>
            <a:spLocks noGrp="1"/>
          </p:cNvSpPr>
          <p:nvPr/>
        </p:nvSpPr>
        <p:spPr>
          <a:xfrm>
            <a:off x="3627691" y="535334"/>
            <a:ext cx="5254752" cy="6496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kumimoji="1" lang="en-US" altLang="zh-CN" sz="3600" dirty="0">
                <a:latin typeface="Arial" panose="020B0604020202020204" pitchFamily="34" charset="0"/>
                <a:cs typeface="Arial" panose="020B0604020202020204" pitchFamily="34" charset="0"/>
              </a:rPr>
              <a:t>Summary</a:t>
            </a:r>
            <a:r>
              <a:rPr kumimoji="1" lang="zh-CN" altLang="en-US" sz="3600" dirty="0">
                <a:latin typeface="Arial" panose="020B0604020202020204" pitchFamily="34" charset="0"/>
                <a:cs typeface="Arial" panose="020B0604020202020204" pitchFamily="34" charset="0"/>
              </a:rPr>
              <a:t> </a:t>
            </a:r>
            <a:r>
              <a:rPr kumimoji="1" lang="en-US" altLang="zh-CN" sz="3600" dirty="0">
                <a:latin typeface="Arial" panose="020B0604020202020204" pitchFamily="34" charset="0"/>
                <a:cs typeface="Arial" panose="020B0604020202020204" pitchFamily="34" charset="0"/>
              </a:rPr>
              <a:t>&amp;</a:t>
            </a:r>
            <a:r>
              <a:rPr kumimoji="1" lang="zh-CN" altLang="en-US" sz="3600" dirty="0">
                <a:latin typeface="Arial" panose="020B0604020202020204" pitchFamily="34" charset="0"/>
                <a:cs typeface="Arial" panose="020B0604020202020204" pitchFamily="34" charset="0"/>
              </a:rPr>
              <a:t> </a:t>
            </a:r>
            <a:r>
              <a:rPr kumimoji="1" lang="en-US" altLang="zh-CN" sz="3600" dirty="0">
                <a:latin typeface="Arial" panose="020B0604020202020204" pitchFamily="34" charset="0"/>
                <a:cs typeface="Arial" panose="020B0604020202020204" pitchFamily="34" charset="0"/>
              </a:rPr>
              <a:t>Discussion</a:t>
            </a:r>
            <a:endParaRPr kumimoji="1" lang="en-US" altLang="zh-CN" sz="3600" dirty="0">
              <a:latin typeface="Arial" panose="020B0604020202020204" pitchFamily="34" charset="0"/>
              <a:cs typeface="Arial" panose="020B0604020202020204" pitchFamily="34" charset="0"/>
            </a:endParaRPr>
          </a:p>
        </p:txBody>
      </p:sp>
      <p:sp>
        <p:nvSpPr>
          <p:cNvPr id="8" name="文本框 7"/>
          <p:cNvSpPr txBox="1"/>
          <p:nvPr/>
        </p:nvSpPr>
        <p:spPr>
          <a:xfrm>
            <a:off x="677235" y="2726327"/>
            <a:ext cx="10837424" cy="954107"/>
          </a:xfrm>
          <a:prstGeom prst="rect">
            <a:avLst/>
          </a:prstGeom>
          <a:noFill/>
        </p:spPr>
        <p:txBody>
          <a:bodyPr wrap="square" rtlCol="0">
            <a:spAutoFit/>
          </a:bodyPr>
          <a:lstStyle/>
          <a:p>
            <a:r>
              <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The search for long-lived particles can be aided by the design of suitable detectors, such as Far Detectors.</a:t>
            </a:r>
            <a:endParaRPr lang="en-US" altLang="zh-CN" sz="2800"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9" name="内容占位符 2"/>
          <p:cNvSpPr txBox="1"/>
          <p:nvPr/>
        </p:nvSpPr>
        <p:spPr>
          <a:xfrm>
            <a:off x="677234" y="5293634"/>
            <a:ext cx="8691233" cy="1475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defRPr/>
            </a:pPr>
            <a:r>
              <a:rPr kumimoji="1" lang="en-US" altLang="zh-CN" sz="280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More</a:t>
            </a:r>
            <a:r>
              <a:rPr kumimoji="1" lang="zh-CN"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sz="280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issues</a:t>
            </a:r>
            <a:endParaRPr kumimoji="1"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endParaRPr>
          </a:p>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defRPr/>
            </a:pPr>
            <a:r>
              <a:rPr kumimoji="1"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optimization:</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detector</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material</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&amp;</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design</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with</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low</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cost</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a:t>
            </a:r>
            <a:endPar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endParaRPr>
          </a:p>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defRPr/>
            </a:pP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more</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LLP</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theory</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models</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r>
              <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a:t>
            </a:r>
            <a:r>
              <a:rPr kumimoji="1" lang="zh-CN" altLang="en-US"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sym typeface="Wingdings" panose="05000000000000000000" pitchFamily="2" charset="2"/>
              </a:rPr>
              <a:t> </a:t>
            </a:r>
            <a:endParaRPr kumimoji="1" lang="en-US" altLang="zh-CN" dirty="0">
              <a:solidFill>
                <a:prstClr val="black"/>
              </a:solidFill>
              <a:latin typeface="Times New Roman" panose="02020603050405020304" pitchFamily="18" charset="0"/>
              <a:ea typeface="华文中宋" panose="02010600040101010101" pitchFamily="2"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456710" y="665338"/>
            <a:ext cx="3278579" cy="698500"/>
          </a:xfrm>
        </p:spPr>
        <p:txBody>
          <a:bodyPr>
            <a:normAutofit fontScale="90000"/>
          </a:bodyPr>
          <a:lstStyle/>
          <a:p>
            <a:pPr algn="ctr"/>
            <a:r>
              <a:rPr kumimoji="1" lang="en-US" altLang="zh-CN" dirty="0"/>
              <a:t>Outline</a:t>
            </a:r>
            <a:endParaRPr kumimoji="1" lang="zh-CN" altLang="en-US" dirty="0"/>
          </a:p>
        </p:txBody>
      </p:sp>
      <p:sp>
        <p:nvSpPr>
          <p:cNvPr id="6" name="内容占位符 2"/>
          <p:cNvSpPr txBox="1"/>
          <p:nvPr/>
        </p:nvSpPr>
        <p:spPr>
          <a:xfrm>
            <a:off x="3141175" y="5019118"/>
            <a:ext cx="4440116" cy="487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zh-CN" b="1" i="0" u="none" strike="noStrike" kern="1200" cap="none" spc="0" normalizeH="0" baseline="0" noProof="0" dirty="0">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rPr>
              <a:t>Summary &amp; Discussion</a:t>
            </a:r>
            <a:endParaRPr kumimoji="1" lang="en-US" altLang="zh-CN" b="0" i="0" u="none" strike="noStrike" kern="1200" cap="none" spc="0" normalizeH="0" baseline="0" noProof="0" dirty="0">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sym typeface="Wingdings" panose="05000000000000000000" pitchFamily="2"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1" lang="en-US" altLang="zh-CN"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sym typeface="Wingdings" panose="05000000000000000000" pitchFamily="2" charset="2"/>
            </a:endParaRPr>
          </a:p>
        </p:txBody>
      </p:sp>
      <p:grpSp>
        <p:nvGrpSpPr>
          <p:cNvPr id="7" name="组合 6"/>
          <p:cNvGrpSpPr/>
          <p:nvPr/>
        </p:nvGrpSpPr>
        <p:grpSpPr>
          <a:xfrm>
            <a:off x="92710" y="-18965"/>
            <a:ext cx="12117070" cy="379095"/>
            <a:chOff x="92710" y="-18965"/>
            <a:chExt cx="12117070" cy="379095"/>
          </a:xfrm>
        </p:grpSpPr>
        <p:grpSp>
          <p:nvGrpSpPr>
            <p:cNvPr id="8" name="组合 7"/>
            <p:cNvGrpSpPr/>
            <p:nvPr/>
          </p:nvGrpSpPr>
          <p:grpSpPr>
            <a:xfrm>
              <a:off x="92710" y="-18965"/>
              <a:ext cx="4271010" cy="379095"/>
              <a:chOff x="92710" y="-18965"/>
              <a:chExt cx="4271010" cy="379095"/>
            </a:xfrm>
          </p:grpSpPr>
          <p:sp>
            <p:nvSpPr>
              <p:cNvPr id="17"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8" name="矩形 17"/>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11" name="箭头: V 形 5"/>
            <p:cNvSpPr/>
            <p:nvPr/>
          </p:nvSpPr>
          <p:spPr>
            <a:xfrm>
              <a:off x="4638675" y="85"/>
              <a:ext cx="3927475"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3"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4" name="矩形 13"/>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16" name="矩形 15"/>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19" name="矩形 18"/>
          <p:cNvSpPr/>
          <p:nvPr/>
        </p:nvSpPr>
        <p:spPr>
          <a:xfrm>
            <a:off x="3141476" y="2134812"/>
            <a:ext cx="542485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800" b="1" dirty="0">
                <a:solidFill>
                  <a:prstClr val="black"/>
                </a:solidFill>
                <a:latin typeface="Arial" panose="020B0604020202020204" pitchFamily="34" charset="0"/>
                <a:ea typeface="华文中宋" panose="02010600040101010101" pitchFamily="2" charset="-122"/>
                <a:cs typeface="Arial" panose="020B0604020202020204" pitchFamily="34" charset="0"/>
              </a:rPr>
              <a:t>LLP</a:t>
            </a:r>
            <a:r>
              <a:rPr kumimoji="1" lang="zh-CN" altLang="en-US" sz="2800" b="1" dirty="0">
                <a:solidFill>
                  <a:prstClr val="black"/>
                </a:solidFill>
                <a:latin typeface="Arial" panose="020B0604020202020204" pitchFamily="34" charset="0"/>
                <a:ea typeface="华文中宋" panose="02010600040101010101" pitchFamily="2" charset="-122"/>
                <a:cs typeface="Arial" panose="020B0604020202020204" pitchFamily="34" charset="0"/>
              </a:rPr>
              <a:t> </a:t>
            </a:r>
            <a:r>
              <a:rPr kumimoji="1" lang="en-US" altLang="zh-CN" sz="2800" b="1" dirty="0">
                <a:solidFill>
                  <a:prstClr val="black"/>
                </a:solidFill>
                <a:latin typeface="Arial" panose="020B0604020202020204" pitchFamily="34" charset="0"/>
                <a:ea typeface="华文中宋" panose="02010600040101010101" pitchFamily="2" charset="-122"/>
                <a:cs typeface="Arial" panose="020B0604020202020204" pitchFamily="34" charset="0"/>
              </a:rPr>
              <a:t>Searches</a:t>
            </a:r>
            <a:r>
              <a:rPr kumimoji="1"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rPr>
              <a:t> </a:t>
            </a:r>
            <a:r>
              <a:rPr kumimoji="1"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rPr>
              <a:t>@</a:t>
            </a:r>
            <a:r>
              <a:rPr kumimoji="1"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rPr>
              <a:t> </a:t>
            </a:r>
            <a:r>
              <a:rPr kumimoji="1" lang="en-US" altLang="zh-CN" sz="2800" b="1" i="1" u="none" strike="noStrike" kern="1200" cap="none" spc="0" normalizeH="0" baseline="0" noProof="0" dirty="0" err="1">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rPr>
              <a:t>ee</a:t>
            </a:r>
            <a:r>
              <a:rPr kumimoji="1"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rPr>
              <a:t> </a:t>
            </a:r>
            <a:r>
              <a:rPr kumimoji="1" lang="en-US" altLang="zh-CN" sz="2800" b="1" dirty="0">
                <a:solidFill>
                  <a:prstClr val="black"/>
                </a:solidFill>
                <a:latin typeface="Arial" panose="020B0604020202020204" pitchFamily="34" charset="0"/>
                <a:ea typeface="华文中宋" panose="02010600040101010101" pitchFamily="2" charset="-122"/>
                <a:cs typeface="Arial" panose="020B0604020202020204" pitchFamily="34" charset="0"/>
              </a:rPr>
              <a:t>C</a:t>
            </a:r>
            <a:r>
              <a:rPr kumimoji="1" lang="en-US" altLang="zh-CN" sz="2800" b="1" i="0" u="none" strike="noStrike" kern="1200" cap="none" spc="0" normalizeH="0" baseline="0" noProof="0" dirty="0" err="1">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rPr>
              <a:t>olliders</a:t>
            </a:r>
            <a:endParaRPr kumimoji="1"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endParaRPr>
          </a:p>
        </p:txBody>
      </p:sp>
      <p:sp>
        <p:nvSpPr>
          <p:cNvPr id="20" name="内容占位符 2"/>
          <p:cNvSpPr txBox="1"/>
          <p:nvPr/>
        </p:nvSpPr>
        <p:spPr>
          <a:xfrm>
            <a:off x="3141389" y="3612924"/>
            <a:ext cx="5383031" cy="642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1"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rPr>
              <a:t>Studies</a:t>
            </a:r>
            <a:r>
              <a:rPr kumimoji="1"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rPr>
              <a:t> </a:t>
            </a:r>
            <a:r>
              <a:rPr kumimoji="1"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rPr>
              <a:t>with</a:t>
            </a:r>
            <a:r>
              <a:rPr kumimoji="1"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rPr>
              <a:t> </a:t>
            </a:r>
            <a:r>
              <a:rPr kumimoji="1" lang="en-US" altLang="zh-CN" b="1" dirty="0">
                <a:solidFill>
                  <a:prstClr val="black"/>
                </a:solidFill>
                <a:latin typeface="Arial" panose="020B0604020202020204" pitchFamily="34" charset="0"/>
                <a:ea typeface="华文中宋" panose="02010600040101010101" pitchFamily="2" charset="-122"/>
                <a:cs typeface="Arial" panose="020B0604020202020204" pitchFamily="34" charset="0"/>
              </a:rPr>
              <a:t>LAYCAST</a:t>
            </a:r>
            <a:endParaRPr kumimoji="1" lang="en-US" altLang="zh-CN" sz="2800" b="1" i="0" u="none" strike="noStrike" kern="1200" cap="none" spc="0" normalizeH="0" baseline="0" noProof="0" dirty="0">
              <a:ln>
                <a:noFill/>
              </a:ln>
              <a:solidFill>
                <a:prstClr val="black"/>
              </a:solidFill>
              <a:effectLst/>
              <a:uLnTx/>
              <a:uFillTx/>
              <a:latin typeface="Arial" panose="020B0604020202020204" pitchFamily="34" charset="0"/>
              <a:ea typeface="华文中宋" panose="02010600040101010101" pitchFamily="2" charset="-122"/>
              <a:cs typeface="Arial" panose="020B0604020202020204" pitchFamily="34" charset="0"/>
            </a:endParaRPr>
          </a:p>
        </p:txBody>
      </p:sp>
      <p:sp>
        <p:nvSpPr>
          <p:cNvPr id="4" name="灯片编号占位符 3"/>
          <p:cNvSpPr>
            <a:spLocks noGrp="1"/>
          </p:cNvSpPr>
          <p:nvPr>
            <p:ph type="sldNum" sz="quarter" idx="12"/>
          </p:nvPr>
        </p:nvSpPr>
        <p:spPr>
          <a:xfrm>
            <a:off x="10469880" y="6631765"/>
            <a:ext cx="146304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ECF795-929B-4D4F-8A6B-C7706BC3A7A6}" type="slidenum">
              <a:rPr kumimoji="1" lang="zh-CN" altLang="en-US" sz="15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宋体" panose="02010600030101010101" pitchFamily="2" charset="-122"/>
                <a:cs typeface="+mn-cs"/>
              </a:rPr>
            </a:fld>
            <a:endParaRPr kumimoji="1" lang="zh-CN" alt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宋体" panose="02010600030101010101" pitchFamily="2"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469880" y="6612472"/>
            <a:ext cx="1463040" cy="274320"/>
          </a:xfrm>
        </p:spPr>
        <p:txBody>
          <a:bodyPr/>
          <a:lstStyle/>
          <a:p>
            <a:fld id="{DCECF795-929B-4D4F-8A6B-C7706BC3A7A6}" type="slidenum">
              <a:rPr kumimoji="1" lang="zh-CN" altLang="en-US" sz="1500" smtClean="0"/>
            </a:fld>
            <a:endParaRPr kumimoji="1" lang="zh-CN" altLang="en-US" sz="1500" dirty="0"/>
          </a:p>
        </p:txBody>
      </p:sp>
      <p:sp>
        <p:nvSpPr>
          <p:cNvPr id="5" name="文本框 4"/>
          <p:cNvSpPr txBox="1"/>
          <p:nvPr/>
        </p:nvSpPr>
        <p:spPr>
          <a:xfrm>
            <a:off x="3039975" y="2591435"/>
            <a:ext cx="6802755" cy="675640"/>
          </a:xfrm>
          <a:prstGeom prst="rect">
            <a:avLst/>
          </a:prstGeom>
          <a:noFill/>
        </p:spPr>
        <p:txBody>
          <a:bodyPr wrap="square" rtlCol="0">
            <a:spAutoFit/>
          </a:bodyPr>
          <a:lstStyle/>
          <a:p>
            <a:r>
              <a:rPr lang="en-US" altLang="zh-CN" sz="3800" dirty="0">
                <a:latin typeface="Times New Roman" panose="02020603050405020304" pitchFamily="18" charset="0"/>
                <a:cs typeface="Times New Roman" panose="02020603050405020304" pitchFamily="18" charset="0"/>
              </a:rPr>
              <a:t>Thank you for your listening!</a:t>
            </a:r>
            <a:endParaRPr lang="en-US" altLang="zh-CN" sz="3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306417" y="503622"/>
            <a:ext cx="5579165" cy="547312"/>
          </a:xfrm>
        </p:spPr>
        <p:txBody>
          <a:bodyPr>
            <a:noAutofit/>
          </a:bodyPr>
          <a:lstStyle/>
          <a:p>
            <a:pPr algn="ctr"/>
            <a:r>
              <a:rPr kumimoji="1" lang="en-US" altLang="zh-CN" sz="4000" dirty="0">
                <a:latin typeface="Arial" panose="020B0604020202020204" pitchFamily="34" charset="0"/>
                <a:cs typeface="Arial" panose="020B0604020202020204" pitchFamily="34" charset="0"/>
              </a:rPr>
              <a:t>Theory</a:t>
            </a:r>
            <a:r>
              <a:rPr kumimoji="1" lang="zh-CN" altLang="en-US" sz="4000" dirty="0">
                <a:latin typeface="Arial" panose="020B0604020202020204" pitchFamily="34" charset="0"/>
                <a:cs typeface="Arial" panose="020B0604020202020204" pitchFamily="34" charset="0"/>
              </a:rPr>
              <a:t> </a:t>
            </a:r>
            <a:r>
              <a:rPr kumimoji="1" lang="en-US" altLang="zh-CN" sz="4000" dirty="0">
                <a:latin typeface="Arial" panose="020B0604020202020204" pitchFamily="34" charset="0"/>
                <a:cs typeface="Arial" panose="020B0604020202020204" pitchFamily="34" charset="0"/>
              </a:rPr>
              <a:t>Motivation</a:t>
            </a:r>
            <a:endParaRPr kumimoji="1" lang="zh-CN" altLang="en-US" sz="4000" dirty="0">
              <a:latin typeface="Arial" panose="020B0604020202020204" pitchFamily="34" charset="0"/>
              <a:cs typeface="Arial" panose="020B0604020202020204" pitchFamily="34" charset="0"/>
            </a:endParaRPr>
          </a:p>
        </p:txBody>
      </p:sp>
      <p:sp>
        <p:nvSpPr>
          <p:cNvPr id="6" name="内容占位符 2"/>
          <p:cNvSpPr>
            <a:spLocks noGrp="1"/>
          </p:cNvSpPr>
          <p:nvPr>
            <p:ph idx="1"/>
          </p:nvPr>
        </p:nvSpPr>
        <p:spPr>
          <a:xfrm>
            <a:off x="1526032" y="2269826"/>
            <a:ext cx="7165386" cy="1548616"/>
          </a:xfrm>
        </p:spPr>
        <p:txBody>
          <a:bodyPr>
            <a:noAutofit/>
          </a:bodyPr>
          <a:lstStyle/>
          <a:p>
            <a:pPr marL="0" indent="0">
              <a:lnSpc>
                <a:spcPts val="2000"/>
              </a:lnSpc>
              <a:buNone/>
            </a:pPr>
            <a:r>
              <a:rPr lang="en-GB" altLang="zh-CN" sz="2500" dirty="0">
                <a:latin typeface="Times New Roman" panose="02020603050405020304" pitchFamily="18" charset="0"/>
                <a:cs typeface="Times New Roman" panose="02020603050405020304" pitchFamily="18" charset="0"/>
              </a:rPr>
              <a:t>New particles become long-lived </a:t>
            </a:r>
            <a:r>
              <a:rPr lang="en-US" altLang="zh-CN" sz="2500" dirty="0">
                <a:latin typeface="Times New Roman" panose="02020603050405020304" pitchFamily="18" charset="0"/>
                <a:cs typeface="Times New Roman" panose="02020603050405020304" pitchFamily="18" charset="0"/>
              </a:rPr>
              <a:t>because</a:t>
            </a:r>
            <a:r>
              <a:rPr lang="zh-CN" altLang="en-US" sz="2500" dirty="0">
                <a:latin typeface="Times New Roman" panose="02020603050405020304" pitchFamily="18" charset="0"/>
                <a:cs typeface="Times New Roman" panose="02020603050405020304" pitchFamily="18" charset="0"/>
              </a:rPr>
              <a:t> </a:t>
            </a:r>
            <a:r>
              <a:rPr lang="en-US" altLang="zh-CN" sz="2500" dirty="0">
                <a:latin typeface="Times New Roman" panose="02020603050405020304" pitchFamily="18" charset="0"/>
                <a:cs typeface="Times New Roman" panose="02020603050405020304" pitchFamily="18" charset="0"/>
              </a:rPr>
              <a:t>of:</a:t>
            </a:r>
            <a:r>
              <a:rPr lang="en-GB" altLang="zh-CN" sz="2500" dirty="0">
                <a:latin typeface="Times New Roman" panose="02020603050405020304" pitchFamily="18" charset="0"/>
                <a:cs typeface="Times New Roman" panose="02020603050405020304" pitchFamily="18" charset="0"/>
              </a:rPr>
              <a:t> </a:t>
            </a:r>
            <a:endParaRPr lang="en-GB" altLang="zh-CN" sz="2500" dirty="0">
              <a:latin typeface="Times New Roman" panose="02020603050405020304" pitchFamily="18" charset="0"/>
              <a:cs typeface="Times New Roman" panose="02020603050405020304" pitchFamily="18" charset="0"/>
            </a:endParaRPr>
          </a:p>
          <a:p>
            <a:pPr marL="0" indent="0">
              <a:lnSpc>
                <a:spcPts val="2000"/>
              </a:lnSpc>
              <a:buNone/>
            </a:pPr>
            <a:r>
              <a:rPr lang="en-US" altLang="zh-CN" sz="2500" dirty="0">
                <a:latin typeface="Times New Roman" panose="02020603050405020304" pitchFamily="18" charset="0"/>
                <a:cs typeface="Times New Roman" panose="02020603050405020304" pitchFamily="18" charset="0"/>
                <a:sym typeface="Wingdings" panose="05000000000000000000" pitchFamily="2" charset="2"/>
              </a:rPr>
              <a:t></a:t>
            </a:r>
            <a:r>
              <a:rPr lang="zh-CN" alt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GB" altLang="zh-CN" sz="2500" dirty="0">
                <a:latin typeface="Times New Roman" panose="02020603050405020304" pitchFamily="18" charset="0"/>
                <a:cs typeface="Times New Roman" panose="02020603050405020304" pitchFamily="18" charset="0"/>
              </a:rPr>
              <a:t>feeble couplings </a:t>
            </a:r>
            <a:r>
              <a:rPr lang="en-US" altLang="zh-CN" sz="2500" dirty="0">
                <a:latin typeface="Times New Roman" panose="02020603050405020304" pitchFamily="18" charset="0"/>
                <a:cs typeface="Times New Roman" panose="02020603050405020304" pitchFamily="18" charset="0"/>
              </a:rPr>
              <a:t>to</a:t>
            </a:r>
            <a:r>
              <a:rPr lang="en-GB" altLang="zh-CN" sz="2500" dirty="0">
                <a:latin typeface="Times New Roman" panose="02020603050405020304" pitchFamily="18" charset="0"/>
                <a:cs typeface="Times New Roman" panose="02020603050405020304" pitchFamily="18" charset="0"/>
              </a:rPr>
              <a:t> SM particles</a:t>
            </a:r>
            <a:endParaRPr lang="en-GB" altLang="zh-CN" sz="2500" dirty="0">
              <a:latin typeface="Times New Roman" panose="02020603050405020304" pitchFamily="18" charset="0"/>
              <a:cs typeface="Times New Roman" panose="02020603050405020304" pitchFamily="18" charset="0"/>
            </a:endParaRPr>
          </a:p>
          <a:p>
            <a:pPr marL="0" indent="0">
              <a:lnSpc>
                <a:spcPts val="2000"/>
              </a:lnSpc>
              <a:buNone/>
            </a:pPr>
            <a:r>
              <a:rPr lang="en-US" altLang="zh-CN" sz="2500" dirty="0">
                <a:latin typeface="Times New Roman" panose="02020603050405020304" pitchFamily="18" charset="0"/>
                <a:cs typeface="Times New Roman" panose="02020603050405020304" pitchFamily="18" charset="0"/>
                <a:sym typeface="Wingdings" panose="05000000000000000000" pitchFamily="2" charset="2"/>
              </a:rPr>
              <a:t></a:t>
            </a:r>
            <a:r>
              <a:rPr lang="zh-CN" alt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GB" altLang="zh-CN" sz="2500" dirty="0">
                <a:latin typeface="Times New Roman" panose="02020603050405020304" pitchFamily="18" charset="0"/>
                <a:cs typeface="Times New Roman" panose="02020603050405020304" pitchFamily="18" charset="0"/>
              </a:rPr>
              <a:t>phase space suppression</a:t>
            </a:r>
            <a:endParaRPr lang="en-GB" altLang="zh-CN" sz="2500" dirty="0">
              <a:latin typeface="Times New Roman" panose="02020603050405020304" pitchFamily="18" charset="0"/>
              <a:cs typeface="Times New Roman" panose="02020603050405020304" pitchFamily="18" charset="0"/>
            </a:endParaRPr>
          </a:p>
          <a:p>
            <a:pPr marL="0" indent="0">
              <a:lnSpc>
                <a:spcPts val="2000"/>
              </a:lnSpc>
              <a:buNone/>
            </a:pPr>
            <a:r>
              <a:rPr lang="en-US" altLang="zh-CN" sz="2500" dirty="0">
                <a:latin typeface="Times New Roman" panose="02020603050405020304" pitchFamily="18" charset="0"/>
                <a:cs typeface="Times New Roman" panose="02020603050405020304" pitchFamily="18" charset="0"/>
                <a:sym typeface="Wingdings" panose="05000000000000000000" pitchFamily="2" charset="2"/>
              </a:rPr>
              <a:t></a:t>
            </a:r>
            <a:r>
              <a:rPr lang="zh-CN" altLang="en-US" sz="25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2500" dirty="0">
                <a:latin typeface="Times New Roman" panose="02020603050405020304" pitchFamily="18" charset="0"/>
                <a:cs typeface="Times New Roman" panose="02020603050405020304" pitchFamily="18" charset="0"/>
              </a:rPr>
              <a:t>approximate</a:t>
            </a:r>
            <a:r>
              <a:rPr lang="zh-CN" altLang="en-US" sz="2500" dirty="0">
                <a:latin typeface="Times New Roman" panose="02020603050405020304" pitchFamily="18" charset="0"/>
                <a:cs typeface="Times New Roman" panose="02020603050405020304" pitchFamily="18" charset="0"/>
              </a:rPr>
              <a:t> </a:t>
            </a:r>
            <a:r>
              <a:rPr lang="en-US" altLang="zh-CN" sz="2500" dirty="0">
                <a:latin typeface="Times New Roman" panose="02020603050405020304" pitchFamily="18" charset="0"/>
                <a:cs typeface="Times New Roman" panose="02020603050405020304" pitchFamily="18" charset="0"/>
              </a:rPr>
              <a:t>symmetry,</a:t>
            </a:r>
            <a:r>
              <a:rPr lang="zh-CN" altLang="en-US" sz="2500" dirty="0">
                <a:latin typeface="Times New Roman" panose="02020603050405020304" pitchFamily="18" charset="0"/>
                <a:cs typeface="Times New Roman" panose="02020603050405020304" pitchFamily="18" charset="0"/>
              </a:rPr>
              <a:t> </a:t>
            </a:r>
            <a:r>
              <a:rPr lang="en-US" altLang="zh-CN" sz="2500" dirty="0">
                <a:latin typeface="Times New Roman" panose="02020603050405020304" pitchFamily="18" charset="0"/>
                <a:cs typeface="Times New Roman" panose="02020603050405020304" pitchFamily="18" charset="0"/>
              </a:rPr>
              <a:t>…</a:t>
            </a:r>
            <a:endParaRPr lang="en-GB" altLang="zh-CN" sz="25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1538026" y="4431753"/>
            <a:ext cx="808198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discovery</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of</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LLPs</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could</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explain</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some</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fundamental</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problems: neutrino</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mass,</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dark</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matter,</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1526031" y="5923491"/>
            <a:ext cx="8597023"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5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LLP searches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are</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important</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altLang="zh-CN" sz="25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ways to</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BSM physics.</a:t>
            </a:r>
            <a:endPar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1463667" y="1325946"/>
            <a:ext cx="8908769"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5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LLP:</a:t>
            </a:r>
            <a:r>
              <a:rPr kumimoji="0" lang="zh-CN" altLang="en-US" sz="25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Relatively</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long lifetime or equivalently</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decay</a:t>
            </a:r>
            <a:r>
              <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length</a:t>
            </a:r>
            <a:endParaRPr kumimoji="0"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灯片编号占位符 3"/>
          <p:cNvSpPr>
            <a:spLocks noGrp="1"/>
          </p:cNvSpPr>
          <p:nvPr>
            <p:ph type="sldNum" sz="quarter" idx="12"/>
          </p:nvPr>
        </p:nvSpPr>
        <p:spPr>
          <a:xfrm>
            <a:off x="10469880" y="6631765"/>
            <a:ext cx="146304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ECF795-929B-4D4F-8A6B-C7706BC3A7A6}" type="slidenum">
              <a:rPr kumimoji="1" lang="zh-CN" altLang="en-US" sz="15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宋体" panose="02010600030101010101" pitchFamily="2" charset="-122"/>
                <a:cs typeface="+mn-cs"/>
              </a:rPr>
            </a:fld>
            <a:endParaRPr kumimoji="1" lang="zh-CN" alt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宋体" panose="02010600030101010101" pitchFamily="2" charset="-122"/>
              <a:cs typeface="+mn-cs"/>
            </a:endParaRPr>
          </a:p>
        </p:txBody>
      </p:sp>
      <p:grpSp>
        <p:nvGrpSpPr>
          <p:cNvPr id="2" name="组合 1"/>
          <p:cNvGrpSpPr/>
          <p:nvPr/>
        </p:nvGrpSpPr>
        <p:grpSpPr>
          <a:xfrm>
            <a:off x="92710" y="-18965"/>
            <a:ext cx="12117070" cy="379095"/>
            <a:chOff x="92710" y="-18965"/>
            <a:chExt cx="12117070" cy="379095"/>
          </a:xfrm>
        </p:grpSpPr>
        <p:grpSp>
          <p:nvGrpSpPr>
            <p:cNvPr id="3" name="组合 2"/>
            <p:cNvGrpSpPr/>
            <p:nvPr/>
          </p:nvGrpSpPr>
          <p:grpSpPr>
            <a:xfrm>
              <a:off x="92710" y="-18965"/>
              <a:ext cx="4271010" cy="379095"/>
              <a:chOff x="92710" y="-18965"/>
              <a:chExt cx="4271010" cy="379095"/>
            </a:xfrm>
          </p:grpSpPr>
          <p:sp>
            <p:nvSpPr>
              <p:cNvPr id="4" name="箭头: V 形 5"/>
              <p:cNvSpPr/>
              <p:nvPr/>
            </p:nvSpPr>
            <p:spPr>
              <a:xfrm>
                <a:off x="92710" y="85"/>
                <a:ext cx="4271010"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6" name="矩形 15"/>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rgbClr val="FFFF00"/>
                    </a:solidFill>
                    <a:latin typeface="Arial" panose="020B0604020202020204" pitchFamily="34" charset="0"/>
                    <a:ea typeface="方正书宋_GBK" charset="-122"/>
                    <a:sym typeface="Wingdings" panose="05000000000000000000" pitchFamily="2" charset="2"/>
                  </a:rPr>
                  <a:t>LLP Searches</a:t>
                </a:r>
                <a:r>
                  <a:rPr lang="zh-CN" altLang="en-US" sz="1700" dirty="0">
                    <a:solidFill>
                      <a:srgbClr val="FFFF00"/>
                    </a:solidFill>
                    <a:latin typeface="Arial" panose="020B0604020202020204" pitchFamily="34" charset="0"/>
                    <a:ea typeface="方正书宋_GBK" charset="-122"/>
                    <a:sym typeface="Wingdings" panose="05000000000000000000" pitchFamily="2" charset="2"/>
                  </a:rPr>
                  <a:t>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a:t>
                </a:r>
                <a:r>
                  <a:rPr lang="zh-CN" altLang="en-US" sz="1700" dirty="0">
                    <a:solidFill>
                      <a:srgbClr val="FFFF00"/>
                    </a:solidFill>
                    <a:latin typeface="Arial" panose="020B0604020202020204" pitchFamily="34" charset="0"/>
                    <a:ea typeface="方正书宋_GBK" charset="-122"/>
                    <a:sym typeface="Wingdings" panose="05000000000000000000" pitchFamily="2" charset="2"/>
                  </a:rPr>
                  <a:t>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ee</a:t>
                </a:r>
                <a:r>
                  <a:rPr lang="zh-CN" altLang="en-US" sz="1700" dirty="0">
                    <a:solidFill>
                      <a:srgbClr val="FFFF00"/>
                    </a:solidFill>
                    <a:latin typeface="Arial" panose="020B0604020202020204" pitchFamily="34" charset="0"/>
                    <a:ea typeface="方正书宋_GBK" charset="-122"/>
                    <a:sym typeface="Wingdings" panose="05000000000000000000" pitchFamily="2" charset="2"/>
                  </a:rPr>
                  <a:t>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19" name="箭头: V 形 5"/>
            <p:cNvSpPr/>
            <p:nvPr/>
          </p:nvSpPr>
          <p:spPr>
            <a:xfrm>
              <a:off x="4638675" y="85"/>
              <a:ext cx="3927475"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3"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4" name="矩形 23"/>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25" name="矩形 24"/>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76575" y="414658"/>
            <a:ext cx="771268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Idea</a:t>
            </a: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4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of</a:t>
            </a: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4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LLP</a:t>
            </a: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4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searches</a:t>
            </a:r>
            <a:r>
              <a:rPr lang="zh-CN" altLang="en-US" sz="4000" dirty="0">
                <a:solidFill>
                  <a:prstClr val="black"/>
                </a:solidFill>
                <a:latin typeface="Arial" panose="020B0604020202020204" pitchFamily="34" charset="0"/>
                <a:ea typeface="宋体" panose="02010600030101010101" pitchFamily="2" charset="-122"/>
                <a:cs typeface="Arial" panose="020B0604020202020204" pitchFamily="34" charset="0"/>
              </a:rPr>
              <a:t> </a:t>
            </a:r>
            <a:r>
              <a:rPr lang="en-US" altLang="zh-CN" sz="4000" dirty="0">
                <a:solidFill>
                  <a:prstClr val="black"/>
                </a:solidFill>
                <a:latin typeface="Arial" panose="020B0604020202020204" pitchFamily="34" charset="0"/>
                <a:ea typeface="宋体" panose="02010600030101010101" pitchFamily="2" charset="-122"/>
                <a:cs typeface="Arial" panose="020B0604020202020204" pitchFamily="34" charset="0"/>
              </a:rPr>
              <a:t>@</a:t>
            </a:r>
            <a:r>
              <a:rPr lang="zh-CN" altLang="en-US" sz="4000" dirty="0">
                <a:solidFill>
                  <a:prstClr val="black"/>
                </a:solidFill>
                <a:latin typeface="Arial" panose="020B0604020202020204" pitchFamily="34" charset="0"/>
                <a:ea typeface="宋体" panose="02010600030101010101" pitchFamily="2" charset="-122"/>
                <a:cs typeface="Arial" panose="020B0604020202020204" pitchFamily="34" charset="0"/>
              </a:rPr>
              <a:t> </a:t>
            </a:r>
            <a:r>
              <a:rPr lang="en-US" altLang="zh-CN" sz="4000" dirty="0">
                <a:solidFill>
                  <a:prstClr val="black"/>
                </a:solidFill>
                <a:latin typeface="Arial" panose="020B0604020202020204" pitchFamily="34" charset="0"/>
                <a:ea typeface="宋体" panose="02010600030101010101" pitchFamily="2" charset="-122"/>
                <a:cs typeface="Arial" panose="020B0604020202020204" pitchFamily="34" charset="0"/>
              </a:rPr>
              <a:t>colliders</a:t>
            </a:r>
            <a:endPar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mc:AlternateContent xmlns:mc="http://schemas.openxmlformats.org/markup-compatibility/2006">
        <mc:Choice xmlns:a14="http://schemas.microsoft.com/office/drawing/2010/main" Requires="a14">
          <p:sp>
            <p:nvSpPr>
              <p:cNvPr id="9" name="矩形 8"/>
              <p:cNvSpPr/>
              <p:nvPr/>
            </p:nvSpPr>
            <p:spPr>
              <a:xfrm>
                <a:off x="454914" y="1286866"/>
                <a:ext cx="7091933"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When</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LLP</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produced</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r>
                      <a:rPr kumimoji="0" lang="en-US" altLang="zh-CN" sz="3000" b="0" i="0"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0</m:t>
                    </m:r>
                  </m:oMath>
                </a14:m>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(usually</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IP),</a:t>
                </a:r>
                <a:r>
                  <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9" name="矩形 8"/>
              <p:cNvSpPr>
                <a:spLocks noRot="1" noChangeAspect="1" noMove="1" noResize="1" noEditPoints="1" noAdjustHandles="1" noChangeArrowheads="1" noChangeShapeType="1" noTextEdit="1"/>
              </p:cNvSpPr>
              <p:nvPr/>
            </p:nvSpPr>
            <p:spPr>
              <a:xfrm>
                <a:off x="454914" y="1286866"/>
                <a:ext cx="7091933" cy="553998"/>
              </a:xfrm>
              <a:prstGeom prst="rect">
                <a:avLst/>
              </a:prstGeom>
              <a:blipFill rotWithShape="1">
                <a:blip r:embed="rId1"/>
                <a:stretch>
                  <a:fillRect l="-4" t="-64" r="7" b="114"/>
                </a:stretch>
              </a:blipFill>
            </p:spPr>
            <p:txBody>
              <a:bodyPr/>
              <a:lstStyle/>
              <a:p>
                <a:r>
                  <a:rPr lang="zh-CN" altLang="en-US">
                    <a:noFill/>
                  </a:rPr>
                  <a:t> </a:t>
                </a:r>
              </a:p>
            </p:txBody>
          </p:sp>
        </mc:Fallback>
      </mc:AlternateContent>
      <p:sp>
        <p:nvSpPr>
          <p:cNvPr id="10" name="灯片编号占位符 3"/>
          <p:cNvSpPr>
            <a:spLocks noGrp="1"/>
          </p:cNvSpPr>
          <p:nvPr>
            <p:ph type="sldNum" sz="quarter" idx="12"/>
          </p:nvPr>
        </p:nvSpPr>
        <p:spPr>
          <a:xfrm>
            <a:off x="10469880" y="6631765"/>
            <a:ext cx="146304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ECF795-929B-4D4F-8A6B-C7706BC3A7A6}" type="slidenum">
              <a:rPr kumimoji="1" lang="zh-CN" altLang="en-US" sz="15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宋体" panose="02010600030101010101" pitchFamily="2" charset="-122"/>
                <a:cs typeface="+mn-cs"/>
              </a:rPr>
            </a:fld>
            <a:endParaRPr kumimoji="1" lang="zh-CN" alt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宋体" panose="02010600030101010101" pitchFamily="2" charset="-122"/>
              <a:cs typeface="+mn-cs"/>
            </a:endParaRPr>
          </a:p>
        </p:txBody>
      </p:sp>
      <p:sp>
        <p:nvSpPr>
          <p:cNvPr id="2" name="文本框 1"/>
          <p:cNvSpPr txBox="1"/>
          <p:nvPr/>
        </p:nvSpPr>
        <p:spPr>
          <a:xfrm>
            <a:off x="501095" y="3604905"/>
            <a:ext cx="6031824" cy="553998"/>
          </a:xfrm>
          <a:prstGeom prst="rect">
            <a:avLst/>
          </a:prstGeom>
          <a:noFill/>
        </p:spPr>
        <p:txBody>
          <a:bodyPr wrap="square" rtlCol="0">
            <a:spAutoFit/>
          </a:bodyPr>
          <a:lstStyle/>
          <a:p>
            <a:pPr lvl="0"/>
            <a:r>
              <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where </a:t>
            </a:r>
            <a:r>
              <a:rPr kumimoji="1" lang="en-US" altLang="zh-CN" sz="3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decay</a:t>
            </a:r>
            <a:r>
              <a:rPr kumimoji="1" lang="zh-CN"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length </a:t>
            </a:r>
            <a:r>
              <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 the lab.</a:t>
            </a:r>
            <a:r>
              <a:rPr kumimoji="1" lang="en-US" altLang="zh-CN" sz="3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frame</a:t>
            </a:r>
            <a:endParaRPr kumimoji="1" lang="en-US" altLang="zh-CN" sz="3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文本框 2"/>
              <p:cNvSpPr txBox="1"/>
              <p:nvPr/>
            </p:nvSpPr>
            <p:spPr>
              <a:xfrm>
                <a:off x="502418" y="4101006"/>
                <a:ext cx="4968574" cy="88299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𝜆</m:t>
                      </m:r>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1" lang="en-US" altLang="zh-CN" sz="3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rPr>
                        <m:t>𝛽𝛾</m:t>
                      </m:r>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r>
                        <a:rPr kumimoji="1" lang="en-US" altLang="zh-CN" sz="30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rPr>
                        <m:t>𝑐</m:t>
                      </m:r>
                      <m:r>
                        <a:rPr kumimoji="1" lang="en-US" altLang="zh-CN" sz="30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𝜏</m:t>
                      </m:r>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d>
                        <m:dPr>
                          <m:ctrlP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f>
                            <m:fPr>
                              <m:ctrlPr>
                                <a:rPr kumimoji="1" lang="en-US" altLang="zh-CN" sz="3000" i="1" smtClean="0">
                                  <a:solidFill>
                                    <a:srgbClr val="FF0000"/>
                                  </a:solidFill>
                                  <a:latin typeface="Cambria Math" panose="02040503050406030204" pitchFamily="18" charset="0"/>
                                  <a:ea typeface="Cambria Math" panose="02040503050406030204" pitchFamily="18" charset="0"/>
                                </a:rPr>
                              </m:ctrlPr>
                            </m:fPr>
                            <m:num>
                              <m:r>
                                <a:rPr kumimoji="1" lang="en-US" altLang="zh-CN" sz="3000" i="1">
                                  <a:solidFill>
                                    <a:srgbClr val="FF0000"/>
                                  </a:solidFill>
                                  <a:latin typeface="Cambria Math" panose="02040503050406030204" pitchFamily="18" charset="0"/>
                                  <a:ea typeface="Cambria Math" panose="02040503050406030204" pitchFamily="18" charset="0"/>
                                </a:rPr>
                                <m:t>𝑝</m:t>
                              </m:r>
                            </m:num>
                            <m:den>
                              <m:r>
                                <a:rPr kumimoji="1" lang="en-US" altLang="zh-CN" sz="3000" i="1">
                                  <a:solidFill>
                                    <a:srgbClr val="FF0000"/>
                                  </a:solidFill>
                                  <a:latin typeface="Cambria Math" panose="02040503050406030204" pitchFamily="18" charset="0"/>
                                  <a:ea typeface="Cambria Math" panose="02040503050406030204" pitchFamily="18" charset="0"/>
                                </a:rPr>
                                <m:t>𝑚</m:t>
                              </m:r>
                            </m:den>
                          </m:f>
                        </m:e>
                      </m:d>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r>
                        <a:rPr kumimoji="1" lang="en-US" altLang="zh-CN" sz="3000" b="0" i="1" smtClean="0">
                          <a:solidFill>
                            <a:prstClr val="black"/>
                          </a:solidFill>
                          <a:latin typeface="Cambria Math" panose="02040503050406030204" pitchFamily="18" charset="0"/>
                          <a:ea typeface="Cambria Math" panose="02040503050406030204" pitchFamily="18" charset="0"/>
                        </a:rPr>
                        <m:t> </m:t>
                      </m:r>
                      <m:d>
                        <m:dPr>
                          <m:ctrlPr>
                            <a:rPr kumimoji="1" lang="en-US" altLang="zh-CN" sz="3000" b="0" i="1" smtClean="0">
                              <a:solidFill>
                                <a:prstClr val="black"/>
                              </a:solidFill>
                              <a:latin typeface="Cambria Math" panose="02040503050406030204" pitchFamily="18" charset="0"/>
                              <a:ea typeface="Cambria Math" panose="02040503050406030204" pitchFamily="18" charset="0"/>
                            </a:rPr>
                          </m:ctrlPr>
                        </m:dPr>
                        <m:e>
                          <m:r>
                            <a:rPr kumimoji="1" lang="en-US" altLang="zh-CN" sz="3000" i="1" smtClean="0">
                              <a:solidFill>
                                <a:schemeClr val="tx1"/>
                              </a:solidFill>
                              <a:latin typeface="Cambria Math" panose="02040503050406030204" pitchFamily="18" charset="0"/>
                              <a:ea typeface="Cambria Math" panose="02040503050406030204" pitchFamily="18" charset="0"/>
                            </a:rPr>
                            <m:t>𝑐</m:t>
                          </m:r>
                          <m:r>
                            <a:rPr kumimoji="1" lang="en-US" altLang="zh-CN" sz="3000" i="1" smtClean="0">
                              <a:solidFill>
                                <a:srgbClr val="00B050"/>
                              </a:solidFill>
                              <a:latin typeface="Cambria Math" panose="02040503050406030204" pitchFamily="18" charset="0"/>
                              <a:ea typeface="Cambria Math" panose="02040503050406030204" pitchFamily="18" charset="0"/>
                            </a:rPr>
                            <m:t>𝜏</m:t>
                          </m:r>
                        </m:e>
                      </m:d>
                      <m:r>
                        <a:rPr kumimoji="1" lang="en-US" altLang="zh-CN" sz="3000" b="0" i="1" smtClean="0">
                          <a:solidFill>
                            <a:prstClr val="black"/>
                          </a:solidFill>
                          <a:latin typeface="Cambria Math" panose="02040503050406030204" pitchFamily="18" charset="0"/>
                          <a:ea typeface="Cambria Math" panose="02040503050406030204" pitchFamily="18" charset="0"/>
                        </a:rPr>
                        <m:t> </m:t>
                      </m:r>
                    </m:oMath>
                  </m:oMathPara>
                </a14:m>
                <a:endParaRPr kumimoji="1" lang="en-US" altLang="zh-CN" sz="3000" b="0" i="0" dirty="0">
                  <a:solidFill>
                    <a:prstClr val="black"/>
                  </a:solidFill>
                  <a:latin typeface="Times New Roman" panose="02020603050405020304" pitchFamily="18" charset="0"/>
                  <a:ea typeface="Cambria Math" panose="020405030504060302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502418" y="4101006"/>
                <a:ext cx="4968574" cy="882999"/>
              </a:xfrm>
              <a:prstGeom prst="rect">
                <a:avLst/>
              </a:prstGeom>
              <a:blipFill rotWithShape="1">
                <a:blip r:embed="rId2"/>
                <a:stretch>
                  <a:fillRect l="-3" t="-20" r="9" b="59"/>
                </a:stretch>
              </a:blipFill>
            </p:spPr>
            <p:txBody>
              <a:bodyPr/>
              <a:lstStyle/>
              <a:p>
                <a:r>
                  <a:rPr lang="zh-CN" altLang="en-US">
                    <a:noFill/>
                  </a:rPr>
                  <a:t> </a:t>
                </a:r>
              </a:p>
            </p:txBody>
          </p:sp>
        </mc:Fallback>
      </mc:AlternateContent>
      <p:sp>
        <p:nvSpPr>
          <p:cNvPr id="25" name="文本框 24"/>
          <p:cNvSpPr txBox="1"/>
          <p:nvPr/>
        </p:nvSpPr>
        <p:spPr>
          <a:xfrm>
            <a:off x="871644" y="4880281"/>
            <a:ext cx="2400268" cy="553998"/>
          </a:xfrm>
          <a:prstGeom prst="rect">
            <a:avLst/>
          </a:prstGeom>
          <a:noFill/>
        </p:spPr>
        <p:txBody>
          <a:bodyPr wrap="square">
            <a:spAutoFit/>
          </a:bodyPr>
          <a:lstStyle/>
          <a:p>
            <a:pPr algn="ctr"/>
            <a:r>
              <a:rPr kumimoji="1" lang="en-US" altLang="zh-CN" sz="3000" b="0" i="0" u="none" strike="noStrike" kern="1200" cap="none" spc="0" normalizeH="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Kinematics</a:t>
            </a:r>
            <a:endParaRPr lang="zh-CN" altLang="en-US" sz="3000" dirty="0">
              <a:solidFill>
                <a:srgbClr val="FF0000"/>
              </a:solidFill>
              <a:latin typeface="Times New Roman" panose="02020603050405020304" pitchFamily="18" charset="0"/>
              <a:cs typeface="Times New Roman" panose="02020603050405020304" pitchFamily="18" charset="0"/>
            </a:endParaRPr>
          </a:p>
        </p:txBody>
      </p:sp>
      <p:sp>
        <p:nvSpPr>
          <p:cNvPr id="26" name="文本框 25"/>
          <p:cNvSpPr txBox="1"/>
          <p:nvPr/>
        </p:nvSpPr>
        <p:spPr>
          <a:xfrm>
            <a:off x="2915234" y="4905415"/>
            <a:ext cx="4209352" cy="553998"/>
          </a:xfrm>
          <a:prstGeom prst="rect">
            <a:avLst/>
          </a:prstGeom>
          <a:noFill/>
        </p:spPr>
        <p:txBody>
          <a:bodyPr wrap="square">
            <a:spAutoFit/>
          </a:bodyPr>
          <a:lstStyle/>
          <a:p>
            <a:pPr algn="ctr"/>
            <a:r>
              <a:rPr kumimoji="1" lang="en-US" altLang="zh-CN" sz="3000" b="0" i="0" u="none" strike="noStrike" kern="1200" cap="none" spc="0" normalizeH="0" noProof="0" dirty="0">
                <a:ln>
                  <a:noFill/>
                </a:ln>
                <a:solidFill>
                  <a:srgbClr val="00B050"/>
                </a:solidFill>
                <a:effectLst/>
                <a:uLnTx/>
                <a:uFillTx/>
                <a:latin typeface="Times New Roman" panose="02020603050405020304" pitchFamily="18" charset="0"/>
                <a:ea typeface="宋体" panose="02010600030101010101" pitchFamily="2" charset="-122"/>
                <a:cs typeface="Times New Roman" panose="02020603050405020304" pitchFamily="18" charset="0"/>
              </a:rPr>
              <a:t>lifetime in the rest frame</a:t>
            </a:r>
            <a:endParaRPr lang="zh-CN" altLang="en-US" sz="3000" dirty="0">
              <a:solidFill>
                <a:srgbClr val="00B05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6668469" y="1550524"/>
            <a:ext cx="5400000" cy="4251292"/>
          </a:xfrm>
          <a:prstGeom prst="rect">
            <a:avLst/>
          </a:prstGeom>
        </p:spPr>
      </p:pic>
      <p:grpSp>
        <p:nvGrpSpPr>
          <p:cNvPr id="11" name="组合 10"/>
          <p:cNvGrpSpPr/>
          <p:nvPr/>
        </p:nvGrpSpPr>
        <p:grpSpPr>
          <a:xfrm>
            <a:off x="92710" y="-18965"/>
            <a:ext cx="12117070" cy="379095"/>
            <a:chOff x="92710" y="-18965"/>
            <a:chExt cx="12117070" cy="379095"/>
          </a:xfrm>
        </p:grpSpPr>
        <p:grpSp>
          <p:nvGrpSpPr>
            <p:cNvPr id="12" name="组合 11"/>
            <p:cNvGrpSpPr/>
            <p:nvPr/>
          </p:nvGrpSpPr>
          <p:grpSpPr>
            <a:xfrm>
              <a:off x="92710" y="-18965"/>
              <a:ext cx="4271010" cy="379095"/>
              <a:chOff x="92710" y="-18965"/>
              <a:chExt cx="4271010" cy="379095"/>
            </a:xfrm>
          </p:grpSpPr>
          <p:sp>
            <p:nvSpPr>
              <p:cNvPr id="13" name="箭头: V 形 5"/>
              <p:cNvSpPr/>
              <p:nvPr/>
            </p:nvSpPr>
            <p:spPr>
              <a:xfrm>
                <a:off x="92710" y="85"/>
                <a:ext cx="4271010"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6" name="矩形 15"/>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rgbClr val="FFFF00"/>
                    </a:solidFill>
                    <a:latin typeface="Arial" panose="020B0604020202020204" pitchFamily="34" charset="0"/>
                    <a:ea typeface="方正书宋_GBK" charset="-122"/>
                    <a:sym typeface="Wingdings" panose="05000000000000000000" pitchFamily="2" charset="2"/>
                  </a:rPr>
                  <a:t>LLP Searches</a:t>
                </a:r>
                <a:r>
                  <a:rPr lang="zh-CN" altLang="en-US" sz="1700" dirty="0">
                    <a:solidFill>
                      <a:srgbClr val="FFFF00"/>
                    </a:solidFill>
                    <a:latin typeface="Arial" panose="020B0604020202020204" pitchFamily="34" charset="0"/>
                    <a:ea typeface="方正书宋_GBK" charset="-122"/>
                    <a:sym typeface="Wingdings" panose="05000000000000000000" pitchFamily="2" charset="2"/>
                  </a:rPr>
                  <a:t>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a:t>
                </a:r>
                <a:r>
                  <a:rPr lang="zh-CN" altLang="en-US" sz="1700" dirty="0">
                    <a:solidFill>
                      <a:srgbClr val="FFFF00"/>
                    </a:solidFill>
                    <a:latin typeface="Arial" panose="020B0604020202020204" pitchFamily="34" charset="0"/>
                    <a:ea typeface="方正书宋_GBK" charset="-122"/>
                    <a:sym typeface="Wingdings" panose="05000000000000000000" pitchFamily="2" charset="2"/>
                  </a:rPr>
                  <a:t>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ee</a:t>
                </a:r>
                <a:r>
                  <a:rPr lang="zh-CN" altLang="en-US" sz="1700" dirty="0">
                    <a:solidFill>
                      <a:srgbClr val="FFFF00"/>
                    </a:solidFill>
                    <a:latin typeface="Arial" panose="020B0604020202020204" pitchFamily="34" charset="0"/>
                    <a:ea typeface="方正书宋_GBK" charset="-122"/>
                    <a:sym typeface="Wingdings" panose="05000000000000000000" pitchFamily="2" charset="2"/>
                  </a:rPr>
                  <a:t>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19" name="箭头: V 形 5"/>
            <p:cNvSpPr/>
            <p:nvPr/>
          </p:nvSpPr>
          <p:spPr>
            <a:xfrm>
              <a:off x="4638675" y="85"/>
              <a:ext cx="3927475"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4"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5" name="矩形 14"/>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17" name="矩形 16"/>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mc:AlternateContent xmlns:mc="http://schemas.openxmlformats.org/markup-compatibility/2006">
        <mc:Choice xmlns:a14="http://schemas.microsoft.com/office/drawing/2010/main" Requires="a14">
          <p:sp>
            <p:nvSpPr>
              <p:cNvPr id="8" name="文本框 7"/>
              <p:cNvSpPr txBox="1"/>
              <p:nvPr/>
            </p:nvSpPr>
            <p:spPr>
              <a:xfrm>
                <a:off x="454915" y="2137512"/>
                <a:ext cx="709193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30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Probability</a:t>
                </a:r>
                <a:r>
                  <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of</a:t>
                </a:r>
                <a:r>
                  <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decaying</a:t>
                </a:r>
                <a:r>
                  <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between</a:t>
                </a:r>
                <a:r>
                  <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rPr>
                          <m:t>𝐿</m:t>
                        </m:r>
                      </m:e>
                      <m:sub>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and</a:t>
                </a:r>
                <a:r>
                  <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rPr>
                          <m:t>𝐿</m:t>
                        </m:r>
                      </m:e>
                      <m:sub>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rPr>
                          <m:t>2</m:t>
                        </m:r>
                      </m:sub>
                    </m:sSub>
                    <m:r>
                      <a:rPr kumimoji="1" lang="zh-CN" altLang="en-US" sz="3000" b="0" i="1" u="none" strike="noStrike" kern="1200" cap="none" spc="0" normalizeH="0" baseline="0" noProof="0" smtClean="0">
                        <a:ln>
                          <a:noFill/>
                        </a:ln>
                        <a:solidFill>
                          <a:prstClr val="black"/>
                        </a:solidFill>
                        <a:effectLst/>
                        <a:uLnTx/>
                        <a:uFillTx/>
                        <a:latin typeface="Cambria Math" panose="02040503050406030204" pitchFamily="18" charset="0"/>
                      </a:rPr>
                      <m:t> </m:t>
                    </m:r>
                  </m:oMath>
                </a14:m>
                <a:endPar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454915" y="2137512"/>
                <a:ext cx="7091933" cy="553998"/>
              </a:xfrm>
              <a:prstGeom prst="rect">
                <a:avLst/>
              </a:prstGeom>
              <a:blipFill rotWithShape="1">
                <a:blip r:embed="rId4"/>
                <a:stretch>
                  <a:fillRect l="-4" t="-18" r="7" b="6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p:cNvSpPr txBox="1"/>
              <p:nvPr/>
            </p:nvSpPr>
            <p:spPr>
              <a:xfrm>
                <a:off x="969425" y="2801138"/>
                <a:ext cx="4455387" cy="5756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𝑃</m:t>
                    </m:r>
                    <m:d>
                      <m:dPr>
                        <m:ctrlP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ctrlPr>
                      </m:dPr>
                      <m:e>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𝐿</m:t>
                        </m:r>
                      </m:e>
                    </m:d>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m:t>
                    </m:r>
                    <m:sSup>
                      <m:sSupPr>
                        <m:ctrlP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ctrlPr>
                      </m:sSupPr>
                      <m:e>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𝑒</m:t>
                        </m:r>
                      </m:e>
                      <m:sup>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m:t>
                        </m:r>
                        <m:sSub>
                          <m:sSubPr>
                            <m:ctrlP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𝐿</m:t>
                            </m:r>
                          </m:e>
                          <m:sub>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1</m:t>
                            </m:r>
                          </m:sub>
                        </m:sSub>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m:t>
                        </m:r>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𝜆</m:t>
                        </m:r>
                        <m:r>
                          <a:rPr kumimoji="1" lang="zh-CN" altLang="en-US" sz="3000" b="0" i="1" u="none" strike="noStrike" kern="1200" cap="none" spc="0" normalizeH="0" baseline="0" noProof="0">
                            <a:ln>
                              <a:noFill/>
                            </a:ln>
                            <a:solidFill>
                              <a:prstClr val="black"/>
                            </a:solidFill>
                            <a:effectLst/>
                            <a:uLnTx/>
                            <a:uFillTx/>
                            <a:latin typeface="Cambria Math" panose="02040503050406030204" pitchFamily="18" charset="0"/>
                          </a:rPr>
                          <m:t> </m:t>
                        </m:r>
                      </m:sup>
                    </m:sSup>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m:t>
                    </m:r>
                    <m:sSup>
                      <m:sSupPr>
                        <m:ctrlP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ctrlPr>
                      </m:sSupPr>
                      <m:e>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𝑒</m:t>
                        </m:r>
                      </m:e>
                      <m:sup>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m:t>
                        </m:r>
                        <m:sSub>
                          <m:sSubPr>
                            <m:ctrlP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𝐿</m:t>
                            </m:r>
                          </m:e>
                          <m:sub>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2</m:t>
                            </m:r>
                          </m:sub>
                        </m:sSub>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rPr>
                          <m:t>/</m:t>
                        </m:r>
                        <m:r>
                          <a:rPr kumimoji="1" lang="en-US" altLang="zh-CN" sz="3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𝜆</m:t>
                        </m:r>
                        <m:r>
                          <a:rPr kumimoji="1" lang="zh-CN" altLang="en-US" sz="3000" b="0" i="1" u="none" strike="noStrike" kern="1200" cap="none" spc="0" normalizeH="0" baseline="0" noProof="0">
                            <a:ln>
                              <a:noFill/>
                            </a:ln>
                            <a:solidFill>
                              <a:prstClr val="black"/>
                            </a:solidFill>
                            <a:effectLst/>
                            <a:uLnTx/>
                            <a:uFillTx/>
                            <a:latin typeface="Cambria Math" panose="02040503050406030204" pitchFamily="18" charset="0"/>
                          </a:rPr>
                          <m:t> </m:t>
                        </m:r>
                      </m:sup>
                    </m:sSup>
                  </m:oMath>
                </a14:m>
                <a:r>
                  <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18" name="文本框 17"/>
              <p:cNvSpPr txBox="1">
                <a:spLocks noRot="1" noChangeAspect="1" noMove="1" noResize="1" noEditPoints="1" noAdjustHandles="1" noChangeArrowheads="1" noChangeShapeType="1" noTextEdit="1"/>
              </p:cNvSpPr>
              <p:nvPr/>
            </p:nvSpPr>
            <p:spPr>
              <a:xfrm>
                <a:off x="969425" y="2801138"/>
                <a:ext cx="4455387" cy="575670"/>
              </a:xfrm>
              <a:prstGeom prst="rect">
                <a:avLst/>
              </a:prstGeom>
              <a:blipFill rotWithShape="1">
                <a:blip r:embed="rId5"/>
                <a:stretch>
                  <a:fillRect l="-9" t="-27" b="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文本框 19"/>
              <p:cNvSpPr txBox="1"/>
              <p:nvPr/>
            </p:nvSpPr>
            <p:spPr>
              <a:xfrm>
                <a:off x="566391" y="5652678"/>
                <a:ext cx="9958734" cy="1015663"/>
              </a:xfrm>
              <a:prstGeom prst="rect">
                <a:avLst/>
              </a:prstGeom>
              <a:noFill/>
            </p:spPr>
            <p:txBody>
              <a:bodyPr wrap="square">
                <a:spAutoFit/>
              </a:bodyPr>
              <a:lstStyle/>
              <a:p>
                <a14:m>
                  <m:oMath xmlns:m="http://schemas.openxmlformats.org/officeDocument/2006/math">
                    <m:sSub>
                      <m:sSubPr>
                        <m:ctrlPr>
                          <a:rPr kumimoji="1" lang="en-US" altLang="zh-CN" sz="30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1" lang="en-US" altLang="zh-CN" sz="3000" b="1" i="1" u="none" strike="noStrike" kern="1200" cap="none" spc="0" normalizeH="0" baseline="0" noProof="0" smtClean="0">
                            <a:ln>
                              <a:noFill/>
                            </a:ln>
                            <a:solidFill>
                              <a:prstClr val="black"/>
                            </a:solidFill>
                            <a:effectLst/>
                            <a:uLnTx/>
                            <a:uFillTx/>
                            <a:latin typeface="Cambria Math" panose="02040503050406030204" pitchFamily="18" charset="0"/>
                          </a:rPr>
                          <m:t>𝑳</m:t>
                        </m:r>
                      </m:e>
                      <m:sub>
                        <m:r>
                          <a:rPr kumimoji="1" lang="en-US" altLang="zh-CN" sz="3000" b="1" i="1" u="none" strike="noStrike" kern="1200" cap="none" spc="0" normalizeH="0" baseline="0" noProof="0" smtClean="0">
                            <a:ln>
                              <a:noFill/>
                            </a:ln>
                            <a:solidFill>
                              <a:prstClr val="black"/>
                            </a:solidFill>
                            <a:effectLst/>
                            <a:uLnTx/>
                            <a:uFillTx/>
                            <a:latin typeface="Cambria Math" panose="02040503050406030204" pitchFamily="18" charset="0"/>
                          </a:rPr>
                          <m:t>𝟏</m:t>
                        </m:r>
                      </m:sub>
                    </m:sSub>
                  </m:oMath>
                </a14:m>
                <a:r>
                  <a:rPr kumimoji="1" lang="zh-CN" altLang="en-US" sz="3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and</a:t>
                </a:r>
                <a:r>
                  <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kumimoji="1" lang="en-US" altLang="zh-CN" sz="3000" b="1"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1" lang="en-US" altLang="zh-CN" sz="3000" b="1" i="1" u="none" strike="noStrike" kern="1200" cap="none" spc="0" normalizeH="0" baseline="0" noProof="0" smtClean="0">
                            <a:ln>
                              <a:noFill/>
                            </a:ln>
                            <a:solidFill>
                              <a:prstClr val="black"/>
                            </a:solidFill>
                            <a:effectLst/>
                            <a:uLnTx/>
                            <a:uFillTx/>
                            <a:latin typeface="Cambria Math" panose="02040503050406030204" pitchFamily="18" charset="0"/>
                          </a:rPr>
                          <m:t>𝑳</m:t>
                        </m:r>
                      </m:e>
                      <m:sub>
                        <m:r>
                          <a:rPr kumimoji="1" lang="en-US" altLang="zh-CN" sz="3000" b="1" i="1" u="none" strike="noStrike" kern="1200" cap="none" spc="0" normalizeH="0" baseline="0" noProof="0" smtClean="0">
                            <a:ln>
                              <a:noFill/>
                            </a:ln>
                            <a:solidFill>
                              <a:prstClr val="black"/>
                            </a:solidFill>
                            <a:effectLst/>
                            <a:uLnTx/>
                            <a:uFillTx/>
                            <a:latin typeface="Cambria Math" panose="02040503050406030204" pitchFamily="18" charset="0"/>
                          </a:rPr>
                          <m:t>𝟐</m:t>
                        </m:r>
                      </m:sub>
                    </m:sSub>
                  </m:oMath>
                </a14:m>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determined</a:t>
                </a:r>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by</a:t>
                </a:r>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a:t>
                </a:r>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detector</a:t>
                </a:r>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(position,</a:t>
                </a:r>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shape,</a:t>
                </a:r>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volume,</a:t>
                </a:r>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&amp;</a:t>
                </a:r>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LLP’s</a:t>
                </a:r>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moving</a:t>
                </a:r>
                <a:r>
                  <a:rPr kumimoji="1" lang="zh-CN" altLang="en-US"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direction</a:t>
                </a:r>
                <a:endParaRPr lang="zh-CN" altLang="en-US" sz="3000" dirty="0">
                  <a:latin typeface="Times New Roman" panose="02020603050405020304" pitchFamily="18" charset="0"/>
                  <a:cs typeface="Times New Roman" panose="02020603050405020304" pitchFamily="18" charset="0"/>
                </a:endParaRPr>
              </a:p>
            </p:txBody>
          </p:sp>
        </mc:Choice>
        <mc:Fallback>
          <p:sp>
            <p:nvSpPr>
              <p:cNvPr id="20" name="文本框 19"/>
              <p:cNvSpPr txBox="1">
                <a:spLocks noRot="1" noChangeAspect="1" noMove="1" noResize="1" noEditPoints="1" noAdjustHandles="1" noChangeArrowheads="1" noChangeShapeType="1" noTextEdit="1"/>
              </p:cNvSpPr>
              <p:nvPr/>
            </p:nvSpPr>
            <p:spPr>
              <a:xfrm>
                <a:off x="566391" y="5652678"/>
                <a:ext cx="9958734" cy="1015663"/>
              </a:xfrm>
              <a:prstGeom prst="rect">
                <a:avLst/>
              </a:prstGeom>
              <a:blipFill rotWithShape="1">
                <a:blip r:embed="rId6"/>
                <a:stretch>
                  <a:fillRect l="-6" t="-53" b="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文本框 20"/>
              <p:cNvSpPr txBox="1"/>
              <p:nvPr/>
            </p:nvSpPr>
            <p:spPr>
              <a:xfrm>
                <a:off x="5309870" y="2739379"/>
                <a:ext cx="194068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30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rPr>
                          <m:t>𝐿</m:t>
                        </m:r>
                      </m:e>
                      <m:sub>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&lt;</a:t>
                </a:r>
                <a:r>
                  <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rPr>
                          <m:t>𝐿</m:t>
                        </m:r>
                      </m:e>
                      <m:sub>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rPr>
                          <m:t>2</m:t>
                        </m:r>
                      </m:sub>
                    </m:sSub>
                  </m:oMath>
                </a14:m>
                <a:r>
                  <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21" name="文本框 20"/>
              <p:cNvSpPr txBox="1">
                <a:spLocks noRot="1" noChangeAspect="1" noMove="1" noResize="1" noEditPoints="1" noAdjustHandles="1" noChangeArrowheads="1" noChangeShapeType="1" noTextEdit="1"/>
              </p:cNvSpPr>
              <p:nvPr/>
            </p:nvSpPr>
            <p:spPr>
              <a:xfrm>
                <a:off x="5309870" y="2739379"/>
                <a:ext cx="1940688" cy="553998"/>
              </a:xfrm>
              <a:prstGeom prst="rect">
                <a:avLst/>
              </a:prstGeom>
              <a:blipFill rotWithShape="1">
                <a:blip r:embed="rId7"/>
                <a:stretch>
                  <a:fillRect t="-113" r="7" b="48"/>
                </a:stretch>
              </a:blipFill>
            </p:spPr>
            <p:txBody>
              <a:bodyPr/>
              <a:lstStyle/>
              <a:p>
                <a:r>
                  <a:rPr lang="zh-CN" alt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505575" y="1158240"/>
            <a:ext cx="5120005" cy="5120005"/>
          </a:xfrm>
          <a:prstGeom prst="rect">
            <a:avLst/>
          </a:prstGeom>
        </p:spPr>
      </p:pic>
      <p:sp>
        <p:nvSpPr>
          <p:cNvPr id="24" name="标题 1"/>
          <p:cNvSpPr>
            <a:spLocks noGrp="1"/>
          </p:cNvSpPr>
          <p:nvPr>
            <p:ph type="title"/>
          </p:nvPr>
        </p:nvSpPr>
        <p:spPr>
          <a:xfrm>
            <a:off x="828641" y="296571"/>
            <a:ext cx="10515600" cy="890953"/>
          </a:xfrm>
        </p:spPr>
        <p:txBody>
          <a:bodyPr>
            <a:noAutofit/>
          </a:bodyPr>
          <a:lstStyle/>
          <a:p>
            <a:pPr algn="ctr"/>
            <a:r>
              <a:rPr kumimoji="1" lang="en-US" altLang="zh-CN" sz="4000" dirty="0">
                <a:latin typeface="Arial" panose="020B0604020202020204" pitchFamily="34" charset="0"/>
                <a:cs typeface="Arial" panose="020B0604020202020204" pitchFamily="34" charset="0"/>
              </a:rPr>
              <a:t>Signatures</a:t>
            </a:r>
            <a:r>
              <a:rPr kumimoji="1" lang="zh-CN" altLang="en-US" sz="4000" dirty="0">
                <a:latin typeface="Arial" panose="020B0604020202020204" pitchFamily="34" charset="0"/>
                <a:cs typeface="Arial" panose="020B0604020202020204" pitchFamily="34" charset="0"/>
              </a:rPr>
              <a:t> </a:t>
            </a:r>
            <a:r>
              <a:rPr kumimoji="1" lang="en-US" altLang="zh-CN" sz="4000" dirty="0">
                <a:latin typeface="Arial" panose="020B0604020202020204" pitchFamily="34" charset="0"/>
                <a:cs typeface="Arial" panose="020B0604020202020204" pitchFamily="34" charset="0"/>
              </a:rPr>
              <a:t>of</a:t>
            </a:r>
            <a:r>
              <a:rPr kumimoji="1" lang="zh-CN" altLang="en-US" sz="4000" dirty="0">
                <a:latin typeface="Arial" panose="020B0604020202020204" pitchFamily="34" charset="0"/>
                <a:cs typeface="Arial" panose="020B0604020202020204" pitchFamily="34" charset="0"/>
              </a:rPr>
              <a:t> </a:t>
            </a:r>
            <a:r>
              <a:rPr kumimoji="1" lang="en-US" altLang="zh-CN" sz="4000" dirty="0">
                <a:latin typeface="Arial" panose="020B0604020202020204" pitchFamily="34" charset="0"/>
                <a:cs typeface="Arial" panose="020B0604020202020204" pitchFamily="34" charset="0"/>
              </a:rPr>
              <a:t>LLPs</a:t>
            </a:r>
            <a:r>
              <a:rPr kumimoji="1" lang="zh-CN" altLang="en-US" sz="4000" dirty="0">
                <a:latin typeface="Arial" panose="020B0604020202020204" pitchFamily="34" charset="0"/>
                <a:cs typeface="Arial" panose="020B0604020202020204" pitchFamily="34" charset="0"/>
              </a:rPr>
              <a:t> </a:t>
            </a:r>
            <a:r>
              <a:rPr kumimoji="1" lang="en-US" altLang="zh-CN" sz="4000" dirty="0">
                <a:latin typeface="Arial" panose="020B0604020202020204" pitchFamily="34" charset="0"/>
                <a:cs typeface="Arial" panose="020B0604020202020204" pitchFamily="34" charset="0"/>
              </a:rPr>
              <a:t>in</a:t>
            </a:r>
            <a:r>
              <a:rPr kumimoji="1" lang="zh-CN" altLang="en-US" sz="4000" dirty="0">
                <a:latin typeface="Arial" panose="020B0604020202020204" pitchFamily="34" charset="0"/>
                <a:cs typeface="Arial" panose="020B0604020202020204" pitchFamily="34" charset="0"/>
              </a:rPr>
              <a:t> </a:t>
            </a:r>
            <a:r>
              <a:rPr kumimoji="1" lang="en-US" altLang="zh-CN" sz="4000" dirty="0">
                <a:latin typeface="Arial" panose="020B0604020202020204" pitchFamily="34" charset="0"/>
                <a:cs typeface="Arial" panose="020B0604020202020204" pitchFamily="34" charset="0"/>
              </a:rPr>
              <a:t>FD</a:t>
            </a:r>
            <a:endParaRPr kumimoji="1" lang="zh-CN" altLang="en-US" sz="4000" dirty="0">
              <a:latin typeface="Arial" panose="020B0604020202020204" pitchFamily="34" charset="0"/>
              <a:cs typeface="Arial" panose="020B0604020202020204" pitchFamily="34" charset="0"/>
            </a:endParaRPr>
          </a:p>
        </p:txBody>
      </p:sp>
      <p:sp>
        <p:nvSpPr>
          <p:cNvPr id="8" name="灯片编号占位符 3"/>
          <p:cNvSpPr>
            <a:spLocks noGrp="1"/>
          </p:cNvSpPr>
          <p:nvPr>
            <p:ph type="sldNum" sz="quarter" idx="12"/>
          </p:nvPr>
        </p:nvSpPr>
        <p:spPr>
          <a:xfrm>
            <a:off x="10469880" y="6631765"/>
            <a:ext cx="146304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CECF795-929B-4D4F-8A6B-C7706BC3A7A6}" type="slidenum">
              <a:rPr kumimoji="1" lang="zh-CN" altLang="en-US" sz="1500" b="0" i="0" u="none" strike="noStrike" kern="1200" cap="none" spc="0" normalizeH="0" baseline="0" noProof="0" smtClean="0">
                <a:ln>
                  <a:noFill/>
                </a:ln>
                <a:solidFill>
                  <a:prstClr val="black">
                    <a:lumMod val="75000"/>
                    <a:lumOff val="25000"/>
                  </a:prstClr>
                </a:solidFill>
                <a:effectLst/>
                <a:uLnTx/>
                <a:uFillTx/>
                <a:latin typeface="Century Gothic" panose="020B0502020202020204"/>
                <a:ea typeface="宋体" panose="02010600030101010101" pitchFamily="2" charset="-122"/>
                <a:cs typeface="+mn-cs"/>
              </a:rPr>
            </a:fld>
            <a:endParaRPr kumimoji="1" lang="zh-CN" alt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宋体" panose="02010600030101010101" pitchFamily="2" charset="-122"/>
              <a:cs typeface="+mn-cs"/>
            </a:endParaRPr>
          </a:p>
        </p:txBody>
      </p:sp>
      <mc:AlternateContent xmlns:mc="http://schemas.openxmlformats.org/markup-compatibility/2006">
        <mc:Choice xmlns:a14="http://schemas.microsoft.com/office/drawing/2010/main" Requires="a14">
          <p:sp>
            <p:nvSpPr>
              <p:cNvPr id="10" name="文本框 9"/>
              <p:cNvSpPr txBox="1"/>
              <p:nvPr/>
            </p:nvSpPr>
            <p:spPr>
              <a:xfrm>
                <a:off x="375707" y="1263862"/>
                <a:ext cx="384331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When</a:t>
                </a:r>
                <a:r>
                  <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kumimoji="1" lang="en-US" altLang="zh-CN" sz="3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𝜆</m:t>
                    </m:r>
                    <m:r>
                      <a:rPr kumimoji="0" lang="en-US" altLang="zh-CN" sz="32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3200" b="0" i="1" u="none" strike="noStrike" kern="1200" cap="none" spc="0" normalizeH="0" baseline="0" noProof="0">
                        <a:ln>
                          <a:noFill/>
                        </a:ln>
                        <a:solidFill>
                          <a:prstClr val="black"/>
                        </a:solidFill>
                        <a:effectLst/>
                        <a:uLnTx/>
                        <a:uFillTx/>
                        <a:latin typeface="Cambria Math" panose="02040503050406030204" pitchFamily="18" charset="0"/>
                        <a:cs typeface="+mn-cs"/>
                      </a:rPr>
                      <m:t>𝒪</m:t>
                    </m:r>
                    <m:r>
                      <a:rPr kumimoji="0" lang="en-US" altLang="zh-CN" sz="32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3200" b="0" i="0" u="none" strike="noStrike" kern="1200" cap="none" spc="0" normalizeH="0" baseline="0" noProof="0">
                        <a:ln>
                          <a:noFill/>
                        </a:ln>
                        <a:solidFill>
                          <a:prstClr val="black"/>
                        </a:solidFill>
                        <a:effectLst/>
                        <a:uLnTx/>
                        <a:uFillTx/>
                        <a:latin typeface="Cambria Math" panose="02040503050406030204" pitchFamily="18" charset="0"/>
                        <a:cs typeface="+mn-cs"/>
                      </a:rPr>
                      <m:t>1</m:t>
                    </m:r>
                    <m:r>
                      <a:rPr kumimoji="0" lang="en-US" altLang="zh-CN" sz="3200" b="0" i="0" u="none" strike="noStrike" kern="1200" cap="none" spc="0" normalizeH="0" baseline="0" noProof="0" smtClean="0">
                        <a:ln>
                          <a:noFill/>
                        </a:ln>
                        <a:solidFill>
                          <a:prstClr val="black"/>
                        </a:solidFill>
                        <a:effectLst/>
                        <a:uLnTx/>
                        <a:uFillTx/>
                        <a:latin typeface="Cambria Math" panose="02040503050406030204" pitchFamily="18" charset="0"/>
                        <a:cs typeface="+mn-cs"/>
                      </a:rPr>
                      <m:t>00</m:t>
                    </m:r>
                    <m:r>
                      <a:rPr kumimoji="0" lang="en-US" altLang="zh-CN" sz="3200" b="0" i="0" u="none" strike="noStrike" kern="1200" cap="none" spc="0" normalizeH="0" baseline="0" noProof="0">
                        <a:ln>
                          <a:noFill/>
                        </a:ln>
                        <a:solidFill>
                          <a:prstClr val="black"/>
                        </a:solidFill>
                        <a:effectLst/>
                        <a:uLnTx/>
                        <a:uFillTx/>
                        <a:latin typeface="Cambria Math" panose="02040503050406030204" pitchFamily="18" charset="0"/>
                        <a:cs typeface="+mn-cs"/>
                      </a:rPr>
                      <m:t>)</m:t>
                    </m:r>
                  </m:oMath>
                </a14:m>
                <a:r>
                  <a:rPr kumimoji="1" lang="zh-CN"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a:t>
                </a:r>
                <a:endParaRPr kumimoji="1" lang="en-US" altLang="zh-CN" sz="3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10" name="文本框 9"/>
              <p:cNvSpPr txBox="1">
                <a:spLocks noRot="1" noChangeAspect="1" noMove="1" noResize="1" noEditPoints="1" noAdjustHandles="1" noChangeArrowheads="1" noChangeShapeType="1" noTextEdit="1"/>
              </p:cNvSpPr>
              <p:nvPr/>
            </p:nvSpPr>
            <p:spPr>
              <a:xfrm>
                <a:off x="375707" y="1263862"/>
                <a:ext cx="3843314" cy="553998"/>
              </a:xfrm>
              <a:prstGeom prst="rect">
                <a:avLst/>
              </a:prstGeom>
              <a:blipFill rotWithShape="1">
                <a:blip r:embed="rId2"/>
                <a:stretch>
                  <a:fillRect l="-11" t="-38" r="2" b="88"/>
                </a:stretch>
              </a:blipFill>
            </p:spPr>
            <p:txBody>
              <a:bodyPr/>
              <a:lstStyle/>
              <a:p>
                <a:r>
                  <a:rPr lang="zh-CN" altLang="en-US">
                    <a:noFill/>
                  </a:rPr>
                  <a:t> </a:t>
                </a:r>
              </a:p>
            </p:txBody>
          </p:sp>
        </mc:Fallback>
      </mc:AlternateContent>
      <p:sp>
        <p:nvSpPr>
          <p:cNvPr id="12" name="矩形 11"/>
          <p:cNvSpPr/>
          <p:nvPr/>
        </p:nvSpPr>
        <p:spPr>
          <a:xfrm>
            <a:off x="428590" y="2132077"/>
            <a:ext cx="5902762"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Mainly</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travel</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through</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and</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acts</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as</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missing</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energy</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near</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detector.</a:t>
            </a:r>
            <a:endPar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p:cNvSpPr/>
          <p:nvPr/>
        </p:nvSpPr>
        <p:spPr>
          <a:xfrm>
            <a:off x="428590" y="3342461"/>
            <a:ext cx="5902762" cy="12464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5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Far</a:t>
            </a:r>
            <a:r>
              <a:rPr kumimoji="1" lang="zh-CN" altLang="en-US" sz="25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detector</a:t>
            </a:r>
            <a:r>
              <a:rPr kumimoji="1" lang="zh-CN" altLang="en-US" sz="25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is</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more</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likely</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to</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observe</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decay</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process,</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and</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reconstruct</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time,</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position,</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direction,</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momentum,</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mass,</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etc.</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矩形 13"/>
          <p:cNvSpPr/>
          <p:nvPr/>
        </p:nvSpPr>
        <p:spPr>
          <a:xfrm>
            <a:off x="428590" y="5064784"/>
            <a:ext cx="5902762" cy="12464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Far</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detector</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can</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enhance</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the</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discovery</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potential</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for</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LLPs</a:t>
            </a:r>
            <a:r>
              <a:rPr kumimoji="1" lang="zh-CN" altLang="en-US" sz="25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with</a:t>
            </a:r>
            <a:r>
              <a:rPr kumimoji="1" lang="zh-CN" altLang="en-US" sz="25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very</a:t>
            </a:r>
            <a:r>
              <a:rPr kumimoji="1" lang="zh-CN" altLang="en-US" sz="25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long</a:t>
            </a:r>
            <a:r>
              <a:rPr kumimoji="1" lang="zh-CN" altLang="en-US" sz="25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decay</a:t>
            </a:r>
            <a:r>
              <a:rPr kumimoji="1" lang="zh-CN" altLang="en-US" sz="25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1" lang="en-US" altLang="zh-CN" sz="25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length</a:t>
            </a:r>
            <a:r>
              <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1" lang="en-US" altLang="zh-CN" sz="25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5118234" y="6349991"/>
            <a:ext cx="6814686" cy="276999"/>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1911.06576,</a:t>
            </a:r>
            <a:r>
              <a:rPr kumimoji="1" lang="zh-CN" altLang="en-US" sz="1200" b="1" dirty="0">
                <a:latin typeface="Times New Roman" panose="02020603050405020304" pitchFamily="18" charset="0"/>
                <a:cs typeface="Times New Roman" panose="02020603050405020304" pitchFamily="18" charset="0"/>
              </a:rPr>
              <a:t> </a:t>
            </a:r>
            <a:r>
              <a:rPr kumimoji="1" lang="en-GB" altLang="zh-CN" sz="1200" b="1" dirty="0">
                <a:latin typeface="Times New Roman" panose="02020603050405020304" pitchFamily="18" charset="0"/>
                <a:cs typeface="Times New Roman" panose="02020603050405020304" pitchFamily="18" charset="0"/>
              </a:rPr>
              <a:t>Zeren Simon Wang and </a:t>
            </a:r>
            <a:r>
              <a:rPr kumimoji="1" lang="en-GB" altLang="zh-CN" sz="1200" b="1" dirty="0">
                <a:solidFill>
                  <a:schemeClr val="tx1"/>
                </a:solidFill>
                <a:latin typeface="Times New Roman" panose="02020603050405020304" pitchFamily="18" charset="0"/>
                <a:cs typeface="Times New Roman" panose="02020603050405020304" pitchFamily="18" charset="0"/>
              </a:rPr>
              <a:t>Kechen Wang</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GB" altLang="zh-CN" sz="1200" dirty="0">
                <a:latin typeface="Times New Roman" panose="02020603050405020304" pitchFamily="18" charset="0"/>
                <a:cs typeface="Times New Roman" panose="02020603050405020304" pitchFamily="18" charset="0"/>
              </a:rPr>
              <a:t>Physics with far detectors at future lepton colliders</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grpSp>
        <p:nvGrpSpPr>
          <p:cNvPr id="11" name="组合 10"/>
          <p:cNvGrpSpPr/>
          <p:nvPr/>
        </p:nvGrpSpPr>
        <p:grpSpPr>
          <a:xfrm>
            <a:off x="92710" y="-18965"/>
            <a:ext cx="12117070" cy="379095"/>
            <a:chOff x="92710" y="-18965"/>
            <a:chExt cx="12117070" cy="379095"/>
          </a:xfrm>
        </p:grpSpPr>
        <p:grpSp>
          <p:nvGrpSpPr>
            <p:cNvPr id="15" name="组合 14"/>
            <p:cNvGrpSpPr/>
            <p:nvPr/>
          </p:nvGrpSpPr>
          <p:grpSpPr>
            <a:xfrm>
              <a:off x="92710" y="-18965"/>
              <a:ext cx="4271010" cy="379095"/>
              <a:chOff x="92710" y="-18965"/>
              <a:chExt cx="4271010" cy="379095"/>
            </a:xfrm>
          </p:grpSpPr>
          <p:sp>
            <p:nvSpPr>
              <p:cNvPr id="16" name="箭头: V 形 5"/>
              <p:cNvSpPr/>
              <p:nvPr/>
            </p:nvSpPr>
            <p:spPr>
              <a:xfrm>
                <a:off x="92710" y="85"/>
                <a:ext cx="4271010"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7" name="矩形 16"/>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rgbClr val="FFFF00"/>
                    </a:solidFill>
                    <a:latin typeface="Arial" panose="020B0604020202020204" pitchFamily="34" charset="0"/>
                    <a:ea typeface="方正书宋_GBK" charset="-122"/>
                    <a:sym typeface="Wingdings" panose="05000000000000000000" pitchFamily="2" charset="2"/>
                  </a:rPr>
                  <a:t>LLP Searches</a:t>
                </a:r>
                <a:r>
                  <a:rPr lang="zh-CN" altLang="en-US" sz="1700" dirty="0">
                    <a:solidFill>
                      <a:srgbClr val="FFFF00"/>
                    </a:solidFill>
                    <a:latin typeface="Arial" panose="020B0604020202020204" pitchFamily="34" charset="0"/>
                    <a:ea typeface="方正书宋_GBK" charset="-122"/>
                    <a:sym typeface="Wingdings" panose="05000000000000000000" pitchFamily="2" charset="2"/>
                  </a:rPr>
                  <a:t>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a:t>
                </a:r>
                <a:r>
                  <a:rPr lang="zh-CN" altLang="en-US" sz="1700" dirty="0">
                    <a:solidFill>
                      <a:srgbClr val="FFFF00"/>
                    </a:solidFill>
                    <a:latin typeface="Arial" panose="020B0604020202020204" pitchFamily="34" charset="0"/>
                    <a:ea typeface="方正书宋_GBK" charset="-122"/>
                    <a:sym typeface="Wingdings" panose="05000000000000000000" pitchFamily="2" charset="2"/>
                  </a:rPr>
                  <a:t>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ee</a:t>
                </a:r>
                <a:r>
                  <a:rPr lang="zh-CN" altLang="en-US" sz="1700" dirty="0">
                    <a:solidFill>
                      <a:srgbClr val="FFFF00"/>
                    </a:solidFill>
                    <a:latin typeface="Arial" panose="020B0604020202020204" pitchFamily="34" charset="0"/>
                    <a:ea typeface="方正书宋_GBK" charset="-122"/>
                    <a:sym typeface="Wingdings" panose="05000000000000000000" pitchFamily="2" charset="2"/>
                  </a:rPr>
                  <a:t>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19" name="箭头: V 形 5"/>
            <p:cNvSpPr/>
            <p:nvPr/>
          </p:nvSpPr>
          <p:spPr>
            <a:xfrm>
              <a:off x="4638675" y="85"/>
              <a:ext cx="3927475"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8"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0" name="矩形 19"/>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25" name="矩形 24"/>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Studies with Far</a:t>
              </a:r>
              <a:r>
                <a:rPr kumimoji="0" lang="zh-CN" altLang="en-US"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 </a:t>
              </a: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Detectors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2"/>
          </p:nvPr>
        </p:nvSpPr>
        <p:spPr>
          <a:xfrm>
            <a:off x="10469880" y="6631765"/>
            <a:ext cx="1463040" cy="274320"/>
          </a:xfrm>
        </p:spPr>
        <p:txBody>
          <a:bodyPr/>
          <a:lstStyle/>
          <a:p>
            <a:fld id="{DCECF795-929B-4D4F-8A6B-C7706BC3A7A6}" type="slidenum">
              <a:rPr kumimoji="1" lang="zh-CN" altLang="en-US" sz="1500" smtClean="0"/>
            </a:fld>
            <a:endParaRPr kumimoji="1" lang="zh-CN" altLang="en-US" sz="1500" dirty="0"/>
          </a:p>
        </p:txBody>
      </p:sp>
      <p:sp>
        <p:nvSpPr>
          <p:cNvPr id="2" name="标题 1"/>
          <p:cNvSpPr>
            <a:spLocks noGrp="1"/>
          </p:cNvSpPr>
          <p:nvPr>
            <p:ph type="title"/>
          </p:nvPr>
        </p:nvSpPr>
        <p:spPr>
          <a:xfrm>
            <a:off x="1844179" y="1005557"/>
            <a:ext cx="2644891" cy="525065"/>
          </a:xfrm>
        </p:spPr>
        <p:txBody>
          <a:bodyPr>
            <a:noAutofit/>
          </a:bodyPr>
          <a:lstStyle/>
          <a:p>
            <a:pPr algn="ctr"/>
            <a:r>
              <a:rPr kumimoji="1" lang="en-US" altLang="zh-CN" sz="2400" b="1" dirty="0">
                <a:latin typeface="Arial" panose="020B0604020202020204" pitchFamily="34" charset="0"/>
                <a:cs typeface="Arial" panose="020B0604020202020204" pitchFamily="34" charset="0"/>
              </a:rPr>
              <a:t>Current running</a:t>
            </a:r>
            <a:endParaRPr kumimoji="1" lang="zh-CN" altLang="en-US" sz="2400" b="1"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2128" y="1588678"/>
            <a:ext cx="4828994" cy="341109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690878" y="5945838"/>
            <a:ext cx="2644891" cy="276999"/>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[http://</a:t>
            </a:r>
            <a:r>
              <a:rPr kumimoji="1" lang="en-US" altLang="zh-CN" sz="1200" dirty="0" err="1">
                <a:latin typeface="Times New Roman" panose="02020603050405020304" pitchFamily="18" charset="0"/>
                <a:cs typeface="Times New Roman" panose="02020603050405020304" pitchFamily="18" charset="0"/>
              </a:rPr>
              <a:t>www.ship-korea.com</a:t>
            </a:r>
            <a:r>
              <a:rPr kumimoji="1" lang="en-US" altLang="zh-CN" sz="1200" dirty="0">
                <a:latin typeface="Times New Roman" panose="02020603050405020304" pitchFamily="18" charset="0"/>
                <a:cs typeface="Times New Roman" panose="02020603050405020304" pitchFamily="18" charset="0"/>
              </a:rPr>
              <a:t>/</a:t>
            </a:r>
            <a:r>
              <a:rPr kumimoji="1" lang="en-US" altLang="zh-CN" sz="1200" dirty="0" err="1">
                <a:latin typeface="Times New Roman" panose="02020603050405020304" pitchFamily="18" charset="0"/>
                <a:cs typeface="Times New Roman" panose="02020603050405020304" pitchFamily="18" charset="0"/>
              </a:rPr>
              <a:t>SND.html</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690878" y="5603565"/>
            <a:ext cx="2490938" cy="276999"/>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[https://</a:t>
            </a:r>
            <a:r>
              <a:rPr kumimoji="1" lang="en-US" altLang="zh-CN" sz="1200" dirty="0" err="1">
                <a:latin typeface="Times New Roman" panose="02020603050405020304" pitchFamily="18" charset="0"/>
                <a:cs typeface="Times New Roman" panose="02020603050405020304" pitchFamily="18" charset="0"/>
              </a:rPr>
              <a:t>faser.web.cern.ch</a:t>
            </a:r>
            <a:r>
              <a:rPr kumimoji="1" lang="en-US" altLang="zh-CN" sz="1200" dirty="0">
                <a:latin typeface="Times New Roman" panose="02020603050405020304" pitchFamily="18" charset="0"/>
                <a:cs typeface="Times New Roman" panose="02020603050405020304" pitchFamily="18" charset="0"/>
              </a:rPr>
              <a:t>/</a:t>
            </a:r>
            <a:r>
              <a:rPr kumimoji="1" lang="en-US" altLang="zh-CN" sz="1200" dirty="0" err="1">
                <a:latin typeface="Times New Roman" panose="02020603050405020304" pitchFamily="18" charset="0"/>
                <a:cs typeface="Times New Roman" panose="02020603050405020304" pitchFamily="18" charset="0"/>
              </a:rPr>
              <a:t>index.php</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683375" y="6288111"/>
            <a:ext cx="4966500" cy="276999"/>
          </a:xfrm>
          <a:prstGeom prst="rect">
            <a:avLst/>
          </a:prstGeom>
          <a:noFill/>
        </p:spPr>
        <p:txBody>
          <a:bodyPr wrap="square" rtlCol="0">
            <a:spAutoFit/>
          </a:bodyPr>
          <a:lstStyle/>
          <a:p>
            <a:r>
              <a:rPr kumimoji="1" lang="en-US" altLang="zh-CN" sz="1200" dirty="0">
                <a:latin typeface="Times New Roman" panose="02020603050405020304" pitchFamily="18" charset="0"/>
                <a:cs typeface="Times New Roman" panose="02020603050405020304" pitchFamily="18" charset="0"/>
              </a:rPr>
              <a:t>[2210.02784, SND@LHC: The Scattering and Neutrino Detector at the LHC]</a:t>
            </a:r>
            <a:endParaRPr kumimoji="1" lang="zh-CN" altLang="en-US" sz="12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690878" y="5261292"/>
            <a:ext cx="1997663" cy="276999"/>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[https://</a:t>
            </a:r>
            <a:r>
              <a:rPr kumimoji="1" lang="en-US" altLang="zh-CN" sz="1200" dirty="0" err="1">
                <a:latin typeface="Times New Roman" panose="02020603050405020304" pitchFamily="18" charset="0"/>
                <a:cs typeface="Times New Roman" panose="02020603050405020304" pitchFamily="18" charset="0"/>
              </a:rPr>
              <a:t>snd-lhc.web.cern.ch</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grpSp>
        <p:nvGrpSpPr>
          <p:cNvPr id="4" name="组合 3"/>
          <p:cNvGrpSpPr/>
          <p:nvPr/>
        </p:nvGrpSpPr>
        <p:grpSpPr>
          <a:xfrm>
            <a:off x="92710" y="-18965"/>
            <a:ext cx="12117070" cy="379095"/>
            <a:chOff x="92710" y="-18965"/>
            <a:chExt cx="12117070" cy="379095"/>
          </a:xfrm>
        </p:grpSpPr>
        <p:grpSp>
          <p:nvGrpSpPr>
            <p:cNvPr id="9" name="组合 8"/>
            <p:cNvGrpSpPr/>
            <p:nvPr/>
          </p:nvGrpSpPr>
          <p:grpSpPr>
            <a:xfrm>
              <a:off x="92710" y="-18965"/>
              <a:ext cx="4271010" cy="379095"/>
              <a:chOff x="92710" y="-18965"/>
              <a:chExt cx="4271010" cy="379095"/>
            </a:xfrm>
          </p:grpSpPr>
          <p:sp>
            <p:nvSpPr>
              <p:cNvPr id="16"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4" name="矩形 23"/>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5"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6"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7" name="矩形 26"/>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28" name="矩形 27"/>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pic>
        <p:nvPicPr>
          <p:cNvPr id="17" name="图片 16"/>
          <p:cNvPicPr>
            <a:picLocks noChangeAspect="1"/>
          </p:cNvPicPr>
          <p:nvPr/>
        </p:nvPicPr>
        <p:blipFill>
          <a:blip r:embed="rId2"/>
          <a:stretch>
            <a:fillRect/>
          </a:stretch>
        </p:blipFill>
        <p:spPr>
          <a:xfrm>
            <a:off x="6018810" y="1613032"/>
            <a:ext cx="5437085" cy="3373622"/>
          </a:xfrm>
          <a:prstGeom prst="rect">
            <a:avLst/>
          </a:prstGeom>
        </p:spPr>
      </p:pic>
      <p:sp>
        <p:nvSpPr>
          <p:cNvPr id="18" name="文本框 17"/>
          <p:cNvSpPr txBox="1"/>
          <p:nvPr/>
        </p:nvSpPr>
        <p:spPr>
          <a:xfrm>
            <a:off x="6018810" y="6271792"/>
            <a:ext cx="50509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1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[2203.05090, The Forward Physics Facility at the High-Luminosity LHC]</a:t>
            </a:r>
            <a:endParaRPr kumimoji="1"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Rectangle 1"/>
          <p:cNvSpPr>
            <a:spLocks noChangeArrowheads="1"/>
          </p:cNvSpPr>
          <p:nvPr/>
        </p:nvSpPr>
        <p:spPr bwMode="auto">
          <a:xfrm>
            <a:off x="5983439" y="5163890"/>
            <a:ext cx="57140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Proposed</a:t>
            </a:r>
            <a:r>
              <a:rPr kumimoji="0" lang="zh-CN" altLang="en-US" sz="180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180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FD</a:t>
            </a:r>
            <a:r>
              <a:rPr kumimoji="0" lang="zh-CN" altLang="en-US" sz="180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180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experiments</a:t>
            </a: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MATHUSLA, FASER2</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FASERν2</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AdvSND</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FLArE</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FORMOSA, CODEX-b, AL3X, </a:t>
            </a:r>
            <a:r>
              <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zh-CN"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0" name="标题 1"/>
          <p:cNvSpPr txBox="1"/>
          <p:nvPr/>
        </p:nvSpPr>
        <p:spPr>
          <a:xfrm>
            <a:off x="7768829" y="1061736"/>
            <a:ext cx="1937046" cy="5250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kumimoji="1" lang="en-US" altLang="zh-CN" sz="2400" b="1" dirty="0">
                <a:latin typeface="Arial" panose="020B0604020202020204" pitchFamily="34" charset="0"/>
                <a:cs typeface="Arial" panose="020B0604020202020204" pitchFamily="34" charset="0"/>
              </a:rPr>
              <a:t>Proposed</a:t>
            </a:r>
            <a:endParaRPr kumimoji="1" lang="en-US" altLang="zh-CN" sz="2400" b="1" dirty="0">
              <a:latin typeface="Arial" panose="020B0604020202020204" pitchFamily="34" charset="0"/>
              <a:cs typeface="Arial" panose="020B0604020202020204" pitchFamily="34" charset="0"/>
            </a:endParaRPr>
          </a:p>
        </p:txBody>
      </p:sp>
      <p:sp>
        <p:nvSpPr>
          <p:cNvPr id="10" name="文本框 9"/>
          <p:cNvSpPr txBox="1"/>
          <p:nvPr/>
        </p:nvSpPr>
        <p:spPr>
          <a:xfrm>
            <a:off x="3041904" y="375999"/>
            <a:ext cx="6108192" cy="707886"/>
          </a:xfrm>
          <a:prstGeom prst="rect">
            <a:avLst/>
          </a:prstGeom>
          <a:noFill/>
        </p:spPr>
        <p:txBody>
          <a:bodyPr wrap="square">
            <a:spAutoFit/>
          </a:bodyPr>
          <a:lstStyle/>
          <a:p>
            <a:r>
              <a:rPr kumimoji="1" lang="en-US" altLang="zh-CN" sz="4000" dirty="0">
                <a:latin typeface="Arial" panose="020B0604020202020204" pitchFamily="34" charset="0"/>
                <a:cs typeface="Arial" panose="020B0604020202020204" pitchFamily="34" charset="0"/>
              </a:rPr>
              <a:t>FD experiments @ LHC</a:t>
            </a:r>
            <a:endParaRPr lang="zh-CN" altLang="en-US"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84044" y="5922544"/>
            <a:ext cx="4956633" cy="706755"/>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Simple</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shape:</a:t>
            </a:r>
            <a:r>
              <a:rPr kumimoji="1" lang="zh-CN" altLang="en-US" sz="2000" dirty="0">
                <a:latin typeface="Times New Roman" panose="02020603050405020304" pitchFamily="18" charset="0"/>
                <a:cs typeface="Times New Roman" panose="02020603050405020304" pitchFamily="18" charset="0"/>
              </a:rPr>
              <a:t> </a:t>
            </a:r>
            <a:r>
              <a:rPr kumimoji="1" lang="en-GB" altLang="zh-CN" sz="2000" dirty="0">
                <a:latin typeface="Times New Roman" panose="02020603050405020304" pitchFamily="18" charset="0"/>
                <a:cs typeface="Times New Roman" panose="02020603050405020304" pitchFamily="18" charset="0"/>
              </a:rPr>
              <a:t>cuboid</a:t>
            </a:r>
            <a:r>
              <a:rPr kumimoji="1" lang="en-US" altLang="zh-CN" sz="2000" dirty="0">
                <a:latin typeface="Times New Roman" panose="02020603050405020304" pitchFamily="18" charset="0"/>
                <a:cs typeface="Times New Roman" panose="02020603050405020304" pitchFamily="18" charset="0"/>
              </a:rPr>
              <a:t>,</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similar</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to</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MATHUSLA</a:t>
            </a:r>
            <a:endParaRPr kumimoji="1" lang="en-US" altLang="zh-CN" sz="2000" dirty="0">
              <a:latin typeface="Times New Roman" panose="02020603050405020304" pitchFamily="18" charset="0"/>
              <a:cs typeface="Times New Roman" panose="02020603050405020304" pitchFamily="18" charset="0"/>
            </a:endParaRPr>
          </a:p>
          <a:p>
            <a:r>
              <a:rPr kumimoji="1" lang="en-US" altLang="zh-CN" sz="2000" dirty="0">
                <a:latin typeface="Times New Roman" panose="02020603050405020304" pitchFamily="18" charset="0"/>
                <a:cs typeface="Times New Roman" panose="02020603050405020304" pitchFamily="18" charset="0"/>
                <a:sym typeface="Wingdings" panose="05000000000000000000" pitchFamily="2" charset="2"/>
              </a:rPr>
              <a:t>Varying:</a:t>
            </a:r>
            <a:r>
              <a:rPr kumimoji="1" lang="zh-CN" altLang="en-US" sz="2000" dirty="0">
                <a:latin typeface="Times New Roman" panose="02020603050405020304" pitchFamily="18" charset="0"/>
                <a:cs typeface="Times New Roman" panose="02020603050405020304" pitchFamily="18" charset="0"/>
                <a:sym typeface="Wingdings" panose="05000000000000000000" pitchFamily="2" charset="2"/>
              </a:rPr>
              <a:t> </a:t>
            </a:r>
            <a:r>
              <a:rPr kumimoji="1" lang="en-US" altLang="zh-CN" sz="2000" dirty="0">
                <a:latin typeface="Times New Roman" panose="02020603050405020304" pitchFamily="18" charset="0"/>
                <a:cs typeface="Times New Roman" panose="02020603050405020304" pitchFamily="18" charset="0"/>
                <a:sym typeface="Wingdings" panose="05000000000000000000" pitchFamily="2" charset="2"/>
              </a:rPr>
              <a:t>position</a:t>
            </a:r>
            <a:r>
              <a:rPr kumimoji="1" lang="zh-CN" altLang="en-US" sz="2000" dirty="0">
                <a:latin typeface="Times New Roman" panose="02020603050405020304" pitchFamily="18" charset="0"/>
                <a:cs typeface="Times New Roman" panose="02020603050405020304" pitchFamily="18" charset="0"/>
                <a:sym typeface="Wingdings" panose="05000000000000000000" pitchFamily="2" charset="2"/>
              </a:rPr>
              <a:t> </a:t>
            </a:r>
            <a:r>
              <a:rPr kumimoji="1" lang="en-US" altLang="zh-CN" sz="2000" dirty="0">
                <a:latin typeface="Times New Roman" panose="02020603050405020304" pitchFamily="18" charset="0"/>
                <a:cs typeface="Times New Roman" panose="02020603050405020304" pitchFamily="18" charset="0"/>
                <a:sym typeface="Wingdings" panose="05000000000000000000" pitchFamily="2" charset="2"/>
              </a:rPr>
              <a:t>&amp;</a:t>
            </a:r>
            <a:r>
              <a:rPr kumimoji="1" lang="zh-CN" altLang="en-US" sz="2000" dirty="0">
                <a:latin typeface="Times New Roman" panose="02020603050405020304" pitchFamily="18" charset="0"/>
                <a:cs typeface="Times New Roman" panose="02020603050405020304" pitchFamily="18" charset="0"/>
                <a:sym typeface="Wingdings" panose="05000000000000000000" pitchFamily="2" charset="2"/>
              </a:rPr>
              <a:t> </a:t>
            </a:r>
            <a:r>
              <a:rPr kumimoji="1" lang="en-US" altLang="zh-CN" sz="2000" dirty="0">
                <a:latin typeface="Times New Roman" panose="02020603050405020304" pitchFamily="18" charset="0"/>
                <a:cs typeface="Times New Roman" panose="02020603050405020304" pitchFamily="18" charset="0"/>
                <a:sym typeface="Wingdings" panose="05000000000000000000" pitchFamily="2" charset="2"/>
              </a:rPr>
              <a:t>geometry</a:t>
            </a:r>
            <a:r>
              <a:rPr kumimoji="1" lang="zh-CN" altLang="en-US" sz="2000" dirty="0">
                <a:latin typeface="Times New Roman" panose="02020603050405020304" pitchFamily="18" charset="0"/>
                <a:cs typeface="Times New Roman" panose="02020603050405020304" pitchFamily="18" charset="0"/>
                <a:sym typeface="Wingdings" panose="05000000000000000000" pitchFamily="2" charset="2"/>
              </a:rPr>
              <a:t> </a:t>
            </a:r>
            <a:r>
              <a:rPr kumimoji="1" lang="en-US" altLang="zh-CN" sz="2000" dirty="0">
                <a:latin typeface="Times New Roman" panose="02020603050405020304" pitchFamily="18" charset="0"/>
                <a:cs typeface="Times New Roman" panose="02020603050405020304" pitchFamily="18" charset="0"/>
                <a:sym typeface="Wingdings" panose="05000000000000000000" pitchFamily="2" charset="2"/>
              </a:rPr>
              <a:t>size</a:t>
            </a:r>
            <a:endParaRPr kumimoji="1" lang="zh-CN" altLang="en-US" sz="20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7144411" y="1129488"/>
            <a:ext cx="4672828" cy="4672828"/>
          </a:xfrm>
          <a:prstGeom prst="rect">
            <a:avLst/>
          </a:prstGeom>
        </p:spPr>
      </p:pic>
      <p:sp>
        <p:nvSpPr>
          <p:cNvPr id="7" name="灯片编号占位符 3"/>
          <p:cNvSpPr>
            <a:spLocks noGrp="1"/>
          </p:cNvSpPr>
          <p:nvPr>
            <p:ph type="sldNum" sz="quarter" idx="12"/>
          </p:nvPr>
        </p:nvSpPr>
        <p:spPr>
          <a:xfrm>
            <a:off x="10469880" y="6631765"/>
            <a:ext cx="1463040" cy="274320"/>
          </a:xfrm>
        </p:spPr>
        <p:txBody>
          <a:bodyPr/>
          <a:lstStyle/>
          <a:p>
            <a:fld id="{DCECF795-929B-4D4F-8A6B-C7706BC3A7A6}" type="slidenum">
              <a:rPr kumimoji="1" lang="zh-CN" altLang="en-US" sz="1500" smtClean="0"/>
            </a:fld>
            <a:endParaRPr kumimoji="1" lang="zh-CN" altLang="en-US" sz="1500" dirty="0"/>
          </a:p>
        </p:txBody>
      </p:sp>
      <p:grpSp>
        <p:nvGrpSpPr>
          <p:cNvPr id="4" name="组合 3"/>
          <p:cNvGrpSpPr/>
          <p:nvPr/>
        </p:nvGrpSpPr>
        <p:grpSpPr>
          <a:xfrm>
            <a:off x="282144" y="1450460"/>
            <a:ext cx="6576450" cy="5094481"/>
            <a:chOff x="424425" y="1127189"/>
            <a:chExt cx="6576450" cy="5094481"/>
          </a:xfrm>
        </p:grpSpPr>
        <p:pic>
          <p:nvPicPr>
            <p:cNvPr id="6" name="图片 5"/>
            <p:cNvPicPr>
              <a:picLocks noChangeAspect="1"/>
            </p:cNvPicPr>
            <p:nvPr/>
          </p:nvPicPr>
          <p:blipFill rotWithShape="1">
            <a:blip r:embed="rId2"/>
            <a:srcRect r="26928"/>
            <a:stretch>
              <a:fillRect/>
            </a:stretch>
          </p:blipFill>
          <p:spPr>
            <a:xfrm>
              <a:off x="424425" y="1127189"/>
              <a:ext cx="6576450" cy="5094481"/>
            </a:xfrm>
            <a:prstGeom prst="rect">
              <a:avLst/>
            </a:prstGeom>
          </p:spPr>
        </p:pic>
        <p:cxnSp>
          <p:nvCxnSpPr>
            <p:cNvPr id="22" name="直线连接符 21"/>
            <p:cNvCxnSpPr/>
            <p:nvPr/>
          </p:nvCxnSpPr>
          <p:spPr>
            <a:xfrm>
              <a:off x="540192" y="2200760"/>
              <a:ext cx="3600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3" name="直线连接符 22"/>
            <p:cNvCxnSpPr/>
            <p:nvPr/>
          </p:nvCxnSpPr>
          <p:spPr>
            <a:xfrm>
              <a:off x="555690" y="3267560"/>
              <a:ext cx="3600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4" name="直线连接符 23"/>
            <p:cNvCxnSpPr/>
            <p:nvPr/>
          </p:nvCxnSpPr>
          <p:spPr>
            <a:xfrm>
              <a:off x="555690" y="4892298"/>
              <a:ext cx="360000" cy="0"/>
            </a:xfrm>
            <a:prstGeom prst="line">
              <a:avLst/>
            </a:prstGeom>
            <a:ln w="34925"/>
          </p:spPr>
          <p:style>
            <a:lnRef idx="1">
              <a:schemeClr val="accent1"/>
            </a:lnRef>
            <a:fillRef idx="0">
              <a:schemeClr val="accent1"/>
            </a:fillRef>
            <a:effectRef idx="0">
              <a:schemeClr val="accent1"/>
            </a:effectRef>
            <a:fontRef idx="minor">
              <a:schemeClr val="tx1"/>
            </a:fontRef>
          </p:style>
        </p:cxnSp>
      </p:grpSp>
      <p:sp>
        <p:nvSpPr>
          <p:cNvPr id="25" name="标题 1"/>
          <p:cNvSpPr txBox="1"/>
          <p:nvPr/>
        </p:nvSpPr>
        <p:spPr>
          <a:xfrm>
            <a:off x="1" y="304914"/>
            <a:ext cx="12210116" cy="8909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kumimoji="1" lang="en-GB" altLang="zh-CN" sz="3200" dirty="0" err="1">
                <a:latin typeface="Arial" panose="020B0604020202020204" pitchFamily="34" charset="0"/>
                <a:cs typeface="Arial" panose="020B0604020202020204" pitchFamily="34" charset="0"/>
              </a:rPr>
              <a:t>FAr</a:t>
            </a:r>
            <a:r>
              <a:rPr kumimoji="1" lang="en-GB" altLang="zh-CN" sz="3200" dirty="0">
                <a:latin typeface="Arial" panose="020B0604020202020204" pitchFamily="34" charset="0"/>
                <a:cs typeface="Arial" panose="020B0604020202020204" pitchFamily="34" charset="0"/>
              </a:rPr>
              <a:t> Detectors at the Electron Positron Collider (</a:t>
            </a:r>
            <a:r>
              <a:rPr kumimoji="1" lang="en-GB" altLang="zh-CN" sz="3200" b="1" dirty="0">
                <a:latin typeface="Arial" panose="020B0604020202020204" pitchFamily="34" charset="0"/>
                <a:cs typeface="Arial" panose="020B0604020202020204" pitchFamily="34" charset="0"/>
              </a:rPr>
              <a:t>FADEPC</a:t>
            </a:r>
            <a:r>
              <a:rPr kumimoji="1" lang="en-GB" altLang="zh-CN" sz="3200" dirty="0">
                <a:latin typeface="Arial" panose="020B0604020202020204" pitchFamily="34" charset="0"/>
                <a:cs typeface="Arial" panose="020B0604020202020204" pitchFamily="34" charset="0"/>
              </a:rPr>
              <a:t>)</a:t>
            </a:r>
            <a:endParaRPr kumimoji="1" lang="en-GB" altLang="zh-CN" sz="3200" dirty="0">
              <a:latin typeface="Arial" panose="020B0604020202020204" pitchFamily="34" charset="0"/>
              <a:cs typeface="Arial" panose="020B0604020202020204" pitchFamily="34" charset="0"/>
            </a:endParaRPr>
          </a:p>
        </p:txBody>
      </p:sp>
      <p:sp>
        <p:nvSpPr>
          <p:cNvPr id="9" name="文本框 8"/>
          <p:cNvSpPr txBox="1"/>
          <p:nvPr/>
        </p:nvSpPr>
        <p:spPr>
          <a:xfrm>
            <a:off x="210888" y="1075672"/>
            <a:ext cx="6814686" cy="276999"/>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1911.06576,</a:t>
            </a:r>
            <a:r>
              <a:rPr kumimoji="1" lang="zh-CN" altLang="en-US" sz="1200" b="1" dirty="0">
                <a:latin typeface="Times New Roman" panose="02020603050405020304" pitchFamily="18" charset="0"/>
                <a:cs typeface="Times New Roman" panose="02020603050405020304" pitchFamily="18" charset="0"/>
              </a:rPr>
              <a:t> </a:t>
            </a:r>
            <a:r>
              <a:rPr kumimoji="1" lang="en-GB" altLang="zh-CN" sz="1200" b="1" dirty="0">
                <a:latin typeface="Times New Roman" panose="02020603050405020304" pitchFamily="18" charset="0"/>
                <a:cs typeface="Times New Roman" panose="02020603050405020304" pitchFamily="18" charset="0"/>
              </a:rPr>
              <a:t>Zeren Simon Wang and </a:t>
            </a:r>
            <a:r>
              <a:rPr kumimoji="1" lang="en-GB" altLang="zh-CN" sz="1200" b="1" dirty="0">
                <a:solidFill>
                  <a:schemeClr val="tx1"/>
                </a:solidFill>
                <a:latin typeface="Times New Roman" panose="02020603050405020304" pitchFamily="18" charset="0"/>
                <a:cs typeface="Times New Roman" panose="02020603050405020304" pitchFamily="18" charset="0"/>
              </a:rPr>
              <a:t>Kechen Wang</a:t>
            </a:r>
            <a:r>
              <a:rPr kumimoji="1" lang="en-US" altLang="zh-CN" sz="1200" dirty="0">
                <a:solidFill>
                  <a:schemeClr val="tx1"/>
                </a:solidFill>
                <a:latin typeface="Times New Roman" panose="02020603050405020304" pitchFamily="18" charset="0"/>
                <a:cs typeface="Times New Roman" panose="02020603050405020304" pitchFamily="18" charset="0"/>
              </a:rPr>
              <a:t>,</a:t>
            </a:r>
            <a:r>
              <a:rPr kumimoji="1" lang="zh-CN" altLang="en-US" sz="1200" dirty="0">
                <a:solidFill>
                  <a:schemeClr val="tx1"/>
                </a:solidFill>
                <a:latin typeface="Times New Roman" panose="02020603050405020304" pitchFamily="18" charset="0"/>
                <a:cs typeface="Times New Roman" panose="02020603050405020304" pitchFamily="18" charset="0"/>
              </a:rPr>
              <a:t> </a:t>
            </a:r>
            <a:r>
              <a:rPr kumimoji="1" lang="en-GB" altLang="zh-CN" sz="1200" dirty="0">
                <a:latin typeface="Times New Roman" panose="02020603050405020304" pitchFamily="18" charset="0"/>
                <a:cs typeface="Times New Roman" panose="02020603050405020304" pitchFamily="18" charset="0"/>
              </a:rPr>
              <a:t>Physics with far detectors at future lepton colliders</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grpSp>
        <p:nvGrpSpPr>
          <p:cNvPr id="20" name="组合 19"/>
          <p:cNvGrpSpPr/>
          <p:nvPr/>
        </p:nvGrpSpPr>
        <p:grpSpPr>
          <a:xfrm>
            <a:off x="92710" y="-18965"/>
            <a:ext cx="12117070" cy="379095"/>
            <a:chOff x="92710" y="-18965"/>
            <a:chExt cx="12117070" cy="379095"/>
          </a:xfrm>
        </p:grpSpPr>
        <p:grpSp>
          <p:nvGrpSpPr>
            <p:cNvPr id="21" name="组合 20"/>
            <p:cNvGrpSpPr/>
            <p:nvPr/>
          </p:nvGrpSpPr>
          <p:grpSpPr>
            <a:xfrm>
              <a:off x="92710" y="-18965"/>
              <a:ext cx="4271010" cy="379095"/>
              <a:chOff x="92710" y="-18965"/>
              <a:chExt cx="4271010" cy="379095"/>
            </a:xfrm>
          </p:grpSpPr>
          <p:sp>
            <p:nvSpPr>
              <p:cNvPr id="26"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7" name="矩形 26"/>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8"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9"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30" name="矩形 29"/>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31" name="矩形 30"/>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2"/>
          </p:nvPr>
        </p:nvSpPr>
        <p:spPr>
          <a:xfrm>
            <a:off x="10469880" y="6631765"/>
            <a:ext cx="1463040" cy="274320"/>
          </a:xfrm>
        </p:spPr>
        <p:txBody>
          <a:bodyPr/>
          <a:lstStyle/>
          <a:p>
            <a:fld id="{DCECF795-929B-4D4F-8A6B-C7706BC3A7A6}" type="slidenum">
              <a:rPr kumimoji="1" lang="zh-CN" altLang="en-US" sz="1500" smtClean="0"/>
            </a:fld>
            <a:endParaRPr kumimoji="1" lang="zh-CN" altLang="en-US" sz="1500" dirty="0"/>
          </a:p>
        </p:txBody>
      </p:sp>
      <p:sp>
        <p:nvSpPr>
          <p:cNvPr id="2" name="标题 1"/>
          <p:cNvSpPr>
            <a:spLocks noGrp="1"/>
          </p:cNvSpPr>
          <p:nvPr>
            <p:ph type="title"/>
          </p:nvPr>
        </p:nvSpPr>
        <p:spPr>
          <a:xfrm>
            <a:off x="828641" y="296571"/>
            <a:ext cx="10515600" cy="890953"/>
          </a:xfrm>
        </p:spPr>
        <p:txBody>
          <a:bodyPr>
            <a:noAutofit/>
          </a:bodyPr>
          <a:lstStyle/>
          <a:p>
            <a:pPr algn="ctr"/>
            <a:r>
              <a:rPr kumimoji="1" lang="en-US" altLang="zh-CN" sz="4000" dirty="0" err="1">
                <a:latin typeface="Arial" panose="020B0604020202020204" pitchFamily="34" charset="0"/>
                <a:cs typeface="Arial" panose="020B0604020202020204" pitchFamily="34" charset="0"/>
              </a:rPr>
              <a:t>HErmetic</a:t>
            </a:r>
            <a:r>
              <a:rPr kumimoji="1" lang="en-US" altLang="zh-CN" sz="4000" dirty="0">
                <a:latin typeface="Arial" panose="020B0604020202020204" pitchFamily="34" charset="0"/>
                <a:cs typeface="Arial" panose="020B0604020202020204" pitchFamily="34" charset="0"/>
              </a:rPr>
              <a:t> </a:t>
            </a:r>
            <a:r>
              <a:rPr kumimoji="1" lang="en-US" altLang="zh-CN" sz="4000" dirty="0" err="1">
                <a:latin typeface="Arial" panose="020B0604020202020204" pitchFamily="34" charset="0"/>
                <a:cs typeface="Arial" panose="020B0604020202020204" pitchFamily="34" charset="0"/>
              </a:rPr>
              <a:t>CAvern</a:t>
            </a:r>
            <a:r>
              <a:rPr kumimoji="1" lang="en-US" altLang="zh-CN" sz="4000" dirty="0">
                <a:latin typeface="Arial" panose="020B0604020202020204" pitchFamily="34" charset="0"/>
                <a:cs typeface="Arial" panose="020B0604020202020204" pitchFamily="34" charset="0"/>
              </a:rPr>
              <a:t> </a:t>
            </a:r>
            <a:r>
              <a:rPr kumimoji="1" lang="en-US" altLang="zh-CN" sz="4000" dirty="0" err="1">
                <a:latin typeface="Arial" panose="020B0604020202020204" pitchFamily="34" charset="0"/>
                <a:cs typeface="Arial" panose="020B0604020202020204" pitchFamily="34" charset="0"/>
              </a:rPr>
              <a:t>TrackEr</a:t>
            </a:r>
            <a:r>
              <a:rPr kumimoji="1" lang="en-US" altLang="zh-CN" sz="4000" dirty="0">
                <a:latin typeface="Arial" panose="020B0604020202020204" pitchFamily="34" charset="0"/>
                <a:cs typeface="Arial" panose="020B0604020202020204" pitchFamily="34" charset="0"/>
              </a:rPr>
              <a:t> (</a:t>
            </a:r>
            <a:r>
              <a:rPr kumimoji="1" lang="en-US" altLang="zh-CN" sz="4000" b="1" dirty="0">
                <a:latin typeface="Arial" panose="020B0604020202020204" pitchFamily="34" charset="0"/>
                <a:cs typeface="Arial" panose="020B0604020202020204" pitchFamily="34" charset="0"/>
              </a:rPr>
              <a:t>HECATE</a:t>
            </a:r>
            <a:r>
              <a:rPr kumimoji="1" lang="en-US" altLang="zh-CN" sz="4000" dirty="0">
                <a:latin typeface="Arial" panose="020B0604020202020204" pitchFamily="34" charset="0"/>
                <a:cs typeface="Arial" panose="020B0604020202020204" pitchFamily="34" charset="0"/>
              </a:rPr>
              <a:t>)</a:t>
            </a:r>
            <a:endParaRPr kumimoji="1" lang="zh-CN" altLang="en-US" sz="4000" dirty="0">
              <a:latin typeface="Arial" panose="020B0604020202020204" pitchFamily="34" charset="0"/>
              <a:cs typeface="Arial" panose="020B0604020202020204" pitchFamily="34" charset="0"/>
            </a:endParaRPr>
          </a:p>
        </p:txBody>
      </p:sp>
      <p:sp>
        <p:nvSpPr>
          <p:cNvPr id="3" name="文本框 2"/>
          <p:cNvSpPr txBox="1"/>
          <p:nvPr/>
        </p:nvSpPr>
        <p:spPr>
          <a:xfrm>
            <a:off x="440183" y="1316690"/>
            <a:ext cx="8977714" cy="276999"/>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2011.01005, Marcin </a:t>
            </a:r>
            <a:r>
              <a:rPr kumimoji="1" lang="en-US" altLang="zh-CN" sz="1200" b="1" dirty="0" err="1">
                <a:latin typeface="Times New Roman" panose="02020603050405020304" pitchFamily="18" charset="0"/>
                <a:cs typeface="Times New Roman" panose="02020603050405020304" pitchFamily="18" charset="0"/>
              </a:rPr>
              <a:t>Chrzaszcz</a:t>
            </a:r>
            <a:r>
              <a:rPr kumimoji="1" lang="en-US" altLang="zh-CN" sz="1200" b="1" dirty="0">
                <a:latin typeface="Times New Roman" panose="02020603050405020304" pitchFamily="18" charset="0"/>
                <a:cs typeface="Times New Roman" panose="02020603050405020304" pitchFamily="18" charset="0"/>
              </a:rPr>
              <a:t>, Marco Drewes, and Jan </a:t>
            </a:r>
            <a:r>
              <a:rPr kumimoji="1" lang="en-US" altLang="zh-CN" sz="1200" b="1" dirty="0" err="1">
                <a:latin typeface="Times New Roman" panose="02020603050405020304" pitchFamily="18" charset="0"/>
                <a:cs typeface="Times New Roman" panose="02020603050405020304" pitchFamily="18" charset="0"/>
              </a:rPr>
              <a:t>Hajer</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GB" altLang="zh-CN" sz="1200" dirty="0">
                <a:latin typeface="Times New Roman" panose="02020603050405020304" pitchFamily="18" charset="0"/>
                <a:cs typeface="Times New Roman" panose="02020603050405020304" pitchFamily="18" charset="0"/>
              </a:rPr>
              <a:t>HECATE: A long-lived particle detector concept for the FCC-ee or CEPC</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文本框 4"/>
              <p:cNvSpPr txBox="1"/>
              <p:nvPr/>
            </p:nvSpPr>
            <p:spPr>
              <a:xfrm>
                <a:off x="440183" y="972151"/>
                <a:ext cx="3360600" cy="372346"/>
              </a:xfrm>
              <a:prstGeom prst="rect">
                <a:avLst/>
              </a:prstGeom>
              <a:noFill/>
            </p:spPr>
            <p:txBody>
              <a:bodyPr wrap="none" rtlCol="0">
                <a:spAutoFit/>
              </a:bodyPr>
              <a:lstStyle/>
              <a:p>
                <a:r>
                  <a:rPr kumimoji="1" lang="en-US" altLang="zh-CN" b="1" dirty="0">
                    <a:latin typeface="Arial" panose="020B0604020202020204" pitchFamily="34" charset="0"/>
                    <a:cs typeface="Arial" panose="020B0604020202020204" pitchFamily="34" charset="0"/>
                  </a:rPr>
                  <a:t>HNL:</a:t>
                </a:r>
                <a:r>
                  <a:rPr kumimoji="1" lang="zh-CN" altLang="en-US" b="1" dirty="0">
                    <a:latin typeface="Arial" panose="020B0604020202020204" pitchFamily="34" charset="0"/>
                    <a:cs typeface="Arial" panose="020B0604020202020204" pitchFamily="34" charset="0"/>
                  </a:rPr>
                  <a:t> </a:t>
                </a:r>
                <a14:m>
                  <m:oMath xmlns:m="http://schemas.openxmlformats.org/officeDocument/2006/math">
                    <m:r>
                      <a:rPr kumimoji="1" lang="en-US" altLang="zh-CN" i="1">
                        <a:latin typeface="Cambria Math" panose="02040503050406030204" pitchFamily="18" charset="0"/>
                      </a:rPr>
                      <m:t>𝑍</m:t>
                    </m:r>
                    <m:r>
                      <a:rPr kumimoji="1" lang="en-US" altLang="zh-CN" i="1">
                        <a:latin typeface="Cambria Math" panose="02040503050406030204" pitchFamily="18" charset="0"/>
                      </a:rPr>
                      <m:t>→</m:t>
                    </m:r>
                    <m:r>
                      <a:rPr kumimoji="1" lang="en-US" altLang="zh-CN" i="1">
                        <a:latin typeface="Cambria Math" panose="02040503050406030204" pitchFamily="18" charset="0"/>
                      </a:rPr>
                      <m:t>𝑁</m:t>
                    </m:r>
                    <m:r>
                      <a:rPr kumimoji="1" lang="en-US" altLang="zh-CN" i="1">
                        <a:latin typeface="Cambria Math" panose="02040503050406030204" pitchFamily="18" charset="0"/>
                        <a:ea typeface="Cambria Math" panose="02040503050406030204" pitchFamily="18" charset="0"/>
                      </a:rPr>
                      <m:t>𝜈</m:t>
                    </m:r>
                    <m:r>
                      <a:rPr kumimoji="1" lang="zh-CN" altLang="en-US">
                        <a:latin typeface="Cambria Math" panose="02040503050406030204" pitchFamily="18" charset="0"/>
                      </a:rPr>
                      <m:t> </m:t>
                    </m:r>
                    <m:r>
                      <a:rPr kumimoji="1" lang="en-US" altLang="zh-CN" b="0" i="0" smtClean="0">
                        <a:latin typeface="Cambria Math" panose="02040503050406030204" pitchFamily="18" charset="0"/>
                      </a:rPr>
                      <m:t>@</m:t>
                    </m:r>
                    <m:r>
                      <a:rPr kumimoji="1" lang="zh-CN" altLang="en-US" b="0" i="0" smtClean="0">
                        <a:latin typeface="Cambria Math" panose="02040503050406030204" pitchFamily="18" charset="0"/>
                      </a:rPr>
                      <m:t> </m:t>
                    </m:r>
                    <m:rad>
                      <m:radPr>
                        <m:degHide m:val="on"/>
                        <m:ctrlPr>
                          <a:rPr kumimoji="1" lang="zh-CN" altLang="en-US" b="0" i="1" smtClean="0">
                            <a:latin typeface="Cambria Math" panose="02040503050406030204" pitchFamily="18" charset="0"/>
                          </a:rPr>
                        </m:ctrlPr>
                      </m:radPr>
                      <m:deg/>
                      <m:e>
                        <m:r>
                          <a:rPr kumimoji="1" lang="en-US" altLang="zh-CN" b="0" i="1" smtClean="0">
                            <a:latin typeface="Cambria Math" panose="02040503050406030204" pitchFamily="18" charset="0"/>
                          </a:rPr>
                          <m:t>𝑠</m:t>
                        </m:r>
                      </m:e>
                    </m:rad>
                    <m:r>
                      <a:rPr kumimoji="1" lang="en-US" altLang="zh-CN" b="0" i="1" smtClean="0">
                        <a:latin typeface="Cambria Math" panose="02040503050406030204" pitchFamily="18" charset="0"/>
                      </a:rPr>
                      <m:t>=</m:t>
                    </m:r>
                    <m:r>
                      <a:rPr kumimoji="1" lang="en-US" altLang="zh-CN" b="0" i="0" smtClean="0">
                        <a:latin typeface="Cambria Math" panose="02040503050406030204" pitchFamily="18" charset="0"/>
                      </a:rPr>
                      <m:t>91</m:t>
                    </m:r>
                    <m:r>
                      <a:rPr kumimoji="1" lang="en-US" altLang="zh-CN" b="0" i="0" smtClean="0">
                        <a:latin typeface="Cambria Math" panose="02040503050406030204" pitchFamily="18" charset="0"/>
                      </a:rPr>
                      <m:t>.</m:t>
                    </m:r>
                    <m:r>
                      <a:rPr kumimoji="1" lang="en-US" altLang="zh-CN" b="0" i="0" smtClean="0">
                        <a:latin typeface="Cambria Math" panose="02040503050406030204" pitchFamily="18" charset="0"/>
                      </a:rPr>
                      <m:t>2</m:t>
                    </m:r>
                  </m:oMath>
                </a14:m>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GeV</a:t>
                </a:r>
                <a:endParaRPr kumimoji="1" lang="zh-CN" altLang="en-US" dirty="0">
                  <a:latin typeface="Arial" panose="020B0604020202020204" pitchFamily="34" charset="0"/>
                  <a:cs typeface="Arial" panose="020B0604020202020204" pitchFamily="34" charset="0"/>
                </a:endParaRPr>
              </a:p>
            </p:txBody>
          </p:sp>
        </mc:Choice>
        <mc:Fallback>
          <p:sp>
            <p:nvSpPr>
              <p:cNvPr id="5" name="文本框 4"/>
              <p:cNvSpPr txBox="1">
                <a:spLocks noRot="1" noChangeAspect="1" noMove="1" noResize="1" noEditPoints="1" noAdjustHandles="1" noChangeArrowheads="1" noChangeShapeType="1" noTextEdit="1"/>
              </p:cNvSpPr>
              <p:nvPr/>
            </p:nvSpPr>
            <p:spPr>
              <a:xfrm>
                <a:off x="440183" y="972151"/>
                <a:ext cx="3360600" cy="372346"/>
              </a:xfrm>
              <a:prstGeom prst="rect">
                <a:avLst/>
              </a:prstGeom>
              <a:blipFill rotWithShape="1">
                <a:blip r:embed="rId1"/>
                <a:stretch>
                  <a:fillRect l="-4" t="-161" r="9" b="54"/>
                </a:stretch>
              </a:blipFill>
            </p:spPr>
            <p:txBody>
              <a:bodyPr/>
              <a:lstStyle/>
              <a:p>
                <a:r>
                  <a:rPr lang="zh-CN" altLang="en-US">
                    <a:noFill/>
                  </a:rPr>
                  <a:t> </a:t>
                </a:r>
              </a:p>
            </p:txBody>
          </p:sp>
        </mc:Fallback>
      </mc:AlternateContent>
      <p:pic>
        <p:nvPicPr>
          <p:cNvPr id="10" name="图片 9"/>
          <p:cNvPicPr>
            <a:picLocks noChangeAspect="1"/>
          </p:cNvPicPr>
          <p:nvPr/>
        </p:nvPicPr>
        <p:blipFill>
          <a:blip r:embed="rId2"/>
          <a:stretch>
            <a:fillRect/>
          </a:stretch>
        </p:blipFill>
        <p:spPr>
          <a:xfrm>
            <a:off x="9932419" y="5368541"/>
            <a:ext cx="899930" cy="309812"/>
          </a:xfrm>
          <a:prstGeom prst="rect">
            <a:avLst/>
          </a:prstGeom>
        </p:spPr>
      </p:pic>
      <p:sp>
        <p:nvSpPr>
          <p:cNvPr id="26" name="文本框 25"/>
          <p:cNvSpPr txBox="1"/>
          <p:nvPr/>
        </p:nvSpPr>
        <p:spPr>
          <a:xfrm>
            <a:off x="5537865" y="1724576"/>
            <a:ext cx="6249480" cy="1200329"/>
          </a:xfrm>
          <a:prstGeom prst="rect">
            <a:avLst/>
          </a:prstGeom>
          <a:noFill/>
        </p:spPr>
        <p:txBody>
          <a:bodyPr wrap="square">
            <a:spAutoFit/>
          </a:bodyPr>
          <a:lstStyle/>
          <a:p>
            <a:r>
              <a:rPr lang="en-GB" altLang="zh-CN" sz="1800" dirty="0">
                <a:solidFill>
                  <a:srgbClr val="111111"/>
                </a:solidFill>
                <a:effectLst/>
                <a:latin typeface="Times New Roman" panose="02020603050405020304" pitchFamily="18" charset="0"/>
                <a:cs typeface="Times New Roman" panose="02020603050405020304" pitchFamily="18" charset="0"/>
              </a:rPr>
              <a:t>the HECATE detector would consist of resistive plate chambers (RPCs) or </a:t>
            </a:r>
            <a:r>
              <a:rPr lang="en-GB" altLang="zh-CN" sz="1800" dirty="0">
                <a:solidFill>
                  <a:srgbClr val="FF0000"/>
                </a:solidFill>
                <a:effectLst/>
                <a:latin typeface="Times New Roman" panose="02020603050405020304" pitchFamily="18" charset="0"/>
                <a:cs typeface="Times New Roman" panose="02020603050405020304" pitchFamily="18" charset="0"/>
              </a:rPr>
              <a:t>scintillator plates</a:t>
            </a:r>
            <a:r>
              <a:rPr lang="en-GB" altLang="zh-CN" sz="1800" dirty="0">
                <a:solidFill>
                  <a:srgbClr val="111111"/>
                </a:solidFill>
                <a:effectLst/>
                <a:latin typeface="Times New Roman" panose="02020603050405020304" pitchFamily="18" charset="0"/>
                <a:cs typeface="Times New Roman" panose="02020603050405020304" pitchFamily="18" charset="0"/>
              </a:rPr>
              <a:t>, constructed from extruded scintillating bars, </a:t>
            </a:r>
            <a:r>
              <a:rPr lang="en-GB" altLang="zh-CN" sz="1800" dirty="0">
                <a:solidFill>
                  <a:srgbClr val="FF0000"/>
                </a:solidFill>
                <a:effectLst/>
                <a:latin typeface="Times New Roman" panose="02020603050405020304" pitchFamily="18" charset="0"/>
                <a:cs typeface="Times New Roman" panose="02020603050405020304" pitchFamily="18" charset="0"/>
              </a:rPr>
              <a:t>located around the cavern walls </a:t>
            </a:r>
            <a:r>
              <a:rPr lang="en-GB" altLang="zh-CN" sz="1800" dirty="0">
                <a:solidFill>
                  <a:srgbClr val="111111"/>
                </a:solidFill>
                <a:effectLst/>
                <a:latin typeface="Times New Roman" panose="02020603050405020304" pitchFamily="18" charset="0"/>
                <a:cs typeface="Times New Roman" panose="02020603050405020304" pitchFamily="18" charset="0"/>
              </a:rPr>
              <a:t>and forming a 4</a:t>
            </a:r>
            <a:r>
              <a:rPr lang="el-GR" altLang="zh-CN" sz="1800" dirty="0">
                <a:solidFill>
                  <a:srgbClr val="111111"/>
                </a:solidFill>
                <a:effectLst/>
                <a:latin typeface="Times New Roman" panose="02020603050405020304" pitchFamily="18" charset="0"/>
                <a:cs typeface="Times New Roman" panose="02020603050405020304" pitchFamily="18" charset="0"/>
              </a:rPr>
              <a:t>π </a:t>
            </a:r>
            <a:r>
              <a:rPr lang="en-GB" altLang="zh-CN" sz="1800" dirty="0">
                <a:solidFill>
                  <a:srgbClr val="111111"/>
                </a:solidFill>
                <a:effectLst/>
                <a:latin typeface="Times New Roman" panose="02020603050405020304" pitchFamily="18" charset="0"/>
                <a:cs typeface="Times New Roman" panose="02020603050405020304" pitchFamily="18" charset="0"/>
              </a:rPr>
              <a:t>detector. </a:t>
            </a:r>
            <a:endParaRPr lang="en-GB" altLang="zh-CN" dirty="0">
              <a:latin typeface="Times New Roman" panose="02020603050405020304" pitchFamily="18" charset="0"/>
              <a:cs typeface="Times New Roman" panose="02020603050405020304" pitchFamily="18" charset="0"/>
            </a:endParaRPr>
          </a:p>
        </p:txBody>
      </p:sp>
      <p:sp>
        <p:nvSpPr>
          <p:cNvPr id="28" name="文本框 27"/>
          <p:cNvSpPr txBox="1"/>
          <p:nvPr/>
        </p:nvSpPr>
        <p:spPr>
          <a:xfrm>
            <a:off x="5560169" y="2936448"/>
            <a:ext cx="6107906" cy="1200329"/>
          </a:xfrm>
          <a:prstGeom prst="rect">
            <a:avLst/>
          </a:prstGeom>
          <a:noFill/>
        </p:spPr>
        <p:txBody>
          <a:bodyPr wrap="square">
            <a:spAutoFit/>
          </a:bodyPr>
          <a:lstStyle/>
          <a:p>
            <a:r>
              <a:rPr lang="en-GB" altLang="zh-CN" sz="1800" dirty="0">
                <a:solidFill>
                  <a:srgbClr val="111111"/>
                </a:solidFill>
                <a:effectLst/>
                <a:latin typeface="Times"/>
              </a:rPr>
              <a:t>the HECATE detector should have at least two layers of detector material separated by a sizable distance. For reliable tracking, at least four layers, along with a smaller size and/or optimised geometry of the detector plates, would be required. </a:t>
            </a:r>
            <a:endParaRPr lang="en-GB" altLang="zh-CN" dirty="0"/>
          </a:p>
        </p:txBody>
      </p:sp>
      <p:pic>
        <p:nvPicPr>
          <p:cNvPr id="29" name="图片 28"/>
          <p:cNvPicPr>
            <a:picLocks noChangeAspect="1"/>
          </p:cNvPicPr>
          <p:nvPr/>
        </p:nvPicPr>
        <p:blipFill>
          <a:blip r:embed="rId3"/>
          <a:stretch>
            <a:fillRect/>
          </a:stretch>
        </p:blipFill>
        <p:spPr>
          <a:xfrm>
            <a:off x="483047" y="1724576"/>
            <a:ext cx="5040000" cy="4716145"/>
          </a:xfrm>
          <a:prstGeom prst="rect">
            <a:avLst/>
          </a:prstGeom>
        </p:spPr>
      </p:pic>
      <p:pic>
        <p:nvPicPr>
          <p:cNvPr id="30" name="图片 29"/>
          <p:cNvPicPr>
            <a:picLocks noChangeAspect="1"/>
          </p:cNvPicPr>
          <p:nvPr/>
        </p:nvPicPr>
        <p:blipFill>
          <a:blip r:embed="rId4"/>
          <a:stretch>
            <a:fillRect/>
          </a:stretch>
        </p:blipFill>
        <p:spPr>
          <a:xfrm>
            <a:off x="5613360" y="4192774"/>
            <a:ext cx="5400000" cy="2258093"/>
          </a:xfrm>
          <a:prstGeom prst="rect">
            <a:avLst/>
          </a:prstGeom>
        </p:spPr>
      </p:pic>
      <p:grpSp>
        <p:nvGrpSpPr>
          <p:cNvPr id="4" name="组合 3"/>
          <p:cNvGrpSpPr/>
          <p:nvPr/>
        </p:nvGrpSpPr>
        <p:grpSpPr>
          <a:xfrm>
            <a:off x="92710" y="-18965"/>
            <a:ext cx="12117070" cy="379095"/>
            <a:chOff x="92710" y="-18965"/>
            <a:chExt cx="12117070" cy="379095"/>
          </a:xfrm>
        </p:grpSpPr>
        <p:grpSp>
          <p:nvGrpSpPr>
            <p:cNvPr id="9" name="组合 8"/>
            <p:cNvGrpSpPr/>
            <p:nvPr/>
          </p:nvGrpSpPr>
          <p:grpSpPr>
            <a:xfrm>
              <a:off x="92710" y="-18965"/>
              <a:ext cx="4271010" cy="379095"/>
              <a:chOff x="92710" y="-18965"/>
              <a:chExt cx="4271010" cy="379095"/>
            </a:xfrm>
          </p:grpSpPr>
          <p:sp>
            <p:nvSpPr>
              <p:cNvPr id="8"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4" name="矩形 23"/>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5"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11"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7" name="矩形 26"/>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23" name="矩形 22"/>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2"/>
          </p:nvPr>
        </p:nvSpPr>
        <p:spPr>
          <a:xfrm>
            <a:off x="10469880" y="6631765"/>
            <a:ext cx="1463040" cy="274320"/>
          </a:xfrm>
        </p:spPr>
        <p:txBody>
          <a:bodyPr/>
          <a:lstStyle/>
          <a:p>
            <a:fld id="{DCECF795-929B-4D4F-8A6B-C7706BC3A7A6}" type="slidenum">
              <a:rPr kumimoji="1" lang="zh-CN" altLang="en-US" sz="1500" smtClean="0"/>
            </a:fld>
            <a:endParaRPr kumimoji="1" lang="zh-CN" altLang="en-US" sz="1500" dirty="0"/>
          </a:p>
        </p:txBody>
      </p:sp>
      <p:sp>
        <p:nvSpPr>
          <p:cNvPr id="15" name="标题 1"/>
          <p:cNvSpPr>
            <a:spLocks noGrp="1"/>
          </p:cNvSpPr>
          <p:nvPr>
            <p:ph type="title"/>
          </p:nvPr>
        </p:nvSpPr>
        <p:spPr>
          <a:xfrm>
            <a:off x="838200" y="447860"/>
            <a:ext cx="10515600" cy="890953"/>
          </a:xfrm>
        </p:spPr>
        <p:txBody>
          <a:bodyPr>
            <a:noAutofit/>
          </a:bodyPr>
          <a:lstStyle/>
          <a:p>
            <a:pPr algn="ctr"/>
            <a:r>
              <a:rPr kumimoji="1" lang="en-US" altLang="zh-CN" sz="4000" dirty="0" err="1">
                <a:latin typeface="Arial" panose="020B0604020202020204" pitchFamily="34" charset="0"/>
                <a:cs typeface="Arial" panose="020B0604020202020204" pitchFamily="34" charset="0"/>
              </a:rPr>
              <a:t>LAYered</a:t>
            </a:r>
            <a:r>
              <a:rPr kumimoji="1" lang="en-US" altLang="zh-CN" sz="4000" dirty="0">
                <a:latin typeface="Arial" panose="020B0604020202020204" pitchFamily="34" charset="0"/>
                <a:cs typeface="Arial" panose="020B0604020202020204" pitchFamily="34" charset="0"/>
              </a:rPr>
              <a:t> </a:t>
            </a:r>
            <a:r>
              <a:rPr kumimoji="1" lang="en-US" altLang="zh-CN" sz="4000" dirty="0" err="1">
                <a:latin typeface="Arial" panose="020B0604020202020204" pitchFamily="34" charset="0"/>
                <a:cs typeface="Arial" panose="020B0604020202020204" pitchFamily="34" charset="0"/>
              </a:rPr>
              <a:t>CAvern</a:t>
            </a:r>
            <a:r>
              <a:rPr kumimoji="1" lang="en-US" altLang="zh-CN" sz="4000" dirty="0">
                <a:latin typeface="Arial" panose="020B0604020202020204" pitchFamily="34" charset="0"/>
                <a:cs typeface="Arial" panose="020B0604020202020204" pitchFamily="34" charset="0"/>
              </a:rPr>
              <a:t> Surface Tracker (</a:t>
            </a:r>
            <a:r>
              <a:rPr kumimoji="1" lang="en-US" altLang="zh-CN" sz="4000" b="1" dirty="0">
                <a:latin typeface="Arial" panose="020B0604020202020204" pitchFamily="34" charset="0"/>
                <a:cs typeface="Arial" panose="020B0604020202020204" pitchFamily="34" charset="0"/>
              </a:rPr>
              <a:t>LAYCAST</a:t>
            </a:r>
            <a:r>
              <a:rPr kumimoji="1" lang="en-US" altLang="zh-CN" sz="4000" dirty="0">
                <a:latin typeface="Arial" panose="020B0604020202020204" pitchFamily="34" charset="0"/>
                <a:cs typeface="Arial" panose="020B0604020202020204" pitchFamily="34" charset="0"/>
              </a:rPr>
              <a:t>)</a:t>
            </a:r>
            <a:endParaRPr kumimoji="1" lang="zh-CN" altLang="en-US" sz="4000" dirty="0">
              <a:latin typeface="Arial" panose="020B0604020202020204" pitchFamily="34" charset="0"/>
              <a:cs typeface="Arial" panose="020B0604020202020204" pitchFamily="34" charset="0"/>
            </a:endParaRPr>
          </a:p>
        </p:txBody>
      </p:sp>
      <p:pic>
        <p:nvPicPr>
          <p:cNvPr id="20" name="图片 19"/>
          <p:cNvPicPr>
            <a:picLocks noChangeAspect="1"/>
          </p:cNvPicPr>
          <p:nvPr/>
        </p:nvPicPr>
        <p:blipFill>
          <a:blip r:embed="rId1"/>
          <a:stretch>
            <a:fillRect/>
          </a:stretch>
        </p:blipFill>
        <p:spPr>
          <a:xfrm>
            <a:off x="403720" y="2003323"/>
            <a:ext cx="7920000" cy="3487026"/>
          </a:xfrm>
          <a:prstGeom prst="rect">
            <a:avLst/>
          </a:prstGeom>
        </p:spPr>
      </p:pic>
      <p:sp>
        <p:nvSpPr>
          <p:cNvPr id="22" name="文本框 21"/>
          <p:cNvSpPr txBox="1"/>
          <p:nvPr/>
        </p:nvSpPr>
        <p:spPr>
          <a:xfrm>
            <a:off x="360784" y="1367651"/>
            <a:ext cx="9974580" cy="275590"/>
          </a:xfrm>
          <a:prstGeom prst="rect">
            <a:avLst/>
          </a:prstGeom>
          <a:noFill/>
        </p:spPr>
        <p:txBody>
          <a:bodyPr wrap="none" rtlCol="0">
            <a:spAutoFit/>
          </a:bodyPr>
          <a:lstStyle/>
          <a:p>
            <a:r>
              <a:rPr kumimoji="1" lang="en-US" altLang="zh-CN" sz="1200" dirty="0">
                <a:latin typeface="Times New Roman" panose="02020603050405020304" pitchFamily="18" charset="0"/>
                <a:cs typeface="Times New Roman" panose="02020603050405020304" pitchFamily="18" charset="0"/>
              </a:rPr>
              <a:t>[</a:t>
            </a:r>
            <a:r>
              <a:rPr kumimoji="1" lang="en-US" altLang="zh-CN" sz="1200" b="1" dirty="0">
                <a:latin typeface="Times New Roman" panose="02020603050405020304" pitchFamily="18" charset="0"/>
                <a:cs typeface="Times New Roman" panose="02020603050405020304" pitchFamily="18" charset="0"/>
              </a:rPr>
              <a:t>2406.05770, Ye</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Lu, Ying-nan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Mao,</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Kechen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 Zeren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Simon</a:t>
            </a:r>
            <a:r>
              <a:rPr kumimoji="1" lang="zh-CN" altLang="en-US" sz="1200" b="1" dirty="0">
                <a:latin typeface="Times New Roman" panose="02020603050405020304" pitchFamily="18" charset="0"/>
                <a:cs typeface="Times New Roman" panose="02020603050405020304" pitchFamily="18" charset="0"/>
              </a:rPr>
              <a:t> </a:t>
            </a:r>
            <a:r>
              <a:rPr kumimoji="1" lang="en-US" altLang="zh-CN" sz="1200" b="1" dirty="0">
                <a:latin typeface="Times New Roman" panose="02020603050405020304" pitchFamily="18" charset="0"/>
                <a:cs typeface="Times New Roman" panose="02020603050405020304" pitchFamily="18" charset="0"/>
              </a:rPr>
              <a:t>Wang</a:t>
            </a:r>
            <a:r>
              <a:rPr kumimoji="1" lang="en-US" altLang="zh-CN" sz="1200" dirty="0">
                <a:latin typeface="Times New Roman" panose="02020603050405020304" pitchFamily="18" charset="0"/>
                <a:cs typeface="Times New Roman" panose="02020603050405020304" pitchFamily="18" charset="0"/>
              </a:rPr>
              <a:t>,</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LAYCAST : LAYered CAvern Surface Tracker at future electron-positron colliders</a:t>
            </a:r>
            <a:r>
              <a:rPr kumimoji="1" lang="zh-CN" altLang="en-US" sz="1200" dirty="0">
                <a:latin typeface="Times New Roman" panose="02020603050405020304" pitchFamily="18" charset="0"/>
                <a:cs typeface="Times New Roman" panose="02020603050405020304" pitchFamily="18" charset="0"/>
              </a:rPr>
              <a:t> </a:t>
            </a:r>
            <a:r>
              <a:rPr kumimoji="1" lang="en-US" altLang="zh-CN" sz="1200" dirty="0">
                <a:latin typeface="Times New Roman" panose="02020603050405020304" pitchFamily="18" charset="0"/>
                <a:cs typeface="Times New Roman" panose="02020603050405020304" pitchFamily="18" charset="0"/>
              </a:rPr>
              <a:t>]</a:t>
            </a:r>
            <a:endParaRPr kumimoji="1" lang="zh-CN" altLang="en-US" sz="12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8633945" y="1915453"/>
            <a:ext cx="3259351" cy="3416320"/>
          </a:xfrm>
          <a:prstGeom prst="rect">
            <a:avLst/>
          </a:prstGeom>
          <a:noFill/>
        </p:spPr>
        <p:txBody>
          <a:bodyPr wrap="square" rtlCol="0">
            <a:spAutoFit/>
          </a:bodyPr>
          <a:lstStyle/>
          <a:p>
            <a:r>
              <a:rPr kumimoji="1" lang="en-US" altLang="zh-CN" b="1" dirty="0">
                <a:solidFill>
                  <a:srgbClr val="FF0000"/>
                </a:solidFill>
                <a:latin typeface="Times New Roman" panose="02020603050405020304" pitchFamily="18" charset="0"/>
                <a:cs typeface="Times New Roman" panose="02020603050405020304" pitchFamily="18" charset="0"/>
              </a:rPr>
              <a:t>Red</a:t>
            </a:r>
            <a:r>
              <a:rPr kumimoji="1" lang="zh-CN" altLang="en-US" b="1" dirty="0">
                <a:solidFill>
                  <a:srgbClr val="FF0000"/>
                </a:solidFill>
                <a:latin typeface="Times New Roman" panose="02020603050405020304" pitchFamily="18" charset="0"/>
                <a:cs typeface="Times New Roman" panose="02020603050405020304" pitchFamily="18" charset="0"/>
              </a:rPr>
              <a:t> </a:t>
            </a:r>
            <a:r>
              <a:rPr kumimoji="1" lang="en-US" altLang="zh-CN" b="1" dirty="0">
                <a:solidFill>
                  <a:srgbClr val="FF0000"/>
                </a:solidFill>
                <a:latin typeface="Times New Roman" panose="02020603050405020304" pitchFamily="18" charset="0"/>
                <a:cs typeface="Times New Roman" panose="02020603050405020304" pitchFamily="18" charset="0"/>
              </a:rPr>
              <a:t>–</a:t>
            </a:r>
            <a:r>
              <a:rPr kumimoji="1" lang="zh-CN" altLang="en-US" b="1" dirty="0">
                <a:solidFill>
                  <a:srgbClr val="FF0000"/>
                </a:solidFill>
                <a:latin typeface="Times New Roman" panose="02020603050405020304" pitchFamily="18" charset="0"/>
                <a:cs typeface="Times New Roman" panose="02020603050405020304" pitchFamily="18" charset="0"/>
              </a:rPr>
              <a:t> </a:t>
            </a:r>
            <a:r>
              <a:rPr kumimoji="1" lang="en-US" altLang="zh-CN" b="1" dirty="0">
                <a:solidFill>
                  <a:srgbClr val="FF0000"/>
                </a:solidFill>
                <a:latin typeface="Times New Roman" panose="02020603050405020304" pitchFamily="18" charset="0"/>
                <a:cs typeface="Times New Roman" panose="02020603050405020304" pitchFamily="18" charset="0"/>
              </a:rPr>
              <a:t>ND</a:t>
            </a:r>
            <a:endParaRPr kumimoji="1" lang="en-US" altLang="zh-CN" b="1" dirty="0">
              <a:solidFill>
                <a:srgbClr val="00B050"/>
              </a:solidFill>
              <a:latin typeface="Times New Roman" panose="02020603050405020304" pitchFamily="18" charset="0"/>
              <a:cs typeface="Times New Roman" panose="02020603050405020304" pitchFamily="18" charset="0"/>
            </a:endParaRPr>
          </a:p>
          <a:p>
            <a:endParaRPr kumimoji="1" lang="en-US" altLang="zh-CN" b="1" dirty="0">
              <a:solidFill>
                <a:srgbClr val="00B050"/>
              </a:solidFill>
              <a:latin typeface="Times New Roman" panose="02020603050405020304" pitchFamily="18" charset="0"/>
              <a:cs typeface="Times New Roman" panose="02020603050405020304" pitchFamily="18" charset="0"/>
            </a:endParaRPr>
          </a:p>
          <a:p>
            <a:endParaRPr kumimoji="1" lang="en-US" altLang="zh-CN" b="1" dirty="0">
              <a:solidFill>
                <a:srgbClr val="00B050"/>
              </a:solidFill>
              <a:latin typeface="Times New Roman" panose="02020603050405020304" pitchFamily="18" charset="0"/>
              <a:cs typeface="Times New Roman" panose="02020603050405020304" pitchFamily="18" charset="0"/>
            </a:endParaRPr>
          </a:p>
          <a:p>
            <a:r>
              <a:rPr kumimoji="1" lang="en-US" altLang="zh-CN" b="1" dirty="0">
                <a:solidFill>
                  <a:srgbClr val="00B050"/>
                </a:solidFill>
                <a:latin typeface="Times New Roman" panose="02020603050405020304" pitchFamily="18" charset="0"/>
                <a:cs typeface="Times New Roman" panose="02020603050405020304" pitchFamily="18" charset="0"/>
              </a:rPr>
              <a:t>Green</a:t>
            </a:r>
            <a:r>
              <a:rPr kumimoji="1" lang="zh-CN" altLang="en-US" b="1" dirty="0">
                <a:solidFill>
                  <a:srgbClr val="00B050"/>
                </a:solidFill>
                <a:latin typeface="Times New Roman" panose="02020603050405020304" pitchFamily="18" charset="0"/>
                <a:cs typeface="Times New Roman" panose="02020603050405020304" pitchFamily="18" charset="0"/>
              </a:rPr>
              <a:t> </a:t>
            </a:r>
            <a:r>
              <a:rPr kumimoji="1" lang="en-US" altLang="zh-CN" b="1" dirty="0">
                <a:solidFill>
                  <a:srgbClr val="00B050"/>
                </a:solidFill>
                <a:latin typeface="Times New Roman" panose="02020603050405020304" pitchFamily="18" charset="0"/>
                <a:cs typeface="Times New Roman" panose="02020603050405020304" pitchFamily="18" charset="0"/>
              </a:rPr>
              <a:t>–</a:t>
            </a:r>
            <a:r>
              <a:rPr kumimoji="1" lang="zh-CN" altLang="en-US" b="1" dirty="0">
                <a:solidFill>
                  <a:srgbClr val="00B050"/>
                </a:solidFill>
                <a:latin typeface="Times New Roman" panose="02020603050405020304" pitchFamily="18" charset="0"/>
                <a:cs typeface="Times New Roman" panose="02020603050405020304" pitchFamily="18" charset="0"/>
              </a:rPr>
              <a:t> </a:t>
            </a:r>
            <a:r>
              <a:rPr kumimoji="1" lang="en-US" altLang="zh-CN" b="1" dirty="0">
                <a:solidFill>
                  <a:srgbClr val="00B050"/>
                </a:solidFill>
                <a:latin typeface="Times New Roman" panose="02020603050405020304" pitchFamily="18" charset="0"/>
                <a:cs typeface="Times New Roman" panose="02020603050405020304" pitchFamily="18" charset="0"/>
              </a:rPr>
              <a:t>FD</a:t>
            </a:r>
            <a:endParaRPr kumimoji="1" lang="en-US" altLang="zh-CN" b="1" dirty="0">
              <a:solidFill>
                <a:srgbClr val="00B05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à"/>
            </a:pPr>
            <a:r>
              <a:rPr lang="en-GB" altLang="zh-CN" dirty="0">
                <a:effectLst/>
                <a:latin typeface="Times New Roman" panose="02020603050405020304" pitchFamily="18" charset="0"/>
                <a:cs typeface="Times New Roman" panose="02020603050405020304" pitchFamily="18" charset="0"/>
              </a:rPr>
              <a:t>scintillating planes</a:t>
            </a:r>
            <a:r>
              <a:rPr lang="zh-CN" altLang="en-US" dirty="0">
                <a:effectLst/>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hanging</a:t>
            </a:r>
            <a:r>
              <a:rPr lang="en-GB" altLang="zh-CN" dirty="0">
                <a:effectLst/>
                <a:latin typeface="Times New Roman" panose="02020603050405020304" pitchFamily="18" charset="0"/>
                <a:cs typeface="Times New Roman" panose="02020603050405020304" pitchFamily="18" charset="0"/>
              </a:rPr>
              <a:t> </a:t>
            </a:r>
            <a:r>
              <a:rPr lang="en-US" altLang="zh-CN" dirty="0">
                <a:effectLst/>
                <a:latin typeface="Times New Roman" panose="02020603050405020304" pitchFamily="18" charset="0"/>
                <a:cs typeface="Times New Roman" panose="02020603050405020304" pitchFamily="18" charset="0"/>
              </a:rPr>
              <a:t>from</a:t>
            </a:r>
            <a:r>
              <a:rPr lang="en-GB" altLang="zh-CN" dirty="0">
                <a:effectLst/>
                <a:latin typeface="Times New Roman" panose="02020603050405020304" pitchFamily="18" charset="0"/>
                <a:cs typeface="Times New Roman" panose="02020603050405020304" pitchFamily="18" charset="0"/>
              </a:rPr>
              <a:t> the roof</a:t>
            </a:r>
            <a:r>
              <a:rPr lang="zh-CN" altLang="en-US" dirty="0">
                <a:effectLst/>
                <a:latin typeface="Times New Roman" panose="02020603050405020304" pitchFamily="18" charset="0"/>
                <a:cs typeface="Times New Roman" panose="02020603050405020304" pitchFamily="18" charset="0"/>
              </a:rPr>
              <a:t> </a:t>
            </a:r>
            <a:r>
              <a:rPr lang="en-GB" altLang="zh-CN" dirty="0">
                <a:effectLst/>
                <a:latin typeface="Times New Roman" panose="02020603050405020304" pitchFamily="18" charset="0"/>
                <a:cs typeface="Times New Roman" panose="02020603050405020304" pitchFamily="18" charset="0"/>
              </a:rPr>
              <a:t>and four vertical </a:t>
            </a:r>
            <a:r>
              <a:rPr lang="en-US" altLang="zh-CN" dirty="0">
                <a:effectLst/>
                <a:latin typeface="Times New Roman" panose="02020603050405020304" pitchFamily="18" charset="0"/>
                <a:cs typeface="Times New Roman" panose="02020603050405020304" pitchFamily="18" charset="0"/>
              </a:rPr>
              <a:t>walls</a:t>
            </a:r>
            <a:r>
              <a:rPr lang="en-GB" altLang="zh-CN" dirty="0">
                <a:effectLst/>
                <a:latin typeface="Times New Roman" panose="02020603050405020304" pitchFamily="18" charset="0"/>
                <a:cs typeface="Times New Roman" panose="02020603050405020304" pitchFamily="18" charset="0"/>
              </a:rPr>
              <a:t> of the experimental hall</a:t>
            </a:r>
            <a:endParaRPr lang="en-GB" altLang="zh-CN" dirty="0">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à"/>
            </a:pPr>
            <a:endParaRPr lang="en-GB" altLang="zh-CN" dirty="0">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à"/>
            </a:pPr>
            <a:r>
              <a:rPr lang="en-US" altLang="zh-CN" dirty="0">
                <a:effectLst/>
                <a:latin typeface="Times New Roman" panose="02020603050405020304" pitchFamily="18" charset="0"/>
                <a:cs typeface="Times New Roman" panose="02020603050405020304" pitchFamily="18" charset="0"/>
              </a:rPr>
              <a:t>Detect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LLP</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decaying</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in the space </a:t>
            </a:r>
            <a:r>
              <a:rPr lang="en-US" altLang="zh-CN" dirty="0">
                <a:latin typeface="Times New Roman" panose="02020603050405020304" pitchFamily="18" charset="0"/>
                <a:cs typeface="Times New Roman" panose="02020603050405020304" pitchFamily="18" charset="0"/>
              </a:rPr>
              <a:t>region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between</a:t>
            </a:r>
            <a:r>
              <a:rPr lang="en-GB"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outer</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edge</a:t>
            </a:r>
            <a:r>
              <a:rPr lang="en-GB" altLang="zh-CN" dirty="0">
                <a:latin typeface="Times New Roman" panose="02020603050405020304" pitchFamily="18" charset="0"/>
                <a:cs typeface="Times New Roman" panose="02020603050405020304" pitchFamily="18" charset="0"/>
              </a:rPr>
              <a:t> of the </a:t>
            </a:r>
            <a:r>
              <a:rPr lang="en-US" altLang="zh-CN" dirty="0">
                <a:latin typeface="Times New Roman" panose="02020603050405020304" pitchFamily="18" charset="0"/>
                <a:cs typeface="Times New Roman" panose="02020603050405020304" pitchFamily="18" charset="0"/>
              </a:rPr>
              <a:t>ND</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and </a:t>
            </a:r>
            <a:r>
              <a:rPr lang="en-US" altLang="zh-CN" dirty="0">
                <a:latin typeface="Times New Roman" panose="02020603050405020304" pitchFamily="18" charset="0"/>
                <a:cs typeface="Times New Roman" panose="02020603050405020304" pitchFamily="18" charset="0"/>
              </a:rPr>
              <a:t>the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FD</a:t>
            </a:r>
            <a:r>
              <a:rPr lang="en-GB" altLang="zh-CN" dirty="0">
                <a:latin typeface="Times New Roman" panose="02020603050405020304" pitchFamily="18" charset="0"/>
                <a:cs typeface="Times New Roman" panose="02020603050405020304" pitchFamily="18" charset="0"/>
              </a:rPr>
              <a:t>.</a:t>
            </a:r>
            <a:endParaRPr lang="en-GB" altLang="zh-CN" dirty="0">
              <a:effectLst/>
              <a:latin typeface="Times New Roman" panose="02020603050405020304" pitchFamily="18" charset="0"/>
              <a:cs typeface="Times New Roman" panose="02020603050405020304" pitchFamily="18" charset="0"/>
            </a:endParaRPr>
          </a:p>
        </p:txBody>
      </p:sp>
      <p:grpSp>
        <p:nvGrpSpPr>
          <p:cNvPr id="4" name="组合 3"/>
          <p:cNvGrpSpPr/>
          <p:nvPr/>
        </p:nvGrpSpPr>
        <p:grpSpPr>
          <a:xfrm>
            <a:off x="92710" y="-18965"/>
            <a:ext cx="12117070" cy="379095"/>
            <a:chOff x="92710" y="-18965"/>
            <a:chExt cx="12117070" cy="379095"/>
          </a:xfrm>
        </p:grpSpPr>
        <p:grpSp>
          <p:nvGrpSpPr>
            <p:cNvPr id="12" name="组合 11"/>
            <p:cNvGrpSpPr/>
            <p:nvPr/>
          </p:nvGrpSpPr>
          <p:grpSpPr>
            <a:xfrm>
              <a:off x="92710" y="-18965"/>
              <a:ext cx="4271010" cy="379095"/>
              <a:chOff x="92710" y="-18965"/>
              <a:chExt cx="4271010" cy="379095"/>
            </a:xfrm>
          </p:grpSpPr>
          <p:sp>
            <p:nvSpPr>
              <p:cNvPr id="13" name="箭头: V 形 5"/>
              <p:cNvSpPr/>
              <p:nvPr/>
            </p:nvSpPr>
            <p:spPr>
              <a:xfrm>
                <a:off x="92710" y="85"/>
                <a:ext cx="4271010" cy="36004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4" name="矩形 23"/>
              <p:cNvSpPr/>
              <p:nvPr/>
            </p:nvSpPr>
            <p:spPr>
              <a:xfrm>
                <a:off x="591820" y="-18965"/>
                <a:ext cx="312610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LLP Searches</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ee</a:t>
                </a:r>
                <a:r>
                  <a:rPr lang="zh-CN" altLang="en-US" sz="1700" dirty="0">
                    <a:solidFill>
                      <a:schemeClr val="bg1">
                        <a:lumMod val="50000"/>
                      </a:schemeClr>
                    </a:solidFill>
                    <a:latin typeface="Arial" panose="020B0604020202020204" pitchFamily="34" charset="0"/>
                    <a:ea typeface="方正书宋_GBK" charset="-122"/>
                    <a:sym typeface="Wingdings" panose="05000000000000000000" pitchFamily="2" charset="2"/>
                  </a:rPr>
                  <a:t> </a:t>
                </a:r>
                <a:r>
                  <a:rPr lang="en-US" altLang="zh-CN" sz="1700" dirty="0">
                    <a:solidFill>
                      <a:schemeClr val="bg1">
                        <a:lumMod val="50000"/>
                      </a:schemeClr>
                    </a:solidFill>
                    <a:latin typeface="Arial" panose="020B0604020202020204" pitchFamily="34" charset="0"/>
                    <a:ea typeface="方正书宋_GBK" charset="-122"/>
                    <a:sym typeface="Wingdings" panose="05000000000000000000" pitchFamily="2" charset="2"/>
                  </a:rPr>
                  <a:t>Colliders</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grpSp>
        <p:sp>
          <p:nvSpPr>
            <p:cNvPr id="25" name="箭头: V 形 5"/>
            <p:cNvSpPr/>
            <p:nvPr/>
          </p:nvSpPr>
          <p:spPr>
            <a:xfrm>
              <a:off x="4638675" y="85"/>
              <a:ext cx="3927475" cy="36004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6" name="箭头: V 形 5"/>
            <p:cNvSpPr/>
            <p:nvPr/>
          </p:nvSpPr>
          <p:spPr>
            <a:xfrm>
              <a:off x="8840470" y="-18965"/>
              <a:ext cx="3369310" cy="379095"/>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Gill Sans MT" panose="020B0502020104020203"/>
                <a:ea typeface="华文中宋" panose="02010600040101010101" pitchFamily="2" charset="-122"/>
                <a:cs typeface="+mn-cs"/>
              </a:endParaRPr>
            </a:p>
          </p:txBody>
        </p:sp>
        <p:sp>
          <p:nvSpPr>
            <p:cNvPr id="27" name="矩形 26"/>
            <p:cNvSpPr/>
            <p:nvPr/>
          </p:nvSpPr>
          <p:spPr>
            <a:xfrm>
              <a:off x="9368469" y="-18965"/>
              <a:ext cx="2414270" cy="35242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rPr>
                <a:t>Summary &amp; Discussion</a:t>
              </a:r>
              <a:endParaRPr kumimoji="0" lang="en-US" altLang="zh-CN" sz="17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方正书宋_GBK" charset="-122"/>
                <a:cs typeface="+mn-cs"/>
                <a:sym typeface="Wingdings" panose="05000000000000000000" pitchFamily="2" charset="2"/>
              </a:endParaRPr>
            </a:p>
          </p:txBody>
        </p:sp>
        <p:sp>
          <p:nvSpPr>
            <p:cNvPr id="28" name="矩形 27"/>
            <p:cNvSpPr/>
            <p:nvPr/>
          </p:nvSpPr>
          <p:spPr>
            <a:xfrm>
              <a:off x="5309870" y="85"/>
              <a:ext cx="3112135" cy="352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rPr>
                <a:t>Studies with </a:t>
              </a:r>
              <a:r>
                <a:rPr lang="en-US" altLang="zh-CN" sz="1700" dirty="0">
                  <a:solidFill>
                    <a:srgbClr val="FFFF00"/>
                  </a:solidFill>
                  <a:latin typeface="Arial" panose="020B0604020202020204" pitchFamily="34" charset="0"/>
                  <a:ea typeface="方正书宋_GBK" charset="-122"/>
                  <a:sym typeface="Wingdings" panose="05000000000000000000" pitchFamily="2" charset="2"/>
                </a:rPr>
                <a:t>LAYCAST</a:t>
              </a:r>
              <a:endParaRPr kumimoji="0" lang="en-US" altLang="zh-CN" sz="1700" b="0" i="0" u="none" strike="noStrike" kern="1200" cap="none" spc="0" normalizeH="0" baseline="0" noProof="0" dirty="0">
                <a:ln>
                  <a:noFill/>
                </a:ln>
                <a:solidFill>
                  <a:srgbClr val="FFFF00"/>
                </a:solidFill>
                <a:effectLst/>
                <a:uLnTx/>
                <a:uFillTx/>
                <a:latin typeface="Arial" panose="020B0604020202020204" pitchFamily="34" charset="0"/>
                <a:ea typeface="方正书宋_GBK" charset="-122"/>
                <a:cs typeface="+mn-cs"/>
                <a:sym typeface="Wingdings" panose="05000000000000000000" pitchFamily="2" charset="2"/>
              </a:endParaRPr>
            </a:p>
          </p:txBody>
        </p:sp>
      </p:grpSp>
    </p:spTree>
  </p:cSld>
  <p:clrMapOvr>
    <a:masterClrMapping/>
  </p:clrMapOvr>
</p:sld>
</file>

<file path=ppt/tags/tag1.xml><?xml version="1.0" encoding="utf-8"?>
<p:tagLst xmlns:p="http://schemas.openxmlformats.org/presentationml/2006/main">
  <p:tag name="COMMONDATA" val="eyJoZGlkIjoiYzNlNTgzMDEzMzBiNWYzMGY0MDI5OWNhM2U3YWJhMjIifQ=="/>
</p:tagLst>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徽章">
  <a:themeElements>
    <a:clrScheme name="徽章">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徽章">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徽章">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肥皂">
  <a:themeElements>
    <a:clrScheme name="肥皂">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肥皂">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肥皂">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8208</Words>
  <Application>WPS 演示</Application>
  <PresentationFormat>宽屏</PresentationFormat>
  <Paragraphs>379</Paragraphs>
  <Slides>20</Slides>
  <Notes>13</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20</vt:i4>
      </vt:variant>
    </vt:vector>
  </HeadingPairs>
  <TitlesOfParts>
    <vt:vector size="44" baseType="lpstr">
      <vt:lpstr>Arial</vt:lpstr>
      <vt:lpstr>宋体</vt:lpstr>
      <vt:lpstr>Wingdings</vt:lpstr>
      <vt:lpstr>Arial</vt:lpstr>
      <vt:lpstr>Gill Sans MT</vt:lpstr>
      <vt:lpstr>Garamond</vt:lpstr>
      <vt:lpstr>Times New Roman</vt:lpstr>
      <vt:lpstr>华文中宋</vt:lpstr>
      <vt:lpstr>Gill Sans MT</vt:lpstr>
      <vt:lpstr>方正书宋_GBK</vt:lpstr>
      <vt:lpstr>微软雅黑</vt:lpstr>
      <vt:lpstr>Century Gothic</vt:lpstr>
      <vt:lpstr>Cambria Math</vt:lpstr>
      <vt:lpstr>Times</vt:lpstr>
      <vt:lpstr>CMR10</vt:lpstr>
      <vt:lpstr>Segoe Print</vt:lpstr>
      <vt:lpstr>Arial Unicode MS</vt:lpstr>
      <vt:lpstr>方正舒体</vt:lpstr>
      <vt:lpstr>等线</vt:lpstr>
      <vt:lpstr>Impact</vt:lpstr>
      <vt:lpstr>Calibri</vt:lpstr>
      <vt:lpstr>环保</vt:lpstr>
      <vt:lpstr>徽章</vt:lpstr>
      <vt:lpstr>肥皂</vt:lpstr>
      <vt:lpstr>LAYCAST : a proposed detector for long-lived particle searches at the CEPC</vt:lpstr>
      <vt:lpstr>Outline</vt:lpstr>
      <vt:lpstr>Theory Motivation</vt:lpstr>
      <vt:lpstr>PowerPoint 演示文稿</vt:lpstr>
      <vt:lpstr>Signatures of LLPs in FD</vt:lpstr>
      <vt:lpstr>Current running</vt:lpstr>
      <vt:lpstr>PowerPoint 演示文稿</vt:lpstr>
      <vt:lpstr>HErmetic CAvern TrackEr (HECATE)</vt:lpstr>
      <vt:lpstr>LAYered CAvern Surface Tracker (LAYCAST)</vt:lpstr>
      <vt:lpstr>PowerPoint 演示文稿</vt:lpstr>
      <vt:lpstr>Theoretical model</vt:lpstr>
      <vt:lpstr>Results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 Detectors Can Enhance the Physics Discovery Potential at Future Lepton Colliders</dc:title>
  <dc:creator>Microsoft Office User</dc:creator>
  <cp:lastModifiedBy>叶子</cp:lastModifiedBy>
  <cp:revision>1835</cp:revision>
  <dcterms:created xsi:type="dcterms:W3CDTF">2020-09-23T22:00:00Z</dcterms:created>
  <dcterms:modified xsi:type="dcterms:W3CDTF">2024-10-22T03:06:22Z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5009E54462FB40FA91E80A41E386F9D4_13</vt:lpwstr>
  </property>
  <property fmtid="{D5CDD505-2E9C-101B-9397-08002B2CF9AE}" pid="3" name="KSOProductBuildVer">
    <vt:lpwstr>2052-12.1.0.17827</vt:lpwstr>
  </property>
</Properties>
</file>