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953" r:id="rId2"/>
    <p:sldId id="907" r:id="rId3"/>
    <p:sldId id="388" r:id="rId4"/>
    <p:sldId id="389" r:id="rId5"/>
    <p:sldId id="967" r:id="rId6"/>
    <p:sldId id="1035" r:id="rId7"/>
    <p:sldId id="1036" r:id="rId8"/>
    <p:sldId id="1000" r:id="rId9"/>
    <p:sldId id="1037" r:id="rId10"/>
    <p:sldId id="395" r:id="rId11"/>
    <p:sldId id="1001" r:id="rId12"/>
    <p:sldId id="1002" r:id="rId13"/>
    <p:sldId id="401" r:id="rId14"/>
    <p:sldId id="402" r:id="rId15"/>
    <p:sldId id="394" r:id="rId16"/>
    <p:sldId id="704" r:id="rId17"/>
    <p:sldId id="415" r:id="rId18"/>
    <p:sldId id="699" r:id="rId19"/>
    <p:sldId id="702" r:id="rId20"/>
    <p:sldId id="707" r:id="rId21"/>
    <p:sldId id="698" r:id="rId22"/>
    <p:sldId id="965" r:id="rId23"/>
    <p:sldId id="413" r:id="rId24"/>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沙 鹏" initials="沙" lastIdx="1" clrIdx="0">
    <p:extLst>
      <p:ext uri="{19B8F6BF-5375-455C-9EA6-DF929625EA0E}">
        <p15:presenceInfo xmlns:p15="http://schemas.microsoft.com/office/powerpoint/2012/main" userId="b8608ec0e979a9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400"/>
    <a:srgbClr val="0000FF"/>
    <a:srgbClr val="FFFFFF"/>
    <a:srgbClr val="003399"/>
    <a:srgbClr val="E6E6E6"/>
    <a:srgbClr val="0070C0"/>
    <a:srgbClr val="4D8357"/>
    <a:srgbClr val="005800"/>
    <a:srgbClr val="FDCC6D"/>
    <a:srgbClr val="00A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91" autoAdjust="0"/>
    <p:restoredTop sz="87750" autoAdjust="0"/>
  </p:normalViewPr>
  <p:slideViewPr>
    <p:cSldViewPr>
      <p:cViewPr varScale="1">
        <p:scale>
          <a:sx n="76" d="100"/>
          <a:sy n="76" d="100"/>
        </p:scale>
        <p:origin x="787" y="58"/>
      </p:cViewPr>
      <p:guideLst>
        <p:guide orient="horz" pos="2160"/>
        <p:guide pos="3840"/>
      </p:guideLst>
    </p:cSldViewPr>
  </p:slideViewPr>
  <p:notesTextViewPr>
    <p:cViewPr>
      <p:scale>
        <a:sx n="3" d="2"/>
        <a:sy n="3" d="2"/>
      </p:scale>
      <p:origin x="0" y="0"/>
    </p:cViewPr>
  </p:notesTextViewPr>
  <p:sorterViewPr>
    <p:cViewPr>
      <p:scale>
        <a:sx n="90" d="100"/>
        <a:sy n="90" d="100"/>
      </p:scale>
      <p:origin x="0" y="9182"/>
    </p:cViewPr>
  </p:sorterViewPr>
  <p:notesViewPr>
    <p:cSldViewPr>
      <p:cViewPr varScale="1">
        <p:scale>
          <a:sx n="53" d="100"/>
          <a:sy n="53" d="100"/>
        </p:scale>
        <p:origin x="3312"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7F9E6D00-2C1C-47F1-8495-043F093F9ED6}" type="datetimeFigureOut">
              <a:rPr lang="zh-CN" altLang="en-US" smtClean="0"/>
              <a:t>2024/10/23</a:t>
            </a:fld>
            <a:endParaRPr lang="zh-CN" altLang="en-US"/>
          </a:p>
        </p:txBody>
      </p:sp>
      <p:sp>
        <p:nvSpPr>
          <p:cNvPr id="4" name="Footer Placeholder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EB5A05AE-EECD-457A-A033-312F4EB81B8B}" type="slidenum">
              <a:rPr lang="zh-CN" altLang="en-US" smtClean="0"/>
              <a:t>‹#›</a:t>
            </a:fld>
            <a:endParaRPr lang="zh-CN" altLang="en-US"/>
          </a:p>
        </p:txBody>
      </p:sp>
    </p:spTree>
    <p:extLst>
      <p:ext uri="{BB962C8B-B14F-4D97-AF65-F5344CB8AC3E}">
        <p14:creationId xmlns:p14="http://schemas.microsoft.com/office/powerpoint/2010/main" val="1638617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A3E0D183-6031-4C32-B44B-14746A336CF0}" type="datetimeFigureOut">
              <a:rPr lang="zh-CN" altLang="en-US" smtClean="0"/>
              <a:pPr/>
              <a:t>2024/10/23</a:t>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03A1DF17-A28C-4D46-829F-D8D110C09314}" type="slidenum">
              <a:rPr lang="zh-CN" altLang="en-US" smtClean="0"/>
              <a:pPr/>
              <a:t>‹#›</a:t>
            </a:fld>
            <a:endParaRPr lang="zh-CN" altLang="en-US"/>
          </a:p>
        </p:txBody>
      </p:sp>
    </p:spTree>
    <p:extLst>
      <p:ext uri="{BB962C8B-B14F-4D97-AF65-F5344CB8AC3E}">
        <p14:creationId xmlns:p14="http://schemas.microsoft.com/office/powerpoint/2010/main" val="291946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2</a:t>
            </a:fld>
            <a:endParaRPr lang="zh-CN" altLang="en-US"/>
          </a:p>
        </p:txBody>
      </p:sp>
    </p:spTree>
    <p:extLst>
      <p:ext uri="{BB962C8B-B14F-4D97-AF65-F5344CB8AC3E}">
        <p14:creationId xmlns:p14="http://schemas.microsoft.com/office/powerpoint/2010/main" val="2501384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5</a:t>
            </a:fld>
            <a:endParaRPr lang="zh-CN" altLang="en-US"/>
          </a:p>
        </p:txBody>
      </p:sp>
    </p:spTree>
    <p:extLst>
      <p:ext uri="{BB962C8B-B14F-4D97-AF65-F5344CB8AC3E}">
        <p14:creationId xmlns:p14="http://schemas.microsoft.com/office/powerpoint/2010/main" val="4196892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6</a:t>
            </a:fld>
            <a:endParaRPr lang="zh-CN" altLang="en-US"/>
          </a:p>
        </p:txBody>
      </p:sp>
    </p:spTree>
    <p:extLst>
      <p:ext uri="{BB962C8B-B14F-4D97-AF65-F5344CB8AC3E}">
        <p14:creationId xmlns:p14="http://schemas.microsoft.com/office/powerpoint/2010/main" val="399993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7</a:t>
            </a:fld>
            <a:endParaRPr lang="zh-CN" altLang="en-US"/>
          </a:p>
        </p:txBody>
      </p:sp>
    </p:spTree>
    <p:extLst>
      <p:ext uri="{BB962C8B-B14F-4D97-AF65-F5344CB8AC3E}">
        <p14:creationId xmlns:p14="http://schemas.microsoft.com/office/powerpoint/2010/main" val="4152798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8</a:t>
            </a:fld>
            <a:endParaRPr lang="zh-CN" altLang="en-US"/>
          </a:p>
        </p:txBody>
      </p:sp>
    </p:spTree>
    <p:extLst>
      <p:ext uri="{BB962C8B-B14F-4D97-AF65-F5344CB8AC3E}">
        <p14:creationId xmlns:p14="http://schemas.microsoft.com/office/powerpoint/2010/main" val="773698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9</a:t>
            </a:fld>
            <a:endParaRPr lang="zh-CN" altLang="en-US"/>
          </a:p>
        </p:txBody>
      </p:sp>
    </p:spTree>
    <p:extLst>
      <p:ext uri="{BB962C8B-B14F-4D97-AF65-F5344CB8AC3E}">
        <p14:creationId xmlns:p14="http://schemas.microsoft.com/office/powerpoint/2010/main" val="1382976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21308" y="1718148"/>
            <a:ext cx="10363200" cy="1470025"/>
          </a:xfrm>
        </p:spPr>
        <p:txBody>
          <a:bodyPr>
            <a:noAutofit/>
          </a:bodyPr>
          <a:lstStyle>
            <a:lvl1pPr>
              <a:defRPr lang="zh-CN" altLang="en-US" sz="6600" b="1" kern="1200" dirty="0">
                <a:solidFill>
                  <a:srgbClr val="3366FF"/>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cs typeface="+mn-cs"/>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40A5E581-4971-4432-8F00-D192452B738C}" type="datetime1">
              <a:rPr lang="zh-CN" altLang="en-US" smtClean="0"/>
              <a:t>2024/10/23</a:t>
            </a:fld>
            <a:endParaRPr lang="zh-CN" altLang="en-US"/>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8" name="矩形 7"/>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userDrawn="1"/>
        </p:nvSpPr>
        <p:spPr>
          <a:xfrm>
            <a:off x="-1" y="0"/>
            <a:ext cx="12192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userDrawn="1"/>
        </p:nvSpPr>
        <p:spPr>
          <a:xfrm>
            <a:off x="9239272" y="-2"/>
            <a:ext cx="2952728"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733552" y="6356351"/>
            <a:ext cx="4738712" cy="365125"/>
          </a:xfrm>
        </p:spPr>
        <p:txBody>
          <a:bodyPr/>
          <a:lstStyle>
            <a:lvl1pPr>
              <a:defRPr>
                <a:solidFill>
                  <a:schemeClr val="tx1"/>
                </a:solidFill>
              </a:defRPr>
            </a:lvl1pPr>
          </a:lstStyle>
          <a:p>
            <a:endParaRPr lang="zh-CN" altLang="en-US" dirty="0"/>
          </a:p>
        </p:txBody>
      </p:sp>
    </p:spTree>
    <p:extLst>
      <p:ext uri="{BB962C8B-B14F-4D97-AF65-F5344CB8AC3E}">
        <p14:creationId xmlns:p14="http://schemas.microsoft.com/office/powerpoint/2010/main" val="179179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285861"/>
            <a:ext cx="10972800" cy="4840303"/>
          </a:xfrm>
        </p:spPr>
        <p:txBody>
          <a:bodyPr/>
          <a:lstStyle>
            <a:lvl1pPr>
              <a:lnSpc>
                <a:spcPct val="110000"/>
              </a:lnSpc>
              <a:spcBef>
                <a:spcPts val="0"/>
              </a:spcBef>
              <a:spcAft>
                <a:spcPts val="1000"/>
              </a:spcAft>
              <a:buClr>
                <a:srgbClr val="FFC000"/>
              </a:buClr>
              <a:buSzPct val="80000"/>
              <a:buFont typeface="Wingdings" pitchFamily="2" charset="2"/>
              <a:buChar char="n"/>
              <a:defRPr sz="2800" b="0" baseline="0">
                <a:latin typeface="Arial" panose="020B0604020202020204" pitchFamily="34" charset="0"/>
                <a:ea typeface="微软雅黑" pitchFamily="34" charset="-122"/>
              </a:defRPr>
            </a:lvl1pPr>
            <a:lvl2pPr>
              <a:defRPr sz="2400" baseline="0">
                <a:latin typeface="Arial" panose="020B0604020202020204" pitchFamily="34" charset="0"/>
                <a:ea typeface="微软雅黑" pitchFamily="34" charset="-122"/>
              </a:defRPr>
            </a:lvl2pPr>
            <a:lvl3pPr>
              <a:defRPr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8FAE8EF5-2592-41FD-906C-5885F10B1C26}" type="datetime1">
              <a:rPr lang="zh-CN" altLang="en-US" smtClean="0"/>
              <a:t>2024/10/23</a:t>
            </a:fld>
            <a:endParaRPr lang="zh-CN" altLang="en-US"/>
          </a:p>
        </p:txBody>
      </p:sp>
      <p:sp>
        <p:nvSpPr>
          <p:cNvPr id="2" name="标题 1"/>
          <p:cNvSpPr>
            <a:spLocks noGrp="1"/>
          </p:cNvSpPr>
          <p:nvPr>
            <p:ph type="title"/>
          </p:nvPr>
        </p:nvSpPr>
        <p:spPr>
          <a:xfrm>
            <a:off x="666712" y="142852"/>
            <a:ext cx="10763325" cy="725470"/>
          </a:xfrm>
        </p:spPr>
        <p:txBody>
          <a:bodyPr>
            <a:normAutofit/>
          </a:bodyPr>
          <a:lstStyle>
            <a:lvl1pPr algn="l">
              <a:defRPr sz="3000" b="1" baseline="0">
                <a:solidFill>
                  <a:srgbClr val="FF0000"/>
                </a:solidFill>
                <a:effectLst>
                  <a:outerShdw blurRad="38100" dist="38100" dir="2700000" algn="tl">
                    <a:srgbClr val="000000">
                      <a:alpha val="43137"/>
                    </a:srgbClr>
                  </a:outerShdw>
                </a:effectLst>
                <a:latin typeface="Arial Black" pitchFamily="34" charset="0"/>
                <a:ea typeface="微软雅黑" pitchFamily="34" charset="-122"/>
              </a:defRPr>
            </a:lvl1pPr>
          </a:lstStyle>
          <a:p>
            <a:r>
              <a:rPr lang="zh-CN" altLang="en-US" dirty="0"/>
              <a:t>单击此处编辑母版标题样式</a:t>
            </a:r>
          </a:p>
        </p:txBody>
      </p:sp>
      <p:sp>
        <p:nvSpPr>
          <p:cNvPr id="15" name="矩形 14"/>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17"/>
          <p:cNvSpPr/>
          <p:nvPr userDrawn="1"/>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矩形 22"/>
          <p:cNvSpPr/>
          <p:nvPr userDrawn="1"/>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586586" y="6386391"/>
            <a:ext cx="5040560" cy="354977"/>
          </a:xfrm>
        </p:spPr>
        <p:txBody>
          <a:bodyPr/>
          <a:lstStyle/>
          <a:p>
            <a:endParaRPr lang="zh-CN" altLang="en-US" dirty="0"/>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9F68211-46BE-4B32-B2F0-53FBE4DA7266}" type="datetime1">
              <a:rPr lang="zh-CN" altLang="en-US" smtClean="0"/>
              <a:t>2024/10/23</a:t>
            </a:fld>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6" name="页脚占位符 4"/>
          <p:cNvSpPr>
            <a:spLocks noGrp="1"/>
          </p:cNvSpPr>
          <p:nvPr>
            <p:ph type="ftr" sz="quarter" idx="11"/>
          </p:nvPr>
        </p:nvSpPr>
        <p:spPr>
          <a:xfrm>
            <a:off x="3586586" y="6386391"/>
            <a:ext cx="5040560" cy="354977"/>
          </a:xfrm>
        </p:spPr>
        <p:txBody>
          <a:bodyPr/>
          <a:lstStyle/>
          <a:p>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E59FAC36-AC78-4A4B-8D2E-DF3C50610333}" type="datetime1">
              <a:rPr lang="zh-CN" altLang="en-US" smtClean="0"/>
              <a:t>2024/10/23</a:t>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27F552FA-C358-4F70-9CE8-3E41459FCE36}" type="slidenum">
              <a:rPr lang="zh-CN" altLang="en-US" smtClean="0"/>
              <a:t>‹#›</a:t>
            </a:fld>
            <a:endParaRPr lang="zh-CN" altLang="en-US"/>
          </a:p>
        </p:txBody>
      </p:sp>
      <p:sp>
        <p:nvSpPr>
          <p:cNvPr id="7" name="Title 6"/>
          <p:cNvSpPr>
            <a:spLocks noGrp="1"/>
          </p:cNvSpPr>
          <p:nvPr>
            <p:ph type="title"/>
          </p:nvPr>
        </p:nvSpPr>
        <p:spPr/>
        <p:txBody>
          <a:bodyPr/>
          <a:lstStyle/>
          <a:p>
            <a:r>
              <a:rPr lang="en-US" altLang="zh-CN"/>
              <a:t>Click to edit Master title style</a:t>
            </a:r>
            <a:endParaRPr lang="zh-CN" altLang="en-US"/>
          </a:p>
        </p:txBody>
      </p:sp>
    </p:spTree>
    <p:extLst>
      <p:ext uri="{BB962C8B-B14F-4D97-AF65-F5344CB8AC3E}">
        <p14:creationId xmlns:p14="http://schemas.microsoft.com/office/powerpoint/2010/main" val="689675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6F410-EBA8-47D0-97C9-3A12802FA66A}" type="datetime1">
              <a:rPr lang="zh-CN" altLang="en-US" smtClean="0"/>
              <a:t>2024/10/23</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dirty="0"/>
              <a:t>CEPC IARC 2024</a:t>
            </a:r>
            <a:endParaRPr lang="zh-CN" altLang="en-US" dirty="0"/>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E9139-A00B-4B2A-98A6-095DC08F134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50" r:id="rId2"/>
    <p:sldLayoutId id="2147483655" r:id="rId3"/>
    <p:sldLayoutId id="2147483674"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8d5d924e275b0c7f58feed1244176003"/>
          <p:cNvPicPr>
            <a:picLocks noChangeAspect="1"/>
          </p:cNvPicPr>
          <p:nvPr/>
        </p:nvPicPr>
        <p:blipFill rotWithShape="1">
          <a:blip r:embed="rId2"/>
          <a:srcRect t="28679" b="6192"/>
          <a:stretch/>
        </p:blipFill>
        <p:spPr>
          <a:xfrm>
            <a:off x="635" y="0"/>
            <a:ext cx="12191365" cy="2118283"/>
          </a:xfrm>
          <a:prstGeom prst="rect">
            <a:avLst/>
          </a:prstGeom>
        </p:spPr>
      </p:pic>
      <p:sp>
        <p:nvSpPr>
          <p:cNvPr id="6" name="标题 3"/>
          <p:cNvSpPr txBox="1">
            <a:spLocks/>
          </p:cNvSpPr>
          <p:nvPr/>
        </p:nvSpPr>
        <p:spPr>
          <a:xfrm>
            <a:off x="438293" y="2641040"/>
            <a:ext cx="11316048" cy="1326319"/>
          </a:xfrm>
          <a:prstGeom prst="rect">
            <a:avLst/>
          </a:prstGeom>
        </p:spPr>
        <p:txBody>
          <a:bodyPr vert="horz" lIns="68580" tIns="34290" rIns="68580" bIns="34290" rtlCol="0" anchor="ctr">
            <a:noAutofit/>
          </a:bodyPr>
          <a:lstStyle>
            <a:lvl1pPr algn="ctr" defTabSz="914354"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altLang="zh-CN" sz="4800" dirty="0">
                <a:solidFill>
                  <a:srgbClr val="C00000"/>
                </a:solidFill>
              </a:rPr>
              <a:t>CEPC MDI EDR plan and status</a:t>
            </a:r>
            <a:endParaRPr lang="zh-CN" altLang="en-US" sz="6000" dirty="0">
              <a:solidFill>
                <a:srgbClr val="C00000"/>
              </a:solidFill>
            </a:endParaRPr>
          </a:p>
        </p:txBody>
      </p:sp>
      <p:sp>
        <p:nvSpPr>
          <p:cNvPr id="7" name="文本框 7">
            <a:extLst>
              <a:ext uri="{FF2B5EF4-FFF2-40B4-BE49-F238E27FC236}">
                <a16:creationId xmlns:a16="http://schemas.microsoft.com/office/drawing/2014/main" id="{785816F2-AEF2-4FFE-A0DA-84B4490709A4}"/>
              </a:ext>
            </a:extLst>
          </p:cNvPr>
          <p:cNvSpPr txBox="1"/>
          <p:nvPr/>
        </p:nvSpPr>
        <p:spPr>
          <a:xfrm>
            <a:off x="2621737" y="4242209"/>
            <a:ext cx="6769500" cy="954107"/>
          </a:xfrm>
          <a:prstGeom prst="rect">
            <a:avLst/>
          </a:prstGeom>
          <a:noFill/>
        </p:spPr>
        <p:txBody>
          <a:bodyPr wrap="square" rtlCol="0">
            <a:spAutoFit/>
          </a:bodyPr>
          <a:lstStyle/>
          <a:p>
            <a:pPr algn="ctr"/>
            <a:r>
              <a:rPr lang="en-US" altLang="zh-CN" sz="2800" dirty="0">
                <a:latin typeface="Times New Roman" panose="02020603050405020304" pitchFamily="18" charset="0"/>
                <a:ea typeface="微软雅黑" panose="020B0503020204020204" pitchFamily="34" charset="-122"/>
              </a:rPr>
              <a:t>Sha Bai</a:t>
            </a:r>
          </a:p>
          <a:p>
            <a:pPr algn="ctr"/>
            <a:r>
              <a:rPr lang="en-US" altLang="zh-CN" sz="2800" dirty="0">
                <a:latin typeface="Times New Roman" panose="02020603050405020304" pitchFamily="18" charset="0"/>
                <a:ea typeface="微软雅黑" panose="020B0503020204020204" pitchFamily="34" charset="-122"/>
              </a:rPr>
              <a:t>On behalf of CEPC MDI group</a:t>
            </a:r>
          </a:p>
        </p:txBody>
      </p:sp>
      <p:sp>
        <p:nvSpPr>
          <p:cNvPr id="9" name="TextBox 8"/>
          <p:cNvSpPr txBox="1"/>
          <p:nvPr/>
        </p:nvSpPr>
        <p:spPr>
          <a:xfrm>
            <a:off x="635" y="6457890"/>
            <a:ext cx="12191365" cy="369332"/>
          </a:xfrm>
          <a:prstGeom prst="rect">
            <a:avLst/>
          </a:prstGeom>
          <a:solidFill>
            <a:schemeClr val="accent1"/>
          </a:solidFill>
        </p:spPr>
        <p:txBody>
          <a:bodyPr wrap="square" rtlCol="0">
            <a:spAutoFit/>
          </a:bodyPr>
          <a:lstStyle/>
          <a:p>
            <a:pPr algn="ctr"/>
            <a:r>
              <a:rPr lang="en-US" altLang="zh-CN" dirty="0">
                <a:solidFill>
                  <a:schemeClr val="bg1"/>
                </a:solidFill>
              </a:rPr>
              <a:t>22-27. Oct. 2024, Hangzhou, The 2024 International Workshop on the High Energy Circular Electron Positron Collider</a:t>
            </a:r>
          </a:p>
        </p:txBody>
      </p:sp>
      <p:pic>
        <p:nvPicPr>
          <p:cNvPr id="10"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42" y="35979"/>
            <a:ext cx="1548428" cy="9126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6363" y="5398314"/>
            <a:ext cx="3552825" cy="672912"/>
          </a:xfrm>
          <a:prstGeom prst="rect">
            <a:avLst/>
          </a:prstGeom>
        </p:spPr>
      </p:pic>
      <p:sp>
        <p:nvSpPr>
          <p:cNvPr id="12" name="Slide Number Placeholder 11"/>
          <p:cNvSpPr>
            <a:spLocks noGrp="1"/>
          </p:cNvSpPr>
          <p:nvPr>
            <p:ph type="sldNum" sz="quarter" idx="12"/>
          </p:nvPr>
        </p:nvSpPr>
        <p:spPr/>
        <p:txBody>
          <a:bodyPr/>
          <a:lstStyle/>
          <a:p>
            <a:fld id="{27F552FA-C358-4F70-9CE8-3E41459FCE36}" type="slidenum">
              <a:rPr lang="zh-CN" altLang="en-US" smtClean="0"/>
              <a:t>1</a:t>
            </a:fld>
            <a:endParaRPr lang="zh-CN" altLang="en-US" dirty="0"/>
          </a:p>
        </p:txBody>
      </p:sp>
    </p:spTree>
    <p:extLst>
      <p:ext uri="{BB962C8B-B14F-4D97-AF65-F5344CB8AC3E}">
        <p14:creationId xmlns:p14="http://schemas.microsoft.com/office/powerpoint/2010/main" val="1692391731"/>
      </p:ext>
    </p:extLst>
  </p:cSld>
  <p:clrMapOvr>
    <a:masterClrMapping/>
  </p:clrMapOvr>
  <mc:AlternateContent xmlns:mc="http://schemas.openxmlformats.org/markup-compatibility/2006" xmlns:p14="http://schemas.microsoft.com/office/powerpoint/2010/main">
    <mc:Choice Requires="p14">
      <p:transition spd="slow" p14:dur="2000" advTm="8556"/>
    </mc:Choice>
    <mc:Fallback xmlns="">
      <p:transition spd="slow" advTm="855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19150" y="1"/>
            <a:ext cx="10515600" cy="1114778"/>
          </a:xfrm>
        </p:spPr>
        <p:txBody>
          <a:bodyPr>
            <a:normAutofit/>
          </a:bodyPr>
          <a:lstStyle/>
          <a:p>
            <a:pPr algn="ctr"/>
            <a:r>
              <a:rPr lang="en-US" altLang="zh-CN" sz="3600" dirty="0">
                <a:solidFill>
                  <a:srgbClr val="C00000"/>
                </a:solidFill>
                <a:effectLst/>
                <a:latin typeface="Arial" panose="020B0604020202020204" pitchFamily="34" charset="0"/>
                <a:cs typeface="Arial" panose="020B0604020202020204" pitchFamily="34" charset="0"/>
              </a:rPr>
              <a:t>Radiation background</a:t>
            </a:r>
            <a:endParaRPr lang="zh-CN" altLang="en-US" sz="3600" dirty="0">
              <a:solidFill>
                <a:srgbClr val="C00000"/>
              </a:solidFill>
              <a:effectLst/>
              <a:latin typeface="Arial" panose="020B0604020202020204" pitchFamily="34" charset="0"/>
              <a:cs typeface="Arial" panose="020B0604020202020204" pitchFamily="34" charset="0"/>
            </a:endParaRPr>
          </a:p>
        </p:txBody>
      </p:sp>
      <p:pic>
        <p:nvPicPr>
          <p:cNvPr id="14" name="图片 13">
            <a:extLst>
              <a:ext uri="{FF2B5EF4-FFF2-40B4-BE49-F238E27FC236}">
                <a16:creationId xmlns:a16="http://schemas.microsoft.com/office/drawing/2014/main" id="{0FBFB31F-BDF9-499A-99E8-11F4150CC2DA}"/>
              </a:ext>
            </a:extLst>
          </p:cNvPr>
          <p:cNvPicPr>
            <a:picLocks noChangeAspect="1"/>
          </p:cNvPicPr>
          <p:nvPr/>
        </p:nvPicPr>
        <p:blipFill>
          <a:blip r:embed="rId2"/>
          <a:stretch>
            <a:fillRect/>
          </a:stretch>
        </p:blipFill>
        <p:spPr>
          <a:xfrm>
            <a:off x="4813533" y="1167524"/>
            <a:ext cx="2446293" cy="2356368"/>
          </a:xfrm>
          <a:prstGeom prst="rect">
            <a:avLst/>
          </a:prstGeom>
        </p:spPr>
      </p:pic>
      <p:sp>
        <p:nvSpPr>
          <p:cNvPr id="15" name="文本框 14">
            <a:extLst>
              <a:ext uri="{FF2B5EF4-FFF2-40B4-BE49-F238E27FC236}">
                <a16:creationId xmlns:a16="http://schemas.microsoft.com/office/drawing/2014/main" id="{49401C37-4ADA-4E6B-A962-3FCD09927BBD}"/>
              </a:ext>
            </a:extLst>
          </p:cNvPr>
          <p:cNvSpPr txBox="1"/>
          <p:nvPr/>
        </p:nvSpPr>
        <p:spPr>
          <a:xfrm>
            <a:off x="225241" y="3257823"/>
            <a:ext cx="4475844" cy="1938992"/>
          </a:xfrm>
          <a:prstGeom prst="rect">
            <a:avLst/>
          </a:prstGeom>
          <a:solidFill>
            <a:schemeClr val="accent1">
              <a:lumMod val="20000"/>
              <a:lumOff val="80000"/>
            </a:schemeClr>
          </a:solidFill>
        </p:spPr>
        <p:txBody>
          <a:bodyPr wrap="square" rtlCol="0">
            <a:spAutoFit/>
          </a:bodyPr>
          <a:lstStyle/>
          <a:p>
            <a:pPr marL="285750" indent="-285750">
              <a:buFont typeface="Wingdings" panose="05000000000000000000" pitchFamily="2" charset="2"/>
              <a:buChar char="Ø"/>
            </a:pPr>
            <a:r>
              <a:rPr lang="en-US" altLang="zh-CN" sz="1600" dirty="0">
                <a:solidFill>
                  <a:srgbClr val="002060"/>
                </a:solidFill>
                <a:latin typeface="Arial" panose="020B0604020202020204" pitchFamily="34" charset="0"/>
                <a:cs typeface="Arial" panose="020B0604020202020204" pitchFamily="34" charset="0"/>
              </a:rPr>
              <a:t>Geometry after TDR with modification updated</a:t>
            </a:r>
          </a:p>
          <a:p>
            <a:pPr marL="742950" lvl="1" indent="-285750">
              <a:buFont typeface="Wingdings" panose="05000000000000000000" pitchFamily="2" charset="2"/>
              <a:buChar char="Ø"/>
            </a:pPr>
            <a:r>
              <a:rPr kumimoji="1" lang="en-US" altLang="zh-CN" sz="1400" dirty="0">
                <a:solidFill>
                  <a:srgbClr val="002060"/>
                </a:solidFill>
                <a:latin typeface="Arial" panose="020B0604020202020204" pitchFamily="34" charset="0"/>
                <a:cs typeface="Arial" panose="020B0604020202020204" pitchFamily="34" charset="0"/>
              </a:rPr>
              <a:t>Accelerator Beampipe changed to Tungsten</a:t>
            </a:r>
          </a:p>
          <a:p>
            <a:pPr marL="742950" lvl="1" indent="-285750">
              <a:buFont typeface="Wingdings" panose="05000000000000000000" pitchFamily="2" charset="2"/>
              <a:buChar char="Ø"/>
            </a:pPr>
            <a:r>
              <a:rPr kumimoji="1" lang="en-US" altLang="zh-CN" sz="1400" dirty="0">
                <a:solidFill>
                  <a:srgbClr val="002060"/>
                </a:solidFill>
                <a:latin typeface="Arial" panose="020B0604020202020204" pitchFamily="34" charset="0"/>
                <a:cs typeface="Arial" panose="020B0604020202020204" pitchFamily="34" charset="0"/>
              </a:rPr>
              <a:t>Coolant of central beampipe changed to Water</a:t>
            </a:r>
            <a:endParaRPr lang="en-US" altLang="zh-CN" sz="1400" dirty="0">
              <a:solidFill>
                <a:srgbClr val="002060"/>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altLang="zh-CN" sz="1400" dirty="0">
                <a:solidFill>
                  <a:srgbClr val="002060"/>
                </a:solidFill>
                <a:latin typeface="Arial" panose="020B0604020202020204" pitchFamily="34" charset="0"/>
                <a:cs typeface="Arial" panose="020B0604020202020204" pitchFamily="34" charset="0"/>
              </a:rPr>
              <a:t>Cross-section is improved and more specific.</a:t>
            </a:r>
          </a:p>
          <a:p>
            <a:pPr marL="342900" indent="-342900">
              <a:buFont typeface="Wingdings" panose="05000000000000000000" pitchFamily="2" charset="2"/>
              <a:buChar char="Ø"/>
            </a:pPr>
            <a:r>
              <a:rPr kumimoji="1" lang="en-US" altLang="zh-CN" sz="1600" dirty="0">
                <a:solidFill>
                  <a:srgbClr val="002060"/>
                </a:solidFill>
                <a:latin typeface="Arial" panose="020B0604020202020204" pitchFamily="34" charset="0"/>
                <a:cs typeface="Arial" panose="020B0604020202020204" pitchFamily="34" charset="0"/>
              </a:rPr>
              <a:t>Preliminary results of Higgs mode is acceptable by sub-detectors</a:t>
            </a:r>
            <a:endParaRPr kumimoji="1" lang="zh-CN" altLang="en-US" sz="1600" dirty="0">
              <a:solidFill>
                <a:srgbClr val="002060"/>
              </a:solidFill>
              <a:latin typeface="Arial" panose="020B0604020202020204" pitchFamily="34" charset="0"/>
              <a:cs typeface="Arial" panose="020B0604020202020204" pitchFamily="34" charset="0"/>
            </a:endParaRPr>
          </a:p>
        </p:txBody>
      </p:sp>
      <p:sp>
        <p:nvSpPr>
          <p:cNvPr id="17" name="内容占位符 2">
            <a:extLst>
              <a:ext uri="{FF2B5EF4-FFF2-40B4-BE49-F238E27FC236}">
                <a16:creationId xmlns:a16="http://schemas.microsoft.com/office/drawing/2014/main" id="{D22D11C8-7191-4188-AA6E-F820F5AE75E4}"/>
              </a:ext>
            </a:extLst>
          </p:cNvPr>
          <p:cNvSpPr txBox="1">
            <a:spLocks/>
          </p:cNvSpPr>
          <p:nvPr/>
        </p:nvSpPr>
        <p:spPr bwMode="auto">
          <a:xfrm>
            <a:off x="164384" y="5729689"/>
            <a:ext cx="7490834" cy="1040569"/>
          </a:xfrm>
          <a:prstGeom prst="rect">
            <a:avLst/>
          </a:prstGeom>
          <a:solidFill>
            <a:schemeClr val="accent6">
              <a:lumMod val="20000"/>
              <a:lumOff val="80000"/>
              <a:alpha val="6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891" indent="-342891" algn="l" rtl="0" eaLnBrk="0" fontAlgn="base" hangingPunct="0">
              <a:spcBef>
                <a:spcPct val="20000"/>
              </a:spcBef>
              <a:spcAft>
                <a:spcPct val="0"/>
              </a:spcAft>
              <a:buClr>
                <a:schemeClr val="hlink"/>
              </a:buClr>
              <a:buFont typeface="Wingdings" panose="05000000000000000000" pitchFamily="2" charset="2"/>
              <a:buChar char="v"/>
              <a:defRPr sz="2800" b="1" kern="1200">
                <a:solidFill>
                  <a:schemeClr val="tx1"/>
                </a:solidFill>
                <a:latin typeface="+mn-lt"/>
                <a:ea typeface="+mn-ea"/>
                <a:cs typeface="+mn-cs"/>
              </a:defRPr>
            </a:lvl1pPr>
            <a:lvl2pPr marL="742932" indent="-285744"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2971" indent="-228594"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160" indent="-228594"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349" indent="-228594"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endParaRPr kumimoji="1" lang="zh-CN" altLang="en-US" sz="1600" b="0" dirty="0">
              <a:latin typeface="Arial" panose="020B0604020202020204" pitchFamily="34" charset="0"/>
              <a:cs typeface="Arial" panose="020B0604020202020204" pitchFamily="34" charset="0"/>
            </a:endParaRPr>
          </a:p>
        </p:txBody>
      </p:sp>
      <p:sp>
        <p:nvSpPr>
          <p:cNvPr id="19" name="文本框 18">
            <a:extLst>
              <a:ext uri="{FF2B5EF4-FFF2-40B4-BE49-F238E27FC236}">
                <a16:creationId xmlns:a16="http://schemas.microsoft.com/office/drawing/2014/main" id="{DB778F98-F5D6-494F-B52E-42E364AC726F}"/>
              </a:ext>
            </a:extLst>
          </p:cNvPr>
          <p:cNvSpPr txBox="1"/>
          <p:nvPr/>
        </p:nvSpPr>
        <p:spPr>
          <a:xfrm>
            <a:off x="-192266" y="5816151"/>
            <a:ext cx="7859193" cy="954107"/>
          </a:xfrm>
          <a:prstGeom prst="rect">
            <a:avLst/>
          </a:prstGeom>
          <a:noFill/>
        </p:spPr>
        <p:txBody>
          <a:bodyPr wrap="square">
            <a:spAutoFit/>
          </a:bodyPr>
          <a:lstStyle/>
          <a:p>
            <a:pPr marL="742950" lvl="1" indent="-285750">
              <a:buFont typeface="Wingdings" panose="05000000000000000000" pitchFamily="2" charset="2"/>
              <a:buChar char="Ø"/>
            </a:pPr>
            <a:r>
              <a:rPr lang="en-US" altLang="zh-CN" sz="1400" dirty="0">
                <a:solidFill>
                  <a:srgbClr val="002060"/>
                </a:solidFill>
                <a:latin typeface="Arial" panose="020B0604020202020204" pitchFamily="34" charset="0"/>
                <a:cs typeface="Arial" panose="020B0604020202020204" pitchFamily="34" charset="0"/>
              </a:rPr>
              <a:t>Improve the efficiency and accuracy of simulation. Narrow the difference with future experiments.</a:t>
            </a:r>
          </a:p>
          <a:p>
            <a:pPr marL="742950" lvl="1" indent="-285750">
              <a:buFont typeface="Wingdings" panose="05000000000000000000" pitchFamily="2" charset="2"/>
              <a:buChar char="Ø"/>
            </a:pPr>
            <a:r>
              <a:rPr lang="en-US" altLang="zh-CN" sz="1400" kern="100" dirty="0">
                <a:solidFill>
                  <a:srgbClr val="002060"/>
                </a:solidFill>
                <a:latin typeface="Arial" panose="020B0604020202020204" pitchFamily="34" charset="0"/>
                <a:ea typeface="宋体" panose="02010600030101010101" pitchFamily="2" charset="-122"/>
                <a:cs typeface="Arial" panose="020B0604020202020204" pitchFamily="34" charset="0"/>
              </a:rPr>
              <a:t>Apply and test the toolkit on existing machines like BEPCII and </a:t>
            </a:r>
            <a:r>
              <a:rPr lang="en-US" altLang="zh-CN" sz="1400" kern="100" dirty="0" err="1">
                <a:solidFill>
                  <a:srgbClr val="002060"/>
                </a:solidFill>
                <a:latin typeface="Arial" panose="020B0604020202020204" pitchFamily="34" charset="0"/>
                <a:ea typeface="宋体" panose="02010600030101010101" pitchFamily="2" charset="-122"/>
                <a:cs typeface="Arial" panose="020B0604020202020204" pitchFamily="34" charset="0"/>
              </a:rPr>
              <a:t>SuperKEKB</a:t>
            </a:r>
            <a:r>
              <a:rPr lang="en-US" altLang="zh-CN" sz="1400" kern="100" dirty="0">
                <a:solidFill>
                  <a:srgbClr val="002060"/>
                </a:solidFill>
                <a:latin typeface="Arial" panose="020B0604020202020204" pitchFamily="34" charset="0"/>
                <a:ea typeface="宋体" panose="02010600030101010101" pitchFamily="2" charset="-122"/>
                <a:cs typeface="Arial" panose="020B0604020202020204" pitchFamily="34" charset="0"/>
              </a:rPr>
              <a:t>, to validate the toolkit, and use the new toolkit to simulate CEPC beam backgrounds.</a:t>
            </a:r>
            <a:endParaRPr lang="en-US" altLang="zh-CN" sz="1400" dirty="0">
              <a:solidFill>
                <a:srgbClr val="002060"/>
              </a:solidFill>
              <a:latin typeface="Arial" panose="020B0604020202020204" pitchFamily="34" charset="0"/>
              <a:cs typeface="Arial" panose="020B0604020202020204" pitchFamily="34" charset="0"/>
            </a:endParaRPr>
          </a:p>
        </p:txBody>
      </p:sp>
      <p:sp>
        <p:nvSpPr>
          <p:cNvPr id="20" name="文本框 19">
            <a:extLst>
              <a:ext uri="{FF2B5EF4-FFF2-40B4-BE49-F238E27FC236}">
                <a16:creationId xmlns:a16="http://schemas.microsoft.com/office/drawing/2014/main" id="{2A1E0435-C096-427A-91F0-10D430C66274}"/>
              </a:ext>
            </a:extLst>
          </p:cNvPr>
          <p:cNvSpPr txBox="1"/>
          <p:nvPr/>
        </p:nvSpPr>
        <p:spPr>
          <a:xfrm>
            <a:off x="-192266" y="1073987"/>
            <a:ext cx="6104374" cy="1766702"/>
          </a:xfrm>
          <a:prstGeom prst="rect">
            <a:avLst/>
          </a:prstGeom>
          <a:noFill/>
        </p:spPr>
        <p:txBody>
          <a:bodyPr wrap="square">
            <a:spAutoFit/>
          </a:bodyPr>
          <a:lstStyle/>
          <a:p>
            <a:pPr lvl="1" indent="0">
              <a:lnSpc>
                <a:spcPct val="110000"/>
              </a:lnSpc>
              <a:buNone/>
            </a:pPr>
            <a:r>
              <a:rPr lang="en-US" altLang="zh-CN" sz="1600" dirty="0">
                <a:solidFill>
                  <a:srgbClr val="C00000"/>
                </a:solidFill>
                <a:latin typeface="Arial" panose="020B0604020202020204" pitchFamily="34" charset="0"/>
                <a:cs typeface="Arial" panose="020B0604020202020204" pitchFamily="34" charset="0"/>
              </a:rPr>
              <a:t>Background sources:</a:t>
            </a:r>
          </a:p>
          <a:p>
            <a:pPr marL="1028700" lvl="1">
              <a:lnSpc>
                <a:spcPct val="110000"/>
              </a:lnSpc>
              <a:buFont typeface="Wingdings" panose="05000000000000000000" pitchFamily="2" charset="2"/>
              <a:buChar char="Ø"/>
            </a:pPr>
            <a:r>
              <a:rPr lang="en-US" altLang="zh-CN" sz="1400" dirty="0">
                <a:latin typeface="Arial" panose="020B0604020202020204" pitchFamily="34" charset="0"/>
                <a:cs typeface="Arial" panose="020B0604020202020204" pitchFamily="34" charset="0"/>
              </a:rPr>
              <a:t> Photon backgrounds: SR, Pair production</a:t>
            </a:r>
          </a:p>
          <a:p>
            <a:pPr marL="1028700" lvl="1">
              <a:lnSpc>
                <a:spcPct val="110000"/>
              </a:lnSpc>
              <a:buFont typeface="Wingdings" panose="05000000000000000000" pitchFamily="2" charset="2"/>
              <a:buChar char="Ø"/>
            </a:pPr>
            <a:r>
              <a:rPr lang="en-US" altLang="zh-CN" sz="1400" dirty="0">
                <a:latin typeface="Arial" panose="020B0604020202020204" pitchFamily="34" charset="0"/>
                <a:cs typeface="Arial" panose="020B0604020202020204" pitchFamily="34" charset="0"/>
              </a:rPr>
              <a:t> Beam loss backgrounds</a:t>
            </a:r>
          </a:p>
          <a:p>
            <a:pPr marL="1485900" lvl="2" indent="-285750">
              <a:lnSpc>
                <a:spcPct val="110000"/>
              </a:lnSpc>
              <a:buFont typeface="Wingdings" panose="05000000000000000000" pitchFamily="2" charset="2"/>
              <a:buChar char="Ø"/>
            </a:pPr>
            <a:r>
              <a:rPr lang="en-US" altLang="zh-CN" sz="1400" dirty="0">
                <a:latin typeface="Arial" panose="020B0604020202020204" pitchFamily="34" charset="0"/>
                <a:cs typeface="Arial" panose="020B0604020202020204" pitchFamily="34" charset="0"/>
              </a:rPr>
              <a:t>Radiative Bhabha scattering</a:t>
            </a:r>
          </a:p>
          <a:p>
            <a:pPr marL="1485900" lvl="2" indent="-285750">
              <a:lnSpc>
                <a:spcPct val="110000"/>
              </a:lnSpc>
              <a:buFont typeface="Wingdings" panose="05000000000000000000" pitchFamily="2" charset="2"/>
              <a:buChar char="Ø"/>
            </a:pPr>
            <a:r>
              <a:rPr lang="en-US" altLang="zh-CN" sz="1400" dirty="0">
                <a:latin typeface="Arial" panose="020B0604020202020204" pitchFamily="34" charset="0"/>
                <a:cs typeface="Arial" panose="020B0604020202020204" pitchFamily="34" charset="0"/>
              </a:rPr>
              <a:t>Beam Gas scattering</a:t>
            </a:r>
          </a:p>
          <a:p>
            <a:pPr marL="1485900" lvl="2" indent="-285750">
              <a:lnSpc>
                <a:spcPct val="110000"/>
              </a:lnSpc>
              <a:buFont typeface="Wingdings" panose="05000000000000000000" pitchFamily="2" charset="2"/>
              <a:buChar char="Ø"/>
            </a:pPr>
            <a:r>
              <a:rPr lang="en-US" altLang="zh-CN" sz="1400" dirty="0">
                <a:latin typeface="Arial" panose="020B0604020202020204" pitchFamily="34" charset="0"/>
                <a:cs typeface="Arial" panose="020B0604020202020204" pitchFamily="34" charset="0"/>
              </a:rPr>
              <a:t>Beam Thermal photon scattering</a:t>
            </a:r>
          </a:p>
          <a:p>
            <a:pPr marL="1028700" lvl="1">
              <a:lnSpc>
                <a:spcPct val="110000"/>
              </a:lnSpc>
              <a:buFont typeface="Wingdings" panose="05000000000000000000" pitchFamily="2" charset="2"/>
              <a:buChar char="Ø"/>
            </a:pPr>
            <a:r>
              <a:rPr lang="en-US" altLang="zh-CN" sz="1400" dirty="0">
                <a:latin typeface="Arial" panose="020B0604020202020204" pitchFamily="34" charset="0"/>
                <a:cs typeface="Arial" panose="020B0604020202020204" pitchFamily="34" charset="0"/>
              </a:rPr>
              <a:t> Injection background</a:t>
            </a:r>
          </a:p>
        </p:txBody>
      </p:sp>
      <p:sp>
        <p:nvSpPr>
          <p:cNvPr id="4" name="矩形 3">
            <a:extLst>
              <a:ext uri="{FF2B5EF4-FFF2-40B4-BE49-F238E27FC236}">
                <a16:creationId xmlns:a16="http://schemas.microsoft.com/office/drawing/2014/main" id="{11EB333A-5486-44CD-BFBF-85E2B8587065}"/>
              </a:ext>
            </a:extLst>
          </p:cNvPr>
          <p:cNvSpPr/>
          <p:nvPr/>
        </p:nvSpPr>
        <p:spPr>
          <a:xfrm>
            <a:off x="164384" y="1114779"/>
            <a:ext cx="4536701" cy="1725910"/>
          </a:xfrm>
          <a:prstGeom prst="rect">
            <a:avLst/>
          </a:prstGeom>
          <a:solidFill>
            <a:schemeClr val="accent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文本框 21">
            <a:extLst>
              <a:ext uri="{FF2B5EF4-FFF2-40B4-BE49-F238E27FC236}">
                <a16:creationId xmlns:a16="http://schemas.microsoft.com/office/drawing/2014/main" id="{0F8FFF18-AEBA-4C7E-8FB3-E978B40BC9E9}"/>
              </a:ext>
            </a:extLst>
          </p:cNvPr>
          <p:cNvSpPr txBox="1"/>
          <p:nvPr/>
        </p:nvSpPr>
        <p:spPr>
          <a:xfrm>
            <a:off x="-236157" y="2865661"/>
            <a:ext cx="2057020" cy="381771"/>
          </a:xfrm>
          <a:prstGeom prst="rect">
            <a:avLst/>
          </a:prstGeom>
          <a:noFill/>
        </p:spPr>
        <p:txBody>
          <a:bodyPr wrap="square">
            <a:spAutoFit/>
          </a:bodyPr>
          <a:lstStyle/>
          <a:p>
            <a:pPr marL="540000">
              <a:lnSpc>
                <a:spcPct val="110000"/>
              </a:lnSpc>
              <a:spcAft>
                <a:spcPts val="0"/>
              </a:spcAft>
              <a:buClr>
                <a:srgbClr val="002060"/>
              </a:buClr>
            </a:pPr>
            <a:r>
              <a:rPr lang="en-US" altLang="zh-CN" sz="1800" dirty="0">
                <a:solidFill>
                  <a:srgbClr val="0000FF"/>
                </a:solidFill>
                <a:latin typeface="Arial" panose="020B0604020202020204" pitchFamily="34" charset="0"/>
                <a:cs typeface="Arial" panose="020B0604020202020204" pitchFamily="34" charset="0"/>
              </a:rPr>
              <a:t>Currently:</a:t>
            </a:r>
          </a:p>
        </p:txBody>
      </p:sp>
      <p:sp>
        <p:nvSpPr>
          <p:cNvPr id="24" name="文本框 23">
            <a:extLst>
              <a:ext uri="{FF2B5EF4-FFF2-40B4-BE49-F238E27FC236}">
                <a16:creationId xmlns:a16="http://schemas.microsoft.com/office/drawing/2014/main" id="{C01FDC50-0679-4DA2-9BBF-0FE3F8161343}"/>
              </a:ext>
            </a:extLst>
          </p:cNvPr>
          <p:cNvSpPr txBox="1"/>
          <p:nvPr/>
        </p:nvSpPr>
        <p:spPr>
          <a:xfrm>
            <a:off x="-322436" y="5338412"/>
            <a:ext cx="6234544" cy="381771"/>
          </a:xfrm>
          <a:prstGeom prst="rect">
            <a:avLst/>
          </a:prstGeom>
          <a:noFill/>
        </p:spPr>
        <p:txBody>
          <a:bodyPr wrap="square">
            <a:spAutoFit/>
          </a:bodyPr>
          <a:lstStyle/>
          <a:p>
            <a:pPr marL="540000">
              <a:lnSpc>
                <a:spcPct val="110000"/>
              </a:lnSpc>
              <a:spcAft>
                <a:spcPts val="0"/>
              </a:spcAft>
              <a:buClr>
                <a:srgbClr val="002060"/>
              </a:buClr>
            </a:pPr>
            <a:r>
              <a:rPr lang="en-US" altLang="zh-CN" sz="1800" dirty="0">
                <a:solidFill>
                  <a:srgbClr val="0000FF"/>
                </a:solidFill>
                <a:latin typeface="Arial" panose="020B0604020202020204" pitchFamily="34" charset="0"/>
                <a:cs typeface="Arial" panose="020B0604020202020204" pitchFamily="34" charset="0"/>
              </a:rPr>
              <a:t>In the future:</a:t>
            </a:r>
          </a:p>
        </p:txBody>
      </p:sp>
      <p:graphicFrame>
        <p:nvGraphicFramePr>
          <p:cNvPr id="21" name="表格 20">
            <a:extLst>
              <a:ext uri="{FF2B5EF4-FFF2-40B4-BE49-F238E27FC236}">
                <a16:creationId xmlns:a16="http://schemas.microsoft.com/office/drawing/2014/main" id="{89045BEA-24E4-4109-B973-9728140CF741}"/>
              </a:ext>
            </a:extLst>
          </p:cNvPr>
          <p:cNvGraphicFramePr>
            <a:graphicFrameLocks noGrp="1"/>
          </p:cNvGraphicFramePr>
          <p:nvPr/>
        </p:nvGraphicFramePr>
        <p:xfrm>
          <a:off x="7789565" y="3747470"/>
          <a:ext cx="4295799" cy="2898690"/>
        </p:xfrm>
        <a:graphic>
          <a:graphicData uri="http://schemas.openxmlformats.org/drawingml/2006/table">
            <a:tbl>
              <a:tblPr firstRow="1" bandRow="1">
                <a:tableStyleId>{5C22544A-7EE6-4342-B048-85BDC9FD1C3A}</a:tableStyleId>
              </a:tblPr>
              <a:tblGrid>
                <a:gridCol w="859160">
                  <a:extLst>
                    <a:ext uri="{9D8B030D-6E8A-4147-A177-3AD203B41FA5}">
                      <a16:colId xmlns:a16="http://schemas.microsoft.com/office/drawing/2014/main" val="3498678941"/>
                    </a:ext>
                  </a:extLst>
                </a:gridCol>
                <a:gridCol w="658225">
                  <a:extLst>
                    <a:ext uri="{9D8B030D-6E8A-4147-A177-3AD203B41FA5}">
                      <a16:colId xmlns:a16="http://schemas.microsoft.com/office/drawing/2014/main" val="3978556592"/>
                    </a:ext>
                  </a:extLst>
                </a:gridCol>
                <a:gridCol w="959162">
                  <a:extLst>
                    <a:ext uri="{9D8B030D-6E8A-4147-A177-3AD203B41FA5}">
                      <a16:colId xmlns:a16="http://schemas.microsoft.com/office/drawing/2014/main" val="88354710"/>
                    </a:ext>
                  </a:extLst>
                </a:gridCol>
                <a:gridCol w="960092">
                  <a:extLst>
                    <a:ext uri="{9D8B030D-6E8A-4147-A177-3AD203B41FA5}">
                      <a16:colId xmlns:a16="http://schemas.microsoft.com/office/drawing/2014/main" val="895142003"/>
                    </a:ext>
                  </a:extLst>
                </a:gridCol>
                <a:gridCol w="859160">
                  <a:extLst>
                    <a:ext uri="{9D8B030D-6E8A-4147-A177-3AD203B41FA5}">
                      <a16:colId xmlns:a16="http://schemas.microsoft.com/office/drawing/2014/main" val="2359574390"/>
                    </a:ext>
                  </a:extLst>
                </a:gridCol>
              </a:tblGrid>
              <a:tr h="497232">
                <a:tc>
                  <a:txBody>
                    <a:bodyPr/>
                    <a:lstStyle/>
                    <a:p>
                      <a:pPr algn="ctr"/>
                      <a:r>
                        <a:rPr lang="en-US" altLang="zh-CN" sz="1000" dirty="0">
                          <a:latin typeface="Arial" panose="020B0604020202020204" pitchFamily="34" charset="0"/>
                          <a:cs typeface="Arial" panose="020B0604020202020204" pitchFamily="34" charset="0"/>
                        </a:rPr>
                        <a:t>Detector</a:t>
                      </a:r>
                      <a:endParaRPr lang="zh-CN" altLang="en-US" sz="1000" dirty="0">
                        <a:latin typeface="Arial" panose="020B0604020202020204" pitchFamily="34" charset="0"/>
                        <a:cs typeface="Arial" panose="020B0604020202020204" pitchFamily="34" charset="0"/>
                      </a:endParaRPr>
                    </a:p>
                  </a:txBody>
                  <a:tcPr anchor="ctr"/>
                </a:tc>
                <a:tc>
                  <a:txBody>
                    <a:bodyPr/>
                    <a:lstStyle/>
                    <a:p>
                      <a:pPr algn="ctr"/>
                      <a:r>
                        <a:rPr lang="en-US" altLang="zh-CN" sz="1000" dirty="0">
                          <a:latin typeface="Arial" panose="020B0604020202020204" pitchFamily="34" charset="0"/>
                          <a:cs typeface="Arial" panose="020B0604020202020204" pitchFamily="34" charset="0"/>
                        </a:rPr>
                        <a:t>Layer</a:t>
                      </a:r>
                      <a:endParaRPr lang="zh-CN" altLang="en-US" sz="1000" dirty="0">
                        <a:latin typeface="Arial" panose="020B0604020202020204" pitchFamily="34" charset="0"/>
                        <a:cs typeface="Arial" panose="020B0604020202020204" pitchFamily="34" charset="0"/>
                      </a:endParaRPr>
                    </a:p>
                  </a:txBody>
                  <a:tcPr anchor="ctr"/>
                </a:tc>
                <a:tc>
                  <a:txBody>
                    <a:bodyPr/>
                    <a:lstStyle/>
                    <a:p>
                      <a:pPr algn="ctr"/>
                      <a:r>
                        <a:rPr lang="en-US" altLang="zh-CN" sz="1000" dirty="0">
                          <a:latin typeface="Arial" panose="020B0604020202020204" pitchFamily="34" charset="0"/>
                          <a:cs typeface="Arial" panose="020B0604020202020204" pitchFamily="34" charset="0"/>
                        </a:rPr>
                        <a:t>Inner/outer</a:t>
                      </a:r>
                      <a:endParaRPr lang="zh-CN" altLang="en-US" sz="1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dirty="0">
                          <a:latin typeface="Arial" panose="020B0604020202020204" pitchFamily="34" charset="0"/>
                          <a:ea typeface="黑体" panose="02010609060101010101" pitchFamily="49" charset="-122"/>
                          <a:cs typeface="Arial" panose="020B0604020202020204" pitchFamily="34" charset="0"/>
                        </a:rPr>
                        <a:t>M</a:t>
                      </a:r>
                      <a:r>
                        <a:rPr lang="zh-CN" altLang="en-US" sz="1000" dirty="0">
                          <a:latin typeface="Arial" panose="020B0604020202020204" pitchFamily="34" charset="0"/>
                          <a:ea typeface="黑体" panose="02010609060101010101" pitchFamily="49" charset="-122"/>
                          <a:cs typeface="Arial" panose="020B0604020202020204" pitchFamily="34" charset="0"/>
                        </a:rPr>
                        <a:t> </a:t>
                      </a:r>
                      <a:r>
                        <a:rPr lang="en-US" altLang="zh-CN" sz="1000" dirty="0">
                          <a:latin typeface="Arial" panose="020B0604020202020204" pitchFamily="34" charset="0"/>
                          <a:ea typeface="黑体" panose="02010609060101010101" pitchFamily="49" charset="-122"/>
                          <a:cs typeface="Arial" panose="020B0604020202020204" pitchFamily="34" charset="0"/>
                        </a:rPr>
                        <a:t>hit</a:t>
                      </a:r>
                      <a:r>
                        <a:rPr lang="zh-CN" altLang="en-US" sz="1000" dirty="0">
                          <a:latin typeface="Arial" panose="020B0604020202020204" pitchFamily="34" charset="0"/>
                          <a:ea typeface="黑体" panose="02010609060101010101" pitchFamily="49" charset="-122"/>
                          <a:cs typeface="Arial" panose="020B0604020202020204" pitchFamily="34" charset="0"/>
                        </a:rPr>
                        <a:t> </a:t>
                      </a:r>
                      <a:r>
                        <a:rPr lang="en-US" altLang="zh-CN" sz="1000" dirty="0">
                          <a:latin typeface="Arial" panose="020B0604020202020204" pitchFamily="34" charset="0"/>
                          <a:ea typeface="黑体" panose="02010609060101010101" pitchFamily="49" charset="-122"/>
                          <a:cs typeface="Arial" panose="020B0604020202020204" pitchFamily="34" charset="0"/>
                        </a:rPr>
                        <a:t>rate</a:t>
                      </a:r>
                      <a:r>
                        <a:rPr lang="zh-CN" altLang="en-US" sz="1000" dirty="0">
                          <a:latin typeface="Arial" panose="020B0604020202020204" pitchFamily="34" charset="0"/>
                          <a:ea typeface="黑体" panose="02010609060101010101" pitchFamily="49" charset="-122"/>
                          <a:cs typeface="Arial" panose="020B0604020202020204" pitchFamily="34" charset="0"/>
                        </a:rPr>
                        <a:t> </a:t>
                      </a:r>
                      <a:r>
                        <a:rPr lang="en-US" altLang="zh-CN" sz="1000" dirty="0">
                          <a:latin typeface="Arial" panose="020B0604020202020204" pitchFamily="34" charset="0"/>
                          <a:ea typeface="黑体" panose="02010609060101010101" pitchFamily="49" charset="-122"/>
                          <a:cs typeface="Arial" panose="020B0604020202020204" pitchFamily="34" charset="0"/>
                        </a:rPr>
                        <a:t>MHz/chip</a:t>
                      </a:r>
                      <a:endParaRPr lang="zh-CN" altLang="en-US" sz="1000" dirty="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dirty="0">
                          <a:latin typeface="Arial" panose="020B0604020202020204" pitchFamily="34" charset="0"/>
                          <a:ea typeface="黑体" panose="02010609060101010101" pitchFamily="49" charset="-122"/>
                          <a:cs typeface="Arial" panose="020B0604020202020204" pitchFamily="34" charset="0"/>
                        </a:rPr>
                        <a:t>M</a:t>
                      </a:r>
                      <a:r>
                        <a:rPr lang="zh-CN" altLang="en-US" sz="1000" dirty="0">
                          <a:latin typeface="Arial" panose="020B0604020202020204" pitchFamily="34" charset="0"/>
                          <a:ea typeface="黑体" panose="02010609060101010101" pitchFamily="49" charset="-122"/>
                          <a:cs typeface="Arial" panose="020B0604020202020204" pitchFamily="34" charset="0"/>
                        </a:rPr>
                        <a:t> </a:t>
                      </a:r>
                      <a:r>
                        <a:rPr lang="en-US" altLang="zh-CN" sz="1000" dirty="0">
                          <a:latin typeface="Arial" panose="020B0604020202020204" pitchFamily="34" charset="0"/>
                          <a:ea typeface="黑体" panose="02010609060101010101" pitchFamily="49" charset="-122"/>
                          <a:cs typeface="Arial" panose="020B0604020202020204" pitchFamily="34" charset="0"/>
                        </a:rPr>
                        <a:t>hit</a:t>
                      </a:r>
                      <a:r>
                        <a:rPr lang="zh-CN" altLang="en-US" sz="1000" dirty="0">
                          <a:latin typeface="Arial" panose="020B0604020202020204" pitchFamily="34" charset="0"/>
                          <a:ea typeface="黑体" panose="02010609060101010101" pitchFamily="49" charset="-122"/>
                          <a:cs typeface="Arial" panose="020B0604020202020204" pitchFamily="34" charset="0"/>
                        </a:rPr>
                        <a:t> </a:t>
                      </a:r>
                      <a:r>
                        <a:rPr lang="en-US" altLang="zh-CN" sz="1000" dirty="0">
                          <a:latin typeface="Arial" panose="020B0604020202020204" pitchFamily="34" charset="0"/>
                          <a:ea typeface="黑体" panose="02010609060101010101" pitchFamily="49" charset="-122"/>
                          <a:cs typeface="Arial" panose="020B0604020202020204" pitchFamily="34" charset="0"/>
                        </a:rPr>
                        <a:t>density</a:t>
                      </a:r>
                      <a:r>
                        <a:rPr lang="zh-CN" altLang="en-US" sz="1000" dirty="0">
                          <a:latin typeface="Arial" panose="020B0604020202020204" pitchFamily="34" charset="0"/>
                          <a:ea typeface="黑体" panose="02010609060101010101" pitchFamily="49" charset="-122"/>
                          <a:cs typeface="Arial" panose="020B0604020202020204" pitchFamily="34" charset="0"/>
                        </a:rPr>
                        <a:t> </a:t>
                      </a:r>
                      <a:r>
                        <a:rPr lang="en-US" altLang="zh-CN" sz="1000" dirty="0">
                          <a:latin typeface="Arial" panose="020B0604020202020204" pitchFamily="34" charset="0"/>
                          <a:ea typeface="黑体" panose="02010609060101010101" pitchFamily="49" charset="-122"/>
                          <a:cs typeface="Arial" panose="020B0604020202020204" pitchFamily="34" charset="0"/>
                        </a:rPr>
                        <a:t>MHz/cm2</a:t>
                      </a:r>
                      <a:endParaRPr lang="zh-CN" altLang="en-US" sz="1000" dirty="0">
                        <a:latin typeface="Arial" panose="020B0604020202020204" pitchFamily="34" charset="0"/>
                        <a:ea typeface="黑体" panose="02010609060101010101" pitchFamily="49" charset="-122"/>
                        <a:cs typeface="Arial" panose="020B0604020202020204" pitchFamily="34" charset="0"/>
                      </a:endParaRPr>
                    </a:p>
                  </a:txBody>
                  <a:tcPr anchor="ctr"/>
                </a:tc>
                <a:extLst>
                  <a:ext uri="{0D108BD9-81ED-4DB2-BD59-A6C34878D82A}">
                    <a16:rowId xmlns:a16="http://schemas.microsoft.com/office/drawing/2014/main" val="638088712"/>
                  </a:ext>
                </a:extLst>
              </a:tr>
              <a:tr h="220992">
                <a:tc rowSpan="6">
                  <a:txBody>
                    <a:bodyPr/>
                    <a:lstStyle/>
                    <a:p>
                      <a:pPr algn="ctr"/>
                      <a:r>
                        <a:rPr lang="en-US" altLang="zh-CN" sz="1000" dirty="0">
                          <a:latin typeface="Arial" panose="020B0604020202020204" pitchFamily="34" charset="0"/>
                          <a:cs typeface="Arial" panose="020B0604020202020204" pitchFamily="34" charset="0"/>
                        </a:rPr>
                        <a:t>Vertex</a:t>
                      </a:r>
                      <a:endParaRPr lang="zh-CN" altLang="en-US" sz="1000" dirty="0">
                        <a:latin typeface="Arial" panose="020B0604020202020204" pitchFamily="34" charset="0"/>
                        <a:cs typeface="Arial" panose="020B0604020202020204" pitchFamily="34" charset="0"/>
                      </a:endParaRPr>
                    </a:p>
                  </a:txBody>
                  <a:tcPr anchor="ctr"/>
                </a:tc>
                <a:tc rowSpan="2">
                  <a:txBody>
                    <a:bodyPr/>
                    <a:lstStyle/>
                    <a:p>
                      <a:pPr algn="ctr"/>
                      <a:r>
                        <a:rPr lang="en-US" altLang="zh-CN" sz="1000" dirty="0">
                          <a:latin typeface="Arial" panose="020B0604020202020204" pitchFamily="34" charset="0"/>
                          <a:cs typeface="Arial" panose="020B0604020202020204" pitchFamily="34" charset="0"/>
                        </a:rPr>
                        <a:t>1</a:t>
                      </a:r>
                      <a:endParaRPr lang="zh-CN" altLang="en-US" sz="1000" dirty="0">
                        <a:latin typeface="Arial" panose="020B0604020202020204" pitchFamily="34" charset="0"/>
                        <a:cs typeface="Arial" panose="020B0604020202020204" pitchFamily="34" charset="0"/>
                      </a:endParaRPr>
                    </a:p>
                  </a:txBody>
                  <a:tcPr anchor="ctr"/>
                </a:tc>
                <a:tc>
                  <a:txBody>
                    <a:bodyPr/>
                    <a:lstStyle/>
                    <a:p>
                      <a:pPr algn="ctr"/>
                      <a:r>
                        <a:rPr lang="en-US" altLang="zh-CN" sz="1000" dirty="0" err="1">
                          <a:latin typeface="Arial" panose="020B0604020202020204" pitchFamily="34" charset="0"/>
                          <a:cs typeface="Arial" panose="020B0604020202020204" pitchFamily="34" charset="0"/>
                        </a:rPr>
                        <a:t>i</a:t>
                      </a:r>
                      <a:endParaRPr lang="zh-CN" altLang="en-US" sz="1000" dirty="0">
                        <a:latin typeface="Arial" panose="020B0604020202020204" pitchFamily="34" charset="0"/>
                        <a:cs typeface="Arial" panose="020B0604020202020204" pitchFamily="34" charset="0"/>
                      </a:endParaRPr>
                    </a:p>
                  </a:txBody>
                  <a:tcPr anchor="ctr"/>
                </a:tc>
                <a:tc>
                  <a:txBody>
                    <a:bodyPr/>
                    <a:lstStyle/>
                    <a:p>
                      <a:pPr algn="ctr" fontAlgn="b"/>
                      <a:r>
                        <a:rPr lang="en-US" altLang="zh-CN" sz="10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4.604 </a:t>
                      </a:r>
                    </a:p>
                  </a:txBody>
                  <a:tcPr marL="7620" marR="7620" marT="7620" marB="0" anchor="ctr"/>
                </a:tc>
                <a:tc>
                  <a:txBody>
                    <a:bodyPr/>
                    <a:lstStyle/>
                    <a:p>
                      <a:pPr algn="ctr" fontAlgn="b"/>
                      <a:r>
                        <a:rPr lang="en-US" altLang="zh-CN" sz="10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1.405 </a:t>
                      </a:r>
                    </a:p>
                  </a:txBody>
                  <a:tcPr marL="7620" marR="7620" marT="7620" marB="0" anchor="ctr"/>
                </a:tc>
                <a:extLst>
                  <a:ext uri="{0D108BD9-81ED-4DB2-BD59-A6C34878D82A}">
                    <a16:rowId xmlns:a16="http://schemas.microsoft.com/office/drawing/2014/main" val="1697713974"/>
                  </a:ext>
                </a:extLst>
              </a:tr>
              <a:tr h="220992">
                <a:tc vMerge="1">
                  <a:txBody>
                    <a:bodyPr/>
                    <a:lstStyle/>
                    <a:p>
                      <a:endParaRPr lang="zh-CN" altLang="en-US"/>
                    </a:p>
                  </a:txBody>
                  <a:tcPr/>
                </a:tc>
                <a:tc vMerge="1">
                  <a:txBody>
                    <a:bodyPr/>
                    <a:lstStyle/>
                    <a:p>
                      <a:endParaRPr lang="zh-CN" altLang="en-US" dirty="0"/>
                    </a:p>
                  </a:txBody>
                  <a:tcPr/>
                </a:tc>
                <a:tc>
                  <a:txBody>
                    <a:bodyPr/>
                    <a:lstStyle/>
                    <a:p>
                      <a:pPr algn="ctr"/>
                      <a:r>
                        <a:rPr lang="en-US" altLang="zh-CN" sz="1000" dirty="0">
                          <a:latin typeface="Arial" panose="020B0604020202020204" pitchFamily="34" charset="0"/>
                          <a:cs typeface="Arial" panose="020B0604020202020204" pitchFamily="34" charset="0"/>
                        </a:rPr>
                        <a:t>o</a:t>
                      </a:r>
                      <a:endParaRPr lang="zh-CN" altLang="en-US" sz="1000" dirty="0">
                        <a:latin typeface="Arial" panose="020B0604020202020204" pitchFamily="34" charset="0"/>
                        <a:cs typeface="Arial" panose="020B0604020202020204" pitchFamily="34" charset="0"/>
                      </a:endParaRPr>
                    </a:p>
                  </a:txBody>
                  <a:tcPr anchor="ctr"/>
                </a:tc>
                <a:tc>
                  <a:txBody>
                    <a:bodyPr/>
                    <a:lstStyle/>
                    <a:p>
                      <a:pPr algn="ctr" fontAlgn="b"/>
                      <a:r>
                        <a:rPr lang="en-US" altLang="zh-CN" sz="10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3.808 </a:t>
                      </a:r>
                    </a:p>
                  </a:txBody>
                  <a:tcPr marL="7620" marR="7620" marT="7620" marB="0" anchor="ctr"/>
                </a:tc>
                <a:tc>
                  <a:txBody>
                    <a:bodyPr/>
                    <a:lstStyle/>
                    <a:p>
                      <a:pPr algn="ctr" fontAlgn="b"/>
                      <a:r>
                        <a:rPr lang="en-US" altLang="zh-CN" sz="10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1.162 </a:t>
                      </a:r>
                    </a:p>
                  </a:txBody>
                  <a:tcPr marL="7620" marR="7620" marT="7620" marB="0" anchor="ctr"/>
                </a:tc>
                <a:extLst>
                  <a:ext uri="{0D108BD9-81ED-4DB2-BD59-A6C34878D82A}">
                    <a16:rowId xmlns:a16="http://schemas.microsoft.com/office/drawing/2014/main" val="3716931063"/>
                  </a:ext>
                </a:extLst>
              </a:tr>
              <a:tr h="220992">
                <a:tc vMerge="1">
                  <a:txBody>
                    <a:bodyPr/>
                    <a:lstStyle/>
                    <a:p>
                      <a:pPr algn="ctr"/>
                      <a:endParaRPr lang="zh-CN" altLang="en-US" sz="1200" dirty="0">
                        <a:latin typeface="+mn-lt"/>
                      </a:endParaRPr>
                    </a:p>
                  </a:txBody>
                  <a:tcPr anchor="ctr"/>
                </a:tc>
                <a:tc rowSpan="2">
                  <a:txBody>
                    <a:bodyPr/>
                    <a:lstStyle/>
                    <a:p>
                      <a:pPr algn="ctr"/>
                      <a:r>
                        <a:rPr lang="en-US" altLang="zh-CN" sz="1000" dirty="0">
                          <a:latin typeface="Arial" panose="020B0604020202020204" pitchFamily="34" charset="0"/>
                          <a:cs typeface="Arial" panose="020B0604020202020204" pitchFamily="34" charset="0"/>
                        </a:rPr>
                        <a:t>2</a:t>
                      </a:r>
                      <a:endParaRPr lang="zh-CN" altLang="en-US" sz="1000" dirty="0">
                        <a:latin typeface="Arial" panose="020B0604020202020204" pitchFamily="34" charset="0"/>
                        <a:cs typeface="Arial" panose="020B0604020202020204" pitchFamily="34" charset="0"/>
                      </a:endParaRPr>
                    </a:p>
                  </a:txBody>
                  <a:tcPr anchor="ctr"/>
                </a:tc>
                <a:tc>
                  <a:txBody>
                    <a:bodyPr/>
                    <a:lstStyle/>
                    <a:p>
                      <a:pPr algn="ctr"/>
                      <a:r>
                        <a:rPr lang="en-US" altLang="zh-CN" sz="1000" dirty="0" err="1">
                          <a:latin typeface="Arial" panose="020B0604020202020204" pitchFamily="34" charset="0"/>
                          <a:cs typeface="Arial" panose="020B0604020202020204" pitchFamily="34" charset="0"/>
                        </a:rPr>
                        <a:t>i</a:t>
                      </a:r>
                      <a:endParaRPr lang="zh-CN" altLang="en-US" sz="1000" dirty="0">
                        <a:latin typeface="Arial" panose="020B0604020202020204" pitchFamily="34" charset="0"/>
                        <a:cs typeface="Arial" panose="020B0604020202020204" pitchFamily="34" charset="0"/>
                      </a:endParaRPr>
                    </a:p>
                  </a:txBody>
                  <a:tcPr anchor="ctr"/>
                </a:tc>
                <a:tc>
                  <a:txBody>
                    <a:bodyPr/>
                    <a:lstStyle/>
                    <a:p>
                      <a:pPr algn="ctr" fontAlgn="b"/>
                      <a:r>
                        <a:rPr lang="en-US" altLang="zh-CN" sz="10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0.427 </a:t>
                      </a:r>
                    </a:p>
                  </a:txBody>
                  <a:tcPr marL="7620" marR="7620" marT="7620" marB="0" anchor="ctr"/>
                </a:tc>
                <a:tc>
                  <a:txBody>
                    <a:bodyPr/>
                    <a:lstStyle/>
                    <a:p>
                      <a:pPr algn="ctr" fontAlgn="b"/>
                      <a:r>
                        <a:rPr lang="en-US" altLang="zh-CN" sz="10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0.130 </a:t>
                      </a:r>
                    </a:p>
                  </a:txBody>
                  <a:tcPr marL="7620" marR="7620" marT="7620" marB="0" anchor="ctr"/>
                </a:tc>
                <a:extLst>
                  <a:ext uri="{0D108BD9-81ED-4DB2-BD59-A6C34878D82A}">
                    <a16:rowId xmlns:a16="http://schemas.microsoft.com/office/drawing/2014/main" val="633799775"/>
                  </a:ext>
                </a:extLst>
              </a:tr>
              <a:tr h="220992">
                <a:tc vMerge="1">
                  <a:txBody>
                    <a:bodyPr/>
                    <a:lstStyle/>
                    <a:p>
                      <a:endParaRPr lang="zh-CN" altLang="en-US"/>
                    </a:p>
                  </a:txBody>
                  <a:tcPr/>
                </a:tc>
                <a:tc vMerge="1">
                  <a:txBody>
                    <a:bodyPr/>
                    <a:lstStyle/>
                    <a:p>
                      <a:endParaRPr lang="zh-CN" altLang="en-US" dirty="0"/>
                    </a:p>
                  </a:txBody>
                  <a:tcPr/>
                </a:tc>
                <a:tc>
                  <a:txBody>
                    <a:bodyPr/>
                    <a:lstStyle/>
                    <a:p>
                      <a:pPr algn="ctr"/>
                      <a:r>
                        <a:rPr lang="en-US" altLang="zh-CN" sz="1000" dirty="0">
                          <a:latin typeface="Arial" panose="020B0604020202020204" pitchFamily="34" charset="0"/>
                          <a:cs typeface="Arial" panose="020B0604020202020204" pitchFamily="34" charset="0"/>
                        </a:rPr>
                        <a:t>o</a:t>
                      </a:r>
                      <a:endParaRPr lang="zh-CN" altLang="en-US" sz="1000" dirty="0">
                        <a:latin typeface="Arial" panose="020B0604020202020204" pitchFamily="34" charset="0"/>
                        <a:cs typeface="Arial" panose="020B0604020202020204" pitchFamily="34" charset="0"/>
                      </a:endParaRPr>
                    </a:p>
                  </a:txBody>
                  <a:tcPr anchor="ctr"/>
                </a:tc>
                <a:tc>
                  <a:txBody>
                    <a:bodyPr/>
                    <a:lstStyle/>
                    <a:p>
                      <a:pPr algn="ctr" fontAlgn="b"/>
                      <a:r>
                        <a:rPr lang="en-US" altLang="zh-CN" sz="10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0.247 </a:t>
                      </a:r>
                    </a:p>
                  </a:txBody>
                  <a:tcPr marL="7620" marR="7620" marT="7620" marB="0" anchor="ctr"/>
                </a:tc>
                <a:tc>
                  <a:txBody>
                    <a:bodyPr/>
                    <a:lstStyle/>
                    <a:p>
                      <a:pPr algn="ctr" fontAlgn="b"/>
                      <a:r>
                        <a:rPr lang="en-US" altLang="zh-CN" sz="10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0.075 </a:t>
                      </a:r>
                    </a:p>
                  </a:txBody>
                  <a:tcPr marL="7620" marR="7620" marT="7620" marB="0" anchor="ctr"/>
                </a:tc>
                <a:extLst>
                  <a:ext uri="{0D108BD9-81ED-4DB2-BD59-A6C34878D82A}">
                    <a16:rowId xmlns:a16="http://schemas.microsoft.com/office/drawing/2014/main" val="3539833239"/>
                  </a:ext>
                </a:extLst>
              </a:tr>
              <a:tr h="220992">
                <a:tc vMerge="1">
                  <a:txBody>
                    <a:bodyPr/>
                    <a:lstStyle/>
                    <a:p>
                      <a:pPr algn="ctr"/>
                      <a:endParaRPr lang="zh-CN" altLang="en-US" sz="1200" dirty="0">
                        <a:latin typeface="+mn-lt"/>
                      </a:endParaRPr>
                    </a:p>
                  </a:txBody>
                  <a:tcPr anchor="ctr"/>
                </a:tc>
                <a:tc rowSpan="2">
                  <a:txBody>
                    <a:bodyPr/>
                    <a:lstStyle/>
                    <a:p>
                      <a:pPr algn="ctr"/>
                      <a:r>
                        <a:rPr lang="en-US" altLang="zh-CN" sz="1000" dirty="0">
                          <a:latin typeface="Arial" panose="020B0604020202020204" pitchFamily="34" charset="0"/>
                          <a:cs typeface="Arial" panose="020B0604020202020204" pitchFamily="34" charset="0"/>
                        </a:rPr>
                        <a:t>3</a:t>
                      </a:r>
                      <a:endParaRPr lang="zh-CN" altLang="en-US" sz="1000" dirty="0">
                        <a:latin typeface="Arial" panose="020B0604020202020204" pitchFamily="34" charset="0"/>
                        <a:cs typeface="Arial" panose="020B0604020202020204" pitchFamily="34" charset="0"/>
                      </a:endParaRPr>
                    </a:p>
                  </a:txBody>
                  <a:tcPr anchor="ctr"/>
                </a:tc>
                <a:tc>
                  <a:txBody>
                    <a:bodyPr/>
                    <a:lstStyle/>
                    <a:p>
                      <a:pPr algn="ctr"/>
                      <a:r>
                        <a:rPr lang="en-US" altLang="zh-CN" sz="1000" dirty="0" err="1">
                          <a:latin typeface="Arial" panose="020B0604020202020204" pitchFamily="34" charset="0"/>
                          <a:cs typeface="Arial" panose="020B0604020202020204" pitchFamily="34" charset="0"/>
                        </a:rPr>
                        <a:t>i</a:t>
                      </a:r>
                      <a:endParaRPr lang="zh-CN" altLang="en-US" sz="1000" dirty="0">
                        <a:latin typeface="Arial" panose="020B0604020202020204" pitchFamily="34" charset="0"/>
                        <a:cs typeface="Arial" panose="020B0604020202020204" pitchFamily="34" charset="0"/>
                      </a:endParaRPr>
                    </a:p>
                  </a:txBody>
                  <a:tcPr anchor="ctr"/>
                </a:tc>
                <a:tc>
                  <a:txBody>
                    <a:bodyPr/>
                    <a:lstStyle/>
                    <a:p>
                      <a:pPr algn="ctr" fontAlgn="b"/>
                      <a:r>
                        <a:rPr lang="en-US" altLang="zh-CN" sz="10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0.087 </a:t>
                      </a:r>
                    </a:p>
                  </a:txBody>
                  <a:tcPr marL="7620" marR="7620" marT="7620" marB="0" anchor="ctr"/>
                </a:tc>
                <a:tc>
                  <a:txBody>
                    <a:bodyPr/>
                    <a:lstStyle/>
                    <a:p>
                      <a:pPr algn="ctr" fontAlgn="b"/>
                      <a:r>
                        <a:rPr lang="en-US" altLang="zh-CN" sz="10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0.027 </a:t>
                      </a:r>
                    </a:p>
                  </a:txBody>
                  <a:tcPr marL="7620" marR="7620" marT="7620" marB="0" anchor="ctr"/>
                </a:tc>
                <a:extLst>
                  <a:ext uri="{0D108BD9-81ED-4DB2-BD59-A6C34878D82A}">
                    <a16:rowId xmlns:a16="http://schemas.microsoft.com/office/drawing/2014/main" val="3214095451"/>
                  </a:ext>
                </a:extLst>
              </a:tr>
              <a:tr h="220992">
                <a:tc vMerge="1">
                  <a:txBody>
                    <a:bodyPr/>
                    <a:lstStyle/>
                    <a:p>
                      <a:endParaRPr lang="zh-CN" altLang="en-US"/>
                    </a:p>
                  </a:txBody>
                  <a:tcPr/>
                </a:tc>
                <a:tc vMerge="1">
                  <a:txBody>
                    <a:bodyPr/>
                    <a:lstStyle/>
                    <a:p>
                      <a:endParaRPr lang="zh-CN" altLang="en-US" dirty="0"/>
                    </a:p>
                  </a:txBody>
                  <a:tcPr/>
                </a:tc>
                <a:tc>
                  <a:txBody>
                    <a:bodyPr/>
                    <a:lstStyle/>
                    <a:p>
                      <a:pPr algn="ctr"/>
                      <a:r>
                        <a:rPr lang="en-US" altLang="zh-CN" sz="1000" dirty="0">
                          <a:latin typeface="Arial" panose="020B0604020202020204" pitchFamily="34" charset="0"/>
                          <a:cs typeface="Arial" panose="020B0604020202020204" pitchFamily="34" charset="0"/>
                        </a:rPr>
                        <a:t>o</a:t>
                      </a:r>
                      <a:endParaRPr lang="zh-CN" altLang="en-US" sz="1000" dirty="0">
                        <a:latin typeface="Arial" panose="020B0604020202020204" pitchFamily="34" charset="0"/>
                        <a:cs typeface="Arial" panose="020B0604020202020204" pitchFamily="34" charset="0"/>
                      </a:endParaRPr>
                    </a:p>
                  </a:txBody>
                  <a:tcPr anchor="ctr"/>
                </a:tc>
                <a:tc>
                  <a:txBody>
                    <a:bodyPr/>
                    <a:lstStyle/>
                    <a:p>
                      <a:pPr algn="ctr" fontAlgn="b"/>
                      <a:r>
                        <a:rPr lang="en-US" altLang="zh-CN" sz="10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0.062 </a:t>
                      </a:r>
                    </a:p>
                  </a:txBody>
                  <a:tcPr marL="7620" marR="7620" marT="7620" marB="0" anchor="ctr"/>
                </a:tc>
                <a:tc>
                  <a:txBody>
                    <a:bodyPr/>
                    <a:lstStyle/>
                    <a:p>
                      <a:pPr algn="ctr" fontAlgn="b"/>
                      <a:r>
                        <a:rPr lang="en-US" altLang="zh-CN" sz="10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0.019 </a:t>
                      </a:r>
                    </a:p>
                  </a:txBody>
                  <a:tcPr marL="7620" marR="7620" marT="7620" marB="0" anchor="ctr"/>
                </a:tc>
                <a:extLst>
                  <a:ext uri="{0D108BD9-81ED-4DB2-BD59-A6C34878D82A}">
                    <a16:rowId xmlns:a16="http://schemas.microsoft.com/office/drawing/2014/main" val="3724198755"/>
                  </a:ext>
                </a:extLst>
              </a:tr>
              <a:tr h="220992">
                <a:tc>
                  <a:txBody>
                    <a:bodyPr/>
                    <a:lstStyle/>
                    <a:p>
                      <a:pPr algn="ctr"/>
                      <a:r>
                        <a:rPr lang="en-US" altLang="zh-CN" sz="1000" dirty="0">
                          <a:latin typeface="Arial" panose="020B0604020202020204" pitchFamily="34" charset="0"/>
                          <a:cs typeface="Arial" panose="020B0604020202020204" pitchFamily="34" charset="0"/>
                        </a:rPr>
                        <a:t>TPC</a:t>
                      </a:r>
                      <a:endParaRPr lang="zh-CN" altLang="en-US" sz="1000" dirty="0">
                        <a:latin typeface="Arial" panose="020B0604020202020204" pitchFamily="34" charset="0"/>
                        <a:cs typeface="Arial" panose="020B0604020202020204" pitchFamily="34" charset="0"/>
                      </a:endParaRPr>
                    </a:p>
                  </a:txBody>
                  <a:tcPr anchor="ctr"/>
                </a:tc>
                <a:tc>
                  <a:txBody>
                    <a:bodyPr/>
                    <a:lstStyle/>
                    <a:p>
                      <a:pPr algn="ctr"/>
                      <a:endParaRPr lang="zh-CN" altLang="en-US" sz="1000" dirty="0">
                        <a:latin typeface="Arial" panose="020B0604020202020204" pitchFamily="34" charset="0"/>
                        <a:cs typeface="Arial" panose="020B0604020202020204" pitchFamily="34" charset="0"/>
                      </a:endParaRPr>
                    </a:p>
                  </a:txBody>
                  <a:tcPr anchor="ctr"/>
                </a:tc>
                <a:tc>
                  <a:txBody>
                    <a:bodyPr/>
                    <a:lstStyle/>
                    <a:p>
                      <a:pPr algn="ctr"/>
                      <a:endParaRPr lang="zh-CN" altLang="en-US" sz="1000" dirty="0">
                        <a:latin typeface="Arial" panose="020B0604020202020204" pitchFamily="34" charset="0"/>
                        <a:cs typeface="Arial" panose="020B0604020202020204" pitchFamily="34" charset="0"/>
                      </a:endParaRPr>
                    </a:p>
                  </a:txBody>
                  <a:tcPr anchor="ctr"/>
                </a:tc>
                <a:tc>
                  <a:txBody>
                    <a:bodyPr/>
                    <a:lstStyle/>
                    <a:p>
                      <a:pPr algn="ctr" fontAlgn="b"/>
                      <a:endParaRPr lang="en-US" altLang="zh-CN" sz="10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620" marR="7620" marT="7620" marB="0" anchor="ctr"/>
                </a:tc>
                <a:tc>
                  <a:txBody>
                    <a:bodyPr/>
                    <a:lstStyle/>
                    <a:p>
                      <a:pPr algn="ctr" fontAlgn="b"/>
                      <a:r>
                        <a:rPr lang="en-US" altLang="zh-CN" sz="10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0.08</a:t>
                      </a:r>
                    </a:p>
                  </a:txBody>
                  <a:tcPr marL="7620" marR="7620" marT="7620" marB="0" anchor="ctr"/>
                </a:tc>
                <a:extLst>
                  <a:ext uri="{0D108BD9-81ED-4DB2-BD59-A6C34878D82A}">
                    <a16:rowId xmlns:a16="http://schemas.microsoft.com/office/drawing/2014/main" val="2110463344"/>
                  </a:ext>
                </a:extLst>
              </a:tr>
              <a:tr h="283146">
                <a:tc rowSpan="2">
                  <a:txBody>
                    <a:bodyPr/>
                    <a:lstStyle/>
                    <a:p>
                      <a:pPr algn="ctr"/>
                      <a:r>
                        <a:rPr lang="en-US" altLang="zh-CN" sz="1000" dirty="0" err="1">
                          <a:latin typeface="Arial" panose="020B0604020202020204" pitchFamily="34" charset="0"/>
                          <a:cs typeface="Arial" panose="020B0604020202020204" pitchFamily="34" charset="0"/>
                        </a:rPr>
                        <a:t>ECal</a:t>
                      </a:r>
                      <a:endParaRPr lang="zh-CN" altLang="en-US" sz="1000" dirty="0">
                        <a:latin typeface="Arial" panose="020B0604020202020204" pitchFamily="34" charset="0"/>
                        <a:cs typeface="Arial" panose="020B0604020202020204" pitchFamily="34" charset="0"/>
                      </a:endParaRPr>
                    </a:p>
                  </a:txBody>
                  <a:tcPr anchor="ctr"/>
                </a:tc>
                <a:tc>
                  <a:txBody>
                    <a:bodyPr/>
                    <a:lstStyle/>
                    <a:p>
                      <a:pPr algn="ctr"/>
                      <a:r>
                        <a:rPr lang="en-US" altLang="zh-CN" sz="1000" dirty="0">
                          <a:latin typeface="Arial" panose="020B0604020202020204" pitchFamily="34" charset="0"/>
                          <a:cs typeface="Arial" panose="020B0604020202020204" pitchFamily="34" charset="0"/>
                        </a:rPr>
                        <a:t>Barrel</a:t>
                      </a:r>
                      <a:endParaRPr lang="zh-CN" altLang="en-US" sz="1000" dirty="0">
                        <a:latin typeface="Arial" panose="020B0604020202020204" pitchFamily="34" charset="0"/>
                        <a:cs typeface="Arial" panose="020B0604020202020204" pitchFamily="34" charset="0"/>
                      </a:endParaRPr>
                    </a:p>
                  </a:txBody>
                  <a:tcPr anchor="ctr"/>
                </a:tc>
                <a:tc>
                  <a:txBody>
                    <a:bodyPr/>
                    <a:lstStyle/>
                    <a:p>
                      <a:pPr algn="ctr"/>
                      <a:r>
                        <a:rPr lang="en-US" altLang="zh-CN" sz="1000" dirty="0">
                          <a:latin typeface="Arial" panose="020B0604020202020204" pitchFamily="34" charset="0"/>
                          <a:cs typeface="Arial" panose="020B0604020202020204" pitchFamily="34" charset="0"/>
                        </a:rPr>
                        <a:t>/</a:t>
                      </a:r>
                      <a:endParaRPr lang="zh-CN" altLang="en-US" sz="1000" dirty="0">
                        <a:latin typeface="Arial" panose="020B0604020202020204" pitchFamily="34" charset="0"/>
                        <a:cs typeface="Arial" panose="020B0604020202020204" pitchFamily="34" charset="0"/>
                      </a:endParaRPr>
                    </a:p>
                  </a:txBody>
                  <a:tcPr anchor="ctr"/>
                </a:tc>
                <a:tc>
                  <a:txBody>
                    <a:bodyPr/>
                    <a:lstStyle/>
                    <a:p>
                      <a:pPr algn="ctr" fontAlgn="b"/>
                      <a:r>
                        <a:rPr lang="en-US" altLang="zh-CN" sz="10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0.3/bar(1MeV </a:t>
                      </a:r>
                      <a:r>
                        <a:rPr lang="en-US" altLang="zh-CN" sz="1000" b="0" i="0" u="none" strike="noStrike"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thd</a:t>
                      </a:r>
                      <a:r>
                        <a:rPr lang="en-US" altLang="zh-CN" sz="10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a:t>
                      </a:r>
                    </a:p>
                  </a:txBody>
                  <a:tcPr marL="7620" marR="7620" marT="7620" marB="0" anchor="ctr"/>
                </a:tc>
                <a:tc>
                  <a:txBody>
                    <a:bodyPr/>
                    <a:lstStyle/>
                    <a:p>
                      <a:pPr algn="ctr" fontAlgn="b"/>
                      <a:r>
                        <a:rPr lang="en-US" altLang="zh-CN" sz="10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a:t>
                      </a:r>
                    </a:p>
                  </a:txBody>
                  <a:tcPr marL="7620" marR="7620" marT="7620" marB="0" anchor="ctr"/>
                </a:tc>
                <a:extLst>
                  <a:ext uri="{0D108BD9-81ED-4DB2-BD59-A6C34878D82A}">
                    <a16:rowId xmlns:a16="http://schemas.microsoft.com/office/drawing/2014/main" val="3008449506"/>
                  </a:ext>
                </a:extLst>
              </a:tr>
              <a:tr h="330750">
                <a:tc vMerge="1">
                  <a:txBody>
                    <a:bodyPr/>
                    <a:lstStyle/>
                    <a:p>
                      <a:pPr algn="ctr"/>
                      <a:endParaRPr lang="zh-CN" altLang="en-US" sz="1200" dirty="0">
                        <a:latin typeface="+mn-lt"/>
                      </a:endParaRPr>
                    </a:p>
                  </a:txBody>
                  <a:tcPr anchor="ctr"/>
                </a:tc>
                <a:tc>
                  <a:txBody>
                    <a:bodyPr/>
                    <a:lstStyle/>
                    <a:p>
                      <a:pPr algn="ctr"/>
                      <a:r>
                        <a:rPr lang="en-US" altLang="zh-CN" sz="1000" dirty="0" err="1">
                          <a:latin typeface="Arial" panose="020B0604020202020204" pitchFamily="34" charset="0"/>
                          <a:cs typeface="Arial" panose="020B0604020202020204" pitchFamily="34" charset="0"/>
                        </a:rPr>
                        <a:t>EndCup</a:t>
                      </a:r>
                      <a:endParaRPr lang="zh-CN" altLang="en-US" sz="1000" dirty="0">
                        <a:latin typeface="Arial" panose="020B0604020202020204" pitchFamily="34" charset="0"/>
                        <a:cs typeface="Arial" panose="020B0604020202020204" pitchFamily="34" charset="0"/>
                      </a:endParaRPr>
                    </a:p>
                  </a:txBody>
                  <a:tcPr anchor="ctr"/>
                </a:tc>
                <a:tc>
                  <a:txBody>
                    <a:bodyPr/>
                    <a:lstStyle/>
                    <a:p>
                      <a:pPr algn="ctr"/>
                      <a:r>
                        <a:rPr lang="en-US" altLang="zh-CN" sz="1000" dirty="0">
                          <a:latin typeface="Arial" panose="020B0604020202020204" pitchFamily="34" charset="0"/>
                          <a:cs typeface="Arial" panose="020B0604020202020204" pitchFamily="34" charset="0"/>
                        </a:rPr>
                        <a:t>/</a:t>
                      </a:r>
                      <a:endParaRPr lang="zh-CN" altLang="en-US" sz="1000" dirty="0">
                        <a:latin typeface="Arial" panose="020B0604020202020204" pitchFamily="34" charset="0"/>
                        <a:cs typeface="Arial" panose="020B0604020202020204" pitchFamily="34" charset="0"/>
                      </a:endParaRPr>
                    </a:p>
                  </a:txBody>
                  <a:tcPr anchor="ctr"/>
                </a:tc>
                <a:tc>
                  <a:txBody>
                    <a:bodyPr/>
                    <a:lstStyle/>
                    <a:p>
                      <a:pPr algn="ctr" fontAlgn="b"/>
                      <a:r>
                        <a:rPr lang="en-US" altLang="zh-CN" sz="10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0.2/bar(1MeV </a:t>
                      </a:r>
                      <a:r>
                        <a:rPr lang="en-US" altLang="zh-CN" sz="1000" b="0" i="0" u="none" strike="noStrike"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thd</a:t>
                      </a:r>
                      <a:r>
                        <a:rPr lang="en-US" altLang="zh-CN" sz="10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a:t>
                      </a:r>
                    </a:p>
                  </a:txBody>
                  <a:tcPr marL="7620" marR="7620" marT="7620" marB="0" anchor="ctr"/>
                </a:tc>
                <a:tc>
                  <a:txBody>
                    <a:bodyPr/>
                    <a:lstStyle/>
                    <a:p>
                      <a:pPr algn="ctr" fontAlgn="b"/>
                      <a:r>
                        <a:rPr lang="en-US" altLang="zh-CN" sz="10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a:t>
                      </a:r>
                    </a:p>
                  </a:txBody>
                  <a:tcPr marL="7620" marR="7620" marT="7620" marB="0" anchor="ctr"/>
                </a:tc>
                <a:extLst>
                  <a:ext uri="{0D108BD9-81ED-4DB2-BD59-A6C34878D82A}">
                    <a16:rowId xmlns:a16="http://schemas.microsoft.com/office/drawing/2014/main" val="1967687789"/>
                  </a:ext>
                </a:extLst>
              </a:tr>
            </a:tbl>
          </a:graphicData>
        </a:graphic>
      </p:graphicFrame>
      <p:pic>
        <p:nvPicPr>
          <p:cNvPr id="23" name="图片 22" descr="日历&#10;&#10;描述已自动生成">
            <a:extLst>
              <a:ext uri="{FF2B5EF4-FFF2-40B4-BE49-F238E27FC236}">
                <a16:creationId xmlns:a16="http://schemas.microsoft.com/office/drawing/2014/main" id="{9E36AAEF-12B6-4B8B-A64F-6F0BF65F73DC}"/>
              </a:ext>
            </a:extLst>
          </p:cNvPr>
          <p:cNvPicPr>
            <a:picLocks noChangeAspect="1"/>
          </p:cNvPicPr>
          <p:nvPr/>
        </p:nvPicPr>
        <p:blipFill>
          <a:blip r:embed="rId3" cstate="print">
            <a:extLst>
              <a:ext uri="{28A0092B-C50C-407E-A947-70E740481C1C}">
                <a14:useLocalDpi xmlns:a14="http://schemas.microsoft.com/office/drawing/2010/main" val="0"/>
              </a:ext>
            </a:extLst>
          </a:blip>
          <a:srcRect l="11358" t="11432" r="12835" b="10026"/>
          <a:stretch/>
        </p:blipFill>
        <p:spPr>
          <a:xfrm>
            <a:off x="7320136" y="1311554"/>
            <a:ext cx="2520280" cy="2088947"/>
          </a:xfrm>
          <a:prstGeom prst="rect">
            <a:avLst/>
          </a:prstGeom>
        </p:spPr>
      </p:pic>
      <p:pic>
        <p:nvPicPr>
          <p:cNvPr id="25" name="图片 24">
            <a:extLst>
              <a:ext uri="{FF2B5EF4-FFF2-40B4-BE49-F238E27FC236}">
                <a16:creationId xmlns:a16="http://schemas.microsoft.com/office/drawing/2014/main" id="{56CC4C60-4B92-4A36-A513-FEEA43AA4424}"/>
              </a:ext>
            </a:extLst>
          </p:cNvPr>
          <p:cNvPicPr>
            <a:picLocks noChangeAspect="1"/>
          </p:cNvPicPr>
          <p:nvPr/>
        </p:nvPicPr>
        <p:blipFill>
          <a:blip r:embed="rId4"/>
          <a:stretch>
            <a:fillRect/>
          </a:stretch>
        </p:blipFill>
        <p:spPr>
          <a:xfrm>
            <a:off x="9989119" y="1327575"/>
            <a:ext cx="2166502" cy="2101425"/>
          </a:xfrm>
          <a:prstGeom prst="rect">
            <a:avLst/>
          </a:prstGeom>
        </p:spPr>
      </p:pic>
      <p:grpSp>
        <p:nvGrpSpPr>
          <p:cNvPr id="26" name="组合 25">
            <a:extLst>
              <a:ext uri="{FF2B5EF4-FFF2-40B4-BE49-F238E27FC236}">
                <a16:creationId xmlns:a16="http://schemas.microsoft.com/office/drawing/2014/main" id="{5202561D-6EA6-4663-A795-90D60A22B211}"/>
              </a:ext>
            </a:extLst>
          </p:cNvPr>
          <p:cNvGrpSpPr/>
          <p:nvPr/>
        </p:nvGrpSpPr>
        <p:grpSpPr>
          <a:xfrm>
            <a:off x="4950228" y="3624091"/>
            <a:ext cx="2704989" cy="1745594"/>
            <a:chOff x="6406276" y="2960878"/>
            <a:chExt cx="3840000" cy="2160000"/>
          </a:xfrm>
        </p:grpSpPr>
        <p:pic>
          <p:nvPicPr>
            <p:cNvPr id="27" name="图片 26">
              <a:extLst>
                <a:ext uri="{FF2B5EF4-FFF2-40B4-BE49-F238E27FC236}">
                  <a16:creationId xmlns:a16="http://schemas.microsoft.com/office/drawing/2014/main" id="{A10427C4-EAB7-4B21-9C93-086BCCA220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6276" y="2960878"/>
              <a:ext cx="3840000" cy="2160000"/>
            </a:xfrm>
            <a:prstGeom prst="rect">
              <a:avLst/>
            </a:prstGeom>
          </p:spPr>
        </p:pic>
        <p:pic>
          <p:nvPicPr>
            <p:cNvPr id="28" name="图片 27">
              <a:extLst>
                <a:ext uri="{FF2B5EF4-FFF2-40B4-BE49-F238E27FC236}">
                  <a16:creationId xmlns:a16="http://schemas.microsoft.com/office/drawing/2014/main" id="{7B32D5E9-87BF-4A67-B787-9C01066A60B9}"/>
                </a:ext>
              </a:extLst>
            </p:cNvPr>
            <p:cNvPicPr>
              <a:picLocks noChangeAspect="1"/>
            </p:cNvPicPr>
            <p:nvPr/>
          </p:nvPicPr>
          <p:blipFill>
            <a:blip r:embed="rId6"/>
            <a:stretch>
              <a:fillRect/>
            </a:stretch>
          </p:blipFill>
          <p:spPr>
            <a:xfrm>
              <a:off x="9904601" y="3627626"/>
              <a:ext cx="77720" cy="446220"/>
            </a:xfrm>
            <a:prstGeom prst="rect">
              <a:avLst/>
            </a:prstGeom>
          </p:spPr>
        </p:pic>
      </p:grpSp>
      <p:sp>
        <p:nvSpPr>
          <p:cNvPr id="29" name="文本框 28">
            <a:extLst>
              <a:ext uri="{FF2B5EF4-FFF2-40B4-BE49-F238E27FC236}">
                <a16:creationId xmlns:a16="http://schemas.microsoft.com/office/drawing/2014/main" id="{CF089861-ECD3-4A8F-B1FC-5E46CF26526F}"/>
              </a:ext>
            </a:extLst>
          </p:cNvPr>
          <p:cNvSpPr txBox="1"/>
          <p:nvPr/>
        </p:nvSpPr>
        <p:spPr>
          <a:xfrm>
            <a:off x="5850820" y="5337985"/>
            <a:ext cx="581121" cy="369332"/>
          </a:xfrm>
          <a:prstGeom prst="rect">
            <a:avLst/>
          </a:prstGeom>
          <a:noFill/>
        </p:spPr>
        <p:txBody>
          <a:bodyPr wrap="none" rtlCol="0">
            <a:spAutoFit/>
          </a:bodyPr>
          <a:lstStyle/>
          <a:p>
            <a:r>
              <a:rPr kumimoji="1" lang="en-US" altLang="zh-CN" dirty="0" err="1"/>
              <a:t>ECal</a:t>
            </a:r>
            <a:endParaRPr kumimoji="1" lang="zh-CN" altLang="en-US" dirty="0"/>
          </a:p>
        </p:txBody>
      </p:sp>
      <p:sp>
        <p:nvSpPr>
          <p:cNvPr id="30" name="文本框 29">
            <a:extLst>
              <a:ext uri="{FF2B5EF4-FFF2-40B4-BE49-F238E27FC236}">
                <a16:creationId xmlns:a16="http://schemas.microsoft.com/office/drawing/2014/main" id="{4CDC31AC-B160-4715-934B-3D60D3DD7718}"/>
              </a:ext>
            </a:extLst>
          </p:cNvPr>
          <p:cNvSpPr txBox="1"/>
          <p:nvPr/>
        </p:nvSpPr>
        <p:spPr>
          <a:xfrm>
            <a:off x="8306002" y="2193621"/>
            <a:ext cx="548548" cy="369332"/>
          </a:xfrm>
          <a:prstGeom prst="rect">
            <a:avLst/>
          </a:prstGeom>
          <a:noFill/>
        </p:spPr>
        <p:txBody>
          <a:bodyPr wrap="none" rtlCol="0">
            <a:spAutoFit/>
          </a:bodyPr>
          <a:lstStyle/>
          <a:p>
            <a:r>
              <a:rPr kumimoji="1" lang="en-US" altLang="zh-CN" dirty="0"/>
              <a:t>VTX</a:t>
            </a:r>
            <a:endParaRPr kumimoji="1" lang="zh-CN" altLang="en-US" dirty="0"/>
          </a:p>
        </p:txBody>
      </p:sp>
    </p:spTree>
    <p:extLst>
      <p:ext uri="{BB962C8B-B14F-4D97-AF65-F5344CB8AC3E}">
        <p14:creationId xmlns:p14="http://schemas.microsoft.com/office/powerpoint/2010/main" val="3595388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09625" y="-54015"/>
            <a:ext cx="10515600" cy="1078362"/>
          </a:xfrm>
        </p:spPr>
        <p:txBody>
          <a:bodyPr>
            <a:normAutofit/>
          </a:bodyPr>
          <a:lstStyle/>
          <a:p>
            <a:pPr algn="ctr"/>
            <a:r>
              <a:rPr lang="en-US" altLang="zh-CN" sz="3200" dirty="0">
                <a:solidFill>
                  <a:srgbClr val="C00000"/>
                </a:solidFill>
                <a:effectLst/>
                <a:latin typeface="Arial" panose="020B0604020202020204" pitchFamily="34" charset="0"/>
                <a:cs typeface="Arial" panose="020B0604020202020204" pitchFamily="34" charset="0"/>
              </a:rPr>
              <a:t>SR mitigation – mask and gold plating</a:t>
            </a:r>
            <a:endParaRPr lang="zh-CN" altLang="en-US" sz="3200" dirty="0">
              <a:solidFill>
                <a:srgbClr val="C00000"/>
              </a:solidFill>
              <a:effectLst/>
              <a:latin typeface="Arial" panose="020B0604020202020204" pitchFamily="34" charset="0"/>
              <a:cs typeface="Arial" panose="020B0604020202020204" pitchFamily="34" charset="0"/>
            </a:endParaRPr>
          </a:p>
        </p:txBody>
      </p:sp>
      <p:pic>
        <p:nvPicPr>
          <p:cNvPr id="10" name="图片 9"/>
          <p:cNvPicPr>
            <a:picLocks noChangeAspect="1"/>
          </p:cNvPicPr>
          <p:nvPr/>
        </p:nvPicPr>
        <p:blipFill>
          <a:blip r:embed="rId2"/>
          <a:stretch>
            <a:fillRect/>
          </a:stretch>
        </p:blipFill>
        <p:spPr>
          <a:xfrm>
            <a:off x="115706" y="1176257"/>
            <a:ext cx="4987830" cy="1901687"/>
          </a:xfrm>
          <a:prstGeom prst="rect">
            <a:avLst/>
          </a:prstGeom>
        </p:spPr>
      </p:pic>
      <p:sp>
        <p:nvSpPr>
          <p:cNvPr id="11" name="文本框 10"/>
          <p:cNvSpPr txBox="1"/>
          <p:nvPr/>
        </p:nvSpPr>
        <p:spPr>
          <a:xfrm>
            <a:off x="115706" y="3142021"/>
            <a:ext cx="5610346" cy="1384995"/>
          </a:xfrm>
          <a:prstGeom prst="rect">
            <a:avLst/>
          </a:prstGeom>
          <a:solidFill>
            <a:schemeClr val="accent6">
              <a:lumMod val="20000"/>
              <a:lumOff val="80000"/>
            </a:schemeClr>
          </a:solidFill>
        </p:spPr>
        <p:txBody>
          <a:bodyPr wrap="square" rtlCol="0">
            <a:spAutoFit/>
          </a:bodyPr>
          <a:lstStyle/>
          <a:p>
            <a:pPr marL="342900" indent="-342900">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Masks design(two masks/IP/ring) :</a:t>
            </a:r>
          </a:p>
          <a:p>
            <a:pPr marL="742950" lvl="1"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Tungsten</a:t>
            </a:r>
          </a:p>
          <a:p>
            <a:pPr marL="742950" lvl="1"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One locates at -1.21m with 4mm height and 10mm long</a:t>
            </a:r>
          </a:p>
          <a:p>
            <a:pPr marL="742950" lvl="1"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The other at -4.2m with 0.6mm height</a:t>
            </a:r>
          </a:p>
        </p:txBody>
      </p:sp>
      <p:graphicFrame>
        <p:nvGraphicFramePr>
          <p:cNvPr id="7" name="表格 6">
            <a:extLst>
              <a:ext uri="{FF2B5EF4-FFF2-40B4-BE49-F238E27FC236}">
                <a16:creationId xmlns:a16="http://schemas.microsoft.com/office/drawing/2014/main" id="{A695CC18-0CEC-6BE2-C8EB-EDB08AEA7CF5}"/>
              </a:ext>
            </a:extLst>
          </p:cNvPr>
          <p:cNvGraphicFramePr>
            <a:graphicFrameLocks noGrp="1"/>
          </p:cNvGraphicFramePr>
          <p:nvPr/>
        </p:nvGraphicFramePr>
        <p:xfrm>
          <a:off x="5855855" y="1492983"/>
          <a:ext cx="6237868" cy="3118773"/>
        </p:xfrm>
        <a:graphic>
          <a:graphicData uri="http://schemas.openxmlformats.org/drawingml/2006/table">
            <a:tbl>
              <a:tblPr/>
              <a:tblGrid>
                <a:gridCol w="2185225">
                  <a:extLst>
                    <a:ext uri="{9D8B030D-6E8A-4147-A177-3AD203B41FA5}">
                      <a16:colId xmlns:a16="http://schemas.microsoft.com/office/drawing/2014/main" val="1840885298"/>
                    </a:ext>
                  </a:extLst>
                </a:gridCol>
                <a:gridCol w="1642257">
                  <a:extLst>
                    <a:ext uri="{9D8B030D-6E8A-4147-A177-3AD203B41FA5}">
                      <a16:colId xmlns:a16="http://schemas.microsoft.com/office/drawing/2014/main" val="3538966053"/>
                    </a:ext>
                  </a:extLst>
                </a:gridCol>
                <a:gridCol w="2410386">
                  <a:extLst>
                    <a:ext uri="{9D8B030D-6E8A-4147-A177-3AD203B41FA5}">
                      <a16:colId xmlns:a16="http://schemas.microsoft.com/office/drawing/2014/main" val="537970290"/>
                    </a:ext>
                  </a:extLst>
                </a:gridCol>
              </a:tblGrid>
              <a:tr h="1026913">
                <a:tc>
                  <a:txBody>
                    <a:bodyPr/>
                    <a:lstStyle/>
                    <a:p>
                      <a:pPr algn="l" fontAlgn="t"/>
                      <a:r>
                        <a:rPr lang="en-US" sz="1600" b="1" dirty="0">
                          <a:solidFill>
                            <a:srgbClr val="FFFFFF"/>
                          </a:solidFill>
                          <a:effectLst/>
                          <a:latin typeface="Arial" panose="020B0604020202020204" pitchFamily="34" charset="0"/>
                          <a:cs typeface="Arial" panose="020B0604020202020204" pitchFamily="34" charset="0"/>
                        </a:rPr>
                        <a:t>Methods</a:t>
                      </a:r>
                      <a:endParaRPr lang="en-US" sz="1600" dirty="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096E6"/>
                    </a:solidFill>
                  </a:tcPr>
                </a:tc>
                <a:tc>
                  <a:txBody>
                    <a:bodyPr/>
                    <a:lstStyle/>
                    <a:p>
                      <a:pPr algn="l" fontAlgn="t"/>
                      <a:r>
                        <a:rPr lang="en-US" sz="1600" b="1" dirty="0">
                          <a:solidFill>
                            <a:srgbClr val="FFFFFF"/>
                          </a:solidFill>
                          <a:effectLst/>
                          <a:latin typeface="Arial" panose="020B0604020202020204" pitchFamily="34" charset="0"/>
                          <a:cs typeface="Arial" panose="020B0604020202020204" pitchFamily="34" charset="0"/>
                        </a:rPr>
                        <a:t>Photon hitting number on Be/BX</a:t>
                      </a:r>
                      <a:endParaRPr lang="en-US" sz="1600" dirty="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096E6"/>
                    </a:solidFill>
                  </a:tcPr>
                </a:tc>
                <a:tc>
                  <a:txBody>
                    <a:bodyPr/>
                    <a:lstStyle/>
                    <a:p>
                      <a:pPr algn="l" fontAlgn="t"/>
                      <a:r>
                        <a:rPr lang="en-US" sz="1600" b="1" dirty="0">
                          <a:solidFill>
                            <a:srgbClr val="FFFFFF"/>
                          </a:solidFill>
                          <a:effectLst/>
                          <a:latin typeface="Arial" panose="020B0604020202020204" pitchFamily="34" charset="0"/>
                          <a:cs typeface="Arial" panose="020B0604020202020204" pitchFamily="34" charset="0"/>
                        </a:rPr>
                        <a:t>Deposition power on Be(W)</a:t>
                      </a:r>
                      <a:endParaRPr lang="en-US" sz="1600" dirty="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096E6"/>
                    </a:solidFill>
                  </a:tcPr>
                </a:tc>
                <a:extLst>
                  <a:ext uri="{0D108BD9-81ED-4DB2-BD59-A6C34878D82A}">
                    <a16:rowId xmlns:a16="http://schemas.microsoft.com/office/drawing/2014/main" val="3825805584"/>
                  </a:ext>
                </a:extLst>
              </a:tr>
              <a:tr h="418372">
                <a:tc>
                  <a:txBody>
                    <a:bodyPr/>
                    <a:lstStyle/>
                    <a:p>
                      <a:pPr fontAlgn="t"/>
                      <a:r>
                        <a:rPr lang="en-US" sz="1600" dirty="0">
                          <a:solidFill>
                            <a:srgbClr val="000000"/>
                          </a:solidFill>
                          <a:effectLst/>
                          <a:latin typeface="Arial" panose="020B0604020202020204" pitchFamily="34" charset="0"/>
                          <a:cs typeface="Arial" panose="020B0604020202020204" pitchFamily="34" charset="0"/>
                        </a:rPr>
                        <a:t>No mask</a:t>
                      </a:r>
                      <a:endParaRPr lang="en-US" sz="1600" dirty="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DF5"/>
                    </a:solidFill>
                  </a:tcPr>
                </a:tc>
                <a:tc>
                  <a:txBody>
                    <a:bodyPr/>
                    <a:lstStyle/>
                    <a:p>
                      <a:pPr fontAlgn="t"/>
                      <a:r>
                        <a:rPr lang="en-US" altLang="zh-CN" sz="1600" dirty="0">
                          <a:solidFill>
                            <a:schemeClr val="tx1"/>
                          </a:solidFill>
                          <a:effectLst/>
                          <a:latin typeface="Arial" panose="020B0604020202020204" pitchFamily="34" charset="0"/>
                          <a:cs typeface="Arial" panose="020B0604020202020204" pitchFamily="34" charset="0"/>
                        </a:rPr>
                        <a:t>39400.0</a:t>
                      </a:r>
                      <a:endParaRPr lang="zh-CN" altLang="en-US" sz="1600" dirty="0">
                        <a:solidFill>
                          <a:schemeClr val="tx1"/>
                        </a:solidFill>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DF5"/>
                    </a:solidFill>
                  </a:tcPr>
                </a:tc>
                <a:tc>
                  <a:txBody>
                    <a:bodyPr/>
                    <a:lstStyle/>
                    <a:p>
                      <a:pPr fontAlgn="t"/>
                      <a:r>
                        <a:rPr lang="en-US" sz="1600" dirty="0">
                          <a:solidFill>
                            <a:srgbClr val="000000"/>
                          </a:solidFill>
                          <a:effectLst/>
                          <a:latin typeface="Arial" panose="020B0604020202020204" pitchFamily="34" charset="0"/>
                          <a:cs typeface="Arial" panose="020B0604020202020204" pitchFamily="34" charset="0"/>
                        </a:rPr>
                        <a:t>30.57*e-5</a:t>
                      </a:r>
                      <a:endParaRPr lang="en-US" sz="1600" dirty="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DF5"/>
                    </a:solidFill>
                  </a:tcPr>
                </a:tc>
                <a:extLst>
                  <a:ext uri="{0D108BD9-81ED-4DB2-BD59-A6C34878D82A}">
                    <a16:rowId xmlns:a16="http://schemas.microsoft.com/office/drawing/2014/main" val="2762964496"/>
                  </a:ext>
                </a:extLst>
              </a:tr>
              <a:tr h="418372">
                <a:tc>
                  <a:txBody>
                    <a:bodyPr/>
                    <a:lstStyle/>
                    <a:p>
                      <a:pPr fontAlgn="t"/>
                      <a:r>
                        <a:rPr lang="en-US" sz="1600" dirty="0">
                          <a:solidFill>
                            <a:srgbClr val="000000"/>
                          </a:solidFill>
                          <a:effectLst/>
                          <a:latin typeface="Arial" panose="020B0604020202020204" pitchFamily="34" charset="0"/>
                          <a:cs typeface="Arial" panose="020B0604020202020204" pitchFamily="34" charset="0"/>
                        </a:rPr>
                        <a:t>1.21-mask-Cu</a:t>
                      </a:r>
                      <a:endParaRPr lang="en-US" sz="1600" dirty="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DF5"/>
                    </a:solidFill>
                  </a:tcPr>
                </a:tc>
                <a:tc>
                  <a:txBody>
                    <a:bodyPr/>
                    <a:lstStyle/>
                    <a:p>
                      <a:pPr fontAlgn="t"/>
                      <a:r>
                        <a:rPr lang="en-US" altLang="zh-CN" sz="1600" dirty="0">
                          <a:solidFill>
                            <a:schemeClr val="tx1"/>
                          </a:solidFill>
                          <a:effectLst/>
                          <a:latin typeface="Arial" panose="020B0604020202020204" pitchFamily="34" charset="0"/>
                          <a:cs typeface="Arial" panose="020B0604020202020204" pitchFamily="34" charset="0"/>
                        </a:rPr>
                        <a:t>1736.0</a:t>
                      </a:r>
                      <a:endParaRPr lang="zh-CN" altLang="en-US" sz="1600" dirty="0">
                        <a:solidFill>
                          <a:schemeClr val="tx1"/>
                        </a:solidFill>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DF5"/>
                    </a:solidFill>
                  </a:tcPr>
                </a:tc>
                <a:tc>
                  <a:txBody>
                    <a:bodyPr/>
                    <a:lstStyle/>
                    <a:p>
                      <a:pPr fontAlgn="t"/>
                      <a:r>
                        <a:rPr lang="en-US" sz="1600" dirty="0">
                          <a:solidFill>
                            <a:srgbClr val="000000"/>
                          </a:solidFill>
                          <a:effectLst/>
                          <a:latin typeface="Arial" panose="020B0604020202020204" pitchFamily="34" charset="0"/>
                          <a:cs typeface="Arial" panose="020B0604020202020204" pitchFamily="34" charset="0"/>
                        </a:rPr>
                        <a:t>1.45*e-5</a:t>
                      </a:r>
                      <a:endParaRPr lang="en-US" sz="1600" dirty="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DF5"/>
                    </a:solidFill>
                  </a:tcPr>
                </a:tc>
                <a:extLst>
                  <a:ext uri="{0D108BD9-81ED-4DB2-BD59-A6C34878D82A}">
                    <a16:rowId xmlns:a16="http://schemas.microsoft.com/office/drawing/2014/main" val="1829091872"/>
                  </a:ext>
                </a:extLst>
              </a:tr>
              <a:tr h="418372">
                <a:tc>
                  <a:txBody>
                    <a:bodyPr/>
                    <a:lstStyle/>
                    <a:p>
                      <a:pPr fontAlgn="t"/>
                      <a:r>
                        <a:rPr lang="en-US" sz="1600">
                          <a:solidFill>
                            <a:srgbClr val="000000"/>
                          </a:solidFill>
                          <a:effectLst/>
                          <a:latin typeface="Arial" panose="020B0604020202020204" pitchFamily="34" charset="0"/>
                          <a:cs typeface="Arial" panose="020B0604020202020204" pitchFamily="34" charset="0"/>
                        </a:rPr>
                        <a:t>1.21-mask-W</a:t>
                      </a:r>
                      <a:endParaRPr lang="en-US" sz="160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A"/>
                    </a:solidFill>
                  </a:tcPr>
                </a:tc>
                <a:tc>
                  <a:txBody>
                    <a:bodyPr/>
                    <a:lstStyle/>
                    <a:p>
                      <a:pPr fontAlgn="t"/>
                      <a:r>
                        <a:rPr lang="en-US" altLang="zh-CN" sz="1600" dirty="0">
                          <a:solidFill>
                            <a:schemeClr val="tx1"/>
                          </a:solidFill>
                          <a:effectLst/>
                          <a:latin typeface="Arial" panose="020B0604020202020204" pitchFamily="34" charset="0"/>
                          <a:cs typeface="Arial" panose="020B0604020202020204" pitchFamily="34" charset="0"/>
                        </a:rPr>
                        <a:t>1698.0</a:t>
                      </a:r>
                      <a:endParaRPr lang="zh-CN" altLang="en-US" sz="1600" dirty="0">
                        <a:solidFill>
                          <a:schemeClr val="tx1"/>
                        </a:solidFill>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A"/>
                    </a:solidFill>
                  </a:tcPr>
                </a:tc>
                <a:tc>
                  <a:txBody>
                    <a:bodyPr/>
                    <a:lstStyle/>
                    <a:p>
                      <a:pPr fontAlgn="t"/>
                      <a:r>
                        <a:rPr lang="en-US" sz="1600">
                          <a:solidFill>
                            <a:srgbClr val="000000"/>
                          </a:solidFill>
                          <a:effectLst/>
                          <a:latin typeface="Arial" panose="020B0604020202020204" pitchFamily="34" charset="0"/>
                          <a:cs typeface="Arial" panose="020B0604020202020204" pitchFamily="34" charset="0"/>
                        </a:rPr>
                        <a:t>1.36*e-5</a:t>
                      </a:r>
                      <a:endParaRPr lang="en-US" sz="160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A"/>
                    </a:solidFill>
                  </a:tcPr>
                </a:tc>
                <a:extLst>
                  <a:ext uri="{0D108BD9-81ED-4DB2-BD59-A6C34878D82A}">
                    <a16:rowId xmlns:a16="http://schemas.microsoft.com/office/drawing/2014/main" val="1433156249"/>
                  </a:ext>
                </a:extLst>
              </a:tr>
              <a:tr h="418372">
                <a:tc>
                  <a:txBody>
                    <a:bodyPr/>
                    <a:lstStyle/>
                    <a:p>
                      <a:pPr fontAlgn="t"/>
                      <a:r>
                        <a:rPr lang="en-US" sz="1600">
                          <a:solidFill>
                            <a:srgbClr val="000000"/>
                          </a:solidFill>
                          <a:effectLst/>
                          <a:latin typeface="Arial" panose="020B0604020202020204" pitchFamily="34" charset="0"/>
                          <a:cs typeface="Arial" panose="020B0604020202020204" pitchFamily="34" charset="0"/>
                        </a:rPr>
                        <a:t>2.2-mask-Cu</a:t>
                      </a:r>
                      <a:endParaRPr lang="en-US" sz="160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DF5"/>
                    </a:solidFill>
                  </a:tcPr>
                </a:tc>
                <a:tc>
                  <a:txBody>
                    <a:bodyPr/>
                    <a:lstStyle/>
                    <a:p>
                      <a:pPr fontAlgn="t"/>
                      <a:r>
                        <a:rPr lang="en-US" altLang="zh-CN" sz="1600" dirty="0">
                          <a:solidFill>
                            <a:schemeClr val="tx1"/>
                          </a:solidFill>
                          <a:effectLst/>
                          <a:latin typeface="Arial" panose="020B0604020202020204" pitchFamily="34" charset="0"/>
                          <a:cs typeface="Arial" panose="020B0604020202020204" pitchFamily="34" charset="0"/>
                        </a:rPr>
                        <a:t>1147.0</a:t>
                      </a:r>
                      <a:endParaRPr lang="zh-CN" altLang="en-US" sz="1600" dirty="0">
                        <a:solidFill>
                          <a:schemeClr val="tx1"/>
                        </a:solidFill>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DF5"/>
                    </a:solidFill>
                  </a:tcPr>
                </a:tc>
                <a:tc>
                  <a:txBody>
                    <a:bodyPr/>
                    <a:lstStyle/>
                    <a:p>
                      <a:pPr fontAlgn="t"/>
                      <a:r>
                        <a:rPr lang="en-US" sz="1600">
                          <a:solidFill>
                            <a:srgbClr val="000000"/>
                          </a:solidFill>
                          <a:effectLst/>
                          <a:latin typeface="Arial" panose="020B0604020202020204" pitchFamily="34" charset="0"/>
                          <a:cs typeface="Arial" panose="020B0604020202020204" pitchFamily="34" charset="0"/>
                        </a:rPr>
                        <a:t>0.94*e-5</a:t>
                      </a:r>
                      <a:endParaRPr lang="en-US" sz="160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DF5"/>
                    </a:solidFill>
                  </a:tcPr>
                </a:tc>
                <a:extLst>
                  <a:ext uri="{0D108BD9-81ED-4DB2-BD59-A6C34878D82A}">
                    <a16:rowId xmlns:a16="http://schemas.microsoft.com/office/drawing/2014/main" val="3610545423"/>
                  </a:ext>
                </a:extLst>
              </a:tr>
              <a:tr h="418372">
                <a:tc>
                  <a:txBody>
                    <a:bodyPr/>
                    <a:lstStyle/>
                    <a:p>
                      <a:pPr fontAlgn="t"/>
                      <a:r>
                        <a:rPr lang="en-US" sz="1600" dirty="0">
                          <a:solidFill>
                            <a:srgbClr val="000000"/>
                          </a:solidFill>
                          <a:effectLst/>
                          <a:latin typeface="Arial" panose="020B0604020202020204" pitchFamily="34" charset="0"/>
                          <a:cs typeface="Arial" panose="020B0604020202020204" pitchFamily="34" charset="0"/>
                        </a:rPr>
                        <a:t>1.21-mask-Cu-5㎛Au</a:t>
                      </a:r>
                      <a:endParaRPr lang="en-US" sz="1600" dirty="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A"/>
                    </a:solidFill>
                  </a:tcPr>
                </a:tc>
                <a:tc>
                  <a:txBody>
                    <a:bodyPr/>
                    <a:lstStyle/>
                    <a:p>
                      <a:pPr fontAlgn="t"/>
                      <a:r>
                        <a:rPr lang="en-US" altLang="zh-CN" sz="1600" dirty="0">
                          <a:solidFill>
                            <a:schemeClr val="tx1"/>
                          </a:solidFill>
                          <a:effectLst/>
                          <a:latin typeface="Arial" panose="020B0604020202020204" pitchFamily="34" charset="0"/>
                          <a:cs typeface="Arial" panose="020B0604020202020204" pitchFamily="34" charset="0"/>
                        </a:rPr>
                        <a:t>216.0</a:t>
                      </a:r>
                      <a:endParaRPr lang="zh-CN" altLang="en-US" sz="1600" dirty="0">
                        <a:solidFill>
                          <a:schemeClr val="tx1"/>
                        </a:solidFill>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A"/>
                    </a:solidFill>
                  </a:tcPr>
                </a:tc>
                <a:tc>
                  <a:txBody>
                    <a:bodyPr/>
                    <a:lstStyle/>
                    <a:p>
                      <a:pPr fontAlgn="t"/>
                      <a:r>
                        <a:rPr lang="en-US" sz="1600" dirty="0">
                          <a:solidFill>
                            <a:srgbClr val="000000"/>
                          </a:solidFill>
                          <a:effectLst/>
                          <a:latin typeface="Arial" panose="020B0604020202020204" pitchFamily="34" charset="0"/>
                          <a:cs typeface="Arial" panose="020B0604020202020204" pitchFamily="34" charset="0"/>
                        </a:rPr>
                        <a:t>0.273*e-5</a:t>
                      </a:r>
                      <a:endParaRPr lang="en-US" sz="1600" dirty="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A"/>
                    </a:solidFill>
                  </a:tcPr>
                </a:tc>
                <a:extLst>
                  <a:ext uri="{0D108BD9-81ED-4DB2-BD59-A6C34878D82A}">
                    <a16:rowId xmlns:a16="http://schemas.microsoft.com/office/drawing/2014/main" val="93861018"/>
                  </a:ext>
                </a:extLst>
              </a:tr>
            </a:tbl>
          </a:graphicData>
        </a:graphic>
      </p:graphicFrame>
      <p:sp>
        <p:nvSpPr>
          <p:cNvPr id="3" name="文本框 2"/>
          <p:cNvSpPr txBox="1"/>
          <p:nvPr/>
        </p:nvSpPr>
        <p:spPr>
          <a:xfrm>
            <a:off x="191345" y="5027813"/>
            <a:ext cx="6480719" cy="1477328"/>
          </a:xfrm>
          <a:prstGeom prst="rect">
            <a:avLst/>
          </a:prstGeom>
          <a:solidFill>
            <a:srgbClr val="0070C0">
              <a:alpha val="11000"/>
            </a:srgbClr>
          </a:solidFill>
        </p:spPr>
        <p:txBody>
          <a:bodyPr wrap="square" rtlCol="0">
            <a:spAutoFit/>
          </a:bodyPr>
          <a:lstStyle/>
          <a:p>
            <a:pPr marL="342900" indent="-342900">
              <a:buFont typeface="Wingdings" panose="05000000000000000000" pitchFamily="2" charset="2"/>
              <a:buChar char="Ø"/>
            </a:pPr>
            <a:r>
              <a:rPr lang="en-US" altLang="zh-CN" dirty="0">
                <a:latin typeface="Arial" panose="020B0604020202020204" pitchFamily="34" charset="0"/>
                <a:cs typeface="Arial" panose="020B0604020202020204" pitchFamily="34" charset="0"/>
              </a:rPr>
              <a:t>5㎛ gold plating as baseline</a:t>
            </a:r>
          </a:p>
          <a:p>
            <a:pPr marL="342900" indent="-342900">
              <a:buFont typeface="Wingdings" panose="05000000000000000000" pitchFamily="2" charset="2"/>
              <a:buChar char="Ø"/>
            </a:pPr>
            <a:r>
              <a:rPr lang="en-US" altLang="zh-CN" dirty="0">
                <a:latin typeface="Arial" panose="020B0604020202020204" pitchFamily="34" charset="0"/>
                <a:cs typeface="Arial" panose="020B0604020202020204" pitchFamily="34" charset="0"/>
              </a:rPr>
              <a:t>Photons hitting number on Be/BX reduced by two orders of magnitude</a:t>
            </a:r>
          </a:p>
          <a:p>
            <a:pPr marL="342900" indent="-342900">
              <a:buFont typeface="Wingdings" panose="05000000000000000000" pitchFamily="2" charset="2"/>
              <a:buChar char="Ø"/>
            </a:pPr>
            <a:r>
              <a:rPr lang="en-US" altLang="zh-CN" dirty="0">
                <a:latin typeface="Arial" panose="020B0604020202020204" pitchFamily="34" charset="0"/>
                <a:cs typeface="Arial" panose="020B0604020202020204" pitchFamily="34" charset="0"/>
              </a:rPr>
              <a:t>Deposition power on Be pipe suppressed to acceptable level by vertex detector </a:t>
            </a:r>
          </a:p>
        </p:txBody>
      </p:sp>
      <p:sp>
        <p:nvSpPr>
          <p:cNvPr id="8" name="文本框 7">
            <a:extLst>
              <a:ext uri="{FF2B5EF4-FFF2-40B4-BE49-F238E27FC236}">
                <a16:creationId xmlns:a16="http://schemas.microsoft.com/office/drawing/2014/main" id="{3CDDA6C2-F249-4C4E-9D23-93EC3B6B94F7}"/>
              </a:ext>
            </a:extLst>
          </p:cNvPr>
          <p:cNvSpPr txBox="1"/>
          <p:nvPr/>
        </p:nvSpPr>
        <p:spPr>
          <a:xfrm>
            <a:off x="-218885" y="4586529"/>
            <a:ext cx="2057020" cy="381771"/>
          </a:xfrm>
          <a:prstGeom prst="rect">
            <a:avLst/>
          </a:prstGeom>
          <a:noFill/>
        </p:spPr>
        <p:txBody>
          <a:bodyPr wrap="square">
            <a:spAutoFit/>
          </a:bodyPr>
          <a:lstStyle/>
          <a:p>
            <a:pPr marL="540000">
              <a:lnSpc>
                <a:spcPct val="110000"/>
              </a:lnSpc>
              <a:spcAft>
                <a:spcPts val="0"/>
              </a:spcAft>
              <a:buClr>
                <a:srgbClr val="002060"/>
              </a:buClr>
            </a:pPr>
            <a:r>
              <a:rPr lang="en-US" altLang="zh-CN" sz="1800" dirty="0">
                <a:solidFill>
                  <a:srgbClr val="0000FF"/>
                </a:solidFill>
                <a:latin typeface="Arial" panose="020B0604020202020204" pitchFamily="34" charset="0"/>
                <a:cs typeface="Arial" panose="020B0604020202020204" pitchFamily="34" charset="0"/>
              </a:rPr>
              <a:t>Currently:</a:t>
            </a:r>
          </a:p>
        </p:txBody>
      </p:sp>
      <p:sp>
        <p:nvSpPr>
          <p:cNvPr id="12" name="文本框 11">
            <a:extLst>
              <a:ext uri="{FF2B5EF4-FFF2-40B4-BE49-F238E27FC236}">
                <a16:creationId xmlns:a16="http://schemas.microsoft.com/office/drawing/2014/main" id="{2C984E0F-67F7-4F58-8B1C-2A79A00F75B1}"/>
              </a:ext>
            </a:extLst>
          </p:cNvPr>
          <p:cNvSpPr txBox="1"/>
          <p:nvPr/>
        </p:nvSpPr>
        <p:spPr>
          <a:xfrm>
            <a:off x="6356408" y="4910827"/>
            <a:ext cx="3117250" cy="381771"/>
          </a:xfrm>
          <a:prstGeom prst="rect">
            <a:avLst/>
          </a:prstGeom>
          <a:noFill/>
        </p:spPr>
        <p:txBody>
          <a:bodyPr wrap="square">
            <a:spAutoFit/>
          </a:bodyPr>
          <a:lstStyle/>
          <a:p>
            <a:pPr marL="540000">
              <a:lnSpc>
                <a:spcPct val="110000"/>
              </a:lnSpc>
              <a:spcAft>
                <a:spcPts val="0"/>
              </a:spcAft>
              <a:buClr>
                <a:srgbClr val="002060"/>
              </a:buClr>
            </a:pPr>
            <a:r>
              <a:rPr lang="en-US" altLang="zh-CN" sz="1800" dirty="0">
                <a:solidFill>
                  <a:srgbClr val="0000FF"/>
                </a:solidFill>
                <a:latin typeface="Arial" panose="020B0604020202020204" pitchFamily="34" charset="0"/>
                <a:cs typeface="Arial" panose="020B0604020202020204" pitchFamily="34" charset="0"/>
              </a:rPr>
              <a:t>In the future:</a:t>
            </a:r>
          </a:p>
        </p:txBody>
      </p:sp>
      <p:sp>
        <p:nvSpPr>
          <p:cNvPr id="13" name="文本框 12">
            <a:extLst>
              <a:ext uri="{FF2B5EF4-FFF2-40B4-BE49-F238E27FC236}">
                <a16:creationId xmlns:a16="http://schemas.microsoft.com/office/drawing/2014/main" id="{2051A527-7113-4257-B133-BE4FBA7930A4}"/>
              </a:ext>
            </a:extLst>
          </p:cNvPr>
          <p:cNvSpPr txBox="1"/>
          <p:nvPr/>
        </p:nvSpPr>
        <p:spPr>
          <a:xfrm>
            <a:off x="6799832" y="5381726"/>
            <a:ext cx="5171138" cy="1200329"/>
          </a:xfrm>
          <a:prstGeom prst="rect">
            <a:avLst/>
          </a:prstGeom>
          <a:solidFill>
            <a:srgbClr val="0070C0">
              <a:alpha val="11000"/>
            </a:srgbClr>
          </a:solidFill>
        </p:spPr>
        <p:txBody>
          <a:bodyPr wrap="square" rtlCol="0">
            <a:spAutoFit/>
          </a:bodyPr>
          <a:lstStyle/>
          <a:p>
            <a:pPr marL="342900" indent="-342900">
              <a:buFont typeface="Wingdings" panose="05000000000000000000" pitchFamily="2" charset="2"/>
              <a:buChar char="Ø"/>
            </a:pPr>
            <a:r>
              <a:rPr lang="en-US" altLang="zh-CN" dirty="0">
                <a:latin typeface="Arial" panose="020B0604020202020204" pitchFamily="34" charset="0"/>
                <a:cs typeface="Arial" panose="020B0604020202020204" pitchFamily="34" charset="0"/>
              </a:rPr>
              <a:t>Mask and gold plating can be improved for future with more realistic IR</a:t>
            </a:r>
            <a:endParaRPr lang="en-US" altLang="zh-CN" sz="18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Masks will be processed and manufactured along with Tungsten alloy IR beam pipe</a:t>
            </a:r>
          </a:p>
        </p:txBody>
      </p:sp>
    </p:spTree>
    <p:extLst>
      <p:ext uri="{BB962C8B-B14F-4D97-AF65-F5344CB8AC3E}">
        <p14:creationId xmlns:p14="http://schemas.microsoft.com/office/powerpoint/2010/main" val="3340062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0457" y="237387"/>
            <a:ext cx="10515600" cy="576077"/>
          </a:xfrm>
        </p:spPr>
        <p:txBody>
          <a:bodyPr>
            <a:noAutofit/>
          </a:bodyPr>
          <a:lstStyle/>
          <a:p>
            <a:pPr algn="ctr"/>
            <a:r>
              <a:rPr lang="en-US" altLang="zh-CN" sz="3200" dirty="0">
                <a:solidFill>
                  <a:srgbClr val="C00000"/>
                </a:solidFill>
                <a:effectLst/>
                <a:latin typeface="Arial" panose="020B0604020202020204" pitchFamily="34" charset="0"/>
                <a:cs typeface="Arial" panose="020B0604020202020204" pitchFamily="34" charset="0"/>
              </a:rPr>
              <a:t>Shielding</a:t>
            </a:r>
            <a:endParaRPr lang="zh-CN" altLang="en-US" sz="3200" dirty="0">
              <a:solidFill>
                <a:srgbClr val="C00000"/>
              </a:solidFill>
              <a:effectLst/>
              <a:latin typeface="Arial" panose="020B0604020202020204" pitchFamily="34" charset="0"/>
              <a:cs typeface="Arial" panose="020B0604020202020204" pitchFamily="34" charset="0"/>
            </a:endParaRPr>
          </a:p>
        </p:txBody>
      </p:sp>
      <p:sp>
        <p:nvSpPr>
          <p:cNvPr id="13" name="圆角矩形 12"/>
          <p:cNvSpPr/>
          <p:nvPr/>
        </p:nvSpPr>
        <p:spPr bwMode="auto">
          <a:xfrm>
            <a:off x="423554" y="1625413"/>
            <a:ext cx="6444370" cy="1477002"/>
          </a:xfrm>
          <a:prstGeom prst="roundRect">
            <a:avLst/>
          </a:prstGeom>
          <a:solidFill>
            <a:srgbClr val="00B050">
              <a:alpha val="19000"/>
            </a:srgbClr>
          </a:solidFill>
          <a:ln>
            <a:noFill/>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21" name="矩形 20"/>
          <p:cNvSpPr/>
          <p:nvPr/>
        </p:nvSpPr>
        <p:spPr>
          <a:xfrm>
            <a:off x="600341" y="1679293"/>
            <a:ext cx="7073812" cy="1323439"/>
          </a:xfrm>
          <a:prstGeom prst="rect">
            <a:avLst/>
          </a:prstGeom>
        </p:spPr>
        <p:txBody>
          <a:bodyPr wrap="square">
            <a:spAutoFit/>
          </a:bodyPr>
          <a:lstStyle/>
          <a:p>
            <a:pPr marL="457200" indent="-457200">
              <a:buFont typeface="+mj-lt"/>
              <a:buAutoNum type="arabicPeriod"/>
            </a:pPr>
            <a:r>
              <a:rPr lang="en-GB" altLang="zh-CN" sz="2000" dirty="0">
                <a:solidFill>
                  <a:srgbClr val="0070C0"/>
                </a:solidFill>
                <a:latin typeface="Arial" panose="020B0604020202020204" pitchFamily="34" charset="0"/>
                <a:cs typeface="Arial" panose="020B0604020202020204" pitchFamily="34" charset="0"/>
              </a:rPr>
              <a:t>Tungsten alloy IR beam pipe </a:t>
            </a:r>
          </a:p>
          <a:p>
            <a:pPr marL="457200" indent="-457200">
              <a:buFont typeface="+mj-lt"/>
              <a:buAutoNum type="arabicPeriod"/>
            </a:pPr>
            <a:r>
              <a:rPr lang="en-US" altLang="zh-CN" sz="2000" dirty="0">
                <a:solidFill>
                  <a:srgbClr val="7030A0"/>
                </a:solidFill>
                <a:latin typeface="Arial" panose="020B0604020202020204" pitchFamily="34" charset="0"/>
                <a:cs typeface="Arial" panose="020B0604020202020204" pitchFamily="34" charset="0"/>
              </a:rPr>
              <a:t>Gold plating on beryllium </a:t>
            </a:r>
            <a:r>
              <a:rPr lang="en-US" altLang="zh-CN" sz="2000" dirty="0">
                <a:solidFill>
                  <a:srgbClr val="7030A0"/>
                </a:solidFill>
                <a:latin typeface="Arial" panose="020B0604020202020204" pitchFamily="34" charset="0"/>
                <a:ea typeface="Arial Unicode MS" panose="020B0604020202020204" pitchFamily="34" charset="-122"/>
                <a:cs typeface="Arial" panose="020B0604020202020204" pitchFamily="34" charset="0"/>
              </a:rPr>
              <a:t>pipe (~5µm)</a:t>
            </a:r>
          </a:p>
          <a:p>
            <a:pPr marL="457200" indent="-457200">
              <a:buFont typeface="+mj-lt"/>
              <a:buAutoNum type="arabicPeriod"/>
            </a:pPr>
            <a:r>
              <a:rPr lang="en-US" altLang="zh-CN" sz="2000" dirty="0">
                <a:solidFill>
                  <a:srgbClr val="7030A0"/>
                </a:solidFill>
                <a:latin typeface="Arial" panose="020B0604020202020204" pitchFamily="34" charset="0"/>
                <a:cs typeface="Arial" panose="020B0604020202020204" pitchFamily="34" charset="0"/>
              </a:rPr>
              <a:t>Tungsten shielding around cryostat</a:t>
            </a:r>
          </a:p>
          <a:p>
            <a:pPr marL="457200" indent="-457200">
              <a:buFont typeface="+mj-lt"/>
              <a:buAutoNum type="arabicPeriod"/>
            </a:pPr>
            <a:r>
              <a:rPr lang="en-US" altLang="zh-CN" sz="2000" dirty="0">
                <a:solidFill>
                  <a:srgbClr val="7030A0"/>
                </a:solidFill>
                <a:latin typeface="Arial" panose="020B0604020202020204" pitchFamily="34" charset="0"/>
                <a:cs typeface="Arial" panose="020B0604020202020204" pitchFamily="34" charset="0"/>
              </a:rPr>
              <a:t>Shielding for detector hall</a:t>
            </a:r>
            <a:endParaRPr lang="zh-CN" altLang="en-US" sz="2000" dirty="0">
              <a:solidFill>
                <a:srgbClr val="7030A0"/>
              </a:solidFill>
              <a:latin typeface="Arial" panose="020B0604020202020204" pitchFamily="34" charset="0"/>
              <a:cs typeface="Arial" panose="020B0604020202020204" pitchFamily="34" charset="0"/>
            </a:endParaRPr>
          </a:p>
        </p:txBody>
      </p:sp>
      <p:sp>
        <p:nvSpPr>
          <p:cNvPr id="3" name="文本框 2"/>
          <p:cNvSpPr txBox="1"/>
          <p:nvPr/>
        </p:nvSpPr>
        <p:spPr>
          <a:xfrm>
            <a:off x="720891" y="1128954"/>
            <a:ext cx="6095170" cy="400110"/>
          </a:xfrm>
          <a:prstGeom prst="rect">
            <a:avLst/>
          </a:prstGeom>
          <a:noFill/>
        </p:spPr>
        <p:txBody>
          <a:bodyPr wrap="square" rtlCol="0">
            <a:spAutoFit/>
          </a:bodyPr>
          <a:lstStyle/>
          <a:p>
            <a:r>
              <a:rPr lang="en-US" altLang="zh-CN" sz="2000" dirty="0">
                <a:solidFill>
                  <a:srgbClr val="C00000"/>
                </a:solidFill>
                <a:latin typeface="Arial" panose="020B0604020202020204" pitchFamily="34" charset="0"/>
                <a:cs typeface="Arial" panose="020B0604020202020204" pitchFamily="34" charset="0"/>
              </a:rPr>
              <a:t>Shielding in MDI including 4 parts:</a:t>
            </a:r>
            <a:endParaRPr lang="zh-CN" altLang="en-US" sz="2000" dirty="0">
              <a:solidFill>
                <a:srgbClr val="C00000"/>
              </a:solidFill>
              <a:latin typeface="Arial" panose="020B0604020202020204" pitchFamily="34" charset="0"/>
              <a:cs typeface="Arial" panose="020B0604020202020204" pitchFamily="34" charset="0"/>
            </a:endParaRPr>
          </a:p>
        </p:txBody>
      </p:sp>
      <p:sp>
        <p:nvSpPr>
          <p:cNvPr id="24" name="文本框 23">
            <a:extLst>
              <a:ext uri="{FF2B5EF4-FFF2-40B4-BE49-F238E27FC236}">
                <a16:creationId xmlns:a16="http://schemas.microsoft.com/office/drawing/2014/main" id="{4D2B1850-75B7-45C4-ADD5-3A586D0186B7}"/>
              </a:ext>
            </a:extLst>
          </p:cNvPr>
          <p:cNvSpPr txBox="1"/>
          <p:nvPr/>
        </p:nvSpPr>
        <p:spPr>
          <a:xfrm>
            <a:off x="324567" y="5482698"/>
            <a:ext cx="11470217" cy="1200329"/>
          </a:xfrm>
          <a:prstGeom prst="rect">
            <a:avLst/>
          </a:prstGeom>
          <a:solidFill>
            <a:srgbClr val="0070C0">
              <a:alpha val="11000"/>
            </a:srgbClr>
          </a:solidFill>
        </p:spPr>
        <p:txBody>
          <a:bodyPr wrap="square" rtlCol="0">
            <a:spAutoFit/>
          </a:bodyPr>
          <a:lstStyle/>
          <a:p>
            <a:pPr marL="285750" indent="-285750">
              <a:buFont typeface="Wingdings" panose="05000000000000000000" pitchFamily="2" charset="2"/>
              <a:buChar char="Ø"/>
            </a:pPr>
            <a:r>
              <a:rPr kumimoji="1" lang="en-US" altLang="zh-CN" dirty="0">
                <a:solidFill>
                  <a:srgbClr val="002060"/>
                </a:solidFill>
                <a:latin typeface="Arial" panose="020B0604020202020204" pitchFamily="34" charset="0"/>
                <a:cs typeface="Arial" panose="020B0604020202020204" pitchFamily="34" charset="0"/>
              </a:rPr>
              <a:t>The very tight space ~Tungsten IR beam pipe </a:t>
            </a:r>
          </a:p>
          <a:p>
            <a:pPr marL="285738" marR="0" lvl="0" indent="-285738"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zh-CN" i="0"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Arial" panose="020B0604020202020204" pitchFamily="34" charset="0"/>
              </a:rPr>
              <a:t>NEG coating is suggested to the fork vacuum chambers</a:t>
            </a:r>
          </a:p>
          <a:p>
            <a:pPr marL="285738" marR="0" lvl="0" indent="-285738"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zh-CN" i="0"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Arial" panose="020B0604020202020204" pitchFamily="34" charset="0"/>
              </a:rPr>
              <a:t>Water cooling pipe is designed due to the high thermal load of impedance at high light Z model</a:t>
            </a:r>
          </a:p>
          <a:p>
            <a:pPr marL="285738" marR="0" lvl="0" indent="-285738"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zh-CN" i="0"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Arial" panose="020B0604020202020204" pitchFamily="34" charset="0"/>
              </a:rPr>
              <a:t>SR absorber will be used on the upstream of MDI to decrease the gas load of Synchrotron radiation</a:t>
            </a:r>
            <a:r>
              <a:rPr kumimoji="0" lang="en-US" altLang="zh-CN"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 </a:t>
            </a:r>
            <a:endParaRPr kumimoji="0" lang="zh-CN" altLang="en-US"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5" name="文本框 24">
            <a:extLst>
              <a:ext uri="{FF2B5EF4-FFF2-40B4-BE49-F238E27FC236}">
                <a16:creationId xmlns:a16="http://schemas.microsoft.com/office/drawing/2014/main" id="{1F808166-2309-4E67-92C1-A0581B7CEE92}"/>
              </a:ext>
            </a:extLst>
          </p:cNvPr>
          <p:cNvSpPr txBox="1"/>
          <p:nvPr/>
        </p:nvSpPr>
        <p:spPr>
          <a:xfrm>
            <a:off x="-196067" y="5045869"/>
            <a:ext cx="6094324" cy="373436"/>
          </a:xfrm>
          <a:prstGeom prst="rect">
            <a:avLst/>
          </a:prstGeom>
          <a:noFill/>
        </p:spPr>
        <p:txBody>
          <a:bodyPr wrap="square">
            <a:spAutoFit/>
          </a:bodyPr>
          <a:lstStyle/>
          <a:p>
            <a:pPr marL="540000">
              <a:lnSpc>
                <a:spcPct val="110000"/>
              </a:lnSpc>
              <a:spcAft>
                <a:spcPts val="0"/>
              </a:spcAft>
              <a:buClr>
                <a:srgbClr val="002060"/>
              </a:buClr>
            </a:pPr>
            <a:r>
              <a:rPr lang="en-US" altLang="zh-CN" sz="1800" dirty="0">
                <a:solidFill>
                  <a:srgbClr val="0000FF"/>
                </a:solidFill>
                <a:latin typeface="Arial" panose="020B0604020202020204" pitchFamily="34" charset="0"/>
                <a:cs typeface="Arial" panose="020B0604020202020204" pitchFamily="34" charset="0"/>
              </a:rPr>
              <a:t>Currently:</a:t>
            </a:r>
          </a:p>
        </p:txBody>
      </p:sp>
      <p:sp>
        <p:nvSpPr>
          <p:cNvPr id="27" name="文本框 26">
            <a:extLst>
              <a:ext uri="{FF2B5EF4-FFF2-40B4-BE49-F238E27FC236}">
                <a16:creationId xmlns:a16="http://schemas.microsoft.com/office/drawing/2014/main" id="{626521DC-93FA-4E99-B079-77BBCB4CA5F5}"/>
              </a:ext>
            </a:extLst>
          </p:cNvPr>
          <p:cNvSpPr txBox="1"/>
          <p:nvPr/>
        </p:nvSpPr>
        <p:spPr>
          <a:xfrm>
            <a:off x="7364427" y="3696676"/>
            <a:ext cx="4430357" cy="1754326"/>
          </a:xfrm>
          <a:prstGeom prst="rect">
            <a:avLst/>
          </a:prstGeom>
          <a:solidFill>
            <a:schemeClr val="accent6">
              <a:lumMod val="20000"/>
              <a:lumOff val="80000"/>
            </a:schemeClr>
          </a:solidFill>
        </p:spPr>
        <p:txBody>
          <a:bodyPr wrap="square" rtlCol="0">
            <a:spAutoFit/>
          </a:bodyPr>
          <a:lstStyle/>
          <a:p>
            <a:pPr marL="285738" marR="0" lvl="0" indent="-285738"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altLang="zh-CN" dirty="0">
                <a:solidFill>
                  <a:srgbClr val="002060"/>
                </a:solidFill>
                <a:latin typeface="Arial" panose="020B0604020202020204" pitchFamily="34" charset="0"/>
                <a:ea typeface="宋体" panose="02010600030101010101" pitchFamily="2" charset="-122"/>
                <a:cs typeface="Arial" panose="020B0604020202020204" pitchFamily="34" charset="0"/>
              </a:rPr>
              <a:t>Beam pipe model more realistic, detail simulation </a:t>
            </a:r>
          </a:p>
          <a:p>
            <a:pPr marL="285738" indent="-285738">
              <a:buFont typeface="Wingdings" panose="05000000000000000000" pitchFamily="2" charset="2"/>
              <a:buChar char="Ø"/>
              <a:defRPr/>
            </a:pPr>
            <a:r>
              <a:rPr kumimoji="1" lang="en-US" altLang="zh-CN" dirty="0">
                <a:solidFill>
                  <a:srgbClr val="002060"/>
                </a:solidFill>
                <a:latin typeface="Arial" panose="020B0604020202020204" pitchFamily="34" charset="0"/>
                <a:cs typeface="Arial" panose="020B0604020202020204" pitchFamily="34" charset="0"/>
              </a:rPr>
              <a:t>Seek for better new shielding material in EDR</a:t>
            </a:r>
            <a:endParaRPr kumimoji="0" lang="en-US" altLang="zh-CN" i="0"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Arial" panose="020B0604020202020204" pitchFamily="34" charset="0"/>
            </a:endParaRPr>
          </a:p>
          <a:p>
            <a:pPr marL="285738" marR="0" lvl="0" indent="-285738"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altLang="zh-CN" i="0"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Arial" panose="020B0604020202020204" pitchFamily="34" charset="0"/>
              </a:rPr>
              <a:t>Vacuum chamber of Tungsten alloy </a:t>
            </a:r>
            <a:r>
              <a:rPr kumimoji="0" lang="en-US" altLang="zh-CN" i="0"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Arial" panose="020B0604020202020204" pitchFamily="34" charset="0"/>
              </a:rPr>
              <a:t>will be processed and developed in EDR</a:t>
            </a:r>
          </a:p>
        </p:txBody>
      </p:sp>
      <p:sp>
        <p:nvSpPr>
          <p:cNvPr id="28" name="文本框 27">
            <a:extLst>
              <a:ext uri="{FF2B5EF4-FFF2-40B4-BE49-F238E27FC236}">
                <a16:creationId xmlns:a16="http://schemas.microsoft.com/office/drawing/2014/main" id="{50095E41-0736-48AE-BD99-8B5BDD8DDB86}"/>
              </a:ext>
            </a:extLst>
          </p:cNvPr>
          <p:cNvSpPr txBox="1"/>
          <p:nvPr/>
        </p:nvSpPr>
        <p:spPr>
          <a:xfrm>
            <a:off x="6816061" y="3258822"/>
            <a:ext cx="3117250" cy="381771"/>
          </a:xfrm>
          <a:prstGeom prst="rect">
            <a:avLst/>
          </a:prstGeom>
          <a:noFill/>
        </p:spPr>
        <p:txBody>
          <a:bodyPr wrap="square">
            <a:spAutoFit/>
          </a:bodyPr>
          <a:lstStyle/>
          <a:p>
            <a:pPr marL="540000">
              <a:lnSpc>
                <a:spcPct val="110000"/>
              </a:lnSpc>
              <a:spcAft>
                <a:spcPts val="0"/>
              </a:spcAft>
              <a:buClr>
                <a:srgbClr val="002060"/>
              </a:buClr>
            </a:pPr>
            <a:r>
              <a:rPr lang="en-US" altLang="zh-CN" sz="1800" dirty="0">
                <a:solidFill>
                  <a:srgbClr val="0000FF"/>
                </a:solidFill>
                <a:latin typeface="Arial" panose="020B0604020202020204" pitchFamily="34" charset="0"/>
                <a:cs typeface="Arial" panose="020B0604020202020204" pitchFamily="34" charset="0"/>
              </a:rPr>
              <a:t>In the future:</a:t>
            </a:r>
          </a:p>
        </p:txBody>
      </p:sp>
      <p:pic>
        <p:nvPicPr>
          <p:cNvPr id="14" name="图片 13">
            <a:extLst>
              <a:ext uri="{FF2B5EF4-FFF2-40B4-BE49-F238E27FC236}">
                <a16:creationId xmlns:a16="http://schemas.microsoft.com/office/drawing/2014/main" id="{65C02870-D98D-4DDA-8C35-49CF762FC2ED}"/>
              </a:ext>
            </a:extLst>
          </p:cNvPr>
          <p:cNvPicPr>
            <a:picLocks noChangeAspect="1"/>
          </p:cNvPicPr>
          <p:nvPr/>
        </p:nvPicPr>
        <p:blipFill>
          <a:blip r:embed="rId2"/>
          <a:stretch>
            <a:fillRect/>
          </a:stretch>
        </p:blipFill>
        <p:spPr>
          <a:xfrm>
            <a:off x="7286116" y="1422569"/>
            <a:ext cx="4320000" cy="1738755"/>
          </a:xfrm>
          <a:prstGeom prst="rect">
            <a:avLst/>
          </a:prstGeom>
        </p:spPr>
      </p:pic>
      <p:pic>
        <p:nvPicPr>
          <p:cNvPr id="15" name="图片 14">
            <a:extLst>
              <a:ext uri="{FF2B5EF4-FFF2-40B4-BE49-F238E27FC236}">
                <a16:creationId xmlns:a16="http://schemas.microsoft.com/office/drawing/2014/main" id="{9A49B049-E896-4275-86F0-69F25D5CA925}"/>
              </a:ext>
            </a:extLst>
          </p:cNvPr>
          <p:cNvPicPr>
            <a:picLocks noChangeAspect="1"/>
          </p:cNvPicPr>
          <p:nvPr/>
        </p:nvPicPr>
        <p:blipFill>
          <a:blip r:embed="rId3"/>
          <a:stretch>
            <a:fillRect/>
          </a:stretch>
        </p:blipFill>
        <p:spPr>
          <a:xfrm>
            <a:off x="1842802" y="3210757"/>
            <a:ext cx="4253198" cy="1861138"/>
          </a:xfrm>
          <a:prstGeom prst="rect">
            <a:avLst/>
          </a:prstGeom>
        </p:spPr>
      </p:pic>
    </p:spTree>
    <p:extLst>
      <p:ext uri="{BB962C8B-B14F-4D97-AF65-F5344CB8AC3E}">
        <p14:creationId xmlns:p14="http://schemas.microsoft.com/office/powerpoint/2010/main" val="3934170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3200" dirty="0">
                <a:solidFill>
                  <a:srgbClr val="C00000"/>
                </a:solidFill>
                <a:effectLst/>
                <a:latin typeface="Arial" panose="020B0604020202020204" pitchFamily="34" charset="0"/>
                <a:cs typeface="Arial" panose="020B0604020202020204" pitchFamily="34" charset="0"/>
              </a:rPr>
              <a:t>Movable collimators</a:t>
            </a:r>
            <a:endParaRPr lang="zh-CN" altLang="en-US" sz="3200" dirty="0">
              <a:solidFill>
                <a:srgbClr val="C00000"/>
              </a:solidFill>
              <a:effectLst/>
              <a:latin typeface="Arial" panose="020B0604020202020204" pitchFamily="34" charset="0"/>
              <a:cs typeface="Arial" panose="020B0604020202020204" pitchFamily="34" charset="0"/>
            </a:endParaRPr>
          </a:p>
        </p:txBody>
      </p:sp>
      <p:sp>
        <p:nvSpPr>
          <p:cNvPr id="5" name="矩形 4"/>
          <p:cNvSpPr/>
          <p:nvPr/>
        </p:nvSpPr>
        <p:spPr>
          <a:xfrm>
            <a:off x="0" y="1104597"/>
            <a:ext cx="12047456" cy="923330"/>
          </a:xfrm>
          <a:prstGeom prst="rect">
            <a:avLst/>
          </a:prstGeom>
        </p:spPr>
        <p:txBody>
          <a:bodyPr wrap="square">
            <a:spAutoFit/>
          </a:bodyPr>
          <a:lstStyle/>
          <a:p>
            <a:pPr marL="742950" lvl="1"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In TDR, we made a preliminary design of movable collimators for background mitigation.</a:t>
            </a:r>
          </a:p>
          <a:p>
            <a:pPr marL="742950" lvl="1"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Jaw and vacuum vessel material: </a:t>
            </a:r>
            <a:r>
              <a:rPr lang="en-US" altLang="zh-CN" dirty="0" err="1">
                <a:latin typeface="Arial" panose="020B0604020202020204" pitchFamily="34" charset="0"/>
                <a:cs typeface="Arial" panose="020B0604020202020204" pitchFamily="34" charset="0"/>
              </a:rPr>
              <a:t>Glidcop</a:t>
            </a:r>
            <a:r>
              <a:rPr lang="en-US" altLang="zh-CN" dirty="0">
                <a:latin typeface="Arial" panose="020B0604020202020204" pitchFamily="34" charset="0"/>
                <a:cs typeface="Arial" panose="020B0604020202020204" pitchFamily="34" charset="0"/>
              </a:rPr>
              <a:t> Al-15, can endure the SR and HOM power in normal operation.</a:t>
            </a:r>
          </a:p>
          <a:p>
            <a:pPr marL="285750" indent="-285750">
              <a:buFont typeface="Wingdings" panose="05000000000000000000" pitchFamily="2" charset="2"/>
              <a:buChar char="Ø"/>
            </a:pPr>
            <a:endParaRPr lang="en-US" altLang="zh-CN" dirty="0">
              <a:latin typeface="Arial" panose="020B0604020202020204" pitchFamily="34" charset="0"/>
              <a:cs typeface="Arial" panose="020B0604020202020204" pitchFamily="34" charset="0"/>
            </a:endParaRPr>
          </a:p>
        </p:txBody>
      </p:sp>
      <p:sp>
        <p:nvSpPr>
          <p:cNvPr id="7" name="文本框 6">
            <a:extLst>
              <a:ext uri="{FF2B5EF4-FFF2-40B4-BE49-F238E27FC236}">
                <a16:creationId xmlns:a16="http://schemas.microsoft.com/office/drawing/2014/main" id="{B0D6A0B2-A569-421A-B781-CD6A0C041EF7}"/>
              </a:ext>
            </a:extLst>
          </p:cNvPr>
          <p:cNvSpPr txBox="1"/>
          <p:nvPr/>
        </p:nvSpPr>
        <p:spPr>
          <a:xfrm>
            <a:off x="1713261" y="4208479"/>
            <a:ext cx="2401834"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200" dirty="0">
                <a:latin typeface="Arial" panose="020B0604020202020204" pitchFamily="34" charset="0"/>
                <a:cs typeface="Arial" panose="020B0604020202020204" pitchFamily="34" charset="0"/>
              </a:rPr>
              <a:t>Highest temperature: 124 </a:t>
            </a:r>
            <a:r>
              <a:rPr lang="zh-CN" altLang="en-US" sz="1200" dirty="0">
                <a:solidFill>
                  <a:prstClr val="black"/>
                </a:solidFill>
                <a:latin typeface="Arial" panose="020B0604020202020204" pitchFamily="34" charset="0"/>
                <a:cs typeface="Arial" panose="020B0604020202020204" pitchFamily="34" charset="0"/>
              </a:rPr>
              <a:t>℃</a:t>
            </a:r>
            <a:endParaRPr lang="zh-CN" altLang="en-US" sz="1200" dirty="0">
              <a:latin typeface="Arial" panose="020B0604020202020204" pitchFamily="34" charset="0"/>
              <a:cs typeface="Arial" panose="020B0604020202020204" pitchFamily="34" charset="0"/>
            </a:endParaRPr>
          </a:p>
        </p:txBody>
      </p:sp>
      <p:pic>
        <p:nvPicPr>
          <p:cNvPr id="10" name="图片 9">
            <a:extLst>
              <a:ext uri="{FF2B5EF4-FFF2-40B4-BE49-F238E27FC236}">
                <a16:creationId xmlns:a16="http://schemas.microsoft.com/office/drawing/2014/main" id="{EC870E30-62FE-479E-98FE-D4036CCF6C94}"/>
              </a:ext>
            </a:extLst>
          </p:cNvPr>
          <p:cNvPicPr>
            <a:picLocks noChangeAspect="1"/>
          </p:cNvPicPr>
          <p:nvPr/>
        </p:nvPicPr>
        <p:blipFill>
          <a:blip r:embed="rId2"/>
          <a:stretch>
            <a:fillRect/>
          </a:stretch>
        </p:blipFill>
        <p:spPr>
          <a:xfrm>
            <a:off x="309830" y="1837239"/>
            <a:ext cx="4982456" cy="2371240"/>
          </a:xfrm>
          <a:prstGeom prst="rect">
            <a:avLst/>
          </a:prstGeom>
        </p:spPr>
      </p:pic>
      <p:pic>
        <p:nvPicPr>
          <p:cNvPr id="11" name="图片 10">
            <a:extLst>
              <a:ext uri="{FF2B5EF4-FFF2-40B4-BE49-F238E27FC236}">
                <a16:creationId xmlns:a16="http://schemas.microsoft.com/office/drawing/2014/main" id="{B58A01A9-4127-4FF2-81C5-8191921E6088}"/>
              </a:ext>
            </a:extLst>
          </p:cNvPr>
          <p:cNvPicPr>
            <a:picLocks noChangeAspect="1"/>
          </p:cNvPicPr>
          <p:nvPr/>
        </p:nvPicPr>
        <p:blipFill>
          <a:blip r:embed="rId3"/>
          <a:stretch>
            <a:fillRect/>
          </a:stretch>
        </p:blipFill>
        <p:spPr>
          <a:xfrm>
            <a:off x="609600" y="4733814"/>
            <a:ext cx="2273157" cy="1390463"/>
          </a:xfrm>
          <a:prstGeom prst="rect">
            <a:avLst/>
          </a:prstGeom>
        </p:spPr>
      </p:pic>
      <p:pic>
        <p:nvPicPr>
          <p:cNvPr id="13" name="内容占位符 5">
            <a:extLst>
              <a:ext uri="{FF2B5EF4-FFF2-40B4-BE49-F238E27FC236}">
                <a16:creationId xmlns:a16="http://schemas.microsoft.com/office/drawing/2014/main" id="{7A2EFE79-0943-4937-B4B5-7D7AAAF00D35}"/>
              </a:ext>
            </a:extLst>
          </p:cNvPr>
          <p:cNvPicPr>
            <a:picLocks noGrp="1" noChangeAspect="1"/>
          </p:cNvPicPr>
          <p:nvPr>
            <p:ph idx="1"/>
          </p:nvPr>
        </p:nvPicPr>
        <p:blipFill rotWithShape="1">
          <a:blip r:embed="rId4"/>
          <a:srcRect r="1734"/>
          <a:stretch/>
        </p:blipFill>
        <p:spPr>
          <a:xfrm>
            <a:off x="3233061" y="4617765"/>
            <a:ext cx="1764068" cy="1506512"/>
          </a:xfrm>
          <a:prstGeom prst="rect">
            <a:avLst/>
          </a:prstGeom>
        </p:spPr>
      </p:pic>
      <p:sp>
        <p:nvSpPr>
          <p:cNvPr id="17" name="圆角矩形 16"/>
          <p:cNvSpPr/>
          <p:nvPr/>
        </p:nvSpPr>
        <p:spPr bwMode="auto">
          <a:xfrm>
            <a:off x="5710136" y="2149813"/>
            <a:ext cx="6337320" cy="4066160"/>
          </a:xfrm>
          <a:prstGeom prst="roundRect">
            <a:avLst/>
          </a:prstGeom>
          <a:solidFill>
            <a:srgbClr val="00B0F0">
              <a:alpha val="7000"/>
            </a:srgbClr>
          </a:solidFill>
          <a:ln>
            <a:noFill/>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18" name="矩形 17"/>
          <p:cNvSpPr/>
          <p:nvPr/>
        </p:nvSpPr>
        <p:spPr>
          <a:xfrm>
            <a:off x="5986438" y="2449125"/>
            <a:ext cx="5784715" cy="3693319"/>
          </a:xfrm>
          <a:prstGeom prst="rect">
            <a:avLst/>
          </a:prstGeom>
        </p:spPr>
        <p:txBody>
          <a:bodyPr wrap="square">
            <a:spAutoFit/>
          </a:bodyPr>
          <a:lstStyle/>
          <a:p>
            <a:r>
              <a:rPr lang="en-US" altLang="zh-CN" dirty="0">
                <a:solidFill>
                  <a:srgbClr val="FF0000"/>
                </a:solidFill>
                <a:latin typeface="Arial" panose="020B0604020202020204" pitchFamily="34" charset="0"/>
                <a:cs typeface="Arial" panose="020B0604020202020204" pitchFamily="34" charset="0"/>
              </a:rPr>
              <a:t>Plan in EDR:</a:t>
            </a:r>
          </a:p>
          <a:p>
            <a:pPr marL="742950" lvl="1"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The structure design and detailed FEA, beam-material interaction and impedance.</a:t>
            </a:r>
          </a:p>
          <a:p>
            <a:pPr marL="742950" lvl="1"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The necessary technique study if possible (</a:t>
            </a:r>
            <a:r>
              <a:rPr lang="en-US" altLang="zh-CN" dirty="0" err="1">
                <a:latin typeface="Arial" panose="020B0604020202020204" pitchFamily="34" charset="0"/>
                <a:cs typeface="Arial" panose="020B0604020202020204" pitchFamily="34" charset="0"/>
              </a:rPr>
              <a:t>eg</a:t>
            </a:r>
            <a:r>
              <a:rPr lang="en-US" altLang="zh-CN" dirty="0">
                <a:latin typeface="Arial" panose="020B0604020202020204" pitchFamily="34" charset="0"/>
                <a:cs typeface="Arial" panose="020B0604020202020204" pitchFamily="34" charset="0"/>
              </a:rPr>
              <a:t>. Tip material and connecting technique with jaw body. )</a:t>
            </a:r>
          </a:p>
          <a:p>
            <a:r>
              <a:rPr lang="en-US" altLang="zh-CN" dirty="0">
                <a:solidFill>
                  <a:srgbClr val="FF0000"/>
                </a:solidFill>
                <a:latin typeface="Arial" panose="020B0604020202020204" pitchFamily="34" charset="0"/>
                <a:cs typeface="Arial" panose="020B0604020202020204" pitchFamily="34" charset="0"/>
              </a:rPr>
              <a:t>Aim:</a:t>
            </a:r>
          </a:p>
          <a:p>
            <a:pPr marL="742950" lvl="1"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Collimators can work theoretically.</a:t>
            </a:r>
          </a:p>
          <a:p>
            <a:pPr marL="742950" lvl="1"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Thermal conductivity of new material ≥600 W/(</a:t>
            </a:r>
            <a:r>
              <a:rPr lang="en-US" altLang="zh-CN" dirty="0" err="1">
                <a:latin typeface="Arial" panose="020B0604020202020204" pitchFamily="34" charset="0"/>
                <a:cs typeface="Arial" panose="020B0604020202020204" pitchFamily="34" charset="0"/>
              </a:rPr>
              <a:t>m.K</a:t>
            </a:r>
            <a:r>
              <a:rPr lang="zh-CN" altLang="en-US" dirty="0">
                <a:latin typeface="Arial" panose="020B0604020202020204" pitchFamily="34" charset="0"/>
                <a:cs typeface="Arial" panose="020B0604020202020204" pitchFamily="34" charset="0"/>
              </a:rPr>
              <a:t>）</a:t>
            </a:r>
            <a:endParaRPr lang="en-US" altLang="zh-CN"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Connection strength higher than 90% strength of base material.</a:t>
            </a:r>
          </a:p>
          <a:p>
            <a:pPr marL="742950" lvl="1" indent="-285750">
              <a:buFont typeface="Wingdings" panose="05000000000000000000" pitchFamily="2" charset="2"/>
              <a:buChar char="Ø"/>
            </a:pP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4051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931195"/>
          </a:xfrm>
        </p:spPr>
        <p:txBody>
          <a:bodyPr>
            <a:normAutofit/>
          </a:bodyPr>
          <a:lstStyle/>
          <a:p>
            <a:pPr algn="ctr"/>
            <a:r>
              <a:rPr lang="en-US" altLang="zh-CN" sz="3200" dirty="0">
                <a:solidFill>
                  <a:srgbClr val="C00000"/>
                </a:solidFill>
                <a:effectLst/>
                <a:latin typeface="Arial" panose="020B0604020202020204" pitchFamily="34" charset="0"/>
                <a:cs typeface="Arial" panose="020B0604020202020204" pitchFamily="34" charset="0"/>
              </a:rPr>
              <a:t>Heat load in IR</a:t>
            </a:r>
            <a:endParaRPr lang="zh-CN" altLang="en-US" sz="3200" dirty="0">
              <a:solidFill>
                <a:srgbClr val="C00000"/>
              </a:solidFill>
              <a:effectLst/>
              <a:latin typeface="Arial" panose="020B0604020202020204" pitchFamily="34" charset="0"/>
              <a:cs typeface="Arial" panose="020B0604020202020204" pitchFamily="34" charset="0"/>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371" y="2745808"/>
            <a:ext cx="3929011" cy="1703328"/>
          </a:xfrm>
          <a:prstGeom prst="rect">
            <a:avLst/>
          </a:prstGeom>
        </p:spPr>
      </p:pic>
      <p:pic>
        <p:nvPicPr>
          <p:cNvPr id="9" name="图片 8"/>
          <p:cNvPicPr>
            <a:picLocks noChangeAspect="1"/>
          </p:cNvPicPr>
          <p:nvPr/>
        </p:nvPicPr>
        <p:blipFill rotWithShape="1">
          <a:blip r:embed="rId3"/>
          <a:srcRect r="1061"/>
          <a:stretch/>
        </p:blipFill>
        <p:spPr>
          <a:xfrm>
            <a:off x="6457712" y="3867950"/>
            <a:ext cx="5479087" cy="2722500"/>
          </a:xfrm>
          <a:prstGeom prst="rect">
            <a:avLst/>
          </a:prstGeom>
        </p:spPr>
      </p:pic>
      <p:sp>
        <p:nvSpPr>
          <p:cNvPr id="11" name="文本框 10">
            <a:extLst>
              <a:ext uri="{FF2B5EF4-FFF2-40B4-BE49-F238E27FC236}">
                <a16:creationId xmlns:a16="http://schemas.microsoft.com/office/drawing/2014/main" id="{60B92370-D3ED-4196-9CA1-9CC2689B330D}"/>
              </a:ext>
            </a:extLst>
          </p:cNvPr>
          <p:cNvSpPr txBox="1"/>
          <p:nvPr/>
        </p:nvSpPr>
        <p:spPr>
          <a:xfrm>
            <a:off x="-96688" y="1190110"/>
            <a:ext cx="6094324" cy="1287532"/>
          </a:xfrm>
          <a:prstGeom prst="rect">
            <a:avLst/>
          </a:prstGeom>
          <a:noFill/>
        </p:spPr>
        <p:txBody>
          <a:bodyPr wrap="square">
            <a:spAutoFit/>
          </a:bodyPr>
          <a:lstStyle/>
          <a:p>
            <a:pPr lvl="1">
              <a:lnSpc>
                <a:spcPct val="110000"/>
              </a:lnSpc>
              <a:buClr>
                <a:srgbClr val="002060"/>
              </a:buClr>
            </a:pPr>
            <a:r>
              <a:rPr lang="en-US" altLang="zh-CN" dirty="0">
                <a:solidFill>
                  <a:srgbClr val="C00000"/>
                </a:solidFill>
                <a:latin typeface="Arial" panose="020B0604020202020204" pitchFamily="34" charset="0"/>
                <a:cs typeface="Arial" panose="020B0604020202020204" pitchFamily="34" charset="0"/>
              </a:rPr>
              <a:t>Heat load source:  </a:t>
            </a:r>
          </a:p>
          <a:p>
            <a:pPr lvl="1">
              <a:lnSpc>
                <a:spcPct val="110000"/>
              </a:lnSpc>
              <a:buClr>
                <a:srgbClr val="002060"/>
              </a:buClr>
              <a:buFont typeface="Wingdings" panose="05000000000000000000" pitchFamily="2" charset="2"/>
              <a:buChar char="Ø"/>
            </a:pPr>
            <a:r>
              <a:rPr lang="en-US" altLang="zh-CN" dirty="0">
                <a:solidFill>
                  <a:srgbClr val="002060"/>
                </a:solidFill>
                <a:latin typeface="Arial" panose="020B0604020202020204" pitchFamily="34" charset="0"/>
                <a:cs typeface="Arial" panose="020B0604020202020204" pitchFamily="34" charset="0"/>
              </a:rPr>
              <a:t> Impedance</a:t>
            </a:r>
          </a:p>
          <a:p>
            <a:pPr lvl="1">
              <a:lnSpc>
                <a:spcPct val="110000"/>
              </a:lnSpc>
              <a:buClr>
                <a:srgbClr val="002060"/>
              </a:buClr>
              <a:buFont typeface="Wingdings" panose="05000000000000000000" pitchFamily="2" charset="2"/>
              <a:buChar char="Ø"/>
            </a:pPr>
            <a:r>
              <a:rPr lang="en-US" altLang="zh-CN" dirty="0">
                <a:solidFill>
                  <a:srgbClr val="002060"/>
                </a:solidFill>
                <a:latin typeface="Arial" panose="020B0604020202020204" pitchFamily="34" charset="0"/>
                <a:cs typeface="Arial" panose="020B0604020202020204" pitchFamily="34" charset="0"/>
              </a:rPr>
              <a:t> Synchrotron radiation</a:t>
            </a:r>
          </a:p>
          <a:p>
            <a:pPr lvl="1">
              <a:lnSpc>
                <a:spcPct val="110000"/>
              </a:lnSpc>
              <a:buClr>
                <a:srgbClr val="002060"/>
              </a:buClr>
              <a:buFont typeface="Wingdings" panose="05000000000000000000" pitchFamily="2" charset="2"/>
              <a:buChar char="Ø"/>
            </a:pPr>
            <a:r>
              <a:rPr lang="en-US" altLang="zh-CN" dirty="0">
                <a:solidFill>
                  <a:srgbClr val="002060"/>
                </a:solidFill>
                <a:latin typeface="Arial" panose="020B0604020202020204" pitchFamily="34" charset="0"/>
                <a:cs typeface="Arial" panose="020B0604020202020204" pitchFamily="34" charset="0"/>
              </a:rPr>
              <a:t> Beam loss backgrounds</a:t>
            </a:r>
            <a:endParaRPr lang="en-US" altLang="zh-CN" dirty="0">
              <a:solidFill>
                <a:srgbClr val="FF0000"/>
              </a:solidFill>
              <a:latin typeface="Arial" panose="020B0604020202020204" pitchFamily="34" charset="0"/>
              <a:cs typeface="Arial" panose="020B0604020202020204" pitchFamily="34" charset="0"/>
            </a:endParaRPr>
          </a:p>
        </p:txBody>
      </p:sp>
      <p:sp>
        <p:nvSpPr>
          <p:cNvPr id="13" name="文本框 12">
            <a:extLst>
              <a:ext uri="{FF2B5EF4-FFF2-40B4-BE49-F238E27FC236}">
                <a16:creationId xmlns:a16="http://schemas.microsoft.com/office/drawing/2014/main" id="{829EBAF4-819C-4979-A01F-6429065E4813}"/>
              </a:ext>
            </a:extLst>
          </p:cNvPr>
          <p:cNvSpPr txBox="1"/>
          <p:nvPr/>
        </p:nvSpPr>
        <p:spPr>
          <a:xfrm>
            <a:off x="4367808" y="1566147"/>
            <a:ext cx="7474883" cy="2031325"/>
          </a:xfrm>
          <a:prstGeom prst="rect">
            <a:avLst/>
          </a:prstGeom>
          <a:noFill/>
        </p:spPr>
        <p:txBody>
          <a:bodyPr wrap="square">
            <a:spAutoFit/>
          </a:bodyPr>
          <a:lstStyle/>
          <a:p>
            <a:pPr marL="342900" indent="-342900">
              <a:buFont typeface="Wingdings" panose="05000000000000000000" pitchFamily="2" charset="2"/>
              <a:buChar char="Ø"/>
            </a:pPr>
            <a:r>
              <a:rPr lang="en-US" altLang="zh-CN" dirty="0">
                <a:solidFill>
                  <a:srgbClr val="002060"/>
                </a:solidFill>
                <a:latin typeface="Arial" panose="020B0604020202020204" pitchFamily="34" charset="0"/>
                <a:cs typeface="Arial" panose="020B0604020202020204" pitchFamily="34" charset="0"/>
              </a:rPr>
              <a:t>Heat load in IR from impedance, SR and beam loss background from the process of RBB, BS, BG, and BTH hitting the IR beam pipe are analyzed.</a:t>
            </a:r>
          </a:p>
          <a:p>
            <a:pPr marL="342900" indent="-342900">
              <a:buFont typeface="Wingdings" panose="05000000000000000000" pitchFamily="2" charset="2"/>
              <a:buChar char="Ø"/>
            </a:pPr>
            <a:r>
              <a:rPr lang="en-US" altLang="zh-CN" dirty="0">
                <a:solidFill>
                  <a:srgbClr val="002060"/>
                </a:solidFill>
                <a:latin typeface="Arial" panose="020B0604020202020204" pitchFamily="34" charset="0"/>
                <a:cs typeface="Arial" panose="020B0604020202020204" pitchFamily="34" charset="0"/>
              </a:rPr>
              <a:t>Most serious in RVC bellows without cooling, ~0.3</a:t>
            </a:r>
            <a:r>
              <a:rPr lang="en-US" altLang="zh-CN" sz="1800" dirty="0">
                <a:solidFill>
                  <a:srgbClr val="002060"/>
                </a:solidFill>
                <a:latin typeface="Arial" panose="020B0604020202020204" pitchFamily="34" charset="0"/>
                <a:cs typeface="Arial" panose="020B0604020202020204" pitchFamily="34" charset="0"/>
              </a:rPr>
              <a:t> W/cm</a:t>
            </a:r>
            <a:r>
              <a:rPr lang="en-US" altLang="zh-CN" sz="1800" baseline="30000" dirty="0">
                <a:solidFill>
                  <a:srgbClr val="002060"/>
                </a:solidFill>
                <a:latin typeface="Arial" panose="020B0604020202020204" pitchFamily="34" charset="0"/>
                <a:cs typeface="Arial" panose="020B0604020202020204" pitchFamily="34" charset="0"/>
              </a:rPr>
              <a:t>2 </a:t>
            </a:r>
          </a:p>
          <a:p>
            <a:pPr marL="342900" indent="-342900">
              <a:buFont typeface="Wingdings" panose="05000000000000000000" pitchFamily="2" charset="2"/>
              <a:buChar char="Ø"/>
            </a:pPr>
            <a:r>
              <a:rPr lang="en-US" altLang="zh-CN" sz="1800" dirty="0">
                <a:solidFill>
                  <a:srgbClr val="002060"/>
                </a:solidFill>
                <a:latin typeface="Arial" panose="020B0604020202020204" pitchFamily="34" charset="0"/>
                <a:cs typeface="Arial" panose="020B0604020202020204" pitchFamily="34" charset="0"/>
              </a:rPr>
              <a:t>Can endure a heat flux of 1 W/cm</a:t>
            </a:r>
            <a:r>
              <a:rPr lang="en-US" altLang="zh-CN" sz="1800" baseline="30000" dirty="0">
                <a:solidFill>
                  <a:srgbClr val="002060"/>
                </a:solidFill>
                <a:latin typeface="Arial" panose="020B0604020202020204" pitchFamily="34" charset="0"/>
                <a:cs typeface="Arial" panose="020B0604020202020204" pitchFamily="34" charset="0"/>
              </a:rPr>
              <a:t>2</a:t>
            </a:r>
            <a:r>
              <a:rPr lang="en-US" altLang="zh-CN" sz="1800" dirty="0">
                <a:solidFill>
                  <a:srgbClr val="002060"/>
                </a:solidFill>
                <a:latin typeface="Arial" panose="020B0604020202020204" pitchFamily="34" charset="0"/>
                <a:cs typeface="Arial" panose="020B0604020202020204" pitchFamily="34" charset="0"/>
              </a:rPr>
              <a:t>, </a:t>
            </a:r>
            <a:r>
              <a:rPr lang="en-US" altLang="zh-CN" dirty="0">
                <a:solidFill>
                  <a:srgbClr val="002060"/>
                </a:solidFill>
                <a:latin typeface="Arial" panose="020B0604020202020204" pitchFamily="34" charset="0"/>
                <a:cs typeface="Arial" panose="020B0604020202020204" pitchFamily="34" charset="0"/>
              </a:rPr>
              <a:t>~</a:t>
            </a:r>
            <a:r>
              <a:rPr lang="en-US" altLang="zh-CN" sz="1800" dirty="0">
                <a:solidFill>
                  <a:srgbClr val="002060"/>
                </a:solidFill>
                <a:latin typeface="Arial" panose="020B0604020202020204" pitchFamily="34" charset="0"/>
                <a:cs typeface="Arial" panose="020B0604020202020204" pitchFamily="34" charset="0"/>
              </a:rPr>
              <a:t> acceptable.</a:t>
            </a:r>
          </a:p>
          <a:p>
            <a:pPr marL="342900" indent="-342900">
              <a:buFont typeface="Wingdings" panose="05000000000000000000" pitchFamily="2" charset="2"/>
              <a:buChar char="Ø"/>
            </a:pPr>
            <a:r>
              <a:rPr lang="en-US" altLang="zh-CN" dirty="0">
                <a:solidFill>
                  <a:srgbClr val="002060"/>
                </a:solidFill>
                <a:latin typeface="Arial" panose="020B0604020202020204" pitchFamily="34" charset="0"/>
                <a:cs typeface="Arial" panose="020B0604020202020204" pitchFamily="34" charset="0"/>
              </a:rPr>
              <a:t>Heat load in IR from beam loss background is so small, compared to synchrotron radiation and impedance.</a:t>
            </a:r>
          </a:p>
        </p:txBody>
      </p:sp>
      <p:sp>
        <p:nvSpPr>
          <p:cNvPr id="14" name="文本框 13">
            <a:extLst>
              <a:ext uri="{FF2B5EF4-FFF2-40B4-BE49-F238E27FC236}">
                <a16:creationId xmlns:a16="http://schemas.microsoft.com/office/drawing/2014/main" id="{199CCCC2-041C-4FF8-A9F8-72192BEA0AA2}"/>
              </a:ext>
            </a:extLst>
          </p:cNvPr>
          <p:cNvSpPr txBox="1"/>
          <p:nvPr/>
        </p:nvSpPr>
        <p:spPr>
          <a:xfrm>
            <a:off x="263352" y="5229200"/>
            <a:ext cx="6144566" cy="1200329"/>
          </a:xfrm>
          <a:prstGeom prst="rect">
            <a:avLst/>
          </a:prstGeom>
          <a:noFill/>
        </p:spPr>
        <p:txBody>
          <a:bodyPr wrap="square">
            <a:spAutoFit/>
          </a:bodyPr>
          <a:lstStyle/>
          <a:p>
            <a:pPr marL="342900" indent="-342900">
              <a:buFont typeface="Wingdings" panose="05000000000000000000" pitchFamily="2" charset="2"/>
              <a:buChar char="Ø"/>
            </a:pPr>
            <a:r>
              <a:rPr lang="en-US" altLang="zh-CN" dirty="0">
                <a:solidFill>
                  <a:srgbClr val="002060"/>
                </a:solidFill>
                <a:latin typeface="Arial" panose="020B0604020202020204" pitchFamily="34" charset="0"/>
                <a:cs typeface="Arial" panose="020B0604020202020204" pitchFamily="34" charset="0"/>
              </a:rPr>
              <a:t>More realistic model</a:t>
            </a:r>
          </a:p>
          <a:p>
            <a:pPr marL="342900" indent="-342900">
              <a:buFont typeface="Wingdings" panose="05000000000000000000" pitchFamily="2" charset="2"/>
              <a:buChar char="Ø"/>
            </a:pPr>
            <a:r>
              <a:rPr lang="en-US" altLang="zh-CN" dirty="0">
                <a:solidFill>
                  <a:srgbClr val="002060"/>
                </a:solidFill>
                <a:latin typeface="Arial" panose="020B0604020202020204" pitchFamily="34" charset="0"/>
                <a:cs typeface="Arial" panose="020B0604020202020204" pitchFamily="34" charset="0"/>
              </a:rPr>
              <a:t>The photons generated from the process of RBB, BS, and BG with small angle and large energy, will be </a:t>
            </a:r>
            <a:r>
              <a:rPr lang="en-US" altLang="zh-CN" dirty="0" err="1">
                <a:solidFill>
                  <a:srgbClr val="002060"/>
                </a:solidFill>
                <a:latin typeface="Arial" panose="020B0604020202020204" pitchFamily="34" charset="0"/>
                <a:cs typeface="Arial" panose="020B0604020202020204" pitchFamily="34" charset="0"/>
              </a:rPr>
              <a:t>analysed</a:t>
            </a:r>
            <a:r>
              <a:rPr lang="en-US" altLang="zh-CN" dirty="0">
                <a:solidFill>
                  <a:srgbClr val="002060"/>
                </a:solidFill>
                <a:latin typeface="Arial" panose="020B0604020202020204" pitchFamily="34" charset="0"/>
                <a:cs typeface="Arial" panose="020B0604020202020204" pitchFamily="34" charset="0"/>
              </a:rPr>
              <a:t>.</a:t>
            </a:r>
            <a:endParaRPr lang="zh-CN" altLang="en-US" dirty="0">
              <a:solidFill>
                <a:srgbClr val="002060"/>
              </a:solidFill>
              <a:latin typeface="Arial" panose="020B0604020202020204" pitchFamily="34" charset="0"/>
              <a:cs typeface="Arial" panose="020B0604020202020204" pitchFamily="34" charset="0"/>
            </a:endParaRPr>
          </a:p>
        </p:txBody>
      </p:sp>
      <p:sp>
        <p:nvSpPr>
          <p:cNvPr id="15" name="文本框 14">
            <a:extLst>
              <a:ext uri="{FF2B5EF4-FFF2-40B4-BE49-F238E27FC236}">
                <a16:creationId xmlns:a16="http://schemas.microsoft.com/office/drawing/2014/main" id="{D27FFCE2-ADD3-4132-879F-6385ABFF008B}"/>
              </a:ext>
            </a:extLst>
          </p:cNvPr>
          <p:cNvSpPr txBox="1"/>
          <p:nvPr/>
        </p:nvSpPr>
        <p:spPr>
          <a:xfrm>
            <a:off x="3791744" y="1083154"/>
            <a:ext cx="6094324" cy="373436"/>
          </a:xfrm>
          <a:prstGeom prst="rect">
            <a:avLst/>
          </a:prstGeom>
          <a:noFill/>
        </p:spPr>
        <p:txBody>
          <a:bodyPr wrap="square">
            <a:spAutoFit/>
          </a:bodyPr>
          <a:lstStyle/>
          <a:p>
            <a:pPr marL="540000">
              <a:lnSpc>
                <a:spcPct val="110000"/>
              </a:lnSpc>
              <a:spcAft>
                <a:spcPts val="0"/>
              </a:spcAft>
              <a:buClr>
                <a:srgbClr val="002060"/>
              </a:buClr>
            </a:pPr>
            <a:r>
              <a:rPr lang="en-US" altLang="zh-CN" sz="1800" dirty="0">
                <a:solidFill>
                  <a:srgbClr val="0000FF"/>
                </a:solidFill>
                <a:latin typeface="Arial" panose="020B0604020202020204" pitchFamily="34" charset="0"/>
                <a:cs typeface="Arial" panose="020B0604020202020204" pitchFamily="34" charset="0"/>
              </a:rPr>
              <a:t>Currently:</a:t>
            </a:r>
          </a:p>
        </p:txBody>
      </p:sp>
      <p:sp>
        <p:nvSpPr>
          <p:cNvPr id="7" name="矩形 6">
            <a:extLst>
              <a:ext uri="{FF2B5EF4-FFF2-40B4-BE49-F238E27FC236}">
                <a16:creationId xmlns:a16="http://schemas.microsoft.com/office/drawing/2014/main" id="{D3C79C41-A907-4823-B638-DB4ED6A6742E}"/>
              </a:ext>
            </a:extLst>
          </p:cNvPr>
          <p:cNvSpPr/>
          <p:nvPr/>
        </p:nvSpPr>
        <p:spPr>
          <a:xfrm>
            <a:off x="4286095" y="1101682"/>
            <a:ext cx="7786569" cy="2511717"/>
          </a:xfrm>
          <a:prstGeom prst="rect">
            <a:avLst/>
          </a:prstGeom>
          <a:solidFill>
            <a:schemeClr val="accent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a:extLst>
              <a:ext uri="{FF2B5EF4-FFF2-40B4-BE49-F238E27FC236}">
                <a16:creationId xmlns:a16="http://schemas.microsoft.com/office/drawing/2014/main" id="{0C6AC3DF-3A48-4006-887B-CFFA025C6CED}"/>
              </a:ext>
            </a:extLst>
          </p:cNvPr>
          <p:cNvSpPr/>
          <p:nvPr/>
        </p:nvSpPr>
        <p:spPr>
          <a:xfrm>
            <a:off x="181639" y="1159325"/>
            <a:ext cx="3528392" cy="1394488"/>
          </a:xfrm>
          <a:prstGeom prst="roundRect">
            <a:avLst/>
          </a:prstGeom>
          <a:solidFill>
            <a:schemeClr val="accent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9D58E792-CB41-4714-8D0A-C4A6F298C4C6}"/>
              </a:ext>
            </a:extLst>
          </p:cNvPr>
          <p:cNvSpPr txBox="1"/>
          <p:nvPr/>
        </p:nvSpPr>
        <p:spPr>
          <a:xfrm>
            <a:off x="-321072" y="4862818"/>
            <a:ext cx="6094324" cy="373436"/>
          </a:xfrm>
          <a:prstGeom prst="rect">
            <a:avLst/>
          </a:prstGeom>
          <a:noFill/>
        </p:spPr>
        <p:txBody>
          <a:bodyPr wrap="square">
            <a:spAutoFit/>
          </a:bodyPr>
          <a:lstStyle/>
          <a:p>
            <a:pPr marL="540000">
              <a:lnSpc>
                <a:spcPct val="110000"/>
              </a:lnSpc>
              <a:spcAft>
                <a:spcPts val="0"/>
              </a:spcAft>
              <a:buClr>
                <a:srgbClr val="002060"/>
              </a:buClr>
            </a:pPr>
            <a:r>
              <a:rPr lang="en-US" altLang="zh-CN" sz="1800" dirty="0">
                <a:solidFill>
                  <a:srgbClr val="0000FF"/>
                </a:solidFill>
                <a:latin typeface="Arial" panose="020B0604020202020204" pitchFamily="34" charset="0"/>
                <a:cs typeface="Arial" panose="020B0604020202020204" pitchFamily="34" charset="0"/>
              </a:rPr>
              <a:t>In the future:</a:t>
            </a:r>
          </a:p>
        </p:txBody>
      </p:sp>
      <p:sp>
        <p:nvSpPr>
          <p:cNvPr id="12" name="矩形 11">
            <a:extLst>
              <a:ext uri="{FF2B5EF4-FFF2-40B4-BE49-F238E27FC236}">
                <a16:creationId xmlns:a16="http://schemas.microsoft.com/office/drawing/2014/main" id="{CC02631E-2B34-43E2-87B0-3F9DB313BFBB}"/>
              </a:ext>
            </a:extLst>
          </p:cNvPr>
          <p:cNvSpPr/>
          <p:nvPr/>
        </p:nvSpPr>
        <p:spPr>
          <a:xfrm>
            <a:off x="184812" y="4860218"/>
            <a:ext cx="6094324" cy="1703328"/>
          </a:xfrm>
          <a:prstGeom prst="rect">
            <a:avLst/>
          </a:prstGeom>
          <a:solidFill>
            <a:schemeClr val="accent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86594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0450C7AF-7B9F-4D23-8F53-9D123D698F7F}"/>
              </a:ext>
            </a:extLst>
          </p:cNvPr>
          <p:cNvSpPr txBox="1"/>
          <p:nvPr/>
        </p:nvSpPr>
        <p:spPr>
          <a:xfrm>
            <a:off x="390735" y="1109518"/>
            <a:ext cx="5633257" cy="2954655"/>
          </a:xfrm>
          <a:prstGeom prst="rect">
            <a:avLst/>
          </a:prstGeom>
          <a:solidFill>
            <a:srgbClr val="00B050">
              <a:alpha val="12000"/>
            </a:srgbClr>
          </a:solidFill>
        </p:spPr>
        <p:txBody>
          <a:bodyPr wrap="square" rtlCol="0">
            <a:spAutoFit/>
          </a:bodyPr>
          <a:lstStyle/>
          <a:p>
            <a:r>
              <a:rPr lang="en-US" altLang="zh-CN" sz="2400" dirty="0">
                <a:solidFill>
                  <a:srgbClr val="C00000"/>
                </a:solidFill>
                <a:latin typeface="Arial" panose="020B0604020202020204" pitchFamily="34" charset="0"/>
                <a:cs typeface="Arial" panose="020B0604020202020204" pitchFamily="34" charset="0"/>
              </a:rPr>
              <a:t>New design in EDR:</a:t>
            </a:r>
          </a:p>
          <a:p>
            <a:pPr marL="285750" indent="-285750">
              <a:buFont typeface="Wingdings" panose="05000000000000000000" pitchFamily="2" charset="2"/>
              <a:buChar char="Ø"/>
            </a:pPr>
            <a:r>
              <a:rPr lang="en-US" altLang="zh-CN" dirty="0">
                <a:solidFill>
                  <a:srgbClr val="002060"/>
                </a:solidFill>
                <a:latin typeface="Arial" panose="020B0604020202020204" pitchFamily="34" charset="0"/>
                <a:cs typeface="Arial" panose="020B0604020202020204" pitchFamily="34" charset="0"/>
              </a:rPr>
              <a:t>inner Be pipe increase from </a:t>
            </a:r>
            <a:r>
              <a:rPr lang="en-US" altLang="zh-CN" dirty="0">
                <a:solidFill>
                  <a:srgbClr val="FF0000"/>
                </a:solidFill>
                <a:latin typeface="Arial" panose="020B0604020202020204" pitchFamily="34" charset="0"/>
                <a:cs typeface="Arial" panose="020B0604020202020204" pitchFamily="34" charset="0"/>
              </a:rPr>
              <a:t>160mm to 220mm </a:t>
            </a:r>
            <a:r>
              <a:rPr lang="en-US" altLang="zh-CN" dirty="0">
                <a:solidFill>
                  <a:srgbClr val="002060"/>
                </a:solidFill>
                <a:latin typeface="Arial" panose="020B0604020202020204" pitchFamily="34" charset="0"/>
                <a:cs typeface="Arial" panose="020B0604020202020204" pitchFamily="34" charset="0"/>
              </a:rPr>
              <a:t>(to facilitate welding with short Al pipes at thicker locations) </a:t>
            </a:r>
          </a:p>
          <a:p>
            <a:pPr marL="285750" indent="-285750">
              <a:buFont typeface="Wingdings" panose="05000000000000000000" pitchFamily="2" charset="2"/>
              <a:buChar char="Ø"/>
            </a:pPr>
            <a:r>
              <a:rPr lang="en-US" altLang="zh-CN" dirty="0">
                <a:solidFill>
                  <a:srgbClr val="002060"/>
                </a:solidFill>
                <a:latin typeface="Arial" panose="020B0604020202020204" pitchFamily="34" charset="0"/>
                <a:cs typeface="Arial" panose="020B0604020202020204" pitchFamily="34" charset="0"/>
              </a:rPr>
              <a:t>central Be pipe segment </a:t>
            </a:r>
            <a:r>
              <a:rPr lang="en-US" altLang="zh-CN" dirty="0">
                <a:solidFill>
                  <a:srgbClr val="FF0000"/>
                </a:solidFill>
                <a:latin typeface="Arial" panose="020B0604020202020204" pitchFamily="34" charset="0"/>
                <a:cs typeface="Arial" panose="020B0604020202020204" pitchFamily="34" charset="0"/>
              </a:rPr>
              <a:t>increase to 380mm</a:t>
            </a:r>
            <a:r>
              <a:rPr lang="en-US" altLang="zh-CN" dirty="0">
                <a:solidFill>
                  <a:srgbClr val="002060"/>
                </a:solidFill>
                <a:latin typeface="Arial" panose="020B0604020202020204" pitchFamily="34" charset="0"/>
                <a:cs typeface="Arial" panose="020B0604020202020204" pitchFamily="34" charset="0"/>
              </a:rPr>
              <a:t>, the inner diameter </a:t>
            </a:r>
            <a:r>
              <a:rPr lang="en-US" altLang="zh-CN" dirty="0">
                <a:solidFill>
                  <a:srgbClr val="FF0000"/>
                </a:solidFill>
                <a:latin typeface="Arial" panose="020B0604020202020204" pitchFamily="34" charset="0"/>
                <a:cs typeface="Arial" panose="020B0604020202020204" pitchFamily="34" charset="0"/>
              </a:rPr>
              <a:t>decrease to 20mm</a:t>
            </a:r>
            <a:r>
              <a:rPr lang="en-US" altLang="zh-CN" dirty="0">
                <a:solidFill>
                  <a:srgbClr val="002060"/>
                </a:solidFill>
                <a:latin typeface="Arial" panose="020B0604020202020204" pitchFamily="34" charset="0"/>
                <a:cs typeface="Arial" panose="020B0604020202020204" pitchFamily="34" charset="0"/>
              </a:rPr>
              <a:t>, the inner Be pipe thickness ~0.2mm, the outer Be pipe thickness~ 0.15mm (to improve the accuracy of vertex)</a:t>
            </a:r>
          </a:p>
          <a:p>
            <a:pPr marL="285750" indent="-285750">
              <a:buFont typeface="Wingdings" panose="05000000000000000000" pitchFamily="2" charset="2"/>
              <a:buChar char="Ø"/>
            </a:pPr>
            <a:r>
              <a:rPr lang="en-US" altLang="zh-CN" dirty="0">
                <a:solidFill>
                  <a:srgbClr val="002060"/>
                </a:solidFill>
                <a:latin typeface="Arial" panose="020B0604020202020204" pitchFamily="34" charset="0"/>
                <a:cs typeface="Arial" panose="020B0604020202020204" pitchFamily="34" charset="0"/>
              </a:rPr>
              <a:t>the cooling gap~0.35mm</a:t>
            </a:r>
            <a:endParaRPr lang="en-US" altLang="zh-CN" dirty="0">
              <a:solidFill>
                <a:srgbClr val="FF0000"/>
              </a:solidFill>
              <a:latin typeface="Arial" panose="020B0604020202020204" pitchFamily="34" charset="0"/>
              <a:cs typeface="Arial" panose="020B0604020202020204" pitchFamily="34" charset="0"/>
            </a:endParaRPr>
          </a:p>
        </p:txBody>
      </p:sp>
      <p:sp>
        <p:nvSpPr>
          <p:cNvPr id="3" name="矩形 2">
            <a:extLst>
              <a:ext uri="{FF2B5EF4-FFF2-40B4-BE49-F238E27FC236}">
                <a16:creationId xmlns:a16="http://schemas.microsoft.com/office/drawing/2014/main" id="{3C8A415B-1C90-4D0D-A167-702980866617}"/>
              </a:ext>
            </a:extLst>
          </p:cNvPr>
          <p:cNvSpPr/>
          <p:nvPr/>
        </p:nvSpPr>
        <p:spPr>
          <a:xfrm>
            <a:off x="3093108" y="230776"/>
            <a:ext cx="5828839" cy="584775"/>
          </a:xfrm>
          <a:prstGeom prst="rect">
            <a:avLst/>
          </a:prstGeom>
        </p:spPr>
        <p:txBody>
          <a:bodyPr wrap="none">
            <a:spAutoFit/>
          </a:bodyPr>
          <a:lstStyle/>
          <a:p>
            <a:pPr algn="ctr"/>
            <a:r>
              <a:rPr kumimoji="1" lang="en-US" altLang="zh-CN" sz="3200" b="1" dirty="0">
                <a:solidFill>
                  <a:srgbClr val="C00000"/>
                </a:solidFill>
                <a:latin typeface="Arial" panose="020B0604020202020204" pitchFamily="34" charset="0"/>
                <a:cs typeface="Arial" panose="020B0604020202020204" pitchFamily="34" charset="0"/>
              </a:rPr>
              <a:t>The central beampipe design</a:t>
            </a:r>
            <a:endParaRPr lang="zh-CN" altLang="en-US" sz="3200" b="1" dirty="0">
              <a:solidFill>
                <a:srgbClr val="C00000"/>
              </a:solidFill>
              <a:latin typeface="Arial" panose="020B0604020202020204" pitchFamily="34" charset="0"/>
              <a:cs typeface="Arial" panose="020B0604020202020204" pitchFamily="34" charset="0"/>
            </a:endParaRPr>
          </a:p>
        </p:txBody>
      </p:sp>
      <p:sp>
        <p:nvSpPr>
          <p:cNvPr id="10" name="文本框 9">
            <a:extLst>
              <a:ext uri="{FF2B5EF4-FFF2-40B4-BE49-F238E27FC236}">
                <a16:creationId xmlns:a16="http://schemas.microsoft.com/office/drawing/2014/main" id="{FD37A9B3-783D-4368-948A-4246A3717633}"/>
              </a:ext>
            </a:extLst>
          </p:cNvPr>
          <p:cNvSpPr txBox="1"/>
          <p:nvPr/>
        </p:nvSpPr>
        <p:spPr>
          <a:xfrm>
            <a:off x="374270" y="5561108"/>
            <a:ext cx="5633257" cy="923330"/>
          </a:xfrm>
          <a:prstGeom prst="rect">
            <a:avLst/>
          </a:prstGeom>
          <a:solidFill>
            <a:schemeClr val="accent2">
              <a:alpha val="16000"/>
            </a:schemeClr>
          </a:solidFill>
        </p:spPr>
        <p:txBody>
          <a:bodyPr wrap="square" rtlCol="0">
            <a:spAutoFit/>
          </a:bodyPr>
          <a:lstStyle/>
          <a:p>
            <a:pPr marL="285750"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Water was chosen to be the coolant</a:t>
            </a:r>
          </a:p>
          <a:p>
            <a:pPr marL="285750"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Dynamic temperature/pressure could meet the requirements.</a:t>
            </a:r>
            <a:endParaRPr lang="zh-CN" altLang="en-US" dirty="0"/>
          </a:p>
        </p:txBody>
      </p:sp>
      <p:pic>
        <p:nvPicPr>
          <p:cNvPr id="8" name="图片 7">
            <a:extLst>
              <a:ext uri="{FF2B5EF4-FFF2-40B4-BE49-F238E27FC236}">
                <a16:creationId xmlns:a16="http://schemas.microsoft.com/office/drawing/2014/main" id="{E7445456-C028-502D-7173-3AE347E19013}"/>
              </a:ext>
            </a:extLst>
          </p:cNvPr>
          <p:cNvPicPr>
            <a:picLocks noChangeAspect="1"/>
          </p:cNvPicPr>
          <p:nvPr/>
        </p:nvPicPr>
        <p:blipFill rotWithShape="1">
          <a:blip r:embed="rId2"/>
          <a:srcRect l="2701" t="13950" r="112" b="6050"/>
          <a:stretch/>
        </p:blipFill>
        <p:spPr>
          <a:xfrm>
            <a:off x="6393059" y="3308485"/>
            <a:ext cx="5057775" cy="934462"/>
          </a:xfrm>
          <a:prstGeom prst="rect">
            <a:avLst/>
          </a:prstGeom>
        </p:spPr>
      </p:pic>
      <p:pic>
        <p:nvPicPr>
          <p:cNvPr id="11" name="图片 10">
            <a:extLst>
              <a:ext uri="{FF2B5EF4-FFF2-40B4-BE49-F238E27FC236}">
                <a16:creationId xmlns:a16="http://schemas.microsoft.com/office/drawing/2014/main" id="{4D86BC97-E1C3-5173-B520-02B157311CFC}"/>
              </a:ext>
            </a:extLst>
          </p:cNvPr>
          <p:cNvPicPr>
            <a:picLocks noChangeAspect="1"/>
          </p:cNvPicPr>
          <p:nvPr/>
        </p:nvPicPr>
        <p:blipFill>
          <a:blip r:embed="rId3"/>
          <a:stretch/>
        </p:blipFill>
        <p:spPr bwMode="auto">
          <a:xfrm>
            <a:off x="7032104" y="4382861"/>
            <a:ext cx="4163630" cy="1370116"/>
          </a:xfrm>
          <a:prstGeom prst="rect">
            <a:avLst/>
          </a:prstGeom>
        </p:spPr>
      </p:pic>
      <p:pic>
        <p:nvPicPr>
          <p:cNvPr id="12" name="图片 11">
            <a:extLst>
              <a:ext uri="{FF2B5EF4-FFF2-40B4-BE49-F238E27FC236}">
                <a16:creationId xmlns:a16="http://schemas.microsoft.com/office/drawing/2014/main" id="{7268DA5C-8F17-45B6-2B4C-61EF64D0CA48}"/>
              </a:ext>
            </a:extLst>
          </p:cNvPr>
          <p:cNvPicPr>
            <a:picLocks noChangeAspect="1"/>
          </p:cNvPicPr>
          <p:nvPr/>
        </p:nvPicPr>
        <p:blipFill>
          <a:blip r:embed="rId4"/>
          <a:stretch/>
        </p:blipFill>
        <p:spPr bwMode="auto">
          <a:xfrm rot="20924147">
            <a:off x="7830101" y="5339517"/>
            <a:ext cx="3960000" cy="504825"/>
          </a:xfrm>
          <a:prstGeom prst="rect">
            <a:avLst/>
          </a:prstGeom>
        </p:spPr>
      </p:pic>
      <p:sp>
        <p:nvSpPr>
          <p:cNvPr id="13" name="文本框 30">
            <a:extLst>
              <a:ext uri="{FF2B5EF4-FFF2-40B4-BE49-F238E27FC236}">
                <a16:creationId xmlns:a16="http://schemas.microsoft.com/office/drawing/2014/main" id="{2AB6987D-59E2-9D0E-27EC-0258E29F5D25}"/>
              </a:ext>
            </a:extLst>
          </p:cNvPr>
          <p:cNvSpPr/>
          <p:nvPr/>
        </p:nvSpPr>
        <p:spPr bwMode="auto">
          <a:xfrm>
            <a:off x="8933698" y="6121307"/>
            <a:ext cx="2824812"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dirty="0">
                <a:latin typeface="Times New Roman"/>
                <a:cs typeface="Times New Roman"/>
              </a:rPr>
              <a:t>Highest temperature</a:t>
            </a:r>
            <a:r>
              <a:rPr lang="en-US" dirty="0">
                <a:solidFill>
                  <a:srgbClr val="C00000"/>
                </a:solidFill>
                <a:latin typeface="Times New Roman"/>
                <a:cs typeface="Times New Roman"/>
              </a:rPr>
              <a:t>: 26.7℃</a:t>
            </a:r>
            <a:endParaRPr lang="zh-CN" dirty="0">
              <a:solidFill>
                <a:srgbClr val="C00000"/>
              </a:solidFill>
              <a:latin typeface="Times New Roman"/>
              <a:cs typeface="Times New Roman"/>
            </a:endParaRPr>
          </a:p>
        </p:txBody>
      </p:sp>
      <p:cxnSp>
        <p:nvCxnSpPr>
          <p:cNvPr id="7" name="直接箭头连接符 6">
            <a:extLst>
              <a:ext uri="{FF2B5EF4-FFF2-40B4-BE49-F238E27FC236}">
                <a16:creationId xmlns:a16="http://schemas.microsoft.com/office/drawing/2014/main" id="{90F36140-90A8-42F3-BAD7-82E30F03C705}"/>
              </a:ext>
            </a:extLst>
          </p:cNvPr>
          <p:cNvCxnSpPr/>
          <p:nvPr/>
        </p:nvCxnSpPr>
        <p:spPr>
          <a:xfrm>
            <a:off x="9552384" y="4351059"/>
            <a:ext cx="257717" cy="37408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4" name="文本框 30">
            <a:extLst>
              <a:ext uri="{FF2B5EF4-FFF2-40B4-BE49-F238E27FC236}">
                <a16:creationId xmlns:a16="http://schemas.microsoft.com/office/drawing/2014/main" id="{8BDA1832-8464-4FEF-8108-DCA4381FF55F}"/>
              </a:ext>
            </a:extLst>
          </p:cNvPr>
          <p:cNvSpPr/>
          <p:nvPr/>
        </p:nvSpPr>
        <p:spPr bwMode="auto">
          <a:xfrm>
            <a:off x="8139978" y="3981727"/>
            <a:ext cx="2864887"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dirty="0">
                <a:solidFill>
                  <a:srgbClr val="C00000"/>
                </a:solidFill>
                <a:latin typeface="Times New Roman"/>
                <a:cs typeface="Times New Roman"/>
              </a:rPr>
              <a:t>Highest temperature</a:t>
            </a:r>
            <a:r>
              <a:rPr lang="en-US" dirty="0">
                <a:solidFill>
                  <a:srgbClr val="C00000"/>
                </a:solidFill>
                <a:latin typeface="Times New Roman"/>
                <a:cs typeface="Times New Roman"/>
              </a:rPr>
              <a:t> position</a:t>
            </a:r>
            <a:endParaRPr lang="zh-CN" dirty="0">
              <a:solidFill>
                <a:srgbClr val="C00000"/>
              </a:solidFill>
              <a:latin typeface="Times New Roman"/>
              <a:cs typeface="Times New Roman"/>
            </a:endParaRPr>
          </a:p>
        </p:txBody>
      </p:sp>
      <p:sp>
        <p:nvSpPr>
          <p:cNvPr id="15" name="文本框 14">
            <a:extLst>
              <a:ext uri="{FF2B5EF4-FFF2-40B4-BE49-F238E27FC236}">
                <a16:creationId xmlns:a16="http://schemas.microsoft.com/office/drawing/2014/main" id="{1426EC88-0F13-41F6-B5A1-E3DDFA5263ED}"/>
              </a:ext>
            </a:extLst>
          </p:cNvPr>
          <p:cNvSpPr txBox="1"/>
          <p:nvPr/>
        </p:nvSpPr>
        <p:spPr>
          <a:xfrm>
            <a:off x="390735" y="4278868"/>
            <a:ext cx="5057775" cy="892552"/>
          </a:xfrm>
          <a:prstGeom prst="rect">
            <a:avLst/>
          </a:prstGeom>
          <a:noFill/>
        </p:spPr>
        <p:txBody>
          <a:bodyPr wrap="square" rtlCol="0">
            <a:spAutoFit/>
          </a:bodyPr>
          <a:lstStyle/>
          <a:p>
            <a:r>
              <a:rPr lang="en-US" altLang="zh-CN" sz="2000" b="1" dirty="0">
                <a:solidFill>
                  <a:srgbClr val="C00000"/>
                </a:solidFill>
                <a:latin typeface="Arial" panose="020B0604020202020204" pitchFamily="34" charset="0"/>
                <a:cs typeface="Arial" panose="020B0604020202020204" pitchFamily="34" charset="0"/>
              </a:rPr>
              <a:t>Difficulty: manufacture of Be pipe </a:t>
            </a:r>
          </a:p>
          <a:p>
            <a:r>
              <a:rPr lang="en-US" altLang="zh-CN" sz="1600" dirty="0">
                <a:latin typeface="Arial" panose="020B0604020202020204" pitchFamily="34" charset="0"/>
                <a:cs typeface="Arial" panose="020B0604020202020204" pitchFamily="34" charset="0"/>
              </a:rPr>
              <a:t>(Currently, manufacture 100mm long and 0.2mm thick Be pipes in possible)</a:t>
            </a:r>
            <a:endParaRPr lang="zh-CN" altLang="en-US" sz="1600" dirty="0">
              <a:latin typeface="Arial" panose="020B0604020202020204" pitchFamily="34" charset="0"/>
              <a:cs typeface="Arial" panose="020B0604020202020204" pitchFamily="34" charset="0"/>
            </a:endParaRPr>
          </a:p>
        </p:txBody>
      </p:sp>
      <p:pic>
        <p:nvPicPr>
          <p:cNvPr id="16" name="图片 15">
            <a:extLst>
              <a:ext uri="{FF2B5EF4-FFF2-40B4-BE49-F238E27FC236}">
                <a16:creationId xmlns:a16="http://schemas.microsoft.com/office/drawing/2014/main" id="{CBF8A84B-B79D-4D3E-B0F7-38B3088399D8}"/>
              </a:ext>
            </a:extLst>
          </p:cNvPr>
          <p:cNvPicPr>
            <a:picLocks noChangeAspect="1"/>
          </p:cNvPicPr>
          <p:nvPr/>
        </p:nvPicPr>
        <p:blipFill>
          <a:blip r:embed="rId5"/>
          <a:stretch>
            <a:fillRect/>
          </a:stretch>
        </p:blipFill>
        <p:spPr>
          <a:xfrm>
            <a:off x="6338998" y="1244355"/>
            <a:ext cx="5462267" cy="934462"/>
          </a:xfrm>
          <a:prstGeom prst="rect">
            <a:avLst/>
          </a:prstGeom>
        </p:spPr>
      </p:pic>
      <p:sp>
        <p:nvSpPr>
          <p:cNvPr id="30" name="椭圆 29">
            <a:extLst>
              <a:ext uri="{FF2B5EF4-FFF2-40B4-BE49-F238E27FC236}">
                <a16:creationId xmlns:a16="http://schemas.microsoft.com/office/drawing/2014/main" id="{7F13F6DB-E073-4E2C-9627-850AD986BA0A}"/>
              </a:ext>
            </a:extLst>
          </p:cNvPr>
          <p:cNvSpPr/>
          <p:nvPr/>
        </p:nvSpPr>
        <p:spPr>
          <a:xfrm>
            <a:off x="10821195" y="1280025"/>
            <a:ext cx="981990" cy="89879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32">
            <a:extLst>
              <a:ext uri="{FF2B5EF4-FFF2-40B4-BE49-F238E27FC236}">
                <a16:creationId xmlns:a16="http://schemas.microsoft.com/office/drawing/2014/main" id="{B46FA75F-E360-4C1B-895C-DCA3C27E7B0B}"/>
              </a:ext>
            </a:extLst>
          </p:cNvPr>
          <p:cNvPicPr>
            <a:picLocks noChangeAspect="1"/>
          </p:cNvPicPr>
          <p:nvPr/>
        </p:nvPicPr>
        <p:blipFill>
          <a:blip r:embed="rId6"/>
          <a:stretch>
            <a:fillRect/>
          </a:stretch>
        </p:blipFill>
        <p:spPr>
          <a:xfrm>
            <a:off x="8359422" y="2085135"/>
            <a:ext cx="1525089" cy="1158109"/>
          </a:xfrm>
          <a:prstGeom prst="rect">
            <a:avLst/>
          </a:prstGeom>
        </p:spPr>
      </p:pic>
      <p:cxnSp>
        <p:nvCxnSpPr>
          <p:cNvPr id="34" name="直接箭头连接符 33">
            <a:extLst>
              <a:ext uri="{FF2B5EF4-FFF2-40B4-BE49-F238E27FC236}">
                <a16:creationId xmlns:a16="http://schemas.microsoft.com/office/drawing/2014/main" id="{53F24B42-B98A-41B1-9D97-219656E1E09C}"/>
              </a:ext>
            </a:extLst>
          </p:cNvPr>
          <p:cNvCxnSpPr>
            <a:cxnSpLocks/>
          </p:cNvCxnSpPr>
          <p:nvPr/>
        </p:nvCxnSpPr>
        <p:spPr>
          <a:xfrm>
            <a:off x="8044416" y="2625373"/>
            <a:ext cx="800337"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36" name="文本框 35">
            <a:extLst>
              <a:ext uri="{FF2B5EF4-FFF2-40B4-BE49-F238E27FC236}">
                <a16:creationId xmlns:a16="http://schemas.microsoft.com/office/drawing/2014/main" id="{45845F4B-B402-4CBD-BA1C-2E566996CAAA}"/>
              </a:ext>
            </a:extLst>
          </p:cNvPr>
          <p:cNvSpPr txBox="1"/>
          <p:nvPr/>
        </p:nvSpPr>
        <p:spPr>
          <a:xfrm>
            <a:off x="6677919" y="2373556"/>
            <a:ext cx="1524000" cy="400110"/>
          </a:xfrm>
          <a:prstGeom prst="rect">
            <a:avLst/>
          </a:prstGeom>
          <a:noFill/>
        </p:spPr>
        <p:txBody>
          <a:bodyPr wrap="square" rtlCol="0">
            <a:spAutoFit/>
          </a:bodyPr>
          <a:lstStyle/>
          <a:p>
            <a:pPr>
              <a:defRPr/>
            </a:pPr>
            <a:r>
              <a:rPr lang="en-US" altLang="zh-CN" sz="2000" dirty="0">
                <a:latin typeface="Arial" panose="020B0604020202020204" pitchFamily="34" charset="0"/>
                <a:cs typeface="Arial" panose="020B0604020202020204" pitchFamily="34" charset="0"/>
              </a:rPr>
              <a:t>LYSO bars</a:t>
            </a:r>
          </a:p>
        </p:txBody>
      </p:sp>
      <p:cxnSp>
        <p:nvCxnSpPr>
          <p:cNvPr id="37" name="直接箭头连接符 36">
            <a:extLst>
              <a:ext uri="{FF2B5EF4-FFF2-40B4-BE49-F238E27FC236}">
                <a16:creationId xmlns:a16="http://schemas.microsoft.com/office/drawing/2014/main" id="{B0E143BE-9964-4A09-BEF7-A070224A459D}"/>
              </a:ext>
            </a:extLst>
          </p:cNvPr>
          <p:cNvCxnSpPr>
            <a:cxnSpLocks/>
          </p:cNvCxnSpPr>
          <p:nvPr/>
        </p:nvCxnSpPr>
        <p:spPr>
          <a:xfrm flipH="1">
            <a:off x="9010692" y="2244058"/>
            <a:ext cx="1099402" cy="232474"/>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38" name="直接箭头连接符 37">
            <a:extLst>
              <a:ext uri="{FF2B5EF4-FFF2-40B4-BE49-F238E27FC236}">
                <a16:creationId xmlns:a16="http://schemas.microsoft.com/office/drawing/2014/main" id="{6C0684FD-5420-4E55-B041-CA7D519B857A}"/>
              </a:ext>
            </a:extLst>
          </p:cNvPr>
          <p:cNvCxnSpPr>
            <a:cxnSpLocks/>
          </p:cNvCxnSpPr>
          <p:nvPr/>
        </p:nvCxnSpPr>
        <p:spPr>
          <a:xfrm flipH="1">
            <a:off x="9544207" y="2244058"/>
            <a:ext cx="565887" cy="47584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40" name="文本框 39">
            <a:extLst>
              <a:ext uri="{FF2B5EF4-FFF2-40B4-BE49-F238E27FC236}">
                <a16:creationId xmlns:a16="http://schemas.microsoft.com/office/drawing/2014/main" id="{18168B7E-962D-43E4-907C-C49D32DBE4CA}"/>
              </a:ext>
            </a:extLst>
          </p:cNvPr>
          <p:cNvSpPr txBox="1"/>
          <p:nvPr/>
        </p:nvSpPr>
        <p:spPr>
          <a:xfrm>
            <a:off x="10105005" y="2033752"/>
            <a:ext cx="1111202" cy="400110"/>
          </a:xfrm>
          <a:prstGeom prst="rect">
            <a:avLst/>
          </a:prstGeom>
          <a:noFill/>
        </p:spPr>
        <p:txBody>
          <a:bodyPr wrap="none" rtlCol="0">
            <a:spAutoFit/>
          </a:bodyPr>
          <a:lstStyle/>
          <a:p>
            <a:r>
              <a:rPr lang="en-US" altLang="zh-CN" sz="2000" dirty="0">
                <a:latin typeface="Arial" panose="020B0604020202020204" pitchFamily="34" charset="0"/>
                <a:cs typeface="Arial" panose="020B0604020202020204" pitchFamily="34" charset="0"/>
              </a:rPr>
              <a:t>Si wafer</a:t>
            </a:r>
            <a:endParaRPr lang="zh-CN"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2470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3200" dirty="0">
                <a:solidFill>
                  <a:srgbClr val="C00000"/>
                </a:solidFill>
                <a:effectLst/>
                <a:latin typeface="Arial" panose="020B0604020202020204" pitchFamily="34" charset="0"/>
                <a:cs typeface="Arial" panose="020B0604020202020204" pitchFamily="34" charset="0"/>
              </a:rPr>
              <a:t>Remote Vacuum Connector plan in EDR</a:t>
            </a:r>
            <a:endParaRPr lang="zh-CN" altLang="en-US" sz="3200" dirty="0">
              <a:solidFill>
                <a:srgbClr val="C00000"/>
              </a:solidFill>
              <a:effectLst/>
              <a:latin typeface="Arial" panose="020B0604020202020204" pitchFamily="34" charset="0"/>
              <a:cs typeface="Arial" panose="020B0604020202020204" pitchFamily="34" charset="0"/>
            </a:endParaRPr>
          </a:p>
        </p:txBody>
      </p:sp>
      <p:pic>
        <p:nvPicPr>
          <p:cNvPr id="4" name="图片 3">
            <a:extLst>
              <a:ext uri="{FF2B5EF4-FFF2-40B4-BE49-F238E27FC236}">
                <a16:creationId xmlns:a16="http://schemas.microsoft.com/office/drawing/2014/main" id="{0A627A9B-2348-45A1-94B6-0F5584F5FC1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3258" y="469750"/>
            <a:ext cx="2976573" cy="4205243"/>
          </a:xfrm>
          <a:prstGeom prst="rect">
            <a:avLst/>
          </a:prstGeom>
          <a:noFill/>
          <a:ln>
            <a:noFill/>
          </a:ln>
        </p:spPr>
      </p:pic>
      <p:pic>
        <p:nvPicPr>
          <p:cNvPr id="5" name="图片 4" descr="Graphical user interface&#10;&#10;Description automatically generated with medium confidence">
            <a:extLst>
              <a:ext uri="{FF2B5EF4-FFF2-40B4-BE49-F238E27FC236}">
                <a16:creationId xmlns:a16="http://schemas.microsoft.com/office/drawing/2014/main" id="{73E2F0DE-E9BE-4B43-8EF0-349A462F5F2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3615" y="1413217"/>
            <a:ext cx="3341717" cy="2320752"/>
          </a:xfrm>
          <a:prstGeom prst="rect">
            <a:avLst/>
          </a:prstGeom>
          <a:noFill/>
        </p:spPr>
      </p:pic>
      <p:pic>
        <p:nvPicPr>
          <p:cNvPr id="6" name="图片 5" descr="Diagram&#10;&#10;Description automatically generated with medium confidence">
            <a:extLst>
              <a:ext uri="{FF2B5EF4-FFF2-40B4-BE49-F238E27FC236}">
                <a16:creationId xmlns:a16="http://schemas.microsoft.com/office/drawing/2014/main" id="{1B25DAB1-2712-4A2C-A5FE-3B95F01BCEC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886833" y="1413216"/>
            <a:ext cx="2783551" cy="2197249"/>
          </a:xfrm>
          <a:prstGeom prst="rect">
            <a:avLst/>
          </a:prstGeom>
        </p:spPr>
      </p:pic>
      <p:sp>
        <p:nvSpPr>
          <p:cNvPr id="7" name="矩形 6"/>
          <p:cNvSpPr/>
          <p:nvPr/>
        </p:nvSpPr>
        <p:spPr>
          <a:xfrm>
            <a:off x="368473" y="4262094"/>
            <a:ext cx="11019106" cy="2308324"/>
          </a:xfrm>
          <a:prstGeom prst="rect">
            <a:avLst/>
          </a:prstGeom>
        </p:spPr>
        <p:txBody>
          <a:bodyPr wrap="square">
            <a:spAutoFit/>
          </a:bodyPr>
          <a:lstStyle/>
          <a:p>
            <a:pPr marL="742950" lvl="1" indent="-285750">
              <a:buFont typeface="Wingdings" panose="05000000000000000000" pitchFamily="2" charset="2"/>
              <a:buChar char="Ø"/>
            </a:pPr>
            <a:r>
              <a:rPr lang="en-US" altLang="zh-CN" sz="2400" dirty="0">
                <a:solidFill>
                  <a:srgbClr val="FF0000"/>
                </a:solidFill>
                <a:latin typeface="Arial" panose="020B0604020202020204" pitchFamily="34" charset="0"/>
                <a:cs typeface="Arial" panose="020B0604020202020204" pitchFamily="34" charset="0"/>
              </a:rPr>
              <a:t>Plan in EDR:</a:t>
            </a:r>
            <a:r>
              <a:rPr lang="zh-CN" altLang="en-US" sz="2400" dirty="0">
                <a:solidFill>
                  <a:srgbClr val="FF0000"/>
                </a:solidFill>
                <a:latin typeface="Arial" panose="020B0604020202020204" pitchFamily="34" charset="0"/>
                <a:cs typeface="Arial" panose="020B0604020202020204" pitchFamily="34" charset="0"/>
              </a:rPr>
              <a:t> </a:t>
            </a:r>
            <a:r>
              <a:rPr lang="en-US" altLang="zh-CN" sz="2400" dirty="0">
                <a:solidFill>
                  <a:srgbClr val="002060"/>
                </a:solidFill>
                <a:latin typeface="Arial" panose="020B0604020202020204" pitchFamily="34" charset="0"/>
                <a:cs typeface="Arial" panose="020B0604020202020204" pitchFamily="34" charset="0"/>
              </a:rPr>
              <a:t>f</a:t>
            </a:r>
            <a:r>
              <a:rPr lang="en-US" altLang="zh-CN" sz="2400" dirty="0">
                <a:latin typeface="Arial" panose="020B0604020202020204" pitchFamily="34" charset="0"/>
                <a:cs typeface="Arial" panose="020B0604020202020204" pitchFamily="34" charset="0"/>
              </a:rPr>
              <a:t>urther assessment and mechanical design of the RVC, and a prototype if possible in EDR.</a:t>
            </a:r>
          </a:p>
          <a:p>
            <a:pPr marL="742950" lvl="1" indent="-285750">
              <a:buFont typeface="Wingdings" panose="05000000000000000000" pitchFamily="2" charset="2"/>
              <a:buChar char="Ø"/>
            </a:pPr>
            <a:r>
              <a:rPr lang="en-US" altLang="zh-CN" sz="2400" dirty="0">
                <a:solidFill>
                  <a:srgbClr val="FF0000"/>
                </a:solidFill>
                <a:latin typeface="Arial" panose="020B0604020202020204" pitchFamily="34" charset="0"/>
                <a:cs typeface="Arial" panose="020B0604020202020204" pitchFamily="34" charset="0"/>
              </a:rPr>
              <a:t>Aim</a:t>
            </a:r>
            <a:r>
              <a:rPr lang="en-US" altLang="zh-CN" sz="2400" dirty="0">
                <a:latin typeface="Arial" panose="020B0604020202020204" pitchFamily="34" charset="0"/>
                <a:cs typeface="Arial" panose="020B0604020202020204" pitchFamily="34" charset="0"/>
              </a:rPr>
              <a:t>: RVC leak rate~ 2.7</a:t>
            </a:r>
            <a:r>
              <a:rPr lang="en-US" altLang="zh-CN" sz="2400" dirty="0">
                <a:latin typeface="Arial" panose="020B0604020202020204" pitchFamily="34" charset="0"/>
                <a:ea typeface="宋体" panose="02010600030101010101" pitchFamily="2" charset="-122"/>
                <a:cs typeface="Arial" panose="020B0604020202020204" pitchFamily="34" charset="0"/>
                <a:sym typeface="Symbol" panose="05050102010706020507" pitchFamily="18" charset="2"/>
              </a:rPr>
              <a:t> </a:t>
            </a:r>
            <a:r>
              <a:rPr lang="en-US" altLang="zh-CN" sz="2400" dirty="0">
                <a:latin typeface="Arial" panose="020B0604020202020204" pitchFamily="34" charset="0"/>
                <a:cs typeface="Arial" panose="020B0604020202020204" pitchFamily="34" charset="0"/>
              </a:rPr>
              <a:t>10</a:t>
            </a:r>
            <a:r>
              <a:rPr lang="en-US" altLang="zh-CN" sz="2400" baseline="30000" dirty="0">
                <a:latin typeface="Arial" panose="020B0604020202020204" pitchFamily="34" charset="0"/>
                <a:cs typeface="Arial" panose="020B0604020202020204" pitchFamily="34" charset="0"/>
              </a:rPr>
              <a:t>–11</a:t>
            </a:r>
            <a:r>
              <a:rPr lang="en-US" altLang="zh-CN" sz="2400" dirty="0">
                <a:latin typeface="Arial" panose="020B0604020202020204" pitchFamily="34" charset="0"/>
                <a:cs typeface="Arial" panose="020B0604020202020204" pitchFamily="34" charset="0"/>
              </a:rPr>
              <a:t> Pa·m</a:t>
            </a:r>
            <a:r>
              <a:rPr lang="en-US" altLang="zh-CN" sz="2400" baseline="30000" dirty="0">
                <a:latin typeface="Arial" panose="020B0604020202020204" pitchFamily="34" charset="0"/>
                <a:cs typeface="Arial" panose="020B0604020202020204" pitchFamily="34" charset="0"/>
              </a:rPr>
              <a:t>3</a:t>
            </a:r>
            <a:r>
              <a:rPr lang="en-US" altLang="zh-CN" sz="2400" dirty="0">
                <a:latin typeface="Arial" panose="020B0604020202020204" pitchFamily="34" charset="0"/>
                <a:cs typeface="Arial" panose="020B0604020202020204" pitchFamily="34" charset="0"/>
              </a:rPr>
              <a:t>/s</a:t>
            </a:r>
          </a:p>
          <a:p>
            <a:pPr marL="742950" lvl="1" indent="-285750">
              <a:buFont typeface="Wingdings" panose="05000000000000000000" pitchFamily="2" charset="2"/>
              <a:buChar char="Ø"/>
            </a:pPr>
            <a:r>
              <a:rPr lang="en-US" altLang="zh-CN" sz="2400" dirty="0">
                <a:solidFill>
                  <a:schemeClr val="dk1"/>
                </a:solidFill>
                <a:latin typeface="Arial" panose="020B0604020202020204" pitchFamily="34" charset="0"/>
                <a:cs typeface="Arial" panose="020B0604020202020204" pitchFamily="34" charset="0"/>
              </a:rPr>
              <a:t>Can endure a heat flux of 1 W/cm</a:t>
            </a:r>
            <a:r>
              <a:rPr lang="en-US" altLang="zh-CN" sz="2400" baseline="30000" dirty="0">
                <a:solidFill>
                  <a:schemeClr val="dk1"/>
                </a:solidFill>
                <a:latin typeface="Arial" panose="020B0604020202020204" pitchFamily="34" charset="0"/>
                <a:cs typeface="Arial" panose="020B0604020202020204" pitchFamily="34" charset="0"/>
              </a:rPr>
              <a:t>2</a:t>
            </a:r>
            <a:r>
              <a:rPr lang="en-US" altLang="zh-CN" sz="2400" dirty="0">
                <a:solidFill>
                  <a:schemeClr val="dk1"/>
                </a:solidFill>
                <a:latin typeface="Arial" panose="020B0604020202020204" pitchFamily="34" charset="0"/>
                <a:cs typeface="Arial" panose="020B0604020202020204" pitchFamily="34" charset="0"/>
              </a:rPr>
              <a:t>, even without cooling</a:t>
            </a:r>
            <a:endParaRPr lang="en-US" altLang="zh-CN" sz="24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endParaRPr lang="en-US" altLang="zh-CN" sz="24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endParaRPr lang="en-US" altLang="zh-C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474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B68101-A77A-4FF3-8B05-C2587608CADD}"/>
              </a:ext>
            </a:extLst>
          </p:cNvPr>
          <p:cNvSpPr>
            <a:spLocks noGrp="1"/>
          </p:cNvSpPr>
          <p:nvPr>
            <p:ph type="title"/>
          </p:nvPr>
        </p:nvSpPr>
        <p:spPr/>
        <p:txBody>
          <a:bodyPr>
            <a:normAutofit/>
          </a:bodyPr>
          <a:lstStyle/>
          <a:p>
            <a:pPr algn="ctr"/>
            <a:r>
              <a:rPr lang="en-US" altLang="zh-CN" sz="3200" dirty="0">
                <a:solidFill>
                  <a:srgbClr val="C00000"/>
                </a:solidFill>
                <a:effectLst/>
                <a:latin typeface="Arial" panose="020B0604020202020204" pitchFamily="34" charset="0"/>
                <a:cs typeface="Arial" panose="020B0604020202020204" pitchFamily="34" charset="0"/>
              </a:rPr>
              <a:t>SC magnet support system</a:t>
            </a:r>
            <a:endParaRPr lang="zh-CN" altLang="en-US" sz="3200" dirty="0">
              <a:solidFill>
                <a:srgbClr val="C00000"/>
              </a:solidFill>
              <a:effectLst/>
              <a:latin typeface="Arial" panose="020B0604020202020204" pitchFamily="34" charset="0"/>
              <a:cs typeface="Arial" panose="020B0604020202020204" pitchFamily="34" charset="0"/>
            </a:endParaRPr>
          </a:p>
        </p:txBody>
      </p:sp>
      <p:pic>
        <p:nvPicPr>
          <p:cNvPr id="4" name="图片 3">
            <a:extLst>
              <a:ext uri="{FF2B5EF4-FFF2-40B4-BE49-F238E27FC236}">
                <a16:creationId xmlns:a16="http://schemas.microsoft.com/office/drawing/2014/main" id="{A1EED49B-E454-4BD1-806F-39404AE9F441}"/>
              </a:ext>
            </a:extLst>
          </p:cNvPr>
          <p:cNvPicPr>
            <a:picLocks noChangeAspect="1"/>
          </p:cNvPicPr>
          <p:nvPr/>
        </p:nvPicPr>
        <p:blipFill>
          <a:blip r:embed="rId2"/>
          <a:stretch>
            <a:fillRect/>
          </a:stretch>
        </p:blipFill>
        <p:spPr>
          <a:xfrm>
            <a:off x="556138" y="2181157"/>
            <a:ext cx="5012210" cy="2496495"/>
          </a:xfrm>
          <a:prstGeom prst="rect">
            <a:avLst/>
          </a:prstGeom>
        </p:spPr>
      </p:pic>
      <p:sp>
        <p:nvSpPr>
          <p:cNvPr id="5" name="内容占位符 1">
            <a:extLst>
              <a:ext uri="{FF2B5EF4-FFF2-40B4-BE49-F238E27FC236}">
                <a16:creationId xmlns:a16="http://schemas.microsoft.com/office/drawing/2014/main" id="{D5EC982B-DF96-48F9-AB7A-39B8FE4A424A}"/>
              </a:ext>
            </a:extLst>
          </p:cNvPr>
          <p:cNvSpPr>
            <a:spLocks noGrp="1"/>
          </p:cNvSpPr>
          <p:nvPr>
            <p:ph idx="1"/>
          </p:nvPr>
        </p:nvSpPr>
        <p:spPr>
          <a:xfrm>
            <a:off x="123393" y="1108512"/>
            <a:ext cx="11245273" cy="4840303"/>
          </a:xfrm>
        </p:spPr>
        <p:txBody>
          <a:bodyPr>
            <a:normAutofit/>
          </a:bodyPr>
          <a:lstStyle/>
          <a:p>
            <a:pPr lvl="1">
              <a:buClr>
                <a:srgbClr val="002060"/>
              </a:buClr>
              <a:buFont typeface="Wingdings" panose="05000000000000000000" pitchFamily="2" charset="2"/>
              <a:buChar char="Ø"/>
            </a:pPr>
            <a:r>
              <a:rPr lang="en-US" altLang="zh-CN" sz="1800" dirty="0">
                <a:cs typeface="Arial" panose="020B0604020202020204" pitchFamily="34" charset="0"/>
              </a:rPr>
              <a:t>The cryostat is about 5.7m long. The cantilever </a:t>
            </a:r>
            <a:r>
              <a:rPr lang="en-US" altLang="zh-CN" sz="1800" dirty="0">
                <a:solidFill>
                  <a:srgbClr val="002060"/>
                </a:solidFill>
                <a:cs typeface="Arial" panose="020B0604020202020204" pitchFamily="34" charset="0"/>
              </a:rPr>
              <a:t>length is 5283mm.</a:t>
            </a:r>
          </a:p>
          <a:p>
            <a:pPr lvl="1">
              <a:buClr>
                <a:srgbClr val="002060"/>
              </a:buClr>
              <a:buFont typeface="Wingdings" panose="05000000000000000000" pitchFamily="2" charset="2"/>
              <a:buChar char="Ø"/>
            </a:pPr>
            <a:r>
              <a:rPr lang="en-US" altLang="zh-CN" sz="1800" dirty="0">
                <a:cs typeface="Arial" panose="020B0604020202020204" pitchFamily="34" charset="0"/>
              </a:rPr>
              <a:t> </a:t>
            </a:r>
            <a:r>
              <a:rPr lang="en-US" altLang="zh-CN" sz="1800" b="0" dirty="0">
                <a:cs typeface="Arial" panose="020B0604020202020204" pitchFamily="34" charset="0"/>
              </a:rPr>
              <a:t>After the optimization of the supports in the cryostat, the total weight of the cryostat and the devices inside is </a:t>
            </a:r>
            <a:r>
              <a:rPr lang="en-US" altLang="zh-CN" sz="1800" dirty="0">
                <a:cs typeface="Arial" panose="020B0604020202020204" pitchFamily="34" charset="0"/>
              </a:rPr>
              <a:t>2.0</a:t>
            </a:r>
            <a:r>
              <a:rPr lang="en-US" altLang="zh-CN" sz="1800" b="0" dirty="0">
                <a:cs typeface="Arial" panose="020B0604020202020204" pitchFamily="34" charset="0"/>
              </a:rPr>
              <a:t> ton.</a:t>
            </a:r>
            <a:endParaRPr lang="zh-CN" altLang="en-US" sz="1800" b="0" dirty="0">
              <a:cs typeface="Arial" panose="020B0604020202020204" pitchFamily="34" charset="0"/>
            </a:endParaRPr>
          </a:p>
          <a:p>
            <a:pPr lvl="1">
              <a:buClr>
                <a:srgbClr val="002060"/>
              </a:buClr>
              <a:buFont typeface="Wingdings" panose="05000000000000000000" pitchFamily="2" charset="2"/>
              <a:buChar char="Ø"/>
            </a:pPr>
            <a:endParaRPr lang="en-US" altLang="zh-CN" sz="2400" dirty="0"/>
          </a:p>
        </p:txBody>
      </p:sp>
      <p:sp>
        <p:nvSpPr>
          <p:cNvPr id="3" name="矩形 2"/>
          <p:cNvSpPr/>
          <p:nvPr/>
        </p:nvSpPr>
        <p:spPr>
          <a:xfrm>
            <a:off x="5413762" y="2380516"/>
            <a:ext cx="6676947" cy="1754326"/>
          </a:xfrm>
          <a:prstGeom prst="rect">
            <a:avLst/>
          </a:prstGeom>
        </p:spPr>
        <p:txBody>
          <a:bodyPr wrap="square">
            <a:spAutoFit/>
          </a:bodyPr>
          <a:lstStyle/>
          <a:p>
            <a:pPr marL="742950" lvl="1"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The basically determined structure design of the support for cryostat at MDI, the detailed FEA of structure and stability, including the rough assessment of Lorenz force, quench cases and temperature change. </a:t>
            </a:r>
          </a:p>
          <a:p>
            <a:pPr marL="742950" lvl="1"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The necessary technique study if possible (</a:t>
            </a:r>
            <a:r>
              <a:rPr lang="en-US" altLang="zh-CN" dirty="0" err="1">
                <a:latin typeface="Arial" panose="020B0604020202020204" pitchFamily="34" charset="0"/>
                <a:cs typeface="Arial" panose="020B0604020202020204" pitchFamily="34" charset="0"/>
              </a:rPr>
              <a:t>eg</a:t>
            </a:r>
            <a:r>
              <a:rPr lang="en-US" altLang="zh-CN" dirty="0">
                <a:latin typeface="Arial" panose="020B0604020202020204" pitchFamily="34" charset="0"/>
                <a:cs typeface="Arial" panose="020B0604020202020204" pitchFamily="34" charset="0"/>
              </a:rPr>
              <a:t>. Vibration, movement and alignment related techniques). </a:t>
            </a:r>
          </a:p>
        </p:txBody>
      </p:sp>
      <p:sp>
        <p:nvSpPr>
          <p:cNvPr id="6" name="圆角矩形 5"/>
          <p:cNvSpPr/>
          <p:nvPr/>
        </p:nvSpPr>
        <p:spPr bwMode="auto">
          <a:xfrm>
            <a:off x="5706335" y="2352648"/>
            <a:ext cx="6448702" cy="1787068"/>
          </a:xfrm>
          <a:prstGeom prst="roundRect">
            <a:avLst/>
          </a:prstGeom>
          <a:solidFill>
            <a:srgbClr val="00B0F0">
              <a:alpha val="8000"/>
            </a:srgbClr>
          </a:solidFill>
          <a:ln>
            <a:noFill/>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7" name="文本框 6"/>
          <p:cNvSpPr txBox="1"/>
          <p:nvPr/>
        </p:nvSpPr>
        <p:spPr>
          <a:xfrm>
            <a:off x="8646728" y="2031087"/>
            <a:ext cx="1793564" cy="369332"/>
          </a:xfrm>
          <a:prstGeom prst="rect">
            <a:avLst/>
          </a:prstGeom>
          <a:noFill/>
        </p:spPr>
        <p:txBody>
          <a:bodyPr wrap="square" rtlCol="0">
            <a:spAutoFit/>
          </a:bodyPr>
          <a:lstStyle/>
          <a:p>
            <a:r>
              <a:rPr lang="en-US" altLang="zh-CN" dirty="0">
                <a:solidFill>
                  <a:srgbClr val="FF0000"/>
                </a:solidFill>
                <a:latin typeface="Arial" panose="020B0604020202020204" pitchFamily="34" charset="0"/>
                <a:cs typeface="Arial" panose="020B0604020202020204" pitchFamily="34" charset="0"/>
              </a:rPr>
              <a:t>Plan in EDR</a:t>
            </a:r>
            <a:endParaRPr lang="zh-CN" altLang="en-US" dirty="0">
              <a:solidFill>
                <a:srgbClr val="FF0000"/>
              </a:solidFill>
              <a:latin typeface="Arial" panose="020B0604020202020204" pitchFamily="34" charset="0"/>
              <a:cs typeface="Arial" panose="020B0604020202020204" pitchFamily="34" charset="0"/>
            </a:endParaRPr>
          </a:p>
        </p:txBody>
      </p:sp>
      <p:sp>
        <p:nvSpPr>
          <p:cNvPr id="34" name="文本框 33">
            <a:extLst>
              <a:ext uri="{FF2B5EF4-FFF2-40B4-BE49-F238E27FC236}">
                <a16:creationId xmlns:a16="http://schemas.microsoft.com/office/drawing/2014/main" id="{65475881-E4C0-43A2-93B6-A9FFD978654B}"/>
              </a:ext>
            </a:extLst>
          </p:cNvPr>
          <p:cNvSpPr txBox="1"/>
          <p:nvPr/>
        </p:nvSpPr>
        <p:spPr>
          <a:xfrm>
            <a:off x="123392" y="5130727"/>
            <a:ext cx="3600400" cy="1231106"/>
          </a:xfrm>
          <a:prstGeom prst="rect">
            <a:avLst/>
          </a:prstGeom>
          <a:noFill/>
        </p:spPr>
        <p:txBody>
          <a:bodyPr wrap="square">
            <a:spAutoFit/>
          </a:bodyPr>
          <a:lstStyle/>
          <a:p>
            <a:pPr lvl="1">
              <a:buClr>
                <a:srgbClr val="002060"/>
              </a:buClr>
              <a:buFont typeface="Wingdings" panose="05000000000000000000" pitchFamily="2" charset="2"/>
              <a:buChar char="Ø"/>
            </a:pPr>
            <a:r>
              <a:rPr lang="en-US" altLang="zh-CN" sz="2000" dirty="0">
                <a:solidFill>
                  <a:srgbClr val="FF0000"/>
                </a:solidFill>
                <a:latin typeface="Arial" panose="020B0604020202020204" pitchFamily="34" charset="0"/>
                <a:cs typeface="Arial" panose="020B0604020202020204" pitchFamily="34" charset="0"/>
              </a:rPr>
              <a:t> Aim</a:t>
            </a:r>
            <a:r>
              <a:rPr lang="en-US" altLang="zh-CN" sz="20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The resolution requirement of the adjusting mechanism &lt; 5 </a:t>
            </a:r>
            <a:r>
              <a:rPr lang="en-US" altLang="zh-CN" sz="1800" dirty="0" err="1">
                <a:latin typeface="Arial" panose="020B0604020202020204" pitchFamily="34" charset="0"/>
                <a:cs typeface="Arial" panose="020B0604020202020204" pitchFamily="34" charset="0"/>
              </a:rPr>
              <a:t>μm</a:t>
            </a:r>
            <a:r>
              <a:rPr lang="en-US" altLang="zh-CN" sz="1800" dirty="0">
                <a:latin typeface="Arial" panose="020B0604020202020204" pitchFamily="34" charset="0"/>
                <a:cs typeface="Arial" panose="020B0604020202020204" pitchFamily="34" charset="0"/>
              </a:rPr>
              <a:t>.</a:t>
            </a:r>
            <a:r>
              <a:rPr lang="en-US" altLang="zh-CN" sz="1800" dirty="0">
                <a:solidFill>
                  <a:srgbClr val="FF0000"/>
                </a:solidFill>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Support can work theoretically.</a:t>
            </a:r>
          </a:p>
        </p:txBody>
      </p:sp>
      <p:sp>
        <p:nvSpPr>
          <p:cNvPr id="35" name="圆角矩形 5">
            <a:extLst>
              <a:ext uri="{FF2B5EF4-FFF2-40B4-BE49-F238E27FC236}">
                <a16:creationId xmlns:a16="http://schemas.microsoft.com/office/drawing/2014/main" id="{199E8975-1A66-4210-8AB8-A2F67A659BFB}"/>
              </a:ext>
            </a:extLst>
          </p:cNvPr>
          <p:cNvSpPr/>
          <p:nvPr/>
        </p:nvSpPr>
        <p:spPr bwMode="auto">
          <a:xfrm>
            <a:off x="263352" y="4903472"/>
            <a:ext cx="3600400" cy="1688311"/>
          </a:xfrm>
          <a:prstGeom prst="roundRect">
            <a:avLst/>
          </a:prstGeom>
          <a:solidFill>
            <a:srgbClr val="00B0F0">
              <a:alpha val="8000"/>
            </a:srgbClr>
          </a:solidFill>
          <a:ln>
            <a:noFill/>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pic>
        <p:nvPicPr>
          <p:cNvPr id="36" name="图片 35">
            <a:extLst>
              <a:ext uri="{FF2B5EF4-FFF2-40B4-BE49-F238E27FC236}">
                <a16:creationId xmlns:a16="http://schemas.microsoft.com/office/drawing/2014/main" id="{CE3930EA-6455-4778-B50D-ABE5051AC1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8666" y="4677652"/>
            <a:ext cx="7200000" cy="2139952"/>
          </a:xfrm>
          <a:prstGeom prst="rect">
            <a:avLst/>
          </a:prstGeom>
          <a:noFill/>
        </p:spPr>
      </p:pic>
    </p:spTree>
    <p:extLst>
      <p:ext uri="{BB962C8B-B14F-4D97-AF65-F5344CB8AC3E}">
        <p14:creationId xmlns:p14="http://schemas.microsoft.com/office/powerpoint/2010/main" val="853518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98873D-8765-4A0D-BE2C-807A876B8944}"/>
              </a:ext>
            </a:extLst>
          </p:cNvPr>
          <p:cNvSpPr>
            <a:spLocks noGrp="1"/>
          </p:cNvSpPr>
          <p:nvPr>
            <p:ph type="title"/>
          </p:nvPr>
        </p:nvSpPr>
        <p:spPr>
          <a:xfrm>
            <a:off x="666711" y="203908"/>
            <a:ext cx="10763325" cy="725470"/>
          </a:xfrm>
        </p:spPr>
        <p:txBody>
          <a:bodyPr>
            <a:normAutofit/>
          </a:bodyPr>
          <a:lstStyle/>
          <a:p>
            <a:pPr algn="ctr"/>
            <a:r>
              <a:rPr lang="en-US" altLang="zh-CN" sz="3200" dirty="0">
                <a:solidFill>
                  <a:srgbClr val="C00000"/>
                </a:solidFill>
                <a:effectLst/>
                <a:latin typeface="Arial" panose="020B0604020202020204" pitchFamily="34" charset="0"/>
                <a:cs typeface="Arial" panose="020B0604020202020204" pitchFamily="34" charset="0"/>
              </a:rPr>
              <a:t>IR BPMs</a:t>
            </a:r>
            <a:endParaRPr lang="zh-CN" altLang="en-US" sz="3200" dirty="0">
              <a:solidFill>
                <a:srgbClr val="C00000"/>
              </a:solidFill>
              <a:effectLst/>
              <a:latin typeface="Arial" panose="020B0604020202020204" pitchFamily="34" charset="0"/>
              <a:cs typeface="Arial" panose="020B0604020202020204" pitchFamily="34" charset="0"/>
            </a:endParaRPr>
          </a:p>
        </p:txBody>
      </p:sp>
      <p:pic>
        <p:nvPicPr>
          <p:cNvPr id="6" name="图片 5">
            <a:extLst>
              <a:ext uri="{FF2B5EF4-FFF2-40B4-BE49-F238E27FC236}">
                <a16:creationId xmlns:a16="http://schemas.microsoft.com/office/drawing/2014/main" id="{DACC99D9-D177-42FE-83FF-F4BB9F56BA3C}"/>
              </a:ext>
            </a:extLst>
          </p:cNvPr>
          <p:cNvPicPr>
            <a:picLocks noChangeAspect="1"/>
          </p:cNvPicPr>
          <p:nvPr/>
        </p:nvPicPr>
        <p:blipFill>
          <a:blip r:embed="rId2"/>
          <a:stretch>
            <a:fillRect/>
          </a:stretch>
        </p:blipFill>
        <p:spPr>
          <a:xfrm>
            <a:off x="421108" y="3990512"/>
            <a:ext cx="7351858" cy="964084"/>
          </a:xfrm>
          <a:prstGeom prst="rect">
            <a:avLst/>
          </a:prstGeom>
        </p:spPr>
      </p:pic>
      <p:sp>
        <p:nvSpPr>
          <p:cNvPr id="11" name="椭圆 10">
            <a:extLst>
              <a:ext uri="{FF2B5EF4-FFF2-40B4-BE49-F238E27FC236}">
                <a16:creationId xmlns:a16="http://schemas.microsoft.com/office/drawing/2014/main" id="{8A991829-66D3-4993-A4B8-7DA336A7147F}"/>
              </a:ext>
            </a:extLst>
          </p:cNvPr>
          <p:cNvSpPr/>
          <p:nvPr/>
        </p:nvSpPr>
        <p:spPr>
          <a:xfrm>
            <a:off x="1157592" y="4139588"/>
            <a:ext cx="194624" cy="7276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p:nvSpPr>
        <p:spPr>
          <a:xfrm>
            <a:off x="274372" y="1267933"/>
            <a:ext cx="7498594" cy="2862322"/>
          </a:xfrm>
          <a:prstGeom prst="rect">
            <a:avLst/>
          </a:prstGeom>
        </p:spPr>
        <p:txBody>
          <a:bodyPr wrap="square">
            <a:spAutoFit/>
          </a:bodyPr>
          <a:lstStyle/>
          <a:p>
            <a:pPr marL="285750" indent="-285750" algn="just">
              <a:spcAft>
                <a:spcPts val="0"/>
              </a:spcAft>
              <a:buFont typeface="Wingdings" panose="05000000000000000000" pitchFamily="2" charset="2"/>
              <a:buChar char="Ø"/>
            </a:pPr>
            <a:r>
              <a:rPr lang="en-US" altLang="zh-CN" sz="2000" kern="100" dirty="0">
                <a:latin typeface="Arial" panose="020B0604020202020204" pitchFamily="34" charset="0"/>
                <a:ea typeface="宋体" panose="02010600030101010101" pitchFamily="2" charset="-122"/>
                <a:cs typeface="Arial" panose="020B0604020202020204" pitchFamily="34" charset="0"/>
              </a:rPr>
              <a:t>Considering response time and calibration difficulty, two 4 button electrodes BPM in double pipe and one 2 button </a:t>
            </a:r>
            <a:r>
              <a:rPr lang="en-US" altLang="zh-CN" sz="2000" kern="100" dirty="0">
                <a:latin typeface="Arial" panose="020B0604020202020204" pitchFamily="34" charset="0"/>
                <a:cs typeface="Arial" panose="020B0604020202020204" pitchFamily="34" charset="0"/>
              </a:rPr>
              <a:t>electrodes BPM in single pipe at each side of CEPC IR are adopted.</a:t>
            </a:r>
          </a:p>
          <a:p>
            <a:pPr marL="285750" indent="-285750" algn="just">
              <a:spcAft>
                <a:spcPts val="0"/>
              </a:spcAft>
              <a:buFont typeface="Wingdings" panose="05000000000000000000" pitchFamily="2" charset="2"/>
              <a:buChar char="Ø"/>
            </a:pPr>
            <a:r>
              <a:rPr lang="en-US" altLang="zh-CN" sz="2000" kern="100" dirty="0">
                <a:latin typeface="Arial" panose="020B0604020202020204" pitchFamily="34" charset="0"/>
                <a:cs typeface="Arial" panose="020B0604020202020204" pitchFamily="34" charset="0"/>
              </a:rPr>
              <a:t>2 button electrodes BPM for measuring the arrival time.</a:t>
            </a:r>
          </a:p>
          <a:p>
            <a:pPr marL="285750" indent="-285750" algn="just">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U</a:t>
            </a:r>
            <a:r>
              <a:rPr lang="en-US" altLang="zh-CN" sz="2000" dirty="0">
                <a:effectLst/>
                <a:latin typeface="Arial" panose="020B0604020202020204" pitchFamily="34" charset="0"/>
                <a:cs typeface="Arial" panose="020B0604020202020204" pitchFamily="34" charset="0"/>
              </a:rPr>
              <a:t>tilize two pairs of BPMs for vertical beam orbit feedback (fast </a:t>
            </a:r>
            <a:r>
              <a:rPr lang="en-US" altLang="zh-CN" sz="2000" dirty="0" err="1">
                <a:effectLst/>
                <a:latin typeface="Arial" panose="020B0604020202020204" pitchFamily="34" charset="0"/>
                <a:cs typeface="Arial" panose="020B0604020202020204" pitchFamily="34" charset="0"/>
              </a:rPr>
              <a:t>lumi</a:t>
            </a:r>
            <a:r>
              <a:rPr lang="en-US" altLang="zh-CN" sz="2000" dirty="0">
                <a:effectLst/>
                <a:latin typeface="Arial" panose="020B0604020202020204" pitchFamily="34" charset="0"/>
                <a:cs typeface="Arial" panose="020B0604020202020204" pitchFamily="34" charset="0"/>
              </a:rPr>
              <a:t> monitor for horizontal), placed at symmetric positions on each side of the IP, located at distances of 0.9m and 4.5m </a:t>
            </a:r>
            <a:endParaRPr lang="en-US" altLang="zh-CN" sz="2000" kern="100" dirty="0">
              <a:latin typeface="Arial" panose="020B0604020202020204" pitchFamily="34" charset="0"/>
              <a:cs typeface="Arial" panose="020B0604020202020204" pitchFamily="34" charset="0"/>
            </a:endParaRPr>
          </a:p>
          <a:p>
            <a:pPr marL="285750" indent="-285750" algn="just">
              <a:spcAft>
                <a:spcPts val="0"/>
              </a:spcAft>
              <a:buFont typeface="Wingdings" panose="05000000000000000000" pitchFamily="2" charset="2"/>
              <a:buChar char="Ø"/>
            </a:pPr>
            <a:endParaRPr lang="en-US" altLang="zh-CN" sz="2000" kern="100" dirty="0">
              <a:latin typeface="Arial" panose="020B0604020202020204" pitchFamily="34" charset="0"/>
              <a:ea typeface="宋体" panose="02010600030101010101" pitchFamily="2" charset="-122"/>
              <a:cs typeface="Arial" panose="020B0604020202020204" pitchFamily="34" charset="0"/>
            </a:endParaRPr>
          </a:p>
        </p:txBody>
      </p:sp>
      <p:pic>
        <p:nvPicPr>
          <p:cNvPr id="7" name="图片 6">
            <a:extLst>
              <a:ext uri="{FF2B5EF4-FFF2-40B4-BE49-F238E27FC236}">
                <a16:creationId xmlns:a16="http://schemas.microsoft.com/office/drawing/2014/main" id="{982E965D-E16A-4A53-A6CA-145C2F45D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9925" y="1267933"/>
            <a:ext cx="3846007" cy="2935631"/>
          </a:xfrm>
          <a:prstGeom prst="rect">
            <a:avLst/>
          </a:prstGeom>
        </p:spPr>
      </p:pic>
      <p:pic>
        <p:nvPicPr>
          <p:cNvPr id="8" name="图片 7">
            <a:extLst>
              <a:ext uri="{FF2B5EF4-FFF2-40B4-BE49-F238E27FC236}">
                <a16:creationId xmlns:a16="http://schemas.microsoft.com/office/drawing/2014/main" id="{95225740-BFDF-46A1-884A-E095C0EDBC77}"/>
              </a:ext>
            </a:extLst>
          </p:cNvPr>
          <p:cNvPicPr>
            <a:picLocks noChangeAspect="1"/>
          </p:cNvPicPr>
          <p:nvPr/>
        </p:nvPicPr>
        <p:blipFill>
          <a:blip r:embed="rId4"/>
          <a:stretch>
            <a:fillRect/>
          </a:stretch>
        </p:blipFill>
        <p:spPr>
          <a:xfrm>
            <a:off x="297153" y="5076538"/>
            <a:ext cx="7599768" cy="1741613"/>
          </a:xfrm>
          <a:prstGeom prst="rect">
            <a:avLst/>
          </a:prstGeom>
        </p:spPr>
      </p:pic>
      <p:pic>
        <p:nvPicPr>
          <p:cNvPr id="9" name="图片 8" descr="图表, 折线图&#10;&#10;描述已自动生成">
            <a:extLst>
              <a:ext uri="{FF2B5EF4-FFF2-40B4-BE49-F238E27FC236}">
                <a16:creationId xmlns:a16="http://schemas.microsoft.com/office/drawing/2014/main" id="{644CBBC9-4A65-411B-A1DE-B99FE2D3D648}"/>
              </a:ext>
            </a:extLst>
          </p:cNvPr>
          <p:cNvPicPr>
            <a:picLocks noChangeAspect="1"/>
          </p:cNvPicPr>
          <p:nvPr/>
        </p:nvPicPr>
        <p:blipFill>
          <a:blip r:embed="rId5"/>
          <a:stretch>
            <a:fillRect/>
          </a:stretch>
        </p:blipFill>
        <p:spPr>
          <a:xfrm>
            <a:off x="7883742" y="4297514"/>
            <a:ext cx="3916899" cy="2421334"/>
          </a:xfrm>
          <a:prstGeom prst="rect">
            <a:avLst/>
          </a:prstGeom>
        </p:spPr>
      </p:pic>
      <p:sp>
        <p:nvSpPr>
          <p:cNvPr id="14" name="椭圆 13">
            <a:extLst>
              <a:ext uri="{FF2B5EF4-FFF2-40B4-BE49-F238E27FC236}">
                <a16:creationId xmlns:a16="http://schemas.microsoft.com/office/drawing/2014/main" id="{EA838571-2CA2-4799-A3F3-F74CE1609ACF}"/>
              </a:ext>
            </a:extLst>
          </p:cNvPr>
          <p:cNvSpPr/>
          <p:nvPr/>
        </p:nvSpPr>
        <p:spPr>
          <a:xfrm>
            <a:off x="6300281" y="4104965"/>
            <a:ext cx="194624" cy="7276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圆角 4">
            <a:extLst>
              <a:ext uri="{FF2B5EF4-FFF2-40B4-BE49-F238E27FC236}">
                <a16:creationId xmlns:a16="http://schemas.microsoft.com/office/drawing/2014/main" id="{97839FE4-494E-44D3-8E22-5B1CFE8B9FFC}"/>
              </a:ext>
            </a:extLst>
          </p:cNvPr>
          <p:cNvSpPr/>
          <p:nvPr/>
        </p:nvSpPr>
        <p:spPr bwMode="auto">
          <a:xfrm>
            <a:off x="119335" y="1150615"/>
            <a:ext cx="7777585" cy="2830563"/>
          </a:xfrm>
          <a:prstGeom prst="roundRect">
            <a:avLst/>
          </a:prstGeom>
          <a:solidFill>
            <a:srgbClr val="0070C0">
              <a:alpha val="8000"/>
            </a:srgbClr>
          </a:solidFill>
          <a:ln>
            <a:solidFill>
              <a:srgbClr val="0070C0"/>
            </a:solidFill>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dirty="0">
              <a:ln>
                <a:noFill/>
              </a:ln>
              <a:solidFill>
                <a:srgbClr val="000000"/>
              </a:solidFill>
              <a:effectLst/>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4237121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823658" y="1280751"/>
            <a:ext cx="4050000" cy="1755974"/>
          </a:xfrm>
          <a:prstGeom prst="rect">
            <a:avLst/>
          </a:prstGeom>
        </p:spPr>
      </p:pic>
      <p:sp>
        <p:nvSpPr>
          <p:cNvPr id="4" name="标题 3"/>
          <p:cNvSpPr>
            <a:spLocks noGrp="1"/>
          </p:cNvSpPr>
          <p:nvPr>
            <p:ph type="title"/>
          </p:nvPr>
        </p:nvSpPr>
        <p:spPr/>
        <p:txBody>
          <a:bodyPr>
            <a:normAutofit/>
          </a:bodyPr>
          <a:lstStyle/>
          <a:p>
            <a:pPr algn="ctr"/>
            <a:r>
              <a:rPr lang="en-US" altLang="zh-CN" sz="3200" dirty="0">
                <a:solidFill>
                  <a:srgbClr val="C00000"/>
                </a:solidFill>
                <a:effectLst/>
                <a:latin typeface="Arial" panose="020B0604020202020204" pitchFamily="34" charset="0"/>
                <a:cs typeface="Arial" panose="020B0604020202020204" pitchFamily="34" charset="0"/>
              </a:rPr>
              <a:t>Integration and Assembly</a:t>
            </a:r>
            <a:endParaRPr lang="zh-CN" altLang="en-US" sz="3200" dirty="0">
              <a:solidFill>
                <a:srgbClr val="C00000"/>
              </a:solidFill>
              <a:effectLst/>
            </a:endParaRPr>
          </a:p>
        </p:txBody>
      </p:sp>
      <p:pic>
        <p:nvPicPr>
          <p:cNvPr id="15" name="图片 14"/>
          <p:cNvPicPr>
            <a:picLocks noChangeAspect="1"/>
          </p:cNvPicPr>
          <p:nvPr/>
        </p:nvPicPr>
        <p:blipFill>
          <a:blip r:embed="rId3"/>
          <a:stretch>
            <a:fillRect/>
          </a:stretch>
        </p:blipFill>
        <p:spPr>
          <a:xfrm>
            <a:off x="6610097" y="1280751"/>
            <a:ext cx="3248746" cy="1957859"/>
          </a:xfrm>
          <a:prstGeom prst="rect">
            <a:avLst/>
          </a:prstGeom>
        </p:spPr>
      </p:pic>
      <p:pic>
        <p:nvPicPr>
          <p:cNvPr id="16" name="图片 15"/>
          <p:cNvPicPr>
            <a:picLocks noChangeAspect="1"/>
          </p:cNvPicPr>
          <p:nvPr/>
        </p:nvPicPr>
        <p:blipFill>
          <a:blip r:embed="rId4"/>
          <a:stretch>
            <a:fillRect/>
          </a:stretch>
        </p:blipFill>
        <p:spPr>
          <a:xfrm>
            <a:off x="823658" y="3199922"/>
            <a:ext cx="3680624" cy="2007307"/>
          </a:xfrm>
          <a:prstGeom prst="rect">
            <a:avLst/>
          </a:prstGeom>
        </p:spPr>
      </p:pic>
      <p:pic>
        <p:nvPicPr>
          <p:cNvPr id="19" name="图片 18"/>
          <p:cNvPicPr>
            <a:picLocks noChangeAspect="1"/>
          </p:cNvPicPr>
          <p:nvPr/>
        </p:nvPicPr>
        <p:blipFill>
          <a:blip r:embed="rId5"/>
          <a:stretch>
            <a:fillRect/>
          </a:stretch>
        </p:blipFill>
        <p:spPr>
          <a:xfrm>
            <a:off x="6374165" y="3428063"/>
            <a:ext cx="3827153" cy="1722063"/>
          </a:xfrm>
          <a:prstGeom prst="rect">
            <a:avLst/>
          </a:prstGeom>
        </p:spPr>
      </p:pic>
      <p:sp>
        <p:nvSpPr>
          <p:cNvPr id="2" name="右箭头 1"/>
          <p:cNvSpPr/>
          <p:nvPr/>
        </p:nvSpPr>
        <p:spPr bwMode="auto">
          <a:xfrm>
            <a:off x="5204550" y="1901104"/>
            <a:ext cx="1074655" cy="282804"/>
          </a:xfrm>
          <a:prstGeom prst="rightArrow">
            <a:avLst/>
          </a:prstGeom>
          <a:solidFill>
            <a:srgbClr val="0070C0"/>
          </a:solidFill>
          <a:ln>
            <a:noFill/>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21" name="右箭头 20"/>
          <p:cNvSpPr/>
          <p:nvPr/>
        </p:nvSpPr>
        <p:spPr bwMode="auto">
          <a:xfrm>
            <a:off x="10308322" y="1901104"/>
            <a:ext cx="1074655" cy="282804"/>
          </a:xfrm>
          <a:prstGeom prst="rightArrow">
            <a:avLst/>
          </a:prstGeom>
          <a:solidFill>
            <a:srgbClr val="0070C0"/>
          </a:solidFill>
          <a:ln>
            <a:noFill/>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22" name="右箭头 21"/>
          <p:cNvSpPr/>
          <p:nvPr/>
        </p:nvSpPr>
        <p:spPr bwMode="auto">
          <a:xfrm>
            <a:off x="4770837" y="4023455"/>
            <a:ext cx="1074655" cy="282804"/>
          </a:xfrm>
          <a:prstGeom prst="rightArrow">
            <a:avLst/>
          </a:prstGeom>
          <a:solidFill>
            <a:srgbClr val="0070C0"/>
          </a:solidFill>
          <a:ln>
            <a:noFill/>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5" name="圆角矩形 4"/>
          <p:cNvSpPr/>
          <p:nvPr/>
        </p:nvSpPr>
        <p:spPr bwMode="auto">
          <a:xfrm>
            <a:off x="823658" y="5292988"/>
            <a:ext cx="10452315" cy="1422159"/>
          </a:xfrm>
          <a:prstGeom prst="roundRect">
            <a:avLst/>
          </a:prstGeom>
          <a:solidFill>
            <a:srgbClr val="00B0F0">
              <a:alpha val="13000"/>
            </a:srgbClr>
          </a:solidFill>
          <a:ln>
            <a:noFill/>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12" name="矩形 11"/>
          <p:cNvSpPr/>
          <p:nvPr/>
        </p:nvSpPr>
        <p:spPr>
          <a:xfrm>
            <a:off x="1094466" y="5330950"/>
            <a:ext cx="9970086" cy="1323439"/>
          </a:xfrm>
          <a:prstGeom prst="rect">
            <a:avLst/>
          </a:prstGeom>
        </p:spPr>
        <p:txBody>
          <a:bodyPr wrap="square">
            <a:spAutoFit/>
          </a:bodyPr>
          <a:lstStyle/>
          <a:p>
            <a:pPr marL="285750" indent="-285750" algn="just">
              <a:spcAft>
                <a:spcPts val="0"/>
              </a:spcAft>
              <a:buFont typeface="Wingdings" panose="05000000000000000000" pitchFamily="2" charset="2"/>
              <a:buChar char="Ø"/>
            </a:pPr>
            <a:r>
              <a:rPr lang="en-US" altLang="zh-CN" sz="1600" kern="100" dirty="0">
                <a:latin typeface="Arial" panose="020B0604020202020204" pitchFamily="34" charset="0"/>
                <a:ea typeface="宋体" panose="02010600030101010101" pitchFamily="2" charset="-122"/>
                <a:cs typeface="Arial" panose="020B0604020202020204" pitchFamily="34" charset="0"/>
              </a:rPr>
              <a:t>The integration and installation procedure of accelerator in MDI is specified supposing that detector part already installed and aligned. </a:t>
            </a:r>
          </a:p>
          <a:p>
            <a:pPr marL="285750" indent="-285750" algn="just">
              <a:spcAft>
                <a:spcPts val="0"/>
              </a:spcAft>
              <a:buFont typeface="Wingdings" panose="05000000000000000000" pitchFamily="2" charset="2"/>
              <a:buChar char="Ø"/>
            </a:pPr>
            <a:r>
              <a:rPr lang="en-US" altLang="zh-CN" sz="1600" kern="100" dirty="0">
                <a:latin typeface="Arial" panose="020B0604020202020204" pitchFamily="34" charset="0"/>
                <a:ea typeface="宋体" panose="02010600030101010101" pitchFamily="2" charset="-122"/>
                <a:cs typeface="Arial" panose="020B0604020202020204" pitchFamily="34" charset="0"/>
              </a:rPr>
              <a:t>Cryostat including Final doublet installation alignment under laboratory.</a:t>
            </a:r>
            <a:endParaRPr lang="zh-CN" altLang="zh-CN" sz="1600" kern="100" dirty="0">
              <a:latin typeface="Arial" panose="020B0604020202020204" pitchFamily="34" charset="0"/>
              <a:ea typeface="宋体" panose="02010600030101010101" pitchFamily="2" charset="-122"/>
              <a:cs typeface="Arial" panose="020B0604020202020204" pitchFamily="34" charset="0"/>
            </a:endParaRPr>
          </a:p>
          <a:p>
            <a:pPr marL="285750" indent="-285750" algn="just">
              <a:spcAft>
                <a:spcPts val="0"/>
              </a:spcAft>
              <a:buFont typeface="Wingdings" panose="05000000000000000000" pitchFamily="2" charset="2"/>
              <a:buChar char="Ø"/>
            </a:pPr>
            <a:r>
              <a:rPr lang="en-US" altLang="zh-CN" sz="1600" kern="100" dirty="0">
                <a:latin typeface="Arial" panose="020B0604020202020204" pitchFamily="34" charset="0"/>
                <a:ea typeface="宋体" panose="02010600030101010101" pitchFamily="2" charset="-122"/>
                <a:cs typeface="Arial" panose="020B0604020202020204" pitchFamily="34" charset="0"/>
              </a:rPr>
              <a:t>Part of </a:t>
            </a:r>
            <a:r>
              <a:rPr lang="en-US" altLang="zh-CN" sz="1600" kern="100" dirty="0" err="1">
                <a:latin typeface="Arial" panose="020B0604020202020204" pitchFamily="34" charset="0"/>
                <a:ea typeface="宋体" panose="02010600030101010101" pitchFamily="2" charset="-122"/>
                <a:cs typeface="Arial" panose="020B0604020202020204" pitchFamily="34" charset="0"/>
              </a:rPr>
              <a:t>Lumical</a:t>
            </a:r>
            <a:r>
              <a:rPr lang="en-US" altLang="zh-CN" sz="1600" kern="100" dirty="0">
                <a:latin typeface="Arial" panose="020B0604020202020204" pitchFamily="34" charset="0"/>
                <a:ea typeface="宋体" panose="02010600030101010101" pitchFamily="2" charset="-122"/>
                <a:cs typeface="Arial" panose="020B0604020202020204" pitchFamily="34" charset="0"/>
              </a:rPr>
              <a:t> installed and aligned with cryostat.</a:t>
            </a:r>
          </a:p>
          <a:p>
            <a:pPr marL="285750" indent="-285750" algn="just">
              <a:spcAft>
                <a:spcPts val="0"/>
              </a:spcAft>
              <a:buFont typeface="Wingdings" panose="05000000000000000000" pitchFamily="2" charset="2"/>
              <a:buChar char="Ø"/>
            </a:pPr>
            <a:r>
              <a:rPr lang="en-US" altLang="zh-CN" sz="1600" kern="100" dirty="0">
                <a:solidFill>
                  <a:srgbClr val="C00000"/>
                </a:solidFill>
                <a:effectLst/>
                <a:latin typeface="Arial" panose="020B0604020202020204" pitchFamily="34" charset="0"/>
                <a:ea typeface="宋体" panose="02010600030101010101" pitchFamily="2" charset="-122"/>
                <a:cs typeface="Arial" panose="020B0604020202020204" pitchFamily="34" charset="0"/>
              </a:rPr>
              <a:t>In future, the </a:t>
            </a:r>
            <a:r>
              <a:rPr lang="en-US" altLang="zh-CN" sz="1600" kern="100" dirty="0">
                <a:solidFill>
                  <a:srgbClr val="C00000"/>
                </a:solidFill>
                <a:latin typeface="Arial" panose="020B0604020202020204" pitchFamily="34" charset="0"/>
                <a:ea typeface="宋体" panose="02010600030101010101" pitchFamily="2" charset="-122"/>
                <a:cs typeface="Arial" panose="020B0604020202020204" pitchFamily="34" charset="0"/>
              </a:rPr>
              <a:t>integration and assembly will be more specified along with detector designed in detail.</a:t>
            </a:r>
            <a:endParaRPr lang="zh-CN" altLang="zh-CN" sz="1600" kern="100" dirty="0">
              <a:solidFill>
                <a:srgbClr val="C00000"/>
              </a:solidFill>
              <a:effectLst/>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506947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2121448" y="67537"/>
            <a:ext cx="7916416" cy="1036506"/>
          </a:xfrm>
        </p:spPr>
        <p:txBody>
          <a:bodyPr/>
          <a:lstStyle/>
          <a:p>
            <a:pPr>
              <a:lnSpc>
                <a:spcPct val="150000"/>
              </a:lnSpc>
              <a:defRPr/>
            </a:pPr>
            <a:r>
              <a:rPr lang="en-US" altLang="zh-CN" sz="6000" kern="0" dirty="0">
                <a:latin typeface="Arial Black" panose="020B0A04020102020204" pitchFamily="34" charset="0"/>
              </a:rPr>
              <a:t>Content</a:t>
            </a:r>
            <a:endParaRPr lang="zh-CN" altLang="en-US" sz="6000" kern="0" dirty="0">
              <a:latin typeface="Arial Black" panose="020B0A04020102020204" pitchFamily="34" charset="0"/>
            </a:endParaRPr>
          </a:p>
        </p:txBody>
      </p:sp>
      <p:sp>
        <p:nvSpPr>
          <p:cNvPr id="7" name="内容占位符 2"/>
          <p:cNvSpPr txBox="1">
            <a:spLocks/>
          </p:cNvSpPr>
          <p:nvPr/>
        </p:nvSpPr>
        <p:spPr>
          <a:xfrm>
            <a:off x="695400" y="1412776"/>
            <a:ext cx="10578570" cy="47472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sz="2400" b="1" dirty="0">
                <a:solidFill>
                  <a:srgbClr val="C00000"/>
                </a:solidFill>
                <a:latin typeface="Arial" panose="020B0604020202020204" pitchFamily="34" charset="0"/>
                <a:ea typeface="微软雅黑" panose="020B0503020204020204" pitchFamily="34" charset="-122"/>
                <a:cs typeface="Arial" panose="020B0604020202020204" pitchFamily="34" charset="0"/>
              </a:rPr>
              <a:t>Introduction</a:t>
            </a:r>
          </a:p>
          <a:p>
            <a:pPr>
              <a:lnSpc>
                <a:spcPct val="120000"/>
              </a:lnSpc>
            </a:pPr>
            <a:r>
              <a:rPr lang="en-US" altLang="zh-CN" sz="2400" b="1" dirty="0">
                <a:solidFill>
                  <a:srgbClr val="C00000"/>
                </a:solidFill>
                <a:latin typeface="Arial" panose="020B0604020202020204" pitchFamily="34" charset="0"/>
                <a:ea typeface="微软雅黑" panose="020B0503020204020204" pitchFamily="34" charset="-122"/>
                <a:cs typeface="Arial" panose="020B0604020202020204" pitchFamily="34" charset="0"/>
              </a:rPr>
              <a:t>EDR goal, scope and plan</a:t>
            </a:r>
          </a:p>
          <a:p>
            <a:pPr>
              <a:lnSpc>
                <a:spcPct val="120000"/>
              </a:lnSpc>
            </a:pPr>
            <a:r>
              <a:rPr lang="en-US" altLang="zh-CN" sz="2400" b="1" dirty="0">
                <a:solidFill>
                  <a:srgbClr val="C00000"/>
                </a:solidFill>
                <a:latin typeface="Arial" panose="020B0604020202020204" pitchFamily="34" charset="0"/>
                <a:ea typeface="微软雅黑" panose="020B0503020204020204" pitchFamily="34" charset="-122"/>
                <a:cs typeface="Arial" panose="020B0604020202020204" pitchFamily="34" charset="0"/>
              </a:rPr>
              <a:t>EDR progress and Key milestones from 2024-2027</a:t>
            </a:r>
          </a:p>
          <a:p>
            <a:pPr>
              <a:lnSpc>
                <a:spcPct val="120000"/>
              </a:lnSpc>
            </a:pPr>
            <a:r>
              <a:rPr lang="en-US" altLang="zh-CN" sz="2400" b="1" dirty="0">
                <a:solidFill>
                  <a:srgbClr val="C00000"/>
                </a:solidFill>
                <a:latin typeface="Arial" panose="020B0604020202020204" pitchFamily="34" charset="0"/>
                <a:ea typeface="微软雅黑" panose="020B0503020204020204" pitchFamily="34" charset="-122"/>
                <a:cs typeface="Arial" panose="020B0604020202020204" pitchFamily="34" charset="0"/>
              </a:rPr>
              <a:t>Conclusion</a:t>
            </a:r>
          </a:p>
        </p:txBody>
      </p:sp>
    </p:spTree>
    <p:extLst>
      <p:ext uri="{BB962C8B-B14F-4D97-AF65-F5344CB8AC3E}">
        <p14:creationId xmlns:p14="http://schemas.microsoft.com/office/powerpoint/2010/main" val="1610262731"/>
      </p:ext>
    </p:extLst>
  </p:cSld>
  <p:clrMapOvr>
    <a:masterClrMapping/>
  </p:clrMapOvr>
  <mc:AlternateContent xmlns:mc="http://schemas.openxmlformats.org/markup-compatibility/2006" xmlns:p14="http://schemas.microsoft.com/office/powerpoint/2010/main">
    <mc:Choice Requires="p14">
      <p:transition spd="slow" p14:dur="2000" advTm="57378"/>
    </mc:Choice>
    <mc:Fallback xmlns="">
      <p:transition spd="slow" advTm="5737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836A3C-8693-4C04-8531-A475660DC07C}"/>
              </a:ext>
            </a:extLst>
          </p:cNvPr>
          <p:cNvSpPr>
            <a:spLocks noGrp="1"/>
          </p:cNvSpPr>
          <p:nvPr>
            <p:ph type="title"/>
          </p:nvPr>
        </p:nvSpPr>
        <p:spPr>
          <a:xfrm>
            <a:off x="666712" y="142852"/>
            <a:ext cx="11189928" cy="725470"/>
          </a:xfrm>
        </p:spPr>
        <p:txBody>
          <a:bodyPr>
            <a:noAutofit/>
          </a:bodyPr>
          <a:lstStyle/>
          <a:p>
            <a:pPr algn="ctr"/>
            <a:r>
              <a:rPr lang="en-US" altLang="zh-CN" sz="3200" dirty="0">
                <a:solidFill>
                  <a:srgbClr val="C00000"/>
                </a:solidFill>
                <a:effectLst/>
                <a:latin typeface="Arial" panose="020B0604020202020204" pitchFamily="34" charset="0"/>
                <a:cs typeface="Arial" panose="020B0604020202020204" pitchFamily="34" charset="0"/>
              </a:rPr>
              <a:t>Alignment precision during installation and positioning</a:t>
            </a:r>
            <a:endParaRPr lang="zh-CN" altLang="en-US" sz="3200" dirty="0">
              <a:solidFill>
                <a:srgbClr val="C00000"/>
              </a:solidFill>
              <a:effectLst/>
              <a:latin typeface="Arial" panose="020B0604020202020204" pitchFamily="34" charset="0"/>
              <a:cs typeface="Arial" panose="020B0604020202020204" pitchFamily="34" charset="0"/>
            </a:endParaRPr>
          </a:p>
        </p:txBody>
      </p:sp>
      <p:graphicFrame>
        <p:nvGraphicFramePr>
          <p:cNvPr id="4" name="表格 3">
            <a:extLst>
              <a:ext uri="{FF2B5EF4-FFF2-40B4-BE49-F238E27FC236}">
                <a16:creationId xmlns:a16="http://schemas.microsoft.com/office/drawing/2014/main" id="{93F53003-7D12-443D-B8F3-2B80F2FFCAA3}"/>
              </a:ext>
            </a:extLst>
          </p:cNvPr>
          <p:cNvGraphicFramePr>
            <a:graphicFrameLocks noGrp="1"/>
          </p:cNvGraphicFramePr>
          <p:nvPr/>
        </p:nvGraphicFramePr>
        <p:xfrm>
          <a:off x="407368" y="1484784"/>
          <a:ext cx="11358603" cy="4837544"/>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542801298"/>
                    </a:ext>
                  </a:extLst>
                </a:gridCol>
                <a:gridCol w="2808312">
                  <a:extLst>
                    <a:ext uri="{9D8B030D-6E8A-4147-A177-3AD203B41FA5}">
                      <a16:colId xmlns:a16="http://schemas.microsoft.com/office/drawing/2014/main" val="3852418598"/>
                    </a:ext>
                  </a:extLst>
                </a:gridCol>
                <a:gridCol w="1224136">
                  <a:extLst>
                    <a:ext uri="{9D8B030D-6E8A-4147-A177-3AD203B41FA5}">
                      <a16:colId xmlns:a16="http://schemas.microsoft.com/office/drawing/2014/main" val="3942604275"/>
                    </a:ext>
                  </a:extLst>
                </a:gridCol>
                <a:gridCol w="1080120">
                  <a:extLst>
                    <a:ext uri="{9D8B030D-6E8A-4147-A177-3AD203B41FA5}">
                      <a16:colId xmlns:a16="http://schemas.microsoft.com/office/drawing/2014/main" val="4077295613"/>
                    </a:ext>
                  </a:extLst>
                </a:gridCol>
                <a:gridCol w="2880320">
                  <a:extLst>
                    <a:ext uri="{9D8B030D-6E8A-4147-A177-3AD203B41FA5}">
                      <a16:colId xmlns:a16="http://schemas.microsoft.com/office/drawing/2014/main" val="1284395168"/>
                    </a:ext>
                  </a:extLst>
                </a:gridCol>
                <a:gridCol w="2285595">
                  <a:extLst>
                    <a:ext uri="{9D8B030D-6E8A-4147-A177-3AD203B41FA5}">
                      <a16:colId xmlns:a16="http://schemas.microsoft.com/office/drawing/2014/main" val="956599673"/>
                    </a:ext>
                  </a:extLst>
                </a:gridCol>
              </a:tblGrid>
              <a:tr h="936104">
                <a:tc>
                  <a:txBody>
                    <a:bodyPr/>
                    <a:lstStyle/>
                    <a:p>
                      <a:pPr algn="ctr"/>
                      <a:endParaRPr lang="zh-CN" altLang="en-US" sz="1600" dirty="0">
                        <a:latin typeface="Arial" panose="020B0604020202020204" pitchFamily="34" charset="0"/>
                        <a:cs typeface="Arial" panose="020B0604020202020204" pitchFamily="34" charset="0"/>
                      </a:endParaRPr>
                    </a:p>
                  </a:txBody>
                  <a:tcPr anchor="ctr" anchorCtr="1"/>
                </a:tc>
                <a:tc gridSpan="3">
                  <a:txBody>
                    <a:bodyPr/>
                    <a:lstStyle/>
                    <a:p>
                      <a:pPr algn="ctr"/>
                      <a:r>
                        <a:rPr lang="en-US" altLang="zh-CN" sz="2000" dirty="0">
                          <a:latin typeface="Arial" panose="020B0604020202020204" pitchFamily="34" charset="0"/>
                          <a:cs typeface="Arial" panose="020B0604020202020204" pitchFamily="34" charset="0"/>
                        </a:rPr>
                        <a:t>From detector</a:t>
                      </a:r>
                    </a:p>
                  </a:txBody>
                  <a:tcPr anchor="ctr" anchorCtr="1"/>
                </a:tc>
                <a:tc hMerge="1">
                  <a:txBody>
                    <a:bodyPr/>
                    <a:lstStyle/>
                    <a:p>
                      <a:pPr algn="ctr"/>
                      <a:endParaRPr lang="zh-CN" altLang="en-US" sz="1600" dirty="0">
                        <a:latin typeface="Arial" panose="020B0604020202020204" pitchFamily="34" charset="0"/>
                        <a:cs typeface="Arial" panose="020B0604020202020204" pitchFamily="34" charset="0"/>
                      </a:endParaRPr>
                    </a:p>
                  </a:txBody>
                  <a:tcPr anchor="ctr" anchorCtr="1"/>
                </a:tc>
                <a:tc hMerge="1">
                  <a:txBody>
                    <a:bodyPr/>
                    <a:lstStyle/>
                    <a:p>
                      <a:pPr algn="ctr"/>
                      <a:endParaRPr lang="zh-CN" altLang="en-US" sz="1600" dirty="0">
                        <a:latin typeface="Arial" panose="020B0604020202020204" pitchFamily="34" charset="0"/>
                        <a:cs typeface="Arial" panose="020B0604020202020204" pitchFamily="34" charset="0"/>
                      </a:endParaRPr>
                    </a:p>
                  </a:txBody>
                  <a:tcPr anchor="ctr" anchorCtr="1"/>
                </a:tc>
                <a:tc>
                  <a:txBody>
                    <a:bodyPr/>
                    <a:lstStyle/>
                    <a:p>
                      <a:pPr algn="ctr"/>
                      <a:r>
                        <a:rPr lang="en-US" altLang="zh-CN" sz="2000" dirty="0">
                          <a:latin typeface="Arial" panose="020B0604020202020204" pitchFamily="34" charset="0"/>
                          <a:cs typeface="Arial" panose="020B0604020202020204" pitchFamily="34" charset="0"/>
                        </a:rPr>
                        <a:t>From accelerator</a:t>
                      </a:r>
                      <a:endParaRPr lang="zh-CN" altLang="en-US" sz="2000" dirty="0">
                        <a:latin typeface="Arial" panose="020B0604020202020204" pitchFamily="34" charset="0"/>
                        <a:cs typeface="Arial" panose="020B0604020202020204" pitchFamily="34" charset="0"/>
                      </a:endParaRPr>
                    </a:p>
                  </a:txBody>
                  <a:tcPr anchor="ctr" anchorCtr="1"/>
                </a:tc>
                <a:tc>
                  <a:txBody>
                    <a:bodyPr/>
                    <a:lstStyle/>
                    <a:p>
                      <a:pPr algn="ctr"/>
                      <a:r>
                        <a:rPr lang="en-US" altLang="zh-CN" sz="2000" dirty="0">
                          <a:latin typeface="Arial" panose="020B0604020202020204" pitchFamily="34" charset="0"/>
                          <a:cs typeface="Arial" panose="020B0604020202020204" pitchFamily="34" charset="0"/>
                        </a:rPr>
                        <a:t>MDI </a:t>
                      </a:r>
                    </a:p>
                    <a:p>
                      <a:pPr algn="ctr"/>
                      <a:r>
                        <a:rPr lang="en-US" altLang="zh-CN" sz="2000" dirty="0">
                          <a:latin typeface="Arial" panose="020B0604020202020204" pitchFamily="34" charset="0"/>
                          <a:cs typeface="Arial" panose="020B0604020202020204" pitchFamily="34" charset="0"/>
                        </a:rPr>
                        <a:t>requirement</a:t>
                      </a:r>
                      <a:endParaRPr lang="zh-CN" altLang="en-US" sz="2000" dirty="0">
                        <a:latin typeface="Arial" panose="020B0604020202020204" pitchFamily="34" charset="0"/>
                        <a:cs typeface="Arial" panose="020B0604020202020204" pitchFamily="34" charset="0"/>
                      </a:endParaRPr>
                    </a:p>
                  </a:txBody>
                  <a:tcPr anchor="ctr" anchorCtr="1"/>
                </a:tc>
                <a:extLst>
                  <a:ext uri="{0D108BD9-81ED-4DB2-BD59-A6C34878D82A}">
                    <a16:rowId xmlns:a16="http://schemas.microsoft.com/office/drawing/2014/main" val="1167786099"/>
                  </a:ext>
                </a:extLst>
              </a:tr>
              <a:tr h="1207331">
                <a:tc>
                  <a:txBody>
                    <a:bodyPr/>
                    <a:lstStyle/>
                    <a:p>
                      <a:pPr algn="ctr"/>
                      <a:endParaRPr lang="zh-CN" altLang="en-US" sz="1600" dirty="0">
                        <a:latin typeface="Arial" panose="020B0604020202020204" pitchFamily="34" charset="0"/>
                        <a:cs typeface="Arial" panose="020B0604020202020204" pitchFamily="34" charset="0"/>
                      </a:endParaRPr>
                    </a:p>
                  </a:txBody>
                  <a:tcPr anchor="ctr" anchorCtr="1"/>
                </a:tc>
                <a:tc>
                  <a:txBody>
                    <a:bodyPr/>
                    <a:lstStyle/>
                    <a:p>
                      <a:pPr algn="ctr"/>
                      <a:r>
                        <a:rPr lang="en-US" altLang="zh-CN" sz="1600" dirty="0">
                          <a:latin typeface="Arial" panose="020B0604020202020204" pitchFamily="34" charset="0"/>
                          <a:cs typeface="Arial" panose="020B0604020202020204" pitchFamily="34" charset="0"/>
                        </a:rPr>
                        <a:t>Shape tolerance(mm)</a:t>
                      </a:r>
                    </a:p>
                  </a:txBody>
                  <a:tcPr anchor="ctr" anchorCtr="1"/>
                </a:tc>
                <a:tc>
                  <a:txBody>
                    <a:bodyPr/>
                    <a:lstStyle/>
                    <a:p>
                      <a:pPr algn="ctr"/>
                      <a:r>
                        <a:rPr lang="en-US" altLang="zh-CN" sz="1600" dirty="0">
                          <a:latin typeface="Arial" panose="020B0604020202020204" pitchFamily="34" charset="0"/>
                          <a:cs typeface="Arial" panose="020B0604020202020204" pitchFamily="34" charset="0"/>
                        </a:rPr>
                        <a:t>Installation</a:t>
                      </a:r>
                    </a:p>
                    <a:p>
                      <a:pPr algn="ctr"/>
                      <a:r>
                        <a:rPr lang="en-US" altLang="zh-CN" sz="1600" dirty="0">
                          <a:latin typeface="Arial" panose="020B0604020202020204" pitchFamily="34" charset="0"/>
                          <a:cs typeface="Arial" panose="020B0604020202020204" pitchFamily="34" charset="0"/>
                        </a:rPr>
                        <a:t>(mm)</a:t>
                      </a:r>
                      <a:endParaRPr lang="zh-CN" altLang="en-US" sz="1600" dirty="0">
                        <a:latin typeface="Arial" panose="020B0604020202020204" pitchFamily="34" charset="0"/>
                        <a:cs typeface="Arial" panose="020B0604020202020204" pitchFamily="34" charset="0"/>
                      </a:endParaRPr>
                    </a:p>
                  </a:txBody>
                  <a:tcPr anchor="ctr" anchorCtr="1"/>
                </a:tc>
                <a:tc>
                  <a:txBody>
                    <a:bodyPr/>
                    <a:lstStyle/>
                    <a:p>
                      <a:pPr algn="ctr"/>
                      <a:r>
                        <a:rPr lang="en-US" altLang="zh-CN" sz="1600" dirty="0">
                          <a:latin typeface="Arial" panose="020B0604020202020204" pitchFamily="34" charset="0"/>
                          <a:cs typeface="Arial" panose="020B0604020202020204" pitchFamily="34" charset="0"/>
                        </a:rPr>
                        <a:t>Position</a:t>
                      </a:r>
                    </a:p>
                    <a:p>
                      <a:pPr algn="ctr"/>
                      <a:r>
                        <a:rPr lang="en-US" altLang="zh-CN" sz="1600" dirty="0">
                          <a:latin typeface="Arial" panose="020B0604020202020204" pitchFamily="34" charset="0"/>
                          <a:cs typeface="Arial" panose="020B0604020202020204" pitchFamily="34" charset="0"/>
                        </a:rPr>
                        <a:t>(mm)</a:t>
                      </a:r>
                      <a:endParaRPr lang="zh-CN" altLang="en-US" sz="1600" dirty="0">
                        <a:latin typeface="Arial" panose="020B0604020202020204" pitchFamily="34" charset="0"/>
                        <a:cs typeface="Arial" panose="020B0604020202020204" pitchFamily="34" charset="0"/>
                      </a:endParaRPr>
                    </a:p>
                  </a:txBody>
                  <a:tcPr anchor="ctr" anchorCtr="1"/>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1600" b="0" dirty="0">
                          <a:latin typeface="Arial" panose="020B0604020202020204" pitchFamily="34" charset="0"/>
                          <a:cs typeface="Arial" panose="020B0604020202020204" pitchFamily="34" charset="0"/>
                        </a:rPr>
                        <a:t>Mechanical processing accuracy, including deformation requirements, should be less than</a:t>
                      </a:r>
                      <a:r>
                        <a:rPr lang="zh-CN" altLang="en-US" sz="1600" b="0" dirty="0">
                          <a:latin typeface="Arial" panose="020B0604020202020204" pitchFamily="34" charset="0"/>
                          <a:cs typeface="Arial" panose="020B0604020202020204" pitchFamily="34" charset="0"/>
                        </a:rPr>
                        <a:t>（</a:t>
                      </a:r>
                      <a:r>
                        <a:rPr lang="en-US" altLang="zh-CN" sz="1600" b="0" dirty="0">
                          <a:latin typeface="Arial" panose="020B0604020202020204" pitchFamily="34" charset="0"/>
                          <a:cs typeface="Arial" panose="020B0604020202020204" pitchFamily="34" charset="0"/>
                        </a:rPr>
                        <a:t>mm</a:t>
                      </a:r>
                      <a:r>
                        <a:rPr lang="zh-CN" altLang="en-US" sz="1600" b="0" dirty="0">
                          <a:latin typeface="Arial" panose="020B0604020202020204" pitchFamily="34" charset="0"/>
                          <a:cs typeface="Arial" panose="020B0604020202020204" pitchFamily="34" charset="0"/>
                        </a:rPr>
                        <a:t>）</a:t>
                      </a:r>
                    </a:p>
                    <a:p>
                      <a:pPr algn="ctr"/>
                      <a:endParaRPr lang="zh-CN" altLang="en-US" sz="1600" dirty="0">
                        <a:latin typeface="Arial" panose="020B0604020202020204" pitchFamily="34" charset="0"/>
                        <a:cs typeface="Arial" panose="020B0604020202020204" pitchFamily="34" charset="0"/>
                      </a:endParaRPr>
                    </a:p>
                  </a:txBody>
                  <a:tcPr anchor="ctr" anchorCtr="1"/>
                </a:tc>
                <a:tc>
                  <a:txBody>
                    <a:bodyPr/>
                    <a:lstStyle/>
                    <a:p>
                      <a:pPr algn="ctr"/>
                      <a:endParaRPr lang="zh-CN" altLang="en-US" sz="1600" dirty="0">
                        <a:latin typeface="Arial" panose="020B0604020202020204" pitchFamily="34" charset="0"/>
                        <a:cs typeface="Arial" panose="020B0604020202020204" pitchFamily="34" charset="0"/>
                      </a:endParaRPr>
                    </a:p>
                  </a:txBody>
                  <a:tcPr anchor="ctr" anchorCtr="1"/>
                </a:tc>
                <a:extLst>
                  <a:ext uri="{0D108BD9-81ED-4DB2-BD59-A6C34878D82A}">
                    <a16:rowId xmlns:a16="http://schemas.microsoft.com/office/drawing/2014/main" val="3837542713"/>
                  </a:ext>
                </a:extLst>
              </a:tr>
              <a:tr h="225162">
                <a:tc>
                  <a:txBody>
                    <a:bodyPr/>
                    <a:lstStyle/>
                    <a:p>
                      <a:pPr algn="ctr"/>
                      <a:r>
                        <a:rPr lang="en-US" altLang="zh-CN" sz="1600" dirty="0">
                          <a:latin typeface="Arial" panose="020B0604020202020204" pitchFamily="34" charset="0"/>
                          <a:cs typeface="Arial" panose="020B0604020202020204" pitchFamily="34" charset="0"/>
                        </a:rPr>
                        <a:t>Yoke</a:t>
                      </a:r>
                      <a:endParaRPr lang="en-US" altLang="zh-CN" sz="1600" dirty="0">
                        <a:latin typeface="Arial" panose="020B0604020202020204" pitchFamily="34" charset="0"/>
                        <a:ea typeface="+mn-ea"/>
                        <a:cs typeface="Arial" panose="020B0604020202020204" pitchFamily="34" charset="0"/>
                      </a:endParaRPr>
                    </a:p>
                  </a:txBody>
                  <a:tcPr anchor="ctr" anchorCtr="1"/>
                </a:tc>
                <a:tc>
                  <a:txBody>
                    <a:bodyPr/>
                    <a:lstStyle/>
                    <a:p>
                      <a:pPr algn="ctr"/>
                      <a:r>
                        <a:rPr lang="en-US" altLang="zh-CN" sz="1600" dirty="0">
                          <a:latin typeface="Arial" panose="020B0604020202020204" pitchFamily="34" charset="0"/>
                          <a:cs typeface="Arial" panose="020B0604020202020204" pitchFamily="34" charset="0"/>
                        </a:rPr>
                        <a:t>± 1 </a:t>
                      </a:r>
                      <a:endParaRPr lang="en-US" altLang="zh-CN" sz="1600" dirty="0">
                        <a:latin typeface="Arial" panose="020B0604020202020204" pitchFamily="34" charset="0"/>
                        <a:ea typeface="+mn-ea"/>
                        <a:cs typeface="Arial" panose="020B0604020202020204" pitchFamily="34" charset="0"/>
                      </a:endParaRPr>
                    </a:p>
                  </a:txBody>
                  <a:tcPr anchor="ctr" anchorCtr="1"/>
                </a:tc>
                <a:tc>
                  <a:txBody>
                    <a:bodyPr/>
                    <a:lstStyle/>
                    <a:p>
                      <a:pPr algn="ctr"/>
                      <a:r>
                        <a:rPr lang="en-US" altLang="zh-CN" sz="1600" dirty="0">
                          <a:solidFill>
                            <a:schemeClr val="tx1"/>
                          </a:solidFill>
                          <a:latin typeface="Arial" panose="020B0604020202020204" pitchFamily="34" charset="0"/>
                          <a:cs typeface="Arial" panose="020B0604020202020204" pitchFamily="34" charset="0"/>
                        </a:rPr>
                        <a:t>None</a:t>
                      </a:r>
                      <a:endParaRPr lang="zh-CN" altLang="en-US" sz="1600" dirty="0">
                        <a:solidFill>
                          <a:schemeClr val="tx1"/>
                        </a:solidFill>
                        <a:latin typeface="Arial" panose="020B0604020202020204" pitchFamily="34" charset="0"/>
                        <a:ea typeface="+mn-ea"/>
                        <a:cs typeface="Arial" panose="020B0604020202020204" pitchFamily="34" charset="0"/>
                      </a:endParaRPr>
                    </a:p>
                  </a:txBody>
                  <a:tcPr anchor="ctr" anchorCtr="1"/>
                </a:tc>
                <a:tc>
                  <a:txBody>
                    <a:bodyPr/>
                    <a:lstStyle/>
                    <a:p>
                      <a:pPr algn="ctr"/>
                      <a:r>
                        <a:rPr lang="en-US" altLang="zh-CN" sz="1600" dirty="0">
                          <a:solidFill>
                            <a:schemeClr val="tx1"/>
                          </a:solidFill>
                          <a:latin typeface="Arial" panose="020B0604020202020204" pitchFamily="34" charset="0"/>
                          <a:cs typeface="Arial" panose="020B0604020202020204" pitchFamily="34" charset="0"/>
                        </a:rPr>
                        <a:t>None</a:t>
                      </a:r>
                      <a:endParaRPr lang="zh-CN" altLang="en-US" sz="1600" dirty="0">
                        <a:solidFill>
                          <a:schemeClr val="tx1"/>
                        </a:solidFill>
                        <a:latin typeface="Arial" panose="020B0604020202020204" pitchFamily="34" charset="0"/>
                        <a:ea typeface="+mn-ea"/>
                        <a:cs typeface="Arial" panose="020B0604020202020204" pitchFamily="34" charset="0"/>
                      </a:endParaRPr>
                    </a:p>
                  </a:txBody>
                  <a:tcPr anchor="ctr" anchorCtr="1"/>
                </a:tc>
                <a:tc>
                  <a:txBody>
                    <a:bodyPr/>
                    <a:lstStyle/>
                    <a:p>
                      <a:pPr algn="ctr"/>
                      <a:r>
                        <a:rPr lang="en-US" altLang="zh-CN" sz="1600" dirty="0">
                          <a:solidFill>
                            <a:schemeClr val="tx1"/>
                          </a:solidFill>
                          <a:latin typeface="Arial" panose="020B0604020202020204" pitchFamily="34" charset="0"/>
                          <a:cs typeface="Arial" panose="020B0604020202020204" pitchFamily="34" charset="0"/>
                        </a:rPr>
                        <a:t>None</a:t>
                      </a:r>
                      <a:endParaRPr lang="zh-CN" altLang="en-US" sz="1600" dirty="0">
                        <a:solidFill>
                          <a:schemeClr val="tx1"/>
                        </a:solidFill>
                        <a:latin typeface="Arial" panose="020B0604020202020204" pitchFamily="34" charset="0"/>
                        <a:ea typeface="+mn-ea"/>
                        <a:cs typeface="Arial" panose="020B0604020202020204" pitchFamily="34" charset="0"/>
                      </a:endParaRPr>
                    </a:p>
                  </a:txBody>
                  <a:tcPr anchor="ctr" anchorCtr="1"/>
                </a:tc>
                <a:tc>
                  <a:txBody>
                    <a:bodyPr/>
                    <a:lstStyle/>
                    <a:p>
                      <a:pPr algn="ctr"/>
                      <a:r>
                        <a:rPr lang="en-US" altLang="zh-CN" sz="1600" dirty="0">
                          <a:solidFill>
                            <a:schemeClr val="tx1"/>
                          </a:solidFill>
                          <a:latin typeface="Arial" panose="020B0604020202020204" pitchFamily="34" charset="0"/>
                          <a:ea typeface="+mn-ea"/>
                          <a:cs typeface="Arial" panose="020B0604020202020204" pitchFamily="34" charset="0"/>
                        </a:rPr>
                        <a:t>None</a:t>
                      </a:r>
                      <a:endParaRPr lang="zh-CN" altLang="en-US" sz="1600" dirty="0">
                        <a:solidFill>
                          <a:schemeClr val="tx1"/>
                        </a:solidFill>
                        <a:latin typeface="Arial" panose="020B0604020202020204" pitchFamily="34" charset="0"/>
                        <a:ea typeface="+mn-ea"/>
                        <a:cs typeface="Arial" panose="020B0604020202020204" pitchFamily="34" charset="0"/>
                      </a:endParaRPr>
                    </a:p>
                  </a:txBody>
                  <a:tcPr anchor="ctr" anchorCtr="1"/>
                </a:tc>
                <a:extLst>
                  <a:ext uri="{0D108BD9-81ED-4DB2-BD59-A6C34878D82A}">
                    <a16:rowId xmlns:a16="http://schemas.microsoft.com/office/drawing/2014/main" val="2234382951"/>
                  </a:ext>
                </a:extLst>
              </a:tr>
              <a:tr h="177075">
                <a:tc>
                  <a:txBody>
                    <a:bodyPr/>
                    <a:lstStyle/>
                    <a:p>
                      <a:pPr algn="ctr"/>
                      <a:r>
                        <a:rPr lang="en-US" altLang="zh-CN" sz="1600" dirty="0">
                          <a:latin typeface="Arial" panose="020B0604020202020204" pitchFamily="34" charset="0"/>
                          <a:cs typeface="Arial" panose="020B0604020202020204" pitchFamily="34" charset="0"/>
                        </a:rPr>
                        <a:t>Magnet</a:t>
                      </a:r>
                      <a:endParaRPr lang="en-US" altLang="zh-CN" sz="1600" dirty="0">
                        <a:latin typeface="Arial" panose="020B0604020202020204" pitchFamily="34" charset="0"/>
                        <a:ea typeface="+mn-ea"/>
                        <a:cs typeface="Arial" panose="020B0604020202020204" pitchFamily="34" charset="0"/>
                      </a:endParaRPr>
                    </a:p>
                  </a:txBody>
                  <a:tcPr anchor="ctr" anchorCtr="1"/>
                </a:tc>
                <a:tc>
                  <a:txBody>
                    <a:bodyPr/>
                    <a:lstStyle/>
                    <a:p>
                      <a:pPr algn="ctr"/>
                      <a:r>
                        <a:rPr lang="en-US" altLang="zh-CN" sz="1600" dirty="0">
                          <a:latin typeface="Arial" panose="020B0604020202020204" pitchFamily="34" charset="0"/>
                          <a:cs typeface="Arial" panose="020B0604020202020204" pitchFamily="34" charset="0"/>
                        </a:rPr>
                        <a:t>Outer: 0 to</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-5, Inner: 0 to +5</a:t>
                      </a:r>
                      <a:endParaRPr lang="en-US" altLang="zh-CN" sz="1600" dirty="0">
                        <a:latin typeface="Arial" panose="020B0604020202020204" pitchFamily="34" charset="0"/>
                        <a:ea typeface="+mn-ea"/>
                        <a:cs typeface="Arial" panose="020B0604020202020204" pitchFamily="34" charset="0"/>
                      </a:endParaRPr>
                    </a:p>
                  </a:txBody>
                  <a:tcPr anchor="ctr" anchorCtr="1"/>
                </a:tc>
                <a:tc>
                  <a:txBody>
                    <a:bodyPr/>
                    <a:lstStyle/>
                    <a:p>
                      <a:pPr algn="ctr"/>
                      <a:r>
                        <a:rPr lang="en-US" altLang="zh-CN" sz="1600" dirty="0">
                          <a:latin typeface="Arial" panose="020B0604020202020204" pitchFamily="34" charset="0"/>
                          <a:cs typeface="Arial" panose="020B0604020202020204" pitchFamily="34" charset="0"/>
                        </a:rPr>
                        <a:t>None</a:t>
                      </a:r>
                      <a:endParaRPr lang="zh-CN" altLang="en-US" sz="1600" dirty="0">
                        <a:latin typeface="Arial" panose="020B0604020202020204" pitchFamily="34" charset="0"/>
                        <a:ea typeface="+mn-ea"/>
                        <a:cs typeface="Arial" panose="020B0604020202020204" pitchFamily="34" charset="0"/>
                      </a:endParaRPr>
                    </a:p>
                  </a:txBody>
                  <a:tcPr anchor="ctr" anchorCtr="1"/>
                </a:tc>
                <a:tc>
                  <a:txBody>
                    <a:bodyPr/>
                    <a:lstStyle/>
                    <a:p>
                      <a:pPr algn="ctr"/>
                      <a:r>
                        <a:rPr lang="en-US" altLang="zh-CN" sz="1600" dirty="0">
                          <a:latin typeface="Arial" panose="020B0604020202020204" pitchFamily="34" charset="0"/>
                          <a:cs typeface="Arial" panose="020B0604020202020204" pitchFamily="34" charset="0"/>
                        </a:rPr>
                        <a:t>± 0.2 </a:t>
                      </a:r>
                      <a:endParaRPr lang="zh-CN" altLang="en-US" sz="1600" dirty="0">
                        <a:latin typeface="Arial" panose="020B0604020202020204" pitchFamily="34" charset="0"/>
                        <a:ea typeface="+mn-ea"/>
                        <a:cs typeface="Arial" panose="020B0604020202020204" pitchFamily="34" charset="0"/>
                      </a:endParaRPr>
                    </a:p>
                  </a:txBody>
                  <a:tcPr anchor="ctr" anchorCtr="1"/>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1600" dirty="0">
                          <a:latin typeface="Arial" panose="020B0604020202020204" pitchFamily="34" charset="0"/>
                          <a:cs typeface="Arial" panose="020B0604020202020204" pitchFamily="34" charset="0"/>
                        </a:rPr>
                        <a:t>± 0.1</a:t>
                      </a:r>
                      <a:endParaRPr lang="zh-CN" altLang="en-US" sz="1600" dirty="0">
                        <a:latin typeface="Arial" panose="020B0604020202020204" pitchFamily="34" charset="0"/>
                        <a:ea typeface="+mn-ea"/>
                        <a:cs typeface="Arial" panose="020B0604020202020204" pitchFamily="34" charset="0"/>
                      </a:endParaRPr>
                    </a:p>
                  </a:txBody>
                  <a:tcPr anchor="ctr" anchorCtr="1"/>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1600" dirty="0">
                          <a:latin typeface="Arial" panose="020B0604020202020204" pitchFamily="34" charset="0"/>
                          <a:cs typeface="Arial" panose="020B0604020202020204" pitchFamily="34" charset="0"/>
                        </a:rPr>
                        <a:t>± 0.1</a:t>
                      </a:r>
                      <a:endParaRPr lang="zh-CN" altLang="en-US" sz="1600" dirty="0">
                        <a:latin typeface="Arial" panose="020B0604020202020204" pitchFamily="34" charset="0"/>
                        <a:ea typeface="+mn-ea"/>
                        <a:cs typeface="Arial" panose="020B0604020202020204" pitchFamily="34" charset="0"/>
                      </a:endParaRPr>
                    </a:p>
                  </a:txBody>
                  <a:tcPr anchor="ctr" anchorCtr="1"/>
                </a:tc>
                <a:extLst>
                  <a:ext uri="{0D108BD9-81ED-4DB2-BD59-A6C34878D82A}">
                    <a16:rowId xmlns:a16="http://schemas.microsoft.com/office/drawing/2014/main" val="4242740094"/>
                  </a:ext>
                </a:extLst>
              </a:tr>
              <a:tr h="223885">
                <a:tc>
                  <a:txBody>
                    <a:bodyPr/>
                    <a:lstStyle/>
                    <a:p>
                      <a:pPr algn="ctr"/>
                      <a:r>
                        <a:rPr lang="en-US" altLang="zh-CN" sz="1600" dirty="0">
                          <a:latin typeface="Arial" panose="020B0604020202020204" pitchFamily="34" charset="0"/>
                          <a:cs typeface="Arial" panose="020B0604020202020204" pitchFamily="34" charset="0"/>
                        </a:rPr>
                        <a:t>HCAL</a:t>
                      </a:r>
                      <a:endParaRPr lang="en-US" altLang="zh-CN" sz="1600" dirty="0">
                        <a:latin typeface="Arial" panose="020B0604020202020204" pitchFamily="34" charset="0"/>
                        <a:ea typeface="+mn-ea"/>
                        <a:cs typeface="Arial" panose="020B0604020202020204" pitchFamily="34" charset="0"/>
                      </a:endParaRPr>
                    </a:p>
                  </a:txBody>
                  <a:tcPr anchor="ctr" anchorCtr="1"/>
                </a:tc>
                <a:tc>
                  <a:txBody>
                    <a:bodyPr/>
                    <a:lstStyle/>
                    <a:p>
                      <a:pPr algn="ctr"/>
                      <a:r>
                        <a:rPr lang="en-US" altLang="zh-CN" sz="1600" dirty="0">
                          <a:latin typeface="Arial" panose="020B0604020202020204" pitchFamily="34" charset="0"/>
                          <a:cs typeface="Arial" panose="020B0604020202020204" pitchFamily="34" charset="0"/>
                        </a:rPr>
                        <a:t>Outer: 0 to -5, Inner: 0 to +5  </a:t>
                      </a:r>
                      <a:endParaRPr lang="en-US" altLang="zh-CN" sz="1600" dirty="0">
                        <a:latin typeface="Arial" panose="020B0604020202020204" pitchFamily="34" charset="0"/>
                        <a:ea typeface="+mn-ea"/>
                        <a:cs typeface="Arial" panose="020B0604020202020204" pitchFamily="34" charset="0"/>
                      </a:endParaRPr>
                    </a:p>
                  </a:txBody>
                  <a:tcPr anchor="ctr" anchorCtr="1"/>
                </a:tc>
                <a:tc>
                  <a:txBody>
                    <a:bodyPr/>
                    <a:lstStyle/>
                    <a:p>
                      <a:pPr algn="ctr"/>
                      <a:r>
                        <a:rPr lang="en-US" altLang="zh-CN" sz="1600" dirty="0">
                          <a:solidFill>
                            <a:schemeClr val="tx1"/>
                          </a:solidFill>
                          <a:latin typeface="Arial" panose="020B0604020202020204" pitchFamily="34" charset="0"/>
                          <a:cs typeface="Arial" panose="020B0604020202020204" pitchFamily="34" charset="0"/>
                        </a:rPr>
                        <a:t>± 2</a:t>
                      </a:r>
                      <a:endParaRPr lang="zh-CN" altLang="en-US" sz="1600" dirty="0">
                        <a:solidFill>
                          <a:schemeClr val="tx1"/>
                        </a:solidFill>
                        <a:latin typeface="Arial" panose="020B0604020202020204" pitchFamily="34" charset="0"/>
                        <a:ea typeface="+mn-ea"/>
                        <a:cs typeface="Arial" panose="020B0604020202020204" pitchFamily="34" charset="0"/>
                      </a:endParaRPr>
                    </a:p>
                  </a:txBody>
                  <a:tcPr anchor="ctr" anchorCtr="1"/>
                </a:tc>
                <a:tc>
                  <a:txBody>
                    <a:bodyPr/>
                    <a:lstStyle/>
                    <a:p>
                      <a:pPr algn="ctr"/>
                      <a:r>
                        <a:rPr lang="en-US" altLang="zh-CN" sz="1600" dirty="0">
                          <a:solidFill>
                            <a:schemeClr val="tx1"/>
                          </a:solidFill>
                          <a:latin typeface="Arial" panose="020B0604020202020204" pitchFamily="34" charset="0"/>
                          <a:cs typeface="Arial" panose="020B0604020202020204" pitchFamily="34" charset="0"/>
                        </a:rPr>
                        <a:t>± 0.5</a:t>
                      </a:r>
                      <a:endParaRPr lang="en-US" altLang="zh-CN" sz="1600" dirty="0">
                        <a:solidFill>
                          <a:schemeClr val="tx1"/>
                        </a:solidFill>
                        <a:latin typeface="Arial" panose="020B0604020202020204" pitchFamily="34" charset="0"/>
                        <a:ea typeface="+mn-ea"/>
                        <a:cs typeface="Arial" panose="020B0604020202020204" pitchFamily="34" charset="0"/>
                      </a:endParaRPr>
                    </a:p>
                  </a:txBody>
                  <a:tcPr anchor="ctr" anchorCtr="1"/>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1600" dirty="0">
                          <a:latin typeface="Arial" panose="020B0604020202020204" pitchFamily="34" charset="0"/>
                          <a:cs typeface="Arial" panose="020B0604020202020204" pitchFamily="34" charset="0"/>
                        </a:rPr>
                        <a:t>± 0.3</a:t>
                      </a:r>
                      <a:endParaRPr lang="zh-CN" altLang="en-US" sz="1600" dirty="0">
                        <a:latin typeface="Arial" panose="020B0604020202020204" pitchFamily="34" charset="0"/>
                        <a:ea typeface="+mn-ea"/>
                        <a:cs typeface="Arial" panose="020B0604020202020204" pitchFamily="34" charset="0"/>
                      </a:endParaRPr>
                    </a:p>
                  </a:txBody>
                  <a:tcPr anchor="ctr" anchorCtr="1"/>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1600" dirty="0">
                          <a:latin typeface="Arial" panose="020B0604020202020204" pitchFamily="34" charset="0"/>
                          <a:cs typeface="Arial" panose="020B0604020202020204" pitchFamily="34" charset="0"/>
                        </a:rPr>
                        <a:t>± 0.3</a:t>
                      </a:r>
                      <a:endParaRPr lang="zh-CN" altLang="en-US" sz="1600" dirty="0">
                        <a:latin typeface="Arial" panose="020B0604020202020204" pitchFamily="34" charset="0"/>
                        <a:ea typeface="+mn-ea"/>
                        <a:cs typeface="Arial" panose="020B0604020202020204" pitchFamily="34" charset="0"/>
                      </a:endParaRPr>
                    </a:p>
                  </a:txBody>
                  <a:tcPr anchor="ctr" anchorCtr="1"/>
                </a:tc>
                <a:extLst>
                  <a:ext uri="{0D108BD9-81ED-4DB2-BD59-A6C34878D82A}">
                    <a16:rowId xmlns:a16="http://schemas.microsoft.com/office/drawing/2014/main" val="4188549885"/>
                  </a:ext>
                </a:extLst>
              </a:tr>
              <a:tr h="177075">
                <a:tc>
                  <a:txBody>
                    <a:bodyPr/>
                    <a:lstStyle/>
                    <a:p>
                      <a:pPr algn="ctr"/>
                      <a:r>
                        <a:rPr lang="en-US" altLang="zh-CN" sz="1600" dirty="0">
                          <a:latin typeface="Arial" panose="020B0604020202020204" pitchFamily="34" charset="0"/>
                          <a:cs typeface="Arial" panose="020B0604020202020204" pitchFamily="34" charset="0"/>
                        </a:rPr>
                        <a:t>ECAL</a:t>
                      </a:r>
                      <a:endParaRPr lang="en-US" altLang="zh-CN" sz="1600" dirty="0">
                        <a:latin typeface="Arial" panose="020B0604020202020204" pitchFamily="34" charset="0"/>
                        <a:ea typeface="+mn-ea"/>
                        <a:cs typeface="Arial" panose="020B0604020202020204" pitchFamily="34" charset="0"/>
                      </a:endParaRPr>
                    </a:p>
                  </a:txBody>
                  <a:tcPr anchor="ctr" anchorCtr="1"/>
                </a:tc>
                <a:tc>
                  <a:txBody>
                    <a:bodyPr/>
                    <a:lstStyle/>
                    <a:p>
                      <a:pPr algn="ctr"/>
                      <a:r>
                        <a:rPr lang="en-US" altLang="zh-CN" sz="1600" dirty="0">
                          <a:latin typeface="Arial" panose="020B0604020202020204" pitchFamily="34" charset="0"/>
                          <a:cs typeface="Arial" panose="020B0604020202020204" pitchFamily="34" charset="0"/>
                        </a:rPr>
                        <a:t>Outer: 0 to -5, Inner: 0 to +5 </a:t>
                      </a:r>
                      <a:endParaRPr lang="en-US" altLang="zh-CN" sz="1600" dirty="0">
                        <a:latin typeface="Arial" panose="020B0604020202020204" pitchFamily="34" charset="0"/>
                        <a:ea typeface="+mn-ea"/>
                        <a:cs typeface="Arial" panose="020B0604020202020204" pitchFamily="34" charset="0"/>
                      </a:endParaRPr>
                    </a:p>
                  </a:txBody>
                  <a:tcPr anchor="ctr" anchorCtr="1"/>
                </a:tc>
                <a:tc>
                  <a:txBody>
                    <a:bodyPr/>
                    <a:lstStyle/>
                    <a:p>
                      <a:pPr algn="ctr"/>
                      <a:r>
                        <a:rPr lang="en-US" altLang="zh-CN" sz="1600" dirty="0">
                          <a:latin typeface="Arial" panose="020B0604020202020204" pitchFamily="34" charset="0"/>
                          <a:cs typeface="Arial" panose="020B0604020202020204" pitchFamily="34" charset="0"/>
                        </a:rPr>
                        <a:t>± 2</a:t>
                      </a:r>
                      <a:endParaRPr lang="en-US" altLang="zh-CN" sz="1600" dirty="0">
                        <a:latin typeface="Arial" panose="020B0604020202020204" pitchFamily="34" charset="0"/>
                        <a:ea typeface="+mn-ea"/>
                        <a:cs typeface="Arial" panose="020B0604020202020204" pitchFamily="34" charset="0"/>
                      </a:endParaRPr>
                    </a:p>
                  </a:txBody>
                  <a:tcPr anchor="ctr" anchorCtr="1"/>
                </a:tc>
                <a:tc>
                  <a:txBody>
                    <a:bodyPr/>
                    <a:lstStyle/>
                    <a:p>
                      <a:pPr algn="ctr"/>
                      <a:r>
                        <a:rPr lang="en-US" altLang="zh-CN" sz="1600" dirty="0">
                          <a:solidFill>
                            <a:schemeClr val="tx1"/>
                          </a:solidFill>
                          <a:latin typeface="Arial" panose="020B0604020202020204" pitchFamily="34" charset="0"/>
                          <a:cs typeface="Arial" panose="020B0604020202020204" pitchFamily="34" charset="0"/>
                        </a:rPr>
                        <a:t>± 0.5</a:t>
                      </a:r>
                      <a:endParaRPr lang="en-US" altLang="zh-CN" sz="1600" dirty="0">
                        <a:solidFill>
                          <a:schemeClr val="tx1"/>
                        </a:solidFill>
                        <a:latin typeface="Arial" panose="020B0604020202020204" pitchFamily="34" charset="0"/>
                        <a:ea typeface="+mn-ea"/>
                        <a:cs typeface="Arial" panose="020B0604020202020204" pitchFamily="34" charset="0"/>
                      </a:endParaRPr>
                    </a:p>
                  </a:txBody>
                  <a:tcPr anchor="ctr" anchorCtr="1"/>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1600" dirty="0">
                          <a:latin typeface="Arial" panose="020B0604020202020204" pitchFamily="34" charset="0"/>
                          <a:cs typeface="Arial" panose="020B0604020202020204" pitchFamily="34" charset="0"/>
                        </a:rPr>
                        <a:t>± 0.3</a:t>
                      </a:r>
                      <a:endParaRPr lang="zh-CN" altLang="en-US" sz="1600" dirty="0">
                        <a:latin typeface="Arial" panose="020B0604020202020204" pitchFamily="34" charset="0"/>
                        <a:ea typeface="+mn-ea"/>
                        <a:cs typeface="Arial" panose="020B0604020202020204" pitchFamily="34" charset="0"/>
                      </a:endParaRPr>
                    </a:p>
                  </a:txBody>
                  <a:tcPr anchor="ctr" anchorCtr="1"/>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1600" dirty="0">
                          <a:latin typeface="Arial" panose="020B0604020202020204" pitchFamily="34" charset="0"/>
                          <a:cs typeface="Arial" panose="020B0604020202020204" pitchFamily="34" charset="0"/>
                        </a:rPr>
                        <a:t>± 0.3</a:t>
                      </a:r>
                      <a:endParaRPr lang="zh-CN" altLang="en-US" sz="1600" dirty="0">
                        <a:latin typeface="Arial" panose="020B0604020202020204" pitchFamily="34" charset="0"/>
                        <a:ea typeface="+mn-ea"/>
                        <a:cs typeface="Arial" panose="020B0604020202020204" pitchFamily="34" charset="0"/>
                      </a:endParaRPr>
                    </a:p>
                  </a:txBody>
                  <a:tcPr anchor="ctr" anchorCtr="1"/>
                </a:tc>
                <a:extLst>
                  <a:ext uri="{0D108BD9-81ED-4DB2-BD59-A6C34878D82A}">
                    <a16:rowId xmlns:a16="http://schemas.microsoft.com/office/drawing/2014/main" val="2370348626"/>
                  </a:ext>
                </a:extLst>
              </a:tr>
              <a:tr h="177075">
                <a:tc>
                  <a:txBody>
                    <a:bodyPr/>
                    <a:lstStyle/>
                    <a:p>
                      <a:pPr algn="ctr"/>
                      <a:r>
                        <a:rPr lang="en-US" altLang="zh-CN" sz="1600" dirty="0">
                          <a:latin typeface="Arial" panose="020B0604020202020204" pitchFamily="34" charset="0"/>
                          <a:cs typeface="Arial" panose="020B0604020202020204" pitchFamily="34" charset="0"/>
                        </a:rPr>
                        <a:t>TPC</a:t>
                      </a:r>
                      <a:endParaRPr lang="zh-CN" altLang="en-US" sz="1600" dirty="0">
                        <a:latin typeface="Arial" panose="020B0604020202020204" pitchFamily="34" charset="0"/>
                        <a:ea typeface="+mn-ea"/>
                        <a:cs typeface="Arial" panose="020B0604020202020204" pitchFamily="34" charset="0"/>
                      </a:endParaRPr>
                    </a:p>
                  </a:txBody>
                  <a:tcPr anchor="ctr" anchorCtr="1"/>
                </a:tc>
                <a:tc>
                  <a:txBody>
                    <a:bodyPr/>
                    <a:lstStyle/>
                    <a:p>
                      <a:pPr algn="ctr"/>
                      <a:r>
                        <a:rPr lang="en-US" altLang="zh-CN" sz="1600" dirty="0">
                          <a:latin typeface="Arial" panose="020B0604020202020204" pitchFamily="34" charset="0"/>
                          <a:cs typeface="Arial" panose="020B0604020202020204" pitchFamily="34" charset="0"/>
                        </a:rPr>
                        <a:t>Outer: 0 to -2, Inner: 0 to +2 </a:t>
                      </a:r>
                      <a:endParaRPr lang="zh-CN" altLang="en-US" sz="1600" dirty="0">
                        <a:latin typeface="Arial" panose="020B0604020202020204" pitchFamily="34" charset="0"/>
                        <a:ea typeface="+mn-ea"/>
                        <a:cs typeface="Arial" panose="020B0604020202020204" pitchFamily="34" charset="0"/>
                      </a:endParaRPr>
                    </a:p>
                  </a:txBody>
                  <a:tcPr anchor="ctr" anchorCtr="1"/>
                </a:tc>
                <a:tc>
                  <a:txBody>
                    <a:bodyPr/>
                    <a:lstStyle/>
                    <a:p>
                      <a:pPr algn="ctr"/>
                      <a:r>
                        <a:rPr lang="en-US" altLang="zh-CN" sz="1600" dirty="0">
                          <a:latin typeface="Arial" panose="020B0604020202020204" pitchFamily="34" charset="0"/>
                          <a:cs typeface="Arial" panose="020B0604020202020204" pitchFamily="34" charset="0"/>
                        </a:rPr>
                        <a:t>± 2</a:t>
                      </a:r>
                      <a:endParaRPr lang="en-US" altLang="zh-CN" sz="1600" dirty="0">
                        <a:latin typeface="Arial" panose="020B0604020202020204" pitchFamily="34" charset="0"/>
                        <a:ea typeface="+mn-ea"/>
                        <a:cs typeface="Arial" panose="020B0604020202020204" pitchFamily="34" charset="0"/>
                      </a:endParaRPr>
                    </a:p>
                  </a:txBody>
                  <a:tcPr anchor="ctr" anchorCtr="1"/>
                </a:tc>
                <a:tc>
                  <a:txBody>
                    <a:bodyPr/>
                    <a:lstStyle/>
                    <a:p>
                      <a:pPr algn="ctr"/>
                      <a:r>
                        <a:rPr lang="en-US" altLang="zh-CN" sz="1600" dirty="0">
                          <a:latin typeface="Arial" panose="020B0604020202020204" pitchFamily="34" charset="0"/>
                          <a:cs typeface="Arial" panose="020B0604020202020204" pitchFamily="34" charset="0"/>
                        </a:rPr>
                        <a:t>± 0.3</a:t>
                      </a:r>
                      <a:endParaRPr lang="en-US" altLang="zh-CN" sz="1600" dirty="0">
                        <a:latin typeface="Arial" panose="020B0604020202020204" pitchFamily="34" charset="0"/>
                        <a:ea typeface="+mn-ea"/>
                        <a:cs typeface="Arial" panose="020B0604020202020204" pitchFamily="34" charset="0"/>
                      </a:endParaRPr>
                    </a:p>
                  </a:txBody>
                  <a:tcPr anchor="ctr" anchorCtr="1"/>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1600" dirty="0">
                          <a:latin typeface="Arial" panose="020B0604020202020204" pitchFamily="34" charset="0"/>
                          <a:cs typeface="Arial" panose="020B0604020202020204" pitchFamily="34" charset="0"/>
                        </a:rPr>
                        <a:t>± 0.2</a:t>
                      </a:r>
                      <a:endParaRPr lang="zh-CN" altLang="en-US" sz="1600" dirty="0">
                        <a:latin typeface="Arial" panose="020B0604020202020204" pitchFamily="34" charset="0"/>
                        <a:ea typeface="+mn-ea"/>
                        <a:cs typeface="Arial" panose="020B0604020202020204" pitchFamily="34" charset="0"/>
                      </a:endParaRPr>
                    </a:p>
                  </a:txBody>
                  <a:tcPr anchor="ctr" anchorCtr="1"/>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1600" dirty="0">
                          <a:latin typeface="Arial" panose="020B0604020202020204" pitchFamily="34" charset="0"/>
                          <a:cs typeface="Arial" panose="020B0604020202020204" pitchFamily="34" charset="0"/>
                        </a:rPr>
                        <a:t>± 0.2</a:t>
                      </a:r>
                      <a:endParaRPr lang="zh-CN" altLang="en-US" sz="1600" dirty="0">
                        <a:latin typeface="Arial" panose="020B0604020202020204" pitchFamily="34" charset="0"/>
                        <a:ea typeface="+mn-ea"/>
                        <a:cs typeface="Arial" panose="020B0604020202020204" pitchFamily="34" charset="0"/>
                      </a:endParaRPr>
                    </a:p>
                  </a:txBody>
                  <a:tcPr anchor="ctr" anchorCtr="1"/>
                </a:tc>
                <a:extLst>
                  <a:ext uri="{0D108BD9-81ED-4DB2-BD59-A6C34878D82A}">
                    <a16:rowId xmlns:a16="http://schemas.microsoft.com/office/drawing/2014/main" val="1760200420"/>
                  </a:ext>
                </a:extLst>
              </a:tr>
              <a:tr h="177075">
                <a:tc>
                  <a:txBody>
                    <a:bodyPr/>
                    <a:lstStyle/>
                    <a:p>
                      <a:pPr algn="ctr"/>
                      <a:r>
                        <a:rPr lang="en-US" altLang="zh-CN" sz="1600" dirty="0">
                          <a:latin typeface="Arial" panose="020B0604020202020204" pitchFamily="34" charset="0"/>
                          <a:cs typeface="Arial" panose="020B0604020202020204" pitchFamily="34" charset="0"/>
                        </a:rPr>
                        <a:t>ITK</a:t>
                      </a:r>
                      <a:endParaRPr lang="zh-CN" altLang="en-US" sz="1600" dirty="0">
                        <a:latin typeface="Arial" panose="020B0604020202020204" pitchFamily="34" charset="0"/>
                        <a:ea typeface="+mn-ea"/>
                        <a:cs typeface="Arial" panose="020B0604020202020204" pitchFamily="34" charset="0"/>
                      </a:endParaRPr>
                    </a:p>
                  </a:txBody>
                  <a:tcPr anchor="ctr" anchorCtr="1"/>
                </a:tc>
                <a:tc>
                  <a:txBody>
                    <a:bodyPr/>
                    <a:lstStyle/>
                    <a:p>
                      <a:pPr algn="ctr"/>
                      <a:r>
                        <a:rPr lang="en-US" altLang="zh-CN" sz="1600" dirty="0">
                          <a:latin typeface="Arial" panose="020B0604020202020204" pitchFamily="34" charset="0"/>
                          <a:cs typeface="Arial" panose="020B0604020202020204" pitchFamily="34" charset="0"/>
                        </a:rPr>
                        <a:t>Outer: 0 to -2, Inner: 0 to +2 </a:t>
                      </a:r>
                      <a:endParaRPr lang="zh-CN" altLang="en-US" sz="1600" dirty="0">
                        <a:latin typeface="Arial" panose="020B0604020202020204" pitchFamily="34" charset="0"/>
                        <a:ea typeface="+mn-ea"/>
                        <a:cs typeface="Arial" panose="020B0604020202020204" pitchFamily="34" charset="0"/>
                      </a:endParaRPr>
                    </a:p>
                  </a:txBody>
                  <a:tcPr anchor="ctr" anchorCtr="1"/>
                </a:tc>
                <a:tc>
                  <a:txBody>
                    <a:bodyPr/>
                    <a:lstStyle/>
                    <a:p>
                      <a:pPr algn="ctr"/>
                      <a:r>
                        <a:rPr lang="en-US" altLang="zh-CN" sz="1600" dirty="0">
                          <a:latin typeface="Arial" panose="020B0604020202020204" pitchFamily="34" charset="0"/>
                          <a:cs typeface="Arial" panose="020B0604020202020204" pitchFamily="34" charset="0"/>
                        </a:rPr>
                        <a:t>± 2</a:t>
                      </a:r>
                      <a:endParaRPr lang="en-US" altLang="zh-CN" sz="1600" dirty="0">
                        <a:latin typeface="Arial" panose="020B0604020202020204" pitchFamily="34" charset="0"/>
                        <a:ea typeface="+mn-ea"/>
                        <a:cs typeface="Arial" panose="020B0604020202020204" pitchFamily="34" charset="0"/>
                      </a:endParaRPr>
                    </a:p>
                  </a:txBody>
                  <a:tcPr anchor="ctr" anchorCtr="1"/>
                </a:tc>
                <a:tc>
                  <a:txBody>
                    <a:bodyPr/>
                    <a:lstStyle/>
                    <a:p>
                      <a:pPr algn="ctr"/>
                      <a:r>
                        <a:rPr lang="en-US" altLang="zh-CN" sz="1600" dirty="0">
                          <a:solidFill>
                            <a:schemeClr val="tx1"/>
                          </a:solidFill>
                          <a:latin typeface="Arial" panose="020B0604020202020204" pitchFamily="34" charset="0"/>
                          <a:cs typeface="Arial" panose="020B0604020202020204" pitchFamily="34" charset="0"/>
                        </a:rPr>
                        <a:t>± 0.3</a:t>
                      </a:r>
                      <a:endParaRPr lang="en-US" altLang="zh-CN" sz="1600" dirty="0">
                        <a:solidFill>
                          <a:schemeClr val="tx1"/>
                        </a:solidFill>
                        <a:latin typeface="Arial" panose="020B0604020202020204" pitchFamily="34" charset="0"/>
                        <a:ea typeface="+mn-ea"/>
                        <a:cs typeface="Arial" panose="020B0604020202020204" pitchFamily="34" charset="0"/>
                      </a:endParaRPr>
                    </a:p>
                  </a:txBody>
                  <a:tcPr anchor="ctr" anchorCtr="1"/>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1600" dirty="0">
                          <a:latin typeface="Arial" panose="020B0604020202020204" pitchFamily="34" charset="0"/>
                          <a:cs typeface="Arial" panose="020B0604020202020204" pitchFamily="34" charset="0"/>
                        </a:rPr>
                        <a:t>± 0.2</a:t>
                      </a:r>
                      <a:endParaRPr lang="zh-CN" altLang="en-US" sz="1600" dirty="0">
                        <a:latin typeface="Arial" panose="020B0604020202020204" pitchFamily="34" charset="0"/>
                        <a:ea typeface="+mn-ea"/>
                        <a:cs typeface="Arial" panose="020B0604020202020204" pitchFamily="34" charset="0"/>
                      </a:endParaRPr>
                    </a:p>
                  </a:txBody>
                  <a:tcPr anchor="ctr" anchorCtr="1"/>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1600" dirty="0">
                          <a:latin typeface="Arial" panose="020B0604020202020204" pitchFamily="34" charset="0"/>
                          <a:cs typeface="Arial" panose="020B0604020202020204" pitchFamily="34" charset="0"/>
                        </a:rPr>
                        <a:t>± 0.2</a:t>
                      </a:r>
                      <a:endParaRPr lang="zh-CN" altLang="en-US" sz="1600" dirty="0">
                        <a:latin typeface="Arial" panose="020B0604020202020204" pitchFamily="34" charset="0"/>
                        <a:ea typeface="+mn-ea"/>
                        <a:cs typeface="Arial" panose="020B0604020202020204" pitchFamily="34" charset="0"/>
                      </a:endParaRPr>
                    </a:p>
                  </a:txBody>
                  <a:tcPr anchor="ctr" anchorCtr="1"/>
                </a:tc>
                <a:extLst>
                  <a:ext uri="{0D108BD9-81ED-4DB2-BD59-A6C34878D82A}">
                    <a16:rowId xmlns:a16="http://schemas.microsoft.com/office/drawing/2014/main" val="499598113"/>
                  </a:ext>
                </a:extLst>
              </a:tr>
              <a:tr h="177075">
                <a:tc>
                  <a:txBody>
                    <a:bodyPr/>
                    <a:lstStyle/>
                    <a:p>
                      <a:pPr algn="ctr"/>
                      <a:r>
                        <a:rPr lang="en-US" altLang="zh-CN" sz="1600" dirty="0">
                          <a:latin typeface="Arial" panose="020B0604020202020204" pitchFamily="34" charset="0"/>
                          <a:cs typeface="Arial" panose="020B0604020202020204" pitchFamily="34" charset="0"/>
                        </a:rPr>
                        <a:t>Beampipe</a:t>
                      </a:r>
                      <a:endParaRPr lang="zh-CN" altLang="en-US" sz="1600" dirty="0">
                        <a:latin typeface="Arial" panose="020B0604020202020204" pitchFamily="34" charset="0"/>
                        <a:ea typeface="+mn-ea"/>
                        <a:cs typeface="Arial" panose="020B0604020202020204" pitchFamily="34" charset="0"/>
                      </a:endParaRPr>
                    </a:p>
                  </a:txBody>
                  <a:tcPr anchor="ctr" anchorCtr="1"/>
                </a:tc>
                <a:tc>
                  <a:txBody>
                    <a:bodyPr/>
                    <a:lstStyle/>
                    <a:p>
                      <a:pPr algn="ctr"/>
                      <a:r>
                        <a:rPr lang="en-US" altLang="zh-CN" sz="1600" dirty="0">
                          <a:latin typeface="Arial" panose="020B0604020202020204" pitchFamily="34" charset="0"/>
                          <a:cs typeface="Arial" panose="020B0604020202020204" pitchFamily="34" charset="0"/>
                        </a:rPr>
                        <a:t>Outer: 0 to -0.3, Inner: 0 to +0.3 </a:t>
                      </a:r>
                      <a:endParaRPr lang="zh-CN" altLang="en-US" sz="1600" dirty="0">
                        <a:latin typeface="Arial" panose="020B0604020202020204" pitchFamily="34" charset="0"/>
                        <a:ea typeface="+mn-ea"/>
                        <a:cs typeface="Arial" panose="020B0604020202020204" pitchFamily="34" charset="0"/>
                      </a:endParaRPr>
                    </a:p>
                  </a:txBody>
                  <a:tcPr anchor="ctr" anchorCtr="1"/>
                </a:tc>
                <a:tc>
                  <a:txBody>
                    <a:bodyPr/>
                    <a:lstStyle/>
                    <a:p>
                      <a:pPr algn="ctr"/>
                      <a:r>
                        <a:rPr lang="en-US" altLang="zh-CN" sz="1600" dirty="0">
                          <a:latin typeface="Arial" panose="020B0604020202020204" pitchFamily="34" charset="0"/>
                          <a:cs typeface="Arial" panose="020B0604020202020204" pitchFamily="34" charset="0"/>
                        </a:rPr>
                        <a:t>± 0.5</a:t>
                      </a:r>
                      <a:endParaRPr lang="en-US" altLang="zh-CN" sz="1600" dirty="0">
                        <a:latin typeface="Arial" panose="020B0604020202020204" pitchFamily="34" charset="0"/>
                        <a:ea typeface="+mn-ea"/>
                        <a:cs typeface="Arial" panose="020B0604020202020204" pitchFamily="34" charset="0"/>
                      </a:endParaRPr>
                    </a:p>
                  </a:txBody>
                  <a:tcPr anchor="ctr" anchorCtr="1"/>
                </a:tc>
                <a:tc>
                  <a:txBody>
                    <a:bodyPr/>
                    <a:lstStyle/>
                    <a:p>
                      <a:pPr algn="ctr"/>
                      <a:r>
                        <a:rPr lang="en-US" altLang="zh-CN" sz="1600" dirty="0">
                          <a:latin typeface="Arial" panose="020B0604020202020204" pitchFamily="34" charset="0"/>
                          <a:cs typeface="Arial" panose="020B0604020202020204" pitchFamily="34" charset="0"/>
                        </a:rPr>
                        <a:t>± 0.1</a:t>
                      </a:r>
                      <a:endParaRPr lang="en-US" altLang="zh-CN" sz="1600" dirty="0">
                        <a:latin typeface="Arial" panose="020B0604020202020204" pitchFamily="34" charset="0"/>
                        <a:ea typeface="+mn-ea"/>
                        <a:cs typeface="Arial" panose="020B0604020202020204" pitchFamily="34" charset="0"/>
                      </a:endParaRPr>
                    </a:p>
                  </a:txBody>
                  <a:tcPr anchor="ctr" anchorCtr="1"/>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1600" dirty="0">
                          <a:latin typeface="Arial" panose="020B0604020202020204" pitchFamily="34" charset="0"/>
                          <a:cs typeface="Arial" panose="020B0604020202020204" pitchFamily="34" charset="0"/>
                        </a:rPr>
                        <a:t>± 0.05</a:t>
                      </a:r>
                      <a:endParaRPr lang="zh-CN" altLang="en-US" sz="1600" dirty="0">
                        <a:latin typeface="Arial" panose="020B0604020202020204" pitchFamily="34" charset="0"/>
                        <a:ea typeface="+mn-ea"/>
                        <a:cs typeface="Arial" panose="020B0604020202020204" pitchFamily="34" charset="0"/>
                      </a:endParaRPr>
                    </a:p>
                  </a:txBody>
                  <a:tcPr anchor="ctr" anchorCtr="1"/>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1600" dirty="0">
                          <a:latin typeface="Arial" panose="020B0604020202020204" pitchFamily="34" charset="0"/>
                          <a:cs typeface="Arial" panose="020B0604020202020204" pitchFamily="34" charset="0"/>
                        </a:rPr>
                        <a:t>± 0.05</a:t>
                      </a:r>
                      <a:endParaRPr lang="zh-CN" altLang="en-US" sz="1600" dirty="0">
                        <a:latin typeface="Arial" panose="020B0604020202020204" pitchFamily="34" charset="0"/>
                        <a:ea typeface="+mn-ea"/>
                        <a:cs typeface="Arial" panose="020B0604020202020204" pitchFamily="34" charset="0"/>
                      </a:endParaRPr>
                    </a:p>
                  </a:txBody>
                  <a:tcPr anchor="ctr" anchorCtr="1"/>
                </a:tc>
                <a:extLst>
                  <a:ext uri="{0D108BD9-81ED-4DB2-BD59-A6C34878D82A}">
                    <a16:rowId xmlns:a16="http://schemas.microsoft.com/office/drawing/2014/main" val="2821514130"/>
                  </a:ext>
                </a:extLst>
              </a:tr>
            </a:tbl>
          </a:graphicData>
        </a:graphic>
      </p:graphicFrame>
    </p:spTree>
    <p:extLst>
      <p:ext uri="{BB962C8B-B14F-4D97-AF65-F5344CB8AC3E}">
        <p14:creationId xmlns:p14="http://schemas.microsoft.com/office/powerpoint/2010/main" val="1860944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3200" dirty="0">
                <a:solidFill>
                  <a:srgbClr val="C00000"/>
                </a:solidFill>
                <a:effectLst/>
                <a:latin typeface="Arial" panose="020B0604020202020204" pitchFamily="34" charset="0"/>
                <a:cs typeface="Arial" panose="020B0604020202020204" pitchFamily="34" charset="0"/>
              </a:rPr>
              <a:t>Fast luminosity tuning system</a:t>
            </a:r>
          </a:p>
        </p:txBody>
      </p:sp>
      <p:sp>
        <p:nvSpPr>
          <p:cNvPr id="3" name="圆角矩形 2"/>
          <p:cNvSpPr/>
          <p:nvPr/>
        </p:nvSpPr>
        <p:spPr bwMode="auto">
          <a:xfrm>
            <a:off x="191205" y="1160455"/>
            <a:ext cx="5781578" cy="1552129"/>
          </a:xfrm>
          <a:prstGeom prst="roundRect">
            <a:avLst/>
          </a:prstGeom>
          <a:solidFill>
            <a:srgbClr val="00B0F0">
              <a:alpha val="7000"/>
            </a:srgbClr>
          </a:solidFill>
          <a:ln>
            <a:noFill/>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11" name="Text Box 4"/>
          <p:cNvSpPr txBox="1">
            <a:spLocks/>
          </p:cNvSpPr>
          <p:nvPr/>
        </p:nvSpPr>
        <p:spPr bwMode="auto">
          <a:xfrm>
            <a:off x="333472" y="1163121"/>
            <a:ext cx="5467861" cy="1549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5719" tIns="35719" rIns="35719" bIns="35719" anchor="ctr">
            <a:spAutoFit/>
          </a:bodyPr>
          <a:lstStyle>
            <a:lvl1pPr marL="514350" indent="-333375">
              <a:defRPr sz="2400" b="1">
                <a:solidFill>
                  <a:srgbClr val="000000"/>
                </a:solidFill>
                <a:latin typeface="Helvetica Neue" charset="0"/>
                <a:ea typeface="Helvetica Neue" charset="0"/>
                <a:cs typeface="Helvetica Neue" charset="0"/>
                <a:sym typeface="Helvetica Neue" charset="0"/>
              </a:defRPr>
            </a:lvl1pPr>
            <a:lvl2pPr>
              <a:defRPr sz="2400" b="1">
                <a:solidFill>
                  <a:srgbClr val="000000"/>
                </a:solidFill>
                <a:latin typeface="Helvetica Neue" charset="0"/>
                <a:ea typeface="Helvetica Neue" charset="0"/>
                <a:cs typeface="Helvetica Neue" charset="0"/>
                <a:sym typeface="Helvetica Neue" charset="0"/>
              </a:defRPr>
            </a:lvl2pPr>
            <a:lvl3pPr>
              <a:defRPr sz="2400" b="1">
                <a:solidFill>
                  <a:srgbClr val="000000"/>
                </a:solidFill>
                <a:latin typeface="Helvetica Neue" charset="0"/>
                <a:ea typeface="Helvetica Neue" charset="0"/>
                <a:cs typeface="Helvetica Neue" charset="0"/>
                <a:sym typeface="Helvetica Neue" charset="0"/>
              </a:defRPr>
            </a:lvl3pPr>
            <a:lvl4pPr>
              <a:defRPr sz="2400" b="1">
                <a:solidFill>
                  <a:srgbClr val="000000"/>
                </a:solidFill>
                <a:latin typeface="Helvetica Neue" charset="0"/>
                <a:ea typeface="Helvetica Neue" charset="0"/>
                <a:cs typeface="Helvetica Neue" charset="0"/>
                <a:sym typeface="Helvetica Neue" charset="0"/>
              </a:defRPr>
            </a:lvl4pPr>
            <a:lvl5pPr>
              <a:defRPr sz="2400" b="1">
                <a:solidFill>
                  <a:srgbClr val="000000"/>
                </a:solidFill>
                <a:latin typeface="Helvetica Neue" charset="0"/>
                <a:ea typeface="Helvetica Neue" charset="0"/>
                <a:cs typeface="Helvetica Neue" charset="0"/>
                <a:sym typeface="Helvetica Neue" charset="0"/>
              </a:defRPr>
            </a:lvl5pPr>
            <a:lvl6pPr marL="457200" indent="914400" algn="ctr" defTabSz="584200" fontAlgn="base" hangingPunct="0">
              <a:spcBef>
                <a:spcPct val="0"/>
              </a:spcBef>
              <a:spcAft>
                <a:spcPct val="0"/>
              </a:spcAft>
              <a:defRPr sz="2400" b="1">
                <a:solidFill>
                  <a:srgbClr val="000000"/>
                </a:solidFill>
                <a:latin typeface="Helvetica Neue" charset="0"/>
                <a:ea typeface="Helvetica Neue" charset="0"/>
                <a:cs typeface="Helvetica Neue" charset="0"/>
                <a:sym typeface="Helvetica Neue" charset="0"/>
              </a:defRPr>
            </a:lvl6pPr>
            <a:lvl7pPr marL="914400" indent="914400" algn="ctr" defTabSz="584200" fontAlgn="base" hangingPunct="0">
              <a:spcBef>
                <a:spcPct val="0"/>
              </a:spcBef>
              <a:spcAft>
                <a:spcPct val="0"/>
              </a:spcAft>
              <a:defRPr sz="2400" b="1">
                <a:solidFill>
                  <a:srgbClr val="000000"/>
                </a:solidFill>
                <a:latin typeface="Helvetica Neue" charset="0"/>
                <a:ea typeface="Helvetica Neue" charset="0"/>
                <a:cs typeface="Helvetica Neue" charset="0"/>
                <a:sym typeface="Helvetica Neue" charset="0"/>
              </a:defRPr>
            </a:lvl7pPr>
            <a:lvl8pPr marL="1371600" indent="914400" algn="ctr" defTabSz="584200" fontAlgn="base" hangingPunct="0">
              <a:spcBef>
                <a:spcPct val="0"/>
              </a:spcBef>
              <a:spcAft>
                <a:spcPct val="0"/>
              </a:spcAft>
              <a:defRPr sz="2400" b="1">
                <a:solidFill>
                  <a:srgbClr val="000000"/>
                </a:solidFill>
                <a:latin typeface="Helvetica Neue" charset="0"/>
                <a:ea typeface="Helvetica Neue" charset="0"/>
                <a:cs typeface="Helvetica Neue" charset="0"/>
                <a:sym typeface="Helvetica Neue" charset="0"/>
              </a:defRPr>
            </a:lvl8pPr>
            <a:lvl9pPr marL="1828800" indent="914400" algn="ctr" defTabSz="584200" fontAlgn="base" hangingPunct="0">
              <a:spcBef>
                <a:spcPct val="0"/>
              </a:spcBef>
              <a:spcAft>
                <a:spcPct val="0"/>
              </a:spcAft>
              <a:defRPr sz="2400" b="1">
                <a:solidFill>
                  <a:srgbClr val="000000"/>
                </a:solidFill>
                <a:latin typeface="Helvetica Neue" charset="0"/>
                <a:ea typeface="Helvetica Neue" charset="0"/>
                <a:cs typeface="Helvetica Neue" charset="0"/>
                <a:sym typeface="Helvetica Neue" charset="0"/>
              </a:defRPr>
            </a:lvl9pPr>
          </a:lstStyle>
          <a:p>
            <a:pPr marL="180975" indent="0" algn="just"/>
            <a:r>
              <a:rPr lang="en-US" altLang="zh-CN" sz="1600" b="0" dirty="0">
                <a:solidFill>
                  <a:srgbClr val="C00000"/>
                </a:solidFill>
                <a:latin typeface="Arial" panose="020B0604020202020204" pitchFamily="34" charset="0"/>
                <a:ea typeface="Times" panose="02020603050405020304" pitchFamily="18" charset="0"/>
                <a:cs typeface="Arial" panose="020B0604020202020204" pitchFamily="34" charset="0"/>
              </a:rPr>
              <a:t>Motivation</a:t>
            </a:r>
          </a:p>
          <a:p>
            <a:pPr marL="180975" indent="0" algn="just"/>
            <a:r>
              <a:rPr lang="en-US" altLang="zh-CN" sz="1600" b="0" dirty="0">
                <a:solidFill>
                  <a:srgbClr val="002060"/>
                </a:solidFill>
                <a:latin typeface="Arial" panose="020B0604020202020204" pitchFamily="34" charset="0"/>
                <a:ea typeface="Times" panose="02020603050405020304" pitchFamily="18" charset="0"/>
                <a:cs typeface="Arial" panose="020B0604020202020204" pitchFamily="34" charset="0"/>
              </a:rPr>
              <a:t>With very small beam sizes at IP and the presence of strong FFS </a:t>
            </a:r>
            <a:r>
              <a:rPr lang="en-US" altLang="zh-CN" sz="1600" b="0" dirty="0" err="1">
                <a:solidFill>
                  <a:srgbClr val="002060"/>
                </a:solidFill>
                <a:latin typeface="Arial" panose="020B0604020202020204" pitchFamily="34" charset="0"/>
                <a:ea typeface="Times" panose="02020603050405020304" pitchFamily="18" charset="0"/>
                <a:cs typeface="Arial" panose="020B0604020202020204" pitchFamily="34" charset="0"/>
              </a:rPr>
              <a:t>quadrupoles</a:t>
            </a:r>
            <a:r>
              <a:rPr lang="en-US" altLang="zh-CN" sz="1600" b="0" dirty="0">
                <a:solidFill>
                  <a:srgbClr val="002060"/>
                </a:solidFill>
                <a:latin typeface="Arial" panose="020B0604020202020204" pitchFamily="34" charset="0"/>
                <a:ea typeface="Times" panose="02020603050405020304" pitchFamily="18" charset="0"/>
                <a:cs typeface="Arial" panose="020B0604020202020204" pitchFamily="34" charset="0"/>
              </a:rPr>
              <a:t> in the CEPC, the luminosity is very sensitive to the mechanical </a:t>
            </a:r>
            <a:r>
              <a:rPr lang="en-US" altLang="zh-CN" sz="1600" b="0" dirty="0">
                <a:solidFill>
                  <a:srgbClr val="002060"/>
                </a:solidFill>
                <a:latin typeface="Arial" panose="020B0604020202020204" pitchFamily="34" charset="0"/>
                <a:cs typeface="Arial" panose="020B0604020202020204" pitchFamily="34" charset="0"/>
              </a:rPr>
              <a:t>vibrations, </a:t>
            </a:r>
            <a:r>
              <a:rPr lang="en-US" altLang="zh-CN" sz="1600" dirty="0">
                <a:solidFill>
                  <a:srgbClr val="002060"/>
                </a:solidFill>
                <a:latin typeface="Arial" panose="020B0604020202020204" pitchFamily="34" charset="0"/>
                <a:cs typeface="Arial" panose="020B0604020202020204" pitchFamily="34" charset="0"/>
              </a:rPr>
              <a:t>It is essential to the fast luminosity measurements and IP orbit feedback.</a:t>
            </a:r>
          </a:p>
        </p:txBody>
      </p:sp>
      <p:pic>
        <p:nvPicPr>
          <p:cNvPr id="12" name="图片 11">
            <a:extLst>
              <a:ext uri="{FF2B5EF4-FFF2-40B4-BE49-F238E27FC236}">
                <a16:creationId xmlns:a16="http://schemas.microsoft.com/office/drawing/2014/main" id="{9CB627DA-5078-982D-6218-36C2EEE7E701}"/>
              </a:ext>
            </a:extLst>
          </p:cNvPr>
          <p:cNvPicPr>
            <a:picLocks noChangeAspect="1"/>
          </p:cNvPicPr>
          <p:nvPr/>
        </p:nvPicPr>
        <p:blipFill>
          <a:blip r:embed="rId2"/>
          <a:stretch>
            <a:fillRect/>
          </a:stretch>
        </p:blipFill>
        <p:spPr>
          <a:xfrm>
            <a:off x="6741191" y="2427752"/>
            <a:ext cx="2369781" cy="1258000"/>
          </a:xfrm>
          <a:prstGeom prst="rect">
            <a:avLst/>
          </a:prstGeom>
        </p:spPr>
      </p:pic>
      <p:pic>
        <p:nvPicPr>
          <p:cNvPr id="13" name="图片 12">
            <a:extLst>
              <a:ext uri="{FF2B5EF4-FFF2-40B4-BE49-F238E27FC236}">
                <a16:creationId xmlns:a16="http://schemas.microsoft.com/office/drawing/2014/main" id="{895942D2-5FE5-0ADB-2645-4E5E36C9E52E}"/>
              </a:ext>
            </a:extLst>
          </p:cNvPr>
          <p:cNvPicPr>
            <a:picLocks noChangeAspect="1"/>
          </p:cNvPicPr>
          <p:nvPr/>
        </p:nvPicPr>
        <p:blipFill>
          <a:blip r:embed="rId3"/>
          <a:stretch>
            <a:fillRect/>
          </a:stretch>
        </p:blipFill>
        <p:spPr>
          <a:xfrm>
            <a:off x="9523122" y="2461334"/>
            <a:ext cx="1835647" cy="1190835"/>
          </a:xfrm>
          <a:prstGeom prst="rect">
            <a:avLst/>
          </a:prstGeom>
        </p:spPr>
      </p:pic>
      <p:sp>
        <p:nvSpPr>
          <p:cNvPr id="15" name="圆角矩形 14"/>
          <p:cNvSpPr/>
          <p:nvPr/>
        </p:nvSpPr>
        <p:spPr bwMode="auto">
          <a:xfrm>
            <a:off x="6231181" y="1135560"/>
            <a:ext cx="5775585" cy="1336960"/>
          </a:xfrm>
          <a:prstGeom prst="roundRect">
            <a:avLst/>
          </a:prstGeom>
          <a:solidFill>
            <a:srgbClr val="00B050">
              <a:alpha val="6000"/>
            </a:srgbClr>
          </a:solidFill>
          <a:ln>
            <a:noFill/>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16" name="矩形 15"/>
          <p:cNvSpPr/>
          <p:nvPr/>
        </p:nvSpPr>
        <p:spPr>
          <a:xfrm>
            <a:off x="6269474" y="1288855"/>
            <a:ext cx="5559359" cy="1077218"/>
          </a:xfrm>
          <a:prstGeom prst="rect">
            <a:avLst/>
          </a:prstGeom>
        </p:spPr>
        <p:txBody>
          <a:bodyPr wrap="square">
            <a:spAutoFit/>
          </a:bodyPr>
          <a:lstStyle/>
          <a:p>
            <a:pPr marL="342900" indent="-342900" algn="just">
              <a:buFont typeface="Wingdings" panose="05000000000000000000" pitchFamily="2" charset="2"/>
              <a:buChar char="Ø"/>
            </a:pPr>
            <a:r>
              <a:rPr lang="en-US" altLang="zh-CN" sz="1600" b="1" dirty="0">
                <a:solidFill>
                  <a:srgbClr val="002060"/>
                </a:solidFill>
                <a:latin typeface="Times New Roman" panose="02020603050405020304" pitchFamily="18" charset="0"/>
                <a:cs typeface="Times New Roman" panose="02020603050405020304" pitchFamily="18" charset="0"/>
              </a:rPr>
              <a:t>In principle, there are two possible methods used for the IP orbit feedback system.</a:t>
            </a:r>
          </a:p>
          <a:p>
            <a:pPr marL="800100" lvl="1" indent="-342900" algn="just">
              <a:buFont typeface="Wingdings" panose="05000000000000000000" pitchFamily="2" charset="2"/>
              <a:buChar char="Ø"/>
            </a:pPr>
            <a:r>
              <a:rPr lang="en-US" altLang="zh-CN" sz="1600" b="1" dirty="0">
                <a:solidFill>
                  <a:schemeClr val="tx2"/>
                </a:solidFill>
                <a:latin typeface="Times New Roman" panose="02020603050405020304" pitchFamily="18" charset="0"/>
                <a:cs typeface="Times New Roman" panose="02020603050405020304" pitchFamily="18" charset="0"/>
              </a:rPr>
              <a:t>Beam-Beam deflection driven method for vertical</a:t>
            </a:r>
          </a:p>
          <a:p>
            <a:pPr marL="800100" lvl="1" indent="-342900" algn="just">
              <a:buFont typeface="Wingdings" panose="05000000000000000000" pitchFamily="2" charset="2"/>
              <a:buChar char="Ø"/>
            </a:pPr>
            <a:r>
              <a:rPr lang="en-US" altLang="zh-CN" sz="1600" b="1" dirty="0">
                <a:solidFill>
                  <a:srgbClr val="FF3399"/>
                </a:solidFill>
                <a:latin typeface="Times New Roman" panose="02020603050405020304" pitchFamily="18" charset="0"/>
                <a:cs typeface="Times New Roman" panose="02020603050405020304" pitchFamily="18" charset="0"/>
              </a:rPr>
              <a:t>Fast luminosity monitor for horizontal</a:t>
            </a:r>
          </a:p>
        </p:txBody>
      </p:sp>
      <p:sp>
        <p:nvSpPr>
          <p:cNvPr id="17" name="圆角矩形 16"/>
          <p:cNvSpPr/>
          <p:nvPr/>
        </p:nvSpPr>
        <p:spPr bwMode="auto">
          <a:xfrm>
            <a:off x="5923640" y="3747431"/>
            <a:ext cx="6268360" cy="2891324"/>
          </a:xfrm>
          <a:prstGeom prst="roundRect">
            <a:avLst/>
          </a:prstGeom>
          <a:solidFill>
            <a:schemeClr val="accent6">
              <a:alpha val="7000"/>
            </a:schemeClr>
          </a:solidFill>
          <a:ln>
            <a:noFill/>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grpSp>
        <p:nvGrpSpPr>
          <p:cNvPr id="18" name="组合 17">
            <a:extLst>
              <a:ext uri="{FF2B5EF4-FFF2-40B4-BE49-F238E27FC236}">
                <a16:creationId xmlns:a16="http://schemas.microsoft.com/office/drawing/2014/main" id="{F09881E7-AA07-30B1-00D5-315BD0F08BCA}"/>
              </a:ext>
            </a:extLst>
          </p:cNvPr>
          <p:cNvGrpSpPr/>
          <p:nvPr/>
        </p:nvGrpSpPr>
        <p:grpSpPr>
          <a:xfrm>
            <a:off x="616547" y="2822018"/>
            <a:ext cx="4657078" cy="572130"/>
            <a:chOff x="2926898" y="1071822"/>
            <a:chExt cx="5722548" cy="803841"/>
          </a:xfrm>
        </p:grpSpPr>
        <p:grpSp>
          <p:nvGrpSpPr>
            <p:cNvPr id="19" name="组合 18">
              <a:extLst>
                <a:ext uri="{FF2B5EF4-FFF2-40B4-BE49-F238E27FC236}">
                  <a16:creationId xmlns:a16="http://schemas.microsoft.com/office/drawing/2014/main" id="{179DC15D-995D-5003-48A6-A8DBDEE2E3E7}"/>
                </a:ext>
              </a:extLst>
            </p:cNvPr>
            <p:cNvGrpSpPr/>
            <p:nvPr/>
          </p:nvGrpSpPr>
          <p:grpSpPr>
            <a:xfrm>
              <a:off x="2926898" y="1071822"/>
              <a:ext cx="5722548" cy="543029"/>
              <a:chOff x="2346414" y="713592"/>
              <a:chExt cx="6068362" cy="714449"/>
            </a:xfrm>
          </p:grpSpPr>
          <p:pic>
            <p:nvPicPr>
              <p:cNvPr id="23" name="图片 22">
                <a:extLst>
                  <a:ext uri="{FF2B5EF4-FFF2-40B4-BE49-F238E27FC236}">
                    <a16:creationId xmlns:a16="http://schemas.microsoft.com/office/drawing/2014/main" id="{F3B8F316-2730-83AB-2B1D-E3927528F2F9}"/>
                  </a:ext>
                </a:extLst>
              </p:cNvPr>
              <p:cNvPicPr>
                <a:picLocks noChangeAspect="1"/>
              </p:cNvPicPr>
              <p:nvPr/>
            </p:nvPicPr>
            <p:blipFill rotWithShape="1">
              <a:blip r:embed="rId4"/>
              <a:srcRect t="82717"/>
              <a:stretch/>
            </p:blipFill>
            <p:spPr>
              <a:xfrm>
                <a:off x="2346414" y="713592"/>
                <a:ext cx="6068362" cy="714449"/>
              </a:xfrm>
              <a:prstGeom prst="rect">
                <a:avLst/>
              </a:prstGeom>
            </p:spPr>
          </p:pic>
          <p:sp>
            <p:nvSpPr>
              <p:cNvPr id="24" name="文本框 23">
                <a:extLst>
                  <a:ext uri="{FF2B5EF4-FFF2-40B4-BE49-F238E27FC236}">
                    <a16:creationId xmlns:a16="http://schemas.microsoft.com/office/drawing/2014/main" id="{CDB8FC93-EDC5-D05F-360A-90D3E2BB51A7}"/>
                  </a:ext>
                </a:extLst>
              </p:cNvPr>
              <p:cNvSpPr txBox="1"/>
              <p:nvPr/>
            </p:nvSpPr>
            <p:spPr>
              <a:xfrm>
                <a:off x="2667563" y="986976"/>
                <a:ext cx="424249" cy="276999"/>
              </a:xfrm>
              <a:prstGeom prst="rect">
                <a:avLst/>
              </a:prstGeom>
              <a:noFill/>
            </p:spPr>
            <p:txBody>
              <a:bodyPr wrap="square" rtlCol="0">
                <a:spAutoFit/>
              </a:bodyPr>
              <a:lstStyle/>
              <a:p>
                <a:r>
                  <a:rPr lang="en-US" altLang="zh-CN" sz="1200" b="1" dirty="0">
                    <a:solidFill>
                      <a:srgbClr val="FF0000"/>
                    </a:solidFill>
                    <a:latin typeface="Times" panose="02020603050405020304" pitchFamily="18" charset="0"/>
                    <a:cs typeface="Times" panose="02020603050405020304" pitchFamily="18" charset="0"/>
                  </a:rPr>
                  <a:t>IP</a:t>
                </a:r>
                <a:endParaRPr lang="zh-CN" altLang="en-US" sz="1200" b="1" dirty="0">
                  <a:solidFill>
                    <a:srgbClr val="FF0000"/>
                  </a:solidFill>
                  <a:latin typeface="Times" panose="02020603050405020304" pitchFamily="18" charset="0"/>
                  <a:cs typeface="Times" panose="02020603050405020304" pitchFamily="18" charset="0"/>
                </a:endParaRPr>
              </a:p>
            </p:txBody>
          </p:sp>
        </p:grpSp>
        <p:sp>
          <p:nvSpPr>
            <p:cNvPr id="20" name="文本框 19">
              <a:extLst>
                <a:ext uri="{FF2B5EF4-FFF2-40B4-BE49-F238E27FC236}">
                  <a16:creationId xmlns:a16="http://schemas.microsoft.com/office/drawing/2014/main" id="{D344A628-803B-9951-4C37-286B0BC2BECC}"/>
                </a:ext>
              </a:extLst>
            </p:cNvPr>
            <p:cNvSpPr txBox="1"/>
            <p:nvPr/>
          </p:nvSpPr>
          <p:spPr>
            <a:xfrm>
              <a:off x="3831417" y="1567886"/>
              <a:ext cx="279244"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zh-CN" sz="1400" b="1" dirty="0"/>
                <a:t>1</a:t>
              </a:r>
              <a:endParaRPr kumimoji="1" lang="zh-CN" altLang="en-US" sz="1400" b="1" dirty="0"/>
            </a:p>
          </p:txBody>
        </p:sp>
        <p:sp>
          <p:nvSpPr>
            <p:cNvPr id="21" name="文本框 20">
              <a:extLst>
                <a:ext uri="{FF2B5EF4-FFF2-40B4-BE49-F238E27FC236}">
                  <a16:creationId xmlns:a16="http://schemas.microsoft.com/office/drawing/2014/main" id="{8CD0DBB8-8270-20DB-E634-071ABDFAD889}"/>
                </a:ext>
              </a:extLst>
            </p:cNvPr>
            <p:cNvSpPr txBox="1"/>
            <p:nvPr/>
          </p:nvSpPr>
          <p:spPr>
            <a:xfrm>
              <a:off x="7770414" y="1566685"/>
              <a:ext cx="279244" cy="308977"/>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zh-CN" sz="1400" b="1" dirty="0"/>
                <a:t>2</a:t>
              </a:r>
              <a:endParaRPr kumimoji="1" lang="zh-CN" altLang="en-US" sz="1400" b="1" dirty="0"/>
            </a:p>
          </p:txBody>
        </p:sp>
        <p:sp>
          <p:nvSpPr>
            <p:cNvPr id="22" name="文本框 21">
              <a:extLst>
                <a:ext uri="{FF2B5EF4-FFF2-40B4-BE49-F238E27FC236}">
                  <a16:creationId xmlns:a16="http://schemas.microsoft.com/office/drawing/2014/main" id="{F577BAC9-EA80-1BDE-B51C-885F759EB5C8}"/>
                </a:ext>
              </a:extLst>
            </p:cNvPr>
            <p:cNvSpPr txBox="1"/>
            <p:nvPr/>
          </p:nvSpPr>
          <p:spPr>
            <a:xfrm>
              <a:off x="8140119" y="1567885"/>
              <a:ext cx="279244"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zh-CN" sz="1400" b="1" dirty="0"/>
                <a:t>3</a:t>
              </a:r>
              <a:endParaRPr kumimoji="1" lang="zh-CN" altLang="en-US" sz="1400" b="1" dirty="0"/>
            </a:p>
          </p:txBody>
        </p:sp>
      </p:grpSp>
      <p:sp>
        <p:nvSpPr>
          <p:cNvPr id="28" name="矩形 27"/>
          <p:cNvSpPr/>
          <p:nvPr/>
        </p:nvSpPr>
        <p:spPr>
          <a:xfrm>
            <a:off x="5745455" y="3869235"/>
            <a:ext cx="6313250" cy="3139321"/>
          </a:xfrm>
          <a:prstGeom prst="rect">
            <a:avLst/>
          </a:prstGeom>
        </p:spPr>
        <p:txBody>
          <a:bodyPr wrap="square">
            <a:spAutoFit/>
          </a:bodyPr>
          <a:lstStyle/>
          <a:p>
            <a:pPr lvl="1" algn="just"/>
            <a:r>
              <a:rPr kumimoji="1" lang="en-US" altLang="zh-CN" sz="1400" dirty="0">
                <a:solidFill>
                  <a:srgbClr val="0000FF"/>
                </a:solidFill>
                <a:latin typeface="Arial" panose="020B0604020202020204" pitchFamily="34" charset="0"/>
                <a:cs typeface="Arial" panose="020B0604020202020204" pitchFamily="34" charset="0"/>
              </a:rPr>
              <a:t>Currently,</a:t>
            </a:r>
          </a:p>
          <a:p>
            <a:pPr marL="742950" lvl="1" indent="-285750" algn="just">
              <a:buFont typeface="Wingdings" panose="05000000000000000000" pitchFamily="2" charset="2"/>
              <a:buChar char="Ø"/>
            </a:pPr>
            <a:r>
              <a:rPr kumimoji="1" lang="en-US" altLang="zh-CN" sz="1400" dirty="0">
                <a:latin typeface="Times New Roman" panose="02020603050405020304" pitchFamily="18" charset="0"/>
                <a:cs typeface="Times New Roman" panose="02020603050405020304" pitchFamily="18" charset="0"/>
              </a:rPr>
              <a:t>The proposed approach involves utilizing the beam-beam deflection driven method based on BPMs for vertical orbit feedback and a luminosity-driven method for horizontal feedback. </a:t>
            </a:r>
          </a:p>
          <a:p>
            <a:pPr marL="742950" lvl="1" indent="-285750" algn="just">
              <a:buFont typeface="Wingdings" panose="05000000000000000000" pitchFamily="2" charset="2"/>
              <a:buChar char="Ø"/>
            </a:pPr>
            <a:r>
              <a:rPr kumimoji="1" lang="en-US" altLang="zh-CN" sz="1400" dirty="0">
                <a:latin typeface="Times New Roman" panose="02020603050405020304" pitchFamily="18" charset="0"/>
                <a:cs typeface="Times New Roman" panose="02020603050405020304" pitchFamily="18" charset="0"/>
              </a:rPr>
              <a:t>Candidate positions for BPMs and luminosity detector have been identified. </a:t>
            </a:r>
          </a:p>
          <a:p>
            <a:pPr marL="742950" lvl="1" indent="-285750" algn="just">
              <a:buFont typeface="Wingdings" panose="05000000000000000000" pitchFamily="2" charset="2"/>
              <a:buChar char="Ø"/>
            </a:pPr>
            <a:r>
              <a:rPr kumimoji="1" lang="en-US" altLang="zh-CN" sz="1400" dirty="0">
                <a:latin typeface="Times New Roman" panose="02020603050405020304" pitchFamily="18" charset="0"/>
                <a:cs typeface="Times New Roman" panose="02020603050405020304" pitchFamily="18" charset="0"/>
              </a:rPr>
              <a:t>The detailed design of the detectors is getting started.</a:t>
            </a:r>
          </a:p>
          <a:p>
            <a:pPr algn="just"/>
            <a:r>
              <a:rPr kumimoji="1" lang="en-US" altLang="zh-CN" sz="1400" dirty="0">
                <a:solidFill>
                  <a:srgbClr val="0000FF"/>
                </a:solidFill>
                <a:latin typeface="Arial" panose="020B0604020202020204" pitchFamily="34" charset="0"/>
                <a:cs typeface="Arial" panose="020B0604020202020204" pitchFamily="34" charset="0"/>
              </a:rPr>
              <a:t>        In the future,</a:t>
            </a:r>
          </a:p>
          <a:p>
            <a:pPr marL="742950" lvl="1" indent="-285750" algn="just">
              <a:buFont typeface="Wingdings" panose="05000000000000000000" pitchFamily="2" charset="2"/>
              <a:buChar char="Ø"/>
            </a:pPr>
            <a:r>
              <a:rPr lang="en-US" altLang="zh-CN" sz="1400" dirty="0">
                <a:latin typeface="Times New Roman" panose="02020603050405020304" pitchFamily="18" charset="0"/>
                <a:cs typeface="Times New Roman" panose="02020603050405020304" pitchFamily="18" charset="0"/>
              </a:rPr>
              <a:t>S</a:t>
            </a:r>
            <a:r>
              <a:rPr lang="en-US" altLang="zh-CN" sz="1400" dirty="0">
                <a:effectLst/>
                <a:latin typeface="Times New Roman" panose="02020603050405020304" pitchFamily="18" charset="0"/>
                <a:cs typeface="Times New Roman" panose="02020603050405020304" pitchFamily="18" charset="0"/>
              </a:rPr>
              <a:t>tart to end</a:t>
            </a:r>
            <a:r>
              <a:rPr lang="en-US" altLang="zh-CN" sz="1400" dirty="0">
                <a:latin typeface="Times New Roman" panose="02020603050405020304" pitchFamily="18" charset="0"/>
                <a:cs typeface="Times New Roman" panose="02020603050405020304" pitchFamily="18" charset="0"/>
              </a:rPr>
              <a:t> </a:t>
            </a:r>
            <a:r>
              <a:rPr lang="en-US" altLang="zh-CN" sz="1400" dirty="0">
                <a:effectLst/>
                <a:latin typeface="Times New Roman" panose="02020603050405020304" pitchFamily="18" charset="0"/>
                <a:cs typeface="Times New Roman" panose="02020603050405020304" pitchFamily="18" charset="0"/>
              </a:rPr>
              <a:t>the feedback simulation </a:t>
            </a:r>
            <a:r>
              <a:rPr lang="en-US" altLang="zh-CN" sz="1400" dirty="0">
                <a:latin typeface="Times New Roman" panose="02020603050405020304" pitchFamily="18" charset="0"/>
                <a:cs typeface="Times New Roman" panose="02020603050405020304" pitchFamily="18" charset="0"/>
              </a:rPr>
              <a:t>to specify the precision requirement; </a:t>
            </a:r>
          </a:p>
          <a:p>
            <a:pPr marL="742950" lvl="1" indent="-285750" algn="just">
              <a:buFont typeface="Wingdings" panose="05000000000000000000" pitchFamily="2" charset="2"/>
              <a:buChar char="Ø"/>
            </a:pPr>
            <a:r>
              <a:rPr lang="en-US" altLang="zh-CN" sz="1400" dirty="0">
                <a:latin typeface="Times New Roman" panose="02020603050405020304" pitchFamily="18" charset="0"/>
                <a:cs typeface="Times New Roman" panose="02020603050405020304" pitchFamily="18" charset="0"/>
              </a:rPr>
              <a:t>Radiation dose simulation (important for detector choice); </a:t>
            </a:r>
          </a:p>
          <a:p>
            <a:pPr marL="742950" lvl="1" indent="-285750" algn="just">
              <a:buFont typeface="Wingdings" panose="05000000000000000000" pitchFamily="2" charset="2"/>
              <a:buChar char="Ø"/>
            </a:pPr>
            <a:r>
              <a:rPr kumimoji="1" lang="en-US" altLang="zh-CN" sz="1400" dirty="0">
                <a:latin typeface="Times New Roman" panose="02020603050405020304" pitchFamily="18" charset="0"/>
                <a:cs typeface="Times New Roman" panose="02020603050405020304" pitchFamily="18" charset="0"/>
              </a:rPr>
              <a:t>Detailed simulation in Geant4</a:t>
            </a:r>
            <a:r>
              <a:rPr kumimoji="1" lang="zh-CN" altLang="en-US" sz="1400" dirty="0">
                <a:latin typeface="Times New Roman" panose="02020603050405020304" pitchFamily="18" charset="0"/>
                <a:cs typeface="Times New Roman" panose="02020603050405020304" pitchFamily="18" charset="0"/>
              </a:rPr>
              <a:t> </a:t>
            </a:r>
            <a:r>
              <a:rPr kumimoji="1" lang="en-US" altLang="zh-CN" sz="1400" dirty="0">
                <a:latin typeface="Times New Roman" panose="02020603050405020304" pitchFamily="18" charset="0"/>
                <a:cs typeface="Times New Roman" panose="02020603050405020304" pitchFamily="18" charset="0"/>
              </a:rPr>
              <a:t>to estimate the real signal in the detector; </a:t>
            </a:r>
          </a:p>
          <a:p>
            <a:pPr marL="742950" lvl="1" indent="-285750" algn="just">
              <a:buFont typeface="Wingdings" panose="05000000000000000000" pitchFamily="2" charset="2"/>
              <a:buChar char="Ø"/>
            </a:pPr>
            <a:r>
              <a:rPr lang="en-US" altLang="zh-CN" sz="1400" dirty="0">
                <a:latin typeface="Times New Roman" panose="02020603050405020304" pitchFamily="18" charset="0"/>
                <a:cs typeface="Times New Roman" panose="02020603050405020304" pitchFamily="18" charset="0"/>
              </a:rPr>
              <a:t>D</a:t>
            </a:r>
            <a:r>
              <a:rPr lang="en-US" altLang="zh-CN" sz="1400" dirty="0">
                <a:effectLst/>
                <a:latin typeface="Times New Roman" panose="02020603050405020304" pitchFamily="18" charset="0"/>
                <a:cs typeface="Times New Roman" panose="02020603050405020304" pitchFamily="18" charset="0"/>
              </a:rPr>
              <a:t>esign of the BPM and feedback electronics, the design of detectors and data acquisition system.</a:t>
            </a:r>
            <a:endParaRPr lang="en-US" altLang="zh-CN" sz="1400"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Ø"/>
            </a:pPr>
            <a:endParaRPr lang="en-US" altLang="zh-CN" sz="1400" dirty="0">
              <a:latin typeface="Arial" panose="020B0604020202020204" pitchFamily="34" charset="0"/>
              <a:cs typeface="Arial" panose="020B0604020202020204" pitchFamily="34" charset="0"/>
            </a:endParaRPr>
          </a:p>
          <a:p>
            <a:pPr lvl="1" algn="just"/>
            <a:endParaRPr kumimoji="1" lang="en-US" altLang="zh-CN" sz="1600" dirty="0">
              <a:solidFill>
                <a:srgbClr val="FF3399"/>
              </a:solidFill>
              <a:latin typeface="Calibri (正文)"/>
              <a:cs typeface="Times" panose="02020603050405020304" pitchFamily="18" charset="0"/>
            </a:endParaRPr>
          </a:p>
        </p:txBody>
      </p:sp>
      <p:pic>
        <p:nvPicPr>
          <p:cNvPr id="33" name="图片 32" descr="表格&#10;&#10;描述已自动生成">
            <a:extLst>
              <a:ext uri="{FF2B5EF4-FFF2-40B4-BE49-F238E27FC236}">
                <a16:creationId xmlns:a16="http://schemas.microsoft.com/office/drawing/2014/main" id="{4DE28DCA-529B-4F90-B6A9-1A0B72DAA2E1}"/>
              </a:ext>
            </a:extLst>
          </p:cNvPr>
          <p:cNvPicPr>
            <a:picLocks noChangeAspect="1"/>
          </p:cNvPicPr>
          <p:nvPr/>
        </p:nvPicPr>
        <p:blipFill rotWithShape="1">
          <a:blip r:embed="rId5"/>
          <a:srcRect r="25441"/>
          <a:stretch/>
        </p:blipFill>
        <p:spPr>
          <a:xfrm>
            <a:off x="172374" y="3537424"/>
            <a:ext cx="5254845" cy="2318787"/>
          </a:xfrm>
          <a:prstGeom prst="rect">
            <a:avLst/>
          </a:prstGeom>
        </p:spPr>
      </p:pic>
      <p:sp>
        <p:nvSpPr>
          <p:cNvPr id="34" name="矩形 33">
            <a:extLst>
              <a:ext uri="{FF2B5EF4-FFF2-40B4-BE49-F238E27FC236}">
                <a16:creationId xmlns:a16="http://schemas.microsoft.com/office/drawing/2014/main" id="{63F01A93-0764-4517-B1E9-70E478085591}"/>
              </a:ext>
            </a:extLst>
          </p:cNvPr>
          <p:cNvSpPr/>
          <p:nvPr/>
        </p:nvSpPr>
        <p:spPr>
          <a:xfrm>
            <a:off x="133295" y="4853039"/>
            <a:ext cx="5382289" cy="58585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a:extLst>
              <a:ext uri="{FF2B5EF4-FFF2-40B4-BE49-F238E27FC236}">
                <a16:creationId xmlns:a16="http://schemas.microsoft.com/office/drawing/2014/main" id="{EDD3819B-5D2B-4042-8932-F49C7921278D}"/>
              </a:ext>
            </a:extLst>
          </p:cNvPr>
          <p:cNvSpPr txBox="1"/>
          <p:nvPr/>
        </p:nvSpPr>
        <p:spPr>
          <a:xfrm>
            <a:off x="88839" y="5900435"/>
            <a:ext cx="5712493" cy="523220"/>
          </a:xfrm>
          <a:prstGeom prst="rect">
            <a:avLst/>
          </a:prstGeom>
          <a:noFill/>
        </p:spPr>
        <p:txBody>
          <a:bodyPr wrap="square">
            <a:spAutoFit/>
          </a:bodyPr>
          <a:lstStyle/>
          <a:p>
            <a:pPr marL="285750" indent="-285750">
              <a:buFont typeface="Wingdings" pitchFamily="2" charset="2"/>
              <a:buChar char="p"/>
            </a:pPr>
            <a:r>
              <a:rPr lang="en-US" altLang="zh-CN" sz="1400" b="1" dirty="0">
                <a:effectLst/>
                <a:latin typeface="Arial" panose="020B0604020202020204" pitchFamily="34" charset="0"/>
                <a:cs typeface="Arial" panose="020B0604020202020204" pitchFamily="34" charset="0"/>
              </a:rPr>
              <a:t>Three potential locations of fast </a:t>
            </a:r>
            <a:r>
              <a:rPr lang="en-US" altLang="zh-CN" sz="1400" b="1" dirty="0" err="1">
                <a:effectLst/>
                <a:latin typeface="Arial" panose="020B0604020202020204" pitchFamily="34" charset="0"/>
                <a:cs typeface="Arial" panose="020B0604020202020204" pitchFamily="34" charset="0"/>
              </a:rPr>
              <a:t>lumi</a:t>
            </a:r>
            <a:r>
              <a:rPr lang="en-US" altLang="zh-CN" sz="1400" b="1" dirty="0">
                <a:effectLst/>
                <a:latin typeface="Arial" panose="020B0604020202020204" pitchFamily="34" charset="0"/>
                <a:cs typeface="Arial" panose="020B0604020202020204" pitchFamily="34" charset="0"/>
              </a:rPr>
              <a:t> monitor were considered: before, inside, and after the first bending magnet </a:t>
            </a:r>
            <a:endParaRPr lang="en-US" altLang="zh-CN" sz="1400" b="1" dirty="0">
              <a:latin typeface="Arial" panose="020B0604020202020204" pitchFamily="34" charset="0"/>
              <a:cs typeface="Arial" panose="020B0604020202020204" pitchFamily="34" charset="0"/>
            </a:endParaRPr>
          </a:p>
        </p:txBody>
      </p:sp>
      <p:sp>
        <p:nvSpPr>
          <p:cNvPr id="25" name="标题 2">
            <a:extLst>
              <a:ext uri="{FF2B5EF4-FFF2-40B4-BE49-F238E27FC236}">
                <a16:creationId xmlns:a16="http://schemas.microsoft.com/office/drawing/2014/main" id="{2CE93334-844D-480E-92D1-2B891BD41AD6}"/>
              </a:ext>
            </a:extLst>
          </p:cNvPr>
          <p:cNvSpPr txBox="1">
            <a:spLocks/>
          </p:cNvSpPr>
          <p:nvPr/>
        </p:nvSpPr>
        <p:spPr>
          <a:xfrm>
            <a:off x="819112" y="295252"/>
            <a:ext cx="10763325" cy="72547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000" b="1" kern="1200" baseline="0">
                <a:solidFill>
                  <a:srgbClr val="FF0000"/>
                </a:solidFill>
                <a:effectLst>
                  <a:outerShdw blurRad="38100" dist="38100" dir="2700000" algn="tl">
                    <a:srgbClr val="000000">
                      <a:alpha val="43137"/>
                    </a:srgbClr>
                  </a:outerShdw>
                </a:effectLst>
                <a:latin typeface="Arial Black" pitchFamily="34" charset="0"/>
                <a:ea typeface="微软雅黑" pitchFamily="34" charset="-122"/>
                <a:cs typeface="+mj-cs"/>
              </a:defRPr>
            </a:lvl1pPr>
          </a:lstStyle>
          <a:p>
            <a:endParaRPr lang="en-US" dirty="0"/>
          </a:p>
        </p:txBody>
      </p:sp>
    </p:spTree>
    <p:extLst>
      <p:ext uri="{BB962C8B-B14F-4D97-AF65-F5344CB8AC3E}">
        <p14:creationId xmlns:p14="http://schemas.microsoft.com/office/powerpoint/2010/main" val="3825958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09600" y="1268760"/>
            <a:ext cx="10972800" cy="4840303"/>
          </a:xfrm>
        </p:spPr>
        <p:txBody>
          <a:bodyPr>
            <a:normAutofit lnSpcReduction="10000"/>
          </a:bodyPr>
          <a:lstStyle/>
          <a:p>
            <a:r>
              <a:rPr lang="en-US" altLang="zh-CN" sz="2400" dirty="0">
                <a:latin typeface="Times New Roman" panose="02020603050405020304" pitchFamily="18" charset="0"/>
                <a:cs typeface="Times New Roman" panose="02020603050405020304" pitchFamily="18" charset="0"/>
              </a:rPr>
              <a:t>MDI progress toward EDR are presented.</a:t>
            </a:r>
          </a:p>
          <a:p>
            <a:pPr lvl="1" algn="just">
              <a:spcBef>
                <a:spcPts val="600"/>
              </a:spcBef>
              <a:buClr>
                <a:schemeClr val="tx1"/>
              </a:buClr>
              <a:buFont typeface="Wingdings" panose="05000000000000000000" pitchFamily="2" charset="2"/>
              <a:buChar char="Ø"/>
              <a:defRPr/>
            </a:pPr>
            <a:r>
              <a:rPr lang="en-US" altLang="zh-CN" sz="1800" b="0" dirty="0">
                <a:solidFill>
                  <a:srgbClr val="002060"/>
                </a:solidFill>
                <a:cs typeface="Arial" panose="020B0604020202020204" pitchFamily="34" charset="0"/>
              </a:rPr>
              <a:t>The MDI layout is compatible and no interference for the design.</a:t>
            </a:r>
          </a:p>
          <a:p>
            <a:pPr lvl="1" algn="just">
              <a:buClr>
                <a:schemeClr val="tx1"/>
              </a:buClr>
              <a:buFont typeface="Wingdings" panose="05000000000000000000" pitchFamily="2" charset="2"/>
              <a:buChar char="Ø"/>
            </a:pPr>
            <a:r>
              <a:rPr lang="en-US" altLang="zh-CN" sz="1800" b="0" dirty="0">
                <a:solidFill>
                  <a:srgbClr val="002060"/>
                </a:solidFill>
                <a:cs typeface="Arial" panose="020B0604020202020204" pitchFamily="34" charset="0"/>
              </a:rPr>
              <a:t>SC magnets and cryostat are designed and improved.</a:t>
            </a:r>
          </a:p>
          <a:p>
            <a:pPr lvl="1" algn="just">
              <a:buClr>
                <a:schemeClr val="tx1"/>
              </a:buClr>
              <a:buFont typeface="Wingdings" panose="05000000000000000000" pitchFamily="2" charset="2"/>
              <a:buChar char="Ø"/>
            </a:pPr>
            <a:r>
              <a:rPr lang="el-GR" altLang="zh-CN" sz="1800" b="0" dirty="0">
                <a:solidFill>
                  <a:srgbClr val="002060"/>
                </a:solidFill>
                <a:cs typeface="Arial" panose="020B0604020202020204" pitchFamily="34" charset="0"/>
              </a:rPr>
              <a:t>Φ</a:t>
            </a:r>
            <a:r>
              <a:rPr lang="en-US" altLang="zh-CN" sz="1800" b="0" dirty="0">
                <a:solidFill>
                  <a:srgbClr val="002060"/>
                </a:solidFill>
                <a:cs typeface="Arial" panose="020B0604020202020204" pitchFamily="34" charset="0"/>
              </a:rPr>
              <a:t>20mm~</a:t>
            </a:r>
            <a:r>
              <a:rPr lang="el-GR" altLang="zh-CN" sz="1800" b="0" dirty="0">
                <a:solidFill>
                  <a:srgbClr val="002060"/>
                </a:solidFill>
                <a:cs typeface="Arial" panose="020B0604020202020204" pitchFamily="34" charset="0"/>
              </a:rPr>
              <a:t> Φ</a:t>
            </a:r>
            <a:r>
              <a:rPr lang="en-US" altLang="zh-CN" sz="1800" b="0" dirty="0">
                <a:solidFill>
                  <a:srgbClr val="002060"/>
                </a:solidFill>
                <a:cs typeface="Arial" panose="020B0604020202020204" pitchFamily="34" charset="0"/>
              </a:rPr>
              <a:t>20mm IR beam pipe is well designed.</a:t>
            </a:r>
          </a:p>
          <a:p>
            <a:pPr lvl="1" algn="just">
              <a:buClr>
                <a:schemeClr val="tx1"/>
              </a:buClr>
              <a:buFont typeface="Wingdings" panose="05000000000000000000" pitchFamily="2" charset="2"/>
              <a:buChar char="Ø"/>
            </a:pPr>
            <a:r>
              <a:rPr lang="en-US" altLang="zh-CN" sz="1800" b="0" dirty="0">
                <a:solidFill>
                  <a:srgbClr val="002060"/>
                </a:solidFill>
                <a:cs typeface="Arial" panose="020B0604020202020204" pitchFamily="34" charset="0"/>
              </a:rPr>
              <a:t>The estimation of the radiative background has been estimated with real beam. </a:t>
            </a:r>
          </a:p>
          <a:p>
            <a:pPr lvl="1" algn="just">
              <a:buClr>
                <a:schemeClr val="tx1"/>
              </a:buClr>
              <a:buFont typeface="Wingdings" panose="05000000000000000000" pitchFamily="2" charset="2"/>
              <a:buChar char="Ø"/>
            </a:pPr>
            <a:r>
              <a:rPr lang="en-US" altLang="zh-CN" sz="1800" b="0" dirty="0">
                <a:solidFill>
                  <a:srgbClr val="002060"/>
                </a:solidFill>
                <a:cs typeface="Arial" panose="020B0604020202020204" pitchFamily="34" charset="0"/>
              </a:rPr>
              <a:t>The mitigation efforts of every kinds of background dedicated to the mask, collimator and shielding has been designed.</a:t>
            </a:r>
          </a:p>
          <a:p>
            <a:pPr lvl="1" algn="just">
              <a:buClr>
                <a:schemeClr val="tx1"/>
              </a:buClr>
              <a:buFont typeface="Wingdings" panose="05000000000000000000" pitchFamily="2" charset="2"/>
              <a:buChar char="Ø"/>
            </a:pPr>
            <a:r>
              <a:rPr lang="en-US" altLang="zh-CN" sz="1800" b="0" dirty="0">
                <a:solidFill>
                  <a:srgbClr val="002060"/>
                </a:solidFill>
                <a:cs typeface="Arial" panose="020B0604020202020204" pitchFamily="34" charset="0"/>
              </a:rPr>
              <a:t>The thermal analysis including HOM heating, synchrotron radiation, beam loss background and beam pipe thermal analysis meet the requirement.</a:t>
            </a:r>
          </a:p>
          <a:p>
            <a:pPr marL="685800" lvl="1" algn="just">
              <a:buClr>
                <a:schemeClr val="tx1"/>
              </a:buClr>
              <a:buFont typeface="Wingdings" panose="05000000000000000000" pitchFamily="2" charset="2"/>
              <a:buChar char="Ø"/>
            </a:pPr>
            <a:r>
              <a:rPr lang="en-US" altLang="zh-CN" sz="1800" b="0" dirty="0">
                <a:solidFill>
                  <a:srgbClr val="002060"/>
                </a:solidFill>
                <a:cs typeface="Arial" panose="020B0604020202020204" pitchFamily="34" charset="0"/>
              </a:rPr>
              <a:t>IR BPMs </a:t>
            </a:r>
            <a:r>
              <a:rPr lang="en-US" altLang="zh-CN" sz="1800" b="0" kern="100" dirty="0">
                <a:solidFill>
                  <a:srgbClr val="002060"/>
                </a:solidFill>
                <a:cs typeface="Arial" panose="020B0604020202020204" pitchFamily="34" charset="0"/>
              </a:rPr>
              <a:t>are designed.</a:t>
            </a:r>
          </a:p>
          <a:p>
            <a:pPr lvl="1" algn="just">
              <a:buClr>
                <a:schemeClr val="tx1"/>
              </a:buClr>
              <a:buFont typeface="Wingdings" panose="05000000000000000000" pitchFamily="2" charset="2"/>
              <a:buChar char="Ø"/>
            </a:pPr>
            <a:r>
              <a:rPr lang="en-US" altLang="zh-CN" sz="1800" b="0" dirty="0">
                <a:solidFill>
                  <a:srgbClr val="002060"/>
                </a:solidFill>
                <a:cs typeface="Arial" panose="020B0604020202020204" pitchFamily="34" charset="0"/>
              </a:rPr>
              <a:t>The SC magnet supports inside the cryostat are designed and optimized. </a:t>
            </a:r>
          </a:p>
          <a:p>
            <a:pPr lvl="1" algn="just">
              <a:buClr>
                <a:schemeClr val="tx1"/>
              </a:buClr>
              <a:buFont typeface="Wingdings" panose="05000000000000000000" pitchFamily="2" charset="2"/>
              <a:buChar char="Ø"/>
            </a:pPr>
            <a:r>
              <a:rPr kumimoji="1" lang="en-US" altLang="zh-CN" sz="1800" b="0" dirty="0">
                <a:solidFill>
                  <a:srgbClr val="002060"/>
                </a:solidFill>
                <a:cs typeface="Arial" panose="020B0604020202020204" pitchFamily="34" charset="0"/>
              </a:rPr>
              <a:t>Fast Luminosity Tuning System, including fast BPMs and fast luminosity monitor, initially designed.</a:t>
            </a:r>
          </a:p>
          <a:p>
            <a:pPr lvl="1" algn="just">
              <a:buClr>
                <a:schemeClr val="tx1"/>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EDR plans for 2024 to 2027 were presented.</a:t>
            </a:r>
          </a:p>
          <a:p>
            <a:pPr marL="342900" lvl="1" indent="-342900">
              <a:lnSpc>
                <a:spcPct val="150000"/>
              </a:lnSpc>
              <a:spcBef>
                <a:spcPts val="0"/>
              </a:spcBef>
              <a:spcAft>
                <a:spcPts val="1000"/>
              </a:spcAft>
              <a:buClr>
                <a:srgbClr val="FFC000"/>
              </a:buClr>
              <a:buSzPct val="80000"/>
              <a:buFont typeface="Wingdings" pitchFamily="2" charset="2"/>
              <a:buChar char="n"/>
            </a:pPr>
            <a:endParaRPr lang="en-US" altLang="zh-CN" sz="2000" dirty="0">
              <a:latin typeface="Times New Roman" panose="02020603050405020304" pitchFamily="18" charset="0"/>
              <a:cs typeface="Times New Roman" panose="02020603050405020304" pitchFamily="18" charset="0"/>
            </a:endParaRPr>
          </a:p>
        </p:txBody>
      </p:sp>
      <p:sp>
        <p:nvSpPr>
          <p:cNvPr id="3" name="标题 2"/>
          <p:cNvSpPr>
            <a:spLocks noGrp="1"/>
          </p:cNvSpPr>
          <p:nvPr>
            <p:ph type="title"/>
          </p:nvPr>
        </p:nvSpPr>
        <p:spPr/>
        <p:txBody>
          <a:bodyPr>
            <a:normAutofit/>
          </a:bodyPr>
          <a:lstStyle/>
          <a:p>
            <a:r>
              <a:rPr lang="en-US" altLang="zh-CN" sz="3200" dirty="0">
                <a:solidFill>
                  <a:srgbClr val="C00000"/>
                </a:solidFill>
                <a:effectLst/>
                <a:latin typeface="Arial" panose="020B0604020202020204" pitchFamily="34" charset="0"/>
                <a:ea typeface="+mj-ea"/>
                <a:cs typeface="Arial" panose="020B0604020202020204" pitchFamily="34" charset="0"/>
              </a:rPr>
              <a:t>Conclusions</a:t>
            </a:r>
            <a:endParaRPr lang="zh-CN" altLang="en-US" sz="3200" dirty="0">
              <a:solidFill>
                <a:srgbClr val="C00000"/>
              </a:solidFill>
              <a:effectLst/>
              <a:latin typeface="Arial" panose="020B0604020202020204" pitchFamily="34" charset="0"/>
              <a:ea typeface="+mj-ea"/>
              <a:cs typeface="Arial" panose="020B0604020202020204" pitchFamily="34" charset="0"/>
            </a:endParaRPr>
          </a:p>
        </p:txBody>
      </p:sp>
      <p:sp>
        <p:nvSpPr>
          <p:cNvPr id="5" name="灯片编号占位符 4"/>
          <p:cNvSpPr>
            <a:spLocks noGrp="1"/>
          </p:cNvSpPr>
          <p:nvPr>
            <p:ph type="sldNum" sz="quarter" idx="12"/>
          </p:nvPr>
        </p:nvSpPr>
        <p:spPr/>
        <p:txBody>
          <a:bodyPr/>
          <a:lstStyle/>
          <a:p>
            <a:fld id="{F15E9139-A00B-4B2A-98A6-095DC08F1345}" type="slidenum">
              <a:rPr lang="zh-CN" altLang="en-US" smtClean="0"/>
              <a:pPr/>
              <a:t>22</a:t>
            </a:fld>
            <a:endParaRPr lang="zh-CN" altLang="en-US" dirty="0"/>
          </a:p>
        </p:txBody>
      </p:sp>
    </p:spTree>
    <p:extLst>
      <p:ext uri="{BB962C8B-B14F-4D97-AF65-F5344CB8AC3E}">
        <p14:creationId xmlns:p14="http://schemas.microsoft.com/office/powerpoint/2010/main" val="4195645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7877" y="2653136"/>
            <a:ext cx="10636245" cy="1107996"/>
          </a:xfrm>
          <a:prstGeom prst="rect">
            <a:avLst/>
          </a:prstGeom>
          <a:noFill/>
        </p:spPr>
        <p:txBody>
          <a:bodyPr wrap="none" lIns="91440" tIns="45720" rIns="91440" bIns="45720">
            <a:spAutoFit/>
          </a:bodyPr>
          <a:lstStyle/>
          <a:p>
            <a:pPr algn="ctr"/>
            <a:r>
              <a:rPr lang="en-US" altLang="zh-CN" sz="6600" b="1" i="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Thanks for your attention </a:t>
            </a:r>
            <a:endParaRPr lang="zh-CN" altLang="en-US" sz="66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4786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9491" y="1"/>
            <a:ext cx="10515600" cy="1078568"/>
          </a:xfrm>
        </p:spPr>
        <p:txBody>
          <a:bodyPr/>
          <a:lstStyle/>
          <a:p>
            <a:pPr algn="ctr"/>
            <a:r>
              <a:rPr lang="en-US" altLang="zh-CN" dirty="0">
                <a:solidFill>
                  <a:srgbClr val="C00000"/>
                </a:solidFill>
                <a:effectLst/>
                <a:latin typeface="Arial" panose="020B0604020202020204" pitchFamily="34" charset="0"/>
                <a:cs typeface="Arial" panose="020B0604020202020204" pitchFamily="34" charset="0"/>
              </a:rPr>
              <a:t>Introduction - MDI layout and IR design</a:t>
            </a:r>
            <a:endParaRPr lang="zh-CN" altLang="en-US" dirty="0">
              <a:solidFill>
                <a:srgbClr val="C00000"/>
              </a:solidFill>
              <a:effectLst/>
            </a:endParaRPr>
          </a:p>
        </p:txBody>
      </p:sp>
      <p:sp>
        <p:nvSpPr>
          <p:cNvPr id="8" name="矩形 7">
            <a:extLst>
              <a:ext uri="{FF2B5EF4-FFF2-40B4-BE49-F238E27FC236}">
                <a16:creationId xmlns:a16="http://schemas.microsoft.com/office/drawing/2014/main" id="{F837BFA7-52CA-4167-B1E0-83526D30B216}"/>
              </a:ext>
            </a:extLst>
          </p:cNvPr>
          <p:cNvSpPr/>
          <p:nvPr/>
        </p:nvSpPr>
        <p:spPr>
          <a:xfrm>
            <a:off x="479376" y="5184093"/>
            <a:ext cx="11427324" cy="1538883"/>
          </a:xfrm>
          <a:prstGeom prst="rect">
            <a:avLst/>
          </a:prstGeom>
          <a:solidFill>
            <a:schemeClr val="accent6">
              <a:lumMod val="20000"/>
              <a:lumOff val="80000"/>
            </a:schemeClr>
          </a:solidFill>
        </p:spPr>
        <p:txBody>
          <a:bodyPr wrap="square">
            <a:spAutoFit/>
          </a:bodyPr>
          <a:lstStyle/>
          <a:p>
            <a:pPr marL="285750" indent="-285750">
              <a:buFont typeface="Arial" panose="020B0604020202020204" pitchFamily="34" charset="0"/>
              <a:buChar char="•"/>
            </a:pPr>
            <a:r>
              <a:rPr lang="en-GB" altLang="zh-CN" sz="1600" dirty="0">
                <a:solidFill>
                  <a:srgbClr val="002060"/>
                </a:solidFill>
                <a:latin typeface="Arial" panose="020B0604020202020204" pitchFamily="34" charset="0"/>
                <a:cs typeface="Arial" panose="020B0604020202020204" pitchFamily="34" charset="0"/>
              </a:rPr>
              <a:t>The Machine Detector Interface (MDI) of CEPC double ring scheme is about </a:t>
            </a:r>
            <a:r>
              <a:rPr lang="en-GB" altLang="zh-CN" sz="1600" dirty="0">
                <a:solidFill>
                  <a:srgbClr val="002060"/>
                </a:solidFill>
                <a:latin typeface="Arial" panose="020B0604020202020204" pitchFamily="34" charset="0"/>
                <a:cs typeface="Arial" panose="020B0604020202020204" pitchFamily="34" charset="0"/>
                <a:sym typeface="Symbol" panose="05050102010706020507" pitchFamily="18" charset="2"/>
              </a:rPr>
              <a:t></a:t>
            </a:r>
            <a:r>
              <a:rPr lang="en-GB" altLang="zh-CN" sz="1600" dirty="0">
                <a:solidFill>
                  <a:srgbClr val="002060"/>
                </a:solidFill>
                <a:latin typeface="Arial" panose="020B0604020202020204" pitchFamily="34" charset="0"/>
                <a:cs typeface="Arial" panose="020B0604020202020204" pitchFamily="34" charset="0"/>
              </a:rPr>
              <a:t>7m long from the IP</a:t>
            </a:r>
            <a:r>
              <a:rPr lang="en-US" altLang="zh-CN" sz="1600" dirty="0">
                <a:solidFill>
                  <a:srgbClr val="00206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altLang="zh-CN" sz="1600" dirty="0">
                <a:solidFill>
                  <a:srgbClr val="002060"/>
                </a:solidFill>
                <a:latin typeface="Arial" panose="020B0604020202020204" pitchFamily="34" charset="0"/>
                <a:cs typeface="Arial" panose="020B0604020202020204" pitchFamily="34" charset="0"/>
              </a:rPr>
              <a:t>T</a:t>
            </a:r>
            <a:r>
              <a:rPr lang="en-GB" altLang="zh-CN" sz="1600" dirty="0">
                <a:solidFill>
                  <a:srgbClr val="002060"/>
                </a:solidFill>
                <a:latin typeface="Arial" panose="020B0604020202020204" pitchFamily="34" charset="0"/>
                <a:cs typeface="Arial" panose="020B0604020202020204" pitchFamily="34" charset="0"/>
              </a:rPr>
              <a:t>he CEPC detector superconducting solenoid with 3T magnetic field </a:t>
            </a:r>
            <a:r>
              <a:rPr lang="en-US" altLang="zh-CN" sz="1600" dirty="0">
                <a:solidFill>
                  <a:srgbClr val="002060"/>
                </a:solidFill>
                <a:latin typeface="Arial" panose="020B0604020202020204" pitchFamily="34" charset="0"/>
                <a:cs typeface="Arial" panose="020B0604020202020204" pitchFamily="34" charset="0"/>
              </a:rPr>
              <a:t>(2T in Z)</a:t>
            </a:r>
            <a:r>
              <a:rPr lang="en-GB" altLang="zh-CN" sz="1600" dirty="0">
                <a:solidFill>
                  <a:srgbClr val="002060"/>
                </a:solidFill>
                <a:latin typeface="Arial" panose="020B0604020202020204" pitchFamily="34" charset="0"/>
                <a:cs typeface="Arial" panose="020B0604020202020204" pitchFamily="34" charset="0"/>
              </a:rPr>
              <a:t>.</a:t>
            </a:r>
          </a:p>
          <a:p>
            <a:pPr marL="285744" indent="-285744">
              <a:buFont typeface="Arial" panose="020B0604020202020204" pitchFamily="34" charset="0"/>
              <a:buChar char="•"/>
            </a:pPr>
            <a:r>
              <a:rPr lang="en-GB" altLang="zh-CN" sz="1600" dirty="0">
                <a:solidFill>
                  <a:srgbClr val="002060"/>
                </a:solidFill>
                <a:latin typeface="Arial" panose="020B0604020202020204" pitchFamily="34" charset="0"/>
                <a:cs typeface="Arial" panose="020B0604020202020204" pitchFamily="34" charset="0"/>
              </a:rPr>
              <a:t>The accelerator components inside the detector are within a conical space with an opening angle ~d</a:t>
            </a:r>
            <a:r>
              <a:rPr lang="en-US" altLang="zh-CN" sz="1600" dirty="0" err="1">
                <a:solidFill>
                  <a:srgbClr val="002060"/>
                </a:solidFill>
                <a:latin typeface="Arial" panose="020B0604020202020204" pitchFamily="34" charset="0"/>
                <a:cs typeface="Arial" panose="020B0604020202020204" pitchFamily="34" charset="0"/>
              </a:rPr>
              <a:t>etective</a:t>
            </a:r>
            <a:r>
              <a:rPr lang="en-US" altLang="zh-CN" sz="1600" dirty="0">
                <a:solidFill>
                  <a:srgbClr val="002060"/>
                </a:solidFill>
                <a:latin typeface="Arial" panose="020B0604020202020204" pitchFamily="34" charset="0"/>
                <a:cs typeface="Arial" panose="020B0604020202020204" pitchFamily="34" charset="0"/>
              </a:rPr>
              <a:t> angle: acos0.99</a:t>
            </a:r>
          </a:p>
          <a:p>
            <a:pPr marL="285750" indent="-285750">
              <a:buFont typeface="Arial" panose="020B0604020202020204" pitchFamily="34" charset="0"/>
              <a:buChar char="•"/>
            </a:pPr>
            <a:r>
              <a:rPr lang="en-GB" altLang="zh-CN" sz="1600" dirty="0">
                <a:solidFill>
                  <a:srgbClr val="002060"/>
                </a:solidFill>
                <a:latin typeface="Arial" panose="020B0604020202020204" pitchFamily="34" charset="0"/>
                <a:cs typeface="Arial" panose="020B0604020202020204" pitchFamily="34" charset="0"/>
              </a:rPr>
              <a:t>The </a:t>
            </a:r>
            <a:r>
              <a:rPr lang="en-GB" altLang="zh-CN" sz="1600" dirty="0" err="1">
                <a:solidFill>
                  <a:srgbClr val="002060"/>
                </a:solidFill>
                <a:latin typeface="Arial" panose="020B0604020202020204" pitchFamily="34" charset="0"/>
                <a:cs typeface="Arial" panose="020B0604020202020204" pitchFamily="34" charset="0"/>
              </a:rPr>
              <a:t>e+e</a:t>
            </a:r>
            <a:r>
              <a:rPr lang="en-GB" altLang="zh-CN" sz="1600" dirty="0">
                <a:solidFill>
                  <a:srgbClr val="002060"/>
                </a:solidFill>
                <a:latin typeface="Arial" panose="020B0604020202020204" pitchFamily="34" charset="0"/>
                <a:cs typeface="Arial" panose="020B0604020202020204" pitchFamily="34" charset="0"/>
              </a:rPr>
              <a:t>- beams collide at the IP with a horizontal angle of 33mrad and the final focusing length is to 1.9m.</a:t>
            </a:r>
          </a:p>
          <a:p>
            <a:pPr algn="just"/>
            <a:endParaRPr lang="en-GB" altLang="zh-CN" sz="1400" dirty="0">
              <a:solidFill>
                <a:srgbClr val="002060"/>
              </a:solidFill>
              <a:latin typeface="Arial" panose="020B0604020202020204" pitchFamily="34" charset="0"/>
              <a:cs typeface="Arial" panose="020B0604020202020204" pitchFamily="34" charset="0"/>
            </a:endParaRPr>
          </a:p>
        </p:txBody>
      </p:sp>
      <p:pic>
        <p:nvPicPr>
          <p:cNvPr id="5" name="图片 4">
            <a:extLst>
              <a:ext uri="{FF2B5EF4-FFF2-40B4-BE49-F238E27FC236}">
                <a16:creationId xmlns:a16="http://schemas.microsoft.com/office/drawing/2014/main" id="{88C83EBB-9EF9-43BF-BC86-32CEEFE8E9FD}"/>
              </a:ext>
            </a:extLst>
          </p:cNvPr>
          <p:cNvPicPr>
            <a:picLocks noChangeAspect="1"/>
          </p:cNvPicPr>
          <p:nvPr/>
        </p:nvPicPr>
        <p:blipFill>
          <a:blip r:embed="rId2"/>
          <a:stretch>
            <a:fillRect/>
          </a:stretch>
        </p:blipFill>
        <p:spPr>
          <a:xfrm>
            <a:off x="2233038" y="1064292"/>
            <a:ext cx="6959306" cy="4115718"/>
          </a:xfrm>
          <a:prstGeom prst="rect">
            <a:avLst/>
          </a:prstGeom>
        </p:spPr>
      </p:pic>
    </p:spTree>
    <p:extLst>
      <p:ext uri="{BB962C8B-B14F-4D97-AF65-F5344CB8AC3E}">
        <p14:creationId xmlns:p14="http://schemas.microsoft.com/office/powerpoint/2010/main" val="3183254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5684" y="0"/>
            <a:ext cx="10515600" cy="1177834"/>
          </a:xfrm>
        </p:spPr>
        <p:txBody>
          <a:bodyPr/>
          <a:lstStyle/>
          <a:p>
            <a:pPr algn="ctr"/>
            <a:r>
              <a:rPr lang="en-US" altLang="zh-CN" dirty="0">
                <a:solidFill>
                  <a:srgbClr val="C00000"/>
                </a:solidFill>
                <a:effectLst/>
                <a:latin typeface="Arial" panose="020B0604020202020204" pitchFamily="34" charset="0"/>
                <a:cs typeface="Arial" panose="020B0604020202020204" pitchFamily="34" charset="0"/>
              </a:rPr>
              <a:t>Introduction - MDI parameters</a:t>
            </a:r>
            <a:endParaRPr lang="zh-CN" altLang="en-US" dirty="0">
              <a:solidFill>
                <a:srgbClr val="C00000"/>
              </a:solidFill>
              <a:effectLst/>
            </a:endParaRPr>
          </a:p>
        </p:txBody>
      </p:sp>
      <p:graphicFrame>
        <p:nvGraphicFramePr>
          <p:cNvPr id="4" name="表格 3"/>
          <p:cNvGraphicFramePr>
            <a:graphicFrameLocks noGrp="1"/>
          </p:cNvGraphicFramePr>
          <p:nvPr/>
        </p:nvGraphicFramePr>
        <p:xfrm>
          <a:off x="59634" y="1054713"/>
          <a:ext cx="12112485" cy="5740018"/>
        </p:xfrm>
        <a:graphic>
          <a:graphicData uri="http://schemas.openxmlformats.org/drawingml/2006/table">
            <a:tbl>
              <a:tblPr firstRow="1" bandRow="1">
                <a:tableStyleId>{5C22544A-7EE6-4342-B048-85BDC9FD1C3A}</a:tableStyleId>
              </a:tblPr>
              <a:tblGrid>
                <a:gridCol w="1655963">
                  <a:extLst>
                    <a:ext uri="{9D8B030D-6E8A-4147-A177-3AD203B41FA5}">
                      <a16:colId xmlns:a16="http://schemas.microsoft.com/office/drawing/2014/main" val="20000"/>
                    </a:ext>
                  </a:extLst>
                </a:gridCol>
                <a:gridCol w="907261">
                  <a:extLst>
                    <a:ext uri="{9D8B030D-6E8A-4147-A177-3AD203B41FA5}">
                      <a16:colId xmlns:a16="http://schemas.microsoft.com/office/drawing/2014/main" val="20001"/>
                    </a:ext>
                  </a:extLst>
                </a:gridCol>
                <a:gridCol w="763941">
                  <a:extLst>
                    <a:ext uri="{9D8B030D-6E8A-4147-A177-3AD203B41FA5}">
                      <a16:colId xmlns:a16="http://schemas.microsoft.com/office/drawing/2014/main" val="20002"/>
                    </a:ext>
                  </a:extLst>
                </a:gridCol>
                <a:gridCol w="765768">
                  <a:extLst>
                    <a:ext uri="{9D8B030D-6E8A-4147-A177-3AD203B41FA5}">
                      <a16:colId xmlns:a16="http://schemas.microsoft.com/office/drawing/2014/main" val="20003"/>
                    </a:ext>
                  </a:extLst>
                </a:gridCol>
                <a:gridCol w="790031">
                  <a:extLst>
                    <a:ext uri="{9D8B030D-6E8A-4147-A177-3AD203B41FA5}">
                      <a16:colId xmlns:a16="http://schemas.microsoft.com/office/drawing/2014/main" val="20004"/>
                    </a:ext>
                  </a:extLst>
                </a:gridCol>
                <a:gridCol w="843170">
                  <a:extLst>
                    <a:ext uri="{9D8B030D-6E8A-4147-A177-3AD203B41FA5}">
                      <a16:colId xmlns:a16="http://schemas.microsoft.com/office/drawing/2014/main" val="20005"/>
                    </a:ext>
                  </a:extLst>
                </a:gridCol>
                <a:gridCol w="1019215">
                  <a:extLst>
                    <a:ext uri="{9D8B030D-6E8A-4147-A177-3AD203B41FA5}">
                      <a16:colId xmlns:a16="http://schemas.microsoft.com/office/drawing/2014/main" val="20006"/>
                    </a:ext>
                  </a:extLst>
                </a:gridCol>
                <a:gridCol w="820396">
                  <a:extLst>
                    <a:ext uri="{9D8B030D-6E8A-4147-A177-3AD203B41FA5}">
                      <a16:colId xmlns:a16="http://schemas.microsoft.com/office/drawing/2014/main" val="20007"/>
                    </a:ext>
                  </a:extLst>
                </a:gridCol>
                <a:gridCol w="732759">
                  <a:extLst>
                    <a:ext uri="{9D8B030D-6E8A-4147-A177-3AD203B41FA5}">
                      <a16:colId xmlns:a16="http://schemas.microsoft.com/office/drawing/2014/main" val="20008"/>
                    </a:ext>
                  </a:extLst>
                </a:gridCol>
                <a:gridCol w="705281">
                  <a:extLst>
                    <a:ext uri="{9D8B030D-6E8A-4147-A177-3AD203B41FA5}">
                      <a16:colId xmlns:a16="http://schemas.microsoft.com/office/drawing/2014/main" val="20009"/>
                    </a:ext>
                  </a:extLst>
                </a:gridCol>
                <a:gridCol w="870153">
                  <a:extLst>
                    <a:ext uri="{9D8B030D-6E8A-4147-A177-3AD203B41FA5}">
                      <a16:colId xmlns:a16="http://schemas.microsoft.com/office/drawing/2014/main" val="20010"/>
                    </a:ext>
                  </a:extLst>
                </a:gridCol>
                <a:gridCol w="732759">
                  <a:extLst>
                    <a:ext uri="{9D8B030D-6E8A-4147-A177-3AD203B41FA5}">
                      <a16:colId xmlns:a16="http://schemas.microsoft.com/office/drawing/2014/main" val="20011"/>
                    </a:ext>
                  </a:extLst>
                </a:gridCol>
                <a:gridCol w="815196">
                  <a:extLst>
                    <a:ext uri="{9D8B030D-6E8A-4147-A177-3AD203B41FA5}">
                      <a16:colId xmlns:a16="http://schemas.microsoft.com/office/drawing/2014/main" val="20012"/>
                    </a:ext>
                  </a:extLst>
                </a:gridCol>
                <a:gridCol w="690592">
                  <a:extLst>
                    <a:ext uri="{9D8B030D-6E8A-4147-A177-3AD203B41FA5}">
                      <a16:colId xmlns:a16="http://schemas.microsoft.com/office/drawing/2014/main" val="20013"/>
                    </a:ext>
                  </a:extLst>
                </a:gridCol>
              </a:tblGrid>
              <a:tr h="826583">
                <a:tc>
                  <a:txBody>
                    <a:bodyPr/>
                    <a:lstStyle/>
                    <a:p>
                      <a:pPr algn="ctr"/>
                      <a:endParaRPr lang="zh-CN" altLang="en-US" sz="900" dirty="0">
                        <a:solidFill>
                          <a:schemeClr val="tx1"/>
                        </a:solidFill>
                      </a:endParaRPr>
                    </a:p>
                  </a:txBody>
                  <a:tcPr anchor="ctr" anchorCtr="1"/>
                </a:tc>
                <a:tc>
                  <a:txBody>
                    <a:bodyPr/>
                    <a:lstStyle/>
                    <a:p>
                      <a:pPr algn="ctr"/>
                      <a:r>
                        <a:rPr lang="en-US" altLang="zh-CN" sz="900" dirty="0"/>
                        <a:t>range</a:t>
                      </a:r>
                      <a:endParaRPr lang="zh-CN" altLang="en-US" sz="900" dirty="0">
                        <a:solidFill>
                          <a:schemeClr val="tx1"/>
                        </a:solidFill>
                      </a:endParaRPr>
                    </a:p>
                  </a:txBody>
                  <a:tcPr anchor="ctr" anchorCtr="1"/>
                </a:tc>
                <a:tc>
                  <a:txBody>
                    <a:bodyPr/>
                    <a:lstStyle/>
                    <a:p>
                      <a:pPr algn="ctr"/>
                      <a:r>
                        <a:rPr lang="en-US" altLang="zh-CN" sz="900" dirty="0"/>
                        <a:t>Peak field</a:t>
                      </a:r>
                    </a:p>
                    <a:p>
                      <a:pPr algn="ctr"/>
                      <a:r>
                        <a:rPr lang="en-US" altLang="zh-CN" sz="900" dirty="0"/>
                        <a:t> in coil</a:t>
                      </a:r>
                      <a:endParaRPr lang="zh-CN" altLang="en-US" sz="900" dirty="0">
                        <a:solidFill>
                          <a:schemeClr val="tx1"/>
                        </a:solidFill>
                      </a:endParaRPr>
                    </a:p>
                  </a:txBody>
                  <a:tcPr anchor="ctr" anchorCtr="1"/>
                </a:tc>
                <a:tc>
                  <a:txBody>
                    <a:bodyPr/>
                    <a:lstStyle/>
                    <a:p>
                      <a:pPr algn="ctr"/>
                      <a:r>
                        <a:rPr lang="en-US" altLang="zh-CN" sz="900" dirty="0"/>
                        <a:t>Central field gradient</a:t>
                      </a:r>
                      <a:endParaRPr lang="zh-CN" altLang="en-US" sz="900" dirty="0">
                        <a:solidFill>
                          <a:schemeClr val="tx1"/>
                        </a:solidFill>
                      </a:endParaRPr>
                    </a:p>
                  </a:txBody>
                  <a:tcPr anchor="ctr" anchorCtr="1"/>
                </a:tc>
                <a:tc>
                  <a:txBody>
                    <a:bodyPr/>
                    <a:lstStyle/>
                    <a:p>
                      <a:pPr algn="ctr"/>
                      <a:r>
                        <a:rPr lang="en-US" altLang="zh-CN" sz="900" dirty="0"/>
                        <a:t>Bending</a:t>
                      </a:r>
                      <a:r>
                        <a:rPr lang="en-US" altLang="zh-CN" sz="900" baseline="0" dirty="0"/>
                        <a:t> </a:t>
                      </a:r>
                    </a:p>
                    <a:p>
                      <a:pPr algn="ctr"/>
                      <a:r>
                        <a:rPr lang="en-US" altLang="zh-CN" sz="900" baseline="0" dirty="0"/>
                        <a:t>angle</a:t>
                      </a:r>
                      <a:endParaRPr lang="zh-CN" altLang="en-US" sz="900" dirty="0">
                        <a:solidFill>
                          <a:schemeClr val="tx1"/>
                        </a:solidFill>
                      </a:endParaRPr>
                    </a:p>
                  </a:txBody>
                  <a:tcPr anchor="ctr" anchorCtr="1"/>
                </a:tc>
                <a:tc>
                  <a:txBody>
                    <a:bodyPr/>
                    <a:lstStyle/>
                    <a:p>
                      <a:pPr algn="ctr"/>
                      <a:r>
                        <a:rPr lang="en-US" altLang="zh-CN" sz="900" dirty="0"/>
                        <a:t>length</a:t>
                      </a:r>
                      <a:endParaRPr lang="zh-CN" altLang="en-US" sz="900" dirty="0">
                        <a:solidFill>
                          <a:schemeClr val="tx1"/>
                        </a:solidFill>
                      </a:endParaRPr>
                    </a:p>
                  </a:txBody>
                  <a:tcPr anchor="ctr" anchorCtr="1"/>
                </a:tc>
                <a:tc>
                  <a:txBody>
                    <a:bodyPr/>
                    <a:lstStyle/>
                    <a:p>
                      <a:pPr algn="ctr"/>
                      <a:r>
                        <a:rPr lang="en-US" altLang="zh-CN" sz="900" dirty="0"/>
                        <a:t>Beam</a:t>
                      </a:r>
                      <a:r>
                        <a:rPr lang="en-US" altLang="zh-CN" sz="900" baseline="0" dirty="0"/>
                        <a:t> stay clear region</a:t>
                      </a:r>
                      <a:endParaRPr lang="zh-CN" altLang="en-US" sz="900" dirty="0">
                        <a:solidFill>
                          <a:schemeClr val="tx1"/>
                        </a:solidFill>
                      </a:endParaRPr>
                    </a:p>
                  </a:txBody>
                  <a:tcPr anchor="ctr" anchorCtr="1"/>
                </a:tc>
                <a:tc>
                  <a:txBody>
                    <a:bodyPr/>
                    <a:lstStyle/>
                    <a:p>
                      <a:pPr algn="ctr"/>
                      <a:r>
                        <a:rPr lang="en-US" altLang="zh-CN" sz="900" dirty="0"/>
                        <a:t>Minimal distance between two aperture</a:t>
                      </a:r>
                      <a:endParaRPr lang="zh-CN" altLang="en-US" sz="900" dirty="0">
                        <a:solidFill>
                          <a:schemeClr val="tx1"/>
                        </a:solidFill>
                      </a:endParaRPr>
                    </a:p>
                  </a:txBody>
                  <a:tcPr anchor="ctr" anchorCtr="1"/>
                </a:tc>
                <a:tc>
                  <a:txBody>
                    <a:bodyPr/>
                    <a:lstStyle/>
                    <a:p>
                      <a:pPr algn="ctr"/>
                      <a:r>
                        <a:rPr lang="en-US" altLang="zh-CN" sz="900" dirty="0"/>
                        <a:t>Inner diameter of beam pipe</a:t>
                      </a:r>
                      <a:endParaRPr lang="zh-CN" altLang="en-US" sz="900" dirty="0">
                        <a:solidFill>
                          <a:schemeClr val="tx1"/>
                        </a:solidFill>
                      </a:endParaRPr>
                    </a:p>
                  </a:txBody>
                  <a:tcPr anchor="ctr" anchorCtr="1"/>
                </a:tc>
                <a:tc>
                  <a:txBody>
                    <a:bodyPr/>
                    <a:lstStyle/>
                    <a:p>
                      <a:pPr algn="ctr"/>
                      <a:r>
                        <a:rPr lang="en-US" altLang="zh-CN" sz="900" dirty="0"/>
                        <a:t>Outer diameter of beam pipe</a:t>
                      </a:r>
                      <a:endParaRPr lang="zh-CN" altLang="en-US" sz="900" dirty="0">
                        <a:solidFill>
                          <a:schemeClr val="tx1"/>
                        </a:solidFill>
                      </a:endParaRPr>
                    </a:p>
                  </a:txBody>
                  <a:tcPr anchor="ctr" anchorCtr="1"/>
                </a:tc>
                <a:tc>
                  <a:txBody>
                    <a:bodyPr/>
                    <a:lstStyle/>
                    <a:p>
                      <a:pPr algn="ctr"/>
                      <a:r>
                        <a:rPr lang="en-US" altLang="zh-CN" sz="900" dirty="0"/>
                        <a:t>Critical energy</a:t>
                      </a:r>
                    </a:p>
                    <a:p>
                      <a:pPr algn="ctr"/>
                      <a:r>
                        <a:rPr lang="en-US" altLang="zh-CN" sz="900" dirty="0"/>
                        <a:t>(Horizontal)</a:t>
                      </a:r>
                      <a:endParaRPr lang="zh-CN" altLang="en-US" sz="900" dirty="0">
                        <a:solidFill>
                          <a:schemeClr val="tx1"/>
                        </a:solidFill>
                      </a:endParaRPr>
                    </a:p>
                  </a:txBody>
                  <a:tcPr anchor="ctr" anchorCtr="1"/>
                </a:tc>
                <a:tc>
                  <a:txBody>
                    <a:bodyPr/>
                    <a:lstStyle/>
                    <a:p>
                      <a:pPr algn="ctr"/>
                      <a:r>
                        <a:rPr lang="en-US" altLang="zh-CN" sz="900" dirty="0"/>
                        <a:t>Critical energy</a:t>
                      </a:r>
                    </a:p>
                    <a:p>
                      <a:pPr algn="ctr"/>
                      <a:r>
                        <a:rPr lang="en-US" altLang="zh-CN" sz="900" dirty="0"/>
                        <a:t>(Vertical)</a:t>
                      </a:r>
                      <a:endParaRPr lang="zh-CN" altLang="en-US" sz="900" dirty="0">
                        <a:solidFill>
                          <a:schemeClr val="tx1"/>
                        </a:solidFill>
                      </a:endParaRPr>
                    </a:p>
                  </a:txBody>
                  <a:tcPr anchor="ctr" anchorCtr="1"/>
                </a:tc>
                <a:tc>
                  <a:txBody>
                    <a:bodyPr/>
                    <a:lstStyle/>
                    <a:p>
                      <a:pPr algn="ctr"/>
                      <a:r>
                        <a:rPr lang="en-US" altLang="zh-CN" sz="900" dirty="0"/>
                        <a:t>SR</a:t>
                      </a:r>
                      <a:r>
                        <a:rPr lang="en-US" altLang="zh-CN" sz="900" baseline="0" dirty="0"/>
                        <a:t> power</a:t>
                      </a:r>
                    </a:p>
                    <a:p>
                      <a:pPr algn="ctr"/>
                      <a:r>
                        <a:rPr lang="en-US" altLang="zh-CN" sz="900" baseline="0" dirty="0"/>
                        <a:t>(</a:t>
                      </a:r>
                      <a:r>
                        <a:rPr lang="en-US" altLang="zh-CN" sz="900" dirty="0"/>
                        <a:t>Horizontal</a:t>
                      </a:r>
                      <a:r>
                        <a:rPr lang="en-US" altLang="zh-CN" sz="900" baseline="0" dirty="0"/>
                        <a:t>)</a:t>
                      </a:r>
                      <a:endParaRPr lang="zh-CN" altLang="en-US" sz="900" dirty="0">
                        <a:solidFill>
                          <a:schemeClr val="tx1"/>
                        </a:solidFill>
                      </a:endParaRPr>
                    </a:p>
                  </a:txBody>
                  <a:tcPr anchor="ctr" anchorCtr="1"/>
                </a:tc>
                <a:tc>
                  <a:txBody>
                    <a:bodyPr/>
                    <a:lstStyle/>
                    <a:p>
                      <a:pPr algn="ctr"/>
                      <a:r>
                        <a:rPr lang="en-US" altLang="zh-CN" sz="900" dirty="0"/>
                        <a:t>SR power</a:t>
                      </a:r>
                    </a:p>
                    <a:p>
                      <a:pPr algn="ctr"/>
                      <a:r>
                        <a:rPr lang="en-US" altLang="zh-CN" sz="900" dirty="0"/>
                        <a:t>(Vertical)</a:t>
                      </a:r>
                      <a:endParaRPr lang="zh-CN" altLang="en-US" sz="900" dirty="0">
                        <a:solidFill>
                          <a:schemeClr val="tx1"/>
                        </a:solidFill>
                      </a:endParaRPr>
                    </a:p>
                  </a:txBody>
                  <a:tcPr anchor="ctr" anchorCtr="1"/>
                </a:tc>
                <a:extLst>
                  <a:ext uri="{0D108BD9-81ED-4DB2-BD59-A6C34878D82A}">
                    <a16:rowId xmlns:a16="http://schemas.microsoft.com/office/drawing/2014/main" val="10000"/>
                  </a:ext>
                </a:extLst>
              </a:tr>
              <a:tr h="262586">
                <a:tc>
                  <a:txBody>
                    <a:bodyPr/>
                    <a:lstStyle/>
                    <a:p>
                      <a:r>
                        <a:rPr lang="en-US" altLang="zh-CN" sz="900" dirty="0"/>
                        <a:t>L*</a:t>
                      </a:r>
                      <a:endParaRPr lang="zh-CN" altLang="en-US" sz="900" dirty="0"/>
                    </a:p>
                  </a:txBody>
                  <a:tcPr anchor="ctr"/>
                </a:tc>
                <a:tc>
                  <a:txBody>
                    <a:bodyPr/>
                    <a:lstStyle/>
                    <a:p>
                      <a:pPr algn="ctr"/>
                      <a:r>
                        <a:rPr lang="en-US" altLang="zh-CN" sz="900" dirty="0"/>
                        <a:t>0~1.9m</a:t>
                      </a: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r>
                        <a:rPr lang="en-US" altLang="zh-CN" sz="900" dirty="0"/>
                        <a:t>1.9m</a:t>
                      </a:r>
                      <a:endParaRPr lang="zh-CN" altLang="en-US" sz="900" dirty="0"/>
                    </a:p>
                  </a:txBody>
                  <a:tcPr anchor="ctr" anchorCtr="1"/>
                </a:tc>
                <a:tc>
                  <a:txBody>
                    <a:bodyPr/>
                    <a:lstStyle/>
                    <a:p>
                      <a:pPr algn="ctr"/>
                      <a:endParaRPr lang="zh-CN" altLang="en-US" sz="900"/>
                    </a:p>
                  </a:txBody>
                  <a:tcPr anchor="ctr" anchorCtr="1"/>
                </a:tc>
                <a:tc>
                  <a:txBody>
                    <a:bodyPr/>
                    <a:lstStyle/>
                    <a:p>
                      <a:pPr algn="ctr"/>
                      <a:endParaRPr lang="zh-CN" altLang="en-US" sz="90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extLst>
                  <a:ext uri="{0D108BD9-81ED-4DB2-BD59-A6C34878D82A}">
                    <a16:rowId xmlns:a16="http://schemas.microsoft.com/office/drawing/2014/main" val="10001"/>
                  </a:ext>
                </a:extLst>
              </a:tr>
              <a:tr h="383770">
                <a:tc>
                  <a:txBody>
                    <a:bodyPr/>
                    <a:lstStyle/>
                    <a:p>
                      <a:r>
                        <a:rPr lang="en-US" altLang="zh-CN" sz="900" dirty="0"/>
                        <a:t>Crossing angle</a:t>
                      </a:r>
                      <a:endParaRPr lang="zh-CN" altLang="en-US" sz="900" dirty="0"/>
                    </a:p>
                  </a:txBody>
                  <a:tcPr anchor="ctr"/>
                </a:tc>
                <a:tc>
                  <a:txBody>
                    <a:bodyPr/>
                    <a:lstStyle/>
                    <a:p>
                      <a:pPr algn="ctr"/>
                      <a:r>
                        <a:rPr lang="en-US" altLang="zh-CN" sz="900" dirty="0"/>
                        <a:t>33mrad</a:t>
                      </a: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a:p>
                  </a:txBody>
                  <a:tcPr anchor="ctr" anchorCtr="1"/>
                </a:tc>
                <a:tc>
                  <a:txBody>
                    <a:bodyPr/>
                    <a:lstStyle/>
                    <a:p>
                      <a:pPr algn="ctr"/>
                      <a:endParaRPr lang="zh-CN" altLang="en-US" sz="900"/>
                    </a:p>
                  </a:txBody>
                  <a:tcPr anchor="ctr" anchorCtr="1"/>
                </a:tc>
                <a:tc>
                  <a:txBody>
                    <a:bodyPr/>
                    <a:lstStyle/>
                    <a:p>
                      <a:pPr algn="ctr"/>
                      <a:endParaRPr lang="zh-CN" altLang="en-US" sz="900"/>
                    </a:p>
                  </a:txBody>
                  <a:tcPr anchor="ctr" anchorCtr="1"/>
                </a:tc>
                <a:tc>
                  <a:txBody>
                    <a:bodyPr/>
                    <a:lstStyle/>
                    <a:p>
                      <a:pPr algn="ctr"/>
                      <a:endParaRPr lang="zh-CN" altLang="en-US" sz="900"/>
                    </a:p>
                  </a:txBody>
                  <a:tcPr anchor="ctr" anchorCtr="1"/>
                </a:tc>
                <a:tc>
                  <a:txBody>
                    <a:bodyPr/>
                    <a:lstStyle/>
                    <a:p>
                      <a:pPr algn="ctr"/>
                      <a:endParaRPr lang="zh-CN" altLang="en-US" sz="900"/>
                    </a:p>
                  </a:txBody>
                  <a:tcPr anchor="ctr" anchorCtr="1"/>
                </a:tc>
                <a:tc>
                  <a:txBody>
                    <a:bodyPr/>
                    <a:lstStyle/>
                    <a:p>
                      <a:pPr algn="ctr"/>
                      <a:endParaRPr lang="zh-CN" altLang="en-US" sz="900" dirty="0"/>
                    </a:p>
                  </a:txBody>
                  <a:tcPr anchor="ctr" anchorCtr="1"/>
                </a:tc>
                <a:tc>
                  <a:txBody>
                    <a:bodyPr/>
                    <a:lstStyle/>
                    <a:p>
                      <a:pPr algn="ctr"/>
                      <a:endParaRPr lang="zh-CN" altLang="en-US" sz="900"/>
                    </a:p>
                  </a:txBody>
                  <a:tcPr anchor="ctr" anchorCtr="1"/>
                </a:tc>
                <a:extLst>
                  <a:ext uri="{0D108BD9-81ED-4DB2-BD59-A6C34878D82A}">
                    <a16:rowId xmlns:a16="http://schemas.microsoft.com/office/drawing/2014/main" val="10002"/>
                  </a:ext>
                </a:extLst>
              </a:tr>
              <a:tr h="236166">
                <a:tc>
                  <a:txBody>
                    <a:bodyPr/>
                    <a:lstStyle/>
                    <a:p>
                      <a:r>
                        <a:rPr lang="en-US" altLang="zh-CN" sz="900" dirty="0"/>
                        <a:t>MDI length</a:t>
                      </a:r>
                      <a:endParaRPr lang="zh-CN" altLang="en-US" sz="900" dirty="0"/>
                    </a:p>
                  </a:txBody>
                  <a:tcPr anchor="ctr"/>
                </a:tc>
                <a:tc>
                  <a:txBody>
                    <a:bodyPr/>
                    <a:lstStyle/>
                    <a:p>
                      <a:pPr algn="ctr"/>
                      <a:r>
                        <a:rPr lang="en-US" altLang="zh-CN" sz="900" dirty="0">
                          <a:sym typeface="Symbol" panose="05050102010706020507" pitchFamily="18" charset="2"/>
                        </a:rPr>
                        <a:t></a:t>
                      </a:r>
                      <a:r>
                        <a:rPr lang="en-US" altLang="zh-CN" sz="900" dirty="0"/>
                        <a:t>7m</a:t>
                      </a: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a:p>
                  </a:txBody>
                  <a:tcPr anchor="ctr" anchorCtr="1"/>
                </a:tc>
                <a:tc>
                  <a:txBody>
                    <a:bodyPr/>
                    <a:lstStyle/>
                    <a:p>
                      <a:pPr algn="ctr"/>
                      <a:endParaRPr lang="zh-CN" altLang="en-US" sz="90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extLst>
                  <a:ext uri="{0D108BD9-81ED-4DB2-BD59-A6C34878D82A}">
                    <a16:rowId xmlns:a16="http://schemas.microsoft.com/office/drawing/2014/main" val="10003"/>
                  </a:ext>
                </a:extLst>
              </a:tr>
              <a:tr h="531374">
                <a:tc>
                  <a:txBody>
                    <a:bodyPr/>
                    <a:lstStyle/>
                    <a:p>
                      <a:r>
                        <a:rPr lang="en-US" altLang="zh-CN" sz="900" dirty="0"/>
                        <a:t>Detector requirement</a:t>
                      </a:r>
                      <a:r>
                        <a:rPr lang="en-US" altLang="zh-CN" sz="900" baseline="0" dirty="0"/>
                        <a:t> of accelerator components</a:t>
                      </a:r>
                    </a:p>
                    <a:p>
                      <a:r>
                        <a:rPr lang="en-US" altLang="zh-CN" sz="900" baseline="0" dirty="0"/>
                        <a:t>in opening angle</a:t>
                      </a:r>
                      <a:endParaRPr lang="zh-CN" altLang="en-US" sz="900" dirty="0"/>
                    </a:p>
                  </a:txBody>
                  <a:tcPr anchor="ctr"/>
                </a:tc>
                <a:tc>
                  <a:txBody>
                    <a:bodyPr/>
                    <a:lstStyle/>
                    <a:p>
                      <a:pPr algn="ctr"/>
                      <a:r>
                        <a:rPr lang="en-GB" altLang="zh-CN" sz="900" kern="1200" dirty="0">
                          <a:effectLst/>
                        </a:rPr>
                        <a:t>8.11˚</a:t>
                      </a: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a:p>
                  </a:txBody>
                  <a:tcPr anchor="ctr" anchorCtr="1"/>
                </a:tc>
                <a:tc>
                  <a:txBody>
                    <a:bodyPr/>
                    <a:lstStyle/>
                    <a:p>
                      <a:pPr algn="ctr"/>
                      <a:endParaRPr lang="zh-CN" altLang="en-US" sz="90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extLst>
                  <a:ext uri="{0D108BD9-81ED-4DB2-BD59-A6C34878D82A}">
                    <a16:rowId xmlns:a16="http://schemas.microsoft.com/office/drawing/2014/main" val="10004"/>
                  </a:ext>
                </a:extLst>
              </a:tr>
              <a:tr h="359450">
                <a:tc>
                  <a:txBody>
                    <a:bodyPr/>
                    <a:lstStyle/>
                    <a:p>
                      <a:r>
                        <a:rPr lang="en-US" altLang="zh-CN" sz="900" dirty="0"/>
                        <a:t>Q1a/Q1b</a:t>
                      </a:r>
                      <a:endParaRPr lang="zh-CN" altLang="en-US" sz="900" dirty="0"/>
                    </a:p>
                  </a:txBody>
                  <a:tcPr anchor="ctr"/>
                </a:tc>
                <a:tc>
                  <a:txBody>
                    <a:bodyPr/>
                    <a:lstStyle/>
                    <a:p>
                      <a:pPr algn="ctr"/>
                      <a:endParaRPr lang="zh-CN" altLang="en-US" sz="900" dirty="0"/>
                    </a:p>
                  </a:txBody>
                  <a:tcPr anchor="ctr" anchorCtr="1"/>
                </a:tc>
                <a:tc>
                  <a:txBody>
                    <a:bodyPr/>
                    <a:lstStyle/>
                    <a:p>
                      <a:pPr algn="ctr"/>
                      <a:r>
                        <a:rPr lang="en-US" altLang="zh-CN" sz="900" dirty="0"/>
                        <a:t>4.3/3.4T</a:t>
                      </a:r>
                      <a:endParaRPr lang="zh-CN" altLang="en-US" sz="900" dirty="0"/>
                    </a:p>
                  </a:txBody>
                  <a:tcPr anchor="ctr" anchorCtr="1"/>
                </a:tc>
                <a:tc>
                  <a:txBody>
                    <a:bodyPr/>
                    <a:lstStyle/>
                    <a:p>
                      <a:pPr algn="ctr"/>
                      <a:r>
                        <a:rPr lang="en-US" altLang="zh-CN" sz="900" dirty="0"/>
                        <a:t>142/85T/m</a:t>
                      </a:r>
                      <a:endParaRPr lang="zh-CN" altLang="en-US" sz="900" dirty="0"/>
                    </a:p>
                  </a:txBody>
                  <a:tcPr anchor="ctr" anchorCtr="1"/>
                </a:tc>
                <a:tc>
                  <a:txBody>
                    <a:bodyPr/>
                    <a:lstStyle/>
                    <a:p>
                      <a:pPr algn="ctr"/>
                      <a:endParaRPr lang="zh-CN" altLang="en-US" sz="900" dirty="0"/>
                    </a:p>
                  </a:txBody>
                  <a:tcPr anchor="ctr" anchorCtr="1"/>
                </a:tc>
                <a:tc>
                  <a:txBody>
                    <a:bodyPr/>
                    <a:lstStyle/>
                    <a:p>
                      <a:pPr algn="ctr"/>
                      <a:r>
                        <a:rPr lang="en-US" altLang="zh-CN" sz="900" dirty="0"/>
                        <a:t>1.21m</a:t>
                      </a:r>
                      <a:endParaRPr lang="zh-CN" altLang="en-US" sz="900" dirty="0"/>
                    </a:p>
                  </a:txBody>
                  <a:tcPr anchor="ctr" anchorCtr="1"/>
                </a:tc>
                <a:tc>
                  <a:txBody>
                    <a:bodyPr/>
                    <a:lstStyle/>
                    <a:p>
                      <a:pPr algn="ctr"/>
                      <a:r>
                        <a:rPr lang="en-US" altLang="zh-CN" sz="900" dirty="0"/>
                        <a:t>14.9/18.2mm</a:t>
                      </a:r>
                      <a:endParaRPr lang="zh-CN" altLang="en-US" sz="900" dirty="0"/>
                    </a:p>
                  </a:txBody>
                  <a:tcPr anchor="ctr" anchorCtr="1"/>
                </a:tc>
                <a:tc>
                  <a:txBody>
                    <a:bodyPr/>
                    <a:lstStyle/>
                    <a:p>
                      <a:pPr algn="ctr"/>
                      <a:r>
                        <a:rPr lang="en-US" altLang="zh-CN" sz="900" dirty="0"/>
                        <a:t>62.71/105.28mm</a:t>
                      </a:r>
                      <a:endParaRPr lang="zh-CN" altLang="en-US" sz="900" dirty="0"/>
                    </a:p>
                  </a:txBody>
                  <a:tcPr anchor="ctr" anchorCtr="1"/>
                </a:tc>
                <a:tc>
                  <a:txBody>
                    <a:bodyPr/>
                    <a:lstStyle/>
                    <a:p>
                      <a:pPr algn="ctr"/>
                      <a:r>
                        <a:rPr lang="en-US" altLang="zh-CN" sz="900" dirty="0"/>
                        <a:t>20/23mm</a:t>
                      </a:r>
                      <a:endParaRPr lang="zh-CN" altLang="en-US" sz="900" dirty="0"/>
                    </a:p>
                  </a:txBody>
                  <a:tcPr anchor="ctr" anchorCtr="1"/>
                </a:tc>
                <a:tc>
                  <a:txBody>
                    <a:bodyPr/>
                    <a:lstStyle/>
                    <a:p>
                      <a:pPr algn="ctr"/>
                      <a:r>
                        <a:rPr lang="en-US" altLang="zh-CN" sz="900" dirty="0"/>
                        <a:t>26/29mm</a:t>
                      </a:r>
                      <a:endParaRPr lang="zh-CN" altLang="en-US" sz="900" dirty="0"/>
                    </a:p>
                  </a:txBody>
                  <a:tcPr anchor="ctr" anchorCtr="1"/>
                </a:tc>
                <a:tc>
                  <a:txBody>
                    <a:bodyPr/>
                    <a:lstStyle/>
                    <a:p>
                      <a:pPr algn="ctr"/>
                      <a:r>
                        <a:rPr lang="en-US" altLang="zh-CN" sz="900" dirty="0"/>
                        <a:t>724.7/663.1keV</a:t>
                      </a:r>
                      <a:endParaRPr lang="zh-CN" altLang="en-US" sz="900" dirty="0"/>
                    </a:p>
                  </a:txBody>
                  <a:tcPr anchor="ctr" anchorCtr="1"/>
                </a:tc>
                <a:tc>
                  <a:txBody>
                    <a:bodyPr/>
                    <a:lstStyle/>
                    <a:p>
                      <a:pPr algn="ctr"/>
                      <a:r>
                        <a:rPr lang="en-US" altLang="zh-CN" sz="900" dirty="0"/>
                        <a:t>396.3/263keV</a:t>
                      </a:r>
                      <a:endParaRPr lang="zh-CN" altLang="en-US" sz="900" dirty="0"/>
                    </a:p>
                  </a:txBody>
                  <a:tcPr anchor="ctr" anchorCtr="1"/>
                </a:tc>
                <a:tc>
                  <a:txBody>
                    <a:bodyPr/>
                    <a:lstStyle/>
                    <a:p>
                      <a:pPr algn="ctr"/>
                      <a:r>
                        <a:rPr lang="en-US" altLang="zh-CN" sz="900" dirty="0"/>
                        <a:t>212.2/239.23W</a:t>
                      </a:r>
                      <a:endParaRPr lang="zh-CN" altLang="en-US" sz="900" dirty="0"/>
                    </a:p>
                  </a:txBody>
                  <a:tcPr anchor="ctr" anchorCtr="1"/>
                </a:tc>
                <a:tc>
                  <a:txBody>
                    <a:bodyPr/>
                    <a:lstStyle/>
                    <a:p>
                      <a:pPr algn="ctr"/>
                      <a:r>
                        <a:rPr lang="en-US" altLang="zh-CN" sz="900" dirty="0"/>
                        <a:t>99.9/42.8W</a:t>
                      </a:r>
                      <a:endParaRPr lang="zh-CN" altLang="en-US" sz="900" dirty="0"/>
                    </a:p>
                  </a:txBody>
                  <a:tcPr anchor="ctr" anchorCtr="1"/>
                </a:tc>
                <a:extLst>
                  <a:ext uri="{0D108BD9-81ED-4DB2-BD59-A6C34878D82A}">
                    <a16:rowId xmlns:a16="http://schemas.microsoft.com/office/drawing/2014/main" val="10005"/>
                  </a:ext>
                </a:extLst>
              </a:tr>
              <a:tr h="236166">
                <a:tc>
                  <a:txBody>
                    <a:bodyPr/>
                    <a:lstStyle/>
                    <a:p>
                      <a:r>
                        <a:rPr lang="en-US" altLang="zh-CN" sz="900" dirty="0"/>
                        <a:t>Q2</a:t>
                      </a:r>
                      <a:endParaRPr lang="zh-CN" altLang="en-US" sz="900" dirty="0"/>
                    </a:p>
                  </a:txBody>
                  <a:tcPr anchor="ctr"/>
                </a:tc>
                <a:tc>
                  <a:txBody>
                    <a:bodyPr/>
                    <a:lstStyle/>
                    <a:p>
                      <a:pPr algn="ctr"/>
                      <a:endParaRPr lang="zh-CN" altLang="en-US" sz="900" dirty="0"/>
                    </a:p>
                  </a:txBody>
                  <a:tcPr anchor="ctr" anchorCtr="1"/>
                </a:tc>
                <a:tc>
                  <a:txBody>
                    <a:bodyPr/>
                    <a:lstStyle/>
                    <a:p>
                      <a:pPr algn="ctr"/>
                      <a:r>
                        <a:rPr lang="en-US" altLang="zh-CN" sz="900" dirty="0"/>
                        <a:t>4.5T</a:t>
                      </a:r>
                      <a:endParaRPr lang="zh-CN" altLang="en-US" sz="900" dirty="0"/>
                    </a:p>
                  </a:txBody>
                  <a:tcPr anchor="ctr" anchorCtr="1"/>
                </a:tc>
                <a:tc>
                  <a:txBody>
                    <a:bodyPr/>
                    <a:lstStyle/>
                    <a:p>
                      <a:pPr algn="ctr"/>
                      <a:r>
                        <a:rPr lang="en-US" altLang="zh-CN" sz="900" dirty="0"/>
                        <a:t>96.7T/m</a:t>
                      </a:r>
                      <a:endParaRPr lang="zh-CN" altLang="en-US" sz="900" dirty="0"/>
                    </a:p>
                  </a:txBody>
                  <a:tcPr anchor="ctr" anchorCtr="1"/>
                </a:tc>
                <a:tc>
                  <a:txBody>
                    <a:bodyPr/>
                    <a:lstStyle/>
                    <a:p>
                      <a:pPr algn="ctr"/>
                      <a:endParaRPr lang="zh-CN" altLang="en-US" sz="900" dirty="0"/>
                    </a:p>
                  </a:txBody>
                  <a:tcPr anchor="ctr" anchorCtr="1"/>
                </a:tc>
                <a:tc>
                  <a:txBody>
                    <a:bodyPr/>
                    <a:lstStyle/>
                    <a:p>
                      <a:pPr algn="ctr"/>
                      <a:r>
                        <a:rPr lang="en-US" altLang="zh-CN" sz="900" dirty="0"/>
                        <a:t>1.5m</a:t>
                      </a:r>
                      <a:endParaRPr lang="zh-CN" altLang="en-US" sz="900" dirty="0"/>
                    </a:p>
                  </a:txBody>
                  <a:tcPr anchor="ctr" anchorCtr="1"/>
                </a:tc>
                <a:tc>
                  <a:txBody>
                    <a:bodyPr/>
                    <a:lstStyle/>
                    <a:p>
                      <a:pPr algn="ctr"/>
                      <a:r>
                        <a:rPr lang="en-US" altLang="zh-CN" sz="900" dirty="0"/>
                        <a:t>24.48mm</a:t>
                      </a:r>
                      <a:endParaRPr lang="zh-CN" altLang="en-US" sz="900" dirty="0"/>
                    </a:p>
                  </a:txBody>
                  <a:tcPr anchor="ctr" anchorCtr="1"/>
                </a:tc>
                <a:tc>
                  <a:txBody>
                    <a:bodyPr/>
                    <a:lstStyle/>
                    <a:p>
                      <a:pPr algn="ctr"/>
                      <a:r>
                        <a:rPr lang="en-US" altLang="zh-CN" sz="900" dirty="0"/>
                        <a:t>155.11mm</a:t>
                      </a:r>
                      <a:endParaRPr lang="zh-CN" altLang="en-US" sz="900" dirty="0"/>
                    </a:p>
                  </a:txBody>
                  <a:tcPr anchor="ctr" anchorCtr="1"/>
                </a:tc>
                <a:tc>
                  <a:txBody>
                    <a:bodyPr/>
                    <a:lstStyle/>
                    <a:p>
                      <a:pPr algn="ctr"/>
                      <a:r>
                        <a:rPr lang="en-US" altLang="zh-CN" sz="900" dirty="0"/>
                        <a:t>32mm</a:t>
                      </a:r>
                      <a:endParaRPr lang="zh-CN" altLang="en-US" sz="900" dirty="0"/>
                    </a:p>
                  </a:txBody>
                  <a:tcPr anchor="ctr" anchorCtr="1"/>
                </a:tc>
                <a:tc>
                  <a:txBody>
                    <a:bodyPr/>
                    <a:lstStyle/>
                    <a:p>
                      <a:pPr algn="ctr"/>
                      <a:r>
                        <a:rPr lang="en-US" altLang="zh-CN" sz="900" dirty="0"/>
                        <a:t>38mm</a:t>
                      </a:r>
                      <a:endParaRPr lang="zh-CN" altLang="en-US" sz="900" dirty="0"/>
                    </a:p>
                  </a:txBody>
                  <a:tcPr anchor="ctr" anchorCtr="1"/>
                </a:tc>
                <a:tc>
                  <a:txBody>
                    <a:bodyPr/>
                    <a:lstStyle/>
                    <a:p>
                      <a:pPr algn="ctr"/>
                      <a:r>
                        <a:rPr lang="en-US" altLang="zh-CN" sz="900" dirty="0"/>
                        <a:t>675.2keV</a:t>
                      </a:r>
                      <a:endParaRPr lang="zh-CN" altLang="en-US" sz="900" dirty="0"/>
                    </a:p>
                  </a:txBody>
                  <a:tcPr anchor="ctr" anchorCtr="1"/>
                </a:tc>
                <a:tc>
                  <a:txBody>
                    <a:bodyPr/>
                    <a:lstStyle/>
                    <a:p>
                      <a:pPr algn="ctr"/>
                      <a:r>
                        <a:rPr lang="en-US" altLang="zh-CN" sz="900" dirty="0"/>
                        <a:t>499.4keV</a:t>
                      </a:r>
                      <a:endParaRPr lang="zh-CN" altLang="en-US" sz="900" dirty="0"/>
                    </a:p>
                  </a:txBody>
                  <a:tcPr anchor="ctr" anchorCtr="1"/>
                </a:tc>
                <a:tc>
                  <a:txBody>
                    <a:bodyPr/>
                    <a:lstStyle/>
                    <a:p>
                      <a:pPr algn="ctr"/>
                      <a:r>
                        <a:rPr lang="en-US" altLang="zh-CN" sz="900" dirty="0"/>
                        <a:t>472.9W</a:t>
                      </a:r>
                      <a:endParaRPr lang="zh-CN" altLang="en-US" sz="900" dirty="0"/>
                    </a:p>
                  </a:txBody>
                  <a:tcPr anchor="ctr" anchorCtr="1"/>
                </a:tc>
                <a:tc>
                  <a:txBody>
                    <a:bodyPr/>
                    <a:lstStyle/>
                    <a:p>
                      <a:pPr algn="ctr"/>
                      <a:r>
                        <a:rPr lang="en-US" altLang="zh-CN" sz="900" dirty="0"/>
                        <a:t>135.1W</a:t>
                      </a:r>
                      <a:endParaRPr lang="zh-CN" altLang="en-US" sz="900" dirty="0"/>
                    </a:p>
                  </a:txBody>
                  <a:tcPr anchor="ctr" anchorCtr="1"/>
                </a:tc>
                <a:extLst>
                  <a:ext uri="{0D108BD9-81ED-4DB2-BD59-A6C34878D82A}">
                    <a16:rowId xmlns:a16="http://schemas.microsoft.com/office/drawing/2014/main" val="10006"/>
                  </a:ext>
                </a:extLst>
              </a:tr>
              <a:tr h="359450">
                <a:tc>
                  <a:txBody>
                    <a:bodyPr/>
                    <a:lstStyle/>
                    <a:p>
                      <a:r>
                        <a:rPr lang="en-US" altLang="zh-CN" sz="900" dirty="0" err="1"/>
                        <a:t>Lumical</a:t>
                      </a:r>
                      <a:endParaRPr lang="zh-CN" altLang="en-US" sz="900" dirty="0"/>
                    </a:p>
                  </a:txBody>
                  <a:tcPr anchor="ctr"/>
                </a:tc>
                <a:tc>
                  <a:txBody>
                    <a:bodyPr/>
                    <a:lstStyle/>
                    <a:p>
                      <a:pPr algn="ctr"/>
                      <a:r>
                        <a:rPr lang="en-US" altLang="zh-CN" sz="900" dirty="0"/>
                        <a:t>0.95~1.11m</a:t>
                      </a: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900" dirty="0"/>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t>0.16m</a:t>
                      </a: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extLst>
                  <a:ext uri="{0D108BD9-81ED-4DB2-BD59-A6C34878D82A}">
                    <a16:rowId xmlns:a16="http://schemas.microsoft.com/office/drawing/2014/main" val="10007"/>
                  </a:ext>
                </a:extLst>
              </a:tr>
              <a:tr h="236166">
                <a:tc>
                  <a:txBody>
                    <a:bodyPr/>
                    <a:lstStyle/>
                    <a:p>
                      <a:r>
                        <a:rPr lang="en-US" altLang="zh-CN" sz="900" dirty="0"/>
                        <a:t>Anti-solenoid before Q1</a:t>
                      </a:r>
                      <a:endParaRPr lang="zh-CN" altLang="en-US" sz="900" dirty="0">
                        <a:latin typeface="+mn-lt"/>
                      </a:endParaRPr>
                    </a:p>
                  </a:txBody>
                  <a:tcPr anchor="ctr"/>
                </a:tc>
                <a:tc>
                  <a:txBody>
                    <a:bodyPr/>
                    <a:lstStyle/>
                    <a:p>
                      <a:pPr algn="ctr"/>
                      <a:endParaRPr lang="zh-CN" altLang="en-US" sz="900" dirty="0">
                        <a:latin typeface="+mn-lt"/>
                      </a:endParaRPr>
                    </a:p>
                  </a:txBody>
                  <a:tcPr anchor="ctr" anchorCtr="1"/>
                </a:tc>
                <a:tc>
                  <a:txBody>
                    <a:bodyPr/>
                    <a:lstStyle/>
                    <a:p>
                      <a:pPr algn="ctr"/>
                      <a:r>
                        <a:rPr lang="en-US" altLang="zh-CN" sz="900" dirty="0"/>
                        <a:t>8.7T</a:t>
                      </a: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r>
                        <a:rPr lang="en-US" altLang="zh-CN" sz="900" dirty="0"/>
                        <a:t>1.1m</a:t>
                      </a: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extLst>
                  <a:ext uri="{0D108BD9-81ED-4DB2-BD59-A6C34878D82A}">
                    <a16:rowId xmlns:a16="http://schemas.microsoft.com/office/drawing/2014/main" val="10008"/>
                  </a:ext>
                </a:extLst>
              </a:tr>
              <a:tr h="236166">
                <a:tc>
                  <a:txBody>
                    <a:bodyPr/>
                    <a:lstStyle/>
                    <a:p>
                      <a:r>
                        <a:rPr lang="en-US" altLang="zh-CN" sz="900" dirty="0"/>
                        <a:t>Anti-solenoid Q1</a:t>
                      </a:r>
                      <a:endParaRPr lang="zh-CN" altLang="en-US" sz="900" dirty="0">
                        <a:latin typeface="+mn-lt"/>
                      </a:endParaRPr>
                    </a:p>
                  </a:txBody>
                  <a:tcPr anchor="ctr"/>
                </a:tc>
                <a:tc>
                  <a:txBody>
                    <a:bodyPr/>
                    <a:lstStyle/>
                    <a:p>
                      <a:pPr algn="ctr"/>
                      <a:endParaRPr lang="zh-CN" altLang="en-US" sz="900" dirty="0">
                        <a:latin typeface="+mn-lt"/>
                      </a:endParaRPr>
                    </a:p>
                  </a:txBody>
                  <a:tcPr anchor="ctr" anchorCtr="1"/>
                </a:tc>
                <a:tc>
                  <a:txBody>
                    <a:bodyPr/>
                    <a:lstStyle/>
                    <a:p>
                      <a:pPr algn="ctr"/>
                      <a:r>
                        <a:rPr lang="en-US" altLang="zh-CN" sz="900" dirty="0"/>
                        <a:t>3T</a:t>
                      </a: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r>
                        <a:rPr lang="en-US" altLang="zh-CN" sz="900" dirty="0"/>
                        <a:t>2.5m</a:t>
                      </a: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extLst>
                  <a:ext uri="{0D108BD9-81ED-4DB2-BD59-A6C34878D82A}">
                    <a16:rowId xmlns:a16="http://schemas.microsoft.com/office/drawing/2014/main" val="10009"/>
                  </a:ext>
                </a:extLst>
              </a:tr>
              <a:tr h="236166">
                <a:tc>
                  <a:txBody>
                    <a:bodyPr/>
                    <a:lstStyle/>
                    <a:p>
                      <a:r>
                        <a:rPr lang="en-US" altLang="zh-CN" sz="900" dirty="0"/>
                        <a:t>Anti-solenoid</a:t>
                      </a:r>
                      <a:r>
                        <a:rPr lang="en-US" altLang="zh-CN" sz="900" baseline="0" dirty="0"/>
                        <a:t> Q2</a:t>
                      </a:r>
                      <a:endParaRPr lang="zh-CN" altLang="en-US" sz="900" dirty="0">
                        <a:latin typeface="+mn-lt"/>
                      </a:endParaRPr>
                    </a:p>
                  </a:txBody>
                  <a:tcPr anchor="ctr"/>
                </a:tc>
                <a:tc>
                  <a:txBody>
                    <a:bodyPr/>
                    <a:lstStyle/>
                    <a:p>
                      <a:pPr algn="ctr"/>
                      <a:endParaRPr lang="zh-CN" altLang="en-US" sz="900">
                        <a:latin typeface="+mn-lt"/>
                      </a:endParaRPr>
                    </a:p>
                  </a:txBody>
                  <a:tcPr anchor="ctr" anchorCtr="1"/>
                </a:tc>
                <a:tc>
                  <a:txBody>
                    <a:bodyPr/>
                    <a:lstStyle/>
                    <a:p>
                      <a:pPr algn="ctr"/>
                      <a:r>
                        <a:rPr lang="en-US" altLang="zh-CN" sz="900" dirty="0"/>
                        <a:t>3T</a:t>
                      </a: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r>
                        <a:rPr lang="en-US" altLang="zh-CN" sz="900" dirty="0"/>
                        <a:t>1.5m</a:t>
                      </a: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extLst>
                  <a:ext uri="{0D108BD9-81ED-4DB2-BD59-A6C34878D82A}">
                    <a16:rowId xmlns:a16="http://schemas.microsoft.com/office/drawing/2014/main" val="10010"/>
                  </a:ext>
                </a:extLst>
              </a:tr>
              <a:tr h="236166">
                <a:tc>
                  <a:txBody>
                    <a:bodyPr/>
                    <a:lstStyle/>
                    <a:p>
                      <a:r>
                        <a:rPr lang="en-US" altLang="zh-CN" sz="900" dirty="0"/>
                        <a:t>Beryllium pipe</a:t>
                      </a:r>
                      <a:endParaRPr lang="zh-CN" altLang="en-US" sz="900" dirty="0">
                        <a:latin typeface="+mn-lt"/>
                      </a:endParaRPr>
                    </a:p>
                  </a:txBody>
                  <a:tcPr anchor="ctr"/>
                </a:tc>
                <a:tc>
                  <a:txBody>
                    <a:bodyPr/>
                    <a:lstStyle/>
                    <a:p>
                      <a:pPr algn="ctr"/>
                      <a:endParaRPr lang="zh-CN" altLang="en-US" sz="90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endParaRPr lang="zh-CN" altLang="en-US" sz="900">
                        <a:latin typeface="+mn-lt"/>
                      </a:endParaRP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900" dirty="0"/>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sym typeface="Symbol" panose="05050102010706020507" pitchFamily="18" charset="2"/>
                        </a:rPr>
                        <a:t>85</a:t>
                      </a:r>
                      <a:r>
                        <a:rPr lang="en-US" altLang="zh-CN" sz="900" dirty="0"/>
                        <a:t>mm</a:t>
                      </a:r>
                      <a:endParaRPr lang="zh-CN" altLang="en-US" sz="900" dirty="0"/>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r>
                        <a:rPr lang="en-US" altLang="zh-CN" sz="900" dirty="0"/>
                        <a:t>20mm</a:t>
                      </a: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extLst>
                  <a:ext uri="{0D108BD9-81ED-4DB2-BD59-A6C34878D82A}">
                    <a16:rowId xmlns:a16="http://schemas.microsoft.com/office/drawing/2014/main" val="10011"/>
                  </a:ext>
                </a:extLst>
              </a:tr>
              <a:tr h="359450">
                <a:tc>
                  <a:txBody>
                    <a:bodyPr/>
                    <a:lstStyle/>
                    <a:p>
                      <a:r>
                        <a:rPr lang="en-US" altLang="zh-CN" sz="900" dirty="0"/>
                        <a:t>Last</a:t>
                      </a:r>
                      <a:r>
                        <a:rPr lang="en-US" altLang="zh-CN" sz="900" baseline="0" dirty="0"/>
                        <a:t> B upstream</a:t>
                      </a:r>
                      <a:endParaRPr lang="zh-CN" altLang="en-US" sz="900" dirty="0">
                        <a:latin typeface="+mn-lt"/>
                      </a:endParaRPr>
                    </a:p>
                  </a:txBody>
                  <a:tcPr anchor="ctr"/>
                </a:tc>
                <a:tc>
                  <a:txBody>
                    <a:bodyPr/>
                    <a:lstStyle/>
                    <a:p>
                      <a:pPr algn="ctr"/>
                      <a:r>
                        <a:rPr lang="en-US" altLang="zh-CN" sz="900" dirty="0"/>
                        <a:t>64.97~153.5m</a:t>
                      </a:r>
                      <a:endParaRPr lang="zh-CN" altLang="en-US" sz="900" dirty="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r>
                        <a:rPr lang="en-US" altLang="zh-CN" sz="900" dirty="0"/>
                        <a:t>0.77mrad</a:t>
                      </a:r>
                      <a:endParaRPr lang="zh-CN" altLang="en-US" sz="900" dirty="0">
                        <a:latin typeface="+mn-lt"/>
                      </a:endParaRPr>
                    </a:p>
                  </a:txBody>
                  <a:tcPr anchor="ctr" anchorCtr="1"/>
                </a:tc>
                <a:tc>
                  <a:txBody>
                    <a:bodyPr/>
                    <a:lstStyle/>
                    <a:p>
                      <a:pPr algn="ctr"/>
                      <a:r>
                        <a:rPr lang="en-US" altLang="zh-CN" sz="900" dirty="0"/>
                        <a:t>88.5m</a:t>
                      </a:r>
                      <a:endParaRPr lang="zh-CN" altLang="en-US" sz="900" dirty="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r>
                        <a:rPr lang="en-US" altLang="zh-CN" sz="900" dirty="0"/>
                        <a:t>33.3keV</a:t>
                      </a: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extLst>
                  <a:ext uri="{0D108BD9-81ED-4DB2-BD59-A6C34878D82A}">
                    <a16:rowId xmlns:a16="http://schemas.microsoft.com/office/drawing/2014/main" val="10012"/>
                  </a:ext>
                </a:extLst>
              </a:tr>
              <a:tr h="278983">
                <a:tc>
                  <a:txBody>
                    <a:bodyPr/>
                    <a:lstStyle/>
                    <a:p>
                      <a:r>
                        <a:rPr lang="en-US" altLang="zh-CN" sz="900" dirty="0"/>
                        <a:t>First B downstream</a:t>
                      </a:r>
                      <a:endParaRPr lang="zh-CN" altLang="en-US" sz="900" dirty="0">
                        <a:latin typeface="+mn-lt"/>
                      </a:endParaRPr>
                    </a:p>
                  </a:txBody>
                  <a:tcPr anchor="ctr"/>
                </a:tc>
                <a:tc>
                  <a:txBody>
                    <a:bodyPr/>
                    <a:lstStyle/>
                    <a:p>
                      <a:pPr algn="ctr"/>
                      <a:r>
                        <a:rPr lang="en-US" altLang="zh-CN" sz="900" dirty="0"/>
                        <a:t>44.4~102m</a:t>
                      </a:r>
                      <a:endParaRPr lang="zh-CN" altLang="en-US" sz="900" dirty="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r>
                        <a:rPr lang="en-US" altLang="zh-CN" sz="900" dirty="0"/>
                        <a:t>1.17mrad</a:t>
                      </a:r>
                      <a:endParaRPr lang="zh-CN" altLang="en-US" sz="900" dirty="0">
                        <a:latin typeface="+mn-lt"/>
                      </a:endParaRPr>
                    </a:p>
                  </a:txBody>
                  <a:tcPr anchor="ctr" anchorCtr="1"/>
                </a:tc>
                <a:tc>
                  <a:txBody>
                    <a:bodyPr/>
                    <a:lstStyle/>
                    <a:p>
                      <a:pPr algn="ctr"/>
                      <a:r>
                        <a:rPr lang="en-US" altLang="zh-CN" sz="900" dirty="0"/>
                        <a:t>57.6m</a:t>
                      </a:r>
                      <a:endParaRPr lang="zh-CN" altLang="en-US" sz="900" dirty="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r>
                        <a:rPr lang="en-US" altLang="zh-CN" sz="900" dirty="0"/>
                        <a:t>77.9keV</a:t>
                      </a: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extLst>
                  <a:ext uri="{0D108BD9-81ED-4DB2-BD59-A6C34878D82A}">
                    <a16:rowId xmlns:a16="http://schemas.microsoft.com/office/drawing/2014/main" val="10013"/>
                  </a:ext>
                </a:extLst>
              </a:tr>
              <a:tr h="359450">
                <a:tc>
                  <a:txBody>
                    <a:bodyPr/>
                    <a:lstStyle/>
                    <a:p>
                      <a:r>
                        <a:rPr lang="en-US" altLang="zh-CN" sz="900" dirty="0" err="1"/>
                        <a:t>Beampipe</a:t>
                      </a:r>
                      <a:r>
                        <a:rPr lang="en-US" altLang="zh-CN" sz="900" dirty="0"/>
                        <a:t> within Q1a/Q1b</a:t>
                      </a:r>
                      <a:endParaRPr lang="zh-CN" altLang="en-US" sz="900" dirty="0">
                        <a:latin typeface="+mn-lt"/>
                      </a:endParaRPr>
                    </a:p>
                  </a:txBody>
                  <a:tcPr anchor="ctr"/>
                </a:tc>
                <a:tc>
                  <a:txBody>
                    <a:bodyPr/>
                    <a:lstStyle/>
                    <a:p>
                      <a:pPr algn="ctr"/>
                      <a:endParaRPr lang="zh-CN" altLang="en-US" sz="900" dirty="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r>
                        <a:rPr lang="en-US" altLang="zh-CN" sz="900" dirty="0"/>
                        <a:t>1.21m</a:t>
                      </a:r>
                      <a:endParaRPr lang="zh-CN" altLang="en-US" sz="900" dirty="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r>
                        <a:rPr lang="en-US" altLang="zh-CN" sz="900" dirty="0"/>
                        <a:t>1.19/1.31W</a:t>
                      </a: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extLst>
                  <a:ext uri="{0D108BD9-81ED-4DB2-BD59-A6C34878D82A}">
                    <a16:rowId xmlns:a16="http://schemas.microsoft.com/office/drawing/2014/main" val="10014"/>
                  </a:ext>
                </a:extLst>
              </a:tr>
              <a:tr h="236166">
                <a:tc>
                  <a:txBody>
                    <a:bodyPr/>
                    <a:lstStyle/>
                    <a:p>
                      <a:r>
                        <a:rPr lang="en-US" altLang="zh-CN" sz="900" dirty="0" err="1"/>
                        <a:t>Beampipe</a:t>
                      </a:r>
                      <a:r>
                        <a:rPr lang="en-US" altLang="zh-CN" sz="900" dirty="0"/>
                        <a:t> within Q2</a:t>
                      </a:r>
                      <a:endParaRPr lang="zh-CN" altLang="en-US" sz="900" dirty="0"/>
                    </a:p>
                  </a:txBody>
                  <a:tcPr anchor="ctr"/>
                </a:tc>
                <a:tc>
                  <a:txBody>
                    <a:bodyPr/>
                    <a:lstStyle/>
                    <a:p>
                      <a:pPr algn="ctr"/>
                      <a:endParaRPr lang="zh-CN" altLang="en-US" sz="900"/>
                    </a:p>
                  </a:txBody>
                  <a:tcPr anchor="ctr" anchorCtr="1"/>
                </a:tc>
                <a:tc>
                  <a:txBody>
                    <a:bodyPr/>
                    <a:lstStyle/>
                    <a:p>
                      <a:pPr algn="ctr"/>
                      <a:endParaRPr lang="zh-CN" altLang="en-US" sz="900" dirty="0"/>
                    </a:p>
                  </a:txBody>
                  <a:tcPr anchor="ctr" anchorCtr="1"/>
                </a:tc>
                <a:tc>
                  <a:txBody>
                    <a:bodyPr/>
                    <a:lstStyle/>
                    <a:p>
                      <a:pPr algn="ctr"/>
                      <a:endParaRPr lang="zh-CN" altLang="en-US" sz="900"/>
                    </a:p>
                  </a:txBody>
                  <a:tcPr anchor="ctr" anchorCtr="1"/>
                </a:tc>
                <a:tc>
                  <a:txBody>
                    <a:bodyPr/>
                    <a:lstStyle/>
                    <a:p>
                      <a:pPr algn="ctr"/>
                      <a:endParaRPr lang="zh-CN" altLang="en-US" sz="900" dirty="0"/>
                    </a:p>
                  </a:txBody>
                  <a:tcPr anchor="ctr" anchorCtr="1"/>
                </a:tc>
                <a:tc>
                  <a:txBody>
                    <a:bodyPr/>
                    <a:lstStyle/>
                    <a:p>
                      <a:pPr algn="ctr"/>
                      <a:r>
                        <a:rPr lang="en-US" altLang="zh-CN" sz="900" dirty="0"/>
                        <a:t>1.5m</a:t>
                      </a:r>
                      <a:endParaRPr lang="zh-CN" altLang="en-US" sz="900" dirty="0"/>
                    </a:p>
                  </a:txBody>
                  <a:tcPr anchor="ctr" anchorCtr="1"/>
                </a:tc>
                <a:tc>
                  <a:txBody>
                    <a:bodyPr/>
                    <a:lstStyle/>
                    <a:p>
                      <a:pPr algn="ctr"/>
                      <a:endParaRPr lang="zh-CN" altLang="en-US" sz="900"/>
                    </a:p>
                  </a:txBody>
                  <a:tcPr anchor="ctr" anchorCtr="1"/>
                </a:tc>
                <a:tc>
                  <a:txBody>
                    <a:bodyPr/>
                    <a:lstStyle/>
                    <a:p>
                      <a:pPr algn="ctr"/>
                      <a:endParaRPr lang="zh-CN" altLang="en-US" sz="900"/>
                    </a:p>
                  </a:txBody>
                  <a:tcPr anchor="ctr" anchorCtr="1"/>
                </a:tc>
                <a:tc>
                  <a:txBody>
                    <a:bodyPr/>
                    <a:lstStyle/>
                    <a:p>
                      <a:pPr algn="ctr"/>
                      <a:endParaRPr lang="zh-CN" altLang="en-US" sz="900"/>
                    </a:p>
                  </a:txBody>
                  <a:tcPr anchor="ctr" anchorCtr="1"/>
                </a:tc>
                <a:tc>
                  <a:txBody>
                    <a:bodyPr/>
                    <a:lstStyle/>
                    <a:p>
                      <a:pPr algn="ctr"/>
                      <a:endParaRPr lang="zh-CN" altLang="en-US" sz="90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r>
                        <a:rPr lang="en-US" altLang="zh-CN" sz="900" dirty="0"/>
                        <a:t>2.39W</a:t>
                      </a:r>
                      <a:endParaRPr lang="zh-CN" altLang="en-US" sz="900" dirty="0"/>
                    </a:p>
                  </a:txBody>
                  <a:tcPr anchor="ctr" anchorCtr="1"/>
                </a:tc>
                <a:tc>
                  <a:txBody>
                    <a:bodyPr/>
                    <a:lstStyle/>
                    <a:p>
                      <a:pPr algn="ctr"/>
                      <a:endParaRPr lang="zh-CN" altLang="en-US" sz="900" dirty="0"/>
                    </a:p>
                  </a:txBody>
                  <a:tcPr anchor="ctr" anchorCtr="1"/>
                </a:tc>
                <a:extLst>
                  <a:ext uri="{0D108BD9-81ED-4DB2-BD59-A6C34878D82A}">
                    <a16:rowId xmlns:a16="http://schemas.microsoft.com/office/drawing/2014/main" val="10015"/>
                  </a:ext>
                </a:extLst>
              </a:tr>
              <a:tr h="359450">
                <a:tc>
                  <a:txBody>
                    <a:bodyPr/>
                    <a:lstStyle/>
                    <a:p>
                      <a:r>
                        <a:rPr lang="en-US" altLang="zh-CN" sz="900" dirty="0" err="1"/>
                        <a:t>Beampipe</a:t>
                      </a:r>
                      <a:r>
                        <a:rPr lang="en-US" altLang="zh-CN" sz="900" dirty="0"/>
                        <a:t> between</a:t>
                      </a:r>
                      <a:r>
                        <a:rPr lang="en-US" altLang="zh-CN" sz="900" baseline="0" dirty="0"/>
                        <a:t> Q1/Q2</a:t>
                      </a:r>
                      <a:endParaRPr lang="zh-CN" altLang="en-US" sz="900" dirty="0"/>
                    </a:p>
                  </a:txBody>
                  <a:tcPr anchor="ctr"/>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a:p>
                  </a:txBody>
                  <a:tcPr anchor="ctr" anchorCtr="1"/>
                </a:tc>
                <a:tc>
                  <a:txBody>
                    <a:bodyPr/>
                    <a:lstStyle/>
                    <a:p>
                      <a:pPr algn="ctr"/>
                      <a:endParaRPr lang="zh-CN" altLang="en-US" sz="900" dirty="0"/>
                    </a:p>
                  </a:txBody>
                  <a:tcPr anchor="ctr" anchorCtr="1"/>
                </a:tc>
                <a:tc>
                  <a:txBody>
                    <a:bodyPr/>
                    <a:lstStyle/>
                    <a:p>
                      <a:pPr algn="ctr"/>
                      <a:r>
                        <a:rPr lang="en-US" altLang="zh-CN" sz="900" dirty="0"/>
                        <a:t>0.3m</a:t>
                      </a:r>
                      <a:endParaRPr lang="zh-CN" altLang="en-US" sz="900" dirty="0"/>
                    </a:p>
                  </a:txBody>
                  <a:tcPr anchor="ctr" anchorCtr="1"/>
                </a:tc>
                <a:tc>
                  <a:txBody>
                    <a:bodyPr/>
                    <a:lstStyle/>
                    <a:p>
                      <a:pPr algn="ctr"/>
                      <a:endParaRPr lang="zh-CN" altLang="en-US" sz="900"/>
                    </a:p>
                  </a:txBody>
                  <a:tcPr anchor="ctr" anchorCtr="1"/>
                </a:tc>
                <a:tc>
                  <a:txBody>
                    <a:bodyPr/>
                    <a:lstStyle/>
                    <a:p>
                      <a:pPr algn="ctr"/>
                      <a:endParaRPr lang="zh-CN" altLang="en-US" sz="900"/>
                    </a:p>
                  </a:txBody>
                  <a:tcPr anchor="ctr" anchorCtr="1"/>
                </a:tc>
                <a:tc>
                  <a:txBody>
                    <a:bodyPr/>
                    <a:lstStyle/>
                    <a:p>
                      <a:pPr algn="ctr"/>
                      <a:endParaRPr lang="zh-CN" altLang="en-US" sz="900"/>
                    </a:p>
                  </a:txBody>
                  <a:tcPr anchor="ctr" anchorCtr="1"/>
                </a:tc>
                <a:tc>
                  <a:txBody>
                    <a:bodyPr/>
                    <a:lstStyle/>
                    <a:p>
                      <a:pPr algn="ctr"/>
                      <a:endParaRPr lang="zh-CN" altLang="en-US" sz="90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r>
                        <a:rPr lang="en-US" altLang="zh-CN" sz="900" dirty="0"/>
                        <a:t>26.5W</a:t>
                      </a:r>
                      <a:endParaRPr lang="zh-CN" altLang="en-US" sz="900" dirty="0"/>
                    </a:p>
                  </a:txBody>
                  <a:tcPr anchor="ctr" anchorCtr="1"/>
                </a:tc>
                <a:tc>
                  <a:txBody>
                    <a:bodyPr/>
                    <a:lstStyle/>
                    <a:p>
                      <a:pPr algn="ctr"/>
                      <a:endParaRPr lang="zh-CN" altLang="en-US" sz="900" dirty="0"/>
                    </a:p>
                  </a:txBody>
                  <a:tcPr anchor="ctr" anchorCtr="1"/>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717667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5</a:t>
            </a:fld>
            <a:endParaRPr lang="zh-CN" altLang="en-US" dirty="0"/>
          </a:p>
        </p:txBody>
      </p:sp>
      <p:sp>
        <p:nvSpPr>
          <p:cNvPr id="7" name="文本框 23">
            <a:extLst>
              <a:ext uri="{FF2B5EF4-FFF2-40B4-BE49-F238E27FC236}">
                <a16:creationId xmlns:a16="http://schemas.microsoft.com/office/drawing/2014/main" id="{3545BBB0-F5A1-4124-8C5A-A942C707EE66}"/>
              </a:ext>
            </a:extLst>
          </p:cNvPr>
          <p:cNvSpPr txBox="1"/>
          <p:nvPr/>
        </p:nvSpPr>
        <p:spPr>
          <a:xfrm>
            <a:off x="407689" y="175689"/>
            <a:ext cx="11690652" cy="733031"/>
          </a:xfrm>
          <a:prstGeom prst="rect">
            <a:avLst/>
          </a:prstGeom>
          <a:no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sz="3200" b="1" dirty="0">
                <a:solidFill>
                  <a:srgbClr val="C00000"/>
                </a:solidFill>
              </a:rPr>
              <a:t>MDI EDR goal, scope and plan</a:t>
            </a:r>
            <a:endParaRPr lang="zh-CN" altLang="en-US" sz="3200" b="1" dirty="0">
              <a:solidFill>
                <a:srgbClr val="C00000"/>
              </a:solidFill>
            </a:endParaRPr>
          </a:p>
        </p:txBody>
      </p:sp>
      <p:sp>
        <p:nvSpPr>
          <p:cNvPr id="6" name="文本框 5">
            <a:extLst>
              <a:ext uri="{FF2B5EF4-FFF2-40B4-BE49-F238E27FC236}">
                <a16:creationId xmlns:a16="http://schemas.microsoft.com/office/drawing/2014/main" id="{27C22D73-750B-4915-B53D-20FA143F89D1}"/>
              </a:ext>
            </a:extLst>
          </p:cNvPr>
          <p:cNvSpPr txBox="1"/>
          <p:nvPr/>
        </p:nvSpPr>
        <p:spPr>
          <a:xfrm>
            <a:off x="620466" y="1247890"/>
            <a:ext cx="10972800" cy="4801314"/>
          </a:xfrm>
          <a:prstGeom prst="rect">
            <a:avLst/>
          </a:prstGeom>
          <a:noFill/>
        </p:spPr>
        <p:txBody>
          <a:bodyPr wrap="square" rtlCol="0">
            <a:spAutoFit/>
          </a:bodyPr>
          <a:lstStyle/>
          <a:p>
            <a:pPr marL="285750" indent="-285750">
              <a:buFont typeface="Wingdings" panose="05000000000000000000" pitchFamily="2" charset="2"/>
              <a:buChar char="Ø"/>
            </a:pPr>
            <a:r>
              <a:rPr lang="en-US" altLang="zh-CN" dirty="0">
                <a:solidFill>
                  <a:srgbClr val="FF0000"/>
                </a:solidFill>
                <a:latin typeface="Arial" panose="020B0604020202020204" pitchFamily="34" charset="0"/>
                <a:cs typeface="Arial" panose="020B0604020202020204" pitchFamily="34" charset="0"/>
              </a:rPr>
              <a:t>IR magnet system &amp; Cryostats</a:t>
            </a:r>
          </a:p>
          <a:p>
            <a:pPr marL="742950" lvl="1" indent="-285750">
              <a:buFont typeface="Wingdings" panose="05000000000000000000" pitchFamily="2" charset="2"/>
              <a:buChar char="Ø"/>
            </a:pPr>
            <a:r>
              <a:rPr lang="en-US" altLang="zh-CN" dirty="0">
                <a:solidFill>
                  <a:srgbClr val="002060"/>
                </a:solidFill>
                <a:latin typeface="Arial" panose="020B0604020202020204" pitchFamily="34" charset="0"/>
                <a:cs typeface="Arial" panose="020B0604020202020204" pitchFamily="34" charset="0"/>
              </a:rPr>
              <a:t>FF Quads &amp; Correctors</a:t>
            </a:r>
          </a:p>
          <a:p>
            <a:pPr marL="742950" lvl="1" indent="-285750">
              <a:buFont typeface="Wingdings" panose="05000000000000000000" pitchFamily="2" charset="2"/>
              <a:buChar char="Ø"/>
            </a:pPr>
            <a:r>
              <a:rPr lang="en-US" altLang="zh-CN" dirty="0">
                <a:solidFill>
                  <a:srgbClr val="002060"/>
                </a:solidFill>
                <a:latin typeface="Arial" panose="020B0604020202020204" pitchFamily="34" charset="0"/>
                <a:cs typeface="Arial" panose="020B0604020202020204" pitchFamily="34" charset="0"/>
              </a:rPr>
              <a:t>Solenoid compensation &amp; anti-solenoid design update</a:t>
            </a:r>
          </a:p>
          <a:p>
            <a:pPr marL="742950" lvl="1" indent="-285750">
              <a:buFont typeface="Wingdings" panose="05000000000000000000" pitchFamily="2" charset="2"/>
              <a:buChar char="Ø"/>
            </a:pPr>
            <a:r>
              <a:rPr lang="en-US" altLang="zh-CN" dirty="0">
                <a:solidFill>
                  <a:srgbClr val="002060"/>
                </a:solidFill>
                <a:latin typeface="Arial" panose="020B0604020202020204" pitchFamily="34" charset="0"/>
                <a:cs typeface="Arial" panose="020B0604020202020204" pitchFamily="34" charset="0"/>
              </a:rPr>
              <a:t>Cryomodule design update, thermal and mechanical analysis of the structure, optimization of heat and mass transfer of the helium, design of current leads.</a:t>
            </a:r>
            <a:r>
              <a:rPr lang="en-US" altLang="zh-CN" dirty="0"/>
              <a:t> </a:t>
            </a:r>
            <a:r>
              <a:rPr lang="en-US" altLang="zh-CN" dirty="0">
                <a:solidFill>
                  <a:srgbClr val="002060"/>
                </a:solidFill>
                <a:latin typeface="Arial" panose="020B0604020202020204" pitchFamily="34" charset="0"/>
                <a:cs typeface="Arial" panose="020B0604020202020204" pitchFamily="34" charset="0"/>
              </a:rPr>
              <a:t>PI&amp;D scheme determination, assembly process design and alignment considerations.</a:t>
            </a:r>
          </a:p>
          <a:p>
            <a:pPr marL="285750" indent="-285750">
              <a:buFont typeface="Wingdings" panose="05000000000000000000" pitchFamily="2" charset="2"/>
              <a:buChar char="Ø"/>
            </a:pPr>
            <a:r>
              <a:rPr lang="en-US" altLang="zh-CN" dirty="0">
                <a:solidFill>
                  <a:srgbClr val="FF0000"/>
                </a:solidFill>
                <a:latin typeface="Arial" panose="020B0604020202020204" pitchFamily="34" charset="0"/>
                <a:cs typeface="Arial" panose="020B0604020202020204" pitchFamily="34" charset="0"/>
              </a:rPr>
              <a:t>Beam induced backgrounds</a:t>
            </a:r>
          </a:p>
          <a:p>
            <a:pPr marL="742950" lvl="1" indent="-285750">
              <a:buFont typeface="Wingdings" panose="05000000000000000000" pitchFamily="2" charset="2"/>
              <a:buChar char="Ø"/>
            </a:pPr>
            <a:r>
              <a:rPr lang="en-US" altLang="zh-CN" dirty="0">
                <a:solidFill>
                  <a:srgbClr val="002060"/>
                </a:solidFill>
                <a:latin typeface="Arial" panose="020B0604020202020204" pitchFamily="34" charset="0"/>
                <a:cs typeface="Arial" panose="020B0604020202020204" pitchFamily="34" charset="0"/>
              </a:rPr>
              <a:t>The MDI region is now improved as more realistic, and software model developed. Narrow the difference with future experiments.</a:t>
            </a:r>
          </a:p>
          <a:p>
            <a:pPr marL="742950" lvl="1" indent="-285750">
              <a:buFont typeface="Wingdings" panose="05000000000000000000" pitchFamily="2" charset="2"/>
              <a:buChar char="Ø"/>
            </a:pPr>
            <a:r>
              <a:rPr lang="en-US" altLang="zh-CN" dirty="0">
                <a:solidFill>
                  <a:srgbClr val="002060"/>
                </a:solidFill>
                <a:latin typeface="Arial" panose="020B0604020202020204" pitchFamily="34" charset="0"/>
                <a:cs typeface="Arial" panose="020B0604020202020204" pitchFamily="34" charset="0"/>
              </a:rPr>
              <a:t>Backgrounds, collimators, IR beam losses, SR, IR radiation level &amp; fluences</a:t>
            </a:r>
          </a:p>
          <a:p>
            <a:pPr marL="285750" indent="-285750">
              <a:buFont typeface="Wingdings" panose="05000000000000000000" pitchFamily="2" charset="2"/>
              <a:buChar char="Ø"/>
            </a:pPr>
            <a:r>
              <a:rPr lang="en-US" altLang="zh-CN" dirty="0">
                <a:solidFill>
                  <a:srgbClr val="FF0000"/>
                </a:solidFill>
                <a:latin typeface="Arial" panose="020B0604020202020204" pitchFamily="34" charset="0"/>
                <a:cs typeface="Arial" panose="020B0604020202020204" pitchFamily="34" charset="0"/>
              </a:rPr>
              <a:t>Heat loads in IR region</a:t>
            </a:r>
          </a:p>
          <a:p>
            <a:pPr lvl="1">
              <a:buClr>
                <a:srgbClr val="002060"/>
              </a:buClr>
              <a:buFont typeface="Wingdings" panose="05000000000000000000" pitchFamily="2" charset="2"/>
              <a:buChar char="Ø"/>
            </a:pPr>
            <a:r>
              <a:rPr lang="en-US" altLang="zh-CN" dirty="0">
                <a:solidFill>
                  <a:srgbClr val="002060"/>
                </a:solidFill>
                <a:latin typeface="Arial" panose="020B0604020202020204" pitchFamily="34" charset="0"/>
                <a:cs typeface="Arial" panose="020B0604020202020204" pitchFamily="34" charset="0"/>
              </a:rPr>
              <a:t> HOM heating, SR, Beam loss backgrounds, Beam pipe thermal analysis</a:t>
            </a:r>
            <a:endParaRPr lang="en-US" altLang="zh-CN" dirty="0">
              <a:solidFill>
                <a:srgbClr val="FF00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zh-CN" dirty="0">
                <a:solidFill>
                  <a:srgbClr val="FF0000"/>
                </a:solidFill>
                <a:latin typeface="Arial" panose="020B0604020202020204" pitchFamily="34" charset="0"/>
                <a:cs typeface="Arial" panose="020B0604020202020204" pitchFamily="34" charset="0"/>
              </a:rPr>
              <a:t>IR Mechanical model, including vertex and </a:t>
            </a:r>
            <a:r>
              <a:rPr lang="en-US" altLang="zh-CN" dirty="0" err="1">
                <a:solidFill>
                  <a:srgbClr val="FF0000"/>
                </a:solidFill>
                <a:latin typeface="Arial" panose="020B0604020202020204" pitchFamily="34" charset="0"/>
                <a:cs typeface="Arial" panose="020B0604020202020204" pitchFamily="34" charset="0"/>
              </a:rPr>
              <a:t>lumical</a:t>
            </a:r>
            <a:r>
              <a:rPr lang="en-US" altLang="zh-CN" dirty="0">
                <a:solidFill>
                  <a:srgbClr val="FF0000"/>
                </a:solidFill>
                <a:latin typeface="Arial" panose="020B0604020202020204" pitchFamily="34" charset="0"/>
                <a:cs typeface="Arial" panose="020B0604020202020204" pitchFamily="34" charset="0"/>
              </a:rPr>
              <a:t> integration, and assembly concept</a:t>
            </a:r>
          </a:p>
          <a:p>
            <a:pPr marL="742950" lvl="1" indent="-285750">
              <a:buFont typeface="Wingdings" panose="05000000000000000000" pitchFamily="2" charset="2"/>
              <a:buChar char="Ø"/>
            </a:pPr>
            <a:r>
              <a:rPr lang="en-US" altLang="zh-CN" dirty="0">
                <a:solidFill>
                  <a:srgbClr val="002060"/>
                </a:solidFill>
                <a:latin typeface="Arial" panose="020B0604020202020204" pitchFamily="34" charset="0"/>
                <a:cs typeface="Arial" panose="020B0604020202020204" pitchFamily="34" charset="0"/>
              </a:rPr>
              <a:t>Cooling for vertex and vacuum chambers</a:t>
            </a:r>
          </a:p>
          <a:p>
            <a:pPr marL="742950" lvl="1" indent="-285750">
              <a:buFont typeface="Wingdings" panose="05000000000000000000" pitchFamily="2" charset="2"/>
              <a:buChar char="Ø"/>
            </a:pPr>
            <a:r>
              <a:rPr lang="en-US" altLang="zh-CN" dirty="0">
                <a:solidFill>
                  <a:srgbClr val="002060"/>
                </a:solidFill>
                <a:latin typeface="Arial" panose="020B0604020202020204" pitchFamily="34" charset="0"/>
                <a:cs typeface="Arial" panose="020B0604020202020204" pitchFamily="34" charset="0"/>
              </a:rPr>
              <a:t>Remote Vacuum connection, IR BPMs, Supporting system</a:t>
            </a:r>
          </a:p>
          <a:p>
            <a:pPr marL="742950" lvl="1" indent="-285750">
              <a:buFont typeface="Wingdings" panose="05000000000000000000" pitchFamily="2" charset="2"/>
              <a:buChar char="Ø"/>
            </a:pPr>
            <a:r>
              <a:rPr lang="en-US" altLang="zh-CN" dirty="0">
                <a:solidFill>
                  <a:srgbClr val="002060"/>
                </a:solidFill>
                <a:latin typeface="Arial" panose="020B0604020202020204" pitchFamily="34" charset="0"/>
                <a:cs typeface="Arial" panose="020B0604020202020204" pitchFamily="34" charset="0"/>
              </a:rPr>
              <a:t>Integrate in the design an alignment system</a:t>
            </a:r>
          </a:p>
          <a:p>
            <a:pPr marL="742950" lvl="1" indent="-285750">
              <a:buFont typeface="Wingdings" panose="05000000000000000000" pitchFamily="2" charset="2"/>
              <a:buChar char="Ø"/>
            </a:pPr>
            <a:r>
              <a:rPr lang="en-US" altLang="zh-CN" dirty="0">
                <a:solidFill>
                  <a:srgbClr val="002060"/>
                </a:solidFill>
                <a:latin typeface="Arial" panose="020B0604020202020204" pitchFamily="34" charset="0"/>
                <a:cs typeface="Arial" panose="020B0604020202020204" pitchFamily="34" charset="0"/>
              </a:rPr>
              <a:t>Overall integration and installation for all components in the MDI. Specific installation procedure. </a:t>
            </a:r>
            <a:endParaRPr lang="zh-CN" alt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8186162"/>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6</a:t>
            </a:fld>
            <a:endParaRPr lang="zh-CN" altLang="en-US" dirty="0"/>
          </a:p>
        </p:txBody>
      </p:sp>
      <p:sp>
        <p:nvSpPr>
          <p:cNvPr id="7" name="文本框 23">
            <a:extLst>
              <a:ext uri="{FF2B5EF4-FFF2-40B4-BE49-F238E27FC236}">
                <a16:creationId xmlns:a16="http://schemas.microsoft.com/office/drawing/2014/main" id="{3545BBB0-F5A1-4124-8C5A-A942C707EE66}"/>
              </a:ext>
            </a:extLst>
          </p:cNvPr>
          <p:cNvSpPr txBox="1"/>
          <p:nvPr/>
        </p:nvSpPr>
        <p:spPr>
          <a:xfrm>
            <a:off x="407689" y="175689"/>
            <a:ext cx="11690652" cy="733031"/>
          </a:xfrm>
          <a:prstGeom prst="rect">
            <a:avLst/>
          </a:prstGeom>
          <a:no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sz="3200" b="1" dirty="0">
                <a:solidFill>
                  <a:srgbClr val="C00000"/>
                </a:solidFill>
              </a:rPr>
              <a:t>MDI EDR goal, scope and plan</a:t>
            </a:r>
            <a:endParaRPr lang="zh-CN" altLang="en-US" sz="3200" b="1" dirty="0">
              <a:solidFill>
                <a:srgbClr val="C00000"/>
              </a:solidFill>
            </a:endParaRPr>
          </a:p>
        </p:txBody>
      </p:sp>
      <p:sp>
        <p:nvSpPr>
          <p:cNvPr id="8" name="文本框 7">
            <a:extLst>
              <a:ext uri="{FF2B5EF4-FFF2-40B4-BE49-F238E27FC236}">
                <a16:creationId xmlns:a16="http://schemas.microsoft.com/office/drawing/2014/main" id="{FA068932-6D58-4C7A-ABDD-E8918FA0DB3A}"/>
              </a:ext>
            </a:extLst>
          </p:cNvPr>
          <p:cNvSpPr txBox="1"/>
          <p:nvPr/>
        </p:nvSpPr>
        <p:spPr>
          <a:xfrm>
            <a:off x="587548" y="1050000"/>
            <a:ext cx="11016903" cy="5355312"/>
          </a:xfrm>
          <a:prstGeom prst="rect">
            <a:avLst/>
          </a:prstGeom>
          <a:noFill/>
        </p:spPr>
        <p:txBody>
          <a:bodyPr wrap="square">
            <a:spAutoFit/>
          </a:bodyPr>
          <a:lstStyle/>
          <a:p>
            <a:pPr algn="just"/>
            <a:r>
              <a:rPr lang="zh-CN" altLang="en-US" b="1" dirty="0">
                <a:latin typeface="Arial" panose="020B0604020202020204" pitchFamily="34" charset="0"/>
                <a:cs typeface="Arial" panose="020B0604020202020204" pitchFamily="34" charset="0"/>
              </a:rPr>
              <a:t>2024</a:t>
            </a:r>
            <a:r>
              <a:rPr lang="zh-CN" altLang="en-US" dirty="0">
                <a:latin typeface="Arial" panose="020B0604020202020204" pitchFamily="34" charset="0"/>
                <a:cs typeface="Arial" panose="020B0604020202020204" pitchFamily="34" charset="0"/>
              </a:rPr>
              <a:t>: </a:t>
            </a:r>
            <a:endParaRPr lang="en-US" altLang="zh-CN"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altLang="zh-CN" dirty="0">
                <a:latin typeface="Arial" panose="020B0604020202020204" pitchFamily="34" charset="0"/>
                <a:cs typeface="Arial" panose="020B0604020202020204" pitchFamily="34" charset="0"/>
              </a:rPr>
              <a:t>Improve the efficiency and accuracy of background simulation to narrow the difference with future experiments.</a:t>
            </a:r>
          </a:p>
          <a:p>
            <a:pPr marL="285750" indent="-285750" algn="just">
              <a:buFont typeface="Wingdings" panose="05000000000000000000" pitchFamily="2" charset="2"/>
              <a:buChar char="Ø"/>
            </a:pPr>
            <a:r>
              <a:rPr lang="zh-CN" altLang="en-US" dirty="0">
                <a:latin typeface="Arial" panose="020B0604020202020204" pitchFamily="34" charset="0"/>
                <a:cs typeface="Arial" panose="020B0604020202020204" pitchFamily="34" charset="0"/>
              </a:rPr>
              <a:t>Iteration and finalize design requirements for SC quadrupole magnets, refined design and comparison of design options for quadrupoles magnets (CCT, Serpentine, etc), calculate magnet deformation on cantilever support, update the design of anti-solenoid, optimize solenoid field distribution;  </a:t>
            </a:r>
            <a:endParaRPr lang="en-US" altLang="zh-CN"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zh-CN" altLang="en-US" dirty="0">
                <a:latin typeface="Arial" panose="020B0604020202020204" pitchFamily="34" charset="0"/>
                <a:cs typeface="Arial" panose="020B0604020202020204" pitchFamily="34" charset="0"/>
              </a:rPr>
              <a:t>Update the design of the cryomodule, thermal and mechanical analysis of the structure, optimization of heat and mass transfer of the helium, design of current leads. </a:t>
            </a:r>
            <a:endParaRPr lang="en-US" altLang="zh-CN"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endParaRPr lang="en-US" altLang="zh-CN" dirty="0">
              <a:latin typeface="Arial" panose="020B0604020202020204" pitchFamily="34" charset="0"/>
              <a:cs typeface="Arial" panose="020B0604020202020204" pitchFamily="34" charset="0"/>
            </a:endParaRPr>
          </a:p>
          <a:p>
            <a:pPr algn="just"/>
            <a:r>
              <a:rPr lang="zh-CN" altLang="en-US" b="1" dirty="0">
                <a:latin typeface="Arial" panose="020B0604020202020204" pitchFamily="34" charset="0"/>
                <a:cs typeface="Arial" panose="020B0604020202020204" pitchFamily="34" charset="0"/>
              </a:rPr>
              <a:t>2025</a:t>
            </a:r>
            <a:r>
              <a:rPr lang="zh-CN" altLang="en-US" dirty="0">
                <a:latin typeface="Arial" panose="020B0604020202020204" pitchFamily="34" charset="0"/>
                <a:cs typeface="Arial" panose="020B0604020202020204" pitchFamily="34" charset="0"/>
              </a:rPr>
              <a:t>: </a:t>
            </a:r>
            <a:endParaRPr lang="en-US" altLang="zh-CN"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altLang="zh-CN" dirty="0">
                <a:latin typeface="Arial" panose="020B0604020202020204" pitchFamily="34" charset="0"/>
                <a:cs typeface="Arial" panose="020B0604020202020204" pitchFamily="34" charset="0"/>
              </a:rPr>
              <a:t>Processing and manufacturing of IR beam pipes, including beryllium pipe and tungsten alloy beam pipe. To make prototypes of the beryllium beam pipe, and to improve the key technology such as the manufacture of the pure beryllium pipe, the choice of the coolant, the estimation between the coolant and the pipe in radiation environments, the welding between beryllium and other materials like aluminum, the window to </a:t>
            </a:r>
            <a:r>
              <a:rPr lang="en-US" altLang="zh-CN" dirty="0" err="1">
                <a:latin typeface="Arial" panose="020B0604020202020204" pitchFamily="34" charset="0"/>
                <a:cs typeface="Arial" panose="020B0604020202020204" pitchFamily="34" charset="0"/>
              </a:rPr>
              <a:t>LumiCal</a:t>
            </a:r>
            <a:r>
              <a:rPr lang="en-US" altLang="zh-CN" dirty="0">
                <a:latin typeface="Arial" panose="020B0604020202020204" pitchFamily="34" charset="0"/>
                <a:cs typeface="Arial" panose="020B0604020202020204" pitchFamily="34" charset="0"/>
              </a:rPr>
              <a:t>, and so on.</a:t>
            </a:r>
          </a:p>
          <a:p>
            <a:pPr marL="285750" indent="-285750" algn="just">
              <a:buFont typeface="Wingdings" panose="05000000000000000000" pitchFamily="2" charset="2"/>
              <a:buChar char="Ø"/>
            </a:pPr>
            <a:r>
              <a:rPr lang="zh-CN" altLang="en-US" dirty="0">
                <a:latin typeface="Arial" panose="020B0604020202020204" pitchFamily="34" charset="0"/>
                <a:cs typeface="Arial" panose="020B0604020202020204" pitchFamily="34" charset="0"/>
              </a:rPr>
              <a:t>Detailed magnetic field analysis, mechanical design and stress analysis, quenching analysis. Finish full 3D magnetic field analysis with all MDI magnetic components together. Evaluate magnetic performance of each superconducting magnet (LTS/HTS);  </a:t>
            </a:r>
            <a:endParaRPr lang="en-US" altLang="zh-CN"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zh-CN" altLang="en-US" dirty="0">
                <a:latin typeface="Arial" panose="020B0604020202020204" pitchFamily="34" charset="0"/>
                <a:cs typeface="Arial" panose="020B0604020202020204" pitchFamily="34" charset="0"/>
              </a:rPr>
              <a:t>PI&amp;D scheme determination, assembly process design and alignment considerations. </a:t>
            </a:r>
          </a:p>
        </p:txBody>
      </p:sp>
    </p:spTree>
    <p:extLst>
      <p:ext uri="{BB962C8B-B14F-4D97-AF65-F5344CB8AC3E}">
        <p14:creationId xmlns:p14="http://schemas.microsoft.com/office/powerpoint/2010/main" val="538563926"/>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7</a:t>
            </a:fld>
            <a:endParaRPr lang="zh-CN" altLang="en-US" dirty="0"/>
          </a:p>
        </p:txBody>
      </p:sp>
      <p:sp>
        <p:nvSpPr>
          <p:cNvPr id="7" name="文本框 23">
            <a:extLst>
              <a:ext uri="{FF2B5EF4-FFF2-40B4-BE49-F238E27FC236}">
                <a16:creationId xmlns:a16="http://schemas.microsoft.com/office/drawing/2014/main" id="{3545BBB0-F5A1-4124-8C5A-A942C707EE66}"/>
              </a:ext>
            </a:extLst>
          </p:cNvPr>
          <p:cNvSpPr txBox="1"/>
          <p:nvPr/>
        </p:nvSpPr>
        <p:spPr>
          <a:xfrm>
            <a:off x="407689" y="175689"/>
            <a:ext cx="11690652" cy="733031"/>
          </a:xfrm>
          <a:prstGeom prst="rect">
            <a:avLst/>
          </a:prstGeom>
          <a:no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sz="3200" b="1" dirty="0">
                <a:solidFill>
                  <a:srgbClr val="C00000"/>
                </a:solidFill>
              </a:rPr>
              <a:t>MDI EDR goal, scope and plan</a:t>
            </a:r>
            <a:endParaRPr lang="zh-CN" altLang="en-US" sz="3200" b="1" dirty="0">
              <a:solidFill>
                <a:srgbClr val="C00000"/>
              </a:solidFill>
            </a:endParaRPr>
          </a:p>
        </p:txBody>
      </p:sp>
      <p:sp>
        <p:nvSpPr>
          <p:cNvPr id="8" name="文本框 7">
            <a:extLst>
              <a:ext uri="{FF2B5EF4-FFF2-40B4-BE49-F238E27FC236}">
                <a16:creationId xmlns:a16="http://schemas.microsoft.com/office/drawing/2014/main" id="{D5EE1B3B-30A0-408D-92CB-B802D567DABB}"/>
              </a:ext>
            </a:extLst>
          </p:cNvPr>
          <p:cNvSpPr txBox="1"/>
          <p:nvPr/>
        </p:nvSpPr>
        <p:spPr>
          <a:xfrm>
            <a:off x="695400" y="1196752"/>
            <a:ext cx="10513168" cy="3785652"/>
          </a:xfrm>
          <a:prstGeom prst="rect">
            <a:avLst/>
          </a:prstGeom>
          <a:noFill/>
        </p:spPr>
        <p:txBody>
          <a:bodyPr wrap="square">
            <a:spAutoFit/>
          </a:bodyPr>
          <a:lstStyle/>
          <a:p>
            <a:pPr algn="just"/>
            <a:r>
              <a:rPr lang="zh-CN" altLang="en-US" sz="2000" b="1" dirty="0">
                <a:latin typeface="Arial" panose="020B0604020202020204" pitchFamily="34" charset="0"/>
                <a:cs typeface="Arial" panose="020B0604020202020204" pitchFamily="34" charset="0"/>
              </a:rPr>
              <a:t>2026</a:t>
            </a:r>
            <a:r>
              <a:rPr lang="zh-CN" altLang="en-US" sz="2000" dirty="0">
                <a:latin typeface="Arial" panose="020B0604020202020204" pitchFamily="34" charset="0"/>
                <a:cs typeface="Arial" panose="020B0604020202020204" pitchFamily="34" charset="0"/>
              </a:rPr>
              <a:t>: </a:t>
            </a:r>
            <a:endParaRPr lang="en-US" altLang="zh-CN"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zh-CN" altLang="en-US" sz="2000" dirty="0">
                <a:latin typeface="Arial" panose="020B0604020202020204" pitchFamily="34" charset="0"/>
                <a:cs typeface="Arial" panose="020B0604020202020204" pitchFamily="34" charset="0"/>
              </a:rPr>
              <a:t>Overall integration and installation for all components in the MDI. Specific installation procedure. Cryostat including Final doublet installation alignment. Lumical and Beryllium pipe installation alignment.  </a:t>
            </a:r>
            <a:endParaRPr lang="en-US" altLang="zh-CN"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zh-CN" altLang="en-US" sz="2000" dirty="0">
                <a:latin typeface="Arial" panose="020B0604020202020204" pitchFamily="34" charset="0"/>
                <a:cs typeface="Arial" panose="020B0604020202020204" pitchFamily="34" charset="0"/>
              </a:rPr>
              <a:t>Summary of SC magnet design, main parameters, and magnetic field calculation results. Determination of magnet processing and manufacturing technology. Draft and revise the engineering design report for superconducting magnets. Cost evaluation of CEPC MDI Superconducting magnets and cryomodule;  </a:t>
            </a:r>
            <a:endParaRPr lang="en-US" altLang="zh-CN"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zh-CN" altLang="en-US" sz="2000" dirty="0">
                <a:latin typeface="Arial" panose="020B0604020202020204" pitchFamily="34" charset="0"/>
                <a:cs typeface="Arial" panose="020B0604020202020204" pitchFamily="34" charset="0"/>
              </a:rPr>
              <a:t>Machine-finishing technological design, cryogenic performance test of critical component</a:t>
            </a:r>
            <a:endParaRPr lang="en-US" altLang="zh-CN" sz="2000" dirty="0">
              <a:latin typeface="Arial" panose="020B0604020202020204" pitchFamily="34" charset="0"/>
              <a:cs typeface="Arial" panose="020B0604020202020204" pitchFamily="34" charset="0"/>
            </a:endParaRPr>
          </a:p>
          <a:p>
            <a:pPr algn="just"/>
            <a:r>
              <a:rPr lang="zh-CN" altLang="en-US" sz="2000" dirty="0">
                <a:latin typeface="Arial" panose="020B0604020202020204" pitchFamily="34" charset="0"/>
                <a:cs typeface="Arial" panose="020B0604020202020204" pitchFamily="34" charset="0"/>
              </a:rPr>
              <a:t> </a:t>
            </a:r>
            <a:endParaRPr lang="en-US" altLang="zh-CN" sz="2000" dirty="0">
              <a:latin typeface="Arial" panose="020B0604020202020204" pitchFamily="34" charset="0"/>
              <a:cs typeface="Arial" panose="020B0604020202020204" pitchFamily="34" charset="0"/>
            </a:endParaRPr>
          </a:p>
          <a:p>
            <a:pPr algn="just"/>
            <a:r>
              <a:rPr lang="zh-CN" altLang="en-US" sz="2000" b="1" dirty="0">
                <a:latin typeface="Arial" panose="020B0604020202020204" pitchFamily="34" charset="0"/>
                <a:cs typeface="Arial" panose="020B0604020202020204" pitchFamily="34" charset="0"/>
              </a:rPr>
              <a:t>2027</a:t>
            </a:r>
            <a:r>
              <a:rPr lang="zh-CN" altLang="en-US" sz="2000" dirty="0">
                <a:latin typeface="Arial" panose="020B0604020202020204" pitchFamily="34" charset="0"/>
                <a:cs typeface="Arial" panose="020B0604020202020204" pitchFamily="34" charset="0"/>
              </a:rPr>
              <a:t>: </a:t>
            </a:r>
            <a:endParaRPr lang="en-US" altLang="zh-CN"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zh-CN" altLang="en-US" sz="2000" dirty="0">
                <a:latin typeface="Arial" panose="020B0604020202020204" pitchFamily="34" charset="0"/>
                <a:cs typeface="Arial" panose="020B0604020202020204" pitchFamily="34" charset="0"/>
              </a:rPr>
              <a:t>Final performance test of critical component. </a:t>
            </a:r>
          </a:p>
        </p:txBody>
      </p:sp>
    </p:spTree>
    <p:extLst>
      <p:ext uri="{BB962C8B-B14F-4D97-AF65-F5344CB8AC3E}">
        <p14:creationId xmlns:p14="http://schemas.microsoft.com/office/powerpoint/2010/main" val="2478081999"/>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600" y="1111102"/>
            <a:ext cx="10972800" cy="4840303"/>
          </a:xfrm>
        </p:spPr>
        <p:txBody>
          <a:bodyPr/>
          <a:lstStyle/>
          <a:p>
            <a:pPr>
              <a:spcAft>
                <a:spcPts val="0"/>
              </a:spcAft>
              <a:buClr>
                <a:srgbClr val="002060"/>
              </a:buClr>
              <a:buSzPct val="100000"/>
              <a:buFont typeface="Wingdings" panose="05000000000000000000" pitchFamily="2" charset="2"/>
              <a:buChar char="Ø"/>
            </a:pPr>
            <a:r>
              <a:rPr lang="en-US" altLang="zh-CN" sz="1600" dirty="0"/>
              <a:t>In CEPC, there are two combined-function Superconducting magnets in MDI</a:t>
            </a:r>
          </a:p>
          <a:p>
            <a:pPr>
              <a:spcAft>
                <a:spcPts val="0"/>
              </a:spcAft>
              <a:buClr>
                <a:srgbClr val="002060"/>
              </a:buClr>
              <a:buSzPct val="100000"/>
              <a:buFont typeface="Wingdings" panose="05000000000000000000" pitchFamily="2" charset="2"/>
              <a:buChar char="Ø"/>
            </a:pPr>
            <a:r>
              <a:rPr lang="en-US" altLang="zh-CN" sz="1600" dirty="0"/>
              <a:t>Each combined-function magnet includes double aperture </a:t>
            </a:r>
            <a:r>
              <a:rPr lang="en-US" altLang="zh-CN" sz="1600" dirty="0">
                <a:solidFill>
                  <a:srgbClr val="0000CC"/>
                </a:solidFill>
              </a:rPr>
              <a:t>high gradient quadrupole (Q1a, Q1b, Q2) and anti-solenoid</a:t>
            </a:r>
            <a:r>
              <a:rPr lang="en-US" altLang="zh-CN" sz="1600" dirty="0"/>
              <a:t>, around each side of the IP point,</a:t>
            </a:r>
            <a:r>
              <a:rPr lang="en-US" altLang="zh-CN" sz="1600" b="0" dirty="0">
                <a:cs typeface="Arial" panose="020B0604020202020204" pitchFamily="34" charset="0"/>
              </a:rPr>
              <a:t> placed on a cantilever support</a:t>
            </a:r>
            <a:r>
              <a:rPr lang="en-US" altLang="zh-CN" sz="1600" dirty="0"/>
              <a:t>.</a:t>
            </a:r>
          </a:p>
          <a:p>
            <a:pPr>
              <a:spcAft>
                <a:spcPts val="0"/>
              </a:spcAft>
              <a:buClr>
                <a:srgbClr val="002060"/>
              </a:buClr>
              <a:buSzPct val="100000"/>
              <a:buFont typeface="Wingdings" panose="05000000000000000000" pitchFamily="2" charset="2"/>
              <a:buChar char="Ø"/>
            </a:pPr>
            <a:r>
              <a:rPr lang="en-US" altLang="zh-CN" sz="1600" b="0" dirty="0">
                <a:solidFill>
                  <a:srgbClr val="002060"/>
                </a:solidFill>
                <a:latin typeface="Arial" panose="020B0604020202020204" pitchFamily="34" charset="0"/>
                <a:cs typeface="Arial" panose="020B0604020202020204" pitchFamily="34" charset="0"/>
              </a:rPr>
              <a:t>Iron-free structure is selected for CEPC IR SC magnets</a:t>
            </a:r>
            <a:endParaRPr lang="en-US" altLang="zh-CN" sz="1600" dirty="0">
              <a:solidFill>
                <a:srgbClr val="002060"/>
              </a:solidFill>
            </a:endParaRPr>
          </a:p>
          <a:p>
            <a:pPr>
              <a:spcAft>
                <a:spcPts val="0"/>
              </a:spcAft>
              <a:buClr>
                <a:srgbClr val="002060"/>
              </a:buClr>
              <a:buSzPct val="100000"/>
              <a:buFont typeface="Wingdings" panose="05000000000000000000" pitchFamily="2" charset="2"/>
              <a:buChar char="Ø"/>
            </a:pPr>
            <a:r>
              <a:rPr lang="en-US" altLang="zh-CN" sz="1600" dirty="0">
                <a:solidFill>
                  <a:srgbClr val="0000FF"/>
                </a:solidFill>
              </a:rPr>
              <a:t>The cryostat is used to provide the cryogenic environment for SC magnets, which is below 5.0 K. </a:t>
            </a:r>
          </a:p>
          <a:p>
            <a:endParaRPr lang="zh-CN" altLang="en-US" dirty="0"/>
          </a:p>
        </p:txBody>
      </p:sp>
      <p:pic>
        <p:nvPicPr>
          <p:cNvPr id="10" name="图片 9">
            <a:extLst>
              <a:ext uri="{FF2B5EF4-FFF2-40B4-BE49-F238E27FC236}">
                <a16:creationId xmlns:a16="http://schemas.microsoft.com/office/drawing/2014/main" id="{5B20A55D-6DC1-4DBE-8A90-CD61C614F4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219" y="4571458"/>
            <a:ext cx="7200000" cy="2139952"/>
          </a:xfrm>
          <a:prstGeom prst="rect">
            <a:avLst/>
          </a:prstGeom>
          <a:noFill/>
        </p:spPr>
      </p:pic>
      <p:sp>
        <p:nvSpPr>
          <p:cNvPr id="2" name="文本框 1">
            <a:extLst>
              <a:ext uri="{FF2B5EF4-FFF2-40B4-BE49-F238E27FC236}">
                <a16:creationId xmlns:a16="http://schemas.microsoft.com/office/drawing/2014/main" id="{DFE5EB70-160D-47A7-8341-E861D6528A2C}"/>
              </a:ext>
            </a:extLst>
          </p:cNvPr>
          <p:cNvSpPr txBox="1"/>
          <p:nvPr/>
        </p:nvSpPr>
        <p:spPr>
          <a:xfrm>
            <a:off x="1199456" y="192513"/>
            <a:ext cx="9611683" cy="646331"/>
          </a:xfrm>
          <a:prstGeom prst="rect">
            <a:avLst/>
          </a:prstGeom>
          <a:noFill/>
        </p:spPr>
        <p:txBody>
          <a:bodyPr wrap="square" rtlCol="0">
            <a:spAutoFit/>
          </a:bodyPr>
          <a:lstStyle/>
          <a:p>
            <a:pPr algn="ctr"/>
            <a:r>
              <a:rPr lang="en-US" altLang="zh-CN" sz="3600" b="1" dirty="0">
                <a:solidFill>
                  <a:srgbClr val="C00000"/>
                </a:solidFill>
                <a:latin typeface="Arial" panose="020B0604020202020204" pitchFamily="34" charset="0"/>
                <a:cs typeface="Arial" panose="020B0604020202020204" pitchFamily="34" charset="0"/>
              </a:rPr>
              <a:t>SC magnets and cryostat</a:t>
            </a:r>
            <a:endParaRPr lang="zh-CN" altLang="en-US" sz="3600" b="1" dirty="0">
              <a:solidFill>
                <a:srgbClr val="C00000"/>
              </a:solidFill>
              <a:latin typeface="Arial" panose="020B0604020202020204" pitchFamily="34" charset="0"/>
              <a:cs typeface="Arial" panose="020B0604020202020204" pitchFamily="34" charset="0"/>
            </a:endParaRPr>
          </a:p>
        </p:txBody>
      </p:sp>
      <p:pic>
        <p:nvPicPr>
          <p:cNvPr id="11" name="图片 10">
            <a:extLst>
              <a:ext uri="{FF2B5EF4-FFF2-40B4-BE49-F238E27FC236}">
                <a16:creationId xmlns:a16="http://schemas.microsoft.com/office/drawing/2014/main" id="{2917C490-2D2C-4AB4-B5B6-0B406CACA570}"/>
              </a:ext>
            </a:extLst>
          </p:cNvPr>
          <p:cNvPicPr>
            <a:picLocks noChangeAspect="1"/>
          </p:cNvPicPr>
          <p:nvPr/>
        </p:nvPicPr>
        <p:blipFill>
          <a:blip r:embed="rId4"/>
          <a:stretch>
            <a:fillRect/>
          </a:stretch>
        </p:blipFill>
        <p:spPr>
          <a:xfrm>
            <a:off x="4216896" y="2491048"/>
            <a:ext cx="7849034" cy="2080410"/>
          </a:xfrm>
          <a:prstGeom prst="rect">
            <a:avLst/>
          </a:prstGeom>
        </p:spPr>
      </p:pic>
      <p:sp>
        <p:nvSpPr>
          <p:cNvPr id="13" name="文本框 12">
            <a:extLst>
              <a:ext uri="{FF2B5EF4-FFF2-40B4-BE49-F238E27FC236}">
                <a16:creationId xmlns:a16="http://schemas.microsoft.com/office/drawing/2014/main" id="{BB954672-7F7B-46A1-BF6A-FBFEFF19E2ED}"/>
              </a:ext>
            </a:extLst>
          </p:cNvPr>
          <p:cNvSpPr txBox="1"/>
          <p:nvPr/>
        </p:nvSpPr>
        <p:spPr>
          <a:xfrm>
            <a:off x="7351289" y="4737403"/>
            <a:ext cx="4505351" cy="1425518"/>
          </a:xfrm>
          <a:prstGeom prst="rect">
            <a:avLst/>
          </a:prstGeom>
          <a:noFill/>
        </p:spPr>
        <p:txBody>
          <a:bodyPr wrap="square">
            <a:spAutoFit/>
          </a:bodyPr>
          <a:lstStyle/>
          <a:p>
            <a:pPr marL="360000" indent="-360000">
              <a:lnSpc>
                <a:spcPct val="110000"/>
              </a:lnSpc>
              <a:buFont typeface="Wingdings" panose="05000000000000000000" pitchFamily="2" charset="2"/>
              <a:buChar char="Ø"/>
            </a:pPr>
            <a:r>
              <a:rPr lang="en-US" altLang="zh-CN" sz="1600" dirty="0">
                <a:solidFill>
                  <a:srgbClr val="0000FF"/>
                </a:solidFill>
                <a:latin typeface="Arial" panose="020B0604020202020204" pitchFamily="34" charset="0"/>
                <a:ea typeface="微软雅黑" panose="020B0503020204020204" pitchFamily="34" charset="-122"/>
                <a:cs typeface="Arial" panose="020B0604020202020204" pitchFamily="34" charset="0"/>
              </a:rPr>
              <a:t>The shield is extended </a:t>
            </a:r>
            <a:r>
              <a:rPr lang="en-US" altLang="zh-CN" sz="1600" dirty="0">
                <a:latin typeface="Arial" panose="020B0604020202020204" pitchFamily="34" charset="0"/>
                <a:ea typeface="微软雅黑" panose="020B0503020204020204" pitchFamily="34" charset="-122"/>
                <a:cs typeface="Arial" panose="020B0604020202020204" pitchFamily="34" charset="0"/>
              </a:rPr>
              <a:t>between the helium tank and the beam chamber. </a:t>
            </a:r>
          </a:p>
          <a:p>
            <a:pPr marL="360000" indent="-360000">
              <a:lnSpc>
                <a:spcPct val="110000"/>
              </a:lnSpc>
              <a:buFont typeface="Wingdings" panose="05000000000000000000" pitchFamily="2" charset="2"/>
              <a:buChar char="Ø"/>
            </a:pPr>
            <a:r>
              <a:rPr lang="en-US" altLang="zh-CN" sz="1600" dirty="0">
                <a:latin typeface="Arial" panose="020B0604020202020204" pitchFamily="34" charset="0"/>
                <a:ea typeface="微软雅黑" panose="020B0503020204020204" pitchFamily="34" charset="-122"/>
                <a:cs typeface="Arial" panose="020B0604020202020204" pitchFamily="34" charset="0"/>
              </a:rPr>
              <a:t>The 4K cold mass is cooled by </a:t>
            </a:r>
            <a:r>
              <a:rPr lang="en-US" altLang="zh-CN" sz="1600" dirty="0">
                <a:solidFill>
                  <a:srgbClr val="0000FF"/>
                </a:solidFill>
                <a:latin typeface="Arial" panose="020B0604020202020204" pitchFamily="34" charset="0"/>
                <a:ea typeface="微软雅黑" panose="020B0503020204020204" pitchFamily="34" charset="-122"/>
                <a:cs typeface="Arial" panose="020B0604020202020204" pitchFamily="34" charset="0"/>
              </a:rPr>
              <a:t>supercritical or subcooled helium</a:t>
            </a:r>
            <a:r>
              <a:rPr lang="en-US" altLang="zh-CN" sz="1600" dirty="0">
                <a:latin typeface="Arial" panose="020B0604020202020204" pitchFamily="34" charset="0"/>
                <a:ea typeface="微软雅黑" panose="020B0503020204020204" pitchFamily="34" charset="-122"/>
                <a:cs typeface="Arial" panose="020B0604020202020204" pitchFamily="34" charset="0"/>
              </a:rPr>
              <a:t>,</a:t>
            </a:r>
            <a:r>
              <a:rPr lang="zh-CN" altLang="en-US" sz="1600" dirty="0">
                <a:latin typeface="Arial" panose="020B0604020202020204" pitchFamily="34" charset="0"/>
                <a:ea typeface="微软雅黑" panose="020B0503020204020204" pitchFamily="34" charset="-122"/>
                <a:cs typeface="Arial" panose="020B0604020202020204" pitchFamily="34" charset="0"/>
              </a:rPr>
              <a:t> </a:t>
            </a:r>
            <a:r>
              <a:rPr lang="en-US" altLang="zh-CN" sz="1600" dirty="0">
                <a:latin typeface="Arial" panose="020B0604020202020204" pitchFamily="34" charset="0"/>
                <a:ea typeface="微软雅黑" panose="020B0503020204020204" pitchFamily="34" charset="-122"/>
                <a:cs typeface="Arial" panose="020B0604020202020204" pitchFamily="34" charset="0"/>
              </a:rPr>
              <a:t>and the shield is by liquid nitrogen.</a:t>
            </a:r>
          </a:p>
        </p:txBody>
      </p:sp>
      <p:sp>
        <p:nvSpPr>
          <p:cNvPr id="18" name="文本框 17">
            <a:extLst>
              <a:ext uri="{FF2B5EF4-FFF2-40B4-BE49-F238E27FC236}">
                <a16:creationId xmlns:a16="http://schemas.microsoft.com/office/drawing/2014/main" id="{5EBACF9A-986C-42A5-B4D2-42762E054795}"/>
              </a:ext>
            </a:extLst>
          </p:cNvPr>
          <p:cNvSpPr txBox="1"/>
          <p:nvPr/>
        </p:nvSpPr>
        <p:spPr>
          <a:xfrm>
            <a:off x="494157" y="2821917"/>
            <a:ext cx="3607296" cy="1569660"/>
          </a:xfrm>
          <a:prstGeom prst="rect">
            <a:avLst/>
          </a:prstGeom>
          <a:noFill/>
        </p:spPr>
        <p:txBody>
          <a:bodyPr wrap="square">
            <a:spAutoFit/>
          </a:bodyPr>
          <a:lstStyle/>
          <a:p>
            <a:pPr>
              <a:spcAft>
                <a:spcPts val="0"/>
              </a:spcAft>
              <a:buClr>
                <a:srgbClr val="002060"/>
              </a:buClr>
              <a:buFont typeface="Wingdings" panose="05000000000000000000" pitchFamily="2" charset="2"/>
              <a:buChar char="Ø"/>
            </a:pPr>
            <a:r>
              <a:rPr lang="en-US" altLang="zh-CN" sz="1600" dirty="0">
                <a:solidFill>
                  <a:srgbClr val="002060"/>
                </a:solidFill>
                <a:latin typeface="Arial" panose="020B0604020202020204" pitchFamily="34" charset="0"/>
                <a:cs typeface="Arial" panose="020B0604020202020204" pitchFamily="34" charset="0"/>
              </a:rPr>
              <a:t> Superconducting magnets are immersed in the helium tank for the low temperature.</a:t>
            </a:r>
          </a:p>
          <a:p>
            <a:pPr>
              <a:buClr>
                <a:srgbClr val="002060"/>
              </a:buClr>
              <a:buFont typeface="Wingdings" panose="05000000000000000000" pitchFamily="2" charset="2"/>
              <a:buChar char="Ø"/>
            </a:pPr>
            <a:r>
              <a:rPr lang="en-US" altLang="zh-CN" sz="1600" dirty="0">
                <a:solidFill>
                  <a:srgbClr val="002060"/>
                </a:solidFill>
                <a:latin typeface="Arial" panose="020B0604020202020204" pitchFamily="34" charset="0"/>
                <a:ea typeface="微软雅黑" panose="020B0503020204020204" pitchFamily="34" charset="-122"/>
                <a:cs typeface="Arial" panose="020B0604020202020204" pitchFamily="34" charset="0"/>
              </a:rPr>
              <a:t> One thermal shield is set for the heat interruption from the ambient temperature.</a:t>
            </a:r>
            <a:r>
              <a:rPr lang="en-US" altLang="zh-CN" sz="1600" dirty="0">
                <a:solidFill>
                  <a:srgbClr val="002060"/>
                </a:solidFill>
                <a:latin typeface="Arial" panose="020B0604020202020204" pitchFamily="34" charset="0"/>
                <a:cs typeface="Arial" panose="020B0604020202020204" pitchFamily="34" charset="0"/>
              </a:rPr>
              <a:t> </a:t>
            </a:r>
          </a:p>
        </p:txBody>
      </p:sp>
      <p:sp>
        <p:nvSpPr>
          <p:cNvPr id="19" name="矩形: 圆角 18">
            <a:extLst>
              <a:ext uri="{FF2B5EF4-FFF2-40B4-BE49-F238E27FC236}">
                <a16:creationId xmlns:a16="http://schemas.microsoft.com/office/drawing/2014/main" id="{AAD20F6A-E909-4A2D-9E3A-C561FD91A19E}"/>
              </a:ext>
            </a:extLst>
          </p:cNvPr>
          <p:cNvSpPr/>
          <p:nvPr/>
        </p:nvSpPr>
        <p:spPr>
          <a:xfrm>
            <a:off x="191344" y="2821917"/>
            <a:ext cx="3816424" cy="1569660"/>
          </a:xfrm>
          <a:prstGeom prst="round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p>
        </p:txBody>
      </p:sp>
      <p:sp>
        <p:nvSpPr>
          <p:cNvPr id="20" name="矩形: 圆角 19">
            <a:extLst>
              <a:ext uri="{FF2B5EF4-FFF2-40B4-BE49-F238E27FC236}">
                <a16:creationId xmlns:a16="http://schemas.microsoft.com/office/drawing/2014/main" id="{4A796CC5-C187-4A17-A863-065EBE6BF370}"/>
              </a:ext>
            </a:extLst>
          </p:cNvPr>
          <p:cNvSpPr/>
          <p:nvPr/>
        </p:nvSpPr>
        <p:spPr>
          <a:xfrm>
            <a:off x="7225219" y="4571458"/>
            <a:ext cx="4840711" cy="18818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6642958"/>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7DB3AF83-71F0-4DC8-BB65-A718E1DC6435}"/>
              </a:ext>
            </a:extLst>
          </p:cNvPr>
          <p:cNvPicPr>
            <a:picLocks noChangeAspect="1"/>
          </p:cNvPicPr>
          <p:nvPr/>
        </p:nvPicPr>
        <p:blipFill rotWithShape="1">
          <a:blip r:embed="rId3"/>
          <a:srcRect t="16232" b="17582"/>
          <a:stretch/>
        </p:blipFill>
        <p:spPr>
          <a:xfrm>
            <a:off x="146414" y="1052736"/>
            <a:ext cx="7762456" cy="2232248"/>
          </a:xfrm>
          <a:prstGeom prst="rect">
            <a:avLst/>
          </a:prstGeom>
        </p:spPr>
      </p:pic>
      <p:pic>
        <p:nvPicPr>
          <p:cNvPr id="62" name="图片 61">
            <a:extLst>
              <a:ext uri="{FF2B5EF4-FFF2-40B4-BE49-F238E27FC236}">
                <a16:creationId xmlns:a16="http://schemas.microsoft.com/office/drawing/2014/main" id="{E593BBBA-F2CE-48A6-8EE5-6B348DFD8C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3626" y="1052736"/>
            <a:ext cx="2889903" cy="3109429"/>
          </a:xfrm>
          <a:prstGeom prst="rect">
            <a:avLst/>
          </a:prstGeom>
        </p:spPr>
      </p:pic>
      <p:sp>
        <p:nvSpPr>
          <p:cNvPr id="63" name="矩形 62">
            <a:extLst>
              <a:ext uri="{FF2B5EF4-FFF2-40B4-BE49-F238E27FC236}">
                <a16:creationId xmlns:a16="http://schemas.microsoft.com/office/drawing/2014/main" id="{B7494EC0-60B1-45B6-9550-6B7409DA4A38}"/>
              </a:ext>
            </a:extLst>
          </p:cNvPr>
          <p:cNvSpPr/>
          <p:nvPr/>
        </p:nvSpPr>
        <p:spPr>
          <a:xfrm>
            <a:off x="11034183" y="1384983"/>
            <a:ext cx="1067665" cy="369332"/>
          </a:xfrm>
          <a:prstGeom prst="rect">
            <a:avLst/>
          </a:prstGeom>
        </p:spPr>
        <p:txBody>
          <a:bodyPr wrap="none">
            <a:spAutoFit/>
          </a:bodyPr>
          <a:lstStyle/>
          <a:p>
            <a:r>
              <a:rPr lang="en-US" altLang="zh-CN" dirty="0">
                <a:solidFill>
                  <a:srgbClr val="660066"/>
                </a:solidFill>
                <a:latin typeface="微软雅黑" panose="020B0503020204020204" pitchFamily="34" charset="-122"/>
                <a:ea typeface="微软雅黑" panose="020B0503020204020204" pitchFamily="34" charset="-122"/>
                <a:cs typeface="Times New Roman" panose="02020603050405020304" pitchFamily="18" charset="0"/>
              </a:rPr>
              <a:t>Vacuum</a:t>
            </a:r>
            <a:endParaRPr lang="zh-CN" altLang="en-US" dirty="0">
              <a:solidFill>
                <a:srgbClr val="660066"/>
              </a:solidFill>
            </a:endParaRPr>
          </a:p>
        </p:txBody>
      </p:sp>
      <p:sp>
        <p:nvSpPr>
          <p:cNvPr id="64" name="矩形 63">
            <a:extLst>
              <a:ext uri="{FF2B5EF4-FFF2-40B4-BE49-F238E27FC236}">
                <a16:creationId xmlns:a16="http://schemas.microsoft.com/office/drawing/2014/main" id="{16A239F6-5C0F-4E7D-81E3-85A17938A058}"/>
              </a:ext>
            </a:extLst>
          </p:cNvPr>
          <p:cNvSpPr/>
          <p:nvPr/>
        </p:nvSpPr>
        <p:spPr>
          <a:xfrm>
            <a:off x="8040779" y="1638049"/>
            <a:ext cx="1804853" cy="369332"/>
          </a:xfrm>
          <a:prstGeom prst="rect">
            <a:avLst/>
          </a:prstGeom>
        </p:spPr>
        <p:txBody>
          <a:bodyPr wrap="none">
            <a:spAutoFit/>
          </a:bodyPr>
          <a:lstStyle/>
          <a:p>
            <a:r>
              <a:rPr lang="en-US" altLang="zh-CN" dirty="0">
                <a:solidFill>
                  <a:srgbClr val="660066"/>
                </a:solidFill>
                <a:latin typeface="微软雅黑" panose="020B0503020204020204" pitchFamily="34" charset="-122"/>
                <a:ea typeface="微软雅黑" panose="020B0503020204020204" pitchFamily="34" charset="-122"/>
                <a:cs typeface="Times New Roman" panose="02020603050405020304" pitchFamily="18" charset="0"/>
              </a:rPr>
              <a:t>Thermal shield</a:t>
            </a:r>
            <a:endParaRPr lang="zh-CN" altLang="en-US" dirty="0">
              <a:solidFill>
                <a:srgbClr val="660066"/>
              </a:solidFill>
            </a:endParaRPr>
          </a:p>
        </p:txBody>
      </p:sp>
      <p:sp>
        <p:nvSpPr>
          <p:cNvPr id="65" name="矩形 64">
            <a:extLst>
              <a:ext uri="{FF2B5EF4-FFF2-40B4-BE49-F238E27FC236}">
                <a16:creationId xmlns:a16="http://schemas.microsoft.com/office/drawing/2014/main" id="{E3B71B35-F4D2-4E90-9883-2F8EEEFB4F79}"/>
              </a:ext>
            </a:extLst>
          </p:cNvPr>
          <p:cNvSpPr/>
          <p:nvPr/>
        </p:nvSpPr>
        <p:spPr>
          <a:xfrm>
            <a:off x="8303957" y="2031810"/>
            <a:ext cx="1164101" cy="369332"/>
          </a:xfrm>
          <a:prstGeom prst="rect">
            <a:avLst/>
          </a:prstGeom>
        </p:spPr>
        <p:txBody>
          <a:bodyPr wrap="none">
            <a:spAutoFit/>
          </a:bodyPr>
          <a:lstStyle/>
          <a:p>
            <a:r>
              <a:rPr lang="en-US" altLang="zh-CN" dirty="0" err="1">
                <a:solidFill>
                  <a:srgbClr val="660066"/>
                </a:solidFill>
                <a:latin typeface="微软雅黑" panose="020B0503020204020204" pitchFamily="34" charset="-122"/>
                <a:ea typeface="微软雅黑" panose="020B0503020204020204" pitchFamily="34" charset="-122"/>
                <a:cs typeface="Times New Roman" panose="02020603050405020304" pitchFamily="18" charset="0"/>
              </a:rPr>
              <a:t>LHe</a:t>
            </a:r>
            <a:r>
              <a:rPr lang="en-US" altLang="zh-CN" dirty="0">
                <a:solidFill>
                  <a:srgbClr val="660066"/>
                </a:solidFill>
                <a:latin typeface="微软雅黑" panose="020B0503020204020204" pitchFamily="34" charset="-122"/>
                <a:ea typeface="微软雅黑" panose="020B0503020204020204" pitchFamily="34" charset="-122"/>
                <a:cs typeface="Times New Roman" panose="02020603050405020304" pitchFamily="18" charset="0"/>
              </a:rPr>
              <a:t> tank</a:t>
            </a:r>
            <a:endParaRPr lang="zh-CN" altLang="en-US" dirty="0">
              <a:solidFill>
                <a:srgbClr val="660066"/>
              </a:solidFill>
            </a:endParaRPr>
          </a:p>
        </p:txBody>
      </p:sp>
      <p:sp>
        <p:nvSpPr>
          <p:cNvPr id="66" name="矩形 65">
            <a:extLst>
              <a:ext uri="{FF2B5EF4-FFF2-40B4-BE49-F238E27FC236}">
                <a16:creationId xmlns:a16="http://schemas.microsoft.com/office/drawing/2014/main" id="{1AA61B1C-2CB0-4C3B-B31E-77251BC9FE5B}"/>
              </a:ext>
            </a:extLst>
          </p:cNvPr>
          <p:cNvSpPr/>
          <p:nvPr/>
        </p:nvSpPr>
        <p:spPr>
          <a:xfrm>
            <a:off x="8343616" y="2360283"/>
            <a:ext cx="1084784" cy="369332"/>
          </a:xfrm>
          <a:prstGeom prst="rect">
            <a:avLst/>
          </a:prstGeom>
        </p:spPr>
        <p:txBody>
          <a:bodyPr wrap="none">
            <a:spAutoFit/>
          </a:bodyPr>
          <a:lstStyle/>
          <a:p>
            <a:r>
              <a:rPr lang="en-US" altLang="zh-CN" dirty="0">
                <a:solidFill>
                  <a:srgbClr val="660066"/>
                </a:solidFill>
                <a:latin typeface="微软雅黑" panose="020B0503020204020204" pitchFamily="34" charset="-122"/>
                <a:ea typeface="微软雅黑" panose="020B0503020204020204" pitchFamily="34" charset="-122"/>
                <a:cs typeface="Times New Roman" panose="02020603050405020304" pitchFamily="18" charset="0"/>
              </a:rPr>
              <a:t>Support</a:t>
            </a:r>
            <a:endParaRPr lang="zh-CN" altLang="en-US" dirty="0">
              <a:solidFill>
                <a:srgbClr val="660066"/>
              </a:solidFill>
            </a:endParaRPr>
          </a:p>
        </p:txBody>
      </p:sp>
      <p:sp>
        <p:nvSpPr>
          <p:cNvPr id="67" name="矩形 66">
            <a:extLst>
              <a:ext uri="{FF2B5EF4-FFF2-40B4-BE49-F238E27FC236}">
                <a16:creationId xmlns:a16="http://schemas.microsoft.com/office/drawing/2014/main" id="{1B0628C6-933C-4A30-B14F-FD5D3848E78A}"/>
              </a:ext>
            </a:extLst>
          </p:cNvPr>
          <p:cNvSpPr/>
          <p:nvPr/>
        </p:nvSpPr>
        <p:spPr>
          <a:xfrm>
            <a:off x="7880243" y="2650605"/>
            <a:ext cx="1681871" cy="369332"/>
          </a:xfrm>
          <a:prstGeom prst="rect">
            <a:avLst/>
          </a:prstGeom>
        </p:spPr>
        <p:txBody>
          <a:bodyPr wrap="none">
            <a:spAutoFit/>
          </a:bodyPr>
          <a:lstStyle/>
          <a:p>
            <a:r>
              <a:rPr lang="en-US" altLang="zh-CN" dirty="0">
                <a:solidFill>
                  <a:srgbClr val="660066"/>
                </a:solidFill>
                <a:latin typeface="微软雅黑" panose="020B0503020204020204" pitchFamily="34" charset="-122"/>
                <a:ea typeface="微软雅黑" panose="020B0503020204020204" pitchFamily="34" charset="-122"/>
                <a:cs typeface="Times New Roman" panose="02020603050405020304" pitchFamily="18" charset="0"/>
              </a:rPr>
              <a:t>Anti-solenoid</a:t>
            </a:r>
            <a:endParaRPr lang="zh-CN" altLang="en-US" dirty="0">
              <a:solidFill>
                <a:srgbClr val="660066"/>
              </a:solidFill>
            </a:endParaRPr>
          </a:p>
        </p:txBody>
      </p:sp>
      <p:sp>
        <p:nvSpPr>
          <p:cNvPr id="68" name="矩形 67">
            <a:extLst>
              <a:ext uri="{FF2B5EF4-FFF2-40B4-BE49-F238E27FC236}">
                <a16:creationId xmlns:a16="http://schemas.microsoft.com/office/drawing/2014/main" id="{FC797F85-5846-4E74-B385-1B64AAE0C64F}"/>
              </a:ext>
            </a:extLst>
          </p:cNvPr>
          <p:cNvSpPr/>
          <p:nvPr/>
        </p:nvSpPr>
        <p:spPr>
          <a:xfrm>
            <a:off x="9051386" y="3451985"/>
            <a:ext cx="635110" cy="369332"/>
          </a:xfrm>
          <a:prstGeom prst="rect">
            <a:avLst/>
          </a:prstGeom>
        </p:spPr>
        <p:txBody>
          <a:bodyPr wrap="none">
            <a:spAutoFit/>
          </a:bodyPr>
          <a:lstStyle/>
          <a:p>
            <a:r>
              <a:rPr lang="en-US" altLang="zh-CN" dirty="0">
                <a:solidFill>
                  <a:srgbClr val="660066"/>
                </a:solidFill>
                <a:latin typeface="微软雅黑" panose="020B0503020204020204" pitchFamily="34" charset="-122"/>
                <a:ea typeface="微软雅黑" panose="020B0503020204020204" pitchFamily="34" charset="-122"/>
                <a:cs typeface="Times New Roman" panose="02020603050405020304" pitchFamily="18" charset="0"/>
              </a:rPr>
              <a:t>Q1a</a:t>
            </a:r>
            <a:endParaRPr lang="zh-CN" altLang="en-US" dirty="0">
              <a:solidFill>
                <a:srgbClr val="660066"/>
              </a:solidFill>
            </a:endParaRPr>
          </a:p>
        </p:txBody>
      </p:sp>
      <p:sp>
        <p:nvSpPr>
          <p:cNvPr id="69" name="矩形 68">
            <a:extLst>
              <a:ext uri="{FF2B5EF4-FFF2-40B4-BE49-F238E27FC236}">
                <a16:creationId xmlns:a16="http://schemas.microsoft.com/office/drawing/2014/main" id="{4B30C815-4B2F-4D20-ACA5-9D6C45692AC0}"/>
              </a:ext>
            </a:extLst>
          </p:cNvPr>
          <p:cNvSpPr/>
          <p:nvPr/>
        </p:nvSpPr>
        <p:spPr>
          <a:xfrm>
            <a:off x="9758107" y="3996382"/>
            <a:ext cx="1843774" cy="369332"/>
          </a:xfrm>
          <a:prstGeom prst="rect">
            <a:avLst/>
          </a:prstGeom>
        </p:spPr>
        <p:txBody>
          <a:bodyPr wrap="none">
            <a:spAutoFit/>
          </a:bodyPr>
          <a:lstStyle/>
          <a:p>
            <a:r>
              <a:rPr lang="en-US" altLang="zh-CN" dirty="0">
                <a:solidFill>
                  <a:srgbClr val="660066"/>
                </a:solidFill>
                <a:latin typeface="微软雅黑" panose="020B0503020204020204" pitchFamily="34" charset="-122"/>
                <a:ea typeface="微软雅黑" panose="020B0503020204020204" pitchFamily="34" charset="-122"/>
                <a:cs typeface="Times New Roman" panose="02020603050405020304" pitchFamily="18" charset="0"/>
              </a:rPr>
              <a:t>Beam chamber</a:t>
            </a:r>
            <a:endParaRPr lang="zh-CN" altLang="en-US" dirty="0">
              <a:solidFill>
                <a:srgbClr val="660066"/>
              </a:solidFill>
            </a:endParaRPr>
          </a:p>
        </p:txBody>
      </p:sp>
      <p:cxnSp>
        <p:nvCxnSpPr>
          <p:cNvPr id="70" name="直接箭头连接符 69">
            <a:extLst>
              <a:ext uri="{FF2B5EF4-FFF2-40B4-BE49-F238E27FC236}">
                <a16:creationId xmlns:a16="http://schemas.microsoft.com/office/drawing/2014/main" id="{42DDFC00-EED7-4CA1-B31A-376AE835B37F}"/>
              </a:ext>
            </a:extLst>
          </p:cNvPr>
          <p:cNvCxnSpPr/>
          <p:nvPr/>
        </p:nvCxnSpPr>
        <p:spPr>
          <a:xfrm>
            <a:off x="9278317" y="1934923"/>
            <a:ext cx="602833" cy="127244"/>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a:extLst>
              <a:ext uri="{FF2B5EF4-FFF2-40B4-BE49-F238E27FC236}">
                <a16:creationId xmlns:a16="http://schemas.microsoft.com/office/drawing/2014/main" id="{7D9D1C60-A44E-47D7-AA39-DFAF111714D6}"/>
              </a:ext>
            </a:extLst>
          </p:cNvPr>
          <p:cNvCxnSpPr/>
          <p:nvPr/>
        </p:nvCxnSpPr>
        <p:spPr>
          <a:xfrm>
            <a:off x="9357475" y="2253526"/>
            <a:ext cx="602833" cy="127244"/>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2" name="直接箭头连接符 71">
            <a:extLst>
              <a:ext uri="{FF2B5EF4-FFF2-40B4-BE49-F238E27FC236}">
                <a16:creationId xmlns:a16="http://schemas.microsoft.com/office/drawing/2014/main" id="{E7C6F444-B15A-459A-862C-1199BA7403A8}"/>
              </a:ext>
            </a:extLst>
          </p:cNvPr>
          <p:cNvCxnSpPr/>
          <p:nvPr/>
        </p:nvCxnSpPr>
        <p:spPr>
          <a:xfrm>
            <a:off x="9357474" y="2528879"/>
            <a:ext cx="801266" cy="180041"/>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3" name="直接箭头连接符 72">
            <a:extLst>
              <a:ext uri="{FF2B5EF4-FFF2-40B4-BE49-F238E27FC236}">
                <a16:creationId xmlns:a16="http://schemas.microsoft.com/office/drawing/2014/main" id="{C4FA951E-980A-4CB3-A6E5-B5F77FE44DBF}"/>
              </a:ext>
            </a:extLst>
          </p:cNvPr>
          <p:cNvCxnSpPr/>
          <p:nvPr/>
        </p:nvCxnSpPr>
        <p:spPr>
          <a:xfrm>
            <a:off x="9424680" y="2854927"/>
            <a:ext cx="602833" cy="127244"/>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4" name="直接箭头连接符 73">
            <a:extLst>
              <a:ext uri="{FF2B5EF4-FFF2-40B4-BE49-F238E27FC236}">
                <a16:creationId xmlns:a16="http://schemas.microsoft.com/office/drawing/2014/main" id="{B51CCB40-CC79-44A1-A1E5-F7D61A5BF852}"/>
              </a:ext>
            </a:extLst>
          </p:cNvPr>
          <p:cNvCxnSpPr/>
          <p:nvPr/>
        </p:nvCxnSpPr>
        <p:spPr>
          <a:xfrm flipV="1">
            <a:off x="9658891" y="2981139"/>
            <a:ext cx="696579" cy="529377"/>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5" name="直接箭头连接符 74">
            <a:extLst>
              <a:ext uri="{FF2B5EF4-FFF2-40B4-BE49-F238E27FC236}">
                <a16:creationId xmlns:a16="http://schemas.microsoft.com/office/drawing/2014/main" id="{F572750E-CEB7-4793-BD7C-F754F1B0BF85}"/>
              </a:ext>
            </a:extLst>
          </p:cNvPr>
          <p:cNvCxnSpPr/>
          <p:nvPr/>
        </p:nvCxnSpPr>
        <p:spPr>
          <a:xfrm flipV="1">
            <a:off x="10541783" y="2854927"/>
            <a:ext cx="236717" cy="1161178"/>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0" name="文本框 79">
            <a:extLst>
              <a:ext uri="{FF2B5EF4-FFF2-40B4-BE49-F238E27FC236}">
                <a16:creationId xmlns:a16="http://schemas.microsoft.com/office/drawing/2014/main" id="{3A52EE9A-7399-4AFB-8989-73C66FFC4FF9}"/>
              </a:ext>
            </a:extLst>
          </p:cNvPr>
          <p:cNvSpPr txBox="1"/>
          <p:nvPr/>
        </p:nvSpPr>
        <p:spPr>
          <a:xfrm>
            <a:off x="-240704" y="3275521"/>
            <a:ext cx="9812551" cy="1737655"/>
          </a:xfrm>
          <a:prstGeom prst="rect">
            <a:avLst/>
          </a:prstGeom>
          <a:noFill/>
        </p:spPr>
        <p:txBody>
          <a:bodyPr wrap="square">
            <a:spAutoFit/>
          </a:bodyPr>
          <a:lstStyle/>
          <a:p>
            <a:pPr marL="540000">
              <a:lnSpc>
                <a:spcPct val="110000"/>
              </a:lnSpc>
              <a:spcAft>
                <a:spcPts val="0"/>
              </a:spcAft>
              <a:buClr>
                <a:srgbClr val="002060"/>
              </a:buClr>
            </a:pPr>
            <a:r>
              <a:rPr lang="en-US" altLang="zh-CN" sz="1800" dirty="0">
                <a:solidFill>
                  <a:srgbClr val="0000FF"/>
                </a:solidFill>
              </a:rPr>
              <a:t>Currently:</a:t>
            </a:r>
          </a:p>
          <a:p>
            <a:pPr marL="825750" indent="-285750">
              <a:lnSpc>
                <a:spcPct val="110000"/>
              </a:lnSpc>
              <a:spcAft>
                <a:spcPts val="0"/>
              </a:spcAft>
              <a:buClr>
                <a:srgbClr val="002060"/>
              </a:buClr>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The cryostat has been updated as the optimization of the SC magnets.</a:t>
            </a:r>
          </a:p>
          <a:p>
            <a:pPr marL="825750" indent="-285750">
              <a:lnSpc>
                <a:spcPct val="110000"/>
              </a:lnSpc>
              <a:spcAft>
                <a:spcPts val="0"/>
              </a:spcAft>
              <a:buClr>
                <a:srgbClr val="002060"/>
              </a:buClr>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Supercritical/ Subcooled liquid helium is used as the cold source.</a:t>
            </a:r>
          </a:p>
          <a:p>
            <a:pPr marL="825750" indent="-285750">
              <a:lnSpc>
                <a:spcPct val="110000"/>
              </a:lnSpc>
              <a:spcAft>
                <a:spcPts val="0"/>
              </a:spcAft>
              <a:buClr>
                <a:srgbClr val="002060"/>
              </a:buClr>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Double cooling channels of SC magnets can be used, if the mechanical space is allowed. </a:t>
            </a:r>
          </a:p>
          <a:p>
            <a:pPr marL="825750" indent="-285750">
              <a:lnSpc>
                <a:spcPct val="110000"/>
              </a:lnSpc>
              <a:spcAft>
                <a:spcPts val="0"/>
              </a:spcAft>
              <a:buClr>
                <a:srgbClr val="002060"/>
              </a:buClr>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A subcooled </a:t>
            </a:r>
            <a:r>
              <a:rPr lang="en-US" altLang="zh-CN" sz="1600" dirty="0" err="1">
                <a:latin typeface="Arial" panose="020B0604020202020204" pitchFamily="34" charset="0"/>
                <a:cs typeface="Arial" panose="020B0604020202020204" pitchFamily="34" charset="0"/>
              </a:rPr>
              <a:t>LHe</a:t>
            </a:r>
            <a:r>
              <a:rPr lang="en-US" altLang="zh-CN" sz="1600" dirty="0">
                <a:latin typeface="Arial" panose="020B0604020202020204" pitchFamily="34" charset="0"/>
                <a:cs typeface="Arial" panose="020B0604020202020204" pitchFamily="34" charset="0"/>
              </a:rPr>
              <a:t> circulation is designed, which can increase the flow rate largely. </a:t>
            </a:r>
          </a:p>
          <a:p>
            <a:pPr marL="825750" indent="-285750">
              <a:lnSpc>
                <a:spcPct val="110000"/>
              </a:lnSpc>
              <a:spcAft>
                <a:spcPts val="0"/>
              </a:spcAft>
              <a:buClr>
                <a:srgbClr val="002060"/>
              </a:buClr>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Current lead and cryogenic system is designed initially;</a:t>
            </a:r>
          </a:p>
        </p:txBody>
      </p:sp>
      <p:sp>
        <p:nvSpPr>
          <p:cNvPr id="81" name="文本框 80">
            <a:extLst>
              <a:ext uri="{FF2B5EF4-FFF2-40B4-BE49-F238E27FC236}">
                <a16:creationId xmlns:a16="http://schemas.microsoft.com/office/drawing/2014/main" id="{43BB1AF1-6598-461C-BB29-30C9B1A18205}"/>
              </a:ext>
            </a:extLst>
          </p:cNvPr>
          <p:cNvSpPr txBox="1"/>
          <p:nvPr/>
        </p:nvSpPr>
        <p:spPr>
          <a:xfrm>
            <a:off x="-240704" y="4941168"/>
            <a:ext cx="7231023" cy="1730217"/>
          </a:xfrm>
          <a:prstGeom prst="rect">
            <a:avLst/>
          </a:prstGeom>
          <a:noFill/>
        </p:spPr>
        <p:txBody>
          <a:bodyPr wrap="square">
            <a:spAutoFit/>
          </a:bodyPr>
          <a:lstStyle/>
          <a:p>
            <a:pPr marL="540000">
              <a:lnSpc>
                <a:spcPct val="110000"/>
              </a:lnSpc>
              <a:spcAft>
                <a:spcPts val="0"/>
              </a:spcAft>
              <a:buClr>
                <a:srgbClr val="002060"/>
              </a:buClr>
            </a:pPr>
            <a:r>
              <a:rPr lang="en-US" altLang="zh-CN" sz="1800" dirty="0">
                <a:solidFill>
                  <a:srgbClr val="0000FF"/>
                </a:solidFill>
              </a:rPr>
              <a:t>In the future:</a:t>
            </a:r>
          </a:p>
          <a:p>
            <a:pPr marL="825750" indent="-285750">
              <a:lnSpc>
                <a:spcPct val="110000"/>
              </a:lnSpc>
              <a:spcAft>
                <a:spcPts val="0"/>
              </a:spcAft>
              <a:buClr>
                <a:srgbClr val="002060"/>
              </a:buClr>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Optimization of the cryostat; Thermal and mechanical analysis; (quench protection, energy storage , supports )</a:t>
            </a:r>
          </a:p>
          <a:p>
            <a:pPr marL="825750" indent="-285750">
              <a:lnSpc>
                <a:spcPct val="110000"/>
              </a:lnSpc>
              <a:spcAft>
                <a:spcPts val="0"/>
              </a:spcAft>
              <a:buClr>
                <a:srgbClr val="002060"/>
              </a:buClr>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Current lead design</a:t>
            </a:r>
            <a:r>
              <a:rPr lang="zh-CN" altLang="en-US" sz="1600" dirty="0">
                <a:latin typeface="Arial" panose="020B0604020202020204" pitchFamily="34" charset="0"/>
                <a:cs typeface="Arial" panose="020B0604020202020204" pitchFamily="34" charset="0"/>
              </a:rPr>
              <a:t>；</a:t>
            </a:r>
            <a:endParaRPr lang="en-US" altLang="zh-CN" sz="1600" dirty="0">
              <a:latin typeface="Arial" panose="020B0604020202020204" pitchFamily="34" charset="0"/>
              <a:cs typeface="Arial" panose="020B0604020202020204" pitchFamily="34" charset="0"/>
            </a:endParaRPr>
          </a:p>
          <a:p>
            <a:pPr marL="825750" indent="-285750">
              <a:lnSpc>
                <a:spcPct val="110000"/>
              </a:lnSpc>
              <a:spcAft>
                <a:spcPts val="0"/>
              </a:spcAft>
              <a:buClr>
                <a:srgbClr val="002060"/>
              </a:buClr>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Measurement requirements; (temperature/pressure/BPM)</a:t>
            </a:r>
          </a:p>
          <a:p>
            <a:pPr marL="825750" indent="-285750">
              <a:lnSpc>
                <a:spcPct val="110000"/>
              </a:lnSpc>
              <a:spcAft>
                <a:spcPts val="0"/>
              </a:spcAft>
              <a:buClr>
                <a:srgbClr val="002060"/>
              </a:buClr>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Initial consideration of processing and manufacturing technology;</a:t>
            </a:r>
          </a:p>
        </p:txBody>
      </p:sp>
      <p:pic>
        <p:nvPicPr>
          <p:cNvPr id="82" name="图片 81">
            <a:extLst>
              <a:ext uri="{FF2B5EF4-FFF2-40B4-BE49-F238E27FC236}">
                <a16:creationId xmlns:a16="http://schemas.microsoft.com/office/drawing/2014/main" id="{D0A422DB-354C-482E-8F2A-73531CF75C31}"/>
              </a:ext>
            </a:extLst>
          </p:cNvPr>
          <p:cNvPicPr>
            <a:picLocks noChangeAspect="1"/>
          </p:cNvPicPr>
          <p:nvPr/>
        </p:nvPicPr>
        <p:blipFill>
          <a:blip r:embed="rId5"/>
          <a:stretch>
            <a:fillRect/>
          </a:stretch>
        </p:blipFill>
        <p:spPr>
          <a:xfrm>
            <a:off x="6785929" y="5164333"/>
            <a:ext cx="4776380" cy="1644209"/>
          </a:xfrm>
          <a:prstGeom prst="rect">
            <a:avLst/>
          </a:prstGeom>
        </p:spPr>
      </p:pic>
      <p:cxnSp>
        <p:nvCxnSpPr>
          <p:cNvPr id="83" name="直接箭头连接符 82">
            <a:extLst>
              <a:ext uri="{FF2B5EF4-FFF2-40B4-BE49-F238E27FC236}">
                <a16:creationId xmlns:a16="http://schemas.microsoft.com/office/drawing/2014/main" id="{38091326-12D0-4345-BFFF-99D1DC0C1107}"/>
              </a:ext>
            </a:extLst>
          </p:cNvPr>
          <p:cNvCxnSpPr/>
          <p:nvPr/>
        </p:nvCxnSpPr>
        <p:spPr>
          <a:xfrm flipH="1">
            <a:off x="11425821" y="6051892"/>
            <a:ext cx="502242" cy="0"/>
          </a:xfrm>
          <a:prstGeom prst="straightConnector1">
            <a:avLst/>
          </a:prstGeom>
          <a:ln w="31750">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84" name="直接箭头连接符 83">
            <a:extLst>
              <a:ext uri="{FF2B5EF4-FFF2-40B4-BE49-F238E27FC236}">
                <a16:creationId xmlns:a16="http://schemas.microsoft.com/office/drawing/2014/main" id="{052E9EB3-4BDD-4661-AB0A-756C6A4D628C}"/>
              </a:ext>
            </a:extLst>
          </p:cNvPr>
          <p:cNvCxnSpPr>
            <a:cxnSpLocks/>
          </p:cNvCxnSpPr>
          <p:nvPr/>
        </p:nvCxnSpPr>
        <p:spPr>
          <a:xfrm>
            <a:off x="11505724" y="5759667"/>
            <a:ext cx="572038" cy="0"/>
          </a:xfrm>
          <a:prstGeom prst="straightConnector1">
            <a:avLst/>
          </a:prstGeom>
          <a:ln w="31750">
            <a:solidFill>
              <a:srgbClr val="CC00FF"/>
            </a:solidFill>
            <a:tailEnd type="triangle"/>
          </a:ln>
        </p:spPr>
        <p:style>
          <a:lnRef idx="3">
            <a:schemeClr val="accent1"/>
          </a:lnRef>
          <a:fillRef idx="0">
            <a:schemeClr val="accent1"/>
          </a:fillRef>
          <a:effectRef idx="2">
            <a:schemeClr val="accent1"/>
          </a:effectRef>
          <a:fontRef idx="minor">
            <a:schemeClr val="tx1"/>
          </a:fontRef>
        </p:style>
      </p:cxnSp>
      <p:sp>
        <p:nvSpPr>
          <p:cNvPr id="85" name="文本框 84">
            <a:extLst>
              <a:ext uri="{FF2B5EF4-FFF2-40B4-BE49-F238E27FC236}">
                <a16:creationId xmlns:a16="http://schemas.microsoft.com/office/drawing/2014/main" id="{0C77513C-50B1-43A0-B791-38F15D8B869B}"/>
              </a:ext>
            </a:extLst>
          </p:cNvPr>
          <p:cNvSpPr txBox="1"/>
          <p:nvPr/>
        </p:nvSpPr>
        <p:spPr>
          <a:xfrm>
            <a:off x="11411898" y="5756533"/>
            <a:ext cx="867724" cy="338554"/>
          </a:xfrm>
          <a:prstGeom prst="rect">
            <a:avLst/>
          </a:prstGeom>
          <a:noFill/>
        </p:spPr>
        <p:txBody>
          <a:bodyPr wrap="square" rtlCol="0">
            <a:spAutoFit/>
          </a:bodyPr>
          <a:lstStyle/>
          <a:p>
            <a:pPr algn="ctr"/>
            <a:r>
              <a:rPr lang="en-US" altLang="zh-CN" sz="1600" b="1" dirty="0">
                <a:solidFill>
                  <a:srgbClr val="FF0000"/>
                </a:solidFill>
              </a:rPr>
              <a:t>inlet</a:t>
            </a:r>
            <a:endParaRPr lang="zh-CN" altLang="en-US" sz="1600" b="1" dirty="0">
              <a:solidFill>
                <a:srgbClr val="FF0000"/>
              </a:solidFill>
            </a:endParaRPr>
          </a:p>
        </p:txBody>
      </p:sp>
      <p:sp>
        <p:nvSpPr>
          <p:cNvPr id="86" name="文本框 85">
            <a:extLst>
              <a:ext uri="{FF2B5EF4-FFF2-40B4-BE49-F238E27FC236}">
                <a16:creationId xmlns:a16="http://schemas.microsoft.com/office/drawing/2014/main" id="{8DE5961C-3DCE-4DA3-A8AD-BDCD546476F8}"/>
              </a:ext>
            </a:extLst>
          </p:cNvPr>
          <p:cNvSpPr txBox="1"/>
          <p:nvPr/>
        </p:nvSpPr>
        <p:spPr>
          <a:xfrm>
            <a:off x="11487104" y="5466710"/>
            <a:ext cx="867724" cy="338554"/>
          </a:xfrm>
          <a:prstGeom prst="rect">
            <a:avLst/>
          </a:prstGeom>
          <a:noFill/>
        </p:spPr>
        <p:txBody>
          <a:bodyPr wrap="square" rtlCol="0">
            <a:spAutoFit/>
          </a:bodyPr>
          <a:lstStyle/>
          <a:p>
            <a:pPr algn="ctr"/>
            <a:r>
              <a:rPr lang="en-US" altLang="zh-CN" sz="1600" b="1" dirty="0">
                <a:solidFill>
                  <a:srgbClr val="CC00FF"/>
                </a:solidFill>
              </a:rPr>
              <a:t>outlet</a:t>
            </a:r>
            <a:endParaRPr lang="zh-CN" altLang="en-US" sz="1600" b="1" dirty="0">
              <a:solidFill>
                <a:srgbClr val="CC00FF"/>
              </a:solidFill>
            </a:endParaRPr>
          </a:p>
        </p:txBody>
      </p:sp>
      <p:sp>
        <p:nvSpPr>
          <p:cNvPr id="87" name="文本框 86">
            <a:extLst>
              <a:ext uri="{FF2B5EF4-FFF2-40B4-BE49-F238E27FC236}">
                <a16:creationId xmlns:a16="http://schemas.microsoft.com/office/drawing/2014/main" id="{43E2BB68-4076-4F0B-A912-00275383460D}"/>
              </a:ext>
            </a:extLst>
          </p:cNvPr>
          <p:cNvSpPr txBox="1"/>
          <p:nvPr/>
        </p:nvSpPr>
        <p:spPr>
          <a:xfrm>
            <a:off x="1166817" y="181802"/>
            <a:ext cx="9611683" cy="646331"/>
          </a:xfrm>
          <a:prstGeom prst="rect">
            <a:avLst/>
          </a:prstGeom>
          <a:noFill/>
        </p:spPr>
        <p:txBody>
          <a:bodyPr wrap="square" rtlCol="0">
            <a:spAutoFit/>
          </a:bodyPr>
          <a:lstStyle/>
          <a:p>
            <a:pPr algn="ctr"/>
            <a:r>
              <a:rPr lang="en-US" altLang="zh-CN" sz="3600" b="1" dirty="0">
                <a:solidFill>
                  <a:srgbClr val="C00000"/>
                </a:solidFill>
                <a:latin typeface="Arial" panose="020B0604020202020204" pitchFamily="34" charset="0"/>
                <a:cs typeface="Arial" panose="020B0604020202020204" pitchFamily="34" charset="0"/>
              </a:rPr>
              <a:t>SC magnets and cryostat</a:t>
            </a:r>
            <a:endParaRPr lang="zh-CN" altLang="en-US" sz="36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8570490"/>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31767</TotalTime>
  <Words>2716</Words>
  <Application>Microsoft Office PowerPoint</Application>
  <PresentationFormat>宽屏</PresentationFormat>
  <Paragraphs>422</Paragraphs>
  <Slides>23</Slides>
  <Notes>6</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23</vt:i4>
      </vt:variant>
    </vt:vector>
  </HeadingPairs>
  <TitlesOfParts>
    <vt:vector size="34" baseType="lpstr">
      <vt:lpstr>Calibri (正文)</vt:lpstr>
      <vt:lpstr>等线</vt:lpstr>
      <vt:lpstr>微软雅黑</vt:lpstr>
      <vt:lpstr>Arial</vt:lpstr>
      <vt:lpstr>Arial Black</vt:lpstr>
      <vt:lpstr>Calibri</vt:lpstr>
      <vt:lpstr>Symbol</vt:lpstr>
      <vt:lpstr>Times</vt:lpstr>
      <vt:lpstr>Times New Roman</vt:lpstr>
      <vt:lpstr>Wingdings</vt:lpstr>
      <vt:lpstr>Office 主题</vt:lpstr>
      <vt:lpstr>PowerPoint 演示文稿</vt:lpstr>
      <vt:lpstr>Content</vt:lpstr>
      <vt:lpstr>Introduction - MDI layout and IR design</vt:lpstr>
      <vt:lpstr>Introduction - MDI parameters</vt:lpstr>
      <vt:lpstr>PowerPoint 演示文稿</vt:lpstr>
      <vt:lpstr>PowerPoint 演示文稿</vt:lpstr>
      <vt:lpstr>PowerPoint 演示文稿</vt:lpstr>
      <vt:lpstr>PowerPoint 演示文稿</vt:lpstr>
      <vt:lpstr>PowerPoint 演示文稿</vt:lpstr>
      <vt:lpstr>Radiation background</vt:lpstr>
      <vt:lpstr>SR mitigation – mask and gold plating</vt:lpstr>
      <vt:lpstr>Shielding</vt:lpstr>
      <vt:lpstr>Movable collimators</vt:lpstr>
      <vt:lpstr>Heat load in IR</vt:lpstr>
      <vt:lpstr>PowerPoint 演示文稿</vt:lpstr>
      <vt:lpstr>Remote Vacuum Connector plan in EDR</vt:lpstr>
      <vt:lpstr>SC magnet support system</vt:lpstr>
      <vt:lpstr>IR BPMs</vt:lpstr>
      <vt:lpstr>Integration and Assembly</vt:lpstr>
      <vt:lpstr>Alignment precision during installation and positioning</vt:lpstr>
      <vt:lpstr>Fast luminosity tuning system</vt:lpstr>
      <vt:lpstr>Conclusions</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vivi</dc:creator>
  <cp:lastModifiedBy>HP</cp:lastModifiedBy>
  <cp:revision>3984</cp:revision>
  <cp:lastPrinted>2022-11-06T05:19:21Z</cp:lastPrinted>
  <dcterms:created xsi:type="dcterms:W3CDTF">2012-09-04T11:33:36Z</dcterms:created>
  <dcterms:modified xsi:type="dcterms:W3CDTF">2024-10-23T07:28:52Z</dcterms:modified>
</cp:coreProperties>
</file>