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vsdx" ContentType="application/vnd.ms-visio.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6" r:id="rId1"/>
    <p:sldMasterId id="2147483771" r:id="rId2"/>
  </p:sldMasterIdLst>
  <p:notesMasterIdLst>
    <p:notesMasterId r:id="rId34"/>
  </p:notesMasterIdLst>
  <p:sldIdLst>
    <p:sldId id="953" r:id="rId3"/>
    <p:sldId id="1420" r:id="rId4"/>
    <p:sldId id="1526" r:id="rId5"/>
    <p:sldId id="2323" r:id="rId6"/>
    <p:sldId id="2317" r:id="rId7"/>
    <p:sldId id="2330" r:id="rId8"/>
    <p:sldId id="1488" r:id="rId9"/>
    <p:sldId id="2291" r:id="rId10"/>
    <p:sldId id="2322" r:id="rId11"/>
    <p:sldId id="1438" r:id="rId12"/>
    <p:sldId id="2332" r:id="rId13"/>
    <p:sldId id="2296" r:id="rId14"/>
    <p:sldId id="2324" r:id="rId15"/>
    <p:sldId id="2327" r:id="rId16"/>
    <p:sldId id="2339" r:id="rId17"/>
    <p:sldId id="2334" r:id="rId18"/>
    <p:sldId id="2333" r:id="rId19"/>
    <p:sldId id="2335" r:id="rId20"/>
    <p:sldId id="2336" r:id="rId21"/>
    <p:sldId id="1500" r:id="rId22"/>
    <p:sldId id="2340" r:id="rId23"/>
    <p:sldId id="1442" r:id="rId24"/>
    <p:sldId id="1499" r:id="rId25"/>
    <p:sldId id="2341" r:id="rId26"/>
    <p:sldId id="1430" r:id="rId27"/>
    <p:sldId id="2310" r:id="rId28"/>
    <p:sldId id="1507" r:id="rId29"/>
    <p:sldId id="543" r:id="rId30"/>
    <p:sldId id="2311" r:id="rId31"/>
    <p:sldId id="2319" r:id="rId32"/>
    <p:sldId id="1474" r:id="rId3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葛锐]" initials="l" lastIdx="2" clrIdx="0">
    <p:extLst>
      <p:ext uri="{19B8F6BF-5375-455C-9EA6-DF929625EA0E}">
        <p15:presenceInfo xmlns:p15="http://schemas.microsoft.com/office/powerpoint/2012/main" userId="[葛锐]" providerId="None"/>
      </p:ext>
    </p:extLst>
  </p:cmAuthor>
  <p:cmAuthor id="2" name="Li Mei" initials="LM" lastIdx="3" clrIdx="1">
    <p:extLst>
      <p:ext uri="{19B8F6BF-5375-455C-9EA6-DF929625EA0E}">
        <p15:presenceInfo xmlns:p15="http://schemas.microsoft.com/office/powerpoint/2012/main" userId="27f4163e153943f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FF00"/>
    <a:srgbClr val="FF0066"/>
    <a:srgbClr val="0000FF"/>
    <a:srgbClr val="FFFFFF"/>
    <a:srgbClr val="BD0000"/>
    <a:srgbClr val="00AA48"/>
    <a:srgbClr val="009EDE"/>
    <a:srgbClr val="FFCC99"/>
    <a:srgbClr val="FF99FF"/>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84E427A-3D55-4303-BF80-6455036E1DE7}" styleName="主题样式 1 - 强调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E3FDE45-AF77-4B5C-9715-49D594BDF05E}" styleName="浅色样式 1 - 强调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2838BEF-8BB2-4498-84A7-C5851F593DF1}" styleName="中度样式 4 - 强调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771" autoAdjust="0"/>
    <p:restoredTop sz="95814" autoAdjust="0"/>
  </p:normalViewPr>
  <p:slideViewPr>
    <p:cSldViewPr snapToGrid="0">
      <p:cViewPr varScale="1">
        <p:scale>
          <a:sx n="95" d="100"/>
          <a:sy n="95" d="100"/>
        </p:scale>
        <p:origin x="880" y="6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commentAuthors" Target="commentAuthors.xml"/><Relationship Id="rId8" Type="http://schemas.openxmlformats.org/officeDocument/2006/relationships/slide" Target="slides/slide6.xml"/><Relationship Id="rId3" Type="http://schemas.openxmlformats.org/officeDocument/2006/relationships/slide" Target="slides/slid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0AF30E-ECEF-4DE7-8582-33AD8F89BB46}" type="datetimeFigureOut">
              <a:rPr lang="zh-CN" altLang="en-US" smtClean="0"/>
              <a:t>2024/10/23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F6BB68-145E-4D6B-A52C-7C0A0198E3B0}" type="slidenum">
              <a:rPr lang="zh-CN" altLang="en-US" smtClean="0"/>
              <a:t>‹#›</a:t>
            </a:fld>
            <a:endParaRPr lang="zh-CN" altLang="en-US"/>
          </a:p>
        </p:txBody>
      </p:sp>
    </p:spTree>
    <p:extLst>
      <p:ext uri="{BB962C8B-B14F-4D97-AF65-F5344CB8AC3E}">
        <p14:creationId xmlns:p14="http://schemas.microsoft.com/office/powerpoint/2010/main" val="19970094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Good morning, everyone, This is Mei Li from IHEP, and I am honored to be here to give you a report “</a:t>
            </a:r>
            <a:r>
              <a:rPr kumimoji="0" lang="en-US" altLang="zh-CN" sz="1200" b="1" i="0" u="none" strike="noStrike" kern="1200" cap="none" spc="0" normalizeH="0" baseline="0" noProof="0" dirty="0">
                <a:ln>
                  <a:noFill/>
                </a:ln>
                <a:solidFill>
                  <a:srgbClr val="C00000"/>
                </a:solidFill>
                <a:effectLst/>
                <a:uLnTx/>
                <a:uFillTx/>
                <a:latin typeface="Arial" panose="020B0604020202020204" pitchFamily="34" charset="0"/>
                <a:ea typeface="宋体" panose="02010600030101010101" pitchFamily="2" charset="-122"/>
                <a:cs typeface="Arial" panose="020B0604020202020204" pitchFamily="34" charset="0"/>
              </a:rPr>
              <a:t>CEPC cryogenic system EDR plan and status</a:t>
            </a:r>
            <a:r>
              <a:rPr lang="en-US" altLang="zh-CN" dirty="0"/>
              <a:t>” .</a:t>
            </a:r>
            <a:endParaRPr lang="zh-CN" altLang="en-US" dirty="0"/>
          </a:p>
        </p:txBody>
      </p:sp>
      <p:sp>
        <p:nvSpPr>
          <p:cNvPr id="4" name="灯片编号占位符 3"/>
          <p:cNvSpPr>
            <a:spLocks noGrp="1"/>
          </p:cNvSpPr>
          <p:nvPr>
            <p:ph type="sldNum" sz="quarter" idx="5"/>
          </p:nvPr>
        </p:nvSpPr>
        <p:spPr/>
        <p:txBody>
          <a:bodyPr/>
          <a:lstStyle/>
          <a:p>
            <a:fld id="{ABF6BB68-145E-4D6B-A52C-7C0A0198E3B0}" type="slidenum">
              <a:rPr lang="zh-CN" altLang="en-US" smtClean="0"/>
              <a:t>1</a:t>
            </a:fld>
            <a:endParaRPr lang="zh-CN" altLang="en-US"/>
          </a:p>
        </p:txBody>
      </p:sp>
    </p:spTree>
    <p:extLst>
      <p:ext uri="{BB962C8B-B14F-4D97-AF65-F5344CB8AC3E}">
        <p14:creationId xmlns:p14="http://schemas.microsoft.com/office/powerpoint/2010/main" val="37775277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These diagrams show the key node parameters for the optimization cases. In this diagrams, the temperature, pressure, and mass flow rate information can be reviewed,  which lays the foundation for the further CM design, multiple TL design, and valve box design. In this same way, we also conducted the 5~8K circuit, 40~80K TS process calculation.</a:t>
            </a:r>
            <a:endParaRPr lang="zh-CN" altLang="en-US" dirty="0"/>
          </a:p>
        </p:txBody>
      </p:sp>
      <p:sp>
        <p:nvSpPr>
          <p:cNvPr id="4" name="灯片编号占位符 3"/>
          <p:cNvSpPr>
            <a:spLocks noGrp="1"/>
          </p:cNvSpPr>
          <p:nvPr>
            <p:ph type="sldNum" sz="quarter" idx="5"/>
          </p:nvPr>
        </p:nvSpPr>
        <p:spPr/>
        <p:txBody>
          <a:bodyPr/>
          <a:lstStyle/>
          <a:p>
            <a:fld id="{ABF6BB68-145E-4D6B-A52C-7C0A0198E3B0}" type="slidenum">
              <a:rPr lang="zh-CN" altLang="en-US" smtClean="0"/>
              <a:t>12</a:t>
            </a:fld>
            <a:endParaRPr lang="zh-CN" altLang="en-US"/>
          </a:p>
        </p:txBody>
      </p:sp>
    </p:spTree>
    <p:extLst>
      <p:ext uri="{BB962C8B-B14F-4D97-AF65-F5344CB8AC3E}">
        <p14:creationId xmlns:p14="http://schemas.microsoft.com/office/powerpoint/2010/main" val="12161546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After the detailed process calculation, we have selected the proper TL sizes for the different temperature zone. </a:t>
            </a:r>
            <a:endParaRPr lang="zh-CN" altLang="en-US" dirty="0"/>
          </a:p>
        </p:txBody>
      </p:sp>
      <p:sp>
        <p:nvSpPr>
          <p:cNvPr id="4" name="灯片编号占位符 3"/>
          <p:cNvSpPr>
            <a:spLocks noGrp="1"/>
          </p:cNvSpPr>
          <p:nvPr>
            <p:ph type="sldNum" sz="quarter" idx="5"/>
          </p:nvPr>
        </p:nvSpPr>
        <p:spPr/>
        <p:txBody>
          <a:bodyPr/>
          <a:lstStyle/>
          <a:p>
            <a:fld id="{9D0366F1-34E7-409E-B1AD-D84EADF09599}" type="slidenum">
              <a:rPr lang="zh-CN" altLang="en-US" smtClean="0"/>
              <a:t>13</a:t>
            </a:fld>
            <a:endParaRPr lang="zh-CN" altLang="en-US"/>
          </a:p>
        </p:txBody>
      </p:sp>
    </p:spTree>
    <p:extLst>
      <p:ext uri="{BB962C8B-B14F-4D97-AF65-F5344CB8AC3E}">
        <p14:creationId xmlns:p14="http://schemas.microsoft.com/office/powerpoint/2010/main" val="1971920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ABF6BB68-145E-4D6B-A52C-7C0A0198E3B0}" type="slidenum">
              <a:rPr lang="zh-CN" altLang="en-US" smtClean="0"/>
              <a:t>14</a:t>
            </a:fld>
            <a:endParaRPr lang="zh-CN" altLang="en-US"/>
          </a:p>
        </p:txBody>
      </p:sp>
    </p:spTree>
    <p:extLst>
      <p:ext uri="{BB962C8B-B14F-4D97-AF65-F5344CB8AC3E}">
        <p14:creationId xmlns:p14="http://schemas.microsoft.com/office/powerpoint/2010/main" val="4203434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Now, the </a:t>
            </a:r>
            <a:r>
              <a:rPr lang="en-US" altLang="zh-CN" dirty="0" err="1"/>
              <a:t>coldbox</a:t>
            </a:r>
            <a:r>
              <a:rPr lang="en-US" altLang="zh-CN" dirty="0"/>
              <a:t> assembly and integration works are underway, and it’s expected to finish the commissioning works in the next year.</a:t>
            </a:r>
            <a:endParaRPr lang="zh-CN" altLang="en-US" dirty="0"/>
          </a:p>
        </p:txBody>
      </p:sp>
      <p:sp>
        <p:nvSpPr>
          <p:cNvPr id="4" name="灯片编号占位符 3"/>
          <p:cNvSpPr>
            <a:spLocks noGrp="1"/>
          </p:cNvSpPr>
          <p:nvPr>
            <p:ph type="sldNum" sz="quarter" idx="5"/>
          </p:nvPr>
        </p:nvSpPr>
        <p:spPr/>
        <p:txBody>
          <a:bodyPr/>
          <a:lstStyle/>
          <a:p>
            <a:fld id="{ABF6BB68-145E-4D6B-A52C-7C0A0198E3B0}" type="slidenum">
              <a:rPr lang="zh-CN" altLang="en-US" smtClean="0"/>
              <a:t>20</a:t>
            </a:fld>
            <a:endParaRPr lang="zh-CN" altLang="en-US"/>
          </a:p>
        </p:txBody>
      </p:sp>
    </p:spTree>
    <p:extLst>
      <p:ext uri="{BB962C8B-B14F-4D97-AF65-F5344CB8AC3E}">
        <p14:creationId xmlns:p14="http://schemas.microsoft.com/office/powerpoint/2010/main" val="25659554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800" kern="100" dirty="0">
                <a:effectLst/>
                <a:latin typeface="等线" panose="02010600030101010101" pitchFamily="2" charset="-122"/>
                <a:ea typeface="等线" panose="02010600030101010101" pitchFamily="2" charset="-122"/>
                <a:cs typeface="Times New Roman" panose="02020603050405020304" pitchFamily="18" charset="0"/>
              </a:rPr>
              <a:t>Ok, the above-mentioned content is the 1.3GHz 9-cell cavity cryomodule, another type cryomodule is </a:t>
            </a:r>
            <a:r>
              <a:rPr lang="en-US" altLang="zh-CN" sz="1800" b="1" kern="100" dirty="0">
                <a:effectLst/>
                <a:latin typeface="等线" panose="02010600030101010101" pitchFamily="2" charset="-122"/>
                <a:ea typeface="等线" panose="02010600030101010101" pitchFamily="2" charset="-122"/>
                <a:cs typeface="Times New Roman" panose="02020603050405020304" pitchFamily="18" charset="0"/>
              </a:rPr>
              <a:t>650MHz 2-cell cavities cryomodule. </a:t>
            </a:r>
            <a:r>
              <a:rPr lang="en-US" altLang="zh-CN" sz="1800" kern="100" dirty="0">
                <a:effectLst/>
                <a:latin typeface="等线" panose="02010600030101010101" pitchFamily="2" charset="-122"/>
                <a:ea typeface="等线" panose="02010600030101010101" pitchFamily="2" charset="-122"/>
                <a:cs typeface="Times New Roman" panose="02020603050405020304" pitchFamily="18" charset="0"/>
              </a:rPr>
              <a:t>This diagram shows the cross section view, Including six 2-cell cavities, high power couplers, mechanical tuners and Higher-Order-Mode (HOM) Absorbers. The total length is about 9.5 meters.  These two table shows the parameters.</a:t>
            </a:r>
            <a:endParaRPr lang="zh-CN" altLang="zh-CN" sz="1800" kern="100" dirty="0">
              <a:effectLst/>
              <a:latin typeface="等线" panose="02010600030101010101" pitchFamily="2" charset="-122"/>
              <a:ea typeface="等线" panose="02010600030101010101" pitchFamily="2" charset="-122"/>
              <a:cs typeface="Times New Roman" panose="02020603050405020304" pitchFamily="18" charset="0"/>
            </a:endParaRPr>
          </a:p>
          <a:p>
            <a:endParaRPr lang="zh-CN" altLang="en-US" dirty="0"/>
          </a:p>
        </p:txBody>
      </p:sp>
      <p:sp>
        <p:nvSpPr>
          <p:cNvPr id="4" name="灯片编号占位符 3"/>
          <p:cNvSpPr>
            <a:spLocks noGrp="1"/>
          </p:cNvSpPr>
          <p:nvPr>
            <p:ph type="sldNum" sz="quarter" idx="5"/>
          </p:nvPr>
        </p:nvSpPr>
        <p:spPr/>
        <p:txBody>
          <a:bodyPr/>
          <a:lstStyle/>
          <a:p>
            <a:fld id="{ABF6BB68-145E-4D6B-A52C-7C0A0198E3B0}" type="slidenum">
              <a:rPr lang="zh-CN" altLang="en-US" smtClean="0"/>
              <a:t>25</a:t>
            </a:fld>
            <a:endParaRPr lang="zh-CN" altLang="en-US"/>
          </a:p>
        </p:txBody>
      </p:sp>
    </p:spTree>
    <p:extLst>
      <p:ext uri="{BB962C8B-B14F-4D97-AF65-F5344CB8AC3E}">
        <p14:creationId xmlns:p14="http://schemas.microsoft.com/office/powerpoint/2010/main" val="27544787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The outline is including 4 parts</a:t>
            </a:r>
            <a:endParaRPr lang="zh-CN" altLang="en-US" dirty="0"/>
          </a:p>
        </p:txBody>
      </p:sp>
      <p:sp>
        <p:nvSpPr>
          <p:cNvPr id="4" name="灯片编号占位符 3"/>
          <p:cNvSpPr>
            <a:spLocks noGrp="1"/>
          </p:cNvSpPr>
          <p:nvPr>
            <p:ph type="sldNum" sz="quarter" idx="5"/>
          </p:nvPr>
        </p:nvSpPr>
        <p:spPr/>
        <p:txBody>
          <a:bodyPr/>
          <a:lstStyle/>
          <a:p>
            <a:fld id="{ABF6BB68-145E-4D6B-A52C-7C0A0198E3B0}" type="slidenum">
              <a:rPr lang="zh-CN" altLang="en-US" smtClean="0"/>
              <a:t>2</a:t>
            </a:fld>
            <a:endParaRPr lang="zh-CN" altLang="en-US"/>
          </a:p>
        </p:txBody>
      </p:sp>
    </p:spTree>
    <p:extLst>
      <p:ext uri="{BB962C8B-B14F-4D97-AF65-F5344CB8AC3E}">
        <p14:creationId xmlns:p14="http://schemas.microsoft.com/office/powerpoint/2010/main" val="13836770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85750" indent="-285750">
              <a:spcBef>
                <a:spcPts val="600"/>
              </a:spcBef>
              <a:spcAft>
                <a:spcPts val="600"/>
              </a:spcAft>
              <a:buFont typeface="Wingdings" panose="05000000000000000000" pitchFamily="2" charset="2"/>
              <a:buChar char="u"/>
            </a:pPr>
            <a:r>
              <a:rPr lang="en-US" altLang="zh-CN" dirty="0">
                <a:latin typeface="Comic Sans MS" panose="030F0702030302020204" pitchFamily="66" charset="0"/>
              </a:rPr>
              <a:t>For the CEPC cryogenic system, there are  four RF cryo-stations locate east and west side, and four individual refrigerator with the cooling capacity of 15 kW will be adopted. </a:t>
            </a:r>
          </a:p>
          <a:p>
            <a:endParaRPr lang="zh-CN" altLang="en-US" dirty="0"/>
          </a:p>
        </p:txBody>
      </p:sp>
      <p:sp>
        <p:nvSpPr>
          <p:cNvPr id="4" name="灯片编号占位符 3"/>
          <p:cNvSpPr>
            <a:spLocks noGrp="1"/>
          </p:cNvSpPr>
          <p:nvPr>
            <p:ph type="sldNum" sz="quarter" idx="5"/>
          </p:nvPr>
        </p:nvSpPr>
        <p:spPr/>
        <p:txBody>
          <a:bodyPr/>
          <a:lstStyle/>
          <a:p>
            <a:fld id="{ABF6BB68-145E-4D6B-A52C-7C0A0198E3B0}" type="slidenum">
              <a:rPr lang="zh-CN" altLang="en-US" smtClean="0"/>
              <a:t>3</a:t>
            </a:fld>
            <a:endParaRPr lang="zh-CN" altLang="en-US"/>
          </a:p>
        </p:txBody>
      </p:sp>
    </p:spTree>
    <p:extLst>
      <p:ext uri="{BB962C8B-B14F-4D97-AF65-F5344CB8AC3E}">
        <p14:creationId xmlns:p14="http://schemas.microsoft.com/office/powerpoint/2010/main" val="1433000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F6BB68-145E-4D6B-A52C-7C0A0198E3B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7431216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t>The outline is </a:t>
            </a:r>
            <a:r>
              <a:rPr lang="en-US" altLang="zh-CN"/>
              <a:t>including 5 </a:t>
            </a:r>
            <a:r>
              <a:rPr lang="en-US" altLang="zh-CN" dirty="0"/>
              <a:t>parts</a:t>
            </a:r>
            <a:endParaRPr lang="zh-CN" altLang="en-US" dirty="0"/>
          </a:p>
        </p:txBody>
      </p:sp>
      <p:sp>
        <p:nvSpPr>
          <p:cNvPr id="4" name="灯片编号占位符 3"/>
          <p:cNvSpPr>
            <a:spLocks noGrp="1"/>
          </p:cNvSpPr>
          <p:nvPr>
            <p:ph type="sldNum" sz="quarter" idx="5"/>
          </p:nvPr>
        </p:nvSpPr>
        <p:spPr/>
        <p:txBody>
          <a:bodyPr/>
          <a:lstStyle/>
          <a:p>
            <a:fld id="{ABF6BB68-145E-4D6B-A52C-7C0A0198E3B0}" type="slidenum">
              <a:rPr lang="zh-CN" altLang="en-US" smtClean="0"/>
              <a:t>6</a:t>
            </a:fld>
            <a:endParaRPr lang="zh-CN" altLang="en-US"/>
          </a:p>
        </p:txBody>
      </p:sp>
    </p:spTree>
    <p:extLst>
      <p:ext uri="{BB962C8B-B14F-4D97-AF65-F5344CB8AC3E}">
        <p14:creationId xmlns:p14="http://schemas.microsoft.com/office/powerpoint/2010/main" val="5194130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kern="100" dirty="0">
                <a:effectLst/>
                <a:latin typeface="等线" panose="02010600030101010101" pitchFamily="2" charset="-122"/>
                <a:ea typeface="等线" panose="02010600030101010101" pitchFamily="2" charset="-122"/>
                <a:cs typeface="Times New Roman" panose="02020603050405020304" pitchFamily="18" charset="0"/>
              </a:rPr>
              <a:t>This table shows the Higgs 30MW heat loads. There are total 32 cryomodules in the collider and 12 cryomodules in the booster. The estimated heat loads at 4K is about 52kWs, and four cryo-plants with the cooling capacity of 15kW for each station will be used. </a:t>
            </a:r>
            <a:endParaRPr lang="zh-CN" altLang="en-US" dirty="0"/>
          </a:p>
        </p:txBody>
      </p:sp>
      <p:sp>
        <p:nvSpPr>
          <p:cNvPr id="4" name="灯片编号占位符 3"/>
          <p:cNvSpPr>
            <a:spLocks noGrp="1"/>
          </p:cNvSpPr>
          <p:nvPr>
            <p:ph type="sldNum" sz="quarter" idx="5"/>
          </p:nvPr>
        </p:nvSpPr>
        <p:spPr/>
        <p:txBody>
          <a:bodyPr/>
          <a:lstStyle/>
          <a:p>
            <a:fld id="{ABF6BB68-145E-4D6B-A52C-7C0A0198E3B0}" type="slidenum">
              <a:rPr lang="zh-CN" altLang="en-US" smtClean="0"/>
              <a:t>7</a:t>
            </a:fld>
            <a:endParaRPr lang="zh-CN" altLang="en-US"/>
          </a:p>
        </p:txBody>
      </p:sp>
    </p:spTree>
    <p:extLst>
      <p:ext uri="{BB962C8B-B14F-4D97-AF65-F5344CB8AC3E}">
        <p14:creationId xmlns:p14="http://schemas.microsoft.com/office/powerpoint/2010/main" val="33188263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From CDR to TDR, </a:t>
            </a:r>
            <a:r>
              <a:rPr lang="en-US" altLang="zh-CN" sz="1800" dirty="0">
                <a:effectLst/>
                <a:latin typeface="等线" panose="02010600030101010101" pitchFamily="2" charset="-122"/>
                <a:cs typeface="Times New Roman" panose="02020603050405020304" pitchFamily="18" charset="0"/>
              </a:rPr>
              <a:t>the cooling scheme of both booster and collider cryomodules have been modified, from parallel to series. In this way, there will not have a lot number of small valve boxes in the tunnel, and the process scheme looks easier, and reduce the cost , save spaces in the tunnel. As for EDR stage, we team mates have discussed to improve the tunnel layout, we want to move the cryogenic system equipment, including the lower </a:t>
            </a:r>
            <a:r>
              <a:rPr lang="en-US" altLang="zh-CN" sz="1800" dirty="0" err="1">
                <a:effectLst/>
                <a:latin typeface="等线" panose="02010600030101010101" pitchFamily="2" charset="-122"/>
                <a:cs typeface="Times New Roman" panose="02020603050405020304" pitchFamily="18" charset="0"/>
              </a:rPr>
              <a:t>coldbox</a:t>
            </a:r>
            <a:r>
              <a:rPr lang="en-US" altLang="zh-CN" sz="1800" dirty="0">
                <a:effectLst/>
                <a:latin typeface="等线" panose="02010600030101010101" pitchFamily="2" charset="-122"/>
                <a:cs typeface="Times New Roman" panose="02020603050405020304" pitchFamily="18" charset="0"/>
              </a:rPr>
              <a:t>, 2K </a:t>
            </a:r>
            <a:r>
              <a:rPr lang="en-US" altLang="zh-CN" sz="1800" dirty="0" err="1">
                <a:effectLst/>
                <a:latin typeface="等线" panose="02010600030101010101" pitchFamily="2" charset="-122"/>
                <a:cs typeface="Times New Roman" panose="02020603050405020304" pitchFamily="18" charset="0"/>
              </a:rPr>
              <a:t>coldbox</a:t>
            </a:r>
            <a:r>
              <a:rPr lang="en-US" altLang="zh-CN" sz="1800" dirty="0">
                <a:effectLst/>
                <a:latin typeface="等线" panose="02010600030101010101" pitchFamily="2" charset="-122"/>
                <a:cs typeface="Times New Roman" panose="02020603050405020304" pitchFamily="18" charset="0"/>
              </a:rPr>
              <a:t>, control cabinet, in the </a:t>
            </a:r>
            <a:r>
              <a:rPr lang="en-US" altLang="zh-CN" sz="1800" dirty="0" err="1">
                <a:effectLst/>
                <a:latin typeface="等线" panose="02010600030101010101" pitchFamily="2" charset="-122"/>
                <a:cs typeface="Times New Roman" panose="02020603050405020304" pitchFamily="18" charset="0"/>
              </a:rPr>
              <a:t>auxillary</a:t>
            </a:r>
            <a:r>
              <a:rPr lang="en-US" altLang="zh-CN" sz="1800" dirty="0">
                <a:effectLst/>
                <a:latin typeface="等线" panose="02010600030101010101" pitchFamily="2" charset="-122"/>
                <a:cs typeface="Times New Roman" panose="02020603050405020304" pitchFamily="18" charset="0"/>
              </a:rPr>
              <a:t> </a:t>
            </a:r>
            <a:r>
              <a:rPr lang="en-US" altLang="zh-CN" sz="1800" dirty="0" err="1">
                <a:effectLst/>
                <a:latin typeface="等线" panose="02010600030101010101" pitchFamily="2" charset="-122"/>
                <a:cs typeface="Times New Roman" panose="02020603050405020304" pitchFamily="18" charset="0"/>
              </a:rPr>
              <a:t>tunell</a:t>
            </a:r>
            <a:r>
              <a:rPr lang="en-US" altLang="zh-CN" sz="1800" dirty="0">
                <a:effectLst/>
                <a:latin typeface="等线" panose="02010600030101010101" pitchFamily="2" charset="-122"/>
                <a:cs typeface="Times New Roman" panose="02020603050405020304" pitchFamily="18" charset="0"/>
              </a:rPr>
              <a:t> to this section. Why we modified like this, because it facilitate the cryogenic transfer and distribution. It will reduce the length of </a:t>
            </a:r>
            <a:r>
              <a:rPr lang="en-US" altLang="zh-CN" sz="1800" dirty="0" err="1">
                <a:effectLst/>
                <a:latin typeface="等线" panose="02010600030101010101" pitchFamily="2" charset="-122"/>
                <a:cs typeface="Times New Roman" panose="02020603050405020304" pitchFamily="18" charset="0"/>
              </a:rPr>
              <a:t>transferlines</a:t>
            </a:r>
            <a:r>
              <a:rPr lang="en-US" altLang="zh-CN" sz="1800" dirty="0">
                <a:effectLst/>
                <a:latin typeface="等线" panose="02010600030101010101" pitchFamily="2" charset="-122"/>
                <a:cs typeface="Times New Roman" panose="02020603050405020304" pitchFamily="18" charset="0"/>
              </a:rPr>
              <a:t>.</a:t>
            </a:r>
            <a:endParaRPr lang="zh-CN" altLang="en-US" dirty="0"/>
          </a:p>
        </p:txBody>
      </p:sp>
      <p:sp>
        <p:nvSpPr>
          <p:cNvPr id="4" name="灯片编号占位符 3"/>
          <p:cNvSpPr>
            <a:spLocks noGrp="1"/>
          </p:cNvSpPr>
          <p:nvPr>
            <p:ph type="sldNum" sz="quarter" idx="5"/>
          </p:nvPr>
        </p:nvSpPr>
        <p:spPr/>
        <p:txBody>
          <a:bodyPr/>
          <a:lstStyle/>
          <a:p>
            <a:fld id="{ABF6BB68-145E-4D6B-A52C-7C0A0198E3B0}" type="slidenum">
              <a:rPr lang="zh-CN" altLang="en-US" smtClean="0"/>
              <a:t>9</a:t>
            </a:fld>
            <a:endParaRPr lang="zh-CN" altLang="en-US"/>
          </a:p>
        </p:txBody>
      </p:sp>
    </p:spTree>
    <p:extLst>
      <p:ext uri="{BB962C8B-B14F-4D97-AF65-F5344CB8AC3E}">
        <p14:creationId xmlns:p14="http://schemas.microsoft.com/office/powerpoint/2010/main" val="24115869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u"/>
              <a:tabLst/>
              <a:defRPr/>
            </a:pPr>
            <a:r>
              <a:rPr lang="en-US" altLang="zh-CN" sz="1800" kern="100" dirty="0">
                <a:effectLst/>
                <a:latin typeface="等线" panose="02010600030101010101" pitchFamily="2" charset="-122"/>
                <a:ea typeface="等线" panose="02010600030101010101" pitchFamily="2" charset="-122"/>
                <a:cs typeface="Times New Roman" panose="02020603050405020304" pitchFamily="18" charset="0"/>
              </a:rPr>
              <a:t>This is the flow chart of the SRF EDR scheme. </a:t>
            </a:r>
            <a:endParaRPr lang="zh-CN" altLang="en-US" dirty="0"/>
          </a:p>
        </p:txBody>
      </p:sp>
      <p:sp>
        <p:nvSpPr>
          <p:cNvPr id="4" name="灯片编号占位符 3"/>
          <p:cNvSpPr>
            <a:spLocks noGrp="1"/>
          </p:cNvSpPr>
          <p:nvPr>
            <p:ph type="sldNum" sz="quarter" idx="5"/>
          </p:nvPr>
        </p:nvSpPr>
        <p:spPr/>
        <p:txBody>
          <a:bodyPr/>
          <a:lstStyle/>
          <a:p>
            <a:fld id="{ABF6BB68-145E-4D6B-A52C-7C0A0198E3B0}" type="slidenum">
              <a:rPr lang="zh-CN" altLang="en-US" smtClean="0"/>
              <a:t>10</a:t>
            </a:fld>
            <a:endParaRPr lang="zh-CN" altLang="en-US"/>
          </a:p>
        </p:txBody>
      </p:sp>
    </p:spTree>
    <p:extLst>
      <p:ext uri="{BB962C8B-B14F-4D97-AF65-F5344CB8AC3E}">
        <p14:creationId xmlns:p14="http://schemas.microsoft.com/office/powerpoint/2010/main" val="30193396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About the detailed </a:t>
            </a:r>
            <a:r>
              <a:rPr lang="en-US" altLang="zh-CN" sz="1200" dirty="0">
                <a:solidFill>
                  <a:srgbClr val="C00000"/>
                </a:solidFill>
                <a:effectLst/>
                <a:latin typeface="Arial" panose="020B0604020202020204" pitchFamily="34" charset="0"/>
                <a:cs typeface="Arial" panose="020B0604020202020204" pitchFamily="34" charset="0"/>
                <a:sym typeface="Arial" pitchFamily="34" charset="0"/>
              </a:rPr>
              <a:t>2K process calculation and optimization, we have conducted 10 different cases and sensitivity analysis, through adjusting the heat loss of TL, the roughness of the pipe wall, and the segmented diameter selection of helium gas return pipe. The case No. 9 and 10 are the optimization results.</a:t>
            </a:r>
            <a:endParaRPr lang="zh-CN" altLang="en-US" dirty="0"/>
          </a:p>
        </p:txBody>
      </p:sp>
      <p:sp>
        <p:nvSpPr>
          <p:cNvPr id="4" name="灯片编号占位符 3"/>
          <p:cNvSpPr>
            <a:spLocks noGrp="1"/>
          </p:cNvSpPr>
          <p:nvPr>
            <p:ph type="sldNum" sz="quarter" idx="5"/>
          </p:nvPr>
        </p:nvSpPr>
        <p:spPr/>
        <p:txBody>
          <a:bodyPr/>
          <a:lstStyle/>
          <a:p>
            <a:fld id="{ABF6BB68-145E-4D6B-A52C-7C0A0198E3B0}" type="slidenum">
              <a:rPr lang="zh-CN" altLang="en-US" smtClean="0"/>
              <a:t>11</a:t>
            </a:fld>
            <a:endParaRPr lang="zh-CN" altLang="en-US"/>
          </a:p>
        </p:txBody>
      </p:sp>
    </p:spTree>
    <p:extLst>
      <p:ext uri="{BB962C8B-B14F-4D97-AF65-F5344CB8AC3E}">
        <p14:creationId xmlns:p14="http://schemas.microsoft.com/office/powerpoint/2010/main" val="25584456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21308" y="1718148"/>
            <a:ext cx="10363200" cy="1470025"/>
          </a:xfrm>
        </p:spPr>
        <p:txBody>
          <a:bodyPr>
            <a:noAutofit/>
          </a:bodyPr>
          <a:lstStyle>
            <a:lvl1pPr>
              <a:defRPr lang="zh-CN" altLang="en-US" sz="6600" b="1" kern="1200" dirty="0">
                <a:solidFill>
                  <a:srgbClr val="3366FF"/>
                </a:solidFill>
                <a:effectLst>
                  <a:outerShdw blurRad="38100" dist="38100" dir="2700000" algn="tl">
                    <a:srgbClr val="000000">
                      <a:alpha val="43137"/>
                    </a:srgbClr>
                  </a:outerShdw>
                  <a:reflection blurRad="25400" stA="30000" endPos="30000" dist="50800" dir="5400000" sy="-100000" algn="bl" rotWithShape="0"/>
                </a:effectLst>
                <a:latin typeface="微软雅黑" pitchFamily="34" charset="-122"/>
                <a:ea typeface="微软雅黑" pitchFamily="34" charset="-122"/>
                <a:cs typeface="+mn-cs"/>
              </a:defRPr>
            </a:lvl1pPr>
          </a:lstStyle>
          <a:p>
            <a:r>
              <a:rPr lang="zh-CN" altLang="en-US" dirty="0"/>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dirty="0"/>
              <a:t>单击此处编辑母版副标题样式</a:t>
            </a:r>
          </a:p>
        </p:txBody>
      </p:sp>
      <p:sp>
        <p:nvSpPr>
          <p:cNvPr id="4" name="日期占位符 3"/>
          <p:cNvSpPr>
            <a:spLocks noGrp="1"/>
          </p:cNvSpPr>
          <p:nvPr>
            <p:ph type="dt" sz="half" idx="10"/>
          </p:nvPr>
        </p:nvSpPr>
        <p:spPr/>
        <p:txBody>
          <a:bodyPr/>
          <a:lstStyle/>
          <a:p>
            <a:fld id="{143A80FB-A8ED-43D2-B2CA-2DAE69E5D87F}" type="datetime1">
              <a:rPr lang="zh-CN" altLang="en-US" smtClean="0"/>
              <a:t>2024/10/23</a:t>
            </a:fld>
            <a:endParaRPr lang="zh-CN" altLang="en-US" dirty="0"/>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
        <p:nvSpPr>
          <p:cNvPr id="8" name="矩形 7"/>
          <p:cNvSpPr/>
          <p:nvPr userDrawn="1"/>
        </p:nvSpPr>
        <p:spPr>
          <a:xfrm>
            <a:off x="0" y="6750024"/>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9" name="矩形 8"/>
          <p:cNvSpPr/>
          <p:nvPr userDrawn="1"/>
        </p:nvSpPr>
        <p:spPr>
          <a:xfrm>
            <a:off x="2476476" y="6750024"/>
            <a:ext cx="9715525" cy="108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0" name="矩形 9"/>
          <p:cNvSpPr/>
          <p:nvPr userDrawn="1"/>
        </p:nvSpPr>
        <p:spPr>
          <a:xfrm>
            <a:off x="-1" y="0"/>
            <a:ext cx="12192000" cy="216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1" name="矩形 10"/>
          <p:cNvSpPr/>
          <p:nvPr userDrawn="1"/>
        </p:nvSpPr>
        <p:spPr>
          <a:xfrm>
            <a:off x="9239272" y="-2"/>
            <a:ext cx="2952728" cy="216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 name="页脚占位符 4"/>
          <p:cNvSpPr>
            <a:spLocks noGrp="1"/>
          </p:cNvSpPr>
          <p:nvPr>
            <p:ph type="ftr" sz="quarter" idx="11"/>
          </p:nvPr>
        </p:nvSpPr>
        <p:spPr>
          <a:xfrm>
            <a:off x="3733552" y="6356351"/>
            <a:ext cx="4738712" cy="365125"/>
          </a:xfrm>
        </p:spPr>
        <p:txBody>
          <a:bodyPr/>
          <a:lstStyle>
            <a:lvl1pPr>
              <a:defRPr>
                <a:solidFill>
                  <a:schemeClr val="tx1"/>
                </a:solidFill>
              </a:defRPr>
            </a:lvl1pPr>
          </a:lstStyle>
          <a:p>
            <a:r>
              <a:rPr lang="en-US" altLang="zh-CN"/>
              <a:t>CEPC Accelerator TDR International Review</a:t>
            </a:r>
            <a:endParaRPr lang="zh-CN" altLang="en-US" dirty="0"/>
          </a:p>
        </p:txBody>
      </p:sp>
    </p:spTree>
    <p:extLst>
      <p:ext uri="{BB962C8B-B14F-4D97-AF65-F5344CB8AC3E}">
        <p14:creationId xmlns:p14="http://schemas.microsoft.com/office/powerpoint/2010/main" val="39883381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600" y="1285861"/>
            <a:ext cx="10972800" cy="4840303"/>
          </a:xfrm>
        </p:spPr>
        <p:txBody>
          <a:bodyPr/>
          <a:lstStyle>
            <a:lvl1pPr>
              <a:lnSpc>
                <a:spcPct val="110000"/>
              </a:lnSpc>
              <a:spcBef>
                <a:spcPts val="0"/>
              </a:spcBef>
              <a:spcAft>
                <a:spcPts val="1000"/>
              </a:spcAft>
              <a:buClr>
                <a:srgbClr val="FFC000"/>
              </a:buClr>
              <a:buSzPct val="80000"/>
              <a:buFont typeface="Wingdings" pitchFamily="2" charset="2"/>
              <a:buChar char="n"/>
              <a:defRPr sz="2800" b="0" baseline="0">
                <a:latin typeface="Arial" panose="020B0604020202020204" pitchFamily="34" charset="0"/>
                <a:ea typeface="微软雅黑" pitchFamily="34" charset="-122"/>
                <a:cs typeface="Arial" panose="020B0604020202020204" pitchFamily="34" charset="0"/>
              </a:defRPr>
            </a:lvl1pPr>
            <a:lvl2pPr>
              <a:defRPr sz="2400" baseline="0">
                <a:latin typeface="Arial" panose="020B0604020202020204" pitchFamily="34" charset="0"/>
                <a:ea typeface="微软雅黑" pitchFamily="34" charset="-122"/>
                <a:cs typeface="Arial" panose="020B0604020202020204" pitchFamily="34" charset="0"/>
              </a:defRPr>
            </a:lvl2pPr>
            <a:lvl3pPr>
              <a:defRPr baseline="0">
                <a:cs typeface="Arial" panose="020B0604020202020204" pitchFamily="34" charset="0"/>
              </a:defRPr>
            </a:lvl3pPr>
            <a:lvl4pPr>
              <a:defRPr baseline="0">
                <a:cs typeface="Arial" panose="020B0604020202020204" pitchFamily="34" charset="0"/>
              </a:defRPr>
            </a:lvl4pPr>
            <a:lvl5pPr>
              <a:defRPr baseline="0">
                <a:cs typeface="Arial" panose="020B0604020202020204" pitchFamily="34" charset="0"/>
              </a:defRPr>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6BB84907-F742-4188-8053-661FECC26264}" type="datetime1">
              <a:rPr lang="zh-CN" altLang="en-US" smtClean="0"/>
              <a:t>2024/10/23</a:t>
            </a:fld>
            <a:endParaRPr lang="zh-CN" altLang="en-US"/>
          </a:p>
        </p:txBody>
      </p:sp>
      <p:sp>
        <p:nvSpPr>
          <p:cNvPr id="2" name="标题 1"/>
          <p:cNvSpPr>
            <a:spLocks noGrp="1"/>
          </p:cNvSpPr>
          <p:nvPr>
            <p:ph type="title"/>
          </p:nvPr>
        </p:nvSpPr>
        <p:spPr>
          <a:xfrm>
            <a:off x="0" y="85702"/>
            <a:ext cx="12192000" cy="725470"/>
          </a:xfrm>
        </p:spPr>
        <p:txBody>
          <a:bodyPr>
            <a:normAutofit/>
          </a:bodyPr>
          <a:lstStyle>
            <a:lvl1pPr algn="ctr">
              <a:defRPr sz="3200" b="1" baseline="0">
                <a:solidFill>
                  <a:srgbClr val="C00000"/>
                </a:solidFill>
                <a:effectLst/>
                <a:latin typeface="Arial" panose="020B0604020202020204" pitchFamily="34" charset="0"/>
                <a:ea typeface="微软雅黑" pitchFamily="34" charset="-122"/>
                <a:cs typeface="Arial" panose="020B0604020202020204" pitchFamily="34" charset="0"/>
              </a:defRPr>
            </a:lvl1pPr>
          </a:lstStyle>
          <a:p>
            <a:r>
              <a:rPr lang="zh-CN" altLang="en-US" dirty="0"/>
              <a:t>单击此处编辑母版标题样式</a:t>
            </a:r>
          </a:p>
        </p:txBody>
      </p:sp>
      <p:sp>
        <p:nvSpPr>
          <p:cNvPr id="15" name="矩形 14"/>
          <p:cNvSpPr/>
          <p:nvPr userDrawn="1"/>
        </p:nvSpPr>
        <p:spPr>
          <a:xfrm>
            <a:off x="0" y="6750024"/>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latin typeface="Arial" panose="020B0604020202020204" pitchFamily="34" charset="0"/>
              <a:cs typeface="Arial" panose="020B0604020202020204" pitchFamily="34" charset="0"/>
            </a:endParaRPr>
          </a:p>
        </p:txBody>
      </p:sp>
      <p:sp>
        <p:nvSpPr>
          <p:cNvPr id="16" name="矩形 15"/>
          <p:cNvSpPr/>
          <p:nvPr userDrawn="1"/>
        </p:nvSpPr>
        <p:spPr>
          <a:xfrm>
            <a:off x="2476476" y="6750024"/>
            <a:ext cx="9715525" cy="108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latin typeface="Arial" panose="020B0604020202020204" pitchFamily="34" charset="0"/>
              <a:cs typeface="Arial" panose="020B0604020202020204" pitchFamily="34" charset="0"/>
            </a:endParaRPr>
          </a:p>
        </p:txBody>
      </p:sp>
      <p:sp>
        <p:nvSpPr>
          <p:cNvPr id="18" name="矩形 17"/>
          <p:cNvSpPr/>
          <p:nvPr userDrawn="1"/>
        </p:nvSpPr>
        <p:spPr>
          <a:xfrm>
            <a:off x="-1" y="804176"/>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latin typeface="Arial" panose="020B0604020202020204" pitchFamily="34" charset="0"/>
              <a:cs typeface="Arial" panose="020B0604020202020204" pitchFamily="34" charset="0"/>
            </a:endParaRPr>
          </a:p>
        </p:txBody>
      </p:sp>
      <p:sp>
        <p:nvSpPr>
          <p:cNvPr id="23" name="矩形 22"/>
          <p:cNvSpPr/>
          <p:nvPr userDrawn="1"/>
        </p:nvSpPr>
        <p:spPr>
          <a:xfrm>
            <a:off x="0" y="0"/>
            <a:ext cx="285709" cy="91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latin typeface="Arial" panose="020B0604020202020204" pitchFamily="34" charset="0"/>
              <a:cs typeface="Arial" panose="020B0604020202020204" pitchFamily="34" charset="0"/>
            </a:endParaRPr>
          </a:p>
        </p:txBody>
      </p:sp>
      <p:sp>
        <p:nvSpPr>
          <p:cNvPr id="5" name="页脚占位符 4"/>
          <p:cNvSpPr>
            <a:spLocks noGrp="1"/>
          </p:cNvSpPr>
          <p:nvPr>
            <p:ph type="ftr" sz="quarter" idx="11"/>
          </p:nvPr>
        </p:nvSpPr>
        <p:spPr>
          <a:xfrm>
            <a:off x="2700001" y="6380773"/>
            <a:ext cx="6791996" cy="354977"/>
          </a:xfrm>
        </p:spPr>
        <p:txBody>
          <a:bodyPr/>
          <a:lstStyle>
            <a:lvl1pPr>
              <a:defRPr sz="1050">
                <a:latin typeface="Arial" panose="020B0604020202020204" pitchFamily="34" charset="0"/>
                <a:cs typeface="Arial" panose="020B0604020202020204" pitchFamily="34" charset="0"/>
              </a:defRPr>
            </a:lvl1pPr>
          </a:lstStyle>
          <a:p>
            <a:r>
              <a:rPr lang="en-US" altLang="zh-CN"/>
              <a:t>CEPC Accelerator TDR International Review</a:t>
            </a:r>
            <a:endParaRPr lang="zh-CN" altLang="en-US" dirty="0"/>
          </a:p>
        </p:txBody>
      </p:sp>
      <p:sp>
        <p:nvSpPr>
          <p:cNvPr id="6" name="灯片编号占位符 5"/>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16839296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0FB078D1-C5BE-4DC9-A38D-39B37552D0D4}" type="datetime1">
              <a:rPr lang="zh-CN" altLang="en-US" smtClean="0"/>
              <a:t>2024/10/23</a:t>
            </a:fld>
            <a:endParaRPr lang="zh-CN" altLang="en-US"/>
          </a:p>
        </p:txBody>
      </p:sp>
      <p:sp>
        <p:nvSpPr>
          <p:cNvPr id="4" name="灯片编号占位符 3"/>
          <p:cNvSpPr>
            <a:spLocks noGrp="1"/>
          </p:cNvSpPr>
          <p:nvPr>
            <p:ph type="sldNum" sz="quarter" idx="12"/>
          </p:nvPr>
        </p:nvSpPr>
        <p:spPr/>
        <p:txBody>
          <a:bodyPr/>
          <a:lstStyle/>
          <a:p>
            <a:fld id="{F15E9139-A00B-4B2A-98A6-095DC08F1345}" type="slidenum">
              <a:rPr lang="zh-CN" altLang="en-US" smtClean="0"/>
              <a:pPr/>
              <a:t>‹#›</a:t>
            </a:fld>
            <a:endParaRPr lang="zh-CN" altLang="en-US"/>
          </a:p>
        </p:txBody>
      </p:sp>
      <p:sp>
        <p:nvSpPr>
          <p:cNvPr id="6" name="页脚占位符 4"/>
          <p:cNvSpPr>
            <a:spLocks noGrp="1"/>
          </p:cNvSpPr>
          <p:nvPr>
            <p:ph type="ftr" sz="quarter" idx="11"/>
          </p:nvPr>
        </p:nvSpPr>
        <p:spPr>
          <a:xfrm>
            <a:off x="3586586" y="6386391"/>
            <a:ext cx="5040560" cy="354977"/>
          </a:xfrm>
        </p:spPr>
        <p:txBody>
          <a:bodyPr/>
          <a:lstStyle/>
          <a:p>
            <a:r>
              <a:rPr lang="en-US" altLang="zh-CN"/>
              <a:t>CEPC Accelerator TDR International Review</a:t>
            </a:r>
            <a:endParaRPr lang="zh-CN" altLang="en-US" dirty="0"/>
          </a:p>
        </p:txBody>
      </p:sp>
    </p:spTree>
    <p:extLst>
      <p:ext uri="{BB962C8B-B14F-4D97-AF65-F5344CB8AC3E}">
        <p14:creationId xmlns:p14="http://schemas.microsoft.com/office/powerpoint/2010/main" val="22414607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Click to edit Master subtitle style</a:t>
            </a:r>
            <a:endParaRPr lang="zh-CN" altLang="en-US"/>
          </a:p>
        </p:txBody>
      </p:sp>
      <p:sp>
        <p:nvSpPr>
          <p:cNvPr id="4" name="Date Placeholder 3"/>
          <p:cNvSpPr>
            <a:spLocks noGrp="1"/>
          </p:cNvSpPr>
          <p:nvPr>
            <p:ph type="dt" sz="half" idx="10"/>
          </p:nvPr>
        </p:nvSpPr>
        <p:spPr/>
        <p:txBody>
          <a:bodyPr/>
          <a:lstStyle/>
          <a:p>
            <a:fld id="{78592717-4372-4D4E-94FE-176F8E6D2796}" type="datetime1">
              <a:rPr lang="zh-CN" altLang="en-US" smtClean="0"/>
              <a:t>2024/10/23</a:t>
            </a:fld>
            <a:endParaRPr lang="zh-CN" altLang="en-US"/>
          </a:p>
        </p:txBody>
      </p:sp>
      <p:sp>
        <p:nvSpPr>
          <p:cNvPr id="5" name="Footer Placeholder 4"/>
          <p:cNvSpPr>
            <a:spLocks noGrp="1"/>
          </p:cNvSpPr>
          <p:nvPr>
            <p:ph type="ftr" sz="quarter" idx="11"/>
          </p:nvPr>
        </p:nvSpPr>
        <p:spPr/>
        <p:txBody>
          <a:bodyPr/>
          <a:lstStyle/>
          <a:p>
            <a:r>
              <a:rPr lang="en-US" altLang="zh-CN"/>
              <a:t>CEPC Accelerator TDR International Review</a:t>
            </a:r>
            <a:endParaRPr lang="zh-CN" altLang="en-US" dirty="0"/>
          </a:p>
        </p:txBody>
      </p:sp>
      <p:sp>
        <p:nvSpPr>
          <p:cNvPr id="6" name="Slide Number Placeholder 5"/>
          <p:cNvSpPr>
            <a:spLocks noGrp="1"/>
          </p:cNvSpPr>
          <p:nvPr>
            <p:ph type="sldNum" sz="quarter" idx="12"/>
          </p:nvPr>
        </p:nvSpPr>
        <p:spPr/>
        <p:txBody>
          <a:bodyPr/>
          <a:lstStyle/>
          <a:p>
            <a:fld id="{27F552FA-C358-4F70-9CE8-3E41459FCE36}" type="slidenum">
              <a:rPr lang="zh-CN" altLang="en-US" smtClean="0"/>
              <a:t>‹#›</a:t>
            </a:fld>
            <a:endParaRPr lang="zh-CN" altLang="en-US"/>
          </a:p>
        </p:txBody>
      </p:sp>
      <p:sp>
        <p:nvSpPr>
          <p:cNvPr id="7" name="Title 6"/>
          <p:cNvSpPr>
            <a:spLocks noGrp="1"/>
          </p:cNvSpPr>
          <p:nvPr>
            <p:ph type="title"/>
          </p:nvPr>
        </p:nvSpPr>
        <p:spPr/>
        <p:txBody>
          <a:bodyPr/>
          <a:lstStyle/>
          <a:p>
            <a:r>
              <a:rPr lang="en-US" altLang="zh-CN"/>
              <a:t>Click to edit Master title style</a:t>
            </a:r>
            <a:endParaRPr lang="zh-CN" altLang="en-US"/>
          </a:p>
        </p:txBody>
      </p:sp>
    </p:spTree>
    <p:extLst>
      <p:ext uri="{BB962C8B-B14F-4D97-AF65-F5344CB8AC3E}">
        <p14:creationId xmlns:p14="http://schemas.microsoft.com/office/powerpoint/2010/main" val="40478033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21308" y="1718148"/>
            <a:ext cx="10363200" cy="1470025"/>
          </a:xfrm>
        </p:spPr>
        <p:txBody>
          <a:bodyPr>
            <a:noAutofit/>
          </a:bodyPr>
          <a:lstStyle>
            <a:lvl1pPr>
              <a:defRPr lang="zh-CN" altLang="en-US" sz="6600" b="1" kern="1200" dirty="0">
                <a:solidFill>
                  <a:srgbClr val="3366FF"/>
                </a:solidFill>
                <a:effectLst>
                  <a:outerShdw blurRad="38100" dist="38100" dir="2700000" algn="tl">
                    <a:srgbClr val="000000">
                      <a:alpha val="43137"/>
                    </a:srgbClr>
                  </a:outerShdw>
                  <a:reflection blurRad="25400" stA="30000" endPos="30000" dist="50800" dir="5400000" sy="-100000" algn="bl" rotWithShape="0"/>
                </a:effectLst>
                <a:latin typeface="微软雅黑" pitchFamily="34" charset="-122"/>
                <a:ea typeface="微软雅黑" pitchFamily="34" charset="-122"/>
                <a:cs typeface="+mn-cs"/>
              </a:defRPr>
            </a:lvl1pPr>
          </a:lstStyle>
          <a:p>
            <a:r>
              <a:rPr lang="zh-CN" altLang="en-US" dirty="0"/>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dirty="0"/>
              <a:t>单击此处编辑母版副标题样式</a:t>
            </a:r>
          </a:p>
        </p:txBody>
      </p:sp>
      <p:sp>
        <p:nvSpPr>
          <p:cNvPr id="4" name="日期占位符 3"/>
          <p:cNvSpPr>
            <a:spLocks noGrp="1"/>
          </p:cNvSpPr>
          <p:nvPr>
            <p:ph type="dt" sz="half" idx="10"/>
          </p:nvPr>
        </p:nvSpPr>
        <p:spPr/>
        <p:txBody>
          <a:bodyPr/>
          <a:lstStyle/>
          <a:p>
            <a:fld id="{60A52CB4-0EC5-48C5-BAFC-FF89C82232AB}" type="datetime1">
              <a:rPr lang="zh-CN" altLang="en-US" smtClean="0"/>
              <a:t>2024/10/23</a:t>
            </a:fld>
            <a:endParaRPr lang="zh-CN" altLang="en-US"/>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
        <p:nvSpPr>
          <p:cNvPr id="8" name="矩形 7"/>
          <p:cNvSpPr/>
          <p:nvPr userDrawn="1"/>
        </p:nvSpPr>
        <p:spPr>
          <a:xfrm>
            <a:off x="0" y="6750024"/>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9" name="矩形 8"/>
          <p:cNvSpPr/>
          <p:nvPr userDrawn="1"/>
        </p:nvSpPr>
        <p:spPr>
          <a:xfrm>
            <a:off x="2476476" y="6750024"/>
            <a:ext cx="9715525" cy="108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0" name="矩形 9"/>
          <p:cNvSpPr/>
          <p:nvPr userDrawn="1"/>
        </p:nvSpPr>
        <p:spPr>
          <a:xfrm>
            <a:off x="-1" y="0"/>
            <a:ext cx="12192000" cy="216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1" name="矩形 10"/>
          <p:cNvSpPr/>
          <p:nvPr userDrawn="1"/>
        </p:nvSpPr>
        <p:spPr>
          <a:xfrm>
            <a:off x="9239272" y="-2"/>
            <a:ext cx="2952728" cy="216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2" name="Footer Placeholder 4"/>
          <p:cNvSpPr>
            <a:spLocks noGrp="1"/>
          </p:cNvSpPr>
          <p:nvPr>
            <p:ph type="ftr" sz="quarter" idx="11"/>
          </p:nvPr>
        </p:nvSpPr>
        <p:spPr>
          <a:xfrm>
            <a:off x="3647728" y="6356351"/>
            <a:ext cx="4666704" cy="365125"/>
          </a:xfrm>
        </p:spPr>
        <p:txBody>
          <a:bodyPr/>
          <a:lstStyle>
            <a:lvl1pPr>
              <a:defRPr>
                <a:solidFill>
                  <a:schemeClr val="bg1">
                    <a:lumMod val="65000"/>
                  </a:schemeClr>
                </a:solidFill>
              </a:defRPr>
            </a:lvl1pPr>
          </a:lstStyle>
          <a:p>
            <a:r>
              <a:rPr lang="en-US" altLang="zh-CN" dirty="0"/>
              <a:t>2023 International Workshop on the Circular Electron Positron Collider</a:t>
            </a:r>
            <a:endParaRPr lang="zh-CN" altLang="en-US" dirty="0"/>
          </a:p>
        </p:txBody>
      </p:sp>
    </p:spTree>
    <p:extLst>
      <p:ext uri="{BB962C8B-B14F-4D97-AF65-F5344CB8AC3E}">
        <p14:creationId xmlns:p14="http://schemas.microsoft.com/office/powerpoint/2010/main" val="3062311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600" y="1285861"/>
            <a:ext cx="10972800" cy="4840303"/>
          </a:xfrm>
        </p:spPr>
        <p:txBody>
          <a:bodyPr/>
          <a:lstStyle>
            <a:lvl1pPr>
              <a:lnSpc>
                <a:spcPct val="110000"/>
              </a:lnSpc>
              <a:spcBef>
                <a:spcPts val="0"/>
              </a:spcBef>
              <a:spcAft>
                <a:spcPts val="1000"/>
              </a:spcAft>
              <a:buClr>
                <a:srgbClr val="FFC000"/>
              </a:buClr>
              <a:buSzPct val="80000"/>
              <a:buFont typeface="Wingdings" pitchFamily="2" charset="2"/>
              <a:buChar char="n"/>
              <a:defRPr sz="2800" b="0" baseline="0">
                <a:latin typeface="Arial" panose="020B0604020202020204" pitchFamily="34" charset="0"/>
                <a:ea typeface="微软雅黑" pitchFamily="34" charset="-122"/>
              </a:defRPr>
            </a:lvl1pPr>
            <a:lvl2pPr>
              <a:defRPr sz="2400" baseline="0">
                <a:latin typeface="Arial" panose="020B0604020202020204" pitchFamily="34" charset="0"/>
                <a:ea typeface="微软雅黑" pitchFamily="34" charset="-122"/>
              </a:defRPr>
            </a:lvl2pPr>
            <a:lvl3pPr>
              <a:defRPr baseline="0"/>
            </a:lvl3pPr>
            <a:lvl4pPr>
              <a:defRPr baseline="0"/>
            </a:lvl4pPr>
            <a:lvl5pPr>
              <a:defRPr baseline="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4293459A-D756-406E-8190-62726D0F43C4}" type="datetime1">
              <a:rPr lang="zh-CN" altLang="en-US" smtClean="0"/>
              <a:t>2024/10/23</a:t>
            </a:fld>
            <a:endParaRPr lang="zh-CN" altLang="en-US"/>
          </a:p>
        </p:txBody>
      </p:sp>
      <p:sp>
        <p:nvSpPr>
          <p:cNvPr id="2" name="标题 1"/>
          <p:cNvSpPr>
            <a:spLocks noGrp="1"/>
          </p:cNvSpPr>
          <p:nvPr>
            <p:ph type="title"/>
          </p:nvPr>
        </p:nvSpPr>
        <p:spPr>
          <a:xfrm>
            <a:off x="666712" y="142852"/>
            <a:ext cx="10763325" cy="725470"/>
          </a:xfrm>
        </p:spPr>
        <p:txBody>
          <a:bodyPr>
            <a:normAutofit/>
          </a:bodyPr>
          <a:lstStyle>
            <a:lvl1pPr algn="l">
              <a:defRPr sz="3000" b="1" baseline="0">
                <a:solidFill>
                  <a:srgbClr val="FF0000"/>
                </a:solidFill>
                <a:effectLst>
                  <a:outerShdw blurRad="38100" dist="38100" dir="2700000" algn="tl">
                    <a:srgbClr val="000000">
                      <a:alpha val="43137"/>
                    </a:srgbClr>
                  </a:outerShdw>
                </a:effectLst>
                <a:latin typeface="Arial Black" pitchFamily="34" charset="0"/>
                <a:ea typeface="微软雅黑" pitchFamily="34" charset="-122"/>
              </a:defRPr>
            </a:lvl1pPr>
          </a:lstStyle>
          <a:p>
            <a:r>
              <a:rPr lang="zh-CN" altLang="en-US" dirty="0"/>
              <a:t>单击此处编辑母版标题样式</a:t>
            </a:r>
          </a:p>
        </p:txBody>
      </p:sp>
      <p:sp>
        <p:nvSpPr>
          <p:cNvPr id="15" name="矩形 14"/>
          <p:cNvSpPr/>
          <p:nvPr userDrawn="1"/>
        </p:nvSpPr>
        <p:spPr>
          <a:xfrm>
            <a:off x="0" y="6750024"/>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6" name="矩形 15"/>
          <p:cNvSpPr/>
          <p:nvPr userDrawn="1"/>
        </p:nvSpPr>
        <p:spPr>
          <a:xfrm>
            <a:off x="2476476" y="6750024"/>
            <a:ext cx="9715525" cy="1080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8" name="矩形 17"/>
          <p:cNvSpPr/>
          <p:nvPr userDrawn="1"/>
        </p:nvSpPr>
        <p:spPr>
          <a:xfrm>
            <a:off x="-1" y="937526"/>
            <a:ext cx="12192000" cy="10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23" name="矩形 22"/>
          <p:cNvSpPr/>
          <p:nvPr userDrawn="1"/>
        </p:nvSpPr>
        <p:spPr>
          <a:xfrm>
            <a:off x="0" y="0"/>
            <a:ext cx="285709" cy="91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6" name="灯片编号占位符 5"/>
          <p:cNvSpPr>
            <a:spLocks noGrp="1"/>
          </p:cNvSpPr>
          <p:nvPr>
            <p:ph type="sldNum" sz="quarter" idx="12"/>
          </p:nvPr>
        </p:nvSpPr>
        <p:spPr/>
        <p:txBody>
          <a:bodyPr/>
          <a:lstStyle/>
          <a:p>
            <a:fld id="{F15E9139-A00B-4B2A-98A6-095DC08F1345}" type="slidenum">
              <a:rPr lang="zh-CN" altLang="en-US" smtClean="0"/>
              <a:pPr/>
              <a:t>‹#›</a:t>
            </a:fld>
            <a:endParaRPr lang="zh-CN" altLang="en-US"/>
          </a:p>
        </p:txBody>
      </p:sp>
      <p:sp>
        <p:nvSpPr>
          <p:cNvPr id="11" name="Footer Placeholder 4"/>
          <p:cNvSpPr>
            <a:spLocks noGrp="1"/>
          </p:cNvSpPr>
          <p:nvPr>
            <p:ph type="ftr" sz="quarter" idx="11"/>
          </p:nvPr>
        </p:nvSpPr>
        <p:spPr>
          <a:xfrm>
            <a:off x="3647728" y="6356351"/>
            <a:ext cx="4666704" cy="365125"/>
          </a:xfrm>
        </p:spPr>
        <p:txBody>
          <a:bodyPr/>
          <a:lstStyle>
            <a:lvl1pPr>
              <a:defRPr>
                <a:solidFill>
                  <a:schemeClr val="bg1">
                    <a:lumMod val="65000"/>
                  </a:schemeClr>
                </a:solidFill>
              </a:defRPr>
            </a:lvl1pPr>
          </a:lstStyle>
          <a:p>
            <a:r>
              <a:rPr lang="en-US" altLang="zh-CN"/>
              <a:t>2023 International Workshop on the Circular Electron Positron Collider</a:t>
            </a:r>
            <a:endParaRPr lang="zh-CN" altLang="en-US" dirty="0"/>
          </a:p>
        </p:txBody>
      </p:sp>
    </p:spTree>
    <p:extLst>
      <p:ext uri="{BB962C8B-B14F-4D97-AF65-F5344CB8AC3E}">
        <p14:creationId xmlns:p14="http://schemas.microsoft.com/office/powerpoint/2010/main" val="366831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Click to edit Master subtitle style</a:t>
            </a:r>
            <a:endParaRPr lang="zh-CN" altLang="en-US"/>
          </a:p>
        </p:txBody>
      </p:sp>
      <p:sp>
        <p:nvSpPr>
          <p:cNvPr id="4" name="Date Placeholder 3"/>
          <p:cNvSpPr>
            <a:spLocks noGrp="1"/>
          </p:cNvSpPr>
          <p:nvPr>
            <p:ph type="dt" sz="half" idx="10"/>
          </p:nvPr>
        </p:nvSpPr>
        <p:spPr/>
        <p:txBody>
          <a:bodyPr/>
          <a:lstStyle/>
          <a:p>
            <a:fld id="{6A34465E-AB4B-4BEF-92F2-9D7F12DD42AC}" type="datetime1">
              <a:rPr lang="zh-CN" altLang="en-US" smtClean="0"/>
              <a:t>2024/10/23</a:t>
            </a:fld>
            <a:endParaRPr lang="zh-CN" altLang="en-US"/>
          </a:p>
        </p:txBody>
      </p:sp>
      <p:sp>
        <p:nvSpPr>
          <p:cNvPr id="6" name="Slide Number Placeholder 5"/>
          <p:cNvSpPr>
            <a:spLocks noGrp="1"/>
          </p:cNvSpPr>
          <p:nvPr>
            <p:ph type="sldNum" sz="quarter" idx="12"/>
          </p:nvPr>
        </p:nvSpPr>
        <p:spPr/>
        <p:txBody>
          <a:bodyPr/>
          <a:lstStyle/>
          <a:p>
            <a:fld id="{27F552FA-C358-4F70-9CE8-3E41459FCE36}" type="slidenum">
              <a:rPr lang="zh-CN" altLang="en-US" smtClean="0"/>
              <a:t>‹#›</a:t>
            </a:fld>
            <a:endParaRPr lang="zh-CN" altLang="en-US"/>
          </a:p>
        </p:txBody>
      </p:sp>
      <p:sp>
        <p:nvSpPr>
          <p:cNvPr id="7" name="Title 6"/>
          <p:cNvSpPr>
            <a:spLocks noGrp="1"/>
          </p:cNvSpPr>
          <p:nvPr>
            <p:ph type="title"/>
          </p:nvPr>
        </p:nvSpPr>
        <p:spPr/>
        <p:txBody>
          <a:bodyPr/>
          <a:lstStyle/>
          <a:p>
            <a:r>
              <a:rPr lang="en-US" altLang="zh-CN"/>
              <a:t>Click to edit Master title style</a:t>
            </a:r>
            <a:endParaRPr lang="zh-CN" altLang="en-US"/>
          </a:p>
        </p:txBody>
      </p:sp>
      <p:sp>
        <p:nvSpPr>
          <p:cNvPr id="8" name="Footer Placeholder 4"/>
          <p:cNvSpPr>
            <a:spLocks noGrp="1"/>
          </p:cNvSpPr>
          <p:nvPr>
            <p:ph type="ftr" sz="quarter" idx="11"/>
          </p:nvPr>
        </p:nvSpPr>
        <p:spPr>
          <a:xfrm>
            <a:off x="3647728" y="6356351"/>
            <a:ext cx="4666704" cy="365125"/>
          </a:xfrm>
        </p:spPr>
        <p:txBody>
          <a:bodyPr/>
          <a:lstStyle>
            <a:lvl1pPr>
              <a:defRPr>
                <a:solidFill>
                  <a:schemeClr val="bg1">
                    <a:lumMod val="65000"/>
                  </a:schemeClr>
                </a:solidFill>
              </a:defRPr>
            </a:lvl1pPr>
          </a:lstStyle>
          <a:p>
            <a:r>
              <a:rPr lang="en-US" altLang="zh-CN"/>
              <a:t>2023 International Workshop on the Circular Electron Positron Collider</a:t>
            </a:r>
            <a:endParaRPr lang="zh-CN" altLang="en-US" dirty="0"/>
          </a:p>
        </p:txBody>
      </p:sp>
    </p:spTree>
    <p:extLst>
      <p:ext uri="{BB962C8B-B14F-4D97-AF65-F5344CB8AC3E}">
        <p14:creationId xmlns:p14="http://schemas.microsoft.com/office/powerpoint/2010/main" val="21465224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5BDE87-CA23-492A-841C-4A5FD624EE7A}" type="datetime1">
              <a:rPr lang="zh-CN" altLang="en-US" smtClean="0"/>
              <a:t>2024/10/23</a:t>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ltLang="zh-CN"/>
              <a:t>CEPC Accelerator TDR International Review</a:t>
            </a:r>
            <a:endParaRPr lang="zh-CN" altLang="en-US" dirty="0"/>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3351027639"/>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0E3971-0A08-40C2-A05A-9D43299488A8}" type="datetime1">
              <a:rPr lang="zh-CN" altLang="en-US" smtClean="0"/>
              <a:t>2024/10/23</a:t>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bg1">
                    <a:lumMod val="65000"/>
                  </a:schemeClr>
                </a:solidFill>
              </a:defRPr>
            </a:lvl1pPr>
          </a:lstStyle>
          <a:p>
            <a:r>
              <a:rPr lang="en-US" altLang="zh-CN"/>
              <a:t>2023 International Workshop on the Circular Electron Positron Collider</a:t>
            </a:r>
            <a:endParaRPr lang="zh-CN" altLang="en-US" dirty="0"/>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5E9139-A00B-4B2A-98A6-095DC08F1345}" type="slidenum">
              <a:rPr lang="zh-CN" altLang="en-US" smtClean="0"/>
              <a:pPr/>
              <a:t>‹#›</a:t>
            </a:fld>
            <a:endParaRPr lang="zh-CN" altLang="en-US"/>
          </a:p>
        </p:txBody>
      </p:sp>
    </p:spTree>
    <p:extLst>
      <p:ext uri="{BB962C8B-B14F-4D97-AF65-F5344CB8AC3E}">
        <p14:creationId xmlns:p14="http://schemas.microsoft.com/office/powerpoint/2010/main" val="4119447572"/>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hyperlink" Target="mailto:3.54+0.95=4.49kW@5K~8K" TargetMode="External"/><Relationship Id="rId7"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mailto:4*15kW@4.5K" TargetMode="External"/><Relationship Id="rId5" Type="http://schemas.openxmlformats.org/officeDocument/2006/relationships/hyperlink" Target="mailto:52.21kW@4.5K" TargetMode="External"/><Relationship Id="rId4" Type="http://schemas.openxmlformats.org/officeDocument/2006/relationships/hyperlink" Target="mailto:15.8+5.6=21.4kW@40K~70K" TargetMode="External"/><Relationship Id="rId9"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emf"/><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gif"/><Relationship Id="rId3" Type="http://schemas.openxmlformats.org/officeDocument/2006/relationships/image" Target="../media/image30.jpeg"/><Relationship Id="rId7" Type="http://schemas.openxmlformats.org/officeDocument/2006/relationships/image" Target="../media/image34.png"/><Relationship Id="rId12" Type="http://schemas.openxmlformats.org/officeDocument/2006/relationships/image" Target="../media/image39.gif"/><Relationship Id="rId2" Type="http://schemas.openxmlformats.org/officeDocument/2006/relationships/image" Target="../media/image29.png"/><Relationship Id="rId1" Type="http://schemas.openxmlformats.org/officeDocument/2006/relationships/slideLayout" Target="../slideLayouts/slideLayout6.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eg"/><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19.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52.png"/><Relationship Id="rId7" Type="http://schemas.openxmlformats.org/officeDocument/2006/relationships/image" Target="../media/image54.png"/><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51.emf"/><Relationship Id="rId5" Type="http://schemas.openxmlformats.org/officeDocument/2006/relationships/package" Target="../embeddings/Microsoft_Visio_Drawing.vsdx"/><Relationship Id="rId4" Type="http://schemas.openxmlformats.org/officeDocument/2006/relationships/image" Target="../media/image53.png"/><Relationship Id="rId9" Type="http://schemas.openxmlformats.org/officeDocument/2006/relationships/image" Target="../media/image5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hyperlink" Target="mailto:18kW@4.5K"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24.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2.xml"/><Relationship Id="rId4" Type="http://schemas.openxmlformats.org/officeDocument/2006/relationships/image" Target="../media/image67.jpeg"/></Relationships>
</file>

<file path=ppt/slides/_rels/slide2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2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6.xml"/><Relationship Id="rId4" Type="http://schemas.openxmlformats.org/officeDocument/2006/relationships/image" Target="../media/image69.png"/></Relationships>
</file>

<file path=ppt/slides/_rels/slide2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74.emf"/><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77.png"/><Relationship Id="rId7" Type="http://schemas.openxmlformats.org/officeDocument/2006/relationships/image" Target="../media/image81.png"/><Relationship Id="rId2" Type="http://schemas.openxmlformats.org/officeDocument/2006/relationships/image" Target="../media/image76.png"/><Relationship Id="rId1" Type="http://schemas.openxmlformats.org/officeDocument/2006/relationships/slideLayout" Target="../slideLayouts/slideLayout2.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3" descr="8d5d924e275b0c7f58feed1244176003"/>
          <p:cNvPicPr>
            <a:picLocks noChangeAspect="1"/>
          </p:cNvPicPr>
          <p:nvPr/>
        </p:nvPicPr>
        <p:blipFill rotWithShape="1">
          <a:blip r:embed="rId3"/>
          <a:srcRect t="28679" b="6192"/>
          <a:stretch/>
        </p:blipFill>
        <p:spPr>
          <a:xfrm>
            <a:off x="635" y="0"/>
            <a:ext cx="12191365" cy="2118283"/>
          </a:xfrm>
          <a:prstGeom prst="rect">
            <a:avLst/>
          </a:prstGeom>
        </p:spPr>
      </p:pic>
      <p:sp>
        <p:nvSpPr>
          <p:cNvPr id="6" name="标题 3"/>
          <p:cNvSpPr txBox="1">
            <a:spLocks/>
          </p:cNvSpPr>
          <p:nvPr/>
        </p:nvSpPr>
        <p:spPr>
          <a:xfrm>
            <a:off x="872556" y="2368402"/>
            <a:ext cx="10334523" cy="1380478"/>
          </a:xfrm>
          <a:prstGeom prst="rect">
            <a:avLst/>
          </a:prstGeom>
        </p:spPr>
        <p:txBody>
          <a:bodyPr vert="horz" lIns="68580" tIns="34290" rIns="68580" bIns="34290" rtlCol="0" anchor="ctr">
            <a:noAutofit/>
          </a:bodyPr>
          <a:lstStyle>
            <a:lvl1pPr algn="ctr" defTabSz="914354" rtl="0" eaLnBrk="1" latinLnBrk="0" hangingPunct="1">
              <a:lnSpc>
                <a:spcPct val="90000"/>
              </a:lnSpc>
              <a:spcBef>
                <a:spcPct val="0"/>
              </a:spcBef>
              <a:buNone/>
              <a:defRPr sz="4000" b="1" kern="1200">
                <a:solidFill>
                  <a:schemeClr val="accent1"/>
                </a:solidFill>
                <a:latin typeface="+mj-lt"/>
                <a:ea typeface="+mj-ea"/>
                <a:cs typeface="+mj-cs"/>
              </a:defRPr>
            </a:lvl1pPr>
          </a:lstStyle>
          <a:p>
            <a:pPr marL="0" marR="0" lvl="0" indent="0" algn="ctr" defTabSz="914354" rtl="0" eaLnBrk="1" fontAlgn="auto" latinLnBrk="0" hangingPunct="1">
              <a:lnSpc>
                <a:spcPct val="100000"/>
              </a:lnSpc>
              <a:spcBef>
                <a:spcPct val="0"/>
              </a:spcBef>
              <a:spcAft>
                <a:spcPts val="0"/>
              </a:spcAft>
              <a:buClrTx/>
              <a:buSzTx/>
              <a:buFontTx/>
              <a:buNone/>
              <a:tabLst/>
              <a:defRPr/>
            </a:pPr>
            <a:r>
              <a:rPr kumimoji="0" lang="en-US" altLang="zh-CN" sz="4400" b="1" i="0" u="none" strike="noStrike" kern="1200" cap="none" spc="0" normalizeH="0" baseline="0" noProof="0" dirty="0">
                <a:ln>
                  <a:noFill/>
                </a:ln>
                <a:solidFill>
                  <a:srgbClr val="C00000"/>
                </a:solidFill>
                <a:effectLst/>
                <a:uLnTx/>
                <a:uFillTx/>
                <a:latin typeface="Arial" panose="020B0604020202020204" pitchFamily="34" charset="0"/>
                <a:ea typeface="宋体" panose="02010600030101010101" pitchFamily="2" charset="-122"/>
                <a:cs typeface="Arial" panose="020B0604020202020204" pitchFamily="34" charset="0"/>
              </a:rPr>
              <a:t>CEPC cryogenic system EDR plan and status</a:t>
            </a:r>
            <a:endParaRPr kumimoji="0" lang="zh-CN" altLang="en-US" sz="4400" b="1" i="0" u="none" strike="noStrike" kern="1200" cap="none" spc="0" normalizeH="0" baseline="0" noProof="0" dirty="0">
              <a:ln>
                <a:noFill/>
              </a:ln>
              <a:solidFill>
                <a:srgbClr val="C00000"/>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7" name="文本框 7">
            <a:extLst>
              <a:ext uri="{FF2B5EF4-FFF2-40B4-BE49-F238E27FC236}">
                <a16:creationId xmlns:a16="http://schemas.microsoft.com/office/drawing/2014/main" id="{785816F2-AEF2-4FFE-A0DA-84B4490709A4}"/>
              </a:ext>
            </a:extLst>
          </p:cNvPr>
          <p:cNvSpPr txBox="1"/>
          <p:nvPr/>
        </p:nvSpPr>
        <p:spPr>
          <a:xfrm>
            <a:off x="2639615" y="3818074"/>
            <a:ext cx="6769500" cy="1224181"/>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altLang="zh-CN" sz="28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Rui Ge, </a:t>
            </a:r>
            <a:r>
              <a:rPr kumimoji="0" lang="en-US" altLang="zh-CN" sz="2800" b="0" i="0" u="sng"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Mei Li</a:t>
            </a:r>
          </a:p>
          <a:p>
            <a:pPr marL="0" marR="0" lvl="0" indent="0" algn="ctr" defTabSz="914400" rtl="0" eaLnBrk="1" fontAlgn="auto" latinLnBrk="0" hangingPunct="1">
              <a:lnSpc>
                <a:spcPct val="150000"/>
              </a:lnSpc>
              <a:spcBef>
                <a:spcPts val="0"/>
              </a:spcBef>
              <a:spcAft>
                <a:spcPts val="0"/>
              </a:spcAft>
              <a:buClrTx/>
              <a:buSzTx/>
              <a:buFontTx/>
              <a:buNone/>
              <a:tabLst/>
              <a:defRPr/>
            </a:pPr>
            <a:r>
              <a:rPr lang="en-US" altLang="zh-CN" sz="2400" dirty="0">
                <a:solidFill>
                  <a:prstClr val="black"/>
                </a:solidFill>
                <a:latin typeface="Arial" panose="020B0604020202020204" pitchFamily="34" charset="0"/>
                <a:ea typeface="微软雅黑" panose="020B0503020204020204" pitchFamily="34" charset="-122"/>
                <a:cs typeface="Arial" panose="020B0604020202020204" pitchFamily="34" charset="0"/>
              </a:rPr>
              <a:t>On behalf of CEPC cryogenic system</a:t>
            </a:r>
            <a:endParaRPr kumimoji="0" lang="en-US" altLang="zh-CN" sz="2400" b="0" i="0"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9" name="TextBox 8"/>
          <p:cNvSpPr txBox="1"/>
          <p:nvPr/>
        </p:nvSpPr>
        <p:spPr>
          <a:xfrm>
            <a:off x="635" y="6452689"/>
            <a:ext cx="12191365" cy="369332"/>
          </a:xfrm>
          <a:prstGeom prst="rect">
            <a:avLst/>
          </a:prstGeom>
          <a:solidFill>
            <a:schemeClr val="accent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prstClr val="white"/>
                </a:solidFill>
                <a:effectLst/>
                <a:uLnTx/>
                <a:uFillTx/>
                <a:latin typeface="Arial" panose="020B0604020202020204" pitchFamily="34" charset="0"/>
                <a:ea typeface="宋体" panose="02010600030101010101" pitchFamily="2" charset="-122"/>
                <a:cs typeface="Arial" panose="020B0604020202020204" pitchFamily="34" charset="0"/>
              </a:rPr>
              <a:t>CEPC workshop, 2024, October 23-27th, School of Physics, </a:t>
            </a:r>
            <a:r>
              <a:rPr lang="en-US" altLang="zh-CN" dirty="0">
                <a:solidFill>
                  <a:prstClr val="white"/>
                </a:solidFill>
                <a:latin typeface="Arial" panose="020B0604020202020204" pitchFamily="34" charset="0"/>
                <a:ea typeface="宋体" panose="02010600030101010101" pitchFamily="2" charset="-122"/>
                <a:cs typeface="Arial" panose="020B0604020202020204" pitchFamily="34" charset="0"/>
              </a:rPr>
              <a:t>Zhejiang</a:t>
            </a:r>
            <a:r>
              <a:rPr lang="zh-CN" altLang="en-US" dirty="0">
                <a:solidFill>
                  <a:prstClr val="white"/>
                </a:solidFill>
                <a:latin typeface="Arial" panose="020B0604020202020204" pitchFamily="34" charset="0"/>
                <a:ea typeface="宋体" panose="02010600030101010101" pitchFamily="2" charset="-122"/>
                <a:cs typeface="Arial" panose="020B0604020202020204" pitchFamily="34" charset="0"/>
              </a:rPr>
              <a:t> </a:t>
            </a:r>
            <a:r>
              <a:rPr lang="en-US" altLang="zh-CN" dirty="0">
                <a:solidFill>
                  <a:prstClr val="white"/>
                </a:solidFill>
                <a:latin typeface="Arial" panose="020B0604020202020204" pitchFamily="34" charset="0"/>
                <a:ea typeface="宋体" panose="02010600030101010101" pitchFamily="2" charset="-122"/>
                <a:cs typeface="Arial" panose="020B0604020202020204" pitchFamily="34" charset="0"/>
              </a:rPr>
              <a:t>University, </a:t>
            </a:r>
            <a:r>
              <a:rPr kumimoji="0" lang="en-US" altLang="zh-CN" sz="1800" b="0" i="0" u="none" strike="noStrike" kern="1200" cap="none" spc="0" normalizeH="0" baseline="0" noProof="0" dirty="0">
                <a:ln>
                  <a:noFill/>
                </a:ln>
                <a:solidFill>
                  <a:prstClr val="white"/>
                </a:solidFill>
                <a:effectLst/>
                <a:uLnTx/>
                <a:uFillTx/>
                <a:latin typeface="Arial" panose="020B0604020202020204" pitchFamily="34" charset="0"/>
                <a:ea typeface="宋体" panose="02010600030101010101" pitchFamily="2" charset="-122"/>
                <a:cs typeface="Arial" panose="020B0604020202020204" pitchFamily="34" charset="0"/>
              </a:rPr>
              <a:t>Hangzhou</a:t>
            </a:r>
            <a:r>
              <a:rPr lang="en-US" altLang="zh-CN" dirty="0">
                <a:solidFill>
                  <a:prstClr val="white"/>
                </a:solidFill>
                <a:latin typeface="Arial" panose="020B0604020202020204" pitchFamily="34" charset="0"/>
                <a:ea typeface="宋体" panose="02010600030101010101" pitchFamily="2" charset="-122"/>
                <a:cs typeface="Arial" panose="020B0604020202020204" pitchFamily="34" charset="0"/>
              </a:rPr>
              <a:t>,</a:t>
            </a:r>
            <a:r>
              <a:rPr lang="zh-CN" altLang="en-US" dirty="0">
                <a:solidFill>
                  <a:prstClr val="white"/>
                </a:solidFill>
                <a:latin typeface="Arial" panose="020B0604020202020204" pitchFamily="34" charset="0"/>
                <a:ea typeface="宋体" panose="02010600030101010101" pitchFamily="2" charset="-122"/>
                <a:cs typeface="Arial" panose="020B0604020202020204" pitchFamily="34" charset="0"/>
              </a:rPr>
              <a:t> </a:t>
            </a:r>
            <a:r>
              <a:rPr lang="en-US" altLang="zh-CN" dirty="0">
                <a:solidFill>
                  <a:prstClr val="white"/>
                </a:solidFill>
                <a:latin typeface="Arial" panose="020B0604020202020204" pitchFamily="34" charset="0"/>
                <a:ea typeface="宋体" panose="02010600030101010101" pitchFamily="2" charset="-122"/>
                <a:cs typeface="Arial" panose="020B0604020202020204" pitchFamily="34" charset="0"/>
              </a:rPr>
              <a:t>China</a:t>
            </a:r>
            <a:endParaRPr kumimoji="0" lang="en-US" altLang="zh-CN" sz="1800" b="0" i="0" u="none" strike="noStrike" kern="1200" cap="none" spc="0" normalizeH="0" baseline="0" noProof="0" dirty="0">
              <a:ln>
                <a:noFill/>
              </a:ln>
              <a:solidFill>
                <a:prstClr val="white"/>
              </a:solidFill>
              <a:effectLst/>
              <a:uLnTx/>
              <a:uFillTx/>
              <a:latin typeface="Arial" panose="020B0604020202020204" pitchFamily="34" charset="0"/>
              <a:ea typeface="宋体" panose="02010600030101010101" pitchFamily="2" charset="-122"/>
              <a:cs typeface="Arial" panose="020B0604020202020204" pitchFamily="34" charset="0"/>
            </a:endParaRPr>
          </a:p>
        </p:txBody>
      </p:sp>
      <p:pic>
        <p:nvPicPr>
          <p:cNvPr id="10" name="Picture 2" descr="C:\Users\Administrator\Desktop\1111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8342" y="35979"/>
            <a:ext cx="1548428" cy="912600"/>
          </a:xfrm>
          <a:prstGeom prst="rect">
            <a:avLst/>
          </a:prstGeom>
          <a:noFill/>
          <a:extLst>
            <a:ext uri="{909E8E84-426E-40DD-AFC4-6F175D3DCCD1}">
              <a14:hiddenFill xmlns:a14="http://schemas.microsoft.com/office/drawing/2010/main">
                <a:solidFill>
                  <a:srgbClr val="FFFFFF"/>
                </a:solidFill>
              </a14:hiddenFill>
            </a:ext>
          </a:extLst>
        </p:spPr>
      </p:pic>
      <p:pic>
        <p:nvPicPr>
          <p:cNvPr id="11" name="图片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47953" y="5111450"/>
            <a:ext cx="3552825" cy="672912"/>
          </a:xfrm>
          <a:prstGeom prst="rect">
            <a:avLst/>
          </a:prstGeom>
        </p:spPr>
      </p:pic>
      <p:sp>
        <p:nvSpPr>
          <p:cNvPr id="3" name="灯片编号占位符 2">
            <a:extLst>
              <a:ext uri="{FF2B5EF4-FFF2-40B4-BE49-F238E27FC236}">
                <a16:creationId xmlns:a16="http://schemas.microsoft.com/office/drawing/2014/main" id="{E99D5C31-49CF-4433-9D75-D1055CDE2D05}"/>
              </a:ext>
            </a:extLst>
          </p:cNvPr>
          <p:cNvSpPr>
            <a:spLocks noGrp="1"/>
          </p:cNvSpPr>
          <p:nvPr>
            <p:ph type="sldNum" sz="quarter" idx="12"/>
          </p:nvPr>
        </p:nvSpPr>
        <p:spPr/>
        <p:txBody>
          <a:bodyPr/>
          <a:lstStyle/>
          <a:p>
            <a:fld id="{27F552FA-C358-4F70-9CE8-3E41459FCE36}" type="slidenum">
              <a:rPr lang="zh-CN" altLang="en-US" smtClean="0"/>
              <a:t>1</a:t>
            </a:fld>
            <a:endParaRPr lang="zh-CN" altLang="en-US" dirty="0"/>
          </a:p>
        </p:txBody>
      </p:sp>
      <p:sp>
        <p:nvSpPr>
          <p:cNvPr id="2" name="文本框 7">
            <a:extLst>
              <a:ext uri="{FF2B5EF4-FFF2-40B4-BE49-F238E27FC236}">
                <a16:creationId xmlns:a16="http://schemas.microsoft.com/office/drawing/2014/main" id="{CDD6B964-D628-6E4C-BB29-287E71F886FF}"/>
              </a:ext>
            </a:extLst>
          </p:cNvPr>
          <p:cNvSpPr txBox="1"/>
          <p:nvPr/>
        </p:nvSpPr>
        <p:spPr>
          <a:xfrm>
            <a:off x="752475" y="5867914"/>
            <a:ext cx="10153090" cy="584775"/>
          </a:xfrm>
          <a:prstGeom prst="rect">
            <a:avLst/>
          </a:prstGeom>
          <a:noFill/>
        </p:spPr>
        <p:txBody>
          <a:bodyPr wrap="square" rtlCol="0">
            <a:spAutoFit/>
          </a:bodyPr>
          <a:lstStyle/>
          <a:p>
            <a:pPr lvl="0" algn="ctr">
              <a:defRPr/>
            </a:pP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Contributors: </a:t>
            </a:r>
            <a:r>
              <a:rPr lang="en-US" altLang="zh-CN" sz="1600" dirty="0" err="1">
                <a:solidFill>
                  <a:prstClr val="black"/>
                </a:solidFill>
                <a:latin typeface="Arial" panose="020B0604020202020204" pitchFamily="34" charset="0"/>
                <a:ea typeface="微软雅黑" panose="020B0503020204020204" pitchFamily="34" charset="-122"/>
                <a:cs typeface="Arial" panose="020B0604020202020204" pitchFamily="34" charset="0"/>
              </a:rPr>
              <a:t>Miaofu</a:t>
            </a:r>
            <a:r>
              <a:rPr lang="en-US" altLang="zh-CN" sz="1600" dirty="0">
                <a:solidFill>
                  <a:prstClr val="black"/>
                </a:solidFill>
                <a:latin typeface="Arial" panose="020B0604020202020204" pitchFamily="34" charset="0"/>
                <a:ea typeface="微软雅黑" panose="020B0503020204020204" pitchFamily="34" charset="-122"/>
                <a:cs typeface="Arial" panose="020B0604020202020204" pitchFamily="34" charset="0"/>
              </a:rPr>
              <a:t> Xu, </a:t>
            </a:r>
            <a:r>
              <a:rPr lang="en-US" altLang="zh-CN" sz="1600" dirty="0" err="1">
                <a:solidFill>
                  <a:prstClr val="black"/>
                </a:solidFill>
                <a:latin typeface="Arial" panose="020B0604020202020204" pitchFamily="34" charset="0"/>
                <a:ea typeface="微软雅黑" panose="020B0503020204020204" pitchFamily="34" charset="-122"/>
                <a:cs typeface="Arial" panose="020B0604020202020204" pitchFamily="34" charset="0"/>
              </a:rPr>
              <a:t>Xiangzhen</a:t>
            </a:r>
            <a:r>
              <a:rPr lang="en-US" altLang="zh-CN" sz="1600" dirty="0">
                <a:solidFill>
                  <a:prstClr val="black"/>
                </a:solidFill>
                <a:latin typeface="Arial" panose="020B0604020202020204" pitchFamily="34" charset="0"/>
                <a:ea typeface="微软雅黑" panose="020B0503020204020204" pitchFamily="34" charset="-122"/>
                <a:cs typeface="Arial" panose="020B0604020202020204" pitchFamily="34" charset="0"/>
              </a:rPr>
              <a:t> Zhang, Yang </a:t>
            </a:r>
            <a:r>
              <a:rPr lang="en-US" altLang="zh-CN" sz="1600" dirty="0" err="1">
                <a:solidFill>
                  <a:prstClr val="black"/>
                </a:solidFill>
                <a:latin typeface="Arial" panose="020B0604020202020204" pitchFamily="34" charset="0"/>
                <a:ea typeface="微软雅黑" panose="020B0503020204020204" pitchFamily="34" charset="-122"/>
                <a:cs typeface="Arial" panose="020B0604020202020204" pitchFamily="34" charset="0"/>
              </a:rPr>
              <a:t>Xiaochen</a:t>
            </a:r>
            <a:r>
              <a:rPr lang="en-US" altLang="zh-CN" sz="1600" dirty="0">
                <a:solidFill>
                  <a:prstClr val="black"/>
                </a:solidFill>
                <a:latin typeface="Arial" panose="020B0604020202020204" pitchFamily="34" charset="0"/>
                <a:ea typeface="微软雅黑" panose="020B0503020204020204" pitchFamily="34" charset="-122"/>
                <a:cs typeface="Arial" panose="020B0604020202020204" pitchFamily="34" charset="0"/>
              </a:rPr>
              <a:t>, </a:t>
            </a:r>
            <a:r>
              <a:rPr lang="en-US" altLang="zh-CN" sz="1600" dirty="0" err="1">
                <a:solidFill>
                  <a:prstClr val="black"/>
                </a:solidFill>
                <a:latin typeface="Arial" panose="020B0604020202020204" pitchFamily="34" charset="0"/>
                <a:ea typeface="微软雅黑" panose="020B0503020204020204" pitchFamily="34" charset="-122"/>
                <a:cs typeface="Arial" panose="020B0604020202020204" pitchFamily="34" charset="0"/>
              </a:rPr>
              <a:t>Shaopeng</a:t>
            </a:r>
            <a:r>
              <a:rPr lang="en-US" altLang="zh-CN" sz="1600" dirty="0">
                <a:solidFill>
                  <a:prstClr val="black"/>
                </a:solidFill>
                <a:latin typeface="Arial" panose="020B0604020202020204" pitchFamily="34" charset="0"/>
                <a:ea typeface="微软雅黑" panose="020B0503020204020204" pitchFamily="34" charset="-122"/>
                <a:cs typeface="Arial" panose="020B0604020202020204" pitchFamily="34" charset="0"/>
              </a:rPr>
              <a:t> Li, </a:t>
            </a:r>
            <a:r>
              <a:rPr kumimoji="0" lang="en-US" altLang="zh-CN" sz="1600" b="0" i="0" u="none" strike="noStrike" kern="1200" cap="none" spc="0" normalizeH="0" baseline="0" noProof="0" dirty="0" err="1">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Ruixiong</a:t>
            </a: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Han, </a:t>
            </a:r>
            <a:r>
              <a:rPr kumimoji="0" lang="en-US" altLang="zh-CN" sz="1600" b="0" i="0" u="none" strike="noStrike" kern="1200" cap="none" spc="0" normalizeH="0" baseline="0" noProof="0" dirty="0" err="1">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Zhengze</a:t>
            </a: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Chang, </a:t>
            </a:r>
            <a:r>
              <a:rPr kumimoji="0" lang="en-US" altLang="zh-CN" sz="1600" b="0" i="0" u="none" strike="noStrike" kern="1200" cap="none" spc="0" normalizeH="0" baseline="0" noProof="0" dirty="0" err="1">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Jiyuan</a:t>
            </a: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1600" b="0" i="0" u="none" strike="noStrike" kern="1200" cap="none" spc="0" normalizeH="0" baseline="0" noProof="0" dirty="0" err="1">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Zhai</a:t>
            </a: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Wang </a:t>
            </a:r>
            <a:r>
              <a:rPr kumimoji="0" lang="en-US" altLang="zh-CN" sz="1600" b="0" i="0" u="none" strike="noStrike" kern="1200" cap="none" spc="0" normalizeH="0" baseline="0" noProof="0" dirty="0" err="1">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Haijing</a:t>
            </a:r>
            <a:r>
              <a:rPr kumimoji="0" lang="en-US" altLang="zh-CN" sz="16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etc.</a:t>
            </a:r>
            <a:endParaRPr kumimoji="0" lang="en-US" altLang="zh-CN" sz="1600" b="0" i="0" u="sng"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Tree>
    <p:extLst>
      <p:ext uri="{BB962C8B-B14F-4D97-AF65-F5344CB8AC3E}">
        <p14:creationId xmlns:p14="http://schemas.microsoft.com/office/powerpoint/2010/main" val="1692391731"/>
      </p:ext>
    </p:extLst>
  </p:cSld>
  <p:clrMapOvr>
    <a:masterClrMapping/>
  </p:clrMapOvr>
  <mc:AlternateContent xmlns:mc="http://schemas.openxmlformats.org/markup-compatibility/2006" xmlns:p14="http://schemas.microsoft.com/office/powerpoint/2010/main">
    <mc:Choice Requires="p14">
      <p:transition spd="slow" p14:dur="2000" advTm="8556"/>
    </mc:Choice>
    <mc:Fallback xmlns="">
      <p:transition spd="slow" advTm="8556"/>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3B4C5F9F-A26B-4143-9743-5E446D2FAC20}"/>
              </a:ext>
            </a:extLst>
          </p:cNvPr>
          <p:cNvSpPr>
            <a:spLocks noGrp="1"/>
          </p:cNvSpPr>
          <p:nvPr>
            <p:ph type="title"/>
          </p:nvPr>
        </p:nvSpPr>
        <p:spPr>
          <a:xfrm>
            <a:off x="1519940" y="85702"/>
            <a:ext cx="10672059" cy="725470"/>
          </a:xfrm>
        </p:spPr>
        <p:txBody>
          <a:bodyPr>
            <a:normAutofit/>
          </a:bodyPr>
          <a:lstStyle/>
          <a:p>
            <a:r>
              <a:rPr lang="en-US" altLang="zh-CN" dirty="0"/>
              <a:t>EDR—Flow chart of SRF Scheme</a:t>
            </a:r>
            <a:endParaRPr lang="zh-CN" altLang="en-US" dirty="0"/>
          </a:p>
        </p:txBody>
      </p:sp>
      <p:sp>
        <p:nvSpPr>
          <p:cNvPr id="295" name="灯片编号占位符 294">
            <a:extLst>
              <a:ext uri="{FF2B5EF4-FFF2-40B4-BE49-F238E27FC236}">
                <a16:creationId xmlns:a16="http://schemas.microsoft.com/office/drawing/2014/main" id="{5816694D-B27D-41DC-85ED-4B16C7BD2070}"/>
              </a:ext>
            </a:extLst>
          </p:cNvPr>
          <p:cNvSpPr>
            <a:spLocks noGrp="1"/>
          </p:cNvSpPr>
          <p:nvPr>
            <p:ph type="sldNum" sz="quarter" idx="12"/>
          </p:nvPr>
        </p:nvSpPr>
        <p:spPr/>
        <p:txBody>
          <a:bodyPr/>
          <a:lstStyle/>
          <a:p>
            <a:fld id="{F15E9139-A00B-4B2A-98A6-095DC08F1345}" type="slidenum">
              <a:rPr lang="zh-CN" altLang="en-US" smtClean="0"/>
              <a:pPr/>
              <a:t>10</a:t>
            </a:fld>
            <a:endParaRPr lang="zh-CN" altLang="en-US"/>
          </a:p>
        </p:txBody>
      </p:sp>
      <p:grpSp>
        <p:nvGrpSpPr>
          <p:cNvPr id="390" name="组合 389">
            <a:extLst>
              <a:ext uri="{FF2B5EF4-FFF2-40B4-BE49-F238E27FC236}">
                <a16:creationId xmlns:a16="http://schemas.microsoft.com/office/drawing/2014/main" id="{D3F86BEB-8FA0-A128-EB4D-406EE7978B4B}"/>
              </a:ext>
            </a:extLst>
          </p:cNvPr>
          <p:cNvGrpSpPr/>
          <p:nvPr/>
        </p:nvGrpSpPr>
        <p:grpSpPr>
          <a:xfrm flipH="1">
            <a:off x="3886723" y="4396908"/>
            <a:ext cx="114746" cy="4454905"/>
            <a:chOff x="4730801" y="297204"/>
            <a:chExt cx="3180718" cy="4454905"/>
          </a:xfrm>
        </p:grpSpPr>
        <p:grpSp>
          <p:nvGrpSpPr>
            <p:cNvPr id="391" name="组合 390">
              <a:extLst>
                <a:ext uri="{FF2B5EF4-FFF2-40B4-BE49-F238E27FC236}">
                  <a16:creationId xmlns:a16="http://schemas.microsoft.com/office/drawing/2014/main" id="{F75A6D74-3320-08FE-5F25-DDDBE2A46F73}"/>
                </a:ext>
              </a:extLst>
            </p:cNvPr>
            <p:cNvGrpSpPr/>
            <p:nvPr/>
          </p:nvGrpSpPr>
          <p:grpSpPr>
            <a:xfrm>
              <a:off x="4730801" y="297204"/>
              <a:ext cx="3175534" cy="126385"/>
              <a:chOff x="2190203" y="3428995"/>
              <a:chExt cx="2160124" cy="1528565"/>
            </a:xfrm>
          </p:grpSpPr>
          <p:sp>
            <p:nvSpPr>
              <p:cNvPr id="394" name="矩形: 圆角 393">
                <a:extLst>
                  <a:ext uri="{FF2B5EF4-FFF2-40B4-BE49-F238E27FC236}">
                    <a16:creationId xmlns:a16="http://schemas.microsoft.com/office/drawing/2014/main" id="{91B60AF5-C6B0-97F3-E8F7-0AFC855F99AD}"/>
                  </a:ext>
                </a:extLst>
              </p:cNvPr>
              <p:cNvSpPr/>
              <p:nvPr/>
            </p:nvSpPr>
            <p:spPr>
              <a:xfrm>
                <a:off x="2190203" y="3428995"/>
                <a:ext cx="2160124" cy="1528565"/>
              </a:xfrm>
              <a:prstGeom prst="roundRect">
                <a:avLst>
                  <a:gd name="adj" fmla="val 13646"/>
                </a:avLst>
              </a:prstGeom>
              <a:solidFill>
                <a:srgbClr val="C00000"/>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395" name="矩形 394">
                <a:extLst>
                  <a:ext uri="{FF2B5EF4-FFF2-40B4-BE49-F238E27FC236}">
                    <a16:creationId xmlns:a16="http://schemas.microsoft.com/office/drawing/2014/main" id="{D35AB052-61EA-85D1-67B3-3AB4750AC20A}"/>
                  </a:ext>
                </a:extLst>
              </p:cNvPr>
              <p:cNvSpPr/>
              <p:nvPr/>
            </p:nvSpPr>
            <p:spPr>
              <a:xfrm>
                <a:off x="2190203" y="3879653"/>
                <a:ext cx="2160124" cy="637309"/>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cxnSp>
          <p:nvCxnSpPr>
            <p:cNvPr id="392" name="直接连接符 391">
              <a:extLst>
                <a:ext uri="{FF2B5EF4-FFF2-40B4-BE49-F238E27FC236}">
                  <a16:creationId xmlns:a16="http://schemas.microsoft.com/office/drawing/2014/main" id="{378346F7-1DBF-5210-68E6-DC268672BB62}"/>
                </a:ext>
              </a:extLst>
            </p:cNvPr>
            <p:cNvCxnSpPr>
              <a:cxnSpLocks/>
            </p:cNvCxnSpPr>
            <p:nvPr/>
          </p:nvCxnSpPr>
          <p:spPr>
            <a:xfrm>
              <a:off x="4730801" y="311032"/>
              <a:ext cx="3175534" cy="0"/>
            </a:xfrm>
            <a:prstGeom prst="line">
              <a:avLst/>
            </a:prstGeom>
            <a:noFill/>
            <a:ln w="6350" cap="flat" cmpd="sng" algn="ctr">
              <a:solidFill>
                <a:sysClr val="windowText" lastClr="000000"/>
              </a:solidFill>
              <a:prstDash val="solid"/>
              <a:miter lim="800000"/>
            </a:ln>
            <a:effectLst/>
          </p:spPr>
        </p:cxnSp>
        <p:cxnSp>
          <p:nvCxnSpPr>
            <p:cNvPr id="393" name="直接连接符 392">
              <a:extLst>
                <a:ext uri="{FF2B5EF4-FFF2-40B4-BE49-F238E27FC236}">
                  <a16:creationId xmlns:a16="http://schemas.microsoft.com/office/drawing/2014/main" id="{3D6B49A2-EB24-C9DA-2D74-C976649E77A6}"/>
                </a:ext>
              </a:extLst>
            </p:cNvPr>
            <p:cNvCxnSpPr>
              <a:cxnSpLocks/>
            </p:cNvCxnSpPr>
            <p:nvPr/>
          </p:nvCxnSpPr>
          <p:spPr>
            <a:xfrm>
              <a:off x="4735985" y="4752109"/>
              <a:ext cx="3175534" cy="0"/>
            </a:xfrm>
            <a:prstGeom prst="line">
              <a:avLst/>
            </a:prstGeom>
            <a:noFill/>
            <a:ln w="6350" cap="flat" cmpd="sng" algn="ctr">
              <a:solidFill>
                <a:sysClr val="windowText" lastClr="000000"/>
              </a:solidFill>
              <a:prstDash val="solid"/>
              <a:miter lim="800000"/>
            </a:ln>
            <a:effectLst/>
          </p:spPr>
        </p:cxnSp>
      </p:grpSp>
      <p:grpSp>
        <p:nvGrpSpPr>
          <p:cNvPr id="396" name="组合 395">
            <a:extLst>
              <a:ext uri="{FF2B5EF4-FFF2-40B4-BE49-F238E27FC236}">
                <a16:creationId xmlns:a16="http://schemas.microsoft.com/office/drawing/2014/main" id="{5BB93B44-EC26-375D-6A90-774A707C2AAD}"/>
              </a:ext>
            </a:extLst>
          </p:cNvPr>
          <p:cNvGrpSpPr/>
          <p:nvPr/>
        </p:nvGrpSpPr>
        <p:grpSpPr>
          <a:xfrm flipH="1">
            <a:off x="3042068" y="4396908"/>
            <a:ext cx="114746" cy="4454905"/>
            <a:chOff x="4730801" y="297204"/>
            <a:chExt cx="3180718" cy="4454905"/>
          </a:xfrm>
        </p:grpSpPr>
        <p:grpSp>
          <p:nvGrpSpPr>
            <p:cNvPr id="397" name="组合 396">
              <a:extLst>
                <a:ext uri="{FF2B5EF4-FFF2-40B4-BE49-F238E27FC236}">
                  <a16:creationId xmlns:a16="http://schemas.microsoft.com/office/drawing/2014/main" id="{C412E7CE-0FD0-A604-4CB7-D69CB8D46D76}"/>
                </a:ext>
              </a:extLst>
            </p:cNvPr>
            <p:cNvGrpSpPr/>
            <p:nvPr/>
          </p:nvGrpSpPr>
          <p:grpSpPr>
            <a:xfrm>
              <a:off x="4730801" y="297204"/>
              <a:ext cx="3175534" cy="126385"/>
              <a:chOff x="2190203" y="3428995"/>
              <a:chExt cx="2160124" cy="1528565"/>
            </a:xfrm>
          </p:grpSpPr>
          <p:sp>
            <p:nvSpPr>
              <p:cNvPr id="400" name="矩形: 圆角 399">
                <a:extLst>
                  <a:ext uri="{FF2B5EF4-FFF2-40B4-BE49-F238E27FC236}">
                    <a16:creationId xmlns:a16="http://schemas.microsoft.com/office/drawing/2014/main" id="{07A84E37-FD28-B0B5-D59B-CE0195F6DC10}"/>
                  </a:ext>
                </a:extLst>
              </p:cNvPr>
              <p:cNvSpPr/>
              <p:nvPr/>
            </p:nvSpPr>
            <p:spPr>
              <a:xfrm>
                <a:off x="2190203" y="3428995"/>
                <a:ext cx="2160124" cy="1528565"/>
              </a:xfrm>
              <a:prstGeom prst="roundRect">
                <a:avLst>
                  <a:gd name="adj" fmla="val 13646"/>
                </a:avLst>
              </a:prstGeom>
              <a:solidFill>
                <a:srgbClr val="C00000"/>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01" name="矩形 400">
                <a:extLst>
                  <a:ext uri="{FF2B5EF4-FFF2-40B4-BE49-F238E27FC236}">
                    <a16:creationId xmlns:a16="http://schemas.microsoft.com/office/drawing/2014/main" id="{5C41ED93-EC62-5CA8-E3A0-807ED653DC25}"/>
                  </a:ext>
                </a:extLst>
              </p:cNvPr>
              <p:cNvSpPr/>
              <p:nvPr/>
            </p:nvSpPr>
            <p:spPr>
              <a:xfrm>
                <a:off x="2190203" y="3879653"/>
                <a:ext cx="2160124" cy="637309"/>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cxnSp>
          <p:nvCxnSpPr>
            <p:cNvPr id="398" name="直接连接符 397">
              <a:extLst>
                <a:ext uri="{FF2B5EF4-FFF2-40B4-BE49-F238E27FC236}">
                  <a16:creationId xmlns:a16="http://schemas.microsoft.com/office/drawing/2014/main" id="{E89190CF-CD33-B61B-FE23-23ACA1F86B1A}"/>
                </a:ext>
              </a:extLst>
            </p:cNvPr>
            <p:cNvCxnSpPr>
              <a:cxnSpLocks/>
            </p:cNvCxnSpPr>
            <p:nvPr/>
          </p:nvCxnSpPr>
          <p:spPr>
            <a:xfrm>
              <a:off x="4730801" y="311032"/>
              <a:ext cx="3175534" cy="0"/>
            </a:xfrm>
            <a:prstGeom prst="line">
              <a:avLst/>
            </a:prstGeom>
            <a:noFill/>
            <a:ln w="6350" cap="flat" cmpd="sng" algn="ctr">
              <a:solidFill>
                <a:sysClr val="windowText" lastClr="000000"/>
              </a:solidFill>
              <a:prstDash val="solid"/>
              <a:miter lim="800000"/>
            </a:ln>
            <a:effectLst/>
          </p:spPr>
        </p:cxnSp>
        <p:cxnSp>
          <p:nvCxnSpPr>
            <p:cNvPr id="399" name="直接连接符 398">
              <a:extLst>
                <a:ext uri="{FF2B5EF4-FFF2-40B4-BE49-F238E27FC236}">
                  <a16:creationId xmlns:a16="http://schemas.microsoft.com/office/drawing/2014/main" id="{5F85329A-CF2B-BA20-D5A9-FF18BB1D5BA2}"/>
                </a:ext>
              </a:extLst>
            </p:cNvPr>
            <p:cNvCxnSpPr>
              <a:cxnSpLocks/>
            </p:cNvCxnSpPr>
            <p:nvPr/>
          </p:nvCxnSpPr>
          <p:spPr>
            <a:xfrm>
              <a:off x="4735985" y="4752109"/>
              <a:ext cx="3175534" cy="0"/>
            </a:xfrm>
            <a:prstGeom prst="line">
              <a:avLst/>
            </a:prstGeom>
            <a:noFill/>
            <a:ln w="6350" cap="flat" cmpd="sng" algn="ctr">
              <a:solidFill>
                <a:sysClr val="windowText" lastClr="000000"/>
              </a:solidFill>
              <a:prstDash val="solid"/>
              <a:miter lim="800000"/>
            </a:ln>
            <a:effectLst/>
          </p:spPr>
        </p:cxnSp>
      </p:grpSp>
      <p:grpSp>
        <p:nvGrpSpPr>
          <p:cNvPr id="429" name="组合 428">
            <a:extLst>
              <a:ext uri="{FF2B5EF4-FFF2-40B4-BE49-F238E27FC236}">
                <a16:creationId xmlns:a16="http://schemas.microsoft.com/office/drawing/2014/main" id="{EA5BF06A-B530-BF76-68CF-E57707A8D02C}"/>
              </a:ext>
            </a:extLst>
          </p:cNvPr>
          <p:cNvGrpSpPr/>
          <p:nvPr/>
        </p:nvGrpSpPr>
        <p:grpSpPr>
          <a:xfrm flipH="1">
            <a:off x="4229705" y="5591849"/>
            <a:ext cx="121123" cy="4367982"/>
            <a:chOff x="4730801" y="367051"/>
            <a:chExt cx="3180718" cy="4385060"/>
          </a:xfrm>
        </p:grpSpPr>
        <p:grpSp>
          <p:nvGrpSpPr>
            <p:cNvPr id="430" name="组合 429">
              <a:extLst>
                <a:ext uri="{FF2B5EF4-FFF2-40B4-BE49-F238E27FC236}">
                  <a16:creationId xmlns:a16="http://schemas.microsoft.com/office/drawing/2014/main" id="{FCFCDA42-492D-8927-11A5-4B22E779248D}"/>
                </a:ext>
              </a:extLst>
            </p:cNvPr>
            <p:cNvGrpSpPr/>
            <p:nvPr/>
          </p:nvGrpSpPr>
          <p:grpSpPr>
            <a:xfrm>
              <a:off x="4730801" y="367051"/>
              <a:ext cx="3175517" cy="156087"/>
              <a:chOff x="2190203" y="3428995"/>
              <a:chExt cx="2160124" cy="1528565"/>
            </a:xfrm>
          </p:grpSpPr>
          <p:sp>
            <p:nvSpPr>
              <p:cNvPr id="433" name="矩形: 圆角 432">
                <a:extLst>
                  <a:ext uri="{FF2B5EF4-FFF2-40B4-BE49-F238E27FC236}">
                    <a16:creationId xmlns:a16="http://schemas.microsoft.com/office/drawing/2014/main" id="{07CAAF82-5810-9851-79C6-B81822FBFD93}"/>
                  </a:ext>
                </a:extLst>
              </p:cNvPr>
              <p:cNvSpPr/>
              <p:nvPr/>
            </p:nvSpPr>
            <p:spPr>
              <a:xfrm>
                <a:off x="2190203" y="3428995"/>
                <a:ext cx="2160124" cy="1528565"/>
              </a:xfrm>
              <a:prstGeom prst="roundRect">
                <a:avLst>
                  <a:gd name="adj" fmla="val 13646"/>
                </a:avLst>
              </a:prstGeom>
              <a:solidFill>
                <a:srgbClr val="C00000"/>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34" name="矩形 433">
                <a:extLst>
                  <a:ext uri="{FF2B5EF4-FFF2-40B4-BE49-F238E27FC236}">
                    <a16:creationId xmlns:a16="http://schemas.microsoft.com/office/drawing/2014/main" id="{DF8FE1C9-D3C6-1654-8E21-7EC7F5E51C1F}"/>
                  </a:ext>
                </a:extLst>
              </p:cNvPr>
              <p:cNvSpPr/>
              <p:nvPr/>
            </p:nvSpPr>
            <p:spPr>
              <a:xfrm>
                <a:off x="2190203" y="3879653"/>
                <a:ext cx="2160124" cy="637309"/>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cxnSp>
          <p:nvCxnSpPr>
            <p:cNvPr id="431" name="直接连接符 430">
              <a:extLst>
                <a:ext uri="{FF2B5EF4-FFF2-40B4-BE49-F238E27FC236}">
                  <a16:creationId xmlns:a16="http://schemas.microsoft.com/office/drawing/2014/main" id="{28A7F35D-73F7-E385-1C17-54FE8932549C}"/>
                </a:ext>
              </a:extLst>
            </p:cNvPr>
            <p:cNvCxnSpPr>
              <a:cxnSpLocks/>
            </p:cNvCxnSpPr>
            <p:nvPr/>
          </p:nvCxnSpPr>
          <p:spPr>
            <a:xfrm>
              <a:off x="4730801" y="384129"/>
              <a:ext cx="3175518" cy="0"/>
            </a:xfrm>
            <a:prstGeom prst="line">
              <a:avLst/>
            </a:prstGeom>
            <a:noFill/>
            <a:ln w="6350" cap="flat" cmpd="sng" algn="ctr">
              <a:solidFill>
                <a:sysClr val="windowText" lastClr="000000"/>
              </a:solidFill>
              <a:prstDash val="solid"/>
              <a:miter lim="800000"/>
            </a:ln>
            <a:effectLst/>
          </p:spPr>
        </p:cxnSp>
        <p:cxnSp>
          <p:nvCxnSpPr>
            <p:cNvPr id="432" name="直接连接符 431">
              <a:extLst>
                <a:ext uri="{FF2B5EF4-FFF2-40B4-BE49-F238E27FC236}">
                  <a16:creationId xmlns:a16="http://schemas.microsoft.com/office/drawing/2014/main" id="{504AE5D0-64C1-C096-B21E-6D1F1503B8E5}"/>
                </a:ext>
              </a:extLst>
            </p:cNvPr>
            <p:cNvCxnSpPr>
              <a:cxnSpLocks/>
            </p:cNvCxnSpPr>
            <p:nvPr/>
          </p:nvCxnSpPr>
          <p:spPr>
            <a:xfrm>
              <a:off x="4735976" y="4752111"/>
              <a:ext cx="3175543" cy="0"/>
            </a:xfrm>
            <a:prstGeom prst="line">
              <a:avLst/>
            </a:prstGeom>
            <a:noFill/>
            <a:ln w="6350" cap="flat" cmpd="sng" algn="ctr">
              <a:solidFill>
                <a:sysClr val="windowText" lastClr="000000"/>
              </a:solidFill>
              <a:prstDash val="solid"/>
              <a:miter lim="800000"/>
            </a:ln>
            <a:effectLst/>
          </p:spPr>
        </p:cxnSp>
      </p:grpSp>
      <p:grpSp>
        <p:nvGrpSpPr>
          <p:cNvPr id="443" name="组合 442">
            <a:extLst>
              <a:ext uri="{FF2B5EF4-FFF2-40B4-BE49-F238E27FC236}">
                <a16:creationId xmlns:a16="http://schemas.microsoft.com/office/drawing/2014/main" id="{5B8C1DDF-C062-603C-AD59-73CAA7CBBAAD}"/>
              </a:ext>
            </a:extLst>
          </p:cNvPr>
          <p:cNvGrpSpPr/>
          <p:nvPr/>
        </p:nvGrpSpPr>
        <p:grpSpPr>
          <a:xfrm flipH="1">
            <a:off x="3306805" y="5598937"/>
            <a:ext cx="125172" cy="4367982"/>
            <a:chOff x="4730801" y="367051"/>
            <a:chExt cx="3180718" cy="4385060"/>
          </a:xfrm>
        </p:grpSpPr>
        <p:grpSp>
          <p:nvGrpSpPr>
            <p:cNvPr id="444" name="组合 443">
              <a:extLst>
                <a:ext uri="{FF2B5EF4-FFF2-40B4-BE49-F238E27FC236}">
                  <a16:creationId xmlns:a16="http://schemas.microsoft.com/office/drawing/2014/main" id="{72B0BAEA-07C7-5183-1FED-C7D0AE76F8C0}"/>
                </a:ext>
              </a:extLst>
            </p:cNvPr>
            <p:cNvGrpSpPr/>
            <p:nvPr/>
          </p:nvGrpSpPr>
          <p:grpSpPr>
            <a:xfrm>
              <a:off x="4730801" y="367051"/>
              <a:ext cx="3175517" cy="156087"/>
              <a:chOff x="2190203" y="3428995"/>
              <a:chExt cx="2160124" cy="1528565"/>
            </a:xfrm>
          </p:grpSpPr>
          <p:sp>
            <p:nvSpPr>
              <p:cNvPr id="447" name="矩形: 圆角 446">
                <a:extLst>
                  <a:ext uri="{FF2B5EF4-FFF2-40B4-BE49-F238E27FC236}">
                    <a16:creationId xmlns:a16="http://schemas.microsoft.com/office/drawing/2014/main" id="{30D06065-6273-4846-0522-04B1301CE725}"/>
                  </a:ext>
                </a:extLst>
              </p:cNvPr>
              <p:cNvSpPr/>
              <p:nvPr/>
            </p:nvSpPr>
            <p:spPr>
              <a:xfrm>
                <a:off x="2190203" y="3428995"/>
                <a:ext cx="2160124" cy="1528565"/>
              </a:xfrm>
              <a:prstGeom prst="roundRect">
                <a:avLst>
                  <a:gd name="adj" fmla="val 13646"/>
                </a:avLst>
              </a:prstGeom>
              <a:solidFill>
                <a:srgbClr val="C00000"/>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48" name="矩形 447">
                <a:extLst>
                  <a:ext uri="{FF2B5EF4-FFF2-40B4-BE49-F238E27FC236}">
                    <a16:creationId xmlns:a16="http://schemas.microsoft.com/office/drawing/2014/main" id="{D8354B9A-87BA-0BDC-5EC5-4CD327AD9D1F}"/>
                  </a:ext>
                </a:extLst>
              </p:cNvPr>
              <p:cNvSpPr/>
              <p:nvPr/>
            </p:nvSpPr>
            <p:spPr>
              <a:xfrm>
                <a:off x="2190203" y="3879653"/>
                <a:ext cx="2160124" cy="637309"/>
              </a:xfrm>
              <a:prstGeom prst="rect">
                <a:avLst/>
              </a:prstGeom>
              <a:no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cxnSp>
          <p:nvCxnSpPr>
            <p:cNvPr id="445" name="直接连接符 444">
              <a:extLst>
                <a:ext uri="{FF2B5EF4-FFF2-40B4-BE49-F238E27FC236}">
                  <a16:creationId xmlns:a16="http://schemas.microsoft.com/office/drawing/2014/main" id="{E6F7C2D6-8B57-EE60-4A8D-1AA3DBE445AC}"/>
                </a:ext>
              </a:extLst>
            </p:cNvPr>
            <p:cNvCxnSpPr>
              <a:cxnSpLocks/>
            </p:cNvCxnSpPr>
            <p:nvPr/>
          </p:nvCxnSpPr>
          <p:spPr>
            <a:xfrm>
              <a:off x="4730801" y="384129"/>
              <a:ext cx="3175518" cy="0"/>
            </a:xfrm>
            <a:prstGeom prst="line">
              <a:avLst/>
            </a:prstGeom>
            <a:noFill/>
            <a:ln w="6350" cap="flat" cmpd="sng" algn="ctr">
              <a:solidFill>
                <a:sysClr val="windowText" lastClr="000000"/>
              </a:solidFill>
              <a:prstDash val="solid"/>
              <a:miter lim="800000"/>
            </a:ln>
            <a:effectLst/>
          </p:spPr>
        </p:cxnSp>
        <p:cxnSp>
          <p:nvCxnSpPr>
            <p:cNvPr id="446" name="直接连接符 445">
              <a:extLst>
                <a:ext uri="{FF2B5EF4-FFF2-40B4-BE49-F238E27FC236}">
                  <a16:creationId xmlns:a16="http://schemas.microsoft.com/office/drawing/2014/main" id="{575FE68A-41A9-4DF9-21A5-1B0830E6FAF9}"/>
                </a:ext>
              </a:extLst>
            </p:cNvPr>
            <p:cNvCxnSpPr>
              <a:cxnSpLocks/>
            </p:cNvCxnSpPr>
            <p:nvPr/>
          </p:nvCxnSpPr>
          <p:spPr>
            <a:xfrm>
              <a:off x="4735976" y="4752111"/>
              <a:ext cx="3175543" cy="0"/>
            </a:xfrm>
            <a:prstGeom prst="line">
              <a:avLst/>
            </a:prstGeom>
            <a:noFill/>
            <a:ln w="6350" cap="flat" cmpd="sng" algn="ctr">
              <a:solidFill>
                <a:sysClr val="windowText" lastClr="000000"/>
              </a:solidFill>
              <a:prstDash val="solid"/>
              <a:miter lim="800000"/>
            </a:ln>
            <a:effectLst/>
          </p:spPr>
        </p:cxnSp>
      </p:grpSp>
      <p:grpSp>
        <p:nvGrpSpPr>
          <p:cNvPr id="2" name="组合 1">
            <a:extLst>
              <a:ext uri="{FF2B5EF4-FFF2-40B4-BE49-F238E27FC236}">
                <a16:creationId xmlns:a16="http://schemas.microsoft.com/office/drawing/2014/main" id="{FA8E3CBB-F3EF-CE55-949A-0236F19D0CD0}"/>
              </a:ext>
            </a:extLst>
          </p:cNvPr>
          <p:cNvGrpSpPr/>
          <p:nvPr/>
        </p:nvGrpSpPr>
        <p:grpSpPr>
          <a:xfrm flipH="1">
            <a:off x="85223" y="535004"/>
            <a:ext cx="11976737" cy="6232480"/>
            <a:chOff x="85223" y="535004"/>
            <a:chExt cx="11976737" cy="6232480"/>
          </a:xfrm>
        </p:grpSpPr>
        <p:sp>
          <p:nvSpPr>
            <p:cNvPr id="428" name="矩形 427">
              <a:extLst>
                <a:ext uri="{FF2B5EF4-FFF2-40B4-BE49-F238E27FC236}">
                  <a16:creationId xmlns:a16="http://schemas.microsoft.com/office/drawing/2014/main" id="{8CC6193B-114D-B429-D164-21C84E843E7C}"/>
                </a:ext>
              </a:extLst>
            </p:cNvPr>
            <p:cNvSpPr/>
            <p:nvPr/>
          </p:nvSpPr>
          <p:spPr>
            <a:xfrm flipH="1">
              <a:off x="3143356" y="5634941"/>
              <a:ext cx="1362974" cy="45719"/>
            </a:xfrm>
            <a:prstGeom prst="rect">
              <a:avLst/>
            </a:prstGeom>
            <a:solidFill>
              <a:schemeClr val="accent4">
                <a:lumMod val="40000"/>
                <a:lumOff val="6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413" name="矩形 412">
              <a:extLst>
                <a:ext uri="{FF2B5EF4-FFF2-40B4-BE49-F238E27FC236}">
                  <a16:creationId xmlns:a16="http://schemas.microsoft.com/office/drawing/2014/main" id="{92CD2964-76BA-00C1-4B61-5555BEA38EED}"/>
                </a:ext>
              </a:extLst>
            </p:cNvPr>
            <p:cNvSpPr/>
            <p:nvPr/>
          </p:nvSpPr>
          <p:spPr>
            <a:xfrm>
              <a:off x="999464" y="5479827"/>
              <a:ext cx="3567338" cy="97002"/>
            </a:xfrm>
            <a:prstGeom prst="rect">
              <a:avLst/>
            </a:prstGeom>
            <a:gradFill flip="none" rotWithShape="1">
              <a:gsLst>
                <a:gs pos="27000">
                  <a:sysClr val="window" lastClr="FFFFFF">
                    <a:lumMod val="65000"/>
                  </a:sysClr>
                </a:gs>
                <a:gs pos="75000">
                  <a:sysClr val="window" lastClr="FFFFFF">
                    <a:lumMod val="65000"/>
                  </a:sysClr>
                </a:gs>
                <a:gs pos="50000">
                  <a:sysClr val="window" lastClr="FFFFFF">
                    <a:lumMod val="95000"/>
                  </a:sysClr>
                </a:gs>
                <a:gs pos="1000">
                  <a:srgbClr val="E7E6E6">
                    <a:lumMod val="25000"/>
                  </a:srgbClr>
                </a:gs>
                <a:gs pos="100000">
                  <a:srgbClr val="E7E6E6">
                    <a:lumMod val="2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pic>
          <p:nvPicPr>
            <p:cNvPr id="4" name="图片 3">
              <a:extLst>
                <a:ext uri="{FF2B5EF4-FFF2-40B4-BE49-F238E27FC236}">
                  <a16:creationId xmlns:a16="http://schemas.microsoft.com/office/drawing/2014/main" id="{786FC296-A92B-6E24-3921-BDE6CA3320C5}"/>
                </a:ext>
              </a:extLst>
            </p:cNvPr>
            <p:cNvPicPr>
              <a:picLocks noChangeAspect="1"/>
            </p:cNvPicPr>
            <p:nvPr/>
          </p:nvPicPr>
          <p:blipFill>
            <a:blip r:embed="rId3"/>
            <a:stretch>
              <a:fillRect/>
            </a:stretch>
          </p:blipFill>
          <p:spPr>
            <a:xfrm>
              <a:off x="4126408" y="3827781"/>
              <a:ext cx="1778196" cy="861144"/>
            </a:xfrm>
            <a:prstGeom prst="rect">
              <a:avLst/>
            </a:prstGeom>
          </p:spPr>
        </p:pic>
        <p:sp>
          <p:nvSpPr>
            <p:cNvPr id="7" name="文本框 6">
              <a:extLst>
                <a:ext uri="{FF2B5EF4-FFF2-40B4-BE49-F238E27FC236}">
                  <a16:creationId xmlns:a16="http://schemas.microsoft.com/office/drawing/2014/main" id="{88924D90-B0A6-B9A6-8997-A6A924716EF8}"/>
                </a:ext>
              </a:extLst>
            </p:cNvPr>
            <p:cNvSpPr txBox="1"/>
            <p:nvPr/>
          </p:nvSpPr>
          <p:spPr>
            <a:xfrm>
              <a:off x="1701067" y="3600993"/>
              <a:ext cx="392270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0" cap="none" spc="0" normalizeH="0" baseline="0" noProof="0" dirty="0">
                  <a:ln>
                    <a:noFill/>
                  </a:ln>
                  <a:solidFill>
                    <a:prstClr val="black"/>
                  </a:solidFill>
                  <a:effectLst/>
                  <a:uLnTx/>
                  <a:uFillTx/>
                  <a:latin typeface="等线" panose="020F0502020204030204"/>
                  <a:ea typeface="等线" panose="02010600030101010101" pitchFamily="2" charset="-122"/>
                  <a:cs typeface="+mn-cs"/>
                </a:rPr>
                <a:t>3 cryomodules, 8×1.3GHZ 9-cell cavities each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0" cap="none" spc="0" normalizeH="0" baseline="0" noProof="0" dirty="0">
                  <a:ln>
                    <a:noFill/>
                  </a:ln>
                  <a:solidFill>
                    <a:srgbClr val="FF0000"/>
                  </a:solidFill>
                  <a:effectLst/>
                  <a:uLnTx/>
                  <a:uFillTx/>
                  <a:latin typeface="等线" panose="020F0502020204030204"/>
                  <a:ea typeface="等线" panose="02010600030101010101" pitchFamily="2" charset="-122"/>
                  <a:cs typeface="+mn-cs"/>
                </a:rPr>
                <a:t>Booster Ring</a:t>
              </a:r>
              <a:endParaRPr kumimoji="0" lang="zh-CN" altLang="en-US" sz="1400" b="1" i="0" u="none" strike="noStrike" kern="0" cap="none" spc="0" normalizeH="0" baseline="0" noProof="0" dirty="0">
                <a:ln>
                  <a:noFill/>
                </a:ln>
                <a:solidFill>
                  <a:srgbClr val="FF0000"/>
                </a:solidFill>
                <a:effectLst/>
                <a:uLnTx/>
                <a:uFillTx/>
                <a:latin typeface="等线" panose="020F0502020204030204"/>
                <a:ea typeface="等线" panose="02010600030101010101" pitchFamily="2" charset="-122"/>
                <a:cs typeface="+mn-cs"/>
              </a:endParaRPr>
            </a:p>
          </p:txBody>
        </p:sp>
        <p:sp>
          <p:nvSpPr>
            <p:cNvPr id="9" name="矩形 8">
              <a:extLst>
                <a:ext uri="{FF2B5EF4-FFF2-40B4-BE49-F238E27FC236}">
                  <a16:creationId xmlns:a16="http://schemas.microsoft.com/office/drawing/2014/main" id="{F4F10BE6-1A85-1A57-4CAB-17B3F611EB54}"/>
                </a:ext>
              </a:extLst>
            </p:cNvPr>
            <p:cNvSpPr/>
            <p:nvPr/>
          </p:nvSpPr>
          <p:spPr>
            <a:xfrm>
              <a:off x="8236636" y="3737088"/>
              <a:ext cx="231438" cy="55167"/>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600" b="1" i="0" u="none" strike="noStrike" kern="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grpSp>
          <p:nvGrpSpPr>
            <p:cNvPr id="10" name="组合 9">
              <a:extLst>
                <a:ext uri="{FF2B5EF4-FFF2-40B4-BE49-F238E27FC236}">
                  <a16:creationId xmlns:a16="http://schemas.microsoft.com/office/drawing/2014/main" id="{525A1E02-1613-FA16-1D75-311E418B3D47}"/>
                </a:ext>
              </a:extLst>
            </p:cNvPr>
            <p:cNvGrpSpPr/>
            <p:nvPr/>
          </p:nvGrpSpPr>
          <p:grpSpPr>
            <a:xfrm rot="10800000">
              <a:off x="10912601" y="948146"/>
              <a:ext cx="40555" cy="41291"/>
              <a:chOff x="5514487" y="2081922"/>
              <a:chExt cx="540000" cy="540000"/>
            </a:xfrm>
          </p:grpSpPr>
          <p:sp>
            <p:nvSpPr>
              <p:cNvPr id="11" name="任意多边形: 形状 10">
                <a:extLst>
                  <a:ext uri="{FF2B5EF4-FFF2-40B4-BE49-F238E27FC236}">
                    <a16:creationId xmlns:a16="http://schemas.microsoft.com/office/drawing/2014/main" id="{15C5D1EE-0158-25B8-42C6-D71938C2C5AD}"/>
                  </a:ext>
                </a:extLst>
              </p:cNvPr>
              <p:cNvSpPr/>
              <p:nvPr/>
            </p:nvSpPr>
            <p:spPr>
              <a:xfrm rot="5400000">
                <a:off x="5514487" y="2081922"/>
                <a:ext cx="540000" cy="540000"/>
              </a:xfrm>
              <a:custGeom>
                <a:avLst/>
                <a:gdLst>
                  <a:gd name="connsiteX0" fmla="*/ 0 w 540000"/>
                  <a:gd name="connsiteY0" fmla="*/ 540000 h 540000"/>
                  <a:gd name="connsiteX1" fmla="*/ 0 w 540000"/>
                  <a:gd name="connsiteY1" fmla="*/ 0 h 540000"/>
                  <a:gd name="connsiteX2" fmla="*/ 540000 w 540000"/>
                  <a:gd name="connsiteY2" fmla="*/ 0 h 540000"/>
                  <a:gd name="connsiteX3" fmla="*/ 0 w 540000"/>
                  <a:gd name="connsiteY3" fmla="*/ 540000 h 540000"/>
                </a:gdLst>
                <a:ahLst/>
                <a:cxnLst>
                  <a:cxn ang="0">
                    <a:pos x="connsiteX0" y="connsiteY0"/>
                  </a:cxn>
                  <a:cxn ang="0">
                    <a:pos x="connsiteX1" y="connsiteY1"/>
                  </a:cxn>
                  <a:cxn ang="0">
                    <a:pos x="connsiteX2" y="connsiteY2"/>
                  </a:cxn>
                  <a:cxn ang="0">
                    <a:pos x="connsiteX3" y="connsiteY3"/>
                  </a:cxn>
                </a:cxnLst>
                <a:rect l="l" t="t" r="r" b="b"/>
                <a:pathLst>
                  <a:path w="540000" h="540000">
                    <a:moveTo>
                      <a:pt x="0" y="540000"/>
                    </a:moveTo>
                    <a:lnTo>
                      <a:pt x="0" y="0"/>
                    </a:lnTo>
                    <a:lnTo>
                      <a:pt x="540000" y="0"/>
                    </a:lnTo>
                    <a:lnTo>
                      <a:pt x="0" y="540000"/>
                    </a:lnTo>
                    <a:close/>
                  </a:path>
                </a:pathLst>
              </a:custGeom>
              <a:gradFill flip="none" rotWithShape="1">
                <a:gsLst>
                  <a:gs pos="27000">
                    <a:sysClr val="window" lastClr="FFFFFF">
                      <a:lumMod val="65000"/>
                    </a:sysClr>
                  </a:gs>
                  <a:gs pos="75000">
                    <a:sysClr val="window" lastClr="FFFFFF">
                      <a:lumMod val="65000"/>
                    </a:sysClr>
                  </a:gs>
                  <a:gs pos="50000">
                    <a:sysClr val="window" lastClr="FFFFFF">
                      <a:lumMod val="95000"/>
                    </a:sysClr>
                  </a:gs>
                  <a:gs pos="1000">
                    <a:srgbClr val="E7E6E6">
                      <a:lumMod val="25000"/>
                    </a:srgbClr>
                  </a:gs>
                  <a:gs pos="100000">
                    <a:srgbClr val="E7E6E6">
                      <a:lumMod val="2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2" name="任意多边形: 形状 11">
                <a:extLst>
                  <a:ext uri="{FF2B5EF4-FFF2-40B4-BE49-F238E27FC236}">
                    <a16:creationId xmlns:a16="http://schemas.microsoft.com/office/drawing/2014/main" id="{06E543F0-3208-C89B-3A47-AFBC43E8E83B}"/>
                  </a:ext>
                </a:extLst>
              </p:cNvPr>
              <p:cNvSpPr/>
              <p:nvPr/>
            </p:nvSpPr>
            <p:spPr>
              <a:xfrm flipV="1">
                <a:off x="5514487" y="2081922"/>
                <a:ext cx="540000" cy="540000"/>
              </a:xfrm>
              <a:custGeom>
                <a:avLst/>
                <a:gdLst>
                  <a:gd name="connsiteX0" fmla="*/ 0 w 540000"/>
                  <a:gd name="connsiteY0" fmla="*/ 540000 h 540000"/>
                  <a:gd name="connsiteX1" fmla="*/ 0 w 540000"/>
                  <a:gd name="connsiteY1" fmla="*/ 0 h 540000"/>
                  <a:gd name="connsiteX2" fmla="*/ 540000 w 540000"/>
                  <a:gd name="connsiteY2" fmla="*/ 0 h 540000"/>
                  <a:gd name="connsiteX3" fmla="*/ 0 w 540000"/>
                  <a:gd name="connsiteY3" fmla="*/ 540000 h 540000"/>
                </a:gdLst>
                <a:ahLst/>
                <a:cxnLst>
                  <a:cxn ang="0">
                    <a:pos x="connsiteX0" y="connsiteY0"/>
                  </a:cxn>
                  <a:cxn ang="0">
                    <a:pos x="connsiteX1" y="connsiteY1"/>
                  </a:cxn>
                  <a:cxn ang="0">
                    <a:pos x="connsiteX2" y="connsiteY2"/>
                  </a:cxn>
                  <a:cxn ang="0">
                    <a:pos x="connsiteX3" y="connsiteY3"/>
                  </a:cxn>
                </a:cxnLst>
                <a:rect l="l" t="t" r="r" b="b"/>
                <a:pathLst>
                  <a:path w="540000" h="540000">
                    <a:moveTo>
                      <a:pt x="0" y="540000"/>
                    </a:moveTo>
                    <a:lnTo>
                      <a:pt x="0" y="0"/>
                    </a:lnTo>
                    <a:lnTo>
                      <a:pt x="540000" y="0"/>
                    </a:lnTo>
                    <a:lnTo>
                      <a:pt x="0" y="540000"/>
                    </a:lnTo>
                    <a:close/>
                  </a:path>
                </a:pathLst>
              </a:custGeom>
              <a:gradFill flip="none" rotWithShape="1">
                <a:gsLst>
                  <a:gs pos="27000">
                    <a:sysClr val="window" lastClr="FFFFFF">
                      <a:lumMod val="65000"/>
                    </a:sysClr>
                  </a:gs>
                  <a:gs pos="75000">
                    <a:sysClr val="window" lastClr="FFFFFF">
                      <a:lumMod val="65000"/>
                    </a:sysClr>
                  </a:gs>
                  <a:gs pos="50000">
                    <a:sysClr val="window" lastClr="FFFFFF">
                      <a:lumMod val="95000"/>
                    </a:sysClr>
                  </a:gs>
                  <a:gs pos="1000">
                    <a:srgbClr val="E7E6E6">
                      <a:lumMod val="25000"/>
                    </a:srgbClr>
                  </a:gs>
                  <a:gs pos="100000">
                    <a:srgbClr val="E7E6E6">
                      <a:lumMod val="2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grpSp>
        <p:sp>
          <p:nvSpPr>
            <p:cNvPr id="13" name="矩形 12">
              <a:extLst>
                <a:ext uri="{FF2B5EF4-FFF2-40B4-BE49-F238E27FC236}">
                  <a16:creationId xmlns:a16="http://schemas.microsoft.com/office/drawing/2014/main" id="{536CECBD-5254-AFF0-4A6B-89CE318CD018}"/>
                </a:ext>
              </a:extLst>
            </p:cNvPr>
            <p:cNvSpPr/>
            <p:nvPr/>
          </p:nvSpPr>
          <p:spPr>
            <a:xfrm rot="5400000">
              <a:off x="10771673" y="1113817"/>
              <a:ext cx="316885" cy="45719"/>
            </a:xfrm>
            <a:prstGeom prst="rect">
              <a:avLst/>
            </a:prstGeom>
            <a:gradFill flip="none" rotWithShape="1">
              <a:gsLst>
                <a:gs pos="27000">
                  <a:sysClr val="window" lastClr="FFFFFF">
                    <a:lumMod val="65000"/>
                  </a:sysClr>
                </a:gs>
                <a:gs pos="75000">
                  <a:sysClr val="window" lastClr="FFFFFF">
                    <a:lumMod val="65000"/>
                  </a:sysClr>
                </a:gs>
                <a:gs pos="50000">
                  <a:sysClr val="window" lastClr="FFFFFF">
                    <a:lumMod val="95000"/>
                  </a:sysClr>
                </a:gs>
                <a:gs pos="1000">
                  <a:srgbClr val="E7E6E6">
                    <a:lumMod val="25000"/>
                  </a:srgbClr>
                </a:gs>
                <a:gs pos="100000">
                  <a:srgbClr val="E7E6E6">
                    <a:lumMod val="2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4" name="矩形 13">
              <a:extLst>
                <a:ext uri="{FF2B5EF4-FFF2-40B4-BE49-F238E27FC236}">
                  <a16:creationId xmlns:a16="http://schemas.microsoft.com/office/drawing/2014/main" id="{A3CE7F22-857F-7340-36E0-26ADFBCB72E0}"/>
                </a:ext>
              </a:extLst>
            </p:cNvPr>
            <p:cNvSpPr/>
            <p:nvPr/>
          </p:nvSpPr>
          <p:spPr>
            <a:xfrm rot="10800000">
              <a:off x="9601336" y="898743"/>
              <a:ext cx="1212982" cy="41291"/>
            </a:xfrm>
            <a:prstGeom prst="rect">
              <a:avLst/>
            </a:prstGeom>
            <a:gradFill flip="none" rotWithShape="1">
              <a:gsLst>
                <a:gs pos="27000">
                  <a:sysClr val="window" lastClr="FFFFFF">
                    <a:lumMod val="65000"/>
                  </a:sysClr>
                </a:gs>
                <a:gs pos="75000">
                  <a:sysClr val="window" lastClr="FFFFFF">
                    <a:lumMod val="65000"/>
                  </a:sysClr>
                </a:gs>
                <a:gs pos="50000">
                  <a:sysClr val="window" lastClr="FFFFFF">
                    <a:lumMod val="95000"/>
                  </a:sysClr>
                </a:gs>
                <a:gs pos="1000">
                  <a:srgbClr val="E7E6E6">
                    <a:lumMod val="25000"/>
                  </a:srgbClr>
                </a:gs>
                <a:gs pos="100000">
                  <a:srgbClr val="E7E6E6">
                    <a:lumMod val="2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5" name="矩形 14">
              <a:extLst>
                <a:ext uri="{FF2B5EF4-FFF2-40B4-BE49-F238E27FC236}">
                  <a16:creationId xmlns:a16="http://schemas.microsoft.com/office/drawing/2014/main" id="{F7F821C3-A43B-1B51-403A-EB810B864CD7}"/>
                </a:ext>
              </a:extLst>
            </p:cNvPr>
            <p:cNvSpPr/>
            <p:nvPr/>
          </p:nvSpPr>
          <p:spPr>
            <a:xfrm rot="5400000">
              <a:off x="9368869" y="1120235"/>
              <a:ext cx="423398" cy="45719"/>
            </a:xfrm>
            <a:prstGeom prst="rect">
              <a:avLst/>
            </a:prstGeom>
            <a:gradFill flip="none" rotWithShape="1">
              <a:gsLst>
                <a:gs pos="27000">
                  <a:sysClr val="window" lastClr="FFFFFF">
                    <a:lumMod val="65000"/>
                  </a:sysClr>
                </a:gs>
                <a:gs pos="75000">
                  <a:sysClr val="window" lastClr="FFFFFF">
                    <a:lumMod val="65000"/>
                  </a:sysClr>
                </a:gs>
                <a:gs pos="50000">
                  <a:sysClr val="window" lastClr="FFFFFF">
                    <a:lumMod val="95000"/>
                  </a:sysClr>
                </a:gs>
                <a:gs pos="1000">
                  <a:srgbClr val="E7E6E6">
                    <a:lumMod val="25000"/>
                  </a:srgbClr>
                </a:gs>
                <a:gs pos="100000">
                  <a:srgbClr val="E7E6E6">
                    <a:lumMod val="2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6" name="任意多边形: 形状 15">
              <a:extLst>
                <a:ext uri="{FF2B5EF4-FFF2-40B4-BE49-F238E27FC236}">
                  <a16:creationId xmlns:a16="http://schemas.microsoft.com/office/drawing/2014/main" id="{D7753929-5971-6D28-8549-8C656EB6CCC9}"/>
                </a:ext>
              </a:extLst>
            </p:cNvPr>
            <p:cNvSpPr/>
            <p:nvPr/>
          </p:nvSpPr>
          <p:spPr>
            <a:xfrm rot="16200000">
              <a:off x="9560720" y="891129"/>
              <a:ext cx="45719" cy="55104"/>
            </a:xfrm>
            <a:custGeom>
              <a:avLst/>
              <a:gdLst>
                <a:gd name="connsiteX0" fmla="*/ 0 w 540000"/>
                <a:gd name="connsiteY0" fmla="*/ 540000 h 540000"/>
                <a:gd name="connsiteX1" fmla="*/ 0 w 540000"/>
                <a:gd name="connsiteY1" fmla="*/ 0 h 540000"/>
                <a:gd name="connsiteX2" fmla="*/ 540000 w 540000"/>
                <a:gd name="connsiteY2" fmla="*/ 0 h 540000"/>
                <a:gd name="connsiteX3" fmla="*/ 0 w 540000"/>
                <a:gd name="connsiteY3" fmla="*/ 540000 h 540000"/>
              </a:gdLst>
              <a:ahLst/>
              <a:cxnLst>
                <a:cxn ang="0">
                  <a:pos x="connsiteX0" y="connsiteY0"/>
                </a:cxn>
                <a:cxn ang="0">
                  <a:pos x="connsiteX1" y="connsiteY1"/>
                </a:cxn>
                <a:cxn ang="0">
                  <a:pos x="connsiteX2" y="connsiteY2"/>
                </a:cxn>
                <a:cxn ang="0">
                  <a:pos x="connsiteX3" y="connsiteY3"/>
                </a:cxn>
              </a:cxnLst>
              <a:rect l="l" t="t" r="r" b="b"/>
              <a:pathLst>
                <a:path w="540000" h="540000">
                  <a:moveTo>
                    <a:pt x="0" y="540000"/>
                  </a:moveTo>
                  <a:lnTo>
                    <a:pt x="0" y="0"/>
                  </a:lnTo>
                  <a:lnTo>
                    <a:pt x="540000" y="0"/>
                  </a:lnTo>
                  <a:lnTo>
                    <a:pt x="0" y="540000"/>
                  </a:lnTo>
                  <a:close/>
                </a:path>
              </a:pathLst>
            </a:custGeom>
            <a:gradFill flip="none" rotWithShape="1">
              <a:gsLst>
                <a:gs pos="27000">
                  <a:sysClr val="window" lastClr="FFFFFF">
                    <a:lumMod val="65000"/>
                  </a:sysClr>
                </a:gs>
                <a:gs pos="75000">
                  <a:sysClr val="window" lastClr="FFFFFF">
                    <a:lumMod val="65000"/>
                  </a:sysClr>
                </a:gs>
                <a:gs pos="50000">
                  <a:sysClr val="window" lastClr="FFFFFF">
                    <a:lumMod val="95000"/>
                  </a:sysClr>
                </a:gs>
                <a:gs pos="1000">
                  <a:srgbClr val="E7E6E6">
                    <a:lumMod val="25000"/>
                  </a:srgbClr>
                </a:gs>
                <a:gs pos="100000">
                  <a:srgbClr val="E7E6E6">
                    <a:lumMod val="2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7" name="任意多边形: 形状 16">
              <a:extLst>
                <a:ext uri="{FF2B5EF4-FFF2-40B4-BE49-F238E27FC236}">
                  <a16:creationId xmlns:a16="http://schemas.microsoft.com/office/drawing/2014/main" id="{65FA2AEA-3F12-C190-1075-D6C54F351836}"/>
                </a:ext>
              </a:extLst>
            </p:cNvPr>
            <p:cNvSpPr/>
            <p:nvPr/>
          </p:nvSpPr>
          <p:spPr>
            <a:xfrm rot="10800000" flipV="1">
              <a:off x="9551791" y="895823"/>
              <a:ext cx="55104" cy="45719"/>
            </a:xfrm>
            <a:custGeom>
              <a:avLst/>
              <a:gdLst>
                <a:gd name="connsiteX0" fmla="*/ 0 w 540000"/>
                <a:gd name="connsiteY0" fmla="*/ 540000 h 540000"/>
                <a:gd name="connsiteX1" fmla="*/ 0 w 540000"/>
                <a:gd name="connsiteY1" fmla="*/ 0 h 540000"/>
                <a:gd name="connsiteX2" fmla="*/ 540000 w 540000"/>
                <a:gd name="connsiteY2" fmla="*/ 0 h 540000"/>
                <a:gd name="connsiteX3" fmla="*/ 0 w 540000"/>
                <a:gd name="connsiteY3" fmla="*/ 540000 h 540000"/>
              </a:gdLst>
              <a:ahLst/>
              <a:cxnLst>
                <a:cxn ang="0">
                  <a:pos x="connsiteX0" y="connsiteY0"/>
                </a:cxn>
                <a:cxn ang="0">
                  <a:pos x="connsiteX1" y="connsiteY1"/>
                </a:cxn>
                <a:cxn ang="0">
                  <a:pos x="connsiteX2" y="connsiteY2"/>
                </a:cxn>
                <a:cxn ang="0">
                  <a:pos x="connsiteX3" y="connsiteY3"/>
                </a:cxn>
              </a:cxnLst>
              <a:rect l="l" t="t" r="r" b="b"/>
              <a:pathLst>
                <a:path w="540000" h="540000">
                  <a:moveTo>
                    <a:pt x="0" y="540000"/>
                  </a:moveTo>
                  <a:lnTo>
                    <a:pt x="0" y="0"/>
                  </a:lnTo>
                  <a:lnTo>
                    <a:pt x="540000" y="0"/>
                  </a:lnTo>
                  <a:lnTo>
                    <a:pt x="0" y="540000"/>
                  </a:lnTo>
                  <a:close/>
                </a:path>
              </a:pathLst>
            </a:custGeom>
            <a:gradFill flip="none" rotWithShape="1">
              <a:gsLst>
                <a:gs pos="27000">
                  <a:sysClr val="window" lastClr="FFFFFF">
                    <a:lumMod val="65000"/>
                  </a:sysClr>
                </a:gs>
                <a:gs pos="75000">
                  <a:sysClr val="window" lastClr="FFFFFF">
                    <a:lumMod val="65000"/>
                  </a:sysClr>
                </a:gs>
                <a:gs pos="50000">
                  <a:sysClr val="window" lastClr="FFFFFF">
                    <a:lumMod val="95000"/>
                  </a:sysClr>
                </a:gs>
                <a:gs pos="1000">
                  <a:srgbClr val="E7E6E6">
                    <a:lumMod val="25000"/>
                  </a:srgbClr>
                </a:gs>
                <a:gs pos="100000">
                  <a:srgbClr val="E7E6E6">
                    <a:lumMod val="2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8" name="矩形 17">
              <a:extLst>
                <a:ext uri="{FF2B5EF4-FFF2-40B4-BE49-F238E27FC236}">
                  <a16:creationId xmlns:a16="http://schemas.microsoft.com/office/drawing/2014/main" id="{AB4A369A-4C8A-A0F7-3EFD-780126E85FE5}"/>
                </a:ext>
              </a:extLst>
            </p:cNvPr>
            <p:cNvSpPr/>
            <p:nvPr/>
          </p:nvSpPr>
          <p:spPr>
            <a:xfrm rot="5400000" flipV="1">
              <a:off x="10646959" y="1088290"/>
              <a:ext cx="368886" cy="45719"/>
            </a:xfrm>
            <a:prstGeom prst="rect">
              <a:avLst/>
            </a:prstGeom>
            <a:gradFill flip="none" rotWithShape="1">
              <a:gsLst>
                <a:gs pos="27000">
                  <a:sysClr val="window" lastClr="FFFFFF">
                    <a:lumMod val="65000"/>
                  </a:sysClr>
                </a:gs>
                <a:gs pos="75000">
                  <a:sysClr val="window" lastClr="FFFFFF">
                    <a:lumMod val="65000"/>
                  </a:sysClr>
                </a:gs>
                <a:gs pos="50000">
                  <a:sysClr val="window" lastClr="FFFFFF">
                    <a:lumMod val="95000"/>
                  </a:sysClr>
                </a:gs>
                <a:gs pos="1000">
                  <a:srgbClr val="E7E6E6">
                    <a:lumMod val="25000"/>
                  </a:srgbClr>
                </a:gs>
                <a:gs pos="100000">
                  <a:srgbClr val="E7E6E6">
                    <a:lumMod val="2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19" name="任意多边形: 形状 18">
              <a:extLst>
                <a:ext uri="{FF2B5EF4-FFF2-40B4-BE49-F238E27FC236}">
                  <a16:creationId xmlns:a16="http://schemas.microsoft.com/office/drawing/2014/main" id="{8BDF5700-5ACB-5156-8AAA-339496400895}"/>
                </a:ext>
              </a:extLst>
            </p:cNvPr>
            <p:cNvSpPr/>
            <p:nvPr/>
          </p:nvSpPr>
          <p:spPr>
            <a:xfrm>
              <a:off x="10813511" y="899192"/>
              <a:ext cx="40555" cy="41291"/>
            </a:xfrm>
            <a:custGeom>
              <a:avLst/>
              <a:gdLst>
                <a:gd name="connsiteX0" fmla="*/ 0 w 540000"/>
                <a:gd name="connsiteY0" fmla="*/ 540000 h 540000"/>
                <a:gd name="connsiteX1" fmla="*/ 0 w 540000"/>
                <a:gd name="connsiteY1" fmla="*/ 0 h 540000"/>
                <a:gd name="connsiteX2" fmla="*/ 540000 w 540000"/>
                <a:gd name="connsiteY2" fmla="*/ 0 h 540000"/>
                <a:gd name="connsiteX3" fmla="*/ 0 w 540000"/>
                <a:gd name="connsiteY3" fmla="*/ 540000 h 540000"/>
              </a:gdLst>
              <a:ahLst/>
              <a:cxnLst>
                <a:cxn ang="0">
                  <a:pos x="connsiteX0" y="connsiteY0"/>
                </a:cxn>
                <a:cxn ang="0">
                  <a:pos x="connsiteX1" y="connsiteY1"/>
                </a:cxn>
                <a:cxn ang="0">
                  <a:pos x="connsiteX2" y="connsiteY2"/>
                </a:cxn>
                <a:cxn ang="0">
                  <a:pos x="connsiteX3" y="connsiteY3"/>
                </a:cxn>
              </a:cxnLst>
              <a:rect l="l" t="t" r="r" b="b"/>
              <a:pathLst>
                <a:path w="540000" h="540000">
                  <a:moveTo>
                    <a:pt x="0" y="540000"/>
                  </a:moveTo>
                  <a:lnTo>
                    <a:pt x="0" y="0"/>
                  </a:lnTo>
                  <a:lnTo>
                    <a:pt x="540000" y="0"/>
                  </a:lnTo>
                  <a:lnTo>
                    <a:pt x="0" y="540000"/>
                  </a:lnTo>
                  <a:close/>
                </a:path>
              </a:pathLst>
            </a:custGeom>
            <a:gradFill flip="none" rotWithShape="1">
              <a:gsLst>
                <a:gs pos="27000">
                  <a:sysClr val="window" lastClr="FFFFFF">
                    <a:lumMod val="65000"/>
                  </a:sysClr>
                </a:gs>
                <a:gs pos="75000">
                  <a:sysClr val="window" lastClr="FFFFFF">
                    <a:lumMod val="65000"/>
                  </a:sysClr>
                </a:gs>
                <a:gs pos="50000">
                  <a:sysClr val="window" lastClr="FFFFFF">
                    <a:lumMod val="95000"/>
                  </a:sysClr>
                </a:gs>
                <a:gs pos="1000">
                  <a:srgbClr val="E7E6E6">
                    <a:lumMod val="25000"/>
                  </a:srgbClr>
                </a:gs>
                <a:gs pos="100000">
                  <a:srgbClr val="E7E6E6">
                    <a:lumMod val="2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20" name="任意多边形: 形状 19">
              <a:extLst>
                <a:ext uri="{FF2B5EF4-FFF2-40B4-BE49-F238E27FC236}">
                  <a16:creationId xmlns:a16="http://schemas.microsoft.com/office/drawing/2014/main" id="{DEBD7299-A3D1-885D-8B87-3E307CC85113}"/>
                </a:ext>
              </a:extLst>
            </p:cNvPr>
            <p:cNvSpPr/>
            <p:nvPr/>
          </p:nvSpPr>
          <p:spPr>
            <a:xfrm rot="16200000" flipV="1">
              <a:off x="10813143" y="899560"/>
              <a:ext cx="41291" cy="40555"/>
            </a:xfrm>
            <a:custGeom>
              <a:avLst/>
              <a:gdLst>
                <a:gd name="connsiteX0" fmla="*/ 0 w 540000"/>
                <a:gd name="connsiteY0" fmla="*/ 540000 h 540000"/>
                <a:gd name="connsiteX1" fmla="*/ 0 w 540000"/>
                <a:gd name="connsiteY1" fmla="*/ 0 h 540000"/>
                <a:gd name="connsiteX2" fmla="*/ 540000 w 540000"/>
                <a:gd name="connsiteY2" fmla="*/ 0 h 540000"/>
                <a:gd name="connsiteX3" fmla="*/ 0 w 540000"/>
                <a:gd name="connsiteY3" fmla="*/ 540000 h 540000"/>
              </a:gdLst>
              <a:ahLst/>
              <a:cxnLst>
                <a:cxn ang="0">
                  <a:pos x="connsiteX0" y="connsiteY0"/>
                </a:cxn>
                <a:cxn ang="0">
                  <a:pos x="connsiteX1" y="connsiteY1"/>
                </a:cxn>
                <a:cxn ang="0">
                  <a:pos x="connsiteX2" y="connsiteY2"/>
                </a:cxn>
                <a:cxn ang="0">
                  <a:pos x="connsiteX3" y="connsiteY3"/>
                </a:cxn>
              </a:cxnLst>
              <a:rect l="l" t="t" r="r" b="b"/>
              <a:pathLst>
                <a:path w="540000" h="540000">
                  <a:moveTo>
                    <a:pt x="0" y="540000"/>
                  </a:moveTo>
                  <a:lnTo>
                    <a:pt x="0" y="0"/>
                  </a:lnTo>
                  <a:lnTo>
                    <a:pt x="540000" y="0"/>
                  </a:lnTo>
                  <a:lnTo>
                    <a:pt x="0" y="540000"/>
                  </a:lnTo>
                  <a:close/>
                </a:path>
              </a:pathLst>
            </a:custGeom>
            <a:gradFill flip="none" rotWithShape="1">
              <a:gsLst>
                <a:gs pos="27000">
                  <a:sysClr val="window" lastClr="FFFFFF">
                    <a:lumMod val="65000"/>
                  </a:sysClr>
                </a:gs>
                <a:gs pos="75000">
                  <a:sysClr val="window" lastClr="FFFFFF">
                    <a:lumMod val="65000"/>
                  </a:sysClr>
                </a:gs>
                <a:gs pos="50000">
                  <a:sysClr val="window" lastClr="FFFFFF">
                    <a:lumMod val="95000"/>
                  </a:sysClr>
                </a:gs>
                <a:gs pos="1000">
                  <a:srgbClr val="E7E6E6">
                    <a:lumMod val="25000"/>
                  </a:srgbClr>
                </a:gs>
                <a:gs pos="100000">
                  <a:srgbClr val="E7E6E6">
                    <a:lumMod val="2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21" name="矩形 20">
              <a:extLst>
                <a:ext uri="{FF2B5EF4-FFF2-40B4-BE49-F238E27FC236}">
                  <a16:creationId xmlns:a16="http://schemas.microsoft.com/office/drawing/2014/main" id="{7561708F-5240-D3E8-CD6A-D368D3ACDB65}"/>
                </a:ext>
              </a:extLst>
            </p:cNvPr>
            <p:cNvSpPr/>
            <p:nvPr/>
          </p:nvSpPr>
          <p:spPr>
            <a:xfrm rot="10800000">
              <a:off x="9946748" y="1058958"/>
              <a:ext cx="597012" cy="46432"/>
            </a:xfrm>
            <a:prstGeom prst="rect">
              <a:avLst/>
            </a:prstGeom>
            <a:gradFill flip="none" rotWithShape="1">
              <a:gsLst>
                <a:gs pos="27000">
                  <a:sysClr val="window" lastClr="FFFFFF">
                    <a:lumMod val="65000"/>
                  </a:sysClr>
                </a:gs>
                <a:gs pos="75000">
                  <a:sysClr val="window" lastClr="FFFFFF">
                    <a:lumMod val="65000"/>
                  </a:sysClr>
                </a:gs>
                <a:gs pos="50000">
                  <a:sysClr val="window" lastClr="FFFFFF">
                    <a:lumMod val="95000"/>
                  </a:sysClr>
                </a:gs>
                <a:gs pos="1000">
                  <a:srgbClr val="E7E6E6">
                    <a:lumMod val="25000"/>
                  </a:srgbClr>
                </a:gs>
                <a:gs pos="100000">
                  <a:srgbClr val="E7E6E6">
                    <a:lumMod val="2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22" name="矩形 21">
              <a:extLst>
                <a:ext uri="{FF2B5EF4-FFF2-40B4-BE49-F238E27FC236}">
                  <a16:creationId xmlns:a16="http://schemas.microsoft.com/office/drawing/2014/main" id="{1EB6A4B0-687D-1CC5-4099-5780C0B19246}"/>
                </a:ext>
              </a:extLst>
            </p:cNvPr>
            <p:cNvSpPr/>
            <p:nvPr/>
          </p:nvSpPr>
          <p:spPr>
            <a:xfrm rot="5400000">
              <a:off x="9785254" y="1205934"/>
              <a:ext cx="287416" cy="45719"/>
            </a:xfrm>
            <a:prstGeom prst="rect">
              <a:avLst/>
            </a:prstGeom>
            <a:gradFill flip="none" rotWithShape="1">
              <a:gsLst>
                <a:gs pos="27000">
                  <a:sysClr val="window" lastClr="FFFFFF">
                    <a:lumMod val="65000"/>
                  </a:sysClr>
                </a:gs>
                <a:gs pos="75000">
                  <a:sysClr val="window" lastClr="FFFFFF">
                    <a:lumMod val="65000"/>
                  </a:sysClr>
                </a:gs>
                <a:gs pos="50000">
                  <a:sysClr val="window" lastClr="FFFFFF">
                    <a:lumMod val="95000"/>
                  </a:sysClr>
                </a:gs>
                <a:gs pos="1000">
                  <a:srgbClr val="E7E6E6">
                    <a:lumMod val="25000"/>
                  </a:srgbClr>
                </a:gs>
                <a:gs pos="100000">
                  <a:srgbClr val="E7E6E6">
                    <a:lumMod val="2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23" name="矩形 22">
              <a:extLst>
                <a:ext uri="{FF2B5EF4-FFF2-40B4-BE49-F238E27FC236}">
                  <a16:creationId xmlns:a16="http://schemas.microsoft.com/office/drawing/2014/main" id="{6B6D5F61-1349-AE18-D98B-E218D842CEA4}"/>
                </a:ext>
              </a:extLst>
            </p:cNvPr>
            <p:cNvSpPr/>
            <p:nvPr/>
          </p:nvSpPr>
          <p:spPr>
            <a:xfrm rot="5400000">
              <a:off x="10438548" y="1170620"/>
              <a:ext cx="205441" cy="45719"/>
            </a:xfrm>
            <a:prstGeom prst="rect">
              <a:avLst/>
            </a:prstGeom>
            <a:gradFill flip="none" rotWithShape="1">
              <a:gsLst>
                <a:gs pos="27000">
                  <a:sysClr val="window" lastClr="FFFFFF">
                    <a:lumMod val="65000"/>
                  </a:sysClr>
                </a:gs>
                <a:gs pos="75000">
                  <a:sysClr val="window" lastClr="FFFFFF">
                    <a:lumMod val="65000"/>
                  </a:sysClr>
                </a:gs>
                <a:gs pos="50000">
                  <a:sysClr val="window" lastClr="FFFFFF">
                    <a:lumMod val="95000"/>
                  </a:sysClr>
                </a:gs>
                <a:gs pos="1000">
                  <a:srgbClr val="E7E6E6">
                    <a:lumMod val="25000"/>
                  </a:srgbClr>
                </a:gs>
                <a:gs pos="100000">
                  <a:srgbClr val="E7E6E6">
                    <a:lumMod val="2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grpSp>
          <p:nvGrpSpPr>
            <p:cNvPr id="24" name="组合 23">
              <a:extLst>
                <a:ext uri="{FF2B5EF4-FFF2-40B4-BE49-F238E27FC236}">
                  <a16:creationId xmlns:a16="http://schemas.microsoft.com/office/drawing/2014/main" id="{3B301788-DE6E-8E16-BB5B-E2D25DD1FB4C}"/>
                </a:ext>
              </a:extLst>
            </p:cNvPr>
            <p:cNvGrpSpPr/>
            <p:nvPr/>
          </p:nvGrpSpPr>
          <p:grpSpPr>
            <a:xfrm rot="10800000">
              <a:off x="9906012" y="1056068"/>
              <a:ext cx="40555" cy="42676"/>
              <a:chOff x="5514494" y="2081922"/>
              <a:chExt cx="540002" cy="558112"/>
            </a:xfrm>
          </p:grpSpPr>
          <p:sp>
            <p:nvSpPr>
              <p:cNvPr id="25" name="任意多边形: 形状 24">
                <a:extLst>
                  <a:ext uri="{FF2B5EF4-FFF2-40B4-BE49-F238E27FC236}">
                    <a16:creationId xmlns:a16="http://schemas.microsoft.com/office/drawing/2014/main" id="{71A25FD4-B71B-9E98-5592-F53F1C93C1B5}"/>
                  </a:ext>
                </a:extLst>
              </p:cNvPr>
              <p:cNvSpPr/>
              <p:nvPr/>
            </p:nvSpPr>
            <p:spPr>
              <a:xfrm rot="5400000">
                <a:off x="5514496" y="2100034"/>
                <a:ext cx="540005" cy="539995"/>
              </a:xfrm>
              <a:custGeom>
                <a:avLst/>
                <a:gdLst>
                  <a:gd name="connsiteX0" fmla="*/ 0 w 540000"/>
                  <a:gd name="connsiteY0" fmla="*/ 540000 h 540000"/>
                  <a:gd name="connsiteX1" fmla="*/ 0 w 540000"/>
                  <a:gd name="connsiteY1" fmla="*/ 0 h 540000"/>
                  <a:gd name="connsiteX2" fmla="*/ 540000 w 540000"/>
                  <a:gd name="connsiteY2" fmla="*/ 0 h 540000"/>
                  <a:gd name="connsiteX3" fmla="*/ 0 w 540000"/>
                  <a:gd name="connsiteY3" fmla="*/ 540000 h 540000"/>
                </a:gdLst>
                <a:ahLst/>
                <a:cxnLst>
                  <a:cxn ang="0">
                    <a:pos x="connsiteX0" y="connsiteY0"/>
                  </a:cxn>
                  <a:cxn ang="0">
                    <a:pos x="connsiteX1" y="connsiteY1"/>
                  </a:cxn>
                  <a:cxn ang="0">
                    <a:pos x="connsiteX2" y="connsiteY2"/>
                  </a:cxn>
                  <a:cxn ang="0">
                    <a:pos x="connsiteX3" y="connsiteY3"/>
                  </a:cxn>
                </a:cxnLst>
                <a:rect l="l" t="t" r="r" b="b"/>
                <a:pathLst>
                  <a:path w="540000" h="540000">
                    <a:moveTo>
                      <a:pt x="0" y="540000"/>
                    </a:moveTo>
                    <a:lnTo>
                      <a:pt x="0" y="0"/>
                    </a:lnTo>
                    <a:lnTo>
                      <a:pt x="540000" y="0"/>
                    </a:lnTo>
                    <a:lnTo>
                      <a:pt x="0" y="540000"/>
                    </a:lnTo>
                    <a:close/>
                  </a:path>
                </a:pathLst>
              </a:custGeom>
              <a:gradFill flip="none" rotWithShape="1">
                <a:gsLst>
                  <a:gs pos="27000">
                    <a:sysClr val="window" lastClr="FFFFFF">
                      <a:lumMod val="65000"/>
                    </a:sysClr>
                  </a:gs>
                  <a:gs pos="75000">
                    <a:sysClr val="window" lastClr="FFFFFF">
                      <a:lumMod val="65000"/>
                    </a:sysClr>
                  </a:gs>
                  <a:gs pos="50000">
                    <a:sysClr val="window" lastClr="FFFFFF">
                      <a:lumMod val="95000"/>
                    </a:sysClr>
                  </a:gs>
                  <a:gs pos="1000">
                    <a:srgbClr val="E7E6E6">
                      <a:lumMod val="25000"/>
                    </a:srgbClr>
                  </a:gs>
                  <a:gs pos="100000">
                    <a:srgbClr val="E7E6E6">
                      <a:lumMod val="2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26" name="任意多边形: 形状 25">
                <a:extLst>
                  <a:ext uri="{FF2B5EF4-FFF2-40B4-BE49-F238E27FC236}">
                    <a16:creationId xmlns:a16="http://schemas.microsoft.com/office/drawing/2014/main" id="{53147D7C-964F-EE1B-A718-D2CBDBBA206E}"/>
                  </a:ext>
                </a:extLst>
              </p:cNvPr>
              <p:cNvSpPr/>
              <p:nvPr/>
            </p:nvSpPr>
            <p:spPr>
              <a:xfrm flipV="1">
                <a:off x="5514494" y="2081922"/>
                <a:ext cx="539995" cy="540005"/>
              </a:xfrm>
              <a:custGeom>
                <a:avLst/>
                <a:gdLst>
                  <a:gd name="connsiteX0" fmla="*/ 0 w 540000"/>
                  <a:gd name="connsiteY0" fmla="*/ 540000 h 540000"/>
                  <a:gd name="connsiteX1" fmla="*/ 0 w 540000"/>
                  <a:gd name="connsiteY1" fmla="*/ 0 h 540000"/>
                  <a:gd name="connsiteX2" fmla="*/ 540000 w 540000"/>
                  <a:gd name="connsiteY2" fmla="*/ 0 h 540000"/>
                  <a:gd name="connsiteX3" fmla="*/ 0 w 540000"/>
                  <a:gd name="connsiteY3" fmla="*/ 540000 h 540000"/>
                </a:gdLst>
                <a:ahLst/>
                <a:cxnLst>
                  <a:cxn ang="0">
                    <a:pos x="connsiteX0" y="connsiteY0"/>
                  </a:cxn>
                  <a:cxn ang="0">
                    <a:pos x="connsiteX1" y="connsiteY1"/>
                  </a:cxn>
                  <a:cxn ang="0">
                    <a:pos x="connsiteX2" y="connsiteY2"/>
                  </a:cxn>
                  <a:cxn ang="0">
                    <a:pos x="connsiteX3" y="connsiteY3"/>
                  </a:cxn>
                </a:cxnLst>
                <a:rect l="l" t="t" r="r" b="b"/>
                <a:pathLst>
                  <a:path w="540000" h="540000">
                    <a:moveTo>
                      <a:pt x="0" y="540000"/>
                    </a:moveTo>
                    <a:lnTo>
                      <a:pt x="0" y="0"/>
                    </a:lnTo>
                    <a:lnTo>
                      <a:pt x="540000" y="0"/>
                    </a:lnTo>
                    <a:lnTo>
                      <a:pt x="0" y="540000"/>
                    </a:lnTo>
                    <a:close/>
                  </a:path>
                </a:pathLst>
              </a:custGeom>
              <a:gradFill flip="none" rotWithShape="1">
                <a:gsLst>
                  <a:gs pos="27000">
                    <a:sysClr val="window" lastClr="FFFFFF">
                      <a:lumMod val="65000"/>
                    </a:sysClr>
                  </a:gs>
                  <a:gs pos="75000">
                    <a:sysClr val="window" lastClr="FFFFFF">
                      <a:lumMod val="65000"/>
                    </a:sysClr>
                  </a:gs>
                  <a:gs pos="50000">
                    <a:sysClr val="window" lastClr="FFFFFF">
                      <a:lumMod val="95000"/>
                    </a:sysClr>
                  </a:gs>
                  <a:gs pos="1000">
                    <a:srgbClr val="E7E6E6">
                      <a:lumMod val="25000"/>
                    </a:srgbClr>
                  </a:gs>
                  <a:gs pos="100000">
                    <a:srgbClr val="E7E6E6">
                      <a:lumMod val="2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grpSp>
        <p:grpSp>
          <p:nvGrpSpPr>
            <p:cNvPr id="27" name="组合 26">
              <a:extLst>
                <a:ext uri="{FF2B5EF4-FFF2-40B4-BE49-F238E27FC236}">
                  <a16:creationId xmlns:a16="http://schemas.microsoft.com/office/drawing/2014/main" id="{25F9A6D2-0BA7-124B-AEE5-C04C341C13AC}"/>
                </a:ext>
              </a:extLst>
            </p:cNvPr>
            <p:cNvGrpSpPr/>
            <p:nvPr/>
          </p:nvGrpSpPr>
          <p:grpSpPr>
            <a:xfrm rot="16200000">
              <a:off x="10523114" y="1057879"/>
              <a:ext cx="41293" cy="40555"/>
              <a:chOff x="5514487" y="2081922"/>
              <a:chExt cx="540030" cy="540000"/>
            </a:xfrm>
          </p:grpSpPr>
          <p:sp>
            <p:nvSpPr>
              <p:cNvPr id="28" name="任意多边形: 形状 27">
                <a:extLst>
                  <a:ext uri="{FF2B5EF4-FFF2-40B4-BE49-F238E27FC236}">
                    <a16:creationId xmlns:a16="http://schemas.microsoft.com/office/drawing/2014/main" id="{56650C0C-0A9B-2FBF-E625-CC34C5B7ABA9}"/>
                  </a:ext>
                </a:extLst>
              </p:cNvPr>
              <p:cNvSpPr/>
              <p:nvPr/>
            </p:nvSpPr>
            <p:spPr>
              <a:xfrm rot="5400000">
                <a:off x="5514489" y="2081920"/>
                <a:ext cx="540000" cy="540004"/>
              </a:xfrm>
              <a:custGeom>
                <a:avLst/>
                <a:gdLst>
                  <a:gd name="connsiteX0" fmla="*/ 0 w 540000"/>
                  <a:gd name="connsiteY0" fmla="*/ 540000 h 540000"/>
                  <a:gd name="connsiteX1" fmla="*/ 0 w 540000"/>
                  <a:gd name="connsiteY1" fmla="*/ 0 h 540000"/>
                  <a:gd name="connsiteX2" fmla="*/ 540000 w 540000"/>
                  <a:gd name="connsiteY2" fmla="*/ 0 h 540000"/>
                  <a:gd name="connsiteX3" fmla="*/ 0 w 540000"/>
                  <a:gd name="connsiteY3" fmla="*/ 540000 h 540000"/>
                </a:gdLst>
                <a:ahLst/>
                <a:cxnLst>
                  <a:cxn ang="0">
                    <a:pos x="connsiteX0" y="connsiteY0"/>
                  </a:cxn>
                  <a:cxn ang="0">
                    <a:pos x="connsiteX1" y="connsiteY1"/>
                  </a:cxn>
                  <a:cxn ang="0">
                    <a:pos x="connsiteX2" y="connsiteY2"/>
                  </a:cxn>
                  <a:cxn ang="0">
                    <a:pos x="connsiteX3" y="connsiteY3"/>
                  </a:cxn>
                </a:cxnLst>
                <a:rect l="l" t="t" r="r" b="b"/>
                <a:pathLst>
                  <a:path w="540000" h="540000">
                    <a:moveTo>
                      <a:pt x="0" y="540000"/>
                    </a:moveTo>
                    <a:lnTo>
                      <a:pt x="0" y="0"/>
                    </a:lnTo>
                    <a:lnTo>
                      <a:pt x="540000" y="0"/>
                    </a:lnTo>
                    <a:lnTo>
                      <a:pt x="0" y="540000"/>
                    </a:lnTo>
                    <a:close/>
                  </a:path>
                </a:pathLst>
              </a:custGeom>
              <a:gradFill flip="none" rotWithShape="1">
                <a:gsLst>
                  <a:gs pos="27000">
                    <a:sysClr val="window" lastClr="FFFFFF">
                      <a:lumMod val="65000"/>
                    </a:sysClr>
                  </a:gs>
                  <a:gs pos="75000">
                    <a:sysClr val="window" lastClr="FFFFFF">
                      <a:lumMod val="65000"/>
                    </a:sysClr>
                  </a:gs>
                  <a:gs pos="50000">
                    <a:sysClr val="window" lastClr="FFFFFF">
                      <a:lumMod val="95000"/>
                    </a:sysClr>
                  </a:gs>
                  <a:gs pos="1000">
                    <a:srgbClr val="E7E6E6">
                      <a:lumMod val="25000"/>
                    </a:srgbClr>
                  </a:gs>
                  <a:gs pos="100000">
                    <a:srgbClr val="E7E6E6">
                      <a:lumMod val="2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29" name="任意多边形: 形状 28">
                <a:extLst>
                  <a:ext uri="{FF2B5EF4-FFF2-40B4-BE49-F238E27FC236}">
                    <a16:creationId xmlns:a16="http://schemas.microsoft.com/office/drawing/2014/main" id="{0FFD8DD5-D2D7-0F32-5F9B-A6382C01C3F0}"/>
                  </a:ext>
                </a:extLst>
              </p:cNvPr>
              <p:cNvSpPr/>
              <p:nvPr/>
            </p:nvSpPr>
            <p:spPr>
              <a:xfrm flipV="1">
                <a:off x="5514513" y="2081922"/>
                <a:ext cx="540004" cy="540000"/>
              </a:xfrm>
              <a:custGeom>
                <a:avLst/>
                <a:gdLst>
                  <a:gd name="connsiteX0" fmla="*/ 0 w 540000"/>
                  <a:gd name="connsiteY0" fmla="*/ 540000 h 540000"/>
                  <a:gd name="connsiteX1" fmla="*/ 0 w 540000"/>
                  <a:gd name="connsiteY1" fmla="*/ 0 h 540000"/>
                  <a:gd name="connsiteX2" fmla="*/ 540000 w 540000"/>
                  <a:gd name="connsiteY2" fmla="*/ 0 h 540000"/>
                  <a:gd name="connsiteX3" fmla="*/ 0 w 540000"/>
                  <a:gd name="connsiteY3" fmla="*/ 540000 h 540000"/>
                </a:gdLst>
                <a:ahLst/>
                <a:cxnLst>
                  <a:cxn ang="0">
                    <a:pos x="connsiteX0" y="connsiteY0"/>
                  </a:cxn>
                  <a:cxn ang="0">
                    <a:pos x="connsiteX1" y="connsiteY1"/>
                  </a:cxn>
                  <a:cxn ang="0">
                    <a:pos x="connsiteX2" y="connsiteY2"/>
                  </a:cxn>
                  <a:cxn ang="0">
                    <a:pos x="connsiteX3" y="connsiteY3"/>
                  </a:cxn>
                </a:cxnLst>
                <a:rect l="l" t="t" r="r" b="b"/>
                <a:pathLst>
                  <a:path w="540000" h="540000">
                    <a:moveTo>
                      <a:pt x="0" y="540000"/>
                    </a:moveTo>
                    <a:lnTo>
                      <a:pt x="0" y="0"/>
                    </a:lnTo>
                    <a:lnTo>
                      <a:pt x="540000" y="0"/>
                    </a:lnTo>
                    <a:lnTo>
                      <a:pt x="0" y="540000"/>
                    </a:lnTo>
                    <a:close/>
                  </a:path>
                </a:pathLst>
              </a:custGeom>
              <a:gradFill flip="none" rotWithShape="1">
                <a:gsLst>
                  <a:gs pos="27000">
                    <a:sysClr val="window" lastClr="FFFFFF">
                      <a:lumMod val="65000"/>
                    </a:sysClr>
                  </a:gs>
                  <a:gs pos="75000">
                    <a:sysClr val="window" lastClr="FFFFFF">
                      <a:lumMod val="65000"/>
                    </a:sysClr>
                  </a:gs>
                  <a:gs pos="50000">
                    <a:sysClr val="window" lastClr="FFFFFF">
                      <a:lumMod val="95000"/>
                    </a:sysClr>
                  </a:gs>
                  <a:gs pos="1000">
                    <a:srgbClr val="E7E6E6">
                      <a:lumMod val="25000"/>
                    </a:srgbClr>
                  </a:gs>
                  <a:gs pos="100000">
                    <a:srgbClr val="E7E6E6">
                      <a:lumMod val="2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grpSp>
        <p:grpSp>
          <p:nvGrpSpPr>
            <p:cNvPr id="30" name="组合 29">
              <a:extLst>
                <a:ext uri="{FF2B5EF4-FFF2-40B4-BE49-F238E27FC236}">
                  <a16:creationId xmlns:a16="http://schemas.microsoft.com/office/drawing/2014/main" id="{3124E2E2-3E57-075B-5DCA-EB3B575B7DAF}"/>
                </a:ext>
              </a:extLst>
            </p:cNvPr>
            <p:cNvGrpSpPr/>
            <p:nvPr/>
          </p:nvGrpSpPr>
          <p:grpSpPr>
            <a:xfrm>
              <a:off x="10373063" y="1108850"/>
              <a:ext cx="767100" cy="1032274"/>
              <a:chOff x="895923" y="616138"/>
              <a:chExt cx="1445070" cy="1909941"/>
            </a:xfrm>
          </p:grpSpPr>
          <p:grpSp>
            <p:nvGrpSpPr>
              <p:cNvPr id="31" name="组合 30">
                <a:extLst>
                  <a:ext uri="{FF2B5EF4-FFF2-40B4-BE49-F238E27FC236}">
                    <a16:creationId xmlns:a16="http://schemas.microsoft.com/office/drawing/2014/main" id="{322946B7-BFD0-6174-543D-5F6DAED96345}"/>
                  </a:ext>
                </a:extLst>
              </p:cNvPr>
              <p:cNvGrpSpPr/>
              <p:nvPr/>
            </p:nvGrpSpPr>
            <p:grpSpPr>
              <a:xfrm>
                <a:off x="895923" y="946420"/>
                <a:ext cx="1445070" cy="1579659"/>
                <a:chOff x="1348508" y="826427"/>
                <a:chExt cx="1505530" cy="2296758"/>
              </a:xfrm>
            </p:grpSpPr>
            <p:grpSp>
              <p:nvGrpSpPr>
                <p:cNvPr id="40" name="组合 39">
                  <a:extLst>
                    <a:ext uri="{FF2B5EF4-FFF2-40B4-BE49-F238E27FC236}">
                      <a16:creationId xmlns:a16="http://schemas.microsoft.com/office/drawing/2014/main" id="{810A72D2-5F30-5C6B-8860-2217B0694DC9}"/>
                    </a:ext>
                  </a:extLst>
                </p:cNvPr>
                <p:cNvGrpSpPr/>
                <p:nvPr/>
              </p:nvGrpSpPr>
              <p:grpSpPr>
                <a:xfrm>
                  <a:off x="1348509" y="826427"/>
                  <a:ext cx="1505529" cy="2296758"/>
                  <a:chOff x="1394690" y="1103518"/>
                  <a:chExt cx="1237674" cy="1541207"/>
                </a:xfrm>
              </p:grpSpPr>
              <p:grpSp>
                <p:nvGrpSpPr>
                  <p:cNvPr id="42" name="组合 41">
                    <a:extLst>
                      <a:ext uri="{FF2B5EF4-FFF2-40B4-BE49-F238E27FC236}">
                        <a16:creationId xmlns:a16="http://schemas.microsoft.com/office/drawing/2014/main" id="{233A3B09-8E83-937E-1914-52055BF289D4}"/>
                      </a:ext>
                    </a:extLst>
                  </p:cNvPr>
                  <p:cNvGrpSpPr/>
                  <p:nvPr/>
                </p:nvGrpSpPr>
                <p:grpSpPr>
                  <a:xfrm>
                    <a:off x="1394690" y="1103518"/>
                    <a:ext cx="1237674" cy="1514764"/>
                    <a:chOff x="2022760" y="1173018"/>
                    <a:chExt cx="3546769" cy="4331860"/>
                  </a:xfrm>
                </p:grpSpPr>
                <p:sp>
                  <p:nvSpPr>
                    <p:cNvPr id="45" name="矩形: 圆角 44">
                      <a:extLst>
                        <a:ext uri="{FF2B5EF4-FFF2-40B4-BE49-F238E27FC236}">
                          <a16:creationId xmlns:a16="http://schemas.microsoft.com/office/drawing/2014/main" id="{DE363768-7A5F-610B-C57B-0CE621B6A282}"/>
                        </a:ext>
                      </a:extLst>
                    </p:cNvPr>
                    <p:cNvSpPr/>
                    <p:nvPr/>
                  </p:nvSpPr>
                  <p:spPr>
                    <a:xfrm rot="5400000">
                      <a:off x="1630216" y="1565565"/>
                      <a:ext cx="4331857" cy="3546769"/>
                    </a:xfrm>
                    <a:prstGeom prst="roundRect">
                      <a:avLst>
                        <a:gd name="adj" fmla="val 3257"/>
                      </a:avLst>
                    </a:prstGeom>
                    <a:gradFill flip="none" rotWithShape="1">
                      <a:gsLst>
                        <a:gs pos="30000">
                          <a:srgbClr val="00B0F0"/>
                        </a:gs>
                        <a:gs pos="70000">
                          <a:srgbClr val="00B0F0"/>
                        </a:gs>
                        <a:gs pos="50000">
                          <a:srgbClr val="94DFF9"/>
                        </a:gs>
                        <a:gs pos="2000">
                          <a:srgbClr val="0070C0"/>
                        </a:gs>
                        <a:gs pos="100000">
                          <a:srgbClr val="0070C0"/>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46" name="矩形 45">
                      <a:extLst>
                        <a:ext uri="{FF2B5EF4-FFF2-40B4-BE49-F238E27FC236}">
                          <a16:creationId xmlns:a16="http://schemas.microsoft.com/office/drawing/2014/main" id="{6854E682-986A-7358-F1BC-0865EBCDF53B}"/>
                        </a:ext>
                      </a:extLst>
                    </p:cNvPr>
                    <p:cNvSpPr/>
                    <p:nvPr/>
                  </p:nvSpPr>
                  <p:spPr>
                    <a:xfrm>
                      <a:off x="2022762" y="1173018"/>
                      <a:ext cx="3546767" cy="241136"/>
                    </a:xfrm>
                    <a:prstGeom prst="rect">
                      <a:avLst/>
                    </a:prstGeom>
                    <a:noFill/>
                    <a:ln w="9525" cap="flat" cmpd="sng" algn="ctr">
                      <a:solidFill>
                        <a:srgbClr val="E7E6E6">
                          <a:lumMod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43" name="矩形 42">
                    <a:extLst>
                      <a:ext uri="{FF2B5EF4-FFF2-40B4-BE49-F238E27FC236}">
                        <a16:creationId xmlns:a16="http://schemas.microsoft.com/office/drawing/2014/main" id="{57FA87D4-B592-55CE-5291-6C35B3B8CE04}"/>
                      </a:ext>
                    </a:extLst>
                  </p:cNvPr>
                  <p:cNvSpPr/>
                  <p:nvPr/>
                </p:nvSpPr>
                <p:spPr>
                  <a:xfrm flipV="1">
                    <a:off x="1542473" y="2618281"/>
                    <a:ext cx="144865" cy="26444"/>
                  </a:xfrm>
                  <a:prstGeom prst="rect">
                    <a:avLst/>
                  </a:prstGeom>
                  <a:solidFill>
                    <a:sysClr val="windowText" lastClr="000000"/>
                  </a:solidFill>
                  <a:ln w="12700" cap="flat" cmpd="sng" algn="ctr">
                    <a:solidFill>
                      <a:sysClr val="windowText" lastClr="000000">
                        <a:shade val="50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44" name="矩形 43">
                    <a:extLst>
                      <a:ext uri="{FF2B5EF4-FFF2-40B4-BE49-F238E27FC236}">
                        <a16:creationId xmlns:a16="http://schemas.microsoft.com/office/drawing/2014/main" id="{28D22840-B673-92C3-168B-C80C17CE4EFB}"/>
                      </a:ext>
                    </a:extLst>
                  </p:cNvPr>
                  <p:cNvSpPr/>
                  <p:nvPr/>
                </p:nvSpPr>
                <p:spPr>
                  <a:xfrm>
                    <a:off x="2290813" y="2617369"/>
                    <a:ext cx="144865" cy="26444"/>
                  </a:xfrm>
                  <a:prstGeom prst="rect">
                    <a:avLst/>
                  </a:prstGeom>
                  <a:solidFill>
                    <a:sysClr val="windowText" lastClr="000000"/>
                  </a:solidFill>
                  <a:ln w="12700" cap="flat" cmpd="sng" algn="ctr">
                    <a:solidFill>
                      <a:sysClr val="windowText" lastClr="000000">
                        <a:shade val="50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cxnSp>
              <p:nvCxnSpPr>
                <p:cNvPr id="41" name="直接连接符 40">
                  <a:extLst>
                    <a:ext uri="{FF2B5EF4-FFF2-40B4-BE49-F238E27FC236}">
                      <a16:creationId xmlns:a16="http://schemas.microsoft.com/office/drawing/2014/main" id="{A1785F54-9BC1-8F17-B82F-3742154C0117}"/>
                    </a:ext>
                  </a:extLst>
                </p:cNvPr>
                <p:cNvCxnSpPr>
                  <a:cxnSpLocks/>
                  <a:endCxn id="46" idx="1"/>
                </p:cNvCxnSpPr>
                <p:nvPr/>
              </p:nvCxnSpPr>
              <p:spPr>
                <a:xfrm flipH="1" flipV="1">
                  <a:off x="1348508" y="889256"/>
                  <a:ext cx="1505528" cy="0"/>
                </a:xfrm>
                <a:prstGeom prst="line">
                  <a:avLst/>
                </a:prstGeom>
                <a:noFill/>
                <a:ln w="19050" cap="flat" cmpd="sng" algn="ctr">
                  <a:solidFill>
                    <a:sysClr val="windowText" lastClr="000000"/>
                  </a:solidFill>
                  <a:prstDash val="solid"/>
                  <a:miter lim="800000"/>
                </a:ln>
                <a:effectLst>
                  <a:innerShdw blurRad="114300">
                    <a:prstClr val="black"/>
                  </a:innerShdw>
                </a:effectLst>
              </p:spPr>
            </p:cxnSp>
          </p:grpSp>
          <p:grpSp>
            <p:nvGrpSpPr>
              <p:cNvPr id="32" name="组合 31">
                <a:extLst>
                  <a:ext uri="{FF2B5EF4-FFF2-40B4-BE49-F238E27FC236}">
                    <a16:creationId xmlns:a16="http://schemas.microsoft.com/office/drawing/2014/main" id="{ED2C3DFF-DF2B-FB9E-C61D-D92FC5E96268}"/>
                  </a:ext>
                </a:extLst>
              </p:cNvPr>
              <p:cNvGrpSpPr/>
              <p:nvPr/>
            </p:nvGrpSpPr>
            <p:grpSpPr>
              <a:xfrm>
                <a:off x="920394" y="776690"/>
                <a:ext cx="172481" cy="169732"/>
                <a:chOff x="4890399" y="1637946"/>
                <a:chExt cx="302017" cy="284805"/>
              </a:xfrm>
            </p:grpSpPr>
            <p:sp>
              <p:nvSpPr>
                <p:cNvPr id="37" name="矩形 36">
                  <a:extLst>
                    <a:ext uri="{FF2B5EF4-FFF2-40B4-BE49-F238E27FC236}">
                      <a16:creationId xmlns:a16="http://schemas.microsoft.com/office/drawing/2014/main" id="{33B4A4B9-FC8A-0C17-F651-985508D4BA94}"/>
                    </a:ext>
                  </a:extLst>
                </p:cNvPr>
                <p:cNvSpPr/>
                <p:nvPr/>
              </p:nvSpPr>
              <p:spPr>
                <a:xfrm>
                  <a:off x="4991612" y="1763200"/>
                  <a:ext cx="99595" cy="159551"/>
                </a:xfrm>
                <a:prstGeom prst="rect">
                  <a:avLst/>
                </a:prstGeom>
                <a:gradFill flip="none" rotWithShape="1">
                  <a:gsLst>
                    <a:gs pos="0">
                      <a:sysClr val="window" lastClr="FFFFFF">
                        <a:lumMod val="50000"/>
                      </a:sysClr>
                    </a:gs>
                    <a:gs pos="50000">
                      <a:srgbClr val="E7E6E6"/>
                    </a:gs>
                    <a:gs pos="100000">
                      <a:sysClr val="window" lastClr="FFFFFF">
                        <a:lumMod val="50000"/>
                      </a:sysClr>
                    </a:gs>
                  </a:gsLst>
                  <a:lin ang="0" scaled="0"/>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38" name="矩形: 圆角 37">
                  <a:extLst>
                    <a:ext uri="{FF2B5EF4-FFF2-40B4-BE49-F238E27FC236}">
                      <a16:creationId xmlns:a16="http://schemas.microsoft.com/office/drawing/2014/main" id="{A0698FCF-FD52-AB60-0C46-8A29FB4FC9F8}"/>
                    </a:ext>
                  </a:extLst>
                </p:cNvPr>
                <p:cNvSpPr/>
                <p:nvPr/>
              </p:nvSpPr>
              <p:spPr>
                <a:xfrm rot="16200000">
                  <a:off x="4961633" y="1566712"/>
                  <a:ext cx="159550" cy="302017"/>
                </a:xfrm>
                <a:prstGeom prst="roundRect">
                  <a:avLst/>
                </a:prstGeom>
                <a:gradFill rotWithShape="1">
                  <a:gsLst>
                    <a:gs pos="0">
                      <a:srgbClr val="0070C0"/>
                    </a:gs>
                    <a:gs pos="50000">
                      <a:srgbClr val="5B9BD5">
                        <a:lumMod val="105000"/>
                        <a:satMod val="103000"/>
                        <a:tint val="73000"/>
                      </a:srgbClr>
                    </a:gs>
                    <a:gs pos="100000">
                      <a:srgbClr val="0070C0"/>
                    </a:gs>
                  </a:gsLst>
                  <a:lin ang="5400000" scaled="0"/>
                </a:gradFill>
                <a:ln w="6350" cap="flat" cmpd="sng" algn="ctr">
                  <a:solidFill>
                    <a:srgbClr val="5B9BD5"/>
                  </a:solidFill>
                  <a:prstDash val="solid"/>
                  <a:miter lim="800000"/>
                </a:ln>
                <a:effectLst>
                  <a:softEdge rad="12700"/>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p:txBody>
            </p:sp>
            <p:cxnSp>
              <p:nvCxnSpPr>
                <p:cNvPr id="39" name="直接连接符 38">
                  <a:extLst>
                    <a:ext uri="{FF2B5EF4-FFF2-40B4-BE49-F238E27FC236}">
                      <a16:creationId xmlns:a16="http://schemas.microsoft.com/office/drawing/2014/main" id="{CE5D7513-3873-B7D6-50EF-AC144C332AAC}"/>
                    </a:ext>
                  </a:extLst>
                </p:cNvPr>
                <p:cNvCxnSpPr>
                  <a:cxnSpLocks/>
                </p:cNvCxnSpPr>
                <p:nvPr/>
              </p:nvCxnSpPr>
              <p:spPr>
                <a:xfrm>
                  <a:off x="4915337" y="1717718"/>
                  <a:ext cx="252144" cy="0"/>
                </a:xfrm>
                <a:prstGeom prst="line">
                  <a:avLst/>
                </a:prstGeom>
                <a:noFill/>
                <a:ln w="12700" cap="flat" cmpd="sng" algn="ctr">
                  <a:solidFill>
                    <a:sysClr val="windowText" lastClr="000000"/>
                  </a:solidFill>
                  <a:prstDash val="solid"/>
                  <a:miter lim="800000"/>
                </a:ln>
                <a:effectLst>
                  <a:innerShdw blurRad="114300">
                    <a:prstClr val="black"/>
                  </a:innerShdw>
                </a:effectLst>
              </p:spPr>
            </p:cxnSp>
          </p:grpSp>
          <p:grpSp>
            <p:nvGrpSpPr>
              <p:cNvPr id="33" name="组合 32">
                <a:extLst>
                  <a:ext uri="{FF2B5EF4-FFF2-40B4-BE49-F238E27FC236}">
                    <a16:creationId xmlns:a16="http://schemas.microsoft.com/office/drawing/2014/main" id="{21813A6E-6AA9-9919-DED7-6E98A5D35030}"/>
                  </a:ext>
                </a:extLst>
              </p:cNvPr>
              <p:cNvGrpSpPr/>
              <p:nvPr/>
            </p:nvGrpSpPr>
            <p:grpSpPr>
              <a:xfrm>
                <a:off x="1374748" y="616138"/>
                <a:ext cx="220057" cy="330282"/>
                <a:chOff x="2013526" y="306383"/>
                <a:chExt cx="341787" cy="650075"/>
              </a:xfrm>
            </p:grpSpPr>
            <p:sp>
              <p:nvSpPr>
                <p:cNvPr id="34" name="矩形 33">
                  <a:extLst>
                    <a:ext uri="{FF2B5EF4-FFF2-40B4-BE49-F238E27FC236}">
                      <a16:creationId xmlns:a16="http://schemas.microsoft.com/office/drawing/2014/main" id="{8D426D2A-EC50-7409-5FA1-1A9350F7E61E}"/>
                    </a:ext>
                  </a:extLst>
                </p:cNvPr>
                <p:cNvSpPr/>
                <p:nvPr/>
              </p:nvSpPr>
              <p:spPr>
                <a:xfrm>
                  <a:off x="2088270" y="306383"/>
                  <a:ext cx="192300" cy="481365"/>
                </a:xfrm>
                <a:prstGeom prst="rect">
                  <a:avLst/>
                </a:prstGeom>
                <a:gradFill flip="none" rotWithShape="1">
                  <a:gsLst>
                    <a:gs pos="0">
                      <a:srgbClr val="0070C0"/>
                    </a:gs>
                    <a:gs pos="50000">
                      <a:srgbClr val="94DFF9"/>
                    </a:gs>
                    <a:gs pos="100000">
                      <a:srgbClr val="0070C0"/>
                    </a:gs>
                  </a:gsLst>
                  <a:lin ang="0" scaled="1"/>
                  <a:tileRect/>
                </a:gra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35" name="矩形 34">
                  <a:extLst>
                    <a:ext uri="{FF2B5EF4-FFF2-40B4-BE49-F238E27FC236}">
                      <a16:creationId xmlns:a16="http://schemas.microsoft.com/office/drawing/2014/main" id="{BB9398AC-771B-622B-0E11-F138604021F9}"/>
                    </a:ext>
                  </a:extLst>
                </p:cNvPr>
                <p:cNvSpPr/>
                <p:nvPr/>
              </p:nvSpPr>
              <p:spPr>
                <a:xfrm>
                  <a:off x="2126068" y="787749"/>
                  <a:ext cx="116705" cy="133810"/>
                </a:xfrm>
                <a:prstGeom prst="rect">
                  <a:avLst/>
                </a:prstGeom>
                <a:gradFill flip="none" rotWithShape="1">
                  <a:gsLst>
                    <a:gs pos="0">
                      <a:srgbClr val="0070C0"/>
                    </a:gs>
                    <a:gs pos="50000">
                      <a:srgbClr val="94DFF9"/>
                    </a:gs>
                    <a:gs pos="100000">
                      <a:srgbClr val="0070C0"/>
                    </a:gs>
                  </a:gsLst>
                  <a:lin ang="0" scaled="1"/>
                  <a:tileRect/>
                </a:gradFill>
                <a:ln w="12700" cap="flat" cmpd="sng" algn="ctr">
                  <a:solidFill>
                    <a:srgbClr val="4472C4">
                      <a:shade val="50000"/>
                    </a:srgb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36" name="矩形 35">
                  <a:extLst>
                    <a:ext uri="{FF2B5EF4-FFF2-40B4-BE49-F238E27FC236}">
                      <a16:creationId xmlns:a16="http://schemas.microsoft.com/office/drawing/2014/main" id="{901C2E5A-D9FE-C4F5-367C-D41C001A64E8}"/>
                    </a:ext>
                  </a:extLst>
                </p:cNvPr>
                <p:cNvSpPr/>
                <p:nvPr/>
              </p:nvSpPr>
              <p:spPr>
                <a:xfrm>
                  <a:off x="2013526" y="910739"/>
                  <a:ext cx="341787" cy="45719"/>
                </a:xfrm>
                <a:prstGeom prst="rect">
                  <a:avLst/>
                </a:prstGeom>
                <a:gradFill flip="none" rotWithShape="1">
                  <a:gsLst>
                    <a:gs pos="0">
                      <a:srgbClr val="0070C0"/>
                    </a:gs>
                    <a:gs pos="50000">
                      <a:srgbClr val="94DFF9"/>
                    </a:gs>
                    <a:gs pos="100000">
                      <a:srgbClr val="0070C0"/>
                    </a:gs>
                  </a:gsLst>
                  <a:lin ang="0" scaled="1"/>
                  <a:tileRect/>
                </a:gradFill>
                <a:ln w="12700" cap="flat" cmpd="sng" algn="ctr">
                  <a:solidFill>
                    <a:srgbClr val="4472C4">
                      <a:shade val="50000"/>
                    </a:srgb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grpSp>
        <p:grpSp>
          <p:nvGrpSpPr>
            <p:cNvPr id="47" name="组合 46">
              <a:extLst>
                <a:ext uri="{FF2B5EF4-FFF2-40B4-BE49-F238E27FC236}">
                  <a16:creationId xmlns:a16="http://schemas.microsoft.com/office/drawing/2014/main" id="{B834AAA8-6E9E-C219-741D-37155309E8E7}"/>
                </a:ext>
              </a:extLst>
            </p:cNvPr>
            <p:cNvGrpSpPr/>
            <p:nvPr/>
          </p:nvGrpSpPr>
          <p:grpSpPr>
            <a:xfrm>
              <a:off x="9432179" y="1356884"/>
              <a:ext cx="680953" cy="778949"/>
              <a:chOff x="1926696" y="1144518"/>
              <a:chExt cx="1282788" cy="1441237"/>
            </a:xfrm>
          </p:grpSpPr>
          <p:sp>
            <p:nvSpPr>
              <p:cNvPr id="48" name="矩形 47">
                <a:extLst>
                  <a:ext uri="{FF2B5EF4-FFF2-40B4-BE49-F238E27FC236}">
                    <a16:creationId xmlns:a16="http://schemas.microsoft.com/office/drawing/2014/main" id="{3CE2B351-4934-3E52-41AF-A9D4BBDF8CC7}"/>
                  </a:ext>
                </a:extLst>
              </p:cNvPr>
              <p:cNvSpPr/>
              <p:nvPr/>
            </p:nvSpPr>
            <p:spPr>
              <a:xfrm>
                <a:off x="1931747" y="1205074"/>
                <a:ext cx="1277737" cy="1241406"/>
              </a:xfrm>
              <a:prstGeom prst="rect">
                <a:avLst/>
              </a:prstGeom>
              <a:solidFill>
                <a:sysClr val="windowText" lastClr="000000"/>
              </a:solidFill>
              <a:ln w="12700" cap="flat" cmpd="sng" algn="ctr">
                <a:solidFill>
                  <a:sysClr val="windowText" lastClr="000000">
                    <a:shade val="50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9" name="矩形 48">
                <a:extLst>
                  <a:ext uri="{FF2B5EF4-FFF2-40B4-BE49-F238E27FC236}">
                    <a16:creationId xmlns:a16="http://schemas.microsoft.com/office/drawing/2014/main" id="{A9A25CEC-C5F7-BC08-807A-FAB60793A9F6}"/>
                  </a:ext>
                </a:extLst>
              </p:cNvPr>
              <p:cNvSpPr/>
              <p:nvPr/>
            </p:nvSpPr>
            <p:spPr>
              <a:xfrm>
                <a:off x="1931745" y="1205074"/>
                <a:ext cx="333060" cy="1241406"/>
              </a:xfrm>
              <a:prstGeom prst="rect">
                <a:avLst/>
              </a:prstGeom>
              <a:solidFill>
                <a:srgbClr val="FFC000"/>
              </a:solidFill>
              <a:ln w="12700" cap="flat" cmpd="sng" algn="ctr">
                <a:solidFill>
                  <a:srgbClr val="FFC000">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50" name="矩形 49">
                <a:extLst>
                  <a:ext uri="{FF2B5EF4-FFF2-40B4-BE49-F238E27FC236}">
                    <a16:creationId xmlns:a16="http://schemas.microsoft.com/office/drawing/2014/main" id="{808F79DD-A7F3-4FFC-F244-6700BCA85AD7}"/>
                  </a:ext>
                </a:extLst>
              </p:cNvPr>
              <p:cNvSpPr/>
              <p:nvPr/>
            </p:nvSpPr>
            <p:spPr>
              <a:xfrm>
                <a:off x="2313755" y="1205074"/>
                <a:ext cx="333060" cy="1241406"/>
              </a:xfrm>
              <a:prstGeom prst="rect">
                <a:avLst/>
              </a:prstGeom>
              <a:solidFill>
                <a:srgbClr val="FFC000"/>
              </a:solidFill>
              <a:ln w="12700" cap="flat" cmpd="sng" algn="ctr">
                <a:solidFill>
                  <a:srgbClr val="FFC000">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51" name="矩形 50">
                <a:extLst>
                  <a:ext uri="{FF2B5EF4-FFF2-40B4-BE49-F238E27FC236}">
                    <a16:creationId xmlns:a16="http://schemas.microsoft.com/office/drawing/2014/main" id="{5909BBC9-FD01-920F-1889-471C0CD7793C}"/>
                  </a:ext>
                </a:extLst>
              </p:cNvPr>
              <p:cNvSpPr/>
              <p:nvPr/>
            </p:nvSpPr>
            <p:spPr>
              <a:xfrm>
                <a:off x="2695764" y="1205074"/>
                <a:ext cx="333060" cy="1241406"/>
              </a:xfrm>
              <a:prstGeom prst="rect">
                <a:avLst/>
              </a:prstGeom>
              <a:solidFill>
                <a:srgbClr val="FFC000"/>
              </a:solidFill>
              <a:ln w="12700" cap="flat" cmpd="sng" algn="ctr">
                <a:solidFill>
                  <a:srgbClr val="FFC000">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52" name="矩形 51">
                <a:extLst>
                  <a:ext uri="{FF2B5EF4-FFF2-40B4-BE49-F238E27FC236}">
                    <a16:creationId xmlns:a16="http://schemas.microsoft.com/office/drawing/2014/main" id="{4A0F04D9-3DB0-6F26-A101-607CEFA6528E}"/>
                  </a:ext>
                </a:extLst>
              </p:cNvPr>
              <p:cNvSpPr/>
              <p:nvPr/>
            </p:nvSpPr>
            <p:spPr>
              <a:xfrm>
                <a:off x="3136816" y="1205074"/>
                <a:ext cx="72666" cy="1241406"/>
              </a:xfrm>
              <a:prstGeom prst="rect">
                <a:avLst/>
              </a:prstGeom>
              <a:solidFill>
                <a:srgbClr val="FFC000"/>
              </a:solidFill>
              <a:ln w="12700" cap="flat" cmpd="sng" algn="ctr">
                <a:solidFill>
                  <a:srgbClr val="FFC000">
                    <a:shade val="50000"/>
                  </a:srgbClr>
                </a:solid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53" name="矩形 52">
                <a:extLst>
                  <a:ext uri="{FF2B5EF4-FFF2-40B4-BE49-F238E27FC236}">
                    <a16:creationId xmlns:a16="http://schemas.microsoft.com/office/drawing/2014/main" id="{8EC9909E-737D-5FBA-FE2F-C0AE435ADC15}"/>
                  </a:ext>
                </a:extLst>
              </p:cNvPr>
              <p:cNvSpPr/>
              <p:nvPr/>
            </p:nvSpPr>
            <p:spPr>
              <a:xfrm>
                <a:off x="1926696" y="1144518"/>
                <a:ext cx="1282786" cy="60556"/>
              </a:xfrm>
              <a:prstGeom prst="rect">
                <a:avLst/>
              </a:prstGeom>
              <a:gradFill rotWithShape="1">
                <a:gsLst>
                  <a:gs pos="0">
                    <a:sysClr val="windowText" lastClr="000000">
                      <a:lumMod val="110000"/>
                      <a:satMod val="105000"/>
                      <a:tint val="67000"/>
                    </a:sysClr>
                  </a:gs>
                  <a:gs pos="50000">
                    <a:sysClr val="windowText" lastClr="000000">
                      <a:lumMod val="105000"/>
                      <a:satMod val="103000"/>
                      <a:tint val="73000"/>
                    </a:sysClr>
                  </a:gs>
                  <a:gs pos="100000">
                    <a:sysClr val="windowText" lastClr="000000">
                      <a:lumMod val="105000"/>
                      <a:satMod val="109000"/>
                      <a:tint val="81000"/>
                    </a:sysClr>
                  </a:gs>
                </a:gsLst>
                <a:lin ang="5400000" scaled="0"/>
              </a:gradFill>
              <a:ln w="6350" cap="flat" cmpd="sng" algn="ctr">
                <a:solidFill>
                  <a:sysClr val="windowText" lastClr="000000"/>
                </a:solid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
            <p:nvSpPr>
              <p:cNvPr id="54" name="矩形 53">
                <a:extLst>
                  <a:ext uri="{FF2B5EF4-FFF2-40B4-BE49-F238E27FC236}">
                    <a16:creationId xmlns:a16="http://schemas.microsoft.com/office/drawing/2014/main" id="{E35636BA-A3C5-4E18-1DBA-881E03C8DE51}"/>
                  </a:ext>
                </a:extLst>
              </p:cNvPr>
              <p:cNvSpPr/>
              <p:nvPr/>
            </p:nvSpPr>
            <p:spPr>
              <a:xfrm>
                <a:off x="1926696" y="2446475"/>
                <a:ext cx="1277737" cy="139280"/>
              </a:xfrm>
              <a:prstGeom prst="rect">
                <a:avLst/>
              </a:prstGeom>
              <a:gradFill rotWithShape="1">
                <a:gsLst>
                  <a:gs pos="0">
                    <a:sysClr val="windowText" lastClr="000000">
                      <a:lumMod val="110000"/>
                      <a:satMod val="105000"/>
                      <a:tint val="67000"/>
                    </a:sysClr>
                  </a:gs>
                  <a:gs pos="50000">
                    <a:sysClr val="windowText" lastClr="000000">
                      <a:lumMod val="105000"/>
                      <a:satMod val="103000"/>
                      <a:tint val="73000"/>
                    </a:sysClr>
                  </a:gs>
                  <a:gs pos="100000">
                    <a:sysClr val="windowText" lastClr="000000">
                      <a:lumMod val="105000"/>
                      <a:satMod val="109000"/>
                      <a:tint val="81000"/>
                    </a:sysClr>
                  </a:gs>
                </a:gsLst>
                <a:lin ang="5400000" scaled="0"/>
              </a:gradFill>
              <a:ln w="6350" cap="flat" cmpd="sng" algn="ctr">
                <a:solidFill>
                  <a:sysClr val="windowText" lastClr="000000"/>
                </a:solidFill>
                <a:prstDash val="solid"/>
                <a:miter lim="800000"/>
              </a:ln>
              <a:effectLst>
                <a:outerShdw blurRad="50800" dist="38100" algn="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grpSp>
        <p:sp>
          <p:nvSpPr>
            <p:cNvPr id="55" name="文本框 54">
              <a:extLst>
                <a:ext uri="{FF2B5EF4-FFF2-40B4-BE49-F238E27FC236}">
                  <a16:creationId xmlns:a16="http://schemas.microsoft.com/office/drawing/2014/main" id="{9DC73A99-8C83-BAF7-CEFB-E9EA68BFFB6E}"/>
                </a:ext>
              </a:extLst>
            </p:cNvPr>
            <p:cNvSpPr txBox="1"/>
            <p:nvPr/>
          </p:nvSpPr>
          <p:spPr>
            <a:xfrm>
              <a:off x="8396194" y="1761563"/>
              <a:ext cx="1200630" cy="4149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Compressor group</a:t>
              </a:r>
              <a:endParaRPr kumimoji="0" lang="zh-CN" altLang="en-US" sz="1200" b="1" i="0" u="none" strike="noStrike" kern="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56" name="文本框 55">
              <a:extLst>
                <a:ext uri="{FF2B5EF4-FFF2-40B4-BE49-F238E27FC236}">
                  <a16:creationId xmlns:a16="http://schemas.microsoft.com/office/drawing/2014/main" id="{FE981FD0-41B3-D30A-2875-2FBB160DD49A}"/>
                </a:ext>
              </a:extLst>
            </p:cNvPr>
            <p:cNvSpPr txBox="1"/>
            <p:nvPr/>
          </p:nvSpPr>
          <p:spPr>
            <a:xfrm>
              <a:off x="10249983" y="1507583"/>
              <a:ext cx="960271" cy="6001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100" b="1" i="0" u="none" strike="noStrike" kern="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Upper Cold Box</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100" b="1" i="0" u="none" strike="noStrike" kern="0" cap="none" spc="0" normalizeH="0" baseline="0" noProof="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a:t>
              </a:r>
              <a:r>
                <a:rPr kumimoji="0" lang="en-US" altLang="zh-CN" sz="1100" b="1" i="0" u="none" strike="noStrike" kern="0" cap="none" spc="0" normalizeH="0" baseline="0" noProof="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300K-80K</a:t>
              </a:r>
              <a:r>
                <a:rPr kumimoji="0" lang="zh-CN" altLang="en-US" sz="1100" b="1" i="0" u="none" strike="noStrike" kern="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a:t>
              </a:r>
            </a:p>
          </p:txBody>
        </p:sp>
        <p:sp>
          <p:nvSpPr>
            <p:cNvPr id="57" name="矩形 56">
              <a:extLst>
                <a:ext uri="{FF2B5EF4-FFF2-40B4-BE49-F238E27FC236}">
                  <a16:creationId xmlns:a16="http://schemas.microsoft.com/office/drawing/2014/main" id="{9FBE3ADD-8ADE-A9C4-46E9-B300AE4CB7C0}"/>
                </a:ext>
              </a:extLst>
            </p:cNvPr>
            <p:cNvSpPr/>
            <p:nvPr/>
          </p:nvSpPr>
          <p:spPr>
            <a:xfrm rot="10800000">
              <a:off x="10942163" y="947217"/>
              <a:ext cx="569634" cy="37708"/>
            </a:xfrm>
            <a:prstGeom prst="rect">
              <a:avLst/>
            </a:prstGeom>
            <a:gradFill flip="none" rotWithShape="1">
              <a:gsLst>
                <a:gs pos="27000">
                  <a:sysClr val="window" lastClr="FFFFFF">
                    <a:lumMod val="65000"/>
                  </a:sysClr>
                </a:gs>
                <a:gs pos="75000">
                  <a:sysClr val="window" lastClr="FFFFFF">
                    <a:lumMod val="65000"/>
                  </a:sysClr>
                </a:gs>
                <a:gs pos="50000">
                  <a:sysClr val="window" lastClr="FFFFFF">
                    <a:lumMod val="95000"/>
                  </a:sysClr>
                </a:gs>
                <a:gs pos="1000">
                  <a:srgbClr val="E7E6E6">
                    <a:lumMod val="25000"/>
                  </a:srgbClr>
                </a:gs>
                <a:gs pos="100000">
                  <a:srgbClr val="E7E6E6">
                    <a:lumMod val="2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grpSp>
          <p:nvGrpSpPr>
            <p:cNvPr id="58" name="组合 57">
              <a:extLst>
                <a:ext uri="{FF2B5EF4-FFF2-40B4-BE49-F238E27FC236}">
                  <a16:creationId xmlns:a16="http://schemas.microsoft.com/office/drawing/2014/main" id="{DB384DBB-E731-066C-78C0-D8597891BF47}"/>
                </a:ext>
              </a:extLst>
            </p:cNvPr>
            <p:cNvGrpSpPr/>
            <p:nvPr/>
          </p:nvGrpSpPr>
          <p:grpSpPr>
            <a:xfrm>
              <a:off x="11501124" y="948245"/>
              <a:ext cx="44611" cy="41298"/>
              <a:chOff x="4657256" y="2102175"/>
              <a:chExt cx="45826" cy="50073"/>
            </a:xfrm>
          </p:grpSpPr>
          <p:sp>
            <p:nvSpPr>
              <p:cNvPr id="59" name="任意多边形: 形状 58">
                <a:extLst>
                  <a:ext uri="{FF2B5EF4-FFF2-40B4-BE49-F238E27FC236}">
                    <a16:creationId xmlns:a16="http://schemas.microsoft.com/office/drawing/2014/main" id="{E3D48B1C-3982-D450-0A4A-785BFA5F4ECB}"/>
                  </a:ext>
                </a:extLst>
              </p:cNvPr>
              <p:cNvSpPr/>
              <p:nvPr/>
            </p:nvSpPr>
            <p:spPr>
              <a:xfrm>
                <a:off x="4657256" y="2102185"/>
                <a:ext cx="45826" cy="50063"/>
              </a:xfrm>
              <a:custGeom>
                <a:avLst/>
                <a:gdLst>
                  <a:gd name="connsiteX0" fmla="*/ 0 w 540000"/>
                  <a:gd name="connsiteY0" fmla="*/ 540000 h 540000"/>
                  <a:gd name="connsiteX1" fmla="*/ 0 w 540000"/>
                  <a:gd name="connsiteY1" fmla="*/ 0 h 540000"/>
                  <a:gd name="connsiteX2" fmla="*/ 540000 w 540000"/>
                  <a:gd name="connsiteY2" fmla="*/ 0 h 540000"/>
                  <a:gd name="connsiteX3" fmla="*/ 0 w 540000"/>
                  <a:gd name="connsiteY3" fmla="*/ 540000 h 540000"/>
                </a:gdLst>
                <a:ahLst/>
                <a:cxnLst>
                  <a:cxn ang="0">
                    <a:pos x="connsiteX0" y="connsiteY0"/>
                  </a:cxn>
                  <a:cxn ang="0">
                    <a:pos x="connsiteX1" y="connsiteY1"/>
                  </a:cxn>
                  <a:cxn ang="0">
                    <a:pos x="connsiteX2" y="connsiteY2"/>
                  </a:cxn>
                  <a:cxn ang="0">
                    <a:pos x="connsiteX3" y="connsiteY3"/>
                  </a:cxn>
                </a:cxnLst>
                <a:rect l="l" t="t" r="r" b="b"/>
                <a:pathLst>
                  <a:path w="540000" h="540000">
                    <a:moveTo>
                      <a:pt x="0" y="540000"/>
                    </a:moveTo>
                    <a:lnTo>
                      <a:pt x="0" y="0"/>
                    </a:lnTo>
                    <a:lnTo>
                      <a:pt x="540000" y="0"/>
                    </a:lnTo>
                    <a:lnTo>
                      <a:pt x="0" y="540000"/>
                    </a:lnTo>
                    <a:close/>
                  </a:path>
                </a:pathLst>
              </a:custGeom>
              <a:gradFill flip="none" rotWithShape="1">
                <a:gsLst>
                  <a:gs pos="27000">
                    <a:sysClr val="window" lastClr="FFFFFF">
                      <a:lumMod val="65000"/>
                    </a:sysClr>
                  </a:gs>
                  <a:gs pos="75000">
                    <a:sysClr val="window" lastClr="FFFFFF">
                      <a:lumMod val="65000"/>
                    </a:sysClr>
                  </a:gs>
                  <a:gs pos="50000">
                    <a:sysClr val="window" lastClr="FFFFFF">
                      <a:lumMod val="95000"/>
                    </a:sysClr>
                  </a:gs>
                  <a:gs pos="1000">
                    <a:srgbClr val="E7E6E6">
                      <a:lumMod val="25000"/>
                    </a:srgbClr>
                  </a:gs>
                  <a:gs pos="100000">
                    <a:srgbClr val="E7E6E6">
                      <a:lumMod val="2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60" name="任意多边形: 形状 59">
                <a:extLst>
                  <a:ext uri="{FF2B5EF4-FFF2-40B4-BE49-F238E27FC236}">
                    <a16:creationId xmlns:a16="http://schemas.microsoft.com/office/drawing/2014/main" id="{37B3655B-0E5A-D4F9-F6FB-65F88C44F8A5}"/>
                  </a:ext>
                </a:extLst>
              </p:cNvPr>
              <p:cNvSpPr/>
              <p:nvPr/>
            </p:nvSpPr>
            <p:spPr>
              <a:xfrm rot="16200000" flipV="1">
                <a:off x="4655137" y="2104294"/>
                <a:ext cx="50063" cy="45826"/>
              </a:xfrm>
              <a:custGeom>
                <a:avLst/>
                <a:gdLst>
                  <a:gd name="connsiteX0" fmla="*/ 0 w 540000"/>
                  <a:gd name="connsiteY0" fmla="*/ 540000 h 540000"/>
                  <a:gd name="connsiteX1" fmla="*/ 0 w 540000"/>
                  <a:gd name="connsiteY1" fmla="*/ 0 h 540000"/>
                  <a:gd name="connsiteX2" fmla="*/ 540000 w 540000"/>
                  <a:gd name="connsiteY2" fmla="*/ 0 h 540000"/>
                  <a:gd name="connsiteX3" fmla="*/ 0 w 540000"/>
                  <a:gd name="connsiteY3" fmla="*/ 540000 h 540000"/>
                </a:gdLst>
                <a:ahLst/>
                <a:cxnLst>
                  <a:cxn ang="0">
                    <a:pos x="connsiteX0" y="connsiteY0"/>
                  </a:cxn>
                  <a:cxn ang="0">
                    <a:pos x="connsiteX1" y="connsiteY1"/>
                  </a:cxn>
                  <a:cxn ang="0">
                    <a:pos x="connsiteX2" y="connsiteY2"/>
                  </a:cxn>
                  <a:cxn ang="0">
                    <a:pos x="connsiteX3" y="connsiteY3"/>
                  </a:cxn>
                </a:cxnLst>
                <a:rect l="l" t="t" r="r" b="b"/>
                <a:pathLst>
                  <a:path w="540000" h="540000">
                    <a:moveTo>
                      <a:pt x="0" y="540000"/>
                    </a:moveTo>
                    <a:lnTo>
                      <a:pt x="0" y="0"/>
                    </a:lnTo>
                    <a:lnTo>
                      <a:pt x="540000" y="0"/>
                    </a:lnTo>
                    <a:lnTo>
                      <a:pt x="0" y="540000"/>
                    </a:lnTo>
                    <a:close/>
                  </a:path>
                </a:pathLst>
              </a:custGeom>
              <a:gradFill flip="none" rotWithShape="1">
                <a:gsLst>
                  <a:gs pos="27000">
                    <a:sysClr val="window" lastClr="FFFFFF">
                      <a:lumMod val="65000"/>
                    </a:sysClr>
                  </a:gs>
                  <a:gs pos="75000">
                    <a:sysClr val="window" lastClr="FFFFFF">
                      <a:lumMod val="65000"/>
                    </a:sysClr>
                  </a:gs>
                  <a:gs pos="50000">
                    <a:sysClr val="window" lastClr="FFFFFF">
                      <a:lumMod val="95000"/>
                    </a:sysClr>
                  </a:gs>
                  <a:gs pos="1000">
                    <a:srgbClr val="E7E6E6">
                      <a:lumMod val="25000"/>
                    </a:srgbClr>
                  </a:gs>
                  <a:gs pos="100000">
                    <a:srgbClr val="E7E6E6">
                      <a:lumMod val="2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grpSp>
        <p:sp>
          <p:nvSpPr>
            <p:cNvPr id="61" name="矩形 60">
              <a:extLst>
                <a:ext uri="{FF2B5EF4-FFF2-40B4-BE49-F238E27FC236}">
                  <a16:creationId xmlns:a16="http://schemas.microsoft.com/office/drawing/2014/main" id="{C4718C08-94F5-657B-0FF1-C1F396A0F091}"/>
                </a:ext>
              </a:extLst>
            </p:cNvPr>
            <p:cNvSpPr/>
            <p:nvPr/>
          </p:nvSpPr>
          <p:spPr>
            <a:xfrm rot="5400000">
              <a:off x="10769180" y="1712080"/>
              <a:ext cx="1511150" cy="45719"/>
            </a:xfrm>
            <a:prstGeom prst="rect">
              <a:avLst/>
            </a:prstGeom>
            <a:gradFill flip="none" rotWithShape="1">
              <a:gsLst>
                <a:gs pos="27000">
                  <a:sysClr val="window" lastClr="FFFFFF">
                    <a:lumMod val="65000"/>
                  </a:sysClr>
                </a:gs>
                <a:gs pos="75000">
                  <a:sysClr val="window" lastClr="FFFFFF">
                    <a:lumMod val="65000"/>
                  </a:sysClr>
                </a:gs>
                <a:gs pos="50000">
                  <a:sysClr val="window" lastClr="FFFFFF">
                    <a:lumMod val="95000"/>
                  </a:sysClr>
                </a:gs>
                <a:gs pos="1000">
                  <a:srgbClr val="E7E6E6">
                    <a:lumMod val="25000"/>
                  </a:srgbClr>
                </a:gs>
                <a:gs pos="100000">
                  <a:srgbClr val="E7E6E6">
                    <a:lumMod val="2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cxnSp>
          <p:nvCxnSpPr>
            <p:cNvPr id="62" name="直接连接符 61">
              <a:extLst>
                <a:ext uri="{FF2B5EF4-FFF2-40B4-BE49-F238E27FC236}">
                  <a16:creationId xmlns:a16="http://schemas.microsoft.com/office/drawing/2014/main" id="{AB76E6D5-E67F-6EB4-0CF4-1932DB335323}"/>
                </a:ext>
              </a:extLst>
            </p:cNvPr>
            <p:cNvCxnSpPr>
              <a:cxnSpLocks/>
            </p:cNvCxnSpPr>
            <p:nvPr/>
          </p:nvCxnSpPr>
          <p:spPr>
            <a:xfrm>
              <a:off x="246251" y="2220511"/>
              <a:ext cx="11551654" cy="23307"/>
            </a:xfrm>
            <a:prstGeom prst="line">
              <a:avLst/>
            </a:prstGeom>
            <a:ln w="3810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63" name="文本框 62">
              <a:extLst>
                <a:ext uri="{FF2B5EF4-FFF2-40B4-BE49-F238E27FC236}">
                  <a16:creationId xmlns:a16="http://schemas.microsoft.com/office/drawing/2014/main" id="{1DF67B59-1D1F-C503-62A1-8EBEEB436B20}"/>
                </a:ext>
              </a:extLst>
            </p:cNvPr>
            <p:cNvSpPr txBox="1"/>
            <p:nvPr/>
          </p:nvSpPr>
          <p:spPr>
            <a:xfrm>
              <a:off x="9863521" y="535004"/>
              <a:ext cx="2031031" cy="3319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FF0000"/>
                  </a:solidFill>
                  <a:effectLst/>
                  <a:uLnTx/>
                  <a:uFillTx/>
                  <a:latin typeface="Calibri"/>
                  <a:ea typeface="宋体" panose="02010600030101010101" pitchFamily="2" charset="-122"/>
                  <a:cs typeface="+mn-cs"/>
                </a:rPr>
                <a:t>Underground surface</a:t>
              </a:r>
              <a:endParaRPr kumimoji="0" lang="zh-CN" altLang="en-US" sz="1800" b="1" i="0" u="none" strike="noStrike" kern="1200" cap="none" spc="0" normalizeH="0" baseline="0" noProof="0" dirty="0">
                <a:ln>
                  <a:noFill/>
                </a:ln>
                <a:solidFill>
                  <a:srgbClr val="FF0000"/>
                </a:solidFill>
                <a:effectLst/>
                <a:uLnTx/>
                <a:uFillTx/>
                <a:latin typeface="Calibri"/>
                <a:ea typeface="宋体" panose="02010600030101010101" pitchFamily="2" charset="-122"/>
                <a:cs typeface="+mn-cs"/>
              </a:endParaRPr>
            </a:p>
          </p:txBody>
        </p:sp>
        <p:grpSp>
          <p:nvGrpSpPr>
            <p:cNvPr id="256" name="组合 255">
              <a:extLst>
                <a:ext uri="{FF2B5EF4-FFF2-40B4-BE49-F238E27FC236}">
                  <a16:creationId xmlns:a16="http://schemas.microsoft.com/office/drawing/2014/main" id="{15F47FD9-4610-FF8F-5B4E-9B88EEFC70AC}"/>
                </a:ext>
              </a:extLst>
            </p:cNvPr>
            <p:cNvGrpSpPr/>
            <p:nvPr/>
          </p:nvGrpSpPr>
          <p:grpSpPr>
            <a:xfrm>
              <a:off x="10386052" y="2482134"/>
              <a:ext cx="767100" cy="1032274"/>
              <a:chOff x="895923" y="616138"/>
              <a:chExt cx="1445070" cy="1909941"/>
            </a:xfrm>
          </p:grpSpPr>
          <p:grpSp>
            <p:nvGrpSpPr>
              <p:cNvPr id="257" name="组合 256">
                <a:extLst>
                  <a:ext uri="{FF2B5EF4-FFF2-40B4-BE49-F238E27FC236}">
                    <a16:creationId xmlns:a16="http://schemas.microsoft.com/office/drawing/2014/main" id="{858E8087-DBFA-C29E-27C1-AF6FE5F7E672}"/>
                  </a:ext>
                </a:extLst>
              </p:cNvPr>
              <p:cNvGrpSpPr/>
              <p:nvPr/>
            </p:nvGrpSpPr>
            <p:grpSpPr>
              <a:xfrm>
                <a:off x="895923" y="946420"/>
                <a:ext cx="1445070" cy="1579659"/>
                <a:chOff x="1348508" y="826427"/>
                <a:chExt cx="1505530" cy="2296758"/>
              </a:xfrm>
            </p:grpSpPr>
            <p:grpSp>
              <p:nvGrpSpPr>
                <p:cNvPr id="266" name="组合 265">
                  <a:extLst>
                    <a:ext uri="{FF2B5EF4-FFF2-40B4-BE49-F238E27FC236}">
                      <a16:creationId xmlns:a16="http://schemas.microsoft.com/office/drawing/2014/main" id="{E41BFF4A-CE38-80CD-93B2-D74F32D61953}"/>
                    </a:ext>
                  </a:extLst>
                </p:cNvPr>
                <p:cNvGrpSpPr/>
                <p:nvPr/>
              </p:nvGrpSpPr>
              <p:grpSpPr>
                <a:xfrm>
                  <a:off x="1348509" y="826427"/>
                  <a:ext cx="1505529" cy="2296758"/>
                  <a:chOff x="1394690" y="1103518"/>
                  <a:chExt cx="1237674" cy="1541207"/>
                </a:xfrm>
              </p:grpSpPr>
              <p:grpSp>
                <p:nvGrpSpPr>
                  <p:cNvPr id="268" name="组合 267">
                    <a:extLst>
                      <a:ext uri="{FF2B5EF4-FFF2-40B4-BE49-F238E27FC236}">
                        <a16:creationId xmlns:a16="http://schemas.microsoft.com/office/drawing/2014/main" id="{B10BDB11-64CB-E00F-8D6C-72D87D03297F}"/>
                      </a:ext>
                    </a:extLst>
                  </p:cNvPr>
                  <p:cNvGrpSpPr/>
                  <p:nvPr/>
                </p:nvGrpSpPr>
                <p:grpSpPr>
                  <a:xfrm>
                    <a:off x="1394690" y="1103518"/>
                    <a:ext cx="1237674" cy="1514764"/>
                    <a:chOff x="2022760" y="1173018"/>
                    <a:chExt cx="3546769" cy="4331860"/>
                  </a:xfrm>
                </p:grpSpPr>
                <p:sp>
                  <p:nvSpPr>
                    <p:cNvPr id="271" name="矩形: 圆角 270">
                      <a:extLst>
                        <a:ext uri="{FF2B5EF4-FFF2-40B4-BE49-F238E27FC236}">
                          <a16:creationId xmlns:a16="http://schemas.microsoft.com/office/drawing/2014/main" id="{45DEB051-58B3-60A1-3722-00AA6F36FF93}"/>
                        </a:ext>
                      </a:extLst>
                    </p:cNvPr>
                    <p:cNvSpPr/>
                    <p:nvPr/>
                  </p:nvSpPr>
                  <p:spPr>
                    <a:xfrm rot="5400000">
                      <a:off x="1630216" y="1565565"/>
                      <a:ext cx="4331857" cy="3546769"/>
                    </a:xfrm>
                    <a:prstGeom prst="roundRect">
                      <a:avLst>
                        <a:gd name="adj" fmla="val 3257"/>
                      </a:avLst>
                    </a:prstGeom>
                    <a:gradFill flip="none" rotWithShape="1">
                      <a:gsLst>
                        <a:gs pos="30000">
                          <a:srgbClr val="00B0F0"/>
                        </a:gs>
                        <a:gs pos="70000">
                          <a:srgbClr val="00B0F0"/>
                        </a:gs>
                        <a:gs pos="50000">
                          <a:srgbClr val="94DFF9"/>
                        </a:gs>
                        <a:gs pos="2000">
                          <a:srgbClr val="0070C0"/>
                        </a:gs>
                        <a:gs pos="100000">
                          <a:srgbClr val="0070C0"/>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272" name="矩形 271">
                      <a:extLst>
                        <a:ext uri="{FF2B5EF4-FFF2-40B4-BE49-F238E27FC236}">
                          <a16:creationId xmlns:a16="http://schemas.microsoft.com/office/drawing/2014/main" id="{78497FD2-3948-8744-39EE-C528945494EE}"/>
                        </a:ext>
                      </a:extLst>
                    </p:cNvPr>
                    <p:cNvSpPr/>
                    <p:nvPr/>
                  </p:nvSpPr>
                  <p:spPr>
                    <a:xfrm>
                      <a:off x="2022762" y="1173018"/>
                      <a:ext cx="3546767" cy="241136"/>
                    </a:xfrm>
                    <a:prstGeom prst="rect">
                      <a:avLst/>
                    </a:prstGeom>
                    <a:noFill/>
                    <a:ln w="9525" cap="flat" cmpd="sng" algn="ctr">
                      <a:solidFill>
                        <a:srgbClr val="E7E6E6">
                          <a:lumMod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269" name="矩形 268">
                    <a:extLst>
                      <a:ext uri="{FF2B5EF4-FFF2-40B4-BE49-F238E27FC236}">
                        <a16:creationId xmlns:a16="http://schemas.microsoft.com/office/drawing/2014/main" id="{ACBC2036-E6A3-820C-BDAC-2D3EB60B3C07}"/>
                      </a:ext>
                    </a:extLst>
                  </p:cNvPr>
                  <p:cNvSpPr/>
                  <p:nvPr/>
                </p:nvSpPr>
                <p:spPr>
                  <a:xfrm flipV="1">
                    <a:off x="1542473" y="2618281"/>
                    <a:ext cx="144865" cy="26444"/>
                  </a:xfrm>
                  <a:prstGeom prst="rect">
                    <a:avLst/>
                  </a:prstGeom>
                  <a:solidFill>
                    <a:sysClr val="windowText" lastClr="000000"/>
                  </a:solidFill>
                  <a:ln w="12700" cap="flat" cmpd="sng" algn="ctr">
                    <a:solidFill>
                      <a:sysClr val="windowText" lastClr="000000">
                        <a:shade val="50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270" name="矩形 269">
                    <a:extLst>
                      <a:ext uri="{FF2B5EF4-FFF2-40B4-BE49-F238E27FC236}">
                        <a16:creationId xmlns:a16="http://schemas.microsoft.com/office/drawing/2014/main" id="{E45971C7-D624-4B9B-C3C0-4C659B5971C7}"/>
                      </a:ext>
                    </a:extLst>
                  </p:cNvPr>
                  <p:cNvSpPr/>
                  <p:nvPr/>
                </p:nvSpPr>
                <p:spPr>
                  <a:xfrm>
                    <a:off x="2290813" y="2617369"/>
                    <a:ext cx="144865" cy="26444"/>
                  </a:xfrm>
                  <a:prstGeom prst="rect">
                    <a:avLst/>
                  </a:prstGeom>
                  <a:solidFill>
                    <a:sysClr val="windowText" lastClr="000000"/>
                  </a:solidFill>
                  <a:ln w="12700" cap="flat" cmpd="sng" algn="ctr">
                    <a:solidFill>
                      <a:sysClr val="windowText" lastClr="000000">
                        <a:shade val="50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cxnSp>
              <p:nvCxnSpPr>
                <p:cNvPr id="267" name="直接连接符 266">
                  <a:extLst>
                    <a:ext uri="{FF2B5EF4-FFF2-40B4-BE49-F238E27FC236}">
                      <a16:creationId xmlns:a16="http://schemas.microsoft.com/office/drawing/2014/main" id="{1240CB4B-07B4-8F57-C65C-A7BD17D6DA59}"/>
                    </a:ext>
                  </a:extLst>
                </p:cNvPr>
                <p:cNvCxnSpPr>
                  <a:cxnSpLocks/>
                  <a:endCxn id="272" idx="1"/>
                </p:cNvCxnSpPr>
                <p:nvPr/>
              </p:nvCxnSpPr>
              <p:spPr>
                <a:xfrm flipH="1" flipV="1">
                  <a:off x="1348508" y="889256"/>
                  <a:ext cx="1505528" cy="0"/>
                </a:xfrm>
                <a:prstGeom prst="line">
                  <a:avLst/>
                </a:prstGeom>
                <a:noFill/>
                <a:ln w="19050" cap="flat" cmpd="sng" algn="ctr">
                  <a:solidFill>
                    <a:sysClr val="windowText" lastClr="000000"/>
                  </a:solidFill>
                  <a:prstDash val="solid"/>
                  <a:miter lim="800000"/>
                </a:ln>
                <a:effectLst>
                  <a:innerShdw blurRad="114300">
                    <a:prstClr val="black"/>
                  </a:innerShdw>
                </a:effectLst>
              </p:spPr>
            </p:cxnSp>
          </p:grpSp>
          <p:grpSp>
            <p:nvGrpSpPr>
              <p:cNvPr id="258" name="组合 257">
                <a:extLst>
                  <a:ext uri="{FF2B5EF4-FFF2-40B4-BE49-F238E27FC236}">
                    <a16:creationId xmlns:a16="http://schemas.microsoft.com/office/drawing/2014/main" id="{3E0B589E-858F-12FF-8240-5EE1CA9A903E}"/>
                  </a:ext>
                </a:extLst>
              </p:cNvPr>
              <p:cNvGrpSpPr/>
              <p:nvPr/>
            </p:nvGrpSpPr>
            <p:grpSpPr>
              <a:xfrm>
                <a:off x="920394" y="776690"/>
                <a:ext cx="172481" cy="169732"/>
                <a:chOff x="4890399" y="1637946"/>
                <a:chExt cx="302017" cy="284805"/>
              </a:xfrm>
            </p:grpSpPr>
            <p:sp>
              <p:nvSpPr>
                <p:cNvPr id="263" name="矩形 262">
                  <a:extLst>
                    <a:ext uri="{FF2B5EF4-FFF2-40B4-BE49-F238E27FC236}">
                      <a16:creationId xmlns:a16="http://schemas.microsoft.com/office/drawing/2014/main" id="{7F62C616-F4E5-717E-AE5F-B4F908F8789A}"/>
                    </a:ext>
                  </a:extLst>
                </p:cNvPr>
                <p:cNvSpPr/>
                <p:nvPr/>
              </p:nvSpPr>
              <p:spPr>
                <a:xfrm>
                  <a:off x="4991612" y="1763200"/>
                  <a:ext cx="99595" cy="159551"/>
                </a:xfrm>
                <a:prstGeom prst="rect">
                  <a:avLst/>
                </a:prstGeom>
                <a:gradFill flip="none" rotWithShape="1">
                  <a:gsLst>
                    <a:gs pos="0">
                      <a:sysClr val="window" lastClr="FFFFFF">
                        <a:lumMod val="50000"/>
                      </a:sysClr>
                    </a:gs>
                    <a:gs pos="50000">
                      <a:srgbClr val="E7E6E6"/>
                    </a:gs>
                    <a:gs pos="100000">
                      <a:sysClr val="window" lastClr="FFFFFF">
                        <a:lumMod val="50000"/>
                      </a:sysClr>
                    </a:gs>
                  </a:gsLst>
                  <a:lin ang="0" scaled="0"/>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264" name="矩形: 圆角 263">
                  <a:extLst>
                    <a:ext uri="{FF2B5EF4-FFF2-40B4-BE49-F238E27FC236}">
                      <a16:creationId xmlns:a16="http://schemas.microsoft.com/office/drawing/2014/main" id="{69A491D5-43D3-6250-14F6-676EE51C201E}"/>
                    </a:ext>
                  </a:extLst>
                </p:cNvPr>
                <p:cNvSpPr/>
                <p:nvPr/>
              </p:nvSpPr>
              <p:spPr>
                <a:xfrm rot="16200000">
                  <a:off x="4961633" y="1566712"/>
                  <a:ext cx="159550" cy="302017"/>
                </a:xfrm>
                <a:prstGeom prst="roundRect">
                  <a:avLst/>
                </a:prstGeom>
                <a:gradFill rotWithShape="1">
                  <a:gsLst>
                    <a:gs pos="0">
                      <a:srgbClr val="0070C0"/>
                    </a:gs>
                    <a:gs pos="50000">
                      <a:srgbClr val="5B9BD5">
                        <a:lumMod val="105000"/>
                        <a:satMod val="103000"/>
                        <a:tint val="73000"/>
                      </a:srgbClr>
                    </a:gs>
                    <a:gs pos="100000">
                      <a:srgbClr val="0070C0"/>
                    </a:gs>
                  </a:gsLst>
                  <a:lin ang="5400000" scaled="0"/>
                </a:gradFill>
                <a:ln w="6350" cap="flat" cmpd="sng" algn="ctr">
                  <a:solidFill>
                    <a:srgbClr val="5B9BD5"/>
                  </a:solidFill>
                  <a:prstDash val="solid"/>
                  <a:miter lim="800000"/>
                </a:ln>
                <a:effectLst>
                  <a:softEdge rad="12700"/>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p:txBody>
            </p:sp>
            <p:cxnSp>
              <p:nvCxnSpPr>
                <p:cNvPr id="265" name="直接连接符 264">
                  <a:extLst>
                    <a:ext uri="{FF2B5EF4-FFF2-40B4-BE49-F238E27FC236}">
                      <a16:creationId xmlns:a16="http://schemas.microsoft.com/office/drawing/2014/main" id="{964537AF-0F56-0B97-2D0C-65A62BA398E2}"/>
                    </a:ext>
                  </a:extLst>
                </p:cNvPr>
                <p:cNvCxnSpPr>
                  <a:cxnSpLocks/>
                </p:cNvCxnSpPr>
                <p:nvPr/>
              </p:nvCxnSpPr>
              <p:spPr>
                <a:xfrm>
                  <a:off x="4915337" y="1717718"/>
                  <a:ext cx="252144" cy="0"/>
                </a:xfrm>
                <a:prstGeom prst="line">
                  <a:avLst/>
                </a:prstGeom>
                <a:noFill/>
                <a:ln w="12700" cap="flat" cmpd="sng" algn="ctr">
                  <a:solidFill>
                    <a:sysClr val="windowText" lastClr="000000"/>
                  </a:solidFill>
                  <a:prstDash val="solid"/>
                  <a:miter lim="800000"/>
                </a:ln>
                <a:effectLst>
                  <a:innerShdw blurRad="114300">
                    <a:prstClr val="black"/>
                  </a:innerShdw>
                </a:effectLst>
              </p:spPr>
            </p:cxnSp>
          </p:grpSp>
          <p:grpSp>
            <p:nvGrpSpPr>
              <p:cNvPr id="259" name="组合 258">
                <a:extLst>
                  <a:ext uri="{FF2B5EF4-FFF2-40B4-BE49-F238E27FC236}">
                    <a16:creationId xmlns:a16="http://schemas.microsoft.com/office/drawing/2014/main" id="{246E0425-7530-25F9-E396-4E918C461503}"/>
                  </a:ext>
                </a:extLst>
              </p:cNvPr>
              <p:cNvGrpSpPr/>
              <p:nvPr/>
            </p:nvGrpSpPr>
            <p:grpSpPr>
              <a:xfrm>
                <a:off x="1374748" y="616138"/>
                <a:ext cx="220057" cy="330282"/>
                <a:chOff x="2013526" y="306383"/>
                <a:chExt cx="341787" cy="650075"/>
              </a:xfrm>
            </p:grpSpPr>
            <p:sp>
              <p:nvSpPr>
                <p:cNvPr id="260" name="矩形 259">
                  <a:extLst>
                    <a:ext uri="{FF2B5EF4-FFF2-40B4-BE49-F238E27FC236}">
                      <a16:creationId xmlns:a16="http://schemas.microsoft.com/office/drawing/2014/main" id="{1FCDB1E6-CDBD-5650-588E-67B5D924D097}"/>
                    </a:ext>
                  </a:extLst>
                </p:cNvPr>
                <p:cNvSpPr/>
                <p:nvPr/>
              </p:nvSpPr>
              <p:spPr>
                <a:xfrm>
                  <a:off x="2088270" y="306383"/>
                  <a:ext cx="192300" cy="481365"/>
                </a:xfrm>
                <a:prstGeom prst="rect">
                  <a:avLst/>
                </a:prstGeom>
                <a:gradFill flip="none" rotWithShape="1">
                  <a:gsLst>
                    <a:gs pos="0">
                      <a:srgbClr val="0070C0"/>
                    </a:gs>
                    <a:gs pos="50000">
                      <a:srgbClr val="94DFF9"/>
                    </a:gs>
                    <a:gs pos="100000">
                      <a:srgbClr val="0070C0"/>
                    </a:gs>
                  </a:gsLst>
                  <a:lin ang="0" scaled="1"/>
                  <a:tileRect/>
                </a:gra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61" name="矩形 260">
                  <a:extLst>
                    <a:ext uri="{FF2B5EF4-FFF2-40B4-BE49-F238E27FC236}">
                      <a16:creationId xmlns:a16="http://schemas.microsoft.com/office/drawing/2014/main" id="{A35C4CDA-57B9-BAC9-A731-24CD4418AA8B}"/>
                    </a:ext>
                  </a:extLst>
                </p:cNvPr>
                <p:cNvSpPr/>
                <p:nvPr/>
              </p:nvSpPr>
              <p:spPr>
                <a:xfrm>
                  <a:off x="2126068" y="787749"/>
                  <a:ext cx="116705" cy="133810"/>
                </a:xfrm>
                <a:prstGeom prst="rect">
                  <a:avLst/>
                </a:prstGeom>
                <a:gradFill flip="none" rotWithShape="1">
                  <a:gsLst>
                    <a:gs pos="0">
                      <a:srgbClr val="0070C0"/>
                    </a:gs>
                    <a:gs pos="50000">
                      <a:srgbClr val="94DFF9"/>
                    </a:gs>
                    <a:gs pos="100000">
                      <a:srgbClr val="0070C0"/>
                    </a:gs>
                  </a:gsLst>
                  <a:lin ang="0" scaled="1"/>
                  <a:tileRect/>
                </a:gradFill>
                <a:ln w="12700" cap="flat" cmpd="sng" algn="ctr">
                  <a:solidFill>
                    <a:srgbClr val="4472C4">
                      <a:shade val="50000"/>
                    </a:srgb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62" name="矩形 261">
                  <a:extLst>
                    <a:ext uri="{FF2B5EF4-FFF2-40B4-BE49-F238E27FC236}">
                      <a16:creationId xmlns:a16="http://schemas.microsoft.com/office/drawing/2014/main" id="{C1E31CE1-1297-864A-59AD-9E1B2A80437A}"/>
                    </a:ext>
                  </a:extLst>
                </p:cNvPr>
                <p:cNvSpPr/>
                <p:nvPr/>
              </p:nvSpPr>
              <p:spPr>
                <a:xfrm>
                  <a:off x="2013526" y="910739"/>
                  <a:ext cx="341787" cy="45719"/>
                </a:xfrm>
                <a:prstGeom prst="rect">
                  <a:avLst/>
                </a:prstGeom>
                <a:gradFill flip="none" rotWithShape="1">
                  <a:gsLst>
                    <a:gs pos="0">
                      <a:srgbClr val="0070C0"/>
                    </a:gs>
                    <a:gs pos="50000">
                      <a:srgbClr val="94DFF9"/>
                    </a:gs>
                    <a:gs pos="100000">
                      <a:srgbClr val="0070C0"/>
                    </a:gs>
                  </a:gsLst>
                  <a:lin ang="0" scaled="1"/>
                  <a:tileRect/>
                </a:gradFill>
                <a:ln w="12700" cap="flat" cmpd="sng" algn="ctr">
                  <a:solidFill>
                    <a:srgbClr val="4472C4">
                      <a:shade val="50000"/>
                    </a:srgb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grpSp>
        <p:sp>
          <p:nvSpPr>
            <p:cNvPr id="273" name="文本框 272">
              <a:extLst>
                <a:ext uri="{FF2B5EF4-FFF2-40B4-BE49-F238E27FC236}">
                  <a16:creationId xmlns:a16="http://schemas.microsoft.com/office/drawing/2014/main" id="{548A5EFA-DB67-42D7-03E5-CB9E771318DC}"/>
                </a:ext>
              </a:extLst>
            </p:cNvPr>
            <p:cNvSpPr txBox="1"/>
            <p:nvPr/>
          </p:nvSpPr>
          <p:spPr>
            <a:xfrm>
              <a:off x="10266975" y="2863178"/>
              <a:ext cx="960271" cy="6001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100" b="1" i="0" u="none" strike="noStrike" kern="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Lower Cold Box</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1100" b="1" i="0" u="none" strike="noStrike" kern="0" cap="none" spc="0" normalizeH="0" baseline="0" noProof="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a:t>
              </a:r>
              <a:r>
                <a:rPr kumimoji="0" lang="en-US" altLang="zh-CN" sz="1100" b="1" i="0" u="none" strike="noStrike" kern="0" cap="none" spc="0" normalizeH="0" baseline="0" noProof="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80K-4.5K</a:t>
              </a:r>
              <a:r>
                <a:rPr kumimoji="0" lang="zh-CN" altLang="en-US" sz="1100" b="1" i="0" u="none" strike="noStrike" kern="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a:t>
              </a:r>
            </a:p>
          </p:txBody>
        </p:sp>
        <p:sp>
          <p:nvSpPr>
            <p:cNvPr id="274" name="矩形 273">
              <a:extLst>
                <a:ext uri="{FF2B5EF4-FFF2-40B4-BE49-F238E27FC236}">
                  <a16:creationId xmlns:a16="http://schemas.microsoft.com/office/drawing/2014/main" id="{4CDA2BAB-ACDA-BD96-29A1-D2FB52FB9895}"/>
                </a:ext>
              </a:extLst>
            </p:cNvPr>
            <p:cNvSpPr/>
            <p:nvPr/>
          </p:nvSpPr>
          <p:spPr>
            <a:xfrm rot="10800000">
              <a:off x="10963356" y="2452806"/>
              <a:ext cx="569634" cy="37708"/>
            </a:xfrm>
            <a:prstGeom prst="rect">
              <a:avLst/>
            </a:prstGeom>
            <a:gradFill flip="none" rotWithShape="1">
              <a:gsLst>
                <a:gs pos="27000">
                  <a:sysClr val="window" lastClr="FFFFFF">
                    <a:lumMod val="65000"/>
                  </a:sysClr>
                </a:gs>
                <a:gs pos="75000">
                  <a:sysClr val="window" lastClr="FFFFFF">
                    <a:lumMod val="65000"/>
                  </a:sysClr>
                </a:gs>
                <a:gs pos="50000">
                  <a:sysClr val="window" lastClr="FFFFFF">
                    <a:lumMod val="95000"/>
                  </a:sysClr>
                </a:gs>
                <a:gs pos="1000">
                  <a:srgbClr val="E7E6E6">
                    <a:lumMod val="25000"/>
                  </a:srgbClr>
                </a:gs>
                <a:gs pos="100000">
                  <a:srgbClr val="E7E6E6">
                    <a:lumMod val="2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grpSp>
          <p:nvGrpSpPr>
            <p:cNvPr id="275" name="组合 274">
              <a:extLst>
                <a:ext uri="{FF2B5EF4-FFF2-40B4-BE49-F238E27FC236}">
                  <a16:creationId xmlns:a16="http://schemas.microsoft.com/office/drawing/2014/main" id="{37A5284F-3289-9051-F4FE-5D6D73A3152C}"/>
                </a:ext>
              </a:extLst>
            </p:cNvPr>
            <p:cNvGrpSpPr/>
            <p:nvPr/>
          </p:nvGrpSpPr>
          <p:grpSpPr>
            <a:xfrm rot="10800000">
              <a:off x="10956577" y="2453996"/>
              <a:ext cx="40555" cy="41291"/>
              <a:chOff x="5514487" y="2081922"/>
              <a:chExt cx="540000" cy="540000"/>
            </a:xfrm>
          </p:grpSpPr>
          <p:sp>
            <p:nvSpPr>
              <p:cNvPr id="276" name="任意多边形: 形状 275">
                <a:extLst>
                  <a:ext uri="{FF2B5EF4-FFF2-40B4-BE49-F238E27FC236}">
                    <a16:creationId xmlns:a16="http://schemas.microsoft.com/office/drawing/2014/main" id="{76300A42-0FAD-41C1-3B0F-D0BE157259FD}"/>
                  </a:ext>
                </a:extLst>
              </p:cNvPr>
              <p:cNvSpPr/>
              <p:nvPr/>
            </p:nvSpPr>
            <p:spPr>
              <a:xfrm rot="5400000">
                <a:off x="5514487" y="2081922"/>
                <a:ext cx="540000" cy="540000"/>
              </a:xfrm>
              <a:custGeom>
                <a:avLst/>
                <a:gdLst>
                  <a:gd name="connsiteX0" fmla="*/ 0 w 540000"/>
                  <a:gd name="connsiteY0" fmla="*/ 540000 h 540000"/>
                  <a:gd name="connsiteX1" fmla="*/ 0 w 540000"/>
                  <a:gd name="connsiteY1" fmla="*/ 0 h 540000"/>
                  <a:gd name="connsiteX2" fmla="*/ 540000 w 540000"/>
                  <a:gd name="connsiteY2" fmla="*/ 0 h 540000"/>
                  <a:gd name="connsiteX3" fmla="*/ 0 w 540000"/>
                  <a:gd name="connsiteY3" fmla="*/ 540000 h 540000"/>
                </a:gdLst>
                <a:ahLst/>
                <a:cxnLst>
                  <a:cxn ang="0">
                    <a:pos x="connsiteX0" y="connsiteY0"/>
                  </a:cxn>
                  <a:cxn ang="0">
                    <a:pos x="connsiteX1" y="connsiteY1"/>
                  </a:cxn>
                  <a:cxn ang="0">
                    <a:pos x="connsiteX2" y="connsiteY2"/>
                  </a:cxn>
                  <a:cxn ang="0">
                    <a:pos x="connsiteX3" y="connsiteY3"/>
                  </a:cxn>
                </a:cxnLst>
                <a:rect l="l" t="t" r="r" b="b"/>
                <a:pathLst>
                  <a:path w="540000" h="540000">
                    <a:moveTo>
                      <a:pt x="0" y="540000"/>
                    </a:moveTo>
                    <a:lnTo>
                      <a:pt x="0" y="0"/>
                    </a:lnTo>
                    <a:lnTo>
                      <a:pt x="540000" y="0"/>
                    </a:lnTo>
                    <a:lnTo>
                      <a:pt x="0" y="540000"/>
                    </a:lnTo>
                    <a:close/>
                  </a:path>
                </a:pathLst>
              </a:custGeom>
              <a:gradFill flip="none" rotWithShape="1">
                <a:gsLst>
                  <a:gs pos="27000">
                    <a:sysClr val="window" lastClr="FFFFFF">
                      <a:lumMod val="65000"/>
                    </a:sysClr>
                  </a:gs>
                  <a:gs pos="75000">
                    <a:sysClr val="window" lastClr="FFFFFF">
                      <a:lumMod val="65000"/>
                    </a:sysClr>
                  </a:gs>
                  <a:gs pos="50000">
                    <a:sysClr val="window" lastClr="FFFFFF">
                      <a:lumMod val="95000"/>
                    </a:sysClr>
                  </a:gs>
                  <a:gs pos="1000">
                    <a:srgbClr val="E7E6E6">
                      <a:lumMod val="25000"/>
                    </a:srgbClr>
                  </a:gs>
                  <a:gs pos="100000">
                    <a:srgbClr val="E7E6E6">
                      <a:lumMod val="2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277" name="任意多边形: 形状 276">
                <a:extLst>
                  <a:ext uri="{FF2B5EF4-FFF2-40B4-BE49-F238E27FC236}">
                    <a16:creationId xmlns:a16="http://schemas.microsoft.com/office/drawing/2014/main" id="{8918B55A-F409-B74D-8BCB-F8C69D547CB3}"/>
                  </a:ext>
                </a:extLst>
              </p:cNvPr>
              <p:cNvSpPr/>
              <p:nvPr/>
            </p:nvSpPr>
            <p:spPr>
              <a:xfrm flipV="1">
                <a:off x="5514487" y="2081922"/>
                <a:ext cx="540000" cy="540000"/>
              </a:xfrm>
              <a:custGeom>
                <a:avLst/>
                <a:gdLst>
                  <a:gd name="connsiteX0" fmla="*/ 0 w 540000"/>
                  <a:gd name="connsiteY0" fmla="*/ 540000 h 540000"/>
                  <a:gd name="connsiteX1" fmla="*/ 0 w 540000"/>
                  <a:gd name="connsiteY1" fmla="*/ 0 h 540000"/>
                  <a:gd name="connsiteX2" fmla="*/ 540000 w 540000"/>
                  <a:gd name="connsiteY2" fmla="*/ 0 h 540000"/>
                  <a:gd name="connsiteX3" fmla="*/ 0 w 540000"/>
                  <a:gd name="connsiteY3" fmla="*/ 540000 h 540000"/>
                </a:gdLst>
                <a:ahLst/>
                <a:cxnLst>
                  <a:cxn ang="0">
                    <a:pos x="connsiteX0" y="connsiteY0"/>
                  </a:cxn>
                  <a:cxn ang="0">
                    <a:pos x="connsiteX1" y="connsiteY1"/>
                  </a:cxn>
                  <a:cxn ang="0">
                    <a:pos x="connsiteX2" y="connsiteY2"/>
                  </a:cxn>
                  <a:cxn ang="0">
                    <a:pos x="connsiteX3" y="connsiteY3"/>
                  </a:cxn>
                </a:cxnLst>
                <a:rect l="l" t="t" r="r" b="b"/>
                <a:pathLst>
                  <a:path w="540000" h="540000">
                    <a:moveTo>
                      <a:pt x="0" y="540000"/>
                    </a:moveTo>
                    <a:lnTo>
                      <a:pt x="0" y="0"/>
                    </a:lnTo>
                    <a:lnTo>
                      <a:pt x="540000" y="0"/>
                    </a:lnTo>
                    <a:lnTo>
                      <a:pt x="0" y="540000"/>
                    </a:lnTo>
                    <a:close/>
                  </a:path>
                </a:pathLst>
              </a:custGeom>
              <a:gradFill flip="none" rotWithShape="1">
                <a:gsLst>
                  <a:gs pos="27000">
                    <a:sysClr val="window" lastClr="FFFFFF">
                      <a:lumMod val="65000"/>
                    </a:sysClr>
                  </a:gs>
                  <a:gs pos="75000">
                    <a:sysClr val="window" lastClr="FFFFFF">
                      <a:lumMod val="65000"/>
                    </a:sysClr>
                  </a:gs>
                  <a:gs pos="50000">
                    <a:sysClr val="window" lastClr="FFFFFF">
                      <a:lumMod val="95000"/>
                    </a:sysClr>
                  </a:gs>
                  <a:gs pos="1000">
                    <a:srgbClr val="E7E6E6">
                      <a:lumMod val="25000"/>
                    </a:srgbClr>
                  </a:gs>
                  <a:gs pos="100000">
                    <a:srgbClr val="E7E6E6">
                      <a:lumMod val="2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grpSp>
        <p:sp>
          <p:nvSpPr>
            <p:cNvPr id="278" name="矩形 277">
              <a:extLst>
                <a:ext uri="{FF2B5EF4-FFF2-40B4-BE49-F238E27FC236}">
                  <a16:creationId xmlns:a16="http://schemas.microsoft.com/office/drawing/2014/main" id="{7427FD14-A243-45B1-49EB-4CF5E7EA2332}"/>
                </a:ext>
              </a:extLst>
            </p:cNvPr>
            <p:cNvSpPr/>
            <p:nvPr/>
          </p:nvSpPr>
          <p:spPr>
            <a:xfrm rot="5400000">
              <a:off x="10860919" y="2573417"/>
              <a:ext cx="231511" cy="40555"/>
            </a:xfrm>
            <a:prstGeom prst="rect">
              <a:avLst/>
            </a:prstGeom>
            <a:gradFill flip="none" rotWithShape="1">
              <a:gsLst>
                <a:gs pos="27000">
                  <a:sysClr val="window" lastClr="FFFFFF">
                    <a:lumMod val="65000"/>
                  </a:sysClr>
                </a:gs>
                <a:gs pos="75000">
                  <a:sysClr val="window" lastClr="FFFFFF">
                    <a:lumMod val="65000"/>
                  </a:sysClr>
                </a:gs>
                <a:gs pos="50000">
                  <a:sysClr val="window" lastClr="FFFFFF">
                    <a:lumMod val="95000"/>
                  </a:sysClr>
                </a:gs>
                <a:gs pos="1000">
                  <a:srgbClr val="E7E6E6">
                    <a:lumMod val="25000"/>
                  </a:srgbClr>
                </a:gs>
                <a:gs pos="100000">
                  <a:srgbClr val="E7E6E6">
                    <a:lumMod val="2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grpSp>
          <p:nvGrpSpPr>
            <p:cNvPr id="280" name="组合 279">
              <a:extLst>
                <a:ext uri="{FF2B5EF4-FFF2-40B4-BE49-F238E27FC236}">
                  <a16:creationId xmlns:a16="http://schemas.microsoft.com/office/drawing/2014/main" id="{FB224DE7-7FF0-A52B-D3A8-CDF971EB2EA0}"/>
                </a:ext>
              </a:extLst>
            </p:cNvPr>
            <p:cNvGrpSpPr/>
            <p:nvPr/>
          </p:nvGrpSpPr>
          <p:grpSpPr>
            <a:xfrm>
              <a:off x="8409521" y="2857193"/>
              <a:ext cx="553908" cy="618778"/>
              <a:chOff x="1394690" y="1103518"/>
              <a:chExt cx="1237674" cy="1541207"/>
            </a:xfrm>
          </p:grpSpPr>
          <p:grpSp>
            <p:nvGrpSpPr>
              <p:cNvPr id="282" name="组合 281">
                <a:extLst>
                  <a:ext uri="{FF2B5EF4-FFF2-40B4-BE49-F238E27FC236}">
                    <a16:creationId xmlns:a16="http://schemas.microsoft.com/office/drawing/2014/main" id="{878F2683-B143-D320-C80E-F8DEB1E79F41}"/>
                  </a:ext>
                </a:extLst>
              </p:cNvPr>
              <p:cNvGrpSpPr/>
              <p:nvPr/>
            </p:nvGrpSpPr>
            <p:grpSpPr>
              <a:xfrm>
                <a:off x="1394690" y="1103518"/>
                <a:ext cx="1237674" cy="1514764"/>
                <a:chOff x="2022760" y="1173018"/>
                <a:chExt cx="3546769" cy="4331860"/>
              </a:xfrm>
            </p:grpSpPr>
            <p:sp>
              <p:nvSpPr>
                <p:cNvPr id="285" name="矩形: 圆角 284">
                  <a:extLst>
                    <a:ext uri="{FF2B5EF4-FFF2-40B4-BE49-F238E27FC236}">
                      <a16:creationId xmlns:a16="http://schemas.microsoft.com/office/drawing/2014/main" id="{847B54E1-80C5-7A89-42BF-A95171856AF0}"/>
                    </a:ext>
                  </a:extLst>
                </p:cNvPr>
                <p:cNvSpPr/>
                <p:nvPr/>
              </p:nvSpPr>
              <p:spPr>
                <a:xfrm rot="5400000">
                  <a:off x="1630216" y="1565565"/>
                  <a:ext cx="4331857" cy="3546769"/>
                </a:xfrm>
                <a:prstGeom prst="roundRect">
                  <a:avLst>
                    <a:gd name="adj" fmla="val 3257"/>
                  </a:avLst>
                </a:prstGeom>
                <a:gradFill flip="none" rotWithShape="1">
                  <a:gsLst>
                    <a:gs pos="30000">
                      <a:srgbClr val="00B0F0"/>
                    </a:gs>
                    <a:gs pos="70000">
                      <a:srgbClr val="00B0F0"/>
                    </a:gs>
                    <a:gs pos="50000">
                      <a:srgbClr val="94DFF9"/>
                    </a:gs>
                    <a:gs pos="2000">
                      <a:srgbClr val="0070C0"/>
                    </a:gs>
                    <a:gs pos="100000">
                      <a:srgbClr val="0070C0"/>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286" name="矩形 285">
                  <a:extLst>
                    <a:ext uri="{FF2B5EF4-FFF2-40B4-BE49-F238E27FC236}">
                      <a16:creationId xmlns:a16="http://schemas.microsoft.com/office/drawing/2014/main" id="{F422C06E-716E-E6EE-C64A-91CE84D1A31B}"/>
                    </a:ext>
                  </a:extLst>
                </p:cNvPr>
                <p:cNvSpPr/>
                <p:nvPr/>
              </p:nvSpPr>
              <p:spPr>
                <a:xfrm>
                  <a:off x="2022762" y="1173018"/>
                  <a:ext cx="3546767" cy="241136"/>
                </a:xfrm>
                <a:prstGeom prst="rect">
                  <a:avLst/>
                </a:prstGeom>
                <a:noFill/>
                <a:ln w="9525" cap="flat" cmpd="sng" algn="ctr">
                  <a:solidFill>
                    <a:srgbClr val="E7E6E6">
                      <a:lumMod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283" name="矩形 282">
                <a:extLst>
                  <a:ext uri="{FF2B5EF4-FFF2-40B4-BE49-F238E27FC236}">
                    <a16:creationId xmlns:a16="http://schemas.microsoft.com/office/drawing/2014/main" id="{BA3AE076-87E5-2D4B-F730-1F83F005BD9D}"/>
                  </a:ext>
                </a:extLst>
              </p:cNvPr>
              <p:cNvSpPr/>
              <p:nvPr/>
            </p:nvSpPr>
            <p:spPr>
              <a:xfrm flipV="1">
                <a:off x="1542473" y="2618281"/>
                <a:ext cx="144865" cy="26444"/>
              </a:xfrm>
              <a:prstGeom prst="rect">
                <a:avLst/>
              </a:prstGeom>
              <a:solidFill>
                <a:sysClr val="windowText" lastClr="000000"/>
              </a:solidFill>
              <a:ln w="12700" cap="flat" cmpd="sng" algn="ctr">
                <a:solidFill>
                  <a:sysClr val="windowText" lastClr="000000">
                    <a:shade val="50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284" name="矩形 283">
                <a:extLst>
                  <a:ext uri="{FF2B5EF4-FFF2-40B4-BE49-F238E27FC236}">
                    <a16:creationId xmlns:a16="http://schemas.microsoft.com/office/drawing/2014/main" id="{EC0F5499-A507-8BF5-3139-84A5E93D970C}"/>
                  </a:ext>
                </a:extLst>
              </p:cNvPr>
              <p:cNvSpPr/>
              <p:nvPr/>
            </p:nvSpPr>
            <p:spPr>
              <a:xfrm>
                <a:off x="2290813" y="2617369"/>
                <a:ext cx="144865" cy="26444"/>
              </a:xfrm>
              <a:prstGeom prst="rect">
                <a:avLst/>
              </a:prstGeom>
              <a:solidFill>
                <a:sysClr val="windowText" lastClr="000000"/>
              </a:solidFill>
              <a:ln w="12700" cap="flat" cmpd="sng" algn="ctr">
                <a:solidFill>
                  <a:sysClr val="windowText" lastClr="000000">
                    <a:shade val="50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288" name="矩形 287">
              <a:extLst>
                <a:ext uri="{FF2B5EF4-FFF2-40B4-BE49-F238E27FC236}">
                  <a16:creationId xmlns:a16="http://schemas.microsoft.com/office/drawing/2014/main" id="{A8E82F66-45B8-5D84-2A6D-3B73B5415D75}"/>
                </a:ext>
              </a:extLst>
            </p:cNvPr>
            <p:cNvSpPr/>
            <p:nvPr/>
          </p:nvSpPr>
          <p:spPr>
            <a:xfrm>
              <a:off x="8441058" y="2819946"/>
              <a:ext cx="21802" cy="37247"/>
            </a:xfrm>
            <a:prstGeom prst="rect">
              <a:avLst/>
            </a:prstGeom>
            <a:gradFill flip="none" rotWithShape="1">
              <a:gsLst>
                <a:gs pos="0">
                  <a:sysClr val="window" lastClr="FFFFFF">
                    <a:lumMod val="50000"/>
                  </a:sysClr>
                </a:gs>
                <a:gs pos="50000">
                  <a:srgbClr val="E7E6E6"/>
                </a:gs>
                <a:gs pos="100000">
                  <a:sysClr val="window" lastClr="FFFFFF">
                    <a:lumMod val="50000"/>
                  </a:sysClr>
                </a:gs>
              </a:gsLst>
              <a:lin ang="0" scaled="0"/>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289" name="矩形: 圆角 288">
              <a:extLst>
                <a:ext uri="{FF2B5EF4-FFF2-40B4-BE49-F238E27FC236}">
                  <a16:creationId xmlns:a16="http://schemas.microsoft.com/office/drawing/2014/main" id="{2C7E524E-04E1-E044-1EA5-EC74BA0E515F}"/>
                </a:ext>
              </a:extLst>
            </p:cNvPr>
            <p:cNvSpPr/>
            <p:nvPr/>
          </p:nvSpPr>
          <p:spPr>
            <a:xfrm rot="16200000">
              <a:off x="8433334" y="2776273"/>
              <a:ext cx="37247" cy="66114"/>
            </a:xfrm>
            <a:prstGeom prst="roundRect">
              <a:avLst/>
            </a:prstGeom>
            <a:gradFill rotWithShape="1">
              <a:gsLst>
                <a:gs pos="0">
                  <a:srgbClr val="0070C0"/>
                </a:gs>
                <a:gs pos="50000">
                  <a:srgbClr val="5B9BD5">
                    <a:lumMod val="105000"/>
                    <a:satMod val="103000"/>
                    <a:tint val="73000"/>
                  </a:srgbClr>
                </a:gs>
                <a:gs pos="100000">
                  <a:srgbClr val="0070C0"/>
                </a:gs>
              </a:gsLst>
              <a:lin ang="5400000" scaled="0"/>
            </a:gradFill>
            <a:ln w="6350" cap="flat" cmpd="sng" algn="ctr">
              <a:solidFill>
                <a:srgbClr val="5B9BD5"/>
              </a:solidFill>
              <a:prstDash val="solid"/>
              <a:miter lim="800000"/>
            </a:ln>
            <a:effectLst>
              <a:softEdge rad="12700"/>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p:txBody>
        </p:sp>
        <p:grpSp>
          <p:nvGrpSpPr>
            <p:cNvPr id="291" name="组合 290">
              <a:extLst>
                <a:ext uri="{FF2B5EF4-FFF2-40B4-BE49-F238E27FC236}">
                  <a16:creationId xmlns:a16="http://schemas.microsoft.com/office/drawing/2014/main" id="{87435CDD-26D4-9060-CB77-B0C285C28B3B}"/>
                </a:ext>
              </a:extLst>
            </p:cNvPr>
            <p:cNvGrpSpPr/>
            <p:nvPr/>
          </p:nvGrpSpPr>
          <p:grpSpPr>
            <a:xfrm>
              <a:off x="8593059" y="2727816"/>
              <a:ext cx="84350" cy="129378"/>
              <a:chOff x="2013526" y="306381"/>
              <a:chExt cx="341787" cy="650077"/>
            </a:xfrm>
          </p:grpSpPr>
          <p:sp>
            <p:nvSpPr>
              <p:cNvPr id="292" name="矩形 291">
                <a:extLst>
                  <a:ext uri="{FF2B5EF4-FFF2-40B4-BE49-F238E27FC236}">
                    <a16:creationId xmlns:a16="http://schemas.microsoft.com/office/drawing/2014/main" id="{1F010CFB-4CF2-F073-3A03-6737FAA5112A}"/>
                  </a:ext>
                </a:extLst>
              </p:cNvPr>
              <p:cNvSpPr/>
              <p:nvPr/>
            </p:nvSpPr>
            <p:spPr>
              <a:xfrm>
                <a:off x="2088269" y="306381"/>
                <a:ext cx="192300" cy="481365"/>
              </a:xfrm>
              <a:prstGeom prst="rect">
                <a:avLst/>
              </a:prstGeom>
              <a:gradFill flip="none" rotWithShape="1">
                <a:gsLst>
                  <a:gs pos="0">
                    <a:srgbClr val="0070C0"/>
                  </a:gs>
                  <a:gs pos="50000">
                    <a:srgbClr val="94DFF9"/>
                  </a:gs>
                  <a:gs pos="100000">
                    <a:srgbClr val="0070C0"/>
                  </a:gs>
                </a:gsLst>
                <a:lin ang="0" scaled="1"/>
                <a:tileRect/>
              </a:gra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93" name="矩形 292">
                <a:extLst>
                  <a:ext uri="{FF2B5EF4-FFF2-40B4-BE49-F238E27FC236}">
                    <a16:creationId xmlns:a16="http://schemas.microsoft.com/office/drawing/2014/main" id="{F0A713EE-492E-AB9B-C776-DF31D8792A2B}"/>
                  </a:ext>
                </a:extLst>
              </p:cNvPr>
              <p:cNvSpPr/>
              <p:nvPr/>
            </p:nvSpPr>
            <p:spPr>
              <a:xfrm>
                <a:off x="2126067" y="787746"/>
                <a:ext cx="116706" cy="133811"/>
              </a:xfrm>
              <a:prstGeom prst="rect">
                <a:avLst/>
              </a:prstGeom>
              <a:gradFill flip="none" rotWithShape="1">
                <a:gsLst>
                  <a:gs pos="0">
                    <a:srgbClr val="0070C0"/>
                  </a:gs>
                  <a:gs pos="50000">
                    <a:srgbClr val="94DFF9"/>
                  </a:gs>
                  <a:gs pos="100000">
                    <a:srgbClr val="0070C0"/>
                  </a:gs>
                </a:gsLst>
                <a:lin ang="0" scaled="1"/>
                <a:tileRect/>
              </a:gradFill>
              <a:ln w="12700" cap="flat" cmpd="sng" algn="ctr">
                <a:solidFill>
                  <a:srgbClr val="4472C4">
                    <a:shade val="50000"/>
                  </a:srgb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294" name="矩形 293">
                <a:extLst>
                  <a:ext uri="{FF2B5EF4-FFF2-40B4-BE49-F238E27FC236}">
                    <a16:creationId xmlns:a16="http://schemas.microsoft.com/office/drawing/2014/main" id="{E35FEE79-901A-64B0-521A-CBB9396B231C}"/>
                  </a:ext>
                </a:extLst>
              </p:cNvPr>
              <p:cNvSpPr/>
              <p:nvPr/>
            </p:nvSpPr>
            <p:spPr>
              <a:xfrm>
                <a:off x="2013526" y="910739"/>
                <a:ext cx="341787" cy="45719"/>
              </a:xfrm>
              <a:prstGeom prst="rect">
                <a:avLst/>
              </a:prstGeom>
              <a:gradFill flip="none" rotWithShape="1">
                <a:gsLst>
                  <a:gs pos="0">
                    <a:srgbClr val="0070C0"/>
                  </a:gs>
                  <a:gs pos="50000">
                    <a:srgbClr val="94DFF9"/>
                  </a:gs>
                  <a:gs pos="100000">
                    <a:srgbClr val="0070C0"/>
                  </a:gs>
                </a:gsLst>
                <a:lin ang="0" scaled="1"/>
                <a:tileRect/>
              </a:gradFill>
              <a:ln w="12700" cap="flat" cmpd="sng" algn="ctr">
                <a:solidFill>
                  <a:srgbClr val="4472C4">
                    <a:shade val="50000"/>
                  </a:srgbClr>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296" name="文本框 295">
              <a:extLst>
                <a:ext uri="{FF2B5EF4-FFF2-40B4-BE49-F238E27FC236}">
                  <a16:creationId xmlns:a16="http://schemas.microsoft.com/office/drawing/2014/main" id="{5741DC3F-3536-FFC7-CE5F-C2BC416E91ED}"/>
                </a:ext>
              </a:extLst>
            </p:cNvPr>
            <p:cNvSpPr txBox="1"/>
            <p:nvPr/>
          </p:nvSpPr>
          <p:spPr>
            <a:xfrm>
              <a:off x="8361087" y="2955026"/>
              <a:ext cx="712077" cy="4149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2K </a:t>
              </a:r>
              <a:r>
                <a:rPr kumimoji="0" lang="en-US" altLang="zh-CN" sz="1200" b="1" i="0" u="none" strike="noStrike" kern="0" cap="none" spc="0" normalizeH="0" baseline="0" noProof="0" dirty="0" err="1">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coldbox</a:t>
              </a:r>
              <a:endParaRPr kumimoji="0" lang="zh-CN" altLang="en-US" sz="1200" b="1" i="0" u="none" strike="noStrike" kern="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297" name="矩形 296">
              <a:extLst>
                <a:ext uri="{FF2B5EF4-FFF2-40B4-BE49-F238E27FC236}">
                  <a16:creationId xmlns:a16="http://schemas.microsoft.com/office/drawing/2014/main" id="{7DA85988-379D-30C6-86B1-6100F09E02C1}"/>
                </a:ext>
              </a:extLst>
            </p:cNvPr>
            <p:cNvSpPr/>
            <p:nvPr/>
          </p:nvSpPr>
          <p:spPr>
            <a:xfrm rot="5400000">
              <a:off x="8430861" y="2586244"/>
              <a:ext cx="612839" cy="42146"/>
            </a:xfrm>
            <a:prstGeom prst="rect">
              <a:avLst/>
            </a:prstGeom>
            <a:gradFill flip="none" rotWithShape="1">
              <a:gsLst>
                <a:gs pos="27000">
                  <a:sysClr val="window" lastClr="FFFFFF">
                    <a:lumMod val="65000"/>
                  </a:sysClr>
                </a:gs>
                <a:gs pos="75000">
                  <a:sysClr val="window" lastClr="FFFFFF">
                    <a:lumMod val="65000"/>
                  </a:sysClr>
                </a:gs>
                <a:gs pos="50000">
                  <a:sysClr val="window" lastClr="FFFFFF">
                    <a:lumMod val="95000"/>
                  </a:sysClr>
                </a:gs>
                <a:gs pos="1000">
                  <a:srgbClr val="E7E6E6">
                    <a:lumMod val="25000"/>
                  </a:srgbClr>
                </a:gs>
                <a:gs pos="100000">
                  <a:srgbClr val="E7E6E6">
                    <a:lumMod val="2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cxnSp>
          <p:nvCxnSpPr>
            <p:cNvPr id="298" name="直接连接符 297">
              <a:extLst>
                <a:ext uri="{FF2B5EF4-FFF2-40B4-BE49-F238E27FC236}">
                  <a16:creationId xmlns:a16="http://schemas.microsoft.com/office/drawing/2014/main" id="{07C8C2C9-D23E-5688-D44A-7542A134802A}"/>
                </a:ext>
              </a:extLst>
            </p:cNvPr>
            <p:cNvCxnSpPr>
              <a:cxnSpLocks/>
            </p:cNvCxnSpPr>
            <p:nvPr/>
          </p:nvCxnSpPr>
          <p:spPr>
            <a:xfrm>
              <a:off x="287561" y="3600393"/>
              <a:ext cx="11510344" cy="9933"/>
            </a:xfrm>
            <a:prstGeom prst="line">
              <a:avLst/>
            </a:prstGeom>
            <a:ln w="3810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299" name="文本框 298">
              <a:extLst>
                <a:ext uri="{FF2B5EF4-FFF2-40B4-BE49-F238E27FC236}">
                  <a16:creationId xmlns:a16="http://schemas.microsoft.com/office/drawing/2014/main" id="{1C905BA9-707E-81D3-6F08-C001D64D14B5}"/>
                </a:ext>
              </a:extLst>
            </p:cNvPr>
            <p:cNvSpPr txBox="1"/>
            <p:nvPr/>
          </p:nvSpPr>
          <p:spPr>
            <a:xfrm>
              <a:off x="6650205" y="2177150"/>
              <a:ext cx="1569097" cy="3319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FF0000"/>
                  </a:solidFill>
                  <a:effectLst/>
                  <a:uLnTx/>
                  <a:uFillTx/>
                  <a:latin typeface="Calibri"/>
                  <a:ea typeface="宋体" panose="02010600030101010101" pitchFamily="2" charset="-122"/>
                  <a:cs typeface="+mn-cs"/>
                </a:rPr>
                <a:t>Auxiliary tunnel</a:t>
              </a:r>
              <a:endParaRPr kumimoji="0" lang="zh-CN" altLang="en-US" sz="1800" b="1" i="0" u="none" strike="noStrike" kern="1200" cap="none" spc="0" normalizeH="0" baseline="0" noProof="0" dirty="0">
                <a:ln>
                  <a:noFill/>
                </a:ln>
                <a:solidFill>
                  <a:srgbClr val="FF0000"/>
                </a:solidFill>
                <a:effectLst/>
                <a:uLnTx/>
                <a:uFillTx/>
                <a:latin typeface="Calibri"/>
                <a:ea typeface="宋体" panose="02010600030101010101" pitchFamily="2" charset="-122"/>
                <a:cs typeface="+mn-cs"/>
              </a:endParaRPr>
            </a:p>
          </p:txBody>
        </p:sp>
        <p:sp>
          <p:nvSpPr>
            <p:cNvPr id="300" name="文本框 22">
              <a:extLst>
                <a:ext uri="{FF2B5EF4-FFF2-40B4-BE49-F238E27FC236}">
                  <a16:creationId xmlns:a16="http://schemas.microsoft.com/office/drawing/2014/main" id="{AA611F47-B7C9-04B1-C608-FE7B29F49B0F}"/>
                </a:ext>
              </a:extLst>
            </p:cNvPr>
            <p:cNvSpPr txBox="1">
              <a:spLocks noChangeArrowheads="1"/>
            </p:cNvSpPr>
            <p:nvPr/>
          </p:nvSpPr>
          <p:spPr bwMode="auto">
            <a:xfrm>
              <a:off x="7473266" y="3556984"/>
              <a:ext cx="103481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B0F0"/>
                </a:buClr>
                <a:buSzPct val="90000"/>
                <a:buFont typeface="Wingdings" panose="05000000000000000000" pitchFamily="2" charset="2"/>
                <a:buChar char="n"/>
                <a:defRPr sz="2800">
                  <a:solidFill>
                    <a:srgbClr val="003399"/>
                  </a:solidFill>
                  <a:latin typeface="微软雅黑" panose="020B0503020204020204" pitchFamily="34" charset="-122"/>
                  <a:ea typeface="微软雅黑" panose="020B0503020204020204" pitchFamily="34" charset="-122"/>
                </a:defRPr>
              </a:lvl1pPr>
              <a:lvl2pPr marL="742950" indent="-285750">
                <a:spcBef>
                  <a:spcPct val="20000"/>
                </a:spcBef>
                <a:buClr>
                  <a:srgbClr val="00B050"/>
                </a:buClr>
                <a:buSzPct val="75000"/>
                <a:buFont typeface="Wingdings" panose="05000000000000000000" pitchFamily="2" charset="2"/>
                <a:buChar char="l"/>
                <a:defRPr sz="2400">
                  <a:solidFill>
                    <a:schemeClr val="tx1"/>
                  </a:solidFill>
                  <a:latin typeface="微软雅黑" panose="020B0503020204020204" pitchFamily="34" charset="-122"/>
                  <a:ea typeface="微软雅黑" panose="020B0503020204020204" pitchFamily="34" charset="-122"/>
                </a:defRPr>
              </a:lvl2pPr>
              <a:lvl3pPr marL="1143000" indent="-228600">
                <a:spcBef>
                  <a:spcPct val="20000"/>
                </a:spcBef>
                <a:buChar char="•"/>
                <a:defRPr sz="2400">
                  <a:solidFill>
                    <a:srgbClr val="003399"/>
                  </a:solidFill>
                  <a:latin typeface="Arial" panose="020B0604020202020204" pitchFamily="34" charset="0"/>
                  <a:ea typeface="黑体" panose="02010609060101010101" pitchFamily="49" charset="-122"/>
                </a:defRPr>
              </a:lvl3pPr>
              <a:lvl4pPr marL="1600200" indent="-228600">
                <a:spcBef>
                  <a:spcPct val="20000"/>
                </a:spcBef>
                <a:buChar char="–"/>
                <a:defRPr sz="2800">
                  <a:solidFill>
                    <a:srgbClr val="003399"/>
                  </a:solidFill>
                  <a:latin typeface="Arial" panose="020B0604020202020204" pitchFamily="34" charset="0"/>
                  <a:ea typeface="黑体" panose="02010609060101010101" pitchFamily="49" charset="-122"/>
                </a:defRPr>
              </a:lvl4pPr>
              <a:lvl5pPr marL="2057400" indent="-228600">
                <a:spcBef>
                  <a:spcPct val="20000"/>
                </a:spcBef>
                <a:buChar char="»"/>
                <a:defRPr sz="2800">
                  <a:solidFill>
                    <a:srgbClr val="003399"/>
                  </a:solidFill>
                  <a:latin typeface="Arial" panose="020B0604020202020204" pitchFamily="34" charset="0"/>
                  <a:ea typeface="黑体" panose="02010609060101010101" pitchFamily="49" charset="-122"/>
                </a:defRPr>
              </a:lvl5pPr>
              <a:lvl6pPr marL="25146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6pPr>
              <a:lvl7pPr marL="29718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7pPr>
              <a:lvl8pPr marL="34290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8pPr>
              <a:lvl9pPr marL="38862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zh-CN" sz="1400" b="1" i="0" u="none" strike="noStrike" kern="1200" cap="none" spc="0" normalizeH="0" baseline="0" noProof="0">
                  <a:ln>
                    <a:noFill/>
                  </a:ln>
                  <a:solidFill>
                    <a:prstClr val="black"/>
                  </a:solidFill>
                  <a:effectLst/>
                  <a:uLnTx/>
                  <a:uFillTx/>
                  <a:latin typeface="Times New Roman" panose="02020603050405020304" pitchFamily="18" charset="0"/>
                  <a:ea typeface="华文中宋" panose="02010600040101010101" pitchFamily="2" charset="-122"/>
                  <a:cs typeface="+mn-cs"/>
                </a:rPr>
                <a:t>2KVB</a:t>
              </a:r>
              <a:endParaRPr kumimoji="0" lang="zh-CN" altLang="en-US" sz="1400" b="1" i="0" u="none" strike="noStrike" kern="1200" cap="none" spc="0" normalizeH="0" baseline="0" noProof="0" dirty="0">
                <a:ln>
                  <a:noFill/>
                </a:ln>
                <a:solidFill>
                  <a:prstClr val="black"/>
                </a:solidFill>
                <a:effectLst/>
                <a:uLnTx/>
                <a:uFillTx/>
                <a:latin typeface="Times New Roman" panose="02020603050405020304" pitchFamily="18" charset="0"/>
                <a:ea typeface="华文中宋" panose="02010600040101010101" pitchFamily="2" charset="-122"/>
                <a:cs typeface="+mn-cs"/>
              </a:endParaRPr>
            </a:p>
          </p:txBody>
        </p:sp>
        <p:sp>
          <p:nvSpPr>
            <p:cNvPr id="301" name="文本框 300">
              <a:extLst>
                <a:ext uri="{FF2B5EF4-FFF2-40B4-BE49-F238E27FC236}">
                  <a16:creationId xmlns:a16="http://schemas.microsoft.com/office/drawing/2014/main" id="{38257D12-DAE2-7B3E-FF03-751572B3AA51}"/>
                </a:ext>
              </a:extLst>
            </p:cNvPr>
            <p:cNvSpPr txBox="1"/>
            <p:nvPr/>
          </p:nvSpPr>
          <p:spPr>
            <a:xfrm>
              <a:off x="85223" y="4979810"/>
              <a:ext cx="1296251" cy="3319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FF0000"/>
                  </a:solidFill>
                  <a:effectLst/>
                  <a:uLnTx/>
                  <a:uFillTx/>
                  <a:latin typeface="Calibri"/>
                  <a:ea typeface="宋体" panose="02010600030101010101" pitchFamily="2" charset="-122"/>
                  <a:cs typeface="+mn-cs"/>
                </a:rPr>
                <a:t>Beam tunnel</a:t>
              </a:r>
              <a:endParaRPr kumimoji="0" lang="zh-CN" altLang="en-US" sz="1800" b="1" i="0" u="none" strike="noStrike" kern="1200" cap="none" spc="0" normalizeH="0" baseline="0" noProof="0" dirty="0">
                <a:ln>
                  <a:noFill/>
                </a:ln>
                <a:solidFill>
                  <a:srgbClr val="FF0000"/>
                </a:solidFill>
                <a:effectLst/>
                <a:uLnTx/>
                <a:uFillTx/>
                <a:latin typeface="Calibri"/>
                <a:ea typeface="宋体" panose="02010600030101010101" pitchFamily="2" charset="-122"/>
                <a:cs typeface="+mn-cs"/>
              </a:endParaRPr>
            </a:p>
          </p:txBody>
        </p:sp>
        <p:sp>
          <p:nvSpPr>
            <p:cNvPr id="302" name="矩形 301">
              <a:extLst>
                <a:ext uri="{FF2B5EF4-FFF2-40B4-BE49-F238E27FC236}">
                  <a16:creationId xmlns:a16="http://schemas.microsoft.com/office/drawing/2014/main" id="{03C75528-5BEB-C161-B6D6-0B2F7117BE21}"/>
                </a:ext>
              </a:extLst>
            </p:cNvPr>
            <p:cNvSpPr/>
            <p:nvPr/>
          </p:nvSpPr>
          <p:spPr>
            <a:xfrm rot="5400000">
              <a:off x="10708255" y="2464290"/>
              <a:ext cx="383709" cy="42146"/>
            </a:xfrm>
            <a:prstGeom prst="rect">
              <a:avLst/>
            </a:prstGeom>
            <a:gradFill flip="none" rotWithShape="1">
              <a:gsLst>
                <a:gs pos="27000">
                  <a:sysClr val="window" lastClr="FFFFFF">
                    <a:lumMod val="65000"/>
                  </a:sysClr>
                </a:gs>
                <a:gs pos="75000">
                  <a:sysClr val="window" lastClr="FFFFFF">
                    <a:lumMod val="65000"/>
                  </a:sysClr>
                </a:gs>
                <a:gs pos="50000">
                  <a:sysClr val="window" lastClr="FFFFFF">
                    <a:lumMod val="95000"/>
                  </a:sysClr>
                </a:gs>
                <a:gs pos="1000">
                  <a:srgbClr val="E7E6E6">
                    <a:lumMod val="25000"/>
                  </a:srgbClr>
                </a:gs>
                <a:gs pos="100000">
                  <a:srgbClr val="E7E6E6">
                    <a:lumMod val="2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303" name="矩形 302">
              <a:extLst>
                <a:ext uri="{FF2B5EF4-FFF2-40B4-BE49-F238E27FC236}">
                  <a16:creationId xmlns:a16="http://schemas.microsoft.com/office/drawing/2014/main" id="{2E01EE45-4946-F995-B824-81B6D6D336B1}"/>
                </a:ext>
              </a:extLst>
            </p:cNvPr>
            <p:cNvSpPr/>
            <p:nvPr/>
          </p:nvSpPr>
          <p:spPr>
            <a:xfrm rot="10800000">
              <a:off x="8712364" y="2292330"/>
              <a:ext cx="2212930" cy="52439"/>
            </a:xfrm>
            <a:prstGeom prst="rect">
              <a:avLst/>
            </a:prstGeom>
            <a:gradFill flip="none" rotWithShape="1">
              <a:gsLst>
                <a:gs pos="27000">
                  <a:sysClr val="window" lastClr="FFFFFF">
                    <a:lumMod val="65000"/>
                  </a:sysClr>
                </a:gs>
                <a:gs pos="75000">
                  <a:sysClr val="window" lastClr="FFFFFF">
                    <a:lumMod val="65000"/>
                  </a:sysClr>
                </a:gs>
                <a:gs pos="50000">
                  <a:sysClr val="window" lastClr="FFFFFF">
                    <a:lumMod val="95000"/>
                  </a:sysClr>
                </a:gs>
                <a:gs pos="1000">
                  <a:srgbClr val="E7E6E6">
                    <a:lumMod val="25000"/>
                  </a:srgbClr>
                </a:gs>
                <a:gs pos="100000">
                  <a:srgbClr val="E7E6E6">
                    <a:lumMod val="2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304" name="矩形 303">
              <a:extLst>
                <a:ext uri="{FF2B5EF4-FFF2-40B4-BE49-F238E27FC236}">
                  <a16:creationId xmlns:a16="http://schemas.microsoft.com/office/drawing/2014/main" id="{1AA2722B-B81F-341D-82C9-F18742CB9E6C}"/>
                </a:ext>
              </a:extLst>
            </p:cNvPr>
            <p:cNvSpPr/>
            <p:nvPr/>
          </p:nvSpPr>
          <p:spPr>
            <a:xfrm rot="5400000">
              <a:off x="8319689" y="2631813"/>
              <a:ext cx="260095" cy="73706"/>
            </a:xfrm>
            <a:prstGeom prst="rect">
              <a:avLst/>
            </a:prstGeom>
            <a:gradFill flip="none" rotWithShape="1">
              <a:gsLst>
                <a:gs pos="27000">
                  <a:sysClr val="window" lastClr="FFFFFF">
                    <a:lumMod val="65000"/>
                  </a:sysClr>
                </a:gs>
                <a:gs pos="75000">
                  <a:sysClr val="window" lastClr="FFFFFF">
                    <a:lumMod val="65000"/>
                  </a:sysClr>
                </a:gs>
                <a:gs pos="50000">
                  <a:sysClr val="window" lastClr="FFFFFF">
                    <a:lumMod val="95000"/>
                  </a:sysClr>
                </a:gs>
                <a:gs pos="1000">
                  <a:srgbClr val="E7E6E6">
                    <a:lumMod val="25000"/>
                  </a:srgbClr>
                </a:gs>
                <a:gs pos="100000">
                  <a:srgbClr val="E7E6E6">
                    <a:lumMod val="2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305" name="矩形 304">
              <a:extLst>
                <a:ext uri="{FF2B5EF4-FFF2-40B4-BE49-F238E27FC236}">
                  <a16:creationId xmlns:a16="http://schemas.microsoft.com/office/drawing/2014/main" id="{3CC66E93-791C-8917-6C58-FB9E571C14FB}"/>
                </a:ext>
              </a:extLst>
            </p:cNvPr>
            <p:cNvSpPr/>
            <p:nvPr/>
          </p:nvSpPr>
          <p:spPr>
            <a:xfrm rot="5400000">
              <a:off x="7778676" y="2828590"/>
              <a:ext cx="634195" cy="73711"/>
            </a:xfrm>
            <a:prstGeom prst="rect">
              <a:avLst/>
            </a:prstGeom>
            <a:gradFill flip="none" rotWithShape="1">
              <a:gsLst>
                <a:gs pos="27000">
                  <a:sysClr val="window" lastClr="FFFFFF">
                    <a:lumMod val="65000"/>
                  </a:sysClr>
                </a:gs>
                <a:gs pos="75000">
                  <a:sysClr val="window" lastClr="FFFFFF">
                    <a:lumMod val="65000"/>
                  </a:sysClr>
                </a:gs>
                <a:gs pos="50000">
                  <a:sysClr val="window" lastClr="FFFFFF">
                    <a:lumMod val="95000"/>
                  </a:sysClr>
                </a:gs>
                <a:gs pos="1000">
                  <a:srgbClr val="E7E6E6">
                    <a:lumMod val="25000"/>
                  </a:srgbClr>
                </a:gs>
                <a:gs pos="100000">
                  <a:srgbClr val="E7E6E6">
                    <a:lumMod val="2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grpSp>
          <p:nvGrpSpPr>
            <p:cNvPr id="306" name="组合 305">
              <a:extLst>
                <a:ext uri="{FF2B5EF4-FFF2-40B4-BE49-F238E27FC236}">
                  <a16:creationId xmlns:a16="http://schemas.microsoft.com/office/drawing/2014/main" id="{6DA88527-48BC-290E-42A8-E5D87590E048}"/>
                </a:ext>
              </a:extLst>
            </p:cNvPr>
            <p:cNvGrpSpPr/>
            <p:nvPr/>
          </p:nvGrpSpPr>
          <p:grpSpPr>
            <a:xfrm flipH="1">
              <a:off x="7697362" y="3128600"/>
              <a:ext cx="533157" cy="435361"/>
              <a:chOff x="4016766" y="3128600"/>
              <a:chExt cx="636773" cy="435361"/>
            </a:xfrm>
          </p:grpSpPr>
          <p:grpSp>
            <p:nvGrpSpPr>
              <p:cNvPr id="307" name="组合 306">
                <a:extLst>
                  <a:ext uri="{FF2B5EF4-FFF2-40B4-BE49-F238E27FC236}">
                    <a16:creationId xmlns:a16="http://schemas.microsoft.com/office/drawing/2014/main" id="{8B8936B0-EB64-9571-79FC-0D729A6598F9}"/>
                  </a:ext>
                </a:extLst>
              </p:cNvPr>
              <p:cNvGrpSpPr/>
              <p:nvPr/>
            </p:nvGrpSpPr>
            <p:grpSpPr>
              <a:xfrm flipH="1">
                <a:off x="4016766" y="3191536"/>
                <a:ext cx="636773" cy="339053"/>
                <a:chOff x="3931494" y="4058314"/>
                <a:chExt cx="1884218" cy="914392"/>
              </a:xfrm>
            </p:grpSpPr>
            <p:sp>
              <p:nvSpPr>
                <p:cNvPr id="324" name="椭圆 323">
                  <a:extLst>
                    <a:ext uri="{FF2B5EF4-FFF2-40B4-BE49-F238E27FC236}">
                      <a16:creationId xmlns:a16="http://schemas.microsoft.com/office/drawing/2014/main" id="{D8AB994B-ED31-ED84-EBC5-2A7084A6C6ED}"/>
                    </a:ext>
                  </a:extLst>
                </p:cNvPr>
                <p:cNvSpPr/>
                <p:nvPr/>
              </p:nvSpPr>
              <p:spPr>
                <a:xfrm>
                  <a:off x="3931494" y="4058314"/>
                  <a:ext cx="424322" cy="914392"/>
                </a:xfrm>
                <a:prstGeom prst="ellipse">
                  <a:avLst/>
                </a:prstGeom>
                <a:gradFill flip="none" rotWithShape="1">
                  <a:gsLst>
                    <a:gs pos="20000">
                      <a:sysClr val="window" lastClr="FFFFFF">
                        <a:lumMod val="65000"/>
                      </a:sysClr>
                    </a:gs>
                    <a:gs pos="80000">
                      <a:sysClr val="window" lastClr="FFFFFF">
                        <a:lumMod val="65000"/>
                      </a:sysClr>
                    </a:gs>
                    <a:gs pos="50000">
                      <a:sysClr val="window" lastClr="FFFFFF">
                        <a:lumMod val="95000"/>
                      </a:sysClr>
                    </a:gs>
                    <a:gs pos="2000">
                      <a:srgbClr val="E7E6E6">
                        <a:lumMod val="50000"/>
                      </a:srgbClr>
                    </a:gs>
                    <a:gs pos="100000">
                      <a:srgbClr val="E7E6E6">
                        <a:lumMod val="7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325" name="矩形 324">
                  <a:extLst>
                    <a:ext uri="{FF2B5EF4-FFF2-40B4-BE49-F238E27FC236}">
                      <a16:creationId xmlns:a16="http://schemas.microsoft.com/office/drawing/2014/main" id="{6AF4F911-4EEA-13A3-F5A5-AA86B316E328}"/>
                    </a:ext>
                  </a:extLst>
                </p:cNvPr>
                <p:cNvSpPr/>
                <p:nvPr/>
              </p:nvSpPr>
              <p:spPr>
                <a:xfrm>
                  <a:off x="4168442" y="4058314"/>
                  <a:ext cx="1410322" cy="914392"/>
                </a:xfrm>
                <a:prstGeom prst="rect">
                  <a:avLst/>
                </a:prstGeom>
                <a:gradFill flip="none" rotWithShape="1">
                  <a:gsLst>
                    <a:gs pos="20000">
                      <a:sysClr val="window" lastClr="FFFFFF">
                        <a:lumMod val="65000"/>
                      </a:sysClr>
                    </a:gs>
                    <a:gs pos="80000">
                      <a:sysClr val="window" lastClr="FFFFFF">
                        <a:lumMod val="65000"/>
                      </a:sysClr>
                    </a:gs>
                    <a:gs pos="50000">
                      <a:sysClr val="window" lastClr="FFFFFF">
                        <a:lumMod val="95000"/>
                      </a:sysClr>
                    </a:gs>
                    <a:gs pos="2000">
                      <a:srgbClr val="E7E6E6">
                        <a:lumMod val="50000"/>
                      </a:srgbClr>
                    </a:gs>
                    <a:gs pos="100000">
                      <a:srgbClr val="E7E6E6">
                        <a:lumMod val="7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326" name="椭圆 325">
                  <a:extLst>
                    <a:ext uri="{FF2B5EF4-FFF2-40B4-BE49-F238E27FC236}">
                      <a16:creationId xmlns:a16="http://schemas.microsoft.com/office/drawing/2014/main" id="{57964F13-C665-C8C8-00B5-0A4D3A3A2604}"/>
                    </a:ext>
                  </a:extLst>
                </p:cNvPr>
                <p:cNvSpPr/>
                <p:nvPr/>
              </p:nvSpPr>
              <p:spPr>
                <a:xfrm>
                  <a:off x="5391390" y="4058314"/>
                  <a:ext cx="424322" cy="914392"/>
                </a:xfrm>
                <a:prstGeom prst="ellipse">
                  <a:avLst/>
                </a:prstGeom>
                <a:gradFill flip="none" rotWithShape="1">
                  <a:gsLst>
                    <a:gs pos="20000">
                      <a:sysClr val="window" lastClr="FFFFFF">
                        <a:lumMod val="65000"/>
                      </a:sysClr>
                    </a:gs>
                    <a:gs pos="80000">
                      <a:sysClr val="window" lastClr="FFFFFF">
                        <a:lumMod val="65000"/>
                      </a:sysClr>
                    </a:gs>
                    <a:gs pos="50000">
                      <a:sysClr val="window" lastClr="FFFFFF">
                        <a:lumMod val="95000"/>
                      </a:sysClr>
                    </a:gs>
                    <a:gs pos="2000">
                      <a:srgbClr val="E7E6E6">
                        <a:lumMod val="50000"/>
                      </a:srgbClr>
                    </a:gs>
                    <a:gs pos="100000">
                      <a:srgbClr val="E7E6E6">
                        <a:lumMod val="7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cxnSp>
            <p:nvCxnSpPr>
              <p:cNvPr id="308" name="直接连接符 307">
                <a:extLst>
                  <a:ext uri="{FF2B5EF4-FFF2-40B4-BE49-F238E27FC236}">
                    <a16:creationId xmlns:a16="http://schemas.microsoft.com/office/drawing/2014/main" id="{67CC4449-BECD-05F4-346E-2737D601E4F5}"/>
                  </a:ext>
                </a:extLst>
              </p:cNvPr>
              <p:cNvCxnSpPr>
                <a:cxnSpLocks/>
                <a:endCxn id="324" idx="4"/>
              </p:cNvCxnSpPr>
              <p:nvPr/>
            </p:nvCxnSpPr>
            <p:spPr>
              <a:xfrm flipH="1">
                <a:off x="4581837" y="3191536"/>
                <a:ext cx="0" cy="339053"/>
              </a:xfrm>
              <a:prstGeom prst="line">
                <a:avLst/>
              </a:prstGeom>
              <a:noFill/>
              <a:ln w="12700" cap="flat" cmpd="sng" algn="ctr">
                <a:solidFill>
                  <a:sysClr val="windowText" lastClr="000000"/>
                </a:solidFill>
                <a:prstDash val="solid"/>
                <a:miter lim="800000"/>
              </a:ln>
              <a:effectLst/>
            </p:spPr>
          </p:cxnSp>
          <p:cxnSp>
            <p:nvCxnSpPr>
              <p:cNvPr id="309" name="直接连接符 308">
                <a:extLst>
                  <a:ext uri="{FF2B5EF4-FFF2-40B4-BE49-F238E27FC236}">
                    <a16:creationId xmlns:a16="http://schemas.microsoft.com/office/drawing/2014/main" id="{CC30D2D0-F669-FE83-04DA-5B83F099DD7A}"/>
                  </a:ext>
                </a:extLst>
              </p:cNvPr>
              <p:cNvCxnSpPr>
                <a:cxnSpLocks/>
              </p:cNvCxnSpPr>
              <p:nvPr/>
            </p:nvCxnSpPr>
            <p:spPr>
              <a:xfrm flipH="1">
                <a:off x="4088076" y="3191536"/>
                <a:ext cx="0" cy="339053"/>
              </a:xfrm>
              <a:prstGeom prst="line">
                <a:avLst/>
              </a:prstGeom>
              <a:noFill/>
              <a:ln w="12700" cap="flat" cmpd="sng" algn="ctr">
                <a:solidFill>
                  <a:sysClr val="windowText" lastClr="000000"/>
                </a:solidFill>
                <a:prstDash val="solid"/>
                <a:miter lim="800000"/>
              </a:ln>
              <a:effectLst/>
            </p:spPr>
          </p:cxnSp>
          <p:sp>
            <p:nvSpPr>
              <p:cNvPr id="310" name="矩形 309">
                <a:extLst>
                  <a:ext uri="{FF2B5EF4-FFF2-40B4-BE49-F238E27FC236}">
                    <a16:creationId xmlns:a16="http://schemas.microsoft.com/office/drawing/2014/main" id="{DDF81225-AB94-A55D-EE6D-F2A556A6F6DC}"/>
                  </a:ext>
                </a:extLst>
              </p:cNvPr>
              <p:cNvSpPr/>
              <p:nvPr/>
            </p:nvSpPr>
            <p:spPr>
              <a:xfrm flipH="1">
                <a:off x="4473639" y="3530590"/>
                <a:ext cx="36498" cy="33371"/>
              </a:xfrm>
              <a:prstGeom prst="rect">
                <a:avLst/>
              </a:prstGeom>
              <a:solidFill>
                <a:sysClr val="window" lastClr="FFFFFF">
                  <a:lumMod val="50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311" name="矩形 310">
                <a:extLst>
                  <a:ext uri="{FF2B5EF4-FFF2-40B4-BE49-F238E27FC236}">
                    <a16:creationId xmlns:a16="http://schemas.microsoft.com/office/drawing/2014/main" id="{D5051896-41BF-F8FF-90D1-A69E3B3CC466}"/>
                  </a:ext>
                </a:extLst>
              </p:cNvPr>
              <p:cNvSpPr/>
              <p:nvPr/>
            </p:nvSpPr>
            <p:spPr>
              <a:xfrm flipH="1">
                <a:off x="4153816" y="3530590"/>
                <a:ext cx="36498" cy="33371"/>
              </a:xfrm>
              <a:prstGeom prst="rect">
                <a:avLst/>
              </a:prstGeom>
              <a:solidFill>
                <a:sysClr val="window" lastClr="FFFFFF">
                  <a:lumMod val="50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nvGrpSpPr>
              <p:cNvPr id="312" name="组合 311">
                <a:extLst>
                  <a:ext uri="{FF2B5EF4-FFF2-40B4-BE49-F238E27FC236}">
                    <a16:creationId xmlns:a16="http://schemas.microsoft.com/office/drawing/2014/main" id="{8265EE2F-13A4-3A53-BFA0-3AB0EA9DFFB0}"/>
                  </a:ext>
                </a:extLst>
              </p:cNvPr>
              <p:cNvGrpSpPr/>
              <p:nvPr/>
            </p:nvGrpSpPr>
            <p:grpSpPr>
              <a:xfrm flipH="1">
                <a:off x="4514785" y="3128600"/>
                <a:ext cx="58290" cy="62936"/>
                <a:chOff x="4890399" y="1637946"/>
                <a:chExt cx="302017" cy="284805"/>
              </a:xfrm>
            </p:grpSpPr>
            <p:sp>
              <p:nvSpPr>
                <p:cNvPr id="321" name="矩形 320">
                  <a:extLst>
                    <a:ext uri="{FF2B5EF4-FFF2-40B4-BE49-F238E27FC236}">
                      <a16:creationId xmlns:a16="http://schemas.microsoft.com/office/drawing/2014/main" id="{F1E07515-902D-53C8-890C-84D44AFFA718}"/>
                    </a:ext>
                  </a:extLst>
                </p:cNvPr>
                <p:cNvSpPr/>
                <p:nvPr/>
              </p:nvSpPr>
              <p:spPr>
                <a:xfrm>
                  <a:off x="4991612" y="1763200"/>
                  <a:ext cx="99595" cy="159551"/>
                </a:xfrm>
                <a:prstGeom prst="rect">
                  <a:avLst/>
                </a:prstGeom>
                <a:gradFill flip="none" rotWithShape="1">
                  <a:gsLst>
                    <a:gs pos="0">
                      <a:sysClr val="window" lastClr="FFFFFF">
                        <a:lumMod val="50000"/>
                      </a:sysClr>
                    </a:gs>
                    <a:gs pos="50000">
                      <a:srgbClr val="E7E6E6"/>
                    </a:gs>
                    <a:gs pos="100000">
                      <a:sysClr val="window" lastClr="FFFFFF">
                        <a:lumMod val="50000"/>
                      </a:sysClr>
                    </a:gs>
                  </a:gsLst>
                  <a:lin ang="0" scaled="0"/>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322" name="矩形: 圆角 321">
                  <a:extLst>
                    <a:ext uri="{FF2B5EF4-FFF2-40B4-BE49-F238E27FC236}">
                      <a16:creationId xmlns:a16="http://schemas.microsoft.com/office/drawing/2014/main" id="{1F580E85-E9B0-DD1E-A106-CB2D8191C120}"/>
                    </a:ext>
                  </a:extLst>
                </p:cNvPr>
                <p:cNvSpPr/>
                <p:nvPr/>
              </p:nvSpPr>
              <p:spPr>
                <a:xfrm rot="16200000">
                  <a:off x="4961633" y="1566712"/>
                  <a:ext cx="159550" cy="302017"/>
                </a:xfrm>
                <a:prstGeom prst="roundRect">
                  <a:avLst/>
                </a:prstGeom>
                <a:gradFill rotWithShape="1">
                  <a:gsLst>
                    <a:gs pos="0">
                      <a:srgbClr val="0070C0"/>
                    </a:gs>
                    <a:gs pos="50000">
                      <a:srgbClr val="5B9BD5">
                        <a:lumMod val="105000"/>
                        <a:satMod val="103000"/>
                        <a:tint val="73000"/>
                      </a:srgbClr>
                    </a:gs>
                    <a:gs pos="100000">
                      <a:srgbClr val="0070C0"/>
                    </a:gs>
                  </a:gsLst>
                  <a:lin ang="5400000" scaled="0"/>
                </a:gradFill>
                <a:ln w="6350" cap="flat" cmpd="sng" algn="ctr">
                  <a:solidFill>
                    <a:srgbClr val="5B9BD5"/>
                  </a:solidFill>
                  <a:prstDash val="solid"/>
                  <a:miter lim="800000"/>
                </a:ln>
                <a:effectLst>
                  <a:softEdge rad="12700"/>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p:txBody>
            </p:sp>
            <p:cxnSp>
              <p:nvCxnSpPr>
                <p:cNvPr id="323" name="直接连接符 322">
                  <a:extLst>
                    <a:ext uri="{FF2B5EF4-FFF2-40B4-BE49-F238E27FC236}">
                      <a16:creationId xmlns:a16="http://schemas.microsoft.com/office/drawing/2014/main" id="{6C8B3056-9FFB-6696-429C-6558E5952BD1}"/>
                    </a:ext>
                  </a:extLst>
                </p:cNvPr>
                <p:cNvCxnSpPr>
                  <a:cxnSpLocks/>
                </p:cNvCxnSpPr>
                <p:nvPr/>
              </p:nvCxnSpPr>
              <p:spPr>
                <a:xfrm>
                  <a:off x="4915335" y="1717718"/>
                  <a:ext cx="252145" cy="0"/>
                </a:xfrm>
                <a:prstGeom prst="line">
                  <a:avLst/>
                </a:prstGeom>
                <a:noFill/>
                <a:ln w="12700" cap="flat" cmpd="sng" algn="ctr">
                  <a:solidFill>
                    <a:sysClr val="windowText" lastClr="000000"/>
                  </a:solidFill>
                  <a:prstDash val="solid"/>
                  <a:miter lim="800000"/>
                </a:ln>
                <a:effectLst>
                  <a:innerShdw blurRad="114300">
                    <a:prstClr val="black"/>
                  </a:innerShdw>
                </a:effectLst>
              </p:spPr>
            </p:cxnSp>
          </p:grpSp>
          <p:grpSp>
            <p:nvGrpSpPr>
              <p:cNvPr id="313" name="组合 312">
                <a:extLst>
                  <a:ext uri="{FF2B5EF4-FFF2-40B4-BE49-F238E27FC236}">
                    <a16:creationId xmlns:a16="http://schemas.microsoft.com/office/drawing/2014/main" id="{847B31D9-0390-57F0-E5E0-B674B9EE4DCC}"/>
                  </a:ext>
                </a:extLst>
              </p:cNvPr>
              <p:cNvGrpSpPr/>
              <p:nvPr/>
            </p:nvGrpSpPr>
            <p:grpSpPr>
              <a:xfrm flipH="1">
                <a:off x="4352714" y="3128600"/>
                <a:ext cx="58290" cy="62936"/>
                <a:chOff x="4890399" y="1637946"/>
                <a:chExt cx="302017" cy="284805"/>
              </a:xfrm>
            </p:grpSpPr>
            <p:sp>
              <p:nvSpPr>
                <p:cNvPr id="318" name="矩形 317">
                  <a:extLst>
                    <a:ext uri="{FF2B5EF4-FFF2-40B4-BE49-F238E27FC236}">
                      <a16:creationId xmlns:a16="http://schemas.microsoft.com/office/drawing/2014/main" id="{F373BFB2-D5F8-6519-4A78-B221B1CE7264}"/>
                    </a:ext>
                  </a:extLst>
                </p:cNvPr>
                <p:cNvSpPr/>
                <p:nvPr/>
              </p:nvSpPr>
              <p:spPr>
                <a:xfrm>
                  <a:off x="4991612" y="1763200"/>
                  <a:ext cx="99595" cy="159551"/>
                </a:xfrm>
                <a:prstGeom prst="rect">
                  <a:avLst/>
                </a:prstGeom>
                <a:gradFill flip="none" rotWithShape="1">
                  <a:gsLst>
                    <a:gs pos="0">
                      <a:sysClr val="window" lastClr="FFFFFF">
                        <a:lumMod val="50000"/>
                      </a:sysClr>
                    </a:gs>
                    <a:gs pos="50000">
                      <a:srgbClr val="E7E6E6"/>
                    </a:gs>
                    <a:gs pos="100000">
                      <a:sysClr val="window" lastClr="FFFFFF">
                        <a:lumMod val="50000"/>
                      </a:sysClr>
                    </a:gs>
                  </a:gsLst>
                  <a:lin ang="0" scaled="0"/>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319" name="矩形: 圆角 318">
                  <a:extLst>
                    <a:ext uri="{FF2B5EF4-FFF2-40B4-BE49-F238E27FC236}">
                      <a16:creationId xmlns:a16="http://schemas.microsoft.com/office/drawing/2014/main" id="{15322CF4-3BB4-5933-C95C-455451E67D25}"/>
                    </a:ext>
                  </a:extLst>
                </p:cNvPr>
                <p:cNvSpPr/>
                <p:nvPr/>
              </p:nvSpPr>
              <p:spPr>
                <a:xfrm rot="16200000">
                  <a:off x="4961633" y="1566712"/>
                  <a:ext cx="159550" cy="302017"/>
                </a:xfrm>
                <a:prstGeom prst="roundRect">
                  <a:avLst/>
                </a:prstGeom>
                <a:gradFill rotWithShape="1">
                  <a:gsLst>
                    <a:gs pos="0">
                      <a:srgbClr val="0070C0"/>
                    </a:gs>
                    <a:gs pos="50000">
                      <a:srgbClr val="5B9BD5">
                        <a:lumMod val="105000"/>
                        <a:satMod val="103000"/>
                        <a:tint val="73000"/>
                      </a:srgbClr>
                    </a:gs>
                    <a:gs pos="100000">
                      <a:srgbClr val="0070C0"/>
                    </a:gs>
                  </a:gsLst>
                  <a:lin ang="5400000" scaled="0"/>
                </a:gradFill>
                <a:ln w="6350" cap="flat" cmpd="sng" algn="ctr">
                  <a:solidFill>
                    <a:srgbClr val="5B9BD5"/>
                  </a:solidFill>
                  <a:prstDash val="solid"/>
                  <a:miter lim="800000"/>
                </a:ln>
                <a:effectLst>
                  <a:softEdge rad="12700"/>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p:txBody>
            </p:sp>
            <p:cxnSp>
              <p:nvCxnSpPr>
                <p:cNvPr id="320" name="直接连接符 319">
                  <a:extLst>
                    <a:ext uri="{FF2B5EF4-FFF2-40B4-BE49-F238E27FC236}">
                      <a16:creationId xmlns:a16="http://schemas.microsoft.com/office/drawing/2014/main" id="{BF639CD7-19A2-CE9E-C0C1-3B00D6576BB3}"/>
                    </a:ext>
                  </a:extLst>
                </p:cNvPr>
                <p:cNvCxnSpPr>
                  <a:cxnSpLocks/>
                </p:cNvCxnSpPr>
                <p:nvPr/>
              </p:nvCxnSpPr>
              <p:spPr>
                <a:xfrm>
                  <a:off x="4915335" y="1717718"/>
                  <a:ext cx="252145" cy="0"/>
                </a:xfrm>
                <a:prstGeom prst="line">
                  <a:avLst/>
                </a:prstGeom>
                <a:noFill/>
                <a:ln w="12700" cap="flat" cmpd="sng" algn="ctr">
                  <a:solidFill>
                    <a:sysClr val="windowText" lastClr="000000"/>
                  </a:solidFill>
                  <a:prstDash val="solid"/>
                  <a:miter lim="800000"/>
                </a:ln>
                <a:effectLst>
                  <a:innerShdw blurRad="114300">
                    <a:prstClr val="black"/>
                  </a:innerShdw>
                </a:effectLst>
              </p:spPr>
            </p:cxnSp>
          </p:grpSp>
          <p:grpSp>
            <p:nvGrpSpPr>
              <p:cNvPr id="314" name="组合 313">
                <a:extLst>
                  <a:ext uri="{FF2B5EF4-FFF2-40B4-BE49-F238E27FC236}">
                    <a16:creationId xmlns:a16="http://schemas.microsoft.com/office/drawing/2014/main" id="{623F650C-FB8D-3C01-E4B7-3941C8D1A22A}"/>
                  </a:ext>
                </a:extLst>
              </p:cNvPr>
              <p:cNvGrpSpPr/>
              <p:nvPr/>
            </p:nvGrpSpPr>
            <p:grpSpPr>
              <a:xfrm flipH="1">
                <a:off x="4125963" y="3131079"/>
                <a:ext cx="58290" cy="62936"/>
                <a:chOff x="4890399" y="1637946"/>
                <a:chExt cx="302017" cy="284805"/>
              </a:xfrm>
            </p:grpSpPr>
            <p:sp>
              <p:nvSpPr>
                <p:cNvPr id="315" name="矩形 314">
                  <a:extLst>
                    <a:ext uri="{FF2B5EF4-FFF2-40B4-BE49-F238E27FC236}">
                      <a16:creationId xmlns:a16="http://schemas.microsoft.com/office/drawing/2014/main" id="{958CA7D1-A8B0-18DC-D094-7726F74B24A9}"/>
                    </a:ext>
                  </a:extLst>
                </p:cNvPr>
                <p:cNvSpPr/>
                <p:nvPr/>
              </p:nvSpPr>
              <p:spPr>
                <a:xfrm>
                  <a:off x="4991612" y="1763200"/>
                  <a:ext cx="99595" cy="159551"/>
                </a:xfrm>
                <a:prstGeom prst="rect">
                  <a:avLst/>
                </a:prstGeom>
                <a:gradFill flip="none" rotWithShape="1">
                  <a:gsLst>
                    <a:gs pos="0">
                      <a:sysClr val="window" lastClr="FFFFFF">
                        <a:lumMod val="50000"/>
                      </a:sysClr>
                    </a:gs>
                    <a:gs pos="50000">
                      <a:srgbClr val="E7E6E6"/>
                    </a:gs>
                    <a:gs pos="100000">
                      <a:sysClr val="window" lastClr="FFFFFF">
                        <a:lumMod val="50000"/>
                      </a:sysClr>
                    </a:gs>
                  </a:gsLst>
                  <a:lin ang="0" scaled="0"/>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316" name="矩形: 圆角 315">
                  <a:extLst>
                    <a:ext uri="{FF2B5EF4-FFF2-40B4-BE49-F238E27FC236}">
                      <a16:creationId xmlns:a16="http://schemas.microsoft.com/office/drawing/2014/main" id="{CD17B702-06F8-39A0-E1C4-40E3CB57AC61}"/>
                    </a:ext>
                  </a:extLst>
                </p:cNvPr>
                <p:cNvSpPr/>
                <p:nvPr/>
              </p:nvSpPr>
              <p:spPr>
                <a:xfrm rot="16200000">
                  <a:off x="4961633" y="1566712"/>
                  <a:ext cx="159550" cy="302017"/>
                </a:xfrm>
                <a:prstGeom prst="roundRect">
                  <a:avLst/>
                </a:prstGeom>
                <a:gradFill rotWithShape="1">
                  <a:gsLst>
                    <a:gs pos="0">
                      <a:srgbClr val="0070C0"/>
                    </a:gs>
                    <a:gs pos="50000">
                      <a:srgbClr val="5B9BD5">
                        <a:lumMod val="105000"/>
                        <a:satMod val="103000"/>
                        <a:tint val="73000"/>
                      </a:srgbClr>
                    </a:gs>
                    <a:gs pos="100000">
                      <a:srgbClr val="0070C0"/>
                    </a:gs>
                  </a:gsLst>
                  <a:lin ang="5400000" scaled="0"/>
                </a:gradFill>
                <a:ln w="6350" cap="flat" cmpd="sng" algn="ctr">
                  <a:solidFill>
                    <a:srgbClr val="5B9BD5"/>
                  </a:solidFill>
                  <a:prstDash val="solid"/>
                  <a:miter lim="800000"/>
                </a:ln>
                <a:effectLst>
                  <a:softEdge rad="12700"/>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p:txBody>
            </p:sp>
            <p:cxnSp>
              <p:nvCxnSpPr>
                <p:cNvPr id="317" name="直接连接符 316">
                  <a:extLst>
                    <a:ext uri="{FF2B5EF4-FFF2-40B4-BE49-F238E27FC236}">
                      <a16:creationId xmlns:a16="http://schemas.microsoft.com/office/drawing/2014/main" id="{B7FFD09B-E0BF-0176-C981-D78267C5D180}"/>
                    </a:ext>
                  </a:extLst>
                </p:cNvPr>
                <p:cNvCxnSpPr>
                  <a:cxnSpLocks/>
                </p:cNvCxnSpPr>
                <p:nvPr/>
              </p:nvCxnSpPr>
              <p:spPr>
                <a:xfrm>
                  <a:off x="4915335" y="1717718"/>
                  <a:ext cx="252145" cy="0"/>
                </a:xfrm>
                <a:prstGeom prst="line">
                  <a:avLst/>
                </a:prstGeom>
                <a:noFill/>
                <a:ln w="12700" cap="flat" cmpd="sng" algn="ctr">
                  <a:solidFill>
                    <a:sysClr val="windowText" lastClr="000000"/>
                  </a:solidFill>
                  <a:prstDash val="solid"/>
                  <a:miter lim="800000"/>
                </a:ln>
                <a:effectLst>
                  <a:innerShdw blurRad="114300">
                    <a:prstClr val="black"/>
                  </a:innerShdw>
                </a:effectLst>
              </p:spPr>
            </p:cxnSp>
          </p:grpSp>
        </p:grpSp>
        <p:sp>
          <p:nvSpPr>
            <p:cNvPr id="327" name="矩形 326">
              <a:extLst>
                <a:ext uri="{FF2B5EF4-FFF2-40B4-BE49-F238E27FC236}">
                  <a16:creationId xmlns:a16="http://schemas.microsoft.com/office/drawing/2014/main" id="{BBD99FFE-E09F-5820-1DF5-E6B0FDE29589}"/>
                </a:ext>
              </a:extLst>
            </p:cNvPr>
            <p:cNvSpPr/>
            <p:nvPr/>
          </p:nvSpPr>
          <p:spPr>
            <a:xfrm rot="5400000">
              <a:off x="6187233" y="4129003"/>
              <a:ext cx="2752412" cy="82424"/>
            </a:xfrm>
            <a:prstGeom prst="rect">
              <a:avLst/>
            </a:prstGeom>
            <a:gradFill flip="none" rotWithShape="1">
              <a:gsLst>
                <a:gs pos="27000">
                  <a:sysClr val="window" lastClr="FFFFFF">
                    <a:lumMod val="65000"/>
                  </a:sysClr>
                </a:gs>
                <a:gs pos="75000">
                  <a:sysClr val="window" lastClr="FFFFFF">
                    <a:lumMod val="65000"/>
                  </a:sysClr>
                </a:gs>
                <a:gs pos="50000">
                  <a:sysClr val="window" lastClr="FFFFFF">
                    <a:lumMod val="95000"/>
                  </a:sysClr>
                </a:gs>
                <a:gs pos="1000">
                  <a:srgbClr val="E7E6E6">
                    <a:lumMod val="25000"/>
                  </a:srgbClr>
                </a:gs>
                <a:gs pos="100000">
                  <a:srgbClr val="E7E6E6">
                    <a:lumMod val="2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328" name="文本框 327">
              <a:extLst>
                <a:ext uri="{FF2B5EF4-FFF2-40B4-BE49-F238E27FC236}">
                  <a16:creationId xmlns:a16="http://schemas.microsoft.com/office/drawing/2014/main" id="{685AFFE0-A766-14D3-5E6E-385C0794EE07}"/>
                </a:ext>
              </a:extLst>
            </p:cNvPr>
            <p:cNvSpPr txBox="1"/>
            <p:nvPr/>
          </p:nvSpPr>
          <p:spPr>
            <a:xfrm>
              <a:off x="1441520" y="6297230"/>
              <a:ext cx="4693616" cy="4702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0" cap="none" spc="0" normalizeH="0" baseline="0" noProof="0" dirty="0">
                  <a:ln>
                    <a:noFill/>
                  </a:ln>
                  <a:solidFill>
                    <a:prstClr val="black"/>
                  </a:solidFill>
                  <a:effectLst/>
                  <a:uLnTx/>
                  <a:uFillTx/>
                  <a:latin typeface="等线" panose="020F0502020204030204"/>
                  <a:ea typeface="等线" panose="02010600030101010101" pitchFamily="2" charset="-122"/>
                  <a:cs typeface="+mn-cs"/>
                </a:rPr>
                <a:t>14 cryomodules, 6×650MHZ 2-cell cavities each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0" cap="none" spc="0" normalizeH="0" baseline="0" noProof="0" dirty="0">
                  <a:ln>
                    <a:noFill/>
                  </a:ln>
                  <a:solidFill>
                    <a:srgbClr val="FF0000"/>
                  </a:solidFill>
                  <a:effectLst/>
                  <a:uLnTx/>
                  <a:uFillTx/>
                  <a:latin typeface="等线" panose="020F0502020204030204"/>
                  <a:ea typeface="等线" panose="02010600030101010101" pitchFamily="2" charset="-122"/>
                  <a:cs typeface="+mn-cs"/>
                </a:rPr>
                <a:t>Collider Ring</a:t>
              </a:r>
              <a:endParaRPr kumimoji="0" lang="zh-CN" altLang="en-US" sz="1400" b="1" i="0" u="none" strike="noStrike" kern="0" cap="none" spc="0" normalizeH="0" baseline="0" noProof="0" dirty="0">
                <a:ln>
                  <a:noFill/>
                </a:ln>
                <a:solidFill>
                  <a:srgbClr val="FF0000"/>
                </a:solidFill>
                <a:effectLst/>
                <a:uLnTx/>
                <a:uFillTx/>
                <a:latin typeface="等线" panose="020F0502020204030204"/>
                <a:ea typeface="等线" panose="02010600030101010101" pitchFamily="2" charset="-122"/>
                <a:cs typeface="+mn-cs"/>
              </a:endParaRPr>
            </a:p>
          </p:txBody>
        </p:sp>
        <p:pic>
          <p:nvPicPr>
            <p:cNvPr id="330" name="图片 329">
              <a:extLst>
                <a:ext uri="{FF2B5EF4-FFF2-40B4-BE49-F238E27FC236}">
                  <a16:creationId xmlns:a16="http://schemas.microsoft.com/office/drawing/2014/main" id="{ED11E6C0-6AFF-93DC-E217-CB36234A2119}"/>
                </a:ext>
              </a:extLst>
            </p:cNvPr>
            <p:cNvPicPr>
              <a:picLocks noChangeAspect="1"/>
            </p:cNvPicPr>
            <p:nvPr/>
          </p:nvPicPr>
          <p:blipFill>
            <a:blip r:embed="rId4"/>
            <a:stretch>
              <a:fillRect/>
            </a:stretch>
          </p:blipFill>
          <p:spPr>
            <a:xfrm flipH="1">
              <a:off x="4412746" y="5343872"/>
              <a:ext cx="1840767" cy="885207"/>
            </a:xfrm>
            <a:prstGeom prst="rect">
              <a:avLst/>
            </a:prstGeom>
          </p:spPr>
        </p:pic>
        <p:pic>
          <p:nvPicPr>
            <p:cNvPr id="331" name="图片 330">
              <a:extLst>
                <a:ext uri="{FF2B5EF4-FFF2-40B4-BE49-F238E27FC236}">
                  <a16:creationId xmlns:a16="http://schemas.microsoft.com/office/drawing/2014/main" id="{A20CC612-34CD-7EBF-9A78-E67946F5CA25}"/>
                </a:ext>
              </a:extLst>
            </p:cNvPr>
            <p:cNvPicPr>
              <a:picLocks noChangeAspect="1"/>
            </p:cNvPicPr>
            <p:nvPr/>
          </p:nvPicPr>
          <p:blipFill>
            <a:blip r:embed="rId4"/>
            <a:stretch>
              <a:fillRect/>
            </a:stretch>
          </p:blipFill>
          <p:spPr>
            <a:xfrm flipH="1">
              <a:off x="1429991" y="5343872"/>
              <a:ext cx="1840767" cy="885207"/>
            </a:xfrm>
            <a:prstGeom prst="rect">
              <a:avLst/>
            </a:prstGeom>
          </p:spPr>
        </p:pic>
        <p:sp>
          <p:nvSpPr>
            <p:cNvPr id="332" name="矩形 331">
              <a:extLst>
                <a:ext uri="{FF2B5EF4-FFF2-40B4-BE49-F238E27FC236}">
                  <a16:creationId xmlns:a16="http://schemas.microsoft.com/office/drawing/2014/main" id="{B4705941-6624-E82A-98E4-3F9BA7D99507}"/>
                </a:ext>
              </a:extLst>
            </p:cNvPr>
            <p:cNvSpPr/>
            <p:nvPr/>
          </p:nvSpPr>
          <p:spPr>
            <a:xfrm flipH="1">
              <a:off x="2074671" y="5979760"/>
              <a:ext cx="450112" cy="51606"/>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 b="1" i="0" u="none" strike="noStrike" kern="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8000</a:t>
              </a:r>
              <a:endParaRPr kumimoji="0" lang="zh-CN" altLang="en-US" sz="600" b="1" i="0" u="none" strike="noStrike" kern="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cxnSp>
          <p:nvCxnSpPr>
            <p:cNvPr id="333" name="直接连接符 332">
              <a:extLst>
                <a:ext uri="{FF2B5EF4-FFF2-40B4-BE49-F238E27FC236}">
                  <a16:creationId xmlns:a16="http://schemas.microsoft.com/office/drawing/2014/main" id="{F026B4A3-25FC-9B44-5BD9-B8E0D56FC1CD}"/>
                </a:ext>
              </a:extLst>
            </p:cNvPr>
            <p:cNvCxnSpPr>
              <a:cxnSpLocks/>
            </p:cNvCxnSpPr>
            <p:nvPr/>
          </p:nvCxnSpPr>
          <p:spPr>
            <a:xfrm flipH="1">
              <a:off x="1441128" y="5906050"/>
              <a:ext cx="0" cy="724339"/>
            </a:xfrm>
            <a:prstGeom prst="line">
              <a:avLst/>
            </a:prstGeom>
            <a:noFill/>
            <a:ln w="6350" cap="flat" cmpd="sng" algn="ctr">
              <a:solidFill>
                <a:sysClr val="window" lastClr="FFFFFF">
                  <a:lumMod val="65000"/>
                </a:sysClr>
              </a:solidFill>
              <a:prstDash val="solid"/>
              <a:miter lim="800000"/>
            </a:ln>
            <a:effectLst/>
          </p:spPr>
        </p:cxnSp>
        <p:grpSp>
          <p:nvGrpSpPr>
            <p:cNvPr id="334" name="组合 333">
              <a:extLst>
                <a:ext uri="{FF2B5EF4-FFF2-40B4-BE49-F238E27FC236}">
                  <a16:creationId xmlns:a16="http://schemas.microsoft.com/office/drawing/2014/main" id="{C705BFDF-085E-30C9-3CE0-F7CA8CD9EC7A}"/>
                </a:ext>
              </a:extLst>
            </p:cNvPr>
            <p:cNvGrpSpPr/>
            <p:nvPr/>
          </p:nvGrpSpPr>
          <p:grpSpPr>
            <a:xfrm rot="10800000" flipH="1">
              <a:off x="5895408" y="5518410"/>
              <a:ext cx="147200" cy="239027"/>
              <a:chOff x="3248112" y="4192284"/>
              <a:chExt cx="136394" cy="239027"/>
            </a:xfrm>
          </p:grpSpPr>
          <p:cxnSp>
            <p:nvCxnSpPr>
              <p:cNvPr id="335" name="直接连接符 334">
                <a:extLst>
                  <a:ext uri="{FF2B5EF4-FFF2-40B4-BE49-F238E27FC236}">
                    <a16:creationId xmlns:a16="http://schemas.microsoft.com/office/drawing/2014/main" id="{3581AB13-047E-D321-EF4A-1F40D60B1098}"/>
                  </a:ext>
                </a:extLst>
              </p:cNvPr>
              <p:cNvCxnSpPr>
                <a:cxnSpLocks/>
              </p:cNvCxnSpPr>
              <p:nvPr/>
            </p:nvCxnSpPr>
            <p:spPr>
              <a:xfrm>
                <a:off x="3248112" y="4211362"/>
                <a:ext cx="100404" cy="0"/>
              </a:xfrm>
              <a:prstGeom prst="line">
                <a:avLst/>
              </a:prstGeom>
              <a:noFill/>
              <a:ln w="12700" cap="flat" cmpd="sng" algn="ctr">
                <a:solidFill>
                  <a:srgbClr val="A5A5A5"/>
                </a:solidFill>
                <a:prstDash val="solid"/>
                <a:miter lim="800000"/>
              </a:ln>
              <a:effectLst/>
            </p:spPr>
          </p:cxnSp>
          <p:sp>
            <p:nvSpPr>
              <p:cNvPr id="336" name="矩形 335">
                <a:extLst>
                  <a:ext uri="{FF2B5EF4-FFF2-40B4-BE49-F238E27FC236}">
                    <a16:creationId xmlns:a16="http://schemas.microsoft.com/office/drawing/2014/main" id="{E5CCEAD9-77C2-7ECE-F4CA-7CF3E27B50CF}"/>
                  </a:ext>
                </a:extLst>
              </p:cNvPr>
              <p:cNvSpPr/>
              <p:nvPr/>
            </p:nvSpPr>
            <p:spPr>
              <a:xfrm>
                <a:off x="3348506" y="4192284"/>
                <a:ext cx="36000" cy="239027"/>
              </a:xfrm>
              <a:prstGeom prst="rect">
                <a:avLst/>
              </a:prstGeom>
              <a:solidFill>
                <a:sysClr val="windowText" lastClr="000000"/>
              </a:solidFill>
              <a:ln w="12700" cap="flat" cmpd="sng" algn="ctr">
                <a:solidFill>
                  <a:sysClr val="windowText" lastClr="000000">
                    <a:shade val="50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cxnSp>
            <p:nvCxnSpPr>
              <p:cNvPr id="337" name="直接连接符 336">
                <a:extLst>
                  <a:ext uri="{FF2B5EF4-FFF2-40B4-BE49-F238E27FC236}">
                    <a16:creationId xmlns:a16="http://schemas.microsoft.com/office/drawing/2014/main" id="{4E8108F8-0DAD-72FE-7824-20498DE2B326}"/>
                  </a:ext>
                </a:extLst>
              </p:cNvPr>
              <p:cNvCxnSpPr>
                <a:cxnSpLocks/>
              </p:cNvCxnSpPr>
              <p:nvPr/>
            </p:nvCxnSpPr>
            <p:spPr>
              <a:xfrm flipV="1">
                <a:off x="3251712" y="4308064"/>
                <a:ext cx="96805" cy="0"/>
              </a:xfrm>
              <a:prstGeom prst="line">
                <a:avLst/>
              </a:prstGeom>
              <a:noFill/>
              <a:ln w="12700" cap="flat" cmpd="sng" algn="ctr">
                <a:solidFill>
                  <a:srgbClr val="A5A5A5"/>
                </a:solidFill>
                <a:prstDash val="solid"/>
                <a:miter lim="800000"/>
              </a:ln>
              <a:effectLst/>
            </p:spPr>
          </p:cxnSp>
        </p:grpSp>
        <p:sp>
          <p:nvSpPr>
            <p:cNvPr id="338" name="矩形 337">
              <a:extLst>
                <a:ext uri="{FF2B5EF4-FFF2-40B4-BE49-F238E27FC236}">
                  <a16:creationId xmlns:a16="http://schemas.microsoft.com/office/drawing/2014/main" id="{A3972985-72F2-36A0-3E58-CD24CE3B0F17}"/>
                </a:ext>
              </a:extLst>
            </p:cNvPr>
            <p:cNvSpPr/>
            <p:nvPr/>
          </p:nvSpPr>
          <p:spPr>
            <a:xfrm flipH="1">
              <a:off x="5043238" y="6095628"/>
              <a:ext cx="522910" cy="51606"/>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600" b="1" kern="0">
                  <a:solidFill>
                    <a:prstClr val="black"/>
                  </a:solidFill>
                  <a:latin typeface="Times New Roman" panose="02020603050405020304" pitchFamily="18" charset="0"/>
                  <a:ea typeface="等线" panose="02010600030101010101" pitchFamily="2" charset="-122"/>
                  <a:cs typeface="Times New Roman" panose="02020603050405020304" pitchFamily="18" charset="0"/>
                </a:rPr>
                <a:t>95</a:t>
              </a:r>
              <a:r>
                <a:rPr kumimoji="0" lang="en-US" altLang="zh-CN" sz="600" b="1" i="0" u="none" strike="noStrike" kern="0" cap="none" spc="0" normalizeH="0" baseline="0" noProof="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00</a:t>
              </a:r>
              <a:endParaRPr kumimoji="0" lang="zh-CN" altLang="en-US" sz="600" b="1" i="0" u="none" strike="noStrike" kern="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339" name="矩形 338">
              <a:extLst>
                <a:ext uri="{FF2B5EF4-FFF2-40B4-BE49-F238E27FC236}">
                  <a16:creationId xmlns:a16="http://schemas.microsoft.com/office/drawing/2014/main" id="{B5C319F7-A216-B1EE-AC4D-1BE29BF009F6}"/>
                </a:ext>
              </a:extLst>
            </p:cNvPr>
            <p:cNvSpPr/>
            <p:nvPr/>
          </p:nvSpPr>
          <p:spPr>
            <a:xfrm flipH="1">
              <a:off x="5131413" y="5987226"/>
              <a:ext cx="483432" cy="51606"/>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600" b="1" i="0" u="none" strike="noStrike" kern="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340" name="矩形 339">
              <a:extLst>
                <a:ext uri="{FF2B5EF4-FFF2-40B4-BE49-F238E27FC236}">
                  <a16:creationId xmlns:a16="http://schemas.microsoft.com/office/drawing/2014/main" id="{2B5D72DF-287A-DDE3-CD7C-0DFC38EB8188}"/>
                </a:ext>
              </a:extLst>
            </p:cNvPr>
            <p:cNvSpPr/>
            <p:nvPr/>
          </p:nvSpPr>
          <p:spPr>
            <a:xfrm flipH="1">
              <a:off x="2184719" y="5962970"/>
              <a:ext cx="340718" cy="75500"/>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600" b="1" i="0" u="none" strike="noStrike" kern="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341" name="矩形 340">
              <a:extLst>
                <a:ext uri="{FF2B5EF4-FFF2-40B4-BE49-F238E27FC236}">
                  <a16:creationId xmlns:a16="http://schemas.microsoft.com/office/drawing/2014/main" id="{EC03CA06-F4CF-7C43-4C7A-3B4F53D2DBC8}"/>
                </a:ext>
              </a:extLst>
            </p:cNvPr>
            <p:cNvSpPr/>
            <p:nvPr/>
          </p:nvSpPr>
          <p:spPr>
            <a:xfrm flipH="1">
              <a:off x="2052217" y="6100924"/>
              <a:ext cx="522910" cy="51606"/>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600" b="1" kern="0">
                  <a:solidFill>
                    <a:prstClr val="black"/>
                  </a:solidFill>
                  <a:latin typeface="Times New Roman" panose="02020603050405020304" pitchFamily="18" charset="0"/>
                  <a:ea typeface="等线" panose="02010600030101010101" pitchFamily="2" charset="-122"/>
                  <a:cs typeface="Times New Roman" panose="02020603050405020304" pitchFamily="18" charset="0"/>
                </a:rPr>
                <a:t>95</a:t>
              </a:r>
              <a:r>
                <a:rPr kumimoji="0" lang="en-US" altLang="zh-CN" sz="600" b="1" i="0" u="none" strike="noStrike" kern="0" cap="none" spc="0" normalizeH="0" baseline="0" noProof="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000</a:t>
              </a:r>
              <a:endParaRPr kumimoji="0" lang="zh-CN" altLang="en-US" sz="600" b="1" i="0" u="none" strike="noStrike" kern="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342" name="任意多边形: 形状 341">
              <a:extLst>
                <a:ext uri="{FF2B5EF4-FFF2-40B4-BE49-F238E27FC236}">
                  <a16:creationId xmlns:a16="http://schemas.microsoft.com/office/drawing/2014/main" id="{485DBEB7-A80C-25A7-4C0B-98C54EC9752B}"/>
                </a:ext>
              </a:extLst>
            </p:cNvPr>
            <p:cNvSpPr/>
            <p:nvPr/>
          </p:nvSpPr>
          <p:spPr>
            <a:xfrm flipH="1">
              <a:off x="3931798" y="5202102"/>
              <a:ext cx="301798" cy="937757"/>
            </a:xfrm>
            <a:custGeom>
              <a:avLst/>
              <a:gdLst>
                <a:gd name="connsiteX0" fmla="*/ 0 w 231648"/>
                <a:gd name="connsiteY0" fmla="*/ 0 h 830780"/>
                <a:gd name="connsiteX1" fmla="*/ 146304 w 231648"/>
                <a:gd name="connsiteY1" fmla="*/ 256032 h 830780"/>
                <a:gd name="connsiteX2" fmla="*/ 170688 w 231648"/>
                <a:gd name="connsiteY2" fmla="*/ 682752 h 830780"/>
                <a:gd name="connsiteX3" fmla="*/ 231648 w 231648"/>
                <a:gd name="connsiteY3" fmla="*/ 829056 h 830780"/>
              </a:gdLst>
              <a:ahLst/>
              <a:cxnLst>
                <a:cxn ang="0">
                  <a:pos x="connsiteX0" y="connsiteY0"/>
                </a:cxn>
                <a:cxn ang="0">
                  <a:pos x="connsiteX1" y="connsiteY1"/>
                </a:cxn>
                <a:cxn ang="0">
                  <a:pos x="connsiteX2" y="connsiteY2"/>
                </a:cxn>
                <a:cxn ang="0">
                  <a:pos x="connsiteX3" y="connsiteY3"/>
                </a:cxn>
              </a:cxnLst>
              <a:rect l="l" t="t" r="r" b="b"/>
              <a:pathLst>
                <a:path w="231648" h="830780">
                  <a:moveTo>
                    <a:pt x="0" y="0"/>
                  </a:moveTo>
                  <a:cubicBezTo>
                    <a:pt x="58928" y="71120"/>
                    <a:pt x="117856" y="142240"/>
                    <a:pt x="146304" y="256032"/>
                  </a:cubicBezTo>
                  <a:cubicBezTo>
                    <a:pt x="174752" y="369824"/>
                    <a:pt x="156464" y="587248"/>
                    <a:pt x="170688" y="682752"/>
                  </a:cubicBezTo>
                  <a:cubicBezTo>
                    <a:pt x="184912" y="778256"/>
                    <a:pt x="224536" y="842264"/>
                    <a:pt x="231648" y="829056"/>
                  </a:cubicBezTo>
                </a:path>
              </a:pathLst>
            </a:custGeom>
            <a:noFill/>
            <a:ln w="9525" cap="flat" cmpd="sng" algn="ctr">
              <a:solidFill>
                <a:sysClr val="windowText" lastClr="000000"/>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343" name="任意多边形: 形状 342">
              <a:extLst>
                <a:ext uri="{FF2B5EF4-FFF2-40B4-BE49-F238E27FC236}">
                  <a16:creationId xmlns:a16="http://schemas.microsoft.com/office/drawing/2014/main" id="{1DB4BD09-70CD-2CA0-D8F9-10439FB7C67C}"/>
                </a:ext>
              </a:extLst>
            </p:cNvPr>
            <p:cNvSpPr/>
            <p:nvPr/>
          </p:nvSpPr>
          <p:spPr>
            <a:xfrm flipH="1">
              <a:off x="3606187" y="5194485"/>
              <a:ext cx="301798" cy="937757"/>
            </a:xfrm>
            <a:custGeom>
              <a:avLst/>
              <a:gdLst>
                <a:gd name="connsiteX0" fmla="*/ 0 w 231648"/>
                <a:gd name="connsiteY0" fmla="*/ 0 h 830780"/>
                <a:gd name="connsiteX1" fmla="*/ 146304 w 231648"/>
                <a:gd name="connsiteY1" fmla="*/ 256032 h 830780"/>
                <a:gd name="connsiteX2" fmla="*/ 170688 w 231648"/>
                <a:gd name="connsiteY2" fmla="*/ 682752 h 830780"/>
                <a:gd name="connsiteX3" fmla="*/ 231648 w 231648"/>
                <a:gd name="connsiteY3" fmla="*/ 829056 h 830780"/>
              </a:gdLst>
              <a:ahLst/>
              <a:cxnLst>
                <a:cxn ang="0">
                  <a:pos x="connsiteX0" y="connsiteY0"/>
                </a:cxn>
                <a:cxn ang="0">
                  <a:pos x="connsiteX1" y="connsiteY1"/>
                </a:cxn>
                <a:cxn ang="0">
                  <a:pos x="connsiteX2" y="connsiteY2"/>
                </a:cxn>
                <a:cxn ang="0">
                  <a:pos x="connsiteX3" y="connsiteY3"/>
                </a:cxn>
              </a:cxnLst>
              <a:rect l="l" t="t" r="r" b="b"/>
              <a:pathLst>
                <a:path w="231648" h="830780">
                  <a:moveTo>
                    <a:pt x="0" y="0"/>
                  </a:moveTo>
                  <a:cubicBezTo>
                    <a:pt x="58928" y="71120"/>
                    <a:pt x="117856" y="142240"/>
                    <a:pt x="146304" y="256032"/>
                  </a:cubicBezTo>
                  <a:cubicBezTo>
                    <a:pt x="174752" y="369824"/>
                    <a:pt x="156464" y="587248"/>
                    <a:pt x="170688" y="682752"/>
                  </a:cubicBezTo>
                  <a:cubicBezTo>
                    <a:pt x="184912" y="778256"/>
                    <a:pt x="224536" y="842264"/>
                    <a:pt x="231648" y="829056"/>
                  </a:cubicBezTo>
                </a:path>
              </a:pathLst>
            </a:custGeom>
            <a:noFill/>
            <a:ln w="9525" cap="flat" cmpd="sng" algn="ctr">
              <a:solidFill>
                <a:sysClr val="windowText" lastClr="000000"/>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344" name="文本框 343">
              <a:extLst>
                <a:ext uri="{FF2B5EF4-FFF2-40B4-BE49-F238E27FC236}">
                  <a16:creationId xmlns:a16="http://schemas.microsoft.com/office/drawing/2014/main" id="{B749F36C-98F2-DB3F-5773-0A635BCC652D}"/>
                </a:ext>
              </a:extLst>
            </p:cNvPr>
            <p:cNvSpPr txBox="1"/>
            <p:nvPr/>
          </p:nvSpPr>
          <p:spPr>
            <a:xfrm flipH="1">
              <a:off x="2656060" y="6104039"/>
              <a:ext cx="2245760" cy="3435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0" cap="none" spc="0" normalizeH="0" baseline="0" noProof="0">
                  <a:ln>
                    <a:noFill/>
                  </a:ln>
                  <a:solidFill>
                    <a:prstClr val="black"/>
                  </a:solidFill>
                  <a:effectLst/>
                  <a:uLnTx/>
                  <a:uFillTx/>
                  <a:latin typeface="等线" panose="020F0502020204030204"/>
                  <a:ea typeface="等线" panose="02010600030101010101" pitchFamily="2" charset="-122"/>
                  <a:cs typeface="+mn-cs"/>
                </a:rPr>
                <a:t>224m</a:t>
              </a:r>
              <a:endParaRPr kumimoji="0" lang="zh-CN" altLang="en-US" sz="1200" b="1" i="0" u="none" strike="noStrike" kern="0" cap="none" spc="0" normalizeH="0" baseline="0" noProof="0" dirty="0">
                <a:ln>
                  <a:noFill/>
                </a:ln>
                <a:solidFill>
                  <a:srgbClr val="FF0000"/>
                </a:solidFill>
                <a:effectLst/>
                <a:uLnTx/>
                <a:uFillTx/>
                <a:latin typeface="等线" panose="020F0502020204030204"/>
                <a:ea typeface="等线" panose="02010600030101010101" pitchFamily="2" charset="-122"/>
                <a:cs typeface="+mn-cs"/>
              </a:endParaRPr>
            </a:p>
          </p:txBody>
        </p:sp>
        <p:cxnSp>
          <p:nvCxnSpPr>
            <p:cNvPr id="345" name="直接箭头连接符 344">
              <a:extLst>
                <a:ext uri="{FF2B5EF4-FFF2-40B4-BE49-F238E27FC236}">
                  <a16:creationId xmlns:a16="http://schemas.microsoft.com/office/drawing/2014/main" id="{56C7E922-74C6-2396-7088-1A1F9C561635}"/>
                </a:ext>
              </a:extLst>
            </p:cNvPr>
            <p:cNvCxnSpPr>
              <a:cxnSpLocks/>
            </p:cNvCxnSpPr>
            <p:nvPr/>
          </p:nvCxnSpPr>
          <p:spPr>
            <a:xfrm flipH="1" flipV="1">
              <a:off x="1455304" y="6323763"/>
              <a:ext cx="4766796" cy="30686"/>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46" name="直接箭头连接符 345">
              <a:extLst>
                <a:ext uri="{FF2B5EF4-FFF2-40B4-BE49-F238E27FC236}">
                  <a16:creationId xmlns:a16="http://schemas.microsoft.com/office/drawing/2014/main" id="{AD2D2B4D-FA38-A412-4F01-9FC40561DF1E}"/>
                </a:ext>
              </a:extLst>
            </p:cNvPr>
            <p:cNvCxnSpPr>
              <a:cxnSpLocks/>
            </p:cNvCxnSpPr>
            <p:nvPr/>
          </p:nvCxnSpPr>
          <p:spPr>
            <a:xfrm flipV="1">
              <a:off x="6514373" y="2227871"/>
              <a:ext cx="2308" cy="1360768"/>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47" name="文本框 346">
              <a:extLst>
                <a:ext uri="{FF2B5EF4-FFF2-40B4-BE49-F238E27FC236}">
                  <a16:creationId xmlns:a16="http://schemas.microsoft.com/office/drawing/2014/main" id="{3AA80C24-DD27-1C52-E9EE-723ECEBD5917}"/>
                </a:ext>
              </a:extLst>
            </p:cNvPr>
            <p:cNvSpPr txBox="1"/>
            <p:nvPr/>
          </p:nvSpPr>
          <p:spPr>
            <a:xfrm>
              <a:off x="5783983" y="2767298"/>
              <a:ext cx="1525465"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0" cap="none" spc="0" normalizeH="0" baseline="0" noProof="0" dirty="0">
                  <a:ln>
                    <a:noFill/>
                  </a:ln>
                  <a:solidFill>
                    <a:prstClr val="black"/>
                  </a:solidFill>
                  <a:effectLst/>
                  <a:uLnTx/>
                  <a:uFillTx/>
                  <a:latin typeface="等线" panose="020F0502020204030204"/>
                  <a:ea typeface="等线" panose="02010600030101010101" pitchFamily="2" charset="-122"/>
                  <a:cs typeface="+mn-cs"/>
                </a:rPr>
                <a:t>100m shaft</a:t>
              </a:r>
              <a:endParaRPr kumimoji="0" lang="zh-CN" altLang="en-US" sz="1200" b="1" i="0" u="none" strike="noStrike" kern="0" cap="none" spc="0" normalizeH="0" baseline="0" noProof="0" dirty="0">
                <a:ln>
                  <a:noFill/>
                </a:ln>
                <a:solidFill>
                  <a:srgbClr val="FF0000"/>
                </a:solidFill>
                <a:effectLst/>
                <a:uLnTx/>
                <a:uFillTx/>
                <a:latin typeface="等线" panose="020F0502020204030204"/>
                <a:ea typeface="等线" panose="02010600030101010101" pitchFamily="2" charset="-122"/>
                <a:cs typeface="+mn-cs"/>
              </a:endParaRPr>
            </a:p>
          </p:txBody>
        </p:sp>
        <p:sp>
          <p:nvSpPr>
            <p:cNvPr id="348" name="矩形 347">
              <a:extLst>
                <a:ext uri="{FF2B5EF4-FFF2-40B4-BE49-F238E27FC236}">
                  <a16:creationId xmlns:a16="http://schemas.microsoft.com/office/drawing/2014/main" id="{7784FFB8-44F9-9E90-F519-E6F396E33A19}"/>
                </a:ext>
              </a:extLst>
            </p:cNvPr>
            <p:cNvSpPr/>
            <p:nvPr/>
          </p:nvSpPr>
          <p:spPr>
            <a:xfrm>
              <a:off x="9367786" y="2707354"/>
              <a:ext cx="613168" cy="706793"/>
            </a:xfrm>
            <a:prstGeom prst="rect">
              <a:avLst/>
            </a:prstGeom>
            <a:gradFill flip="none" rotWithShape="1">
              <a:gsLst>
                <a:gs pos="20000">
                  <a:sysClr val="window" lastClr="FFFFFF">
                    <a:lumMod val="65000"/>
                  </a:sysClr>
                </a:gs>
                <a:gs pos="80000">
                  <a:sysClr val="window" lastClr="FFFFFF">
                    <a:lumMod val="65000"/>
                  </a:sysClr>
                </a:gs>
                <a:gs pos="50000">
                  <a:sysClr val="window" lastClr="FFFFFF">
                    <a:lumMod val="95000"/>
                  </a:sysClr>
                </a:gs>
                <a:gs pos="2000">
                  <a:srgbClr val="E7E6E6">
                    <a:lumMod val="50000"/>
                  </a:srgbClr>
                </a:gs>
                <a:gs pos="100000">
                  <a:srgbClr val="E7E6E6">
                    <a:lumMod val="7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349" name="文本框 22">
              <a:extLst>
                <a:ext uri="{FF2B5EF4-FFF2-40B4-BE49-F238E27FC236}">
                  <a16:creationId xmlns:a16="http://schemas.microsoft.com/office/drawing/2014/main" id="{8D36C805-FA2D-8DD5-F05C-868F59CBD469}"/>
                </a:ext>
              </a:extLst>
            </p:cNvPr>
            <p:cNvSpPr txBox="1">
              <a:spLocks noChangeArrowheads="1"/>
            </p:cNvSpPr>
            <p:nvPr/>
          </p:nvSpPr>
          <p:spPr bwMode="auto">
            <a:xfrm>
              <a:off x="9031245" y="2822267"/>
              <a:ext cx="1043312" cy="470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00B0F0"/>
                </a:buClr>
                <a:buSzPct val="90000"/>
                <a:buFont typeface="Wingdings" panose="05000000000000000000" pitchFamily="2" charset="2"/>
                <a:buChar char="n"/>
                <a:defRPr sz="2800">
                  <a:solidFill>
                    <a:srgbClr val="003399"/>
                  </a:solidFill>
                  <a:latin typeface="微软雅黑" panose="020B0503020204020204" pitchFamily="34" charset="-122"/>
                  <a:ea typeface="微软雅黑" panose="020B0503020204020204" pitchFamily="34" charset="-122"/>
                </a:defRPr>
              </a:lvl1pPr>
              <a:lvl2pPr marL="742950" indent="-285750">
                <a:spcBef>
                  <a:spcPct val="20000"/>
                </a:spcBef>
                <a:buClr>
                  <a:srgbClr val="00B050"/>
                </a:buClr>
                <a:buSzPct val="75000"/>
                <a:buFont typeface="Wingdings" panose="05000000000000000000" pitchFamily="2" charset="2"/>
                <a:buChar char="l"/>
                <a:defRPr sz="2400">
                  <a:solidFill>
                    <a:schemeClr val="tx1"/>
                  </a:solidFill>
                  <a:latin typeface="微软雅黑" panose="020B0503020204020204" pitchFamily="34" charset="-122"/>
                  <a:ea typeface="微软雅黑" panose="020B0503020204020204" pitchFamily="34" charset="-122"/>
                </a:defRPr>
              </a:lvl2pPr>
              <a:lvl3pPr marL="1143000" indent="-228600">
                <a:spcBef>
                  <a:spcPct val="20000"/>
                </a:spcBef>
                <a:buChar char="•"/>
                <a:defRPr sz="2400">
                  <a:solidFill>
                    <a:srgbClr val="003399"/>
                  </a:solidFill>
                  <a:latin typeface="Arial" panose="020B0604020202020204" pitchFamily="34" charset="0"/>
                  <a:ea typeface="黑体" panose="02010609060101010101" pitchFamily="49" charset="-122"/>
                </a:defRPr>
              </a:lvl3pPr>
              <a:lvl4pPr marL="1600200" indent="-228600">
                <a:spcBef>
                  <a:spcPct val="20000"/>
                </a:spcBef>
                <a:buChar char="–"/>
                <a:defRPr sz="2800">
                  <a:solidFill>
                    <a:srgbClr val="003399"/>
                  </a:solidFill>
                  <a:latin typeface="Arial" panose="020B0604020202020204" pitchFamily="34" charset="0"/>
                  <a:ea typeface="黑体" panose="02010609060101010101" pitchFamily="49" charset="-122"/>
                </a:defRPr>
              </a:lvl4pPr>
              <a:lvl5pPr marL="2057400" indent="-228600">
                <a:spcBef>
                  <a:spcPct val="20000"/>
                </a:spcBef>
                <a:buChar char="»"/>
                <a:defRPr sz="2800">
                  <a:solidFill>
                    <a:srgbClr val="003399"/>
                  </a:solidFill>
                  <a:latin typeface="Arial" panose="020B0604020202020204" pitchFamily="34" charset="0"/>
                  <a:ea typeface="黑体" panose="02010609060101010101" pitchFamily="49" charset="-122"/>
                </a:defRPr>
              </a:lvl5pPr>
              <a:lvl6pPr marL="25146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6pPr>
              <a:lvl7pPr marL="29718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7pPr>
              <a:lvl8pPr marL="34290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8pPr>
              <a:lvl9pPr marL="38862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zh-CN" sz="1400" b="1" i="0" u="none" strike="noStrike" kern="1200" cap="none" spc="0" normalizeH="0" baseline="0" noProof="0">
                  <a:ln>
                    <a:noFill/>
                  </a:ln>
                  <a:solidFill>
                    <a:prstClr val="black"/>
                  </a:solidFill>
                  <a:effectLst/>
                  <a:uLnTx/>
                  <a:uFillTx/>
                  <a:latin typeface="Times New Roman" panose="02020603050405020304" pitchFamily="18" charset="0"/>
                  <a:ea typeface="华文中宋" panose="02010600040101010101" pitchFamily="2" charset="-122"/>
                  <a:cs typeface="+mn-cs"/>
                </a:rPr>
                <a:t>Control cabinet</a:t>
              </a:r>
              <a:endParaRPr kumimoji="0" lang="zh-CN" altLang="en-US" sz="1400" b="1" i="0" u="none" strike="noStrike" kern="1200" cap="none" spc="0" normalizeH="0" baseline="0" noProof="0" dirty="0">
                <a:ln>
                  <a:noFill/>
                </a:ln>
                <a:solidFill>
                  <a:prstClr val="black"/>
                </a:solidFill>
                <a:effectLst/>
                <a:uLnTx/>
                <a:uFillTx/>
                <a:latin typeface="Times New Roman" panose="02020603050405020304" pitchFamily="18" charset="0"/>
                <a:ea typeface="华文中宋" panose="02010600040101010101" pitchFamily="2" charset="-122"/>
                <a:cs typeface="+mn-cs"/>
              </a:endParaRPr>
            </a:p>
          </p:txBody>
        </p:sp>
        <p:pic>
          <p:nvPicPr>
            <p:cNvPr id="350" name="图片 349">
              <a:extLst>
                <a:ext uri="{FF2B5EF4-FFF2-40B4-BE49-F238E27FC236}">
                  <a16:creationId xmlns:a16="http://schemas.microsoft.com/office/drawing/2014/main" id="{02F855E4-E2EE-D959-3080-21B8C31BDFE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12109" y="923770"/>
              <a:ext cx="2205960" cy="1229841"/>
            </a:xfrm>
            <a:prstGeom prst="rect">
              <a:avLst/>
            </a:prstGeom>
          </p:spPr>
        </p:pic>
        <p:sp>
          <p:nvSpPr>
            <p:cNvPr id="351" name="文本框 350">
              <a:extLst>
                <a:ext uri="{FF2B5EF4-FFF2-40B4-BE49-F238E27FC236}">
                  <a16:creationId xmlns:a16="http://schemas.microsoft.com/office/drawing/2014/main" id="{AE04589D-960A-4E84-DB3F-02CA8BCC3AE2}"/>
                </a:ext>
              </a:extLst>
            </p:cNvPr>
            <p:cNvSpPr txBox="1"/>
            <p:nvPr/>
          </p:nvSpPr>
          <p:spPr>
            <a:xfrm>
              <a:off x="8025026" y="941114"/>
              <a:ext cx="1200630" cy="2489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0" cap="none" spc="0" normalizeH="0" baseline="0" noProof="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Tanks zone</a:t>
              </a:r>
              <a:endParaRPr kumimoji="0" lang="zh-CN" altLang="en-US" sz="1200" b="1" i="0" u="none" strike="noStrike" kern="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356" name="矩形 355">
              <a:extLst>
                <a:ext uri="{FF2B5EF4-FFF2-40B4-BE49-F238E27FC236}">
                  <a16:creationId xmlns:a16="http://schemas.microsoft.com/office/drawing/2014/main" id="{90CBC528-B80E-56EF-E540-6D6B3B58CA61}"/>
                </a:ext>
              </a:extLst>
            </p:cNvPr>
            <p:cNvSpPr/>
            <p:nvPr/>
          </p:nvSpPr>
          <p:spPr>
            <a:xfrm rot="10800000">
              <a:off x="8055471" y="2539075"/>
              <a:ext cx="411748" cy="75241"/>
            </a:xfrm>
            <a:prstGeom prst="rect">
              <a:avLst/>
            </a:prstGeom>
            <a:gradFill flip="none" rotWithShape="1">
              <a:gsLst>
                <a:gs pos="27000">
                  <a:sysClr val="window" lastClr="FFFFFF">
                    <a:lumMod val="65000"/>
                  </a:sysClr>
                </a:gs>
                <a:gs pos="75000">
                  <a:sysClr val="window" lastClr="FFFFFF">
                    <a:lumMod val="65000"/>
                  </a:sysClr>
                </a:gs>
                <a:gs pos="50000">
                  <a:sysClr val="window" lastClr="FFFFFF">
                    <a:lumMod val="95000"/>
                  </a:sysClr>
                </a:gs>
                <a:gs pos="1000">
                  <a:srgbClr val="E7E6E6">
                    <a:lumMod val="25000"/>
                  </a:srgbClr>
                </a:gs>
                <a:gs pos="100000">
                  <a:srgbClr val="E7E6E6">
                    <a:lumMod val="2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357" name="矩形 356">
              <a:extLst>
                <a:ext uri="{FF2B5EF4-FFF2-40B4-BE49-F238E27FC236}">
                  <a16:creationId xmlns:a16="http://schemas.microsoft.com/office/drawing/2014/main" id="{425B8B58-4311-DF0A-E868-30A9DD35E2D2}"/>
                </a:ext>
              </a:extLst>
            </p:cNvPr>
            <p:cNvSpPr/>
            <p:nvPr/>
          </p:nvSpPr>
          <p:spPr>
            <a:xfrm>
              <a:off x="5828778" y="4190009"/>
              <a:ext cx="1377306" cy="94019"/>
            </a:xfrm>
            <a:prstGeom prst="rect">
              <a:avLst/>
            </a:prstGeom>
            <a:gradFill flip="none" rotWithShape="1">
              <a:gsLst>
                <a:gs pos="27000">
                  <a:sysClr val="window" lastClr="FFFFFF">
                    <a:lumMod val="65000"/>
                  </a:sysClr>
                </a:gs>
                <a:gs pos="75000">
                  <a:sysClr val="window" lastClr="FFFFFF">
                    <a:lumMod val="65000"/>
                  </a:sysClr>
                </a:gs>
                <a:gs pos="50000">
                  <a:sysClr val="window" lastClr="FFFFFF">
                    <a:lumMod val="95000"/>
                  </a:sysClr>
                </a:gs>
                <a:gs pos="1000">
                  <a:srgbClr val="E7E6E6">
                    <a:lumMod val="25000"/>
                  </a:srgbClr>
                </a:gs>
                <a:gs pos="100000">
                  <a:srgbClr val="E7E6E6">
                    <a:lumMod val="2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358" name="矩形 357">
              <a:extLst>
                <a:ext uri="{FF2B5EF4-FFF2-40B4-BE49-F238E27FC236}">
                  <a16:creationId xmlns:a16="http://schemas.microsoft.com/office/drawing/2014/main" id="{1C5F3E2D-C76F-3B1C-CC8B-4441B4098B6B}"/>
                </a:ext>
              </a:extLst>
            </p:cNvPr>
            <p:cNvSpPr/>
            <p:nvPr/>
          </p:nvSpPr>
          <p:spPr>
            <a:xfrm rot="10800000">
              <a:off x="7201863" y="2544237"/>
              <a:ext cx="716641" cy="74207"/>
            </a:xfrm>
            <a:prstGeom prst="rect">
              <a:avLst/>
            </a:prstGeom>
            <a:gradFill flip="none" rotWithShape="1">
              <a:gsLst>
                <a:gs pos="27000">
                  <a:sysClr val="window" lastClr="FFFFFF">
                    <a:lumMod val="65000"/>
                  </a:sysClr>
                </a:gs>
                <a:gs pos="75000">
                  <a:sysClr val="window" lastClr="FFFFFF">
                    <a:lumMod val="65000"/>
                  </a:sysClr>
                </a:gs>
                <a:gs pos="50000">
                  <a:sysClr val="window" lastClr="FFFFFF">
                    <a:lumMod val="95000"/>
                  </a:sysClr>
                </a:gs>
                <a:gs pos="1000">
                  <a:srgbClr val="E7E6E6">
                    <a:lumMod val="25000"/>
                  </a:srgbClr>
                </a:gs>
                <a:gs pos="100000">
                  <a:srgbClr val="E7E6E6">
                    <a:lumMod val="2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359" name="矩形 358">
              <a:extLst>
                <a:ext uri="{FF2B5EF4-FFF2-40B4-BE49-F238E27FC236}">
                  <a16:creationId xmlns:a16="http://schemas.microsoft.com/office/drawing/2014/main" id="{67B533C4-3AA3-CFCD-A1DB-E630C4F363E1}"/>
                </a:ext>
              </a:extLst>
            </p:cNvPr>
            <p:cNvSpPr/>
            <p:nvPr/>
          </p:nvSpPr>
          <p:spPr>
            <a:xfrm rot="5400000">
              <a:off x="6308262" y="3370533"/>
              <a:ext cx="1744136" cy="80306"/>
            </a:xfrm>
            <a:prstGeom prst="rect">
              <a:avLst/>
            </a:prstGeom>
            <a:gradFill flip="none" rotWithShape="1">
              <a:gsLst>
                <a:gs pos="27000">
                  <a:sysClr val="window" lastClr="FFFFFF">
                    <a:lumMod val="65000"/>
                  </a:sysClr>
                </a:gs>
                <a:gs pos="75000">
                  <a:sysClr val="window" lastClr="FFFFFF">
                    <a:lumMod val="65000"/>
                  </a:sysClr>
                </a:gs>
                <a:gs pos="50000">
                  <a:sysClr val="window" lastClr="FFFFFF">
                    <a:lumMod val="95000"/>
                  </a:sysClr>
                </a:gs>
                <a:gs pos="1000">
                  <a:srgbClr val="E7E6E6">
                    <a:lumMod val="25000"/>
                  </a:srgbClr>
                </a:gs>
                <a:gs pos="100000">
                  <a:srgbClr val="E7E6E6">
                    <a:lumMod val="2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360" name="矩形 359">
              <a:extLst>
                <a:ext uri="{FF2B5EF4-FFF2-40B4-BE49-F238E27FC236}">
                  <a16:creationId xmlns:a16="http://schemas.microsoft.com/office/drawing/2014/main" id="{BDB1C136-6C43-CF51-CE94-44CC69D0DC5C}"/>
                </a:ext>
              </a:extLst>
            </p:cNvPr>
            <p:cNvSpPr/>
            <p:nvPr/>
          </p:nvSpPr>
          <p:spPr>
            <a:xfrm flipH="1">
              <a:off x="1914392" y="4696985"/>
              <a:ext cx="411952" cy="41786"/>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 b="1" i="0" u="none" strike="noStrike" kern="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8000</a:t>
              </a:r>
              <a:endParaRPr kumimoji="0" lang="zh-CN" altLang="en-US" sz="600" b="1" i="0" u="none" strike="noStrike" kern="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361" name="矩形 360">
              <a:extLst>
                <a:ext uri="{FF2B5EF4-FFF2-40B4-BE49-F238E27FC236}">
                  <a16:creationId xmlns:a16="http://schemas.microsoft.com/office/drawing/2014/main" id="{FD58270F-9A36-8641-AD29-823E5F67A6FE}"/>
                </a:ext>
              </a:extLst>
            </p:cNvPr>
            <p:cNvSpPr/>
            <p:nvPr/>
          </p:nvSpPr>
          <p:spPr>
            <a:xfrm flipH="1">
              <a:off x="4711985" y="4703030"/>
              <a:ext cx="442447" cy="41786"/>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600" b="1" i="0" u="none" strike="noStrike" kern="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362" name="矩形 361">
              <a:extLst>
                <a:ext uri="{FF2B5EF4-FFF2-40B4-BE49-F238E27FC236}">
                  <a16:creationId xmlns:a16="http://schemas.microsoft.com/office/drawing/2014/main" id="{CB00658F-362B-C811-9A09-565191A1BF31}"/>
                </a:ext>
              </a:extLst>
            </p:cNvPr>
            <p:cNvSpPr/>
            <p:nvPr/>
          </p:nvSpPr>
          <p:spPr>
            <a:xfrm flipH="1">
              <a:off x="2015110" y="4683390"/>
              <a:ext cx="311832" cy="61133"/>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600" b="1" i="0" u="none" strike="noStrike" kern="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363" name="矩形 362">
              <a:extLst>
                <a:ext uri="{FF2B5EF4-FFF2-40B4-BE49-F238E27FC236}">
                  <a16:creationId xmlns:a16="http://schemas.microsoft.com/office/drawing/2014/main" id="{CBD91134-FF6D-186B-F927-6C9521BBE334}"/>
                </a:ext>
              </a:extLst>
            </p:cNvPr>
            <p:cNvSpPr/>
            <p:nvPr/>
          </p:nvSpPr>
          <p:spPr>
            <a:xfrm flipH="1">
              <a:off x="1816819" y="4689362"/>
              <a:ext cx="478578" cy="41786"/>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 b="1" i="0" u="none" strike="noStrike" kern="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11000</a:t>
              </a:r>
              <a:endParaRPr kumimoji="0" lang="zh-CN" altLang="en-US" sz="600" b="1" i="0" u="none" strike="noStrike" kern="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364" name="任意多边形: 形状 363">
              <a:extLst>
                <a:ext uri="{FF2B5EF4-FFF2-40B4-BE49-F238E27FC236}">
                  <a16:creationId xmlns:a16="http://schemas.microsoft.com/office/drawing/2014/main" id="{D54795E6-35A8-1A58-09A7-48AD05BBF4E9}"/>
                </a:ext>
              </a:extLst>
            </p:cNvPr>
            <p:cNvSpPr/>
            <p:nvPr/>
          </p:nvSpPr>
          <p:spPr>
            <a:xfrm flipH="1">
              <a:off x="3614072" y="4067311"/>
              <a:ext cx="276212" cy="759308"/>
            </a:xfrm>
            <a:custGeom>
              <a:avLst/>
              <a:gdLst>
                <a:gd name="connsiteX0" fmla="*/ 0 w 231648"/>
                <a:gd name="connsiteY0" fmla="*/ 0 h 830780"/>
                <a:gd name="connsiteX1" fmla="*/ 146304 w 231648"/>
                <a:gd name="connsiteY1" fmla="*/ 256032 h 830780"/>
                <a:gd name="connsiteX2" fmla="*/ 170688 w 231648"/>
                <a:gd name="connsiteY2" fmla="*/ 682752 h 830780"/>
                <a:gd name="connsiteX3" fmla="*/ 231648 w 231648"/>
                <a:gd name="connsiteY3" fmla="*/ 829056 h 830780"/>
              </a:gdLst>
              <a:ahLst/>
              <a:cxnLst>
                <a:cxn ang="0">
                  <a:pos x="connsiteX0" y="connsiteY0"/>
                </a:cxn>
                <a:cxn ang="0">
                  <a:pos x="connsiteX1" y="connsiteY1"/>
                </a:cxn>
                <a:cxn ang="0">
                  <a:pos x="connsiteX2" y="connsiteY2"/>
                </a:cxn>
                <a:cxn ang="0">
                  <a:pos x="connsiteX3" y="connsiteY3"/>
                </a:cxn>
              </a:cxnLst>
              <a:rect l="l" t="t" r="r" b="b"/>
              <a:pathLst>
                <a:path w="231648" h="830780">
                  <a:moveTo>
                    <a:pt x="0" y="0"/>
                  </a:moveTo>
                  <a:cubicBezTo>
                    <a:pt x="58928" y="71120"/>
                    <a:pt x="117856" y="142240"/>
                    <a:pt x="146304" y="256032"/>
                  </a:cubicBezTo>
                  <a:cubicBezTo>
                    <a:pt x="174752" y="369824"/>
                    <a:pt x="156464" y="587248"/>
                    <a:pt x="170688" y="682752"/>
                  </a:cubicBezTo>
                  <a:cubicBezTo>
                    <a:pt x="184912" y="778256"/>
                    <a:pt x="224536" y="842264"/>
                    <a:pt x="231648" y="829056"/>
                  </a:cubicBezTo>
                </a:path>
              </a:pathLst>
            </a:custGeom>
            <a:noFill/>
            <a:ln w="9525" cap="flat" cmpd="sng" algn="ctr">
              <a:solidFill>
                <a:sysClr val="windowText" lastClr="000000"/>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365" name="任意多边形: 形状 364">
              <a:extLst>
                <a:ext uri="{FF2B5EF4-FFF2-40B4-BE49-F238E27FC236}">
                  <a16:creationId xmlns:a16="http://schemas.microsoft.com/office/drawing/2014/main" id="{DF0208A9-452D-687A-0A35-FAF996B38EF2}"/>
                </a:ext>
              </a:extLst>
            </p:cNvPr>
            <p:cNvSpPr/>
            <p:nvPr/>
          </p:nvSpPr>
          <p:spPr>
            <a:xfrm flipH="1">
              <a:off x="3316067" y="4061143"/>
              <a:ext cx="276212" cy="759308"/>
            </a:xfrm>
            <a:custGeom>
              <a:avLst/>
              <a:gdLst>
                <a:gd name="connsiteX0" fmla="*/ 0 w 231648"/>
                <a:gd name="connsiteY0" fmla="*/ 0 h 830780"/>
                <a:gd name="connsiteX1" fmla="*/ 146304 w 231648"/>
                <a:gd name="connsiteY1" fmla="*/ 256032 h 830780"/>
                <a:gd name="connsiteX2" fmla="*/ 170688 w 231648"/>
                <a:gd name="connsiteY2" fmla="*/ 682752 h 830780"/>
                <a:gd name="connsiteX3" fmla="*/ 231648 w 231648"/>
                <a:gd name="connsiteY3" fmla="*/ 829056 h 830780"/>
              </a:gdLst>
              <a:ahLst/>
              <a:cxnLst>
                <a:cxn ang="0">
                  <a:pos x="connsiteX0" y="connsiteY0"/>
                </a:cxn>
                <a:cxn ang="0">
                  <a:pos x="connsiteX1" y="connsiteY1"/>
                </a:cxn>
                <a:cxn ang="0">
                  <a:pos x="connsiteX2" y="connsiteY2"/>
                </a:cxn>
                <a:cxn ang="0">
                  <a:pos x="connsiteX3" y="connsiteY3"/>
                </a:cxn>
              </a:cxnLst>
              <a:rect l="l" t="t" r="r" b="b"/>
              <a:pathLst>
                <a:path w="231648" h="830780">
                  <a:moveTo>
                    <a:pt x="0" y="0"/>
                  </a:moveTo>
                  <a:cubicBezTo>
                    <a:pt x="58928" y="71120"/>
                    <a:pt x="117856" y="142240"/>
                    <a:pt x="146304" y="256032"/>
                  </a:cubicBezTo>
                  <a:cubicBezTo>
                    <a:pt x="174752" y="369824"/>
                    <a:pt x="156464" y="587248"/>
                    <a:pt x="170688" y="682752"/>
                  </a:cubicBezTo>
                  <a:cubicBezTo>
                    <a:pt x="184912" y="778256"/>
                    <a:pt x="224536" y="842264"/>
                    <a:pt x="231648" y="829056"/>
                  </a:cubicBezTo>
                </a:path>
              </a:pathLst>
            </a:custGeom>
            <a:noFill/>
            <a:ln w="9525" cap="flat" cmpd="sng" algn="ctr">
              <a:solidFill>
                <a:sysClr val="windowText" lastClr="000000"/>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366" name="矩形 365">
              <a:extLst>
                <a:ext uri="{FF2B5EF4-FFF2-40B4-BE49-F238E27FC236}">
                  <a16:creationId xmlns:a16="http://schemas.microsoft.com/office/drawing/2014/main" id="{E086A835-C48E-3477-BF4A-B05FFA22D9C3}"/>
                </a:ext>
              </a:extLst>
            </p:cNvPr>
            <p:cNvSpPr/>
            <p:nvPr/>
          </p:nvSpPr>
          <p:spPr>
            <a:xfrm rot="10800000" flipH="1">
              <a:off x="5890840" y="4128171"/>
              <a:ext cx="35557" cy="193542"/>
            </a:xfrm>
            <a:prstGeom prst="rect">
              <a:avLst/>
            </a:prstGeom>
            <a:solidFill>
              <a:sysClr val="windowText" lastClr="000000"/>
            </a:solidFill>
            <a:ln w="12700" cap="flat" cmpd="sng" algn="ctr">
              <a:solidFill>
                <a:sysClr val="windowText" lastClr="000000">
                  <a:shade val="50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367" name="文本框 366">
              <a:extLst>
                <a:ext uri="{FF2B5EF4-FFF2-40B4-BE49-F238E27FC236}">
                  <a16:creationId xmlns:a16="http://schemas.microsoft.com/office/drawing/2014/main" id="{9135763B-95A7-32F5-3108-FF29A37ADB6C}"/>
                </a:ext>
              </a:extLst>
            </p:cNvPr>
            <p:cNvSpPr txBox="1"/>
            <p:nvPr/>
          </p:nvSpPr>
          <p:spPr>
            <a:xfrm flipH="1">
              <a:off x="3432180" y="4696481"/>
              <a:ext cx="2055366" cy="2489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0" cap="none" spc="0" normalizeH="0" baseline="0" noProof="0">
                  <a:ln>
                    <a:noFill/>
                  </a:ln>
                  <a:solidFill>
                    <a:prstClr val="black"/>
                  </a:solidFill>
                  <a:effectLst/>
                  <a:uLnTx/>
                  <a:uFillTx/>
                  <a:latin typeface="等线" panose="020F0502020204030204"/>
                  <a:ea typeface="等线" panose="02010600030101010101" pitchFamily="2" charset="-122"/>
                  <a:cs typeface="+mn-cs"/>
                </a:rPr>
                <a:t>32m</a:t>
              </a:r>
              <a:endParaRPr kumimoji="0" lang="zh-CN" altLang="en-US" sz="1200" b="1" i="0" u="none" strike="noStrike" kern="0" cap="none" spc="0" normalizeH="0" baseline="0" noProof="0" dirty="0">
                <a:ln>
                  <a:noFill/>
                </a:ln>
                <a:solidFill>
                  <a:srgbClr val="FF0000"/>
                </a:solidFill>
                <a:effectLst/>
                <a:uLnTx/>
                <a:uFillTx/>
                <a:latin typeface="等线" panose="020F0502020204030204"/>
                <a:ea typeface="等线" panose="02010600030101010101" pitchFamily="2" charset="-122"/>
                <a:cs typeface="+mn-cs"/>
              </a:endParaRPr>
            </a:p>
          </p:txBody>
        </p:sp>
        <p:cxnSp>
          <p:nvCxnSpPr>
            <p:cNvPr id="368" name="直接箭头连接符 367">
              <a:extLst>
                <a:ext uri="{FF2B5EF4-FFF2-40B4-BE49-F238E27FC236}">
                  <a16:creationId xmlns:a16="http://schemas.microsoft.com/office/drawing/2014/main" id="{376C2A55-2BFC-26B2-2807-D3642A6A0C19}"/>
                </a:ext>
              </a:extLst>
            </p:cNvPr>
            <p:cNvCxnSpPr>
              <a:cxnSpLocks/>
            </p:cNvCxnSpPr>
            <p:nvPr/>
          </p:nvCxnSpPr>
          <p:spPr>
            <a:xfrm flipH="1" flipV="1">
              <a:off x="1209359" y="4915801"/>
              <a:ext cx="4656371" cy="20080"/>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69" name="矩形 368">
              <a:extLst>
                <a:ext uri="{FF2B5EF4-FFF2-40B4-BE49-F238E27FC236}">
                  <a16:creationId xmlns:a16="http://schemas.microsoft.com/office/drawing/2014/main" id="{FBE237EC-9442-EF6A-E95A-1C9D8C1E83F4}"/>
                </a:ext>
              </a:extLst>
            </p:cNvPr>
            <p:cNvSpPr/>
            <p:nvPr/>
          </p:nvSpPr>
          <p:spPr>
            <a:xfrm rot="5400000">
              <a:off x="7631445" y="2809278"/>
              <a:ext cx="591547" cy="58290"/>
            </a:xfrm>
            <a:prstGeom prst="rect">
              <a:avLst/>
            </a:prstGeom>
            <a:gradFill flip="none" rotWithShape="1">
              <a:gsLst>
                <a:gs pos="27000">
                  <a:sysClr val="window" lastClr="FFFFFF">
                    <a:lumMod val="65000"/>
                  </a:sysClr>
                </a:gs>
                <a:gs pos="75000">
                  <a:sysClr val="window" lastClr="FFFFFF">
                    <a:lumMod val="65000"/>
                  </a:sysClr>
                </a:gs>
                <a:gs pos="50000">
                  <a:sysClr val="window" lastClr="FFFFFF">
                    <a:lumMod val="95000"/>
                  </a:sysClr>
                </a:gs>
                <a:gs pos="1000">
                  <a:srgbClr val="E7E6E6">
                    <a:lumMod val="25000"/>
                  </a:srgbClr>
                </a:gs>
                <a:gs pos="100000">
                  <a:srgbClr val="E7E6E6">
                    <a:lumMod val="2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370" name="矩形 369">
              <a:extLst>
                <a:ext uri="{FF2B5EF4-FFF2-40B4-BE49-F238E27FC236}">
                  <a16:creationId xmlns:a16="http://schemas.microsoft.com/office/drawing/2014/main" id="{C23905FE-BB2A-38EE-E515-49DE32A470AA}"/>
                </a:ext>
              </a:extLst>
            </p:cNvPr>
            <p:cNvSpPr/>
            <p:nvPr/>
          </p:nvSpPr>
          <p:spPr>
            <a:xfrm flipH="1">
              <a:off x="4805364" y="4690698"/>
              <a:ext cx="478578" cy="41786"/>
            </a:xfrm>
            <a:prstGeom prst="rect">
              <a:avLst/>
            </a:prstGeom>
            <a:solidFill>
              <a:sysClr val="window" lastClr="FFFFFF"/>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 b="1" i="0" u="none" strike="noStrike" kern="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11000</a:t>
              </a:r>
              <a:endParaRPr kumimoji="0" lang="zh-CN" altLang="en-US" sz="600" b="1" i="0" u="none" strike="noStrike" kern="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pic>
          <p:nvPicPr>
            <p:cNvPr id="371" name="图片 370">
              <a:extLst>
                <a:ext uri="{FF2B5EF4-FFF2-40B4-BE49-F238E27FC236}">
                  <a16:creationId xmlns:a16="http://schemas.microsoft.com/office/drawing/2014/main" id="{75F41D40-C506-24C7-18EB-FAE90CFE4520}"/>
                </a:ext>
              </a:extLst>
            </p:cNvPr>
            <p:cNvPicPr>
              <a:picLocks noChangeAspect="1"/>
            </p:cNvPicPr>
            <p:nvPr/>
          </p:nvPicPr>
          <p:blipFill>
            <a:blip r:embed="rId3"/>
            <a:stretch>
              <a:fillRect/>
            </a:stretch>
          </p:blipFill>
          <p:spPr>
            <a:xfrm>
              <a:off x="1114363" y="3826561"/>
              <a:ext cx="1778196" cy="861144"/>
            </a:xfrm>
            <a:prstGeom prst="rect">
              <a:avLst/>
            </a:prstGeom>
          </p:spPr>
        </p:pic>
        <p:cxnSp>
          <p:nvCxnSpPr>
            <p:cNvPr id="372" name="直接连接符 371">
              <a:extLst>
                <a:ext uri="{FF2B5EF4-FFF2-40B4-BE49-F238E27FC236}">
                  <a16:creationId xmlns:a16="http://schemas.microsoft.com/office/drawing/2014/main" id="{C430064F-47D4-E74F-D87F-0676DC15E455}"/>
                </a:ext>
              </a:extLst>
            </p:cNvPr>
            <p:cNvCxnSpPr>
              <a:cxnSpLocks/>
            </p:cNvCxnSpPr>
            <p:nvPr/>
          </p:nvCxnSpPr>
          <p:spPr>
            <a:xfrm flipH="1">
              <a:off x="1149484" y="4321221"/>
              <a:ext cx="0" cy="789068"/>
            </a:xfrm>
            <a:prstGeom prst="line">
              <a:avLst/>
            </a:prstGeom>
            <a:noFill/>
            <a:ln w="6350" cap="flat" cmpd="sng" algn="ctr">
              <a:solidFill>
                <a:sysClr val="window" lastClr="FFFFFF">
                  <a:lumMod val="65000"/>
                </a:sysClr>
              </a:solidFill>
              <a:prstDash val="solid"/>
              <a:miter lim="800000"/>
            </a:ln>
            <a:effectLst/>
          </p:spPr>
        </p:cxnSp>
        <p:cxnSp>
          <p:nvCxnSpPr>
            <p:cNvPr id="373" name="直接连接符 372">
              <a:extLst>
                <a:ext uri="{FF2B5EF4-FFF2-40B4-BE49-F238E27FC236}">
                  <a16:creationId xmlns:a16="http://schemas.microsoft.com/office/drawing/2014/main" id="{89A8E1B6-4C0A-E6B3-1F5B-006E2F704B03}"/>
                </a:ext>
              </a:extLst>
            </p:cNvPr>
            <p:cNvCxnSpPr>
              <a:cxnSpLocks/>
            </p:cNvCxnSpPr>
            <p:nvPr/>
          </p:nvCxnSpPr>
          <p:spPr>
            <a:xfrm flipH="1">
              <a:off x="5907016" y="4300974"/>
              <a:ext cx="0" cy="789068"/>
            </a:xfrm>
            <a:prstGeom prst="line">
              <a:avLst/>
            </a:prstGeom>
            <a:noFill/>
            <a:ln w="6350" cap="flat" cmpd="sng" algn="ctr">
              <a:solidFill>
                <a:sysClr val="window" lastClr="FFFFFF">
                  <a:lumMod val="65000"/>
                </a:sysClr>
              </a:solidFill>
              <a:prstDash val="solid"/>
              <a:miter lim="800000"/>
            </a:ln>
            <a:effectLst/>
          </p:spPr>
        </p:cxnSp>
        <p:cxnSp>
          <p:nvCxnSpPr>
            <p:cNvPr id="374" name="直接连接符 373">
              <a:extLst>
                <a:ext uri="{FF2B5EF4-FFF2-40B4-BE49-F238E27FC236}">
                  <a16:creationId xmlns:a16="http://schemas.microsoft.com/office/drawing/2014/main" id="{781D4F1B-2FD3-1D80-4CC8-48DCF28228DD}"/>
                </a:ext>
              </a:extLst>
            </p:cNvPr>
            <p:cNvCxnSpPr>
              <a:cxnSpLocks/>
            </p:cNvCxnSpPr>
            <p:nvPr/>
          </p:nvCxnSpPr>
          <p:spPr>
            <a:xfrm>
              <a:off x="7593238" y="5218058"/>
              <a:ext cx="0" cy="761702"/>
            </a:xfrm>
            <a:prstGeom prst="line">
              <a:avLst/>
            </a:prstGeom>
            <a:noFill/>
            <a:ln w="6350" cap="flat" cmpd="sng" algn="ctr">
              <a:solidFill>
                <a:sysClr val="window" lastClr="FFFFFF">
                  <a:lumMod val="65000"/>
                </a:sysClr>
              </a:solidFill>
              <a:prstDash val="solid"/>
              <a:miter lim="800000"/>
            </a:ln>
            <a:effectLst/>
          </p:spPr>
        </p:cxnSp>
        <p:sp>
          <p:nvSpPr>
            <p:cNvPr id="379" name="矩形 378">
              <a:extLst>
                <a:ext uri="{FF2B5EF4-FFF2-40B4-BE49-F238E27FC236}">
                  <a16:creationId xmlns:a16="http://schemas.microsoft.com/office/drawing/2014/main" id="{1AD15429-D91E-0A37-8B95-B2B936F63E42}"/>
                </a:ext>
              </a:extLst>
            </p:cNvPr>
            <p:cNvSpPr/>
            <p:nvPr/>
          </p:nvSpPr>
          <p:spPr>
            <a:xfrm rot="10800000">
              <a:off x="7532240" y="2786327"/>
              <a:ext cx="286954" cy="81009"/>
            </a:xfrm>
            <a:prstGeom prst="rect">
              <a:avLst/>
            </a:prstGeom>
            <a:gradFill flip="none" rotWithShape="1">
              <a:gsLst>
                <a:gs pos="27000">
                  <a:sysClr val="window" lastClr="FFFFFF">
                    <a:lumMod val="65000"/>
                  </a:sysClr>
                </a:gs>
                <a:gs pos="75000">
                  <a:sysClr val="window" lastClr="FFFFFF">
                    <a:lumMod val="65000"/>
                  </a:sysClr>
                </a:gs>
                <a:gs pos="50000">
                  <a:sysClr val="window" lastClr="FFFFFF">
                    <a:lumMod val="95000"/>
                  </a:sysClr>
                </a:gs>
                <a:gs pos="1000">
                  <a:srgbClr val="E7E6E6">
                    <a:lumMod val="25000"/>
                  </a:srgbClr>
                </a:gs>
                <a:gs pos="100000">
                  <a:srgbClr val="E7E6E6">
                    <a:lumMod val="2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380" name="矩形 379">
              <a:extLst>
                <a:ext uri="{FF2B5EF4-FFF2-40B4-BE49-F238E27FC236}">
                  <a16:creationId xmlns:a16="http://schemas.microsoft.com/office/drawing/2014/main" id="{D183650B-C423-1A7F-1CCB-3CCF1A4FCE81}"/>
                </a:ext>
              </a:extLst>
            </p:cNvPr>
            <p:cNvSpPr/>
            <p:nvPr/>
          </p:nvSpPr>
          <p:spPr>
            <a:xfrm rot="5400000">
              <a:off x="7620217" y="2935219"/>
              <a:ext cx="343490" cy="54465"/>
            </a:xfrm>
            <a:prstGeom prst="rect">
              <a:avLst/>
            </a:prstGeom>
            <a:gradFill flip="none" rotWithShape="1">
              <a:gsLst>
                <a:gs pos="27000">
                  <a:sysClr val="window" lastClr="FFFFFF">
                    <a:lumMod val="65000"/>
                  </a:sysClr>
                </a:gs>
                <a:gs pos="75000">
                  <a:sysClr val="window" lastClr="FFFFFF">
                    <a:lumMod val="65000"/>
                  </a:sysClr>
                </a:gs>
                <a:gs pos="50000">
                  <a:sysClr val="window" lastClr="FFFFFF">
                    <a:lumMod val="95000"/>
                  </a:sysClr>
                </a:gs>
                <a:gs pos="1000">
                  <a:srgbClr val="E7E6E6">
                    <a:lumMod val="25000"/>
                  </a:srgbClr>
                </a:gs>
                <a:gs pos="100000">
                  <a:srgbClr val="E7E6E6">
                    <a:lumMod val="2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381" name="文本框 380">
              <a:extLst>
                <a:ext uri="{FF2B5EF4-FFF2-40B4-BE49-F238E27FC236}">
                  <a16:creationId xmlns:a16="http://schemas.microsoft.com/office/drawing/2014/main" id="{5599066A-81F2-07E0-5204-B3E21F2E77B7}"/>
                </a:ext>
              </a:extLst>
            </p:cNvPr>
            <p:cNvSpPr txBox="1"/>
            <p:nvPr/>
          </p:nvSpPr>
          <p:spPr>
            <a:xfrm flipH="1">
              <a:off x="9724903" y="5978577"/>
              <a:ext cx="1799852" cy="461665"/>
            </a:xfrm>
            <a:prstGeom prst="rect">
              <a:avLst/>
            </a:prstGeom>
          </p:spPr>
          <p:style>
            <a:lnRef idx="1">
              <a:schemeClr val="accent4"/>
            </a:lnRef>
            <a:fillRef idx="2">
              <a:schemeClr val="accent4"/>
            </a:fillRef>
            <a:effectRef idx="1">
              <a:schemeClr val="accent4"/>
            </a:effectRef>
            <a:fontRef idx="minor">
              <a:schemeClr val="dk1"/>
            </a:fontRef>
          </p:style>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a:ln>
                    <a:noFill/>
                  </a:ln>
                  <a:solidFill>
                    <a:prstClr val="black"/>
                  </a:solidFill>
                  <a:effectLst/>
                  <a:uLnTx/>
                  <a:uFillTx/>
                  <a:latin typeface="Calibri"/>
                  <a:ea typeface="宋体" panose="02010600030101010101" pitchFamily="2" charset="-122"/>
                  <a:cs typeface="+mn-cs"/>
                </a:rPr>
                <a:t>Higgs 50MW</a:t>
              </a:r>
              <a:endParaRPr kumimoji="0" lang="zh-CN" altLang="en-US" sz="2400" b="1"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cxnSp>
          <p:nvCxnSpPr>
            <p:cNvPr id="382" name="直接连接符 381">
              <a:extLst>
                <a:ext uri="{FF2B5EF4-FFF2-40B4-BE49-F238E27FC236}">
                  <a16:creationId xmlns:a16="http://schemas.microsoft.com/office/drawing/2014/main" id="{445CE619-827B-CEB6-9308-09EBD29705EC}"/>
                </a:ext>
              </a:extLst>
            </p:cNvPr>
            <p:cNvCxnSpPr>
              <a:cxnSpLocks/>
            </p:cNvCxnSpPr>
            <p:nvPr/>
          </p:nvCxnSpPr>
          <p:spPr>
            <a:xfrm flipH="1">
              <a:off x="6238137" y="5818828"/>
              <a:ext cx="0" cy="789068"/>
            </a:xfrm>
            <a:prstGeom prst="line">
              <a:avLst/>
            </a:prstGeom>
            <a:noFill/>
            <a:ln w="6350" cap="flat" cmpd="sng" algn="ctr">
              <a:solidFill>
                <a:sysClr val="window" lastClr="FFFFFF">
                  <a:lumMod val="65000"/>
                </a:sysClr>
              </a:solidFill>
              <a:prstDash val="solid"/>
              <a:miter lim="800000"/>
            </a:ln>
            <a:effectLst/>
          </p:spPr>
        </p:cxnSp>
        <p:sp>
          <p:nvSpPr>
            <p:cNvPr id="383" name="文本框 382">
              <a:extLst>
                <a:ext uri="{FF2B5EF4-FFF2-40B4-BE49-F238E27FC236}">
                  <a16:creationId xmlns:a16="http://schemas.microsoft.com/office/drawing/2014/main" id="{B1AD86FA-A843-D8F2-0739-E92BD704B36C}"/>
                </a:ext>
              </a:extLst>
            </p:cNvPr>
            <p:cNvSpPr txBox="1"/>
            <p:nvPr/>
          </p:nvSpPr>
          <p:spPr>
            <a:xfrm flipH="1">
              <a:off x="9495589" y="2286926"/>
              <a:ext cx="1217568"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400">
                  <a:solidFill>
                    <a:prstClr val="black"/>
                  </a:solidFill>
                  <a:latin typeface="Comic Sans MS" panose="030F0702030302020204" pitchFamily="66" charset="0"/>
                  <a:ea typeface="宋体" panose="02010600030101010101" pitchFamily="2" charset="-122"/>
                </a:rPr>
                <a:t>15kW@4.5K</a:t>
              </a:r>
              <a:endParaRPr kumimoji="0" lang="zh-CN" altLang="en-US" sz="1400" b="0" i="0" u="none" strike="noStrike" kern="1200" cap="none" spc="0" normalizeH="0" baseline="0" noProof="0">
                <a:ln>
                  <a:noFill/>
                </a:ln>
                <a:solidFill>
                  <a:prstClr val="black"/>
                </a:solidFill>
                <a:effectLst/>
                <a:uLnTx/>
                <a:uFillTx/>
                <a:latin typeface="Comic Sans MS" panose="030F0702030302020204" pitchFamily="66" charset="0"/>
                <a:ea typeface="宋体" panose="02010600030101010101" pitchFamily="2" charset="-122"/>
                <a:cs typeface="+mn-cs"/>
              </a:endParaRPr>
            </a:p>
          </p:txBody>
        </p:sp>
        <p:sp>
          <p:nvSpPr>
            <p:cNvPr id="386" name="矩形 385">
              <a:extLst>
                <a:ext uri="{FF2B5EF4-FFF2-40B4-BE49-F238E27FC236}">
                  <a16:creationId xmlns:a16="http://schemas.microsoft.com/office/drawing/2014/main" id="{7D10C9C2-5EF3-74D8-C14A-88889D9B06B5}"/>
                </a:ext>
              </a:extLst>
            </p:cNvPr>
            <p:cNvSpPr/>
            <p:nvPr/>
          </p:nvSpPr>
          <p:spPr>
            <a:xfrm>
              <a:off x="2810405" y="4214903"/>
              <a:ext cx="1377306" cy="94019"/>
            </a:xfrm>
            <a:prstGeom prst="rect">
              <a:avLst/>
            </a:prstGeom>
            <a:gradFill flip="none" rotWithShape="1">
              <a:gsLst>
                <a:gs pos="27000">
                  <a:sysClr val="window" lastClr="FFFFFF">
                    <a:lumMod val="65000"/>
                  </a:sysClr>
                </a:gs>
                <a:gs pos="75000">
                  <a:sysClr val="window" lastClr="FFFFFF">
                    <a:lumMod val="65000"/>
                  </a:sysClr>
                </a:gs>
                <a:gs pos="50000">
                  <a:sysClr val="window" lastClr="FFFFFF">
                    <a:lumMod val="95000"/>
                  </a:sysClr>
                </a:gs>
                <a:gs pos="1000">
                  <a:srgbClr val="E7E6E6">
                    <a:lumMod val="25000"/>
                  </a:srgbClr>
                </a:gs>
                <a:gs pos="100000">
                  <a:srgbClr val="E7E6E6">
                    <a:lumMod val="2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388" name="矩形 387">
              <a:extLst>
                <a:ext uri="{FF2B5EF4-FFF2-40B4-BE49-F238E27FC236}">
                  <a16:creationId xmlns:a16="http://schemas.microsoft.com/office/drawing/2014/main" id="{BCB0B4F7-6CE3-C308-0CC8-19601054CB9A}"/>
                </a:ext>
              </a:extLst>
            </p:cNvPr>
            <p:cNvSpPr/>
            <p:nvPr/>
          </p:nvSpPr>
          <p:spPr>
            <a:xfrm rot="10800000" flipH="1">
              <a:off x="2916028" y="4171888"/>
              <a:ext cx="35557" cy="193542"/>
            </a:xfrm>
            <a:prstGeom prst="rect">
              <a:avLst/>
            </a:prstGeom>
            <a:solidFill>
              <a:sysClr val="windowText" lastClr="000000"/>
            </a:solidFill>
            <a:ln w="12700" cap="flat" cmpd="sng" algn="ctr">
              <a:solidFill>
                <a:sysClr val="windowText" lastClr="000000">
                  <a:shade val="50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389" name="矩形 388">
              <a:extLst>
                <a:ext uri="{FF2B5EF4-FFF2-40B4-BE49-F238E27FC236}">
                  <a16:creationId xmlns:a16="http://schemas.microsoft.com/office/drawing/2014/main" id="{BE63A7F1-BD0B-50B7-F9DE-2426A04694FA}"/>
                </a:ext>
              </a:extLst>
            </p:cNvPr>
            <p:cNvSpPr/>
            <p:nvPr/>
          </p:nvSpPr>
          <p:spPr>
            <a:xfrm flipH="1">
              <a:off x="2843021" y="4425701"/>
              <a:ext cx="1362974" cy="73324"/>
            </a:xfrm>
            <a:prstGeom prst="rect">
              <a:avLst/>
            </a:prstGeom>
            <a:solidFill>
              <a:schemeClr val="accent4">
                <a:lumMod val="40000"/>
                <a:lumOff val="60000"/>
              </a:schemeClr>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grpSp>
          <p:nvGrpSpPr>
            <p:cNvPr id="402" name="组合 401">
              <a:extLst>
                <a:ext uri="{FF2B5EF4-FFF2-40B4-BE49-F238E27FC236}">
                  <a16:creationId xmlns:a16="http://schemas.microsoft.com/office/drawing/2014/main" id="{C0BE2768-B0DA-36DD-D4E0-250F44DC6300}"/>
                </a:ext>
              </a:extLst>
            </p:cNvPr>
            <p:cNvGrpSpPr/>
            <p:nvPr/>
          </p:nvGrpSpPr>
          <p:grpSpPr>
            <a:xfrm flipH="1">
              <a:off x="3902932" y="4472491"/>
              <a:ext cx="74600" cy="413635"/>
              <a:chOff x="5931302" y="3291335"/>
              <a:chExt cx="139425" cy="580164"/>
            </a:xfrm>
          </p:grpSpPr>
          <p:sp>
            <p:nvSpPr>
              <p:cNvPr id="403" name="矩形 402">
                <a:extLst>
                  <a:ext uri="{FF2B5EF4-FFF2-40B4-BE49-F238E27FC236}">
                    <a16:creationId xmlns:a16="http://schemas.microsoft.com/office/drawing/2014/main" id="{6F2A73C3-E610-15B4-3BA3-1FEC46A2DFF4}"/>
                  </a:ext>
                </a:extLst>
              </p:cNvPr>
              <p:cNvSpPr/>
              <p:nvPr/>
            </p:nvSpPr>
            <p:spPr>
              <a:xfrm>
                <a:off x="5931308" y="3291335"/>
                <a:ext cx="139419" cy="21536"/>
              </a:xfrm>
              <a:prstGeom prst="rect">
                <a:avLst/>
              </a:prstGeom>
              <a:gradFill flip="none" rotWithShape="1">
                <a:gsLst>
                  <a:gs pos="5000">
                    <a:sysClr val="window" lastClr="FFFFFF">
                      <a:lumMod val="65000"/>
                    </a:sysClr>
                  </a:gs>
                  <a:gs pos="95000">
                    <a:sysClr val="window" lastClr="FFFFFF">
                      <a:lumMod val="65000"/>
                    </a:sysClr>
                  </a:gs>
                  <a:gs pos="50000">
                    <a:sysClr val="window" lastClr="FFFFFF">
                      <a:lumMod val="65000"/>
                    </a:sysClr>
                  </a:gs>
                  <a:gs pos="2000">
                    <a:sysClr val="window" lastClr="FFFFFF">
                      <a:lumMod val="50000"/>
                    </a:sysClr>
                  </a:gs>
                  <a:gs pos="100000">
                    <a:sysClr val="window" lastClr="FFFFFF">
                      <a:lumMod val="50000"/>
                    </a:sysClr>
                  </a:gs>
                </a:gsLst>
                <a:lin ang="0" scaled="1"/>
                <a:tileRect/>
              </a:gradFill>
              <a:ln w="12700" cap="flat" cmpd="sng" algn="ctr">
                <a:solidFill>
                  <a:sysClr val="windowText" lastClr="000000"/>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04" name="矩形 403">
                <a:extLst>
                  <a:ext uri="{FF2B5EF4-FFF2-40B4-BE49-F238E27FC236}">
                    <a16:creationId xmlns:a16="http://schemas.microsoft.com/office/drawing/2014/main" id="{D14EFD8D-2193-B617-2FCA-8C059A5222E6}"/>
                  </a:ext>
                </a:extLst>
              </p:cNvPr>
              <p:cNvSpPr/>
              <p:nvPr/>
            </p:nvSpPr>
            <p:spPr>
              <a:xfrm>
                <a:off x="5931302" y="3834865"/>
                <a:ext cx="139419" cy="36634"/>
              </a:xfrm>
              <a:prstGeom prst="rect">
                <a:avLst/>
              </a:prstGeom>
              <a:gradFill flip="none" rotWithShape="1">
                <a:gsLst>
                  <a:gs pos="5000">
                    <a:sysClr val="window" lastClr="FFFFFF">
                      <a:lumMod val="65000"/>
                    </a:sysClr>
                  </a:gs>
                  <a:gs pos="95000">
                    <a:sysClr val="window" lastClr="FFFFFF">
                      <a:lumMod val="65000"/>
                    </a:sysClr>
                  </a:gs>
                  <a:gs pos="50000">
                    <a:sysClr val="window" lastClr="FFFFFF">
                      <a:lumMod val="65000"/>
                    </a:sysClr>
                  </a:gs>
                  <a:gs pos="2000">
                    <a:sysClr val="window" lastClr="FFFFFF">
                      <a:lumMod val="50000"/>
                    </a:sysClr>
                  </a:gs>
                  <a:gs pos="100000">
                    <a:sysClr val="window" lastClr="FFFFFF">
                      <a:lumMod val="50000"/>
                    </a:sysClr>
                  </a:gs>
                </a:gsLst>
                <a:lin ang="0" scaled="1"/>
                <a:tileRect/>
              </a:gradFill>
              <a:ln w="12700" cap="flat" cmpd="sng" algn="ctr">
                <a:solidFill>
                  <a:sysClr val="windowText" lastClr="000000"/>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05" name="矩形 404">
                <a:extLst>
                  <a:ext uri="{FF2B5EF4-FFF2-40B4-BE49-F238E27FC236}">
                    <a16:creationId xmlns:a16="http://schemas.microsoft.com/office/drawing/2014/main" id="{F6E8E20E-B98E-90AE-8966-D696E51F7AA9}"/>
                  </a:ext>
                </a:extLst>
              </p:cNvPr>
              <p:cNvSpPr/>
              <p:nvPr/>
            </p:nvSpPr>
            <p:spPr>
              <a:xfrm>
                <a:off x="5960918" y="3305135"/>
                <a:ext cx="79614" cy="526517"/>
              </a:xfrm>
              <a:prstGeom prst="rect">
                <a:avLst/>
              </a:prstGeom>
              <a:gradFill flip="none" rotWithShape="1">
                <a:gsLst>
                  <a:gs pos="5000">
                    <a:sysClr val="window" lastClr="FFFFFF">
                      <a:lumMod val="65000"/>
                    </a:sysClr>
                  </a:gs>
                  <a:gs pos="95000">
                    <a:sysClr val="window" lastClr="FFFFFF">
                      <a:lumMod val="65000"/>
                    </a:sysClr>
                  </a:gs>
                  <a:gs pos="50000">
                    <a:sysClr val="window" lastClr="FFFFFF">
                      <a:lumMod val="65000"/>
                    </a:sysClr>
                  </a:gs>
                  <a:gs pos="2000">
                    <a:sysClr val="window" lastClr="FFFFFF">
                      <a:lumMod val="50000"/>
                    </a:sysClr>
                  </a:gs>
                  <a:gs pos="100000">
                    <a:sysClr val="window" lastClr="FFFFFF">
                      <a:lumMod val="50000"/>
                    </a:sysClr>
                  </a:gs>
                </a:gsLst>
                <a:lin ang="0" scaled="1"/>
                <a:tileRect/>
              </a:gradFill>
              <a:ln w="12700" cap="flat" cmpd="sng" algn="ctr">
                <a:solidFill>
                  <a:sysClr val="windowText" lastClr="000000"/>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grpSp>
          <p:nvGrpSpPr>
            <p:cNvPr id="406" name="组合 405">
              <a:extLst>
                <a:ext uri="{FF2B5EF4-FFF2-40B4-BE49-F238E27FC236}">
                  <a16:creationId xmlns:a16="http://schemas.microsoft.com/office/drawing/2014/main" id="{DCBB1E37-5CA3-09E1-0608-072A12A17FE4}"/>
                </a:ext>
              </a:extLst>
            </p:cNvPr>
            <p:cNvGrpSpPr/>
            <p:nvPr/>
          </p:nvGrpSpPr>
          <p:grpSpPr>
            <a:xfrm flipH="1">
              <a:off x="3058277" y="4472491"/>
              <a:ext cx="74600" cy="413635"/>
              <a:chOff x="5931302" y="3291335"/>
              <a:chExt cx="139425" cy="580164"/>
            </a:xfrm>
          </p:grpSpPr>
          <p:sp>
            <p:nvSpPr>
              <p:cNvPr id="407" name="矩形 406">
                <a:extLst>
                  <a:ext uri="{FF2B5EF4-FFF2-40B4-BE49-F238E27FC236}">
                    <a16:creationId xmlns:a16="http://schemas.microsoft.com/office/drawing/2014/main" id="{D37935C9-B55E-19E4-B6D2-B6558F7C6302}"/>
                  </a:ext>
                </a:extLst>
              </p:cNvPr>
              <p:cNvSpPr/>
              <p:nvPr/>
            </p:nvSpPr>
            <p:spPr>
              <a:xfrm>
                <a:off x="5931308" y="3291335"/>
                <a:ext cx="139419" cy="21536"/>
              </a:xfrm>
              <a:prstGeom prst="rect">
                <a:avLst/>
              </a:prstGeom>
              <a:gradFill flip="none" rotWithShape="1">
                <a:gsLst>
                  <a:gs pos="5000">
                    <a:sysClr val="window" lastClr="FFFFFF">
                      <a:lumMod val="65000"/>
                    </a:sysClr>
                  </a:gs>
                  <a:gs pos="95000">
                    <a:sysClr val="window" lastClr="FFFFFF">
                      <a:lumMod val="65000"/>
                    </a:sysClr>
                  </a:gs>
                  <a:gs pos="50000">
                    <a:sysClr val="window" lastClr="FFFFFF">
                      <a:lumMod val="65000"/>
                    </a:sysClr>
                  </a:gs>
                  <a:gs pos="2000">
                    <a:sysClr val="window" lastClr="FFFFFF">
                      <a:lumMod val="50000"/>
                    </a:sysClr>
                  </a:gs>
                  <a:gs pos="100000">
                    <a:sysClr val="window" lastClr="FFFFFF">
                      <a:lumMod val="50000"/>
                    </a:sysClr>
                  </a:gs>
                </a:gsLst>
                <a:lin ang="0" scaled="1"/>
                <a:tileRect/>
              </a:gradFill>
              <a:ln w="12700" cap="flat" cmpd="sng" algn="ctr">
                <a:solidFill>
                  <a:sysClr val="windowText" lastClr="000000"/>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08" name="矩形 407">
                <a:extLst>
                  <a:ext uri="{FF2B5EF4-FFF2-40B4-BE49-F238E27FC236}">
                    <a16:creationId xmlns:a16="http://schemas.microsoft.com/office/drawing/2014/main" id="{B1EF433F-7784-4B57-BD15-24415BB39497}"/>
                  </a:ext>
                </a:extLst>
              </p:cNvPr>
              <p:cNvSpPr/>
              <p:nvPr/>
            </p:nvSpPr>
            <p:spPr>
              <a:xfrm>
                <a:off x="5931302" y="3834865"/>
                <a:ext cx="139419" cy="36634"/>
              </a:xfrm>
              <a:prstGeom prst="rect">
                <a:avLst/>
              </a:prstGeom>
              <a:gradFill flip="none" rotWithShape="1">
                <a:gsLst>
                  <a:gs pos="5000">
                    <a:sysClr val="window" lastClr="FFFFFF">
                      <a:lumMod val="65000"/>
                    </a:sysClr>
                  </a:gs>
                  <a:gs pos="95000">
                    <a:sysClr val="window" lastClr="FFFFFF">
                      <a:lumMod val="65000"/>
                    </a:sysClr>
                  </a:gs>
                  <a:gs pos="50000">
                    <a:sysClr val="window" lastClr="FFFFFF">
                      <a:lumMod val="65000"/>
                    </a:sysClr>
                  </a:gs>
                  <a:gs pos="2000">
                    <a:sysClr val="window" lastClr="FFFFFF">
                      <a:lumMod val="50000"/>
                    </a:sysClr>
                  </a:gs>
                  <a:gs pos="100000">
                    <a:sysClr val="window" lastClr="FFFFFF">
                      <a:lumMod val="50000"/>
                    </a:sysClr>
                  </a:gs>
                </a:gsLst>
                <a:lin ang="0" scaled="1"/>
                <a:tileRect/>
              </a:gradFill>
              <a:ln w="12700" cap="flat" cmpd="sng" algn="ctr">
                <a:solidFill>
                  <a:sysClr val="windowText" lastClr="000000"/>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09" name="矩形 408">
                <a:extLst>
                  <a:ext uri="{FF2B5EF4-FFF2-40B4-BE49-F238E27FC236}">
                    <a16:creationId xmlns:a16="http://schemas.microsoft.com/office/drawing/2014/main" id="{FAC195EA-F999-D320-93AD-A80C7ACF332A}"/>
                  </a:ext>
                </a:extLst>
              </p:cNvPr>
              <p:cNvSpPr/>
              <p:nvPr/>
            </p:nvSpPr>
            <p:spPr>
              <a:xfrm>
                <a:off x="5960918" y="3305135"/>
                <a:ext cx="79614" cy="526517"/>
              </a:xfrm>
              <a:prstGeom prst="rect">
                <a:avLst/>
              </a:prstGeom>
              <a:gradFill flip="none" rotWithShape="1">
                <a:gsLst>
                  <a:gs pos="5000">
                    <a:sysClr val="window" lastClr="FFFFFF">
                      <a:lumMod val="65000"/>
                    </a:sysClr>
                  </a:gs>
                  <a:gs pos="95000">
                    <a:sysClr val="window" lastClr="FFFFFF">
                      <a:lumMod val="65000"/>
                    </a:sysClr>
                  </a:gs>
                  <a:gs pos="50000">
                    <a:sysClr val="window" lastClr="FFFFFF">
                      <a:lumMod val="65000"/>
                    </a:sysClr>
                  </a:gs>
                  <a:gs pos="2000">
                    <a:sysClr val="window" lastClr="FFFFFF">
                      <a:lumMod val="50000"/>
                    </a:sysClr>
                  </a:gs>
                  <a:gs pos="100000">
                    <a:sysClr val="window" lastClr="FFFFFF">
                      <a:lumMod val="50000"/>
                    </a:sysClr>
                  </a:gs>
                </a:gsLst>
                <a:lin ang="0" scaled="1"/>
                <a:tileRect/>
              </a:gradFill>
              <a:ln w="12700" cap="flat" cmpd="sng" algn="ctr">
                <a:solidFill>
                  <a:sysClr val="windowText" lastClr="000000"/>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410" name="矩形 409">
              <a:extLst>
                <a:ext uri="{FF2B5EF4-FFF2-40B4-BE49-F238E27FC236}">
                  <a16:creationId xmlns:a16="http://schemas.microsoft.com/office/drawing/2014/main" id="{0DF81EC5-79C1-9180-E28B-E07FB9FC5285}"/>
                </a:ext>
              </a:extLst>
            </p:cNvPr>
            <p:cNvSpPr/>
            <p:nvPr/>
          </p:nvSpPr>
          <p:spPr>
            <a:xfrm>
              <a:off x="6108346" y="5454934"/>
              <a:ext cx="1484892" cy="90506"/>
            </a:xfrm>
            <a:prstGeom prst="rect">
              <a:avLst/>
            </a:prstGeom>
            <a:gradFill flip="none" rotWithShape="1">
              <a:gsLst>
                <a:gs pos="27000">
                  <a:sysClr val="window" lastClr="FFFFFF">
                    <a:lumMod val="65000"/>
                  </a:sysClr>
                </a:gs>
                <a:gs pos="75000">
                  <a:sysClr val="window" lastClr="FFFFFF">
                    <a:lumMod val="65000"/>
                  </a:sysClr>
                </a:gs>
                <a:gs pos="50000">
                  <a:sysClr val="window" lastClr="FFFFFF">
                    <a:lumMod val="95000"/>
                  </a:sysClr>
                </a:gs>
                <a:gs pos="1000">
                  <a:srgbClr val="E7E6E6">
                    <a:lumMod val="25000"/>
                  </a:srgbClr>
                </a:gs>
                <a:gs pos="100000">
                  <a:srgbClr val="E7E6E6">
                    <a:lumMod val="2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415" name="矩形 414">
              <a:extLst>
                <a:ext uri="{FF2B5EF4-FFF2-40B4-BE49-F238E27FC236}">
                  <a16:creationId xmlns:a16="http://schemas.microsoft.com/office/drawing/2014/main" id="{F693BBAC-7A3C-1059-6403-A4246ECB8CBF}"/>
                </a:ext>
              </a:extLst>
            </p:cNvPr>
            <p:cNvSpPr/>
            <p:nvPr/>
          </p:nvSpPr>
          <p:spPr>
            <a:xfrm rot="10800000" flipH="1">
              <a:off x="3184047" y="5400690"/>
              <a:ext cx="38852" cy="239027"/>
            </a:xfrm>
            <a:prstGeom prst="rect">
              <a:avLst/>
            </a:prstGeom>
            <a:solidFill>
              <a:sysClr val="windowText" lastClr="000000"/>
            </a:solidFill>
            <a:ln w="12700" cap="flat" cmpd="sng" algn="ctr">
              <a:solidFill>
                <a:sysClr val="windowText" lastClr="000000">
                  <a:shade val="50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416" name="矩形 415">
              <a:extLst>
                <a:ext uri="{FF2B5EF4-FFF2-40B4-BE49-F238E27FC236}">
                  <a16:creationId xmlns:a16="http://schemas.microsoft.com/office/drawing/2014/main" id="{EC292A10-DDA3-8F26-EABC-ED6F5D051050}"/>
                </a:ext>
              </a:extLst>
            </p:cNvPr>
            <p:cNvSpPr/>
            <p:nvPr/>
          </p:nvSpPr>
          <p:spPr>
            <a:xfrm rot="10800000" flipH="1">
              <a:off x="6183248" y="5325554"/>
              <a:ext cx="38852" cy="239027"/>
            </a:xfrm>
            <a:prstGeom prst="rect">
              <a:avLst/>
            </a:prstGeom>
            <a:solidFill>
              <a:sysClr val="windowText" lastClr="000000"/>
            </a:solidFill>
            <a:ln w="12700" cap="flat" cmpd="sng" algn="ctr">
              <a:solidFill>
                <a:sysClr val="windowText" lastClr="000000">
                  <a:shade val="50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417" name="矩形 416">
              <a:extLst>
                <a:ext uri="{FF2B5EF4-FFF2-40B4-BE49-F238E27FC236}">
                  <a16:creationId xmlns:a16="http://schemas.microsoft.com/office/drawing/2014/main" id="{7E7C12CB-A143-EC57-BED3-7FE3F355635A}"/>
                </a:ext>
              </a:extLst>
            </p:cNvPr>
            <p:cNvSpPr/>
            <p:nvPr/>
          </p:nvSpPr>
          <p:spPr>
            <a:xfrm rot="5400000">
              <a:off x="876718" y="5696860"/>
              <a:ext cx="331944" cy="86452"/>
            </a:xfrm>
            <a:prstGeom prst="rect">
              <a:avLst/>
            </a:prstGeom>
            <a:gradFill flip="none" rotWithShape="1">
              <a:gsLst>
                <a:gs pos="27000">
                  <a:sysClr val="window" lastClr="FFFFFF">
                    <a:lumMod val="65000"/>
                  </a:sysClr>
                </a:gs>
                <a:gs pos="75000">
                  <a:sysClr val="window" lastClr="FFFFFF">
                    <a:lumMod val="65000"/>
                  </a:sysClr>
                </a:gs>
                <a:gs pos="50000">
                  <a:sysClr val="window" lastClr="FFFFFF">
                    <a:lumMod val="95000"/>
                  </a:sysClr>
                </a:gs>
                <a:gs pos="1000">
                  <a:srgbClr val="E7E6E6">
                    <a:lumMod val="25000"/>
                  </a:srgbClr>
                </a:gs>
                <a:gs pos="100000">
                  <a:srgbClr val="E7E6E6">
                    <a:lumMod val="25000"/>
                  </a:srgbClr>
                </a:gs>
              </a:gsLst>
              <a:lin ang="5400000" scaled="1"/>
              <a:tileRect/>
            </a:gra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grpSp>
          <p:nvGrpSpPr>
            <p:cNvPr id="419" name="组合 418">
              <a:extLst>
                <a:ext uri="{FF2B5EF4-FFF2-40B4-BE49-F238E27FC236}">
                  <a16:creationId xmlns:a16="http://schemas.microsoft.com/office/drawing/2014/main" id="{91C8DC45-D61F-2645-3D21-0285ECD0DB9F}"/>
                </a:ext>
              </a:extLst>
            </p:cNvPr>
            <p:cNvGrpSpPr/>
            <p:nvPr/>
          </p:nvGrpSpPr>
          <p:grpSpPr>
            <a:xfrm>
              <a:off x="766678" y="5775685"/>
              <a:ext cx="553908" cy="618778"/>
              <a:chOff x="1394690" y="1103518"/>
              <a:chExt cx="1237674" cy="1541207"/>
            </a:xfrm>
            <a:solidFill>
              <a:schemeClr val="tx2">
                <a:lumMod val="20000"/>
                <a:lumOff val="80000"/>
              </a:schemeClr>
            </a:solidFill>
          </p:grpSpPr>
          <p:grpSp>
            <p:nvGrpSpPr>
              <p:cNvPr id="421" name="组合 420">
                <a:extLst>
                  <a:ext uri="{FF2B5EF4-FFF2-40B4-BE49-F238E27FC236}">
                    <a16:creationId xmlns:a16="http://schemas.microsoft.com/office/drawing/2014/main" id="{08903F2A-3C72-991A-12A3-DE2463D94676}"/>
                  </a:ext>
                </a:extLst>
              </p:cNvPr>
              <p:cNvGrpSpPr/>
              <p:nvPr/>
            </p:nvGrpSpPr>
            <p:grpSpPr>
              <a:xfrm>
                <a:off x="1394690" y="1103518"/>
                <a:ext cx="1237674" cy="1514764"/>
                <a:chOff x="2022760" y="1173018"/>
                <a:chExt cx="3546769" cy="4331860"/>
              </a:xfrm>
              <a:grpFill/>
            </p:grpSpPr>
            <p:sp>
              <p:nvSpPr>
                <p:cNvPr id="424" name="矩形: 圆角 423">
                  <a:extLst>
                    <a:ext uri="{FF2B5EF4-FFF2-40B4-BE49-F238E27FC236}">
                      <a16:creationId xmlns:a16="http://schemas.microsoft.com/office/drawing/2014/main" id="{55C0BFA0-1B1C-26CE-3EDF-6372339BD2F7}"/>
                    </a:ext>
                  </a:extLst>
                </p:cNvPr>
                <p:cNvSpPr/>
                <p:nvPr/>
              </p:nvSpPr>
              <p:spPr>
                <a:xfrm rot="5400000">
                  <a:off x="1630216" y="1565565"/>
                  <a:ext cx="4331857" cy="3546769"/>
                </a:xfrm>
                <a:prstGeom prst="roundRect">
                  <a:avLst>
                    <a:gd name="adj" fmla="val 3257"/>
                  </a:avLst>
                </a:prstGeom>
                <a:grp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425" name="矩形 424">
                  <a:extLst>
                    <a:ext uri="{FF2B5EF4-FFF2-40B4-BE49-F238E27FC236}">
                      <a16:creationId xmlns:a16="http://schemas.microsoft.com/office/drawing/2014/main" id="{5A94F1E6-9B2C-38B1-E9C6-CFC684FF167A}"/>
                    </a:ext>
                  </a:extLst>
                </p:cNvPr>
                <p:cNvSpPr/>
                <p:nvPr/>
              </p:nvSpPr>
              <p:spPr>
                <a:xfrm>
                  <a:off x="2022762" y="1173018"/>
                  <a:ext cx="3546767" cy="241136"/>
                </a:xfrm>
                <a:prstGeom prst="rect">
                  <a:avLst/>
                </a:prstGeom>
                <a:grpFill/>
                <a:ln w="9525" cap="flat" cmpd="sng" algn="ctr">
                  <a:solidFill>
                    <a:srgbClr val="E7E6E6">
                      <a:lumMod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422" name="矩形 421">
                <a:extLst>
                  <a:ext uri="{FF2B5EF4-FFF2-40B4-BE49-F238E27FC236}">
                    <a16:creationId xmlns:a16="http://schemas.microsoft.com/office/drawing/2014/main" id="{0A0F35E7-2BF9-EE5F-63B9-063EA7DC9BE8}"/>
                  </a:ext>
                </a:extLst>
              </p:cNvPr>
              <p:cNvSpPr/>
              <p:nvPr/>
            </p:nvSpPr>
            <p:spPr>
              <a:xfrm flipV="1">
                <a:off x="1542473" y="2618281"/>
                <a:ext cx="144865" cy="26444"/>
              </a:xfrm>
              <a:prstGeom prst="rect">
                <a:avLst/>
              </a:prstGeom>
              <a:grpFill/>
              <a:ln w="12700" cap="flat" cmpd="sng" algn="ctr">
                <a:solidFill>
                  <a:sysClr val="windowText" lastClr="000000">
                    <a:shade val="50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423" name="矩形 422">
                <a:extLst>
                  <a:ext uri="{FF2B5EF4-FFF2-40B4-BE49-F238E27FC236}">
                    <a16:creationId xmlns:a16="http://schemas.microsoft.com/office/drawing/2014/main" id="{A675FE21-7DA2-5310-9C5F-3D2C00693596}"/>
                  </a:ext>
                </a:extLst>
              </p:cNvPr>
              <p:cNvSpPr/>
              <p:nvPr/>
            </p:nvSpPr>
            <p:spPr>
              <a:xfrm>
                <a:off x="2290813" y="2617369"/>
                <a:ext cx="144865" cy="26444"/>
              </a:xfrm>
              <a:prstGeom prst="rect">
                <a:avLst/>
              </a:prstGeom>
              <a:grpFill/>
              <a:ln w="12700" cap="flat" cmpd="sng" algn="ctr">
                <a:solidFill>
                  <a:sysClr val="windowText" lastClr="000000">
                    <a:shade val="50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sp>
          <p:nvSpPr>
            <p:cNvPr id="426" name="文本框 425">
              <a:extLst>
                <a:ext uri="{FF2B5EF4-FFF2-40B4-BE49-F238E27FC236}">
                  <a16:creationId xmlns:a16="http://schemas.microsoft.com/office/drawing/2014/main" id="{8B44B525-09E6-9917-744F-EEEFF1D42A99}"/>
                </a:ext>
              </a:extLst>
            </p:cNvPr>
            <p:cNvSpPr txBox="1"/>
            <p:nvPr/>
          </p:nvSpPr>
          <p:spPr>
            <a:xfrm>
              <a:off x="594160" y="5721468"/>
              <a:ext cx="89705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0" cap="none" spc="0" normalizeH="0" baseline="0" noProof="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Phase seperator</a:t>
              </a:r>
              <a:endParaRPr kumimoji="0" lang="zh-CN" altLang="en-US" sz="1200" b="1" i="0" u="none" strike="noStrike" kern="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sp>
          <p:nvSpPr>
            <p:cNvPr id="427" name="文本框 426">
              <a:extLst>
                <a:ext uri="{FF2B5EF4-FFF2-40B4-BE49-F238E27FC236}">
                  <a16:creationId xmlns:a16="http://schemas.microsoft.com/office/drawing/2014/main" id="{4395D361-D03D-3819-A680-38B7F5051813}"/>
                </a:ext>
              </a:extLst>
            </p:cNvPr>
            <p:cNvSpPr txBox="1"/>
            <p:nvPr/>
          </p:nvSpPr>
          <p:spPr>
            <a:xfrm>
              <a:off x="3034444" y="4266632"/>
              <a:ext cx="861865"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1000" b="0" i="0" u="none" strike="noStrike" kern="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900" b="0" i="0" u="none" strike="noStrike" kern="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lang="en-US" altLang="zh-CN" sz="900" b="1" kern="0" dirty="0">
                  <a:solidFill>
                    <a:srgbClr val="FF0000"/>
                  </a:solidFill>
                  <a:latin typeface="Times New Roman" panose="02020603050405020304" pitchFamily="18" charset="0"/>
                  <a:ea typeface="等线" panose="02010600030101010101" pitchFamily="2" charset="-122"/>
                  <a:cs typeface="Times New Roman" panose="02020603050405020304" pitchFamily="18" charset="0"/>
                </a:rPr>
                <a:t>1</a:t>
              </a:r>
              <a:endParaRPr kumimoji="0" lang="en-US" altLang="zh-CN" sz="900" b="1" i="0" u="none" strike="noStrike" kern="0" cap="none" spc="0" normalizeH="0" baseline="0" noProof="0" dirty="0">
                <a:ln>
                  <a:noFill/>
                </a:ln>
                <a:solidFill>
                  <a:srgbClr val="FF0000"/>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900" b="1" i="0" u="none" strike="noStrike" kern="0" cap="none" spc="0" normalizeH="0" baseline="0" noProof="0" dirty="0">
                  <a:ln>
                    <a:noFill/>
                  </a:ln>
                  <a:solidFill>
                    <a:srgbClr val="FF0000"/>
                  </a:solidFill>
                  <a:effectLst/>
                  <a:uLnTx/>
                  <a:uFillTx/>
                  <a:latin typeface="Times New Roman" panose="02020603050405020304" pitchFamily="18" charset="0"/>
                  <a:ea typeface="等线" panose="02010600030101010101" pitchFamily="2" charset="-122"/>
                  <a:cs typeface="Times New Roman" panose="02020603050405020304" pitchFamily="18" charset="0"/>
                </a:rPr>
                <a:t>Cryomodules</a:t>
              </a:r>
              <a:endParaRPr kumimoji="0" lang="zh-CN" altLang="en-US" sz="900" b="1" i="0" u="none" strike="noStrike" kern="0" cap="none" spc="0" normalizeH="0" baseline="0" noProof="0" dirty="0">
                <a:ln>
                  <a:noFill/>
                </a:ln>
                <a:solidFill>
                  <a:srgbClr val="FF0000"/>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grpSp>
          <p:nvGrpSpPr>
            <p:cNvPr id="435" name="组合 434">
              <a:extLst>
                <a:ext uri="{FF2B5EF4-FFF2-40B4-BE49-F238E27FC236}">
                  <a16:creationId xmlns:a16="http://schemas.microsoft.com/office/drawing/2014/main" id="{11A82DA8-4EC1-6367-13E7-27F22501AEED}"/>
                </a:ext>
              </a:extLst>
            </p:cNvPr>
            <p:cNvGrpSpPr/>
            <p:nvPr/>
          </p:nvGrpSpPr>
          <p:grpSpPr>
            <a:xfrm flipH="1">
              <a:off x="4247403" y="5702506"/>
              <a:ext cx="81517" cy="510852"/>
              <a:chOff x="5931290" y="3291332"/>
              <a:chExt cx="139436" cy="580170"/>
            </a:xfrm>
          </p:grpSpPr>
          <p:sp>
            <p:nvSpPr>
              <p:cNvPr id="436" name="矩形 435">
                <a:extLst>
                  <a:ext uri="{FF2B5EF4-FFF2-40B4-BE49-F238E27FC236}">
                    <a16:creationId xmlns:a16="http://schemas.microsoft.com/office/drawing/2014/main" id="{5D712B18-29ED-33DB-AF98-17A282CB96B4}"/>
                  </a:ext>
                </a:extLst>
              </p:cNvPr>
              <p:cNvSpPr/>
              <p:nvPr/>
            </p:nvSpPr>
            <p:spPr>
              <a:xfrm>
                <a:off x="5931307" y="3291332"/>
                <a:ext cx="139419" cy="21535"/>
              </a:xfrm>
              <a:prstGeom prst="rect">
                <a:avLst/>
              </a:prstGeom>
              <a:gradFill flip="none" rotWithShape="1">
                <a:gsLst>
                  <a:gs pos="5000">
                    <a:sysClr val="window" lastClr="FFFFFF">
                      <a:lumMod val="65000"/>
                    </a:sysClr>
                  </a:gs>
                  <a:gs pos="95000">
                    <a:sysClr val="window" lastClr="FFFFFF">
                      <a:lumMod val="65000"/>
                    </a:sysClr>
                  </a:gs>
                  <a:gs pos="50000">
                    <a:sysClr val="window" lastClr="FFFFFF">
                      <a:lumMod val="65000"/>
                    </a:sysClr>
                  </a:gs>
                  <a:gs pos="2000">
                    <a:sysClr val="window" lastClr="FFFFFF">
                      <a:lumMod val="50000"/>
                    </a:sysClr>
                  </a:gs>
                  <a:gs pos="100000">
                    <a:sysClr val="window" lastClr="FFFFFF">
                      <a:lumMod val="50000"/>
                    </a:sysClr>
                  </a:gs>
                </a:gsLst>
                <a:lin ang="0" scaled="1"/>
                <a:tileRect/>
              </a:gradFill>
              <a:ln w="12700" cap="flat" cmpd="sng" algn="ctr">
                <a:solidFill>
                  <a:sysClr val="windowText" lastClr="000000"/>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37" name="矩形 436">
                <a:extLst>
                  <a:ext uri="{FF2B5EF4-FFF2-40B4-BE49-F238E27FC236}">
                    <a16:creationId xmlns:a16="http://schemas.microsoft.com/office/drawing/2014/main" id="{5FEB7CEB-53D1-567D-33B2-74E264689174}"/>
                  </a:ext>
                </a:extLst>
              </p:cNvPr>
              <p:cNvSpPr/>
              <p:nvPr/>
            </p:nvSpPr>
            <p:spPr>
              <a:xfrm>
                <a:off x="5931290" y="3834867"/>
                <a:ext cx="139419" cy="36635"/>
              </a:xfrm>
              <a:prstGeom prst="rect">
                <a:avLst/>
              </a:prstGeom>
              <a:gradFill flip="none" rotWithShape="1">
                <a:gsLst>
                  <a:gs pos="5000">
                    <a:sysClr val="window" lastClr="FFFFFF">
                      <a:lumMod val="65000"/>
                    </a:sysClr>
                  </a:gs>
                  <a:gs pos="95000">
                    <a:sysClr val="window" lastClr="FFFFFF">
                      <a:lumMod val="65000"/>
                    </a:sysClr>
                  </a:gs>
                  <a:gs pos="50000">
                    <a:sysClr val="window" lastClr="FFFFFF">
                      <a:lumMod val="65000"/>
                    </a:sysClr>
                  </a:gs>
                  <a:gs pos="2000">
                    <a:sysClr val="window" lastClr="FFFFFF">
                      <a:lumMod val="50000"/>
                    </a:sysClr>
                  </a:gs>
                  <a:gs pos="100000">
                    <a:sysClr val="window" lastClr="FFFFFF">
                      <a:lumMod val="50000"/>
                    </a:sysClr>
                  </a:gs>
                </a:gsLst>
                <a:lin ang="0" scaled="1"/>
                <a:tileRect/>
              </a:gradFill>
              <a:ln w="12700" cap="flat" cmpd="sng" algn="ctr">
                <a:solidFill>
                  <a:sysClr val="windowText" lastClr="000000"/>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38" name="矩形 437">
                <a:extLst>
                  <a:ext uri="{FF2B5EF4-FFF2-40B4-BE49-F238E27FC236}">
                    <a16:creationId xmlns:a16="http://schemas.microsoft.com/office/drawing/2014/main" id="{1B5B19A6-6010-3F4D-49DE-FB3F40A85A8D}"/>
                  </a:ext>
                </a:extLst>
              </p:cNvPr>
              <p:cNvSpPr/>
              <p:nvPr/>
            </p:nvSpPr>
            <p:spPr>
              <a:xfrm>
                <a:off x="5960919" y="3305134"/>
                <a:ext cx="79614" cy="526517"/>
              </a:xfrm>
              <a:prstGeom prst="rect">
                <a:avLst/>
              </a:prstGeom>
              <a:gradFill flip="none" rotWithShape="1">
                <a:gsLst>
                  <a:gs pos="5000">
                    <a:sysClr val="window" lastClr="FFFFFF">
                      <a:lumMod val="65000"/>
                    </a:sysClr>
                  </a:gs>
                  <a:gs pos="95000">
                    <a:sysClr val="window" lastClr="FFFFFF">
                      <a:lumMod val="65000"/>
                    </a:sysClr>
                  </a:gs>
                  <a:gs pos="50000">
                    <a:sysClr val="window" lastClr="FFFFFF">
                      <a:lumMod val="65000"/>
                    </a:sysClr>
                  </a:gs>
                  <a:gs pos="2000">
                    <a:sysClr val="window" lastClr="FFFFFF">
                      <a:lumMod val="50000"/>
                    </a:sysClr>
                  </a:gs>
                  <a:gs pos="100000">
                    <a:sysClr val="window" lastClr="FFFFFF">
                      <a:lumMod val="50000"/>
                    </a:sysClr>
                  </a:gs>
                </a:gsLst>
                <a:lin ang="0" scaled="1"/>
                <a:tileRect/>
              </a:gradFill>
              <a:ln w="12700" cap="flat" cmpd="sng" algn="ctr">
                <a:solidFill>
                  <a:sysClr val="windowText" lastClr="000000"/>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grpSp>
          <p:nvGrpSpPr>
            <p:cNvPr id="439" name="组合 438">
              <a:extLst>
                <a:ext uri="{FF2B5EF4-FFF2-40B4-BE49-F238E27FC236}">
                  <a16:creationId xmlns:a16="http://schemas.microsoft.com/office/drawing/2014/main" id="{4C41B2F5-95F3-4EE6-2AF6-4CE94B4D009C}"/>
                </a:ext>
              </a:extLst>
            </p:cNvPr>
            <p:cNvGrpSpPr/>
            <p:nvPr/>
          </p:nvGrpSpPr>
          <p:grpSpPr>
            <a:xfrm flipH="1">
              <a:off x="3324505" y="5702506"/>
              <a:ext cx="81517" cy="510852"/>
              <a:chOff x="5931290" y="3291332"/>
              <a:chExt cx="139436" cy="580170"/>
            </a:xfrm>
          </p:grpSpPr>
          <p:sp>
            <p:nvSpPr>
              <p:cNvPr id="440" name="矩形 439">
                <a:extLst>
                  <a:ext uri="{FF2B5EF4-FFF2-40B4-BE49-F238E27FC236}">
                    <a16:creationId xmlns:a16="http://schemas.microsoft.com/office/drawing/2014/main" id="{90797A34-FD48-764B-A884-34043944F36A}"/>
                  </a:ext>
                </a:extLst>
              </p:cNvPr>
              <p:cNvSpPr/>
              <p:nvPr/>
            </p:nvSpPr>
            <p:spPr>
              <a:xfrm>
                <a:off x="5931307" y="3291332"/>
                <a:ext cx="139419" cy="21535"/>
              </a:xfrm>
              <a:prstGeom prst="rect">
                <a:avLst/>
              </a:prstGeom>
              <a:gradFill flip="none" rotWithShape="1">
                <a:gsLst>
                  <a:gs pos="5000">
                    <a:sysClr val="window" lastClr="FFFFFF">
                      <a:lumMod val="65000"/>
                    </a:sysClr>
                  </a:gs>
                  <a:gs pos="95000">
                    <a:sysClr val="window" lastClr="FFFFFF">
                      <a:lumMod val="65000"/>
                    </a:sysClr>
                  </a:gs>
                  <a:gs pos="50000">
                    <a:sysClr val="window" lastClr="FFFFFF">
                      <a:lumMod val="65000"/>
                    </a:sysClr>
                  </a:gs>
                  <a:gs pos="2000">
                    <a:sysClr val="window" lastClr="FFFFFF">
                      <a:lumMod val="50000"/>
                    </a:sysClr>
                  </a:gs>
                  <a:gs pos="100000">
                    <a:sysClr val="window" lastClr="FFFFFF">
                      <a:lumMod val="50000"/>
                    </a:sysClr>
                  </a:gs>
                </a:gsLst>
                <a:lin ang="0" scaled="1"/>
                <a:tileRect/>
              </a:gradFill>
              <a:ln w="12700" cap="flat" cmpd="sng" algn="ctr">
                <a:solidFill>
                  <a:sysClr val="windowText" lastClr="000000"/>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41" name="矩形 440">
                <a:extLst>
                  <a:ext uri="{FF2B5EF4-FFF2-40B4-BE49-F238E27FC236}">
                    <a16:creationId xmlns:a16="http://schemas.microsoft.com/office/drawing/2014/main" id="{743FDAC7-C156-975D-4075-E79B86F78115}"/>
                  </a:ext>
                </a:extLst>
              </p:cNvPr>
              <p:cNvSpPr/>
              <p:nvPr/>
            </p:nvSpPr>
            <p:spPr>
              <a:xfrm>
                <a:off x="5931290" y="3834867"/>
                <a:ext cx="139419" cy="36635"/>
              </a:xfrm>
              <a:prstGeom prst="rect">
                <a:avLst/>
              </a:prstGeom>
              <a:gradFill flip="none" rotWithShape="1">
                <a:gsLst>
                  <a:gs pos="5000">
                    <a:sysClr val="window" lastClr="FFFFFF">
                      <a:lumMod val="65000"/>
                    </a:sysClr>
                  </a:gs>
                  <a:gs pos="95000">
                    <a:sysClr val="window" lastClr="FFFFFF">
                      <a:lumMod val="65000"/>
                    </a:sysClr>
                  </a:gs>
                  <a:gs pos="50000">
                    <a:sysClr val="window" lastClr="FFFFFF">
                      <a:lumMod val="65000"/>
                    </a:sysClr>
                  </a:gs>
                  <a:gs pos="2000">
                    <a:sysClr val="window" lastClr="FFFFFF">
                      <a:lumMod val="50000"/>
                    </a:sysClr>
                  </a:gs>
                  <a:gs pos="100000">
                    <a:sysClr val="window" lastClr="FFFFFF">
                      <a:lumMod val="50000"/>
                    </a:sysClr>
                  </a:gs>
                </a:gsLst>
                <a:lin ang="0" scaled="1"/>
                <a:tileRect/>
              </a:gradFill>
              <a:ln w="12700" cap="flat" cmpd="sng" algn="ctr">
                <a:solidFill>
                  <a:sysClr val="windowText" lastClr="000000"/>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sp>
            <p:nvSpPr>
              <p:cNvPr id="442" name="矩形 441">
                <a:extLst>
                  <a:ext uri="{FF2B5EF4-FFF2-40B4-BE49-F238E27FC236}">
                    <a16:creationId xmlns:a16="http://schemas.microsoft.com/office/drawing/2014/main" id="{052877E9-1656-8D3C-6229-282FC7FB0913}"/>
                  </a:ext>
                </a:extLst>
              </p:cNvPr>
              <p:cNvSpPr/>
              <p:nvPr/>
            </p:nvSpPr>
            <p:spPr>
              <a:xfrm>
                <a:off x="5960919" y="3305134"/>
                <a:ext cx="79614" cy="526517"/>
              </a:xfrm>
              <a:prstGeom prst="rect">
                <a:avLst/>
              </a:prstGeom>
              <a:gradFill flip="none" rotWithShape="1">
                <a:gsLst>
                  <a:gs pos="5000">
                    <a:sysClr val="window" lastClr="FFFFFF">
                      <a:lumMod val="65000"/>
                    </a:sysClr>
                  </a:gs>
                  <a:gs pos="95000">
                    <a:sysClr val="window" lastClr="FFFFFF">
                      <a:lumMod val="65000"/>
                    </a:sysClr>
                  </a:gs>
                  <a:gs pos="50000">
                    <a:sysClr val="window" lastClr="FFFFFF">
                      <a:lumMod val="65000"/>
                    </a:sysClr>
                  </a:gs>
                  <a:gs pos="2000">
                    <a:sysClr val="window" lastClr="FFFFFF">
                      <a:lumMod val="50000"/>
                    </a:sysClr>
                  </a:gs>
                  <a:gs pos="100000">
                    <a:sysClr val="window" lastClr="FFFFFF">
                      <a:lumMod val="50000"/>
                    </a:sysClr>
                  </a:gs>
                </a:gsLst>
                <a:lin ang="0" scaled="1"/>
                <a:tileRect/>
              </a:gradFill>
              <a:ln w="12700" cap="flat" cmpd="sng" algn="ctr">
                <a:solidFill>
                  <a:sysClr val="windowText" lastClr="000000"/>
                </a:solid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a:ln>
                    <a:noFill/>
                  </a:ln>
                  <a:solidFill>
                    <a:prstClr val="white"/>
                  </a:solidFill>
                  <a:effectLst/>
                  <a:uLnTx/>
                  <a:uFillTx/>
                  <a:latin typeface="等线" panose="020F0502020204030204"/>
                  <a:ea typeface="等线" panose="02010600030101010101" pitchFamily="2" charset="-122"/>
                  <a:cs typeface="+mn-cs"/>
                </a:endParaRPr>
              </a:p>
            </p:txBody>
          </p:sp>
        </p:grpSp>
        <p:pic>
          <p:nvPicPr>
            <p:cNvPr id="449" name="图片 448">
              <a:extLst>
                <a:ext uri="{FF2B5EF4-FFF2-40B4-BE49-F238E27FC236}">
                  <a16:creationId xmlns:a16="http://schemas.microsoft.com/office/drawing/2014/main" id="{E2BCEF5B-6746-0624-4E1C-834B7DC0532B}"/>
                </a:ext>
              </a:extLst>
            </p:cNvPr>
            <p:cNvPicPr>
              <a:picLocks noChangeAspect="1"/>
            </p:cNvPicPr>
            <p:nvPr/>
          </p:nvPicPr>
          <p:blipFill>
            <a:blip r:embed="rId6"/>
            <a:srcRect l="8270" t="22164" r="50582" b="11470"/>
            <a:stretch/>
          </p:blipFill>
          <p:spPr>
            <a:xfrm flipH="1">
              <a:off x="7793793" y="3943268"/>
              <a:ext cx="4268167" cy="1823973"/>
            </a:xfrm>
            <a:prstGeom prst="rect">
              <a:avLst/>
            </a:prstGeom>
          </p:spPr>
        </p:pic>
        <p:sp>
          <p:nvSpPr>
            <p:cNvPr id="450" name="文本框 449">
              <a:extLst>
                <a:ext uri="{FF2B5EF4-FFF2-40B4-BE49-F238E27FC236}">
                  <a16:creationId xmlns:a16="http://schemas.microsoft.com/office/drawing/2014/main" id="{F041ACFC-6E74-A8E5-4BE9-04A108173255}"/>
                </a:ext>
              </a:extLst>
            </p:cNvPr>
            <p:cNvSpPr txBox="1"/>
            <p:nvPr/>
          </p:nvSpPr>
          <p:spPr>
            <a:xfrm flipH="1">
              <a:off x="8749760" y="5389923"/>
              <a:ext cx="1963486" cy="369332"/>
            </a:xfrm>
            <a:prstGeom prst="rect">
              <a:avLst/>
            </a:prstGeom>
            <a:noFill/>
          </p:spPr>
          <p:txBody>
            <a:bodyPr wrap="none" rtlCol="0">
              <a:spAutoFit/>
            </a:bodyPr>
            <a:lstStyle/>
            <a:p>
              <a:r>
                <a:rPr lang="en-US" altLang="zh-CN"/>
                <a:t>From Haijing Wang</a:t>
              </a:r>
              <a:endParaRPr lang="zh-CN" altLang="en-US"/>
            </a:p>
          </p:txBody>
        </p:sp>
        <p:sp>
          <p:nvSpPr>
            <p:cNvPr id="458" name="矩形 457">
              <a:extLst>
                <a:ext uri="{FF2B5EF4-FFF2-40B4-BE49-F238E27FC236}">
                  <a16:creationId xmlns:a16="http://schemas.microsoft.com/office/drawing/2014/main" id="{06238950-68BC-4FA7-E11B-47B978D0AC98}"/>
                </a:ext>
              </a:extLst>
            </p:cNvPr>
            <p:cNvSpPr/>
            <p:nvPr/>
          </p:nvSpPr>
          <p:spPr>
            <a:xfrm rot="10800000" flipH="1">
              <a:off x="4083760" y="4172915"/>
              <a:ext cx="35557" cy="193542"/>
            </a:xfrm>
            <a:prstGeom prst="rect">
              <a:avLst/>
            </a:prstGeom>
            <a:solidFill>
              <a:sysClr val="windowText" lastClr="000000"/>
            </a:solidFill>
            <a:ln w="12700" cap="flat" cmpd="sng" algn="ctr">
              <a:solidFill>
                <a:sysClr val="windowText" lastClr="000000">
                  <a:shade val="50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459" name="矩形 458">
              <a:extLst>
                <a:ext uri="{FF2B5EF4-FFF2-40B4-BE49-F238E27FC236}">
                  <a16:creationId xmlns:a16="http://schemas.microsoft.com/office/drawing/2014/main" id="{16AF0C37-4A78-21C4-C7AD-D38636419416}"/>
                </a:ext>
              </a:extLst>
            </p:cNvPr>
            <p:cNvSpPr/>
            <p:nvPr/>
          </p:nvSpPr>
          <p:spPr>
            <a:xfrm rot="10800000" flipH="1">
              <a:off x="4424623" y="5392466"/>
              <a:ext cx="38852" cy="239027"/>
            </a:xfrm>
            <a:prstGeom prst="rect">
              <a:avLst/>
            </a:prstGeom>
            <a:solidFill>
              <a:sysClr val="windowText" lastClr="000000"/>
            </a:solidFill>
            <a:ln w="12700" cap="flat" cmpd="sng" algn="ctr">
              <a:solidFill>
                <a:sysClr val="windowText" lastClr="000000">
                  <a:shade val="50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0" cap="none" spc="0" normalizeH="0" baseline="0" noProof="0" dirty="0">
                <a:ln>
                  <a:noFill/>
                </a:ln>
                <a:solidFill>
                  <a:prstClr val="white"/>
                </a:solidFill>
                <a:effectLst/>
                <a:uLnTx/>
                <a:uFillTx/>
                <a:latin typeface="等线" panose="020F0502020204030204"/>
                <a:ea typeface="等线" panose="02010600030101010101" pitchFamily="2" charset="-122"/>
                <a:cs typeface="+mn-cs"/>
              </a:endParaRPr>
            </a:p>
          </p:txBody>
        </p:sp>
        <p:sp>
          <p:nvSpPr>
            <p:cNvPr id="329" name="文本框 328">
              <a:extLst>
                <a:ext uri="{FF2B5EF4-FFF2-40B4-BE49-F238E27FC236}">
                  <a16:creationId xmlns:a16="http://schemas.microsoft.com/office/drawing/2014/main" id="{B4AA40E4-9A85-4A16-C91B-B23D43412A0E}"/>
                </a:ext>
              </a:extLst>
            </p:cNvPr>
            <p:cNvSpPr txBox="1"/>
            <p:nvPr/>
          </p:nvSpPr>
          <p:spPr>
            <a:xfrm>
              <a:off x="3029404" y="5377049"/>
              <a:ext cx="1235654" cy="64357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1000" b="0" i="0" u="none" strike="noStrike" kern="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900" b="0" i="0" u="none" strike="noStrike" kern="0" cap="none" spc="0" normalizeH="0" baseline="0" noProof="0" dirty="0">
                  <a:ln>
                    <a:noFill/>
                  </a:ln>
                  <a:solidFill>
                    <a:prstClr val="black"/>
                  </a:solidFill>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900" b="1" i="0" u="none" strike="noStrike" kern="0" cap="none" spc="0" normalizeH="0" baseline="0" noProof="0" dirty="0">
                  <a:ln>
                    <a:noFill/>
                  </a:ln>
                  <a:solidFill>
                    <a:srgbClr val="FF0000"/>
                  </a:solidFill>
                  <a:effectLst/>
                  <a:uLnTx/>
                  <a:uFillTx/>
                  <a:latin typeface="Times New Roman" panose="02020603050405020304" pitchFamily="18" charset="0"/>
                  <a:ea typeface="等线" panose="02010600030101010101" pitchFamily="2" charset="-122"/>
                  <a:cs typeface="Times New Roman" panose="02020603050405020304" pitchFamily="18" charset="0"/>
                </a:rPr>
                <a:t>12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900" b="1" i="0" u="none" strike="noStrike" kern="0" cap="none" spc="0" normalizeH="0" baseline="0" noProof="0" dirty="0">
                  <a:ln>
                    <a:noFill/>
                  </a:ln>
                  <a:solidFill>
                    <a:srgbClr val="FF0000"/>
                  </a:solidFill>
                  <a:effectLst/>
                  <a:uLnTx/>
                  <a:uFillTx/>
                  <a:latin typeface="Times New Roman" panose="02020603050405020304" pitchFamily="18" charset="0"/>
                  <a:ea typeface="等线" panose="02010600030101010101" pitchFamily="2" charset="-122"/>
                  <a:cs typeface="Times New Roman" panose="02020603050405020304" pitchFamily="18" charset="0"/>
                </a:rPr>
                <a:t>Cryomodules</a:t>
              </a:r>
              <a:endParaRPr kumimoji="0" lang="zh-CN" altLang="en-US" sz="900" b="1" i="0" u="none" strike="noStrike" kern="0" cap="none" spc="0" normalizeH="0" baseline="0" noProof="0" dirty="0">
                <a:ln>
                  <a:noFill/>
                </a:ln>
                <a:solidFill>
                  <a:srgbClr val="FF0000"/>
                </a:solidFill>
                <a:effectLst/>
                <a:uLnTx/>
                <a:uFillTx/>
                <a:latin typeface="Times New Roman" panose="02020603050405020304" pitchFamily="18" charset="0"/>
                <a:ea typeface="等线" panose="02010600030101010101" pitchFamily="2" charset="-122"/>
                <a:cs typeface="Times New Roman" panose="02020603050405020304" pitchFamily="18" charset="0"/>
              </a:endParaRPr>
            </a:p>
          </p:txBody>
        </p:sp>
      </p:grpSp>
      <p:cxnSp>
        <p:nvCxnSpPr>
          <p:cNvPr id="239" name="直接箭头连接符 238">
            <a:extLst>
              <a:ext uri="{FF2B5EF4-FFF2-40B4-BE49-F238E27FC236}">
                <a16:creationId xmlns:a16="http://schemas.microsoft.com/office/drawing/2014/main" id="{463DBB9F-A8AD-4B7C-BF4C-7B02C5E4ECC5}"/>
              </a:ext>
            </a:extLst>
          </p:cNvPr>
          <p:cNvCxnSpPr>
            <a:cxnSpLocks/>
          </p:cNvCxnSpPr>
          <p:nvPr/>
        </p:nvCxnSpPr>
        <p:spPr>
          <a:xfrm flipV="1">
            <a:off x="4901876" y="4927565"/>
            <a:ext cx="1285580" cy="10040"/>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41" name="文本框 240">
            <a:extLst>
              <a:ext uri="{FF2B5EF4-FFF2-40B4-BE49-F238E27FC236}">
                <a16:creationId xmlns:a16="http://schemas.microsoft.com/office/drawing/2014/main" id="{CC7B937B-82A3-4C7A-A1F9-D6B81A4E39F6}"/>
              </a:ext>
            </a:extLst>
          </p:cNvPr>
          <p:cNvSpPr txBox="1"/>
          <p:nvPr/>
        </p:nvSpPr>
        <p:spPr>
          <a:xfrm>
            <a:off x="4079622" y="6077450"/>
            <a:ext cx="2055366"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0" cap="none" spc="0" normalizeH="0" baseline="0" noProof="0" dirty="0">
                <a:ln>
                  <a:noFill/>
                </a:ln>
                <a:solidFill>
                  <a:prstClr val="black"/>
                </a:solidFill>
                <a:effectLst/>
                <a:uLnTx/>
                <a:uFillTx/>
                <a:latin typeface="等线" panose="020F0502020204030204"/>
                <a:ea typeface="等线" panose="02010600030101010101" pitchFamily="2" charset="-122"/>
                <a:cs typeface="+mn-cs"/>
              </a:rPr>
              <a:t>80m</a:t>
            </a:r>
            <a:endParaRPr kumimoji="0" lang="zh-CN" altLang="en-US" sz="1200" b="1" i="0" u="none" strike="noStrike" kern="0" cap="none" spc="0" normalizeH="0" baseline="0" noProof="0" dirty="0">
              <a:ln>
                <a:noFill/>
              </a:ln>
              <a:solidFill>
                <a:srgbClr val="FF0000"/>
              </a:solidFill>
              <a:effectLst/>
              <a:uLnTx/>
              <a:uFillTx/>
              <a:latin typeface="等线" panose="020F0502020204030204"/>
              <a:ea typeface="等线" panose="02010600030101010101" pitchFamily="2" charset="-122"/>
              <a:cs typeface="+mn-cs"/>
            </a:endParaRPr>
          </a:p>
        </p:txBody>
      </p:sp>
      <p:sp>
        <p:nvSpPr>
          <p:cNvPr id="242" name="文本框 241">
            <a:extLst>
              <a:ext uri="{FF2B5EF4-FFF2-40B4-BE49-F238E27FC236}">
                <a16:creationId xmlns:a16="http://schemas.microsoft.com/office/drawing/2014/main" id="{8A58A0A5-2E2D-434C-A552-CCAF8B87ABBA}"/>
              </a:ext>
            </a:extLst>
          </p:cNvPr>
          <p:cNvSpPr txBox="1"/>
          <p:nvPr/>
        </p:nvSpPr>
        <p:spPr>
          <a:xfrm>
            <a:off x="4151479" y="3278289"/>
            <a:ext cx="2055366"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0" cap="none" spc="0" normalizeH="0" baseline="0" noProof="0">
                <a:ln>
                  <a:noFill/>
                </a:ln>
                <a:solidFill>
                  <a:prstClr val="black"/>
                </a:solidFill>
                <a:effectLst/>
                <a:uLnTx/>
                <a:uFillTx/>
                <a:latin typeface="等线" panose="020F0502020204030204"/>
                <a:ea typeface="等线" panose="02010600030101010101" pitchFamily="2" charset="-122"/>
                <a:cs typeface="+mn-cs"/>
              </a:rPr>
              <a:t>10m</a:t>
            </a:r>
            <a:endParaRPr kumimoji="0" lang="zh-CN" altLang="en-US" sz="1200" b="1" i="0" u="none" strike="noStrike" kern="0" cap="none" spc="0" normalizeH="0" baseline="0" noProof="0" dirty="0">
              <a:ln>
                <a:noFill/>
              </a:ln>
              <a:solidFill>
                <a:srgbClr val="FF0000"/>
              </a:solidFill>
              <a:effectLst/>
              <a:uLnTx/>
              <a:uFillTx/>
              <a:latin typeface="等线" panose="020F0502020204030204"/>
              <a:ea typeface="等线" panose="02010600030101010101" pitchFamily="2" charset="-122"/>
              <a:cs typeface="+mn-cs"/>
            </a:endParaRPr>
          </a:p>
        </p:txBody>
      </p:sp>
      <p:cxnSp>
        <p:nvCxnSpPr>
          <p:cNvPr id="243" name="直接箭头连接符 242">
            <a:extLst>
              <a:ext uri="{FF2B5EF4-FFF2-40B4-BE49-F238E27FC236}">
                <a16:creationId xmlns:a16="http://schemas.microsoft.com/office/drawing/2014/main" id="{D6F1DDAC-475E-4411-B692-78830483BA5F}"/>
              </a:ext>
            </a:extLst>
          </p:cNvPr>
          <p:cNvCxnSpPr>
            <a:cxnSpLocks/>
          </p:cNvCxnSpPr>
          <p:nvPr/>
        </p:nvCxnSpPr>
        <p:spPr>
          <a:xfrm flipV="1">
            <a:off x="4555261" y="6357664"/>
            <a:ext cx="1285580" cy="10040"/>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44" name="文本框 243">
            <a:extLst>
              <a:ext uri="{FF2B5EF4-FFF2-40B4-BE49-F238E27FC236}">
                <a16:creationId xmlns:a16="http://schemas.microsoft.com/office/drawing/2014/main" id="{D497D35A-3715-4670-A504-C1CF1DFC4855}"/>
              </a:ext>
            </a:extLst>
          </p:cNvPr>
          <p:cNvSpPr txBox="1"/>
          <p:nvPr/>
        </p:nvSpPr>
        <p:spPr>
          <a:xfrm>
            <a:off x="4441011" y="4636576"/>
            <a:ext cx="2055366"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0" cap="none" spc="0" normalizeH="0" baseline="0" noProof="0" dirty="0">
                <a:ln>
                  <a:noFill/>
                </a:ln>
                <a:solidFill>
                  <a:prstClr val="black"/>
                </a:solidFill>
                <a:effectLst/>
                <a:uLnTx/>
                <a:uFillTx/>
                <a:latin typeface="等线" panose="020F0502020204030204"/>
                <a:ea typeface="等线" panose="02010600030101010101" pitchFamily="2" charset="-122"/>
                <a:cs typeface="+mn-cs"/>
              </a:rPr>
              <a:t>20m</a:t>
            </a:r>
            <a:endParaRPr kumimoji="0" lang="zh-CN" altLang="en-US" sz="1200" b="1" i="0" u="none" strike="noStrike" kern="0" cap="none" spc="0" normalizeH="0" baseline="0" noProof="0" dirty="0">
              <a:ln>
                <a:noFill/>
              </a:ln>
              <a:solidFill>
                <a:srgbClr val="FF0000"/>
              </a:solidFill>
              <a:effectLst/>
              <a:uLnTx/>
              <a:uFillTx/>
              <a:latin typeface="等线" panose="020F0502020204030204"/>
              <a:ea typeface="等线" panose="02010600030101010101" pitchFamily="2" charset="-122"/>
              <a:cs typeface="+mn-cs"/>
            </a:endParaRPr>
          </a:p>
        </p:txBody>
      </p:sp>
      <p:sp>
        <p:nvSpPr>
          <p:cNvPr id="245" name="文本框 244">
            <a:extLst>
              <a:ext uri="{FF2B5EF4-FFF2-40B4-BE49-F238E27FC236}">
                <a16:creationId xmlns:a16="http://schemas.microsoft.com/office/drawing/2014/main" id="{BEB8557C-604E-4470-A979-EE5CC8B1E5FB}"/>
              </a:ext>
            </a:extLst>
          </p:cNvPr>
          <p:cNvSpPr txBox="1"/>
          <p:nvPr/>
        </p:nvSpPr>
        <p:spPr>
          <a:xfrm>
            <a:off x="3741159" y="3937904"/>
            <a:ext cx="2055366"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0" cap="none" spc="0" normalizeH="0" baseline="0" noProof="0">
                <a:ln>
                  <a:noFill/>
                </a:ln>
                <a:solidFill>
                  <a:prstClr val="black"/>
                </a:solidFill>
                <a:effectLst/>
                <a:uLnTx/>
                <a:uFillTx/>
                <a:latin typeface="等线" panose="020F0502020204030204"/>
                <a:ea typeface="等线" panose="02010600030101010101" pitchFamily="2" charset="-122"/>
                <a:cs typeface="+mn-cs"/>
              </a:rPr>
              <a:t>10m</a:t>
            </a:r>
            <a:endParaRPr kumimoji="0" lang="zh-CN" altLang="en-US" sz="1200" b="1" i="0" u="none" strike="noStrike" kern="0" cap="none" spc="0" normalizeH="0" baseline="0" noProof="0" dirty="0">
              <a:ln>
                <a:noFill/>
              </a:ln>
              <a:solidFill>
                <a:srgbClr val="FF0000"/>
              </a:solidFill>
              <a:effectLst/>
              <a:uLnTx/>
              <a:uFillTx/>
              <a:latin typeface="等线" panose="020F0502020204030204"/>
              <a:ea typeface="等线" panose="02010600030101010101" pitchFamily="2" charset="-122"/>
              <a:cs typeface="+mn-cs"/>
            </a:endParaRPr>
          </a:p>
        </p:txBody>
      </p:sp>
      <p:sp>
        <p:nvSpPr>
          <p:cNvPr id="247" name="文本框 246">
            <a:extLst>
              <a:ext uri="{FF2B5EF4-FFF2-40B4-BE49-F238E27FC236}">
                <a16:creationId xmlns:a16="http://schemas.microsoft.com/office/drawing/2014/main" id="{DD8E93C6-A2D5-48D4-887B-154FF17FE303}"/>
              </a:ext>
            </a:extLst>
          </p:cNvPr>
          <p:cNvSpPr txBox="1"/>
          <p:nvPr/>
        </p:nvSpPr>
        <p:spPr>
          <a:xfrm>
            <a:off x="6052592" y="1135605"/>
            <a:ext cx="5881626" cy="2246769"/>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285750" lvl="0" indent="-285750" algn="just">
              <a:spcBef>
                <a:spcPts val="600"/>
              </a:spcBef>
              <a:buFont typeface="Wingdings" panose="05000000000000000000" pitchFamily="2" charset="2"/>
              <a:buChar char="n"/>
              <a:defRPr/>
            </a:pPr>
            <a:r>
              <a:rPr kumimoji="0" lang="en-US" altLang="zh-CN" sz="1200" b="1" i="0" u="none" strike="noStrike" kern="1200" cap="none" spc="0" normalizeH="0" baseline="0" noProof="0" dirty="0">
                <a:ln>
                  <a:noFill/>
                </a:ln>
                <a:solidFill>
                  <a:prstClr val="black"/>
                </a:solidFill>
                <a:effectLst/>
                <a:uLnTx/>
                <a:uFillTx/>
                <a:latin typeface="Comic Sans MS" panose="030F0702030302020204" pitchFamily="66" charset="0"/>
                <a:ea typeface="宋体" panose="02010600030101010101" pitchFamily="2" charset="-122"/>
                <a:cs typeface="+mn-cs"/>
              </a:rPr>
              <a:t>5K@3bara supercritical helium is subcooled to 4.5K in the lower </a:t>
            </a:r>
            <a:r>
              <a:rPr kumimoji="0" lang="en-US" altLang="zh-CN" sz="1200" b="1" i="0" u="none" strike="noStrike" kern="1200" cap="none" spc="0" normalizeH="0" baseline="0" noProof="0" dirty="0" err="1">
                <a:ln>
                  <a:noFill/>
                </a:ln>
                <a:solidFill>
                  <a:prstClr val="black"/>
                </a:solidFill>
                <a:effectLst/>
                <a:uLnTx/>
                <a:uFillTx/>
                <a:latin typeface="Comic Sans MS" panose="030F0702030302020204" pitchFamily="66" charset="0"/>
                <a:ea typeface="宋体" panose="02010600030101010101" pitchFamily="2" charset="-122"/>
                <a:cs typeface="+mn-cs"/>
              </a:rPr>
              <a:t>coldbox</a:t>
            </a:r>
            <a:r>
              <a:rPr kumimoji="0" lang="en-US" altLang="zh-CN" sz="1200" b="1" i="0" u="none" strike="noStrike" kern="1200" cap="none" spc="0" normalizeH="0" baseline="0" noProof="0" dirty="0">
                <a:ln>
                  <a:noFill/>
                </a:ln>
                <a:solidFill>
                  <a:prstClr val="black"/>
                </a:solidFill>
                <a:effectLst/>
                <a:uLnTx/>
                <a:uFillTx/>
                <a:latin typeface="Comic Sans MS" panose="030F0702030302020204" pitchFamily="66" charset="0"/>
                <a:ea typeface="宋体" panose="02010600030101010101" pitchFamily="2" charset="-122"/>
                <a:cs typeface="+mn-cs"/>
              </a:rPr>
              <a:t>, and then further be cooled to 2.4K@3bara by a large heat exchanger (~90g/s of each</a:t>
            </a:r>
            <a:r>
              <a:rPr lang="en-US" altLang="zh-CN" sz="1200" b="1" dirty="0">
                <a:solidFill>
                  <a:prstClr val="black"/>
                </a:solidFill>
                <a:latin typeface="Comic Sans MS" panose="030F0702030302020204" pitchFamily="66" charset="0"/>
                <a:ea typeface="宋体" panose="02010600030101010101" pitchFamily="2" charset="-122"/>
              </a:rPr>
              <a:t>, total four </a:t>
            </a:r>
            <a:r>
              <a:rPr lang="en-US" altLang="zh-CN" sz="1200" b="1" dirty="0">
                <a:solidFill>
                  <a:prstClr val="black"/>
                </a:solidFill>
                <a:latin typeface="Comic Sans MS" panose="030F0702030302020204" pitchFamily="66" charset="0"/>
              </a:rPr>
              <a:t>HX</a:t>
            </a:r>
            <a:r>
              <a:rPr kumimoji="0" lang="en-US" altLang="zh-CN" sz="1200" b="1" i="0" u="none" strike="noStrike" kern="1200" cap="none" spc="0" normalizeH="0" baseline="0" noProof="0" dirty="0">
                <a:ln>
                  <a:noFill/>
                </a:ln>
                <a:solidFill>
                  <a:prstClr val="black"/>
                </a:solidFill>
                <a:effectLst/>
                <a:uLnTx/>
                <a:uFillTx/>
                <a:latin typeface="Comic Sans MS" panose="030F0702030302020204" pitchFamily="66" charset="0"/>
                <a:ea typeface="宋体" panose="02010600030101010101" pitchFamily="2" charset="-122"/>
                <a:cs typeface="+mn-cs"/>
              </a:rPr>
              <a:t>);</a:t>
            </a:r>
          </a:p>
          <a:p>
            <a:pPr marL="285750" marR="0" lvl="0" indent="-285750" algn="just" defTabSz="914400" rtl="0" eaLnBrk="1" fontAlgn="auto" latinLnBrk="0" hangingPunct="1">
              <a:lnSpc>
                <a:spcPct val="100000"/>
              </a:lnSpc>
              <a:spcBef>
                <a:spcPts val="600"/>
              </a:spcBef>
              <a:spcAft>
                <a:spcPts val="0"/>
              </a:spcAft>
              <a:buClrTx/>
              <a:buSzTx/>
              <a:buFont typeface="Wingdings" panose="05000000000000000000" pitchFamily="2" charset="2"/>
              <a:buChar char="n"/>
              <a:tabLst/>
              <a:defRPr/>
            </a:pPr>
            <a:r>
              <a:rPr kumimoji="0" lang="en-US" altLang="zh-CN" sz="1200" b="1" i="0" u="none" strike="noStrike" kern="1200" cap="none" spc="0" normalizeH="0" baseline="0" noProof="0" dirty="0">
                <a:ln>
                  <a:noFill/>
                </a:ln>
                <a:solidFill>
                  <a:prstClr val="black"/>
                </a:solidFill>
                <a:effectLst/>
                <a:uLnTx/>
                <a:uFillTx/>
                <a:latin typeface="Comic Sans MS" panose="030F0702030302020204" pitchFamily="66" charset="0"/>
                <a:ea typeface="宋体" panose="02010600030101010101" pitchFamily="2" charset="-122"/>
                <a:cs typeface="+mn-cs"/>
              </a:rPr>
              <a:t>2.4K@3bara helium is transferred to the beam tunnel, then is throttled by JT valve inside CM to produce the 2K superfluid helium;</a:t>
            </a:r>
          </a:p>
          <a:p>
            <a:pPr marL="285750" marR="0" lvl="0" indent="-285750" algn="just" defTabSz="914400" rtl="0" eaLnBrk="1" fontAlgn="auto" latinLnBrk="0" hangingPunct="1">
              <a:lnSpc>
                <a:spcPct val="100000"/>
              </a:lnSpc>
              <a:spcBef>
                <a:spcPts val="600"/>
              </a:spcBef>
              <a:spcAft>
                <a:spcPts val="0"/>
              </a:spcAft>
              <a:buClrTx/>
              <a:buSzTx/>
              <a:buFont typeface="Wingdings" panose="05000000000000000000" pitchFamily="2" charset="2"/>
              <a:buChar char="n"/>
              <a:tabLst/>
              <a:defRPr/>
            </a:pPr>
            <a:r>
              <a:rPr kumimoji="0" lang="en-US" altLang="zh-CN" sz="1200" b="1" i="0" u="none" strike="noStrike" kern="1200" cap="none" spc="0" normalizeH="0" baseline="0" noProof="0" dirty="0">
                <a:ln>
                  <a:noFill/>
                </a:ln>
                <a:solidFill>
                  <a:prstClr val="black"/>
                </a:solidFill>
                <a:effectLst/>
                <a:uLnTx/>
                <a:uFillTx/>
                <a:latin typeface="Comic Sans MS" panose="030F0702030302020204" pitchFamily="66" charset="0"/>
                <a:ea typeface="宋体" panose="02010600030101010101" pitchFamily="2" charset="-122"/>
                <a:cs typeface="+mn-cs"/>
              </a:rPr>
              <a:t>Return </a:t>
            </a:r>
            <a:r>
              <a:rPr kumimoji="0" lang="en-US" altLang="zh-CN" sz="1200" b="1" i="0" u="none" strike="noStrike" kern="1200" cap="none" spc="0" normalizeH="0" baseline="0" noProof="0" dirty="0" err="1">
                <a:ln>
                  <a:noFill/>
                </a:ln>
                <a:solidFill>
                  <a:prstClr val="black"/>
                </a:solidFill>
                <a:effectLst/>
                <a:uLnTx/>
                <a:uFillTx/>
                <a:latin typeface="Comic Sans MS" panose="030F0702030302020204" pitchFamily="66" charset="0"/>
                <a:ea typeface="宋体" panose="02010600030101010101" pitchFamily="2" charset="-122"/>
                <a:cs typeface="+mn-cs"/>
              </a:rPr>
              <a:t>GHe</a:t>
            </a:r>
            <a:r>
              <a:rPr kumimoji="0" lang="en-US" altLang="zh-CN" sz="1200" b="1" i="0" u="none" strike="noStrike" kern="1200" cap="none" spc="0" normalizeH="0" baseline="0" noProof="0" dirty="0">
                <a:ln>
                  <a:noFill/>
                </a:ln>
                <a:solidFill>
                  <a:prstClr val="black"/>
                </a:solidFill>
                <a:effectLst/>
                <a:uLnTx/>
                <a:uFillTx/>
                <a:latin typeface="Comic Sans MS" panose="030F0702030302020204" pitchFamily="66" charset="0"/>
                <a:ea typeface="宋体" panose="02010600030101010101" pitchFamily="2" charset="-122"/>
                <a:cs typeface="+mn-cs"/>
              </a:rPr>
              <a:t> goes through 2K HX and cold compressors to recover the cold quantity, then returns to CB and compressors LP side to finalize the whole cycle;</a:t>
            </a:r>
          </a:p>
          <a:p>
            <a:pPr marL="285750" marR="0" lvl="0" indent="-285750" algn="just" defTabSz="914400" rtl="0" eaLnBrk="1" fontAlgn="auto" latinLnBrk="0" hangingPunct="1">
              <a:lnSpc>
                <a:spcPct val="100000"/>
              </a:lnSpc>
              <a:spcBef>
                <a:spcPts val="600"/>
              </a:spcBef>
              <a:spcAft>
                <a:spcPts val="0"/>
              </a:spcAft>
              <a:buClrTx/>
              <a:buSzTx/>
              <a:buFont typeface="Wingdings" panose="05000000000000000000" pitchFamily="2" charset="2"/>
              <a:buChar char="n"/>
              <a:tabLst/>
              <a:defRPr/>
            </a:pPr>
            <a:r>
              <a:rPr kumimoji="0" lang="en-US" altLang="zh-CN" sz="1200" b="1" i="0" u="none" strike="noStrike" kern="1200" cap="none" spc="0" normalizeH="0" baseline="0" noProof="0" dirty="0">
                <a:ln>
                  <a:noFill/>
                </a:ln>
                <a:solidFill>
                  <a:prstClr val="black"/>
                </a:solidFill>
                <a:effectLst/>
                <a:uLnTx/>
                <a:uFillTx/>
                <a:latin typeface="Comic Sans MS" panose="030F0702030302020204" pitchFamily="66" charset="0"/>
                <a:ea typeface="宋体" panose="02010600030101010101" pitchFamily="2" charset="-122"/>
                <a:cs typeface="+mn-cs"/>
              </a:rPr>
              <a:t>40-80K thermal shield is set to reduce the radiation loss.</a:t>
            </a:r>
          </a:p>
          <a:p>
            <a:pPr marL="285750" marR="0" lvl="0" indent="-285750" algn="just" defTabSz="914400" rtl="0" eaLnBrk="1" fontAlgn="auto" latinLnBrk="0" hangingPunct="1">
              <a:lnSpc>
                <a:spcPct val="100000"/>
              </a:lnSpc>
              <a:spcBef>
                <a:spcPts val="600"/>
              </a:spcBef>
              <a:spcAft>
                <a:spcPts val="0"/>
              </a:spcAft>
              <a:buClrTx/>
              <a:buSzTx/>
              <a:buFont typeface="Wingdings" panose="05000000000000000000" pitchFamily="2" charset="2"/>
              <a:buChar char="n"/>
              <a:tabLst/>
              <a:defRPr/>
            </a:pPr>
            <a:r>
              <a:rPr kumimoji="0" lang="en-US" altLang="zh-CN" sz="1200" b="1" i="0" u="none" strike="noStrike" kern="1200" cap="none" spc="0" normalizeH="0" baseline="0" noProof="0" dirty="0">
                <a:ln>
                  <a:noFill/>
                </a:ln>
                <a:solidFill>
                  <a:prstClr val="black"/>
                </a:solidFill>
                <a:effectLst/>
                <a:uLnTx/>
                <a:uFillTx/>
                <a:latin typeface="Comic Sans MS" panose="030F0702030302020204" pitchFamily="66" charset="0"/>
                <a:ea typeface="宋体" panose="02010600030101010101" pitchFamily="2" charset="-122"/>
                <a:cs typeface="+mn-cs"/>
              </a:rPr>
              <a:t>5-8K circuit is set to cool down the coupler (conduction cooling).</a:t>
            </a:r>
          </a:p>
        </p:txBody>
      </p:sp>
    </p:spTree>
    <p:extLst>
      <p:ext uri="{BB962C8B-B14F-4D97-AF65-F5344CB8AC3E}">
        <p14:creationId xmlns:p14="http://schemas.microsoft.com/office/powerpoint/2010/main" val="13761302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1">
            <a:extLst>
              <a:ext uri="{FF2B5EF4-FFF2-40B4-BE49-F238E27FC236}">
                <a16:creationId xmlns:a16="http://schemas.microsoft.com/office/drawing/2014/main" id="{D6B03DBC-3802-4A7A-AFB4-A489C0D718DF}"/>
              </a:ext>
            </a:extLst>
          </p:cNvPr>
          <p:cNvSpPr txBox="1">
            <a:spLocks/>
          </p:cNvSpPr>
          <p:nvPr/>
        </p:nvSpPr>
        <p:spPr bwMode="auto">
          <a:xfrm>
            <a:off x="198720" y="656182"/>
            <a:ext cx="11794560" cy="6698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b="1">
                <a:ln w="19050">
                  <a:solidFill>
                    <a:schemeClr val="tx2">
                      <a:tint val="1000"/>
                    </a:schemeClr>
                  </a:solidFill>
                  <a:prstDash val="solid"/>
                </a:ln>
                <a:solidFill>
                  <a:srgbClr val="FF0000"/>
                </a:solidFill>
                <a:effectLst>
                  <a:outerShdw blurRad="50000" dist="50800" dir="7500000" algn="tl">
                    <a:srgbClr val="000000">
                      <a:shade val="5000"/>
                      <a:alpha val="35000"/>
                    </a:srgbClr>
                  </a:outerShdw>
                </a:effectLst>
                <a:latin typeface="微软雅黑" pitchFamily="34" charset="-122"/>
                <a:ea typeface="微软雅黑" pitchFamily="34" charset="-122"/>
                <a:cs typeface="+mj-cs"/>
              </a:defRPr>
            </a:lvl1pPr>
            <a:lvl2pPr algn="ctr" rtl="0" eaLnBrk="0" fontAlgn="base" hangingPunct="0">
              <a:spcBef>
                <a:spcPct val="0"/>
              </a:spcBef>
              <a:spcAft>
                <a:spcPct val="0"/>
              </a:spcAft>
              <a:defRPr sz="4000" b="1">
                <a:solidFill>
                  <a:srgbClr val="FF0000"/>
                </a:solidFill>
                <a:latin typeface="微软雅黑" panose="020B0503020204020204" pitchFamily="34" charset="-122"/>
                <a:ea typeface="微软雅黑" panose="020B0503020204020204" pitchFamily="34" charset="-122"/>
              </a:defRPr>
            </a:lvl2pPr>
            <a:lvl3pPr algn="ctr" rtl="0" eaLnBrk="0" fontAlgn="base" hangingPunct="0">
              <a:spcBef>
                <a:spcPct val="0"/>
              </a:spcBef>
              <a:spcAft>
                <a:spcPct val="0"/>
              </a:spcAft>
              <a:defRPr sz="4000" b="1">
                <a:solidFill>
                  <a:srgbClr val="FF0000"/>
                </a:solidFill>
                <a:latin typeface="微软雅黑" panose="020B0503020204020204" pitchFamily="34" charset="-122"/>
                <a:ea typeface="微软雅黑" panose="020B0503020204020204" pitchFamily="34" charset="-122"/>
              </a:defRPr>
            </a:lvl3pPr>
            <a:lvl4pPr algn="ctr" rtl="0" eaLnBrk="0" fontAlgn="base" hangingPunct="0">
              <a:spcBef>
                <a:spcPct val="0"/>
              </a:spcBef>
              <a:spcAft>
                <a:spcPct val="0"/>
              </a:spcAft>
              <a:defRPr sz="4000" b="1">
                <a:solidFill>
                  <a:srgbClr val="FF0000"/>
                </a:solidFill>
                <a:latin typeface="微软雅黑" panose="020B0503020204020204" pitchFamily="34" charset="-122"/>
                <a:ea typeface="微软雅黑" panose="020B0503020204020204" pitchFamily="34" charset="-122"/>
              </a:defRPr>
            </a:lvl4pPr>
            <a:lvl5pPr algn="ctr" rtl="0" eaLnBrk="0" fontAlgn="base" hangingPunct="0">
              <a:spcBef>
                <a:spcPct val="0"/>
              </a:spcBef>
              <a:spcAft>
                <a:spcPct val="0"/>
              </a:spcAft>
              <a:defRPr sz="4000" b="1">
                <a:solidFill>
                  <a:srgbClr val="FF0000"/>
                </a:solidFill>
                <a:latin typeface="微软雅黑" panose="020B0503020204020204" pitchFamily="34" charset="-122"/>
                <a:ea typeface="微软雅黑" panose="020B0503020204020204" pitchFamily="34" charset="-122"/>
              </a:defRPr>
            </a:lvl5pPr>
            <a:lvl6pPr marL="457200" algn="l" rtl="0" fontAlgn="base">
              <a:spcBef>
                <a:spcPct val="0"/>
              </a:spcBef>
              <a:spcAft>
                <a:spcPct val="0"/>
              </a:spcAft>
              <a:defRPr sz="4000" b="1">
                <a:solidFill>
                  <a:srgbClr val="0090F2"/>
                </a:solidFill>
                <a:latin typeface="Arial" charset="0"/>
                <a:ea typeface="黑体" pitchFamily="2" charset="-122"/>
              </a:defRPr>
            </a:lvl6pPr>
            <a:lvl7pPr marL="914400" algn="l" rtl="0" fontAlgn="base">
              <a:spcBef>
                <a:spcPct val="0"/>
              </a:spcBef>
              <a:spcAft>
                <a:spcPct val="0"/>
              </a:spcAft>
              <a:defRPr sz="4000" b="1">
                <a:solidFill>
                  <a:srgbClr val="0090F2"/>
                </a:solidFill>
                <a:latin typeface="Arial" charset="0"/>
                <a:ea typeface="黑体" pitchFamily="2" charset="-122"/>
              </a:defRPr>
            </a:lvl7pPr>
            <a:lvl8pPr marL="1371600" algn="l" rtl="0" fontAlgn="base">
              <a:spcBef>
                <a:spcPct val="0"/>
              </a:spcBef>
              <a:spcAft>
                <a:spcPct val="0"/>
              </a:spcAft>
              <a:defRPr sz="4000" b="1">
                <a:solidFill>
                  <a:srgbClr val="0090F2"/>
                </a:solidFill>
                <a:latin typeface="Arial" charset="0"/>
                <a:ea typeface="黑体" pitchFamily="2" charset="-122"/>
              </a:defRPr>
            </a:lvl8pPr>
            <a:lvl9pPr marL="1828800" algn="l" rtl="0" fontAlgn="base">
              <a:spcBef>
                <a:spcPct val="0"/>
              </a:spcBef>
              <a:spcAft>
                <a:spcPct val="0"/>
              </a:spcAft>
              <a:defRPr sz="4000" b="1">
                <a:solidFill>
                  <a:srgbClr val="0090F2"/>
                </a:solidFill>
                <a:latin typeface="Arial" charset="0"/>
                <a:ea typeface="黑体" pitchFamily="2" charset="-122"/>
              </a:defRPr>
            </a:lvl9pPr>
          </a:lstStyle>
          <a:p>
            <a:pPr marL="0" marR="0" lvl="0" indent="0" algn="ctr" defTabSz="1097280" rtl="0" eaLnBrk="1" fontAlgn="base" latinLnBrk="1" hangingPunct="1">
              <a:lnSpc>
                <a:spcPct val="100000"/>
              </a:lnSpc>
              <a:spcBef>
                <a:spcPct val="0"/>
              </a:spcBef>
              <a:spcAft>
                <a:spcPct val="0"/>
              </a:spcAft>
              <a:buClrTx/>
              <a:buSzTx/>
              <a:buFontTx/>
              <a:buNone/>
              <a:tabLst>
                <a:tab pos="0" algn="l"/>
                <a:tab pos="1097280" algn="l"/>
                <a:tab pos="2194560" algn="l"/>
                <a:tab pos="3291840" algn="l"/>
                <a:tab pos="4389120" algn="l"/>
                <a:tab pos="5486400" algn="l"/>
                <a:tab pos="6583680" algn="l"/>
                <a:tab pos="7680960" algn="l"/>
                <a:tab pos="8778240" algn="l"/>
                <a:tab pos="9875520" algn="l"/>
                <a:tab pos="10972800" algn="l"/>
                <a:tab pos="12070080" algn="l"/>
              </a:tabLst>
              <a:defRPr/>
            </a:pPr>
            <a:endParaRPr lang="zh-CN" altLang="en-US" sz="3600" dirty="0">
              <a:solidFill>
                <a:srgbClr val="C00000"/>
              </a:solidFill>
              <a:effectLst/>
              <a:latin typeface="Arial" panose="020B0604020202020204" pitchFamily="34" charset="0"/>
              <a:cs typeface="Arial" panose="020B0604020202020204" pitchFamily="34" charset="0"/>
              <a:sym typeface="Arial" pitchFamily="34" charset="0"/>
            </a:endParaRPr>
          </a:p>
        </p:txBody>
      </p:sp>
      <p:graphicFrame>
        <p:nvGraphicFramePr>
          <p:cNvPr id="8" name="表格 7">
            <a:extLst>
              <a:ext uri="{FF2B5EF4-FFF2-40B4-BE49-F238E27FC236}">
                <a16:creationId xmlns:a16="http://schemas.microsoft.com/office/drawing/2014/main" id="{28D7F347-14BE-4502-9816-85200BCD1069}"/>
              </a:ext>
            </a:extLst>
          </p:cNvPr>
          <p:cNvGraphicFramePr>
            <a:graphicFrameLocks noGrp="1"/>
          </p:cNvGraphicFramePr>
          <p:nvPr>
            <p:extLst>
              <p:ext uri="{D42A27DB-BD31-4B8C-83A1-F6EECF244321}">
                <p14:modId xmlns:p14="http://schemas.microsoft.com/office/powerpoint/2010/main" val="1112355949"/>
              </p:ext>
            </p:extLst>
          </p:nvPr>
        </p:nvGraphicFramePr>
        <p:xfrm>
          <a:off x="77454" y="925318"/>
          <a:ext cx="10985911" cy="5799023"/>
        </p:xfrm>
        <a:graphic>
          <a:graphicData uri="http://schemas.openxmlformats.org/drawingml/2006/table">
            <a:tbl>
              <a:tblPr/>
              <a:tblGrid>
                <a:gridCol w="1632746">
                  <a:extLst>
                    <a:ext uri="{9D8B030D-6E8A-4147-A177-3AD203B41FA5}">
                      <a16:colId xmlns:a16="http://schemas.microsoft.com/office/drawing/2014/main" val="3195226962"/>
                    </a:ext>
                  </a:extLst>
                </a:gridCol>
                <a:gridCol w="569605">
                  <a:extLst>
                    <a:ext uri="{9D8B030D-6E8A-4147-A177-3AD203B41FA5}">
                      <a16:colId xmlns:a16="http://schemas.microsoft.com/office/drawing/2014/main" val="941923922"/>
                    </a:ext>
                  </a:extLst>
                </a:gridCol>
                <a:gridCol w="878356">
                  <a:extLst>
                    <a:ext uri="{9D8B030D-6E8A-4147-A177-3AD203B41FA5}">
                      <a16:colId xmlns:a16="http://schemas.microsoft.com/office/drawing/2014/main" val="1995683221"/>
                    </a:ext>
                  </a:extLst>
                </a:gridCol>
                <a:gridCol w="878356">
                  <a:extLst>
                    <a:ext uri="{9D8B030D-6E8A-4147-A177-3AD203B41FA5}">
                      <a16:colId xmlns:a16="http://schemas.microsoft.com/office/drawing/2014/main" val="2993002969"/>
                    </a:ext>
                  </a:extLst>
                </a:gridCol>
                <a:gridCol w="878356">
                  <a:extLst>
                    <a:ext uri="{9D8B030D-6E8A-4147-A177-3AD203B41FA5}">
                      <a16:colId xmlns:a16="http://schemas.microsoft.com/office/drawing/2014/main" val="3573709612"/>
                    </a:ext>
                  </a:extLst>
                </a:gridCol>
                <a:gridCol w="878356">
                  <a:extLst>
                    <a:ext uri="{9D8B030D-6E8A-4147-A177-3AD203B41FA5}">
                      <a16:colId xmlns:a16="http://schemas.microsoft.com/office/drawing/2014/main" val="2629553521"/>
                    </a:ext>
                  </a:extLst>
                </a:gridCol>
                <a:gridCol w="878356">
                  <a:extLst>
                    <a:ext uri="{9D8B030D-6E8A-4147-A177-3AD203B41FA5}">
                      <a16:colId xmlns:a16="http://schemas.microsoft.com/office/drawing/2014/main" val="3542728089"/>
                    </a:ext>
                  </a:extLst>
                </a:gridCol>
                <a:gridCol w="878356">
                  <a:extLst>
                    <a:ext uri="{9D8B030D-6E8A-4147-A177-3AD203B41FA5}">
                      <a16:colId xmlns:a16="http://schemas.microsoft.com/office/drawing/2014/main" val="2317428546"/>
                    </a:ext>
                  </a:extLst>
                </a:gridCol>
                <a:gridCol w="878356">
                  <a:extLst>
                    <a:ext uri="{9D8B030D-6E8A-4147-A177-3AD203B41FA5}">
                      <a16:colId xmlns:a16="http://schemas.microsoft.com/office/drawing/2014/main" val="2963190532"/>
                    </a:ext>
                  </a:extLst>
                </a:gridCol>
                <a:gridCol w="878356">
                  <a:extLst>
                    <a:ext uri="{9D8B030D-6E8A-4147-A177-3AD203B41FA5}">
                      <a16:colId xmlns:a16="http://schemas.microsoft.com/office/drawing/2014/main" val="1783186474"/>
                    </a:ext>
                  </a:extLst>
                </a:gridCol>
                <a:gridCol w="878356">
                  <a:extLst>
                    <a:ext uri="{9D8B030D-6E8A-4147-A177-3AD203B41FA5}">
                      <a16:colId xmlns:a16="http://schemas.microsoft.com/office/drawing/2014/main" val="391467012"/>
                    </a:ext>
                  </a:extLst>
                </a:gridCol>
                <a:gridCol w="878356">
                  <a:extLst>
                    <a:ext uri="{9D8B030D-6E8A-4147-A177-3AD203B41FA5}">
                      <a16:colId xmlns:a16="http://schemas.microsoft.com/office/drawing/2014/main" val="1519366137"/>
                    </a:ext>
                  </a:extLst>
                </a:gridCol>
              </a:tblGrid>
              <a:tr h="135492">
                <a:tc>
                  <a:txBody>
                    <a:bodyPr/>
                    <a:lstStyle/>
                    <a:p>
                      <a:pPr algn="ctr" fontAlgn="b"/>
                      <a:r>
                        <a:rPr lang="zh-CN" altLang="en-US" sz="800" b="0" i="0" u="none" strike="noStrike">
                          <a:solidFill>
                            <a:srgbClr val="000000"/>
                          </a:solidFill>
                          <a:effectLst/>
                          <a:latin typeface="宋体" panose="02010600030101010101" pitchFamily="2" charset="-122"/>
                          <a:ea typeface="宋体" panose="02010600030101010101" pitchFamily="2" charset="-122"/>
                        </a:rPr>
                        <a:t>　</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b"/>
                      <a:r>
                        <a:rPr lang="zh-CN" altLang="en-US" sz="800" b="0" i="0" u="none" strike="noStrike">
                          <a:solidFill>
                            <a:schemeClr val="bg1"/>
                          </a:solidFill>
                          <a:effectLst/>
                          <a:latin typeface="宋体" panose="02010600030101010101" pitchFamily="2" charset="-122"/>
                          <a:ea typeface="宋体" panose="02010600030101010101" pitchFamily="2" charset="-122"/>
                        </a:rPr>
                        <a:t>　</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b"/>
                      <a:r>
                        <a:rPr lang="en-US" sz="800" b="0" i="0" u="none" strike="noStrike">
                          <a:solidFill>
                            <a:schemeClr val="bg1"/>
                          </a:solidFill>
                          <a:effectLst/>
                          <a:latin typeface="Adobe 黑体 Std R" panose="020B0400000000000000" pitchFamily="34" charset="-122"/>
                          <a:ea typeface="Adobe 黑体 Std R" panose="020B0400000000000000" pitchFamily="34" charset="-122"/>
                        </a:rPr>
                        <a:t>Case 1</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algn="ctr" defTabSz="914400" rtl="0" eaLnBrk="1" fontAlgn="b" latinLnBrk="0" hangingPunct="1"/>
                      <a:r>
                        <a:rPr lang="en-US" sz="800" b="0" i="0" u="none" strike="noStrike" kern="1200">
                          <a:solidFill>
                            <a:schemeClr val="bg1"/>
                          </a:solidFill>
                          <a:effectLst/>
                          <a:latin typeface="Adobe 黑体 Std R" panose="020B0400000000000000" pitchFamily="34" charset="-122"/>
                          <a:ea typeface="Adobe 黑体 Std R" panose="020B0400000000000000" pitchFamily="34" charset="-122"/>
                          <a:cs typeface="+mn-cs"/>
                        </a:rPr>
                        <a:t>Case 2</a:t>
                      </a:r>
                    </a:p>
                  </a:txBody>
                  <a:tcPr marL="0" marR="0" marT="0" marB="0" anchor="ctr" anchorCtr="1">
                    <a:lnL w="12700" cap="flat" cmpd="sng" algn="ctr">
                      <a:solidFill>
                        <a:srgbClr val="000000"/>
                      </a:solidFill>
                      <a:prstDash val="solid"/>
                      <a:round/>
                      <a:headEnd type="none" w="med" len="med"/>
                      <a:tailEnd type="none" w="med" len="med"/>
                    </a:lnL>
                    <a:solidFill>
                      <a:srgbClr val="0070C0"/>
                    </a:solidFill>
                  </a:tcPr>
                </a:tc>
                <a:tc>
                  <a:txBody>
                    <a:bodyPr/>
                    <a:lstStyle/>
                    <a:p>
                      <a:pPr marL="0" algn="ctr" defTabSz="914400" rtl="0" eaLnBrk="1" fontAlgn="b" latinLnBrk="0" hangingPunct="1"/>
                      <a:r>
                        <a:rPr lang="en-US" sz="800" b="0" i="0" u="none" strike="noStrike" kern="1200">
                          <a:solidFill>
                            <a:schemeClr val="bg1"/>
                          </a:solidFill>
                          <a:effectLst/>
                          <a:latin typeface="Adobe 黑体 Std R" panose="020B0400000000000000" pitchFamily="34" charset="-122"/>
                          <a:ea typeface="Adobe 黑体 Std R" panose="020B0400000000000000" pitchFamily="34" charset="-122"/>
                          <a:cs typeface="+mn-cs"/>
                        </a:rPr>
                        <a:t>Case 3</a:t>
                      </a:r>
                    </a:p>
                  </a:txBody>
                  <a:tcPr marL="0" marR="0" marT="0" marB="0" anchor="ctr" anchorCtr="1">
                    <a:solidFill>
                      <a:srgbClr val="0070C0"/>
                    </a:solidFill>
                  </a:tcPr>
                </a:tc>
                <a:tc>
                  <a:txBody>
                    <a:bodyPr/>
                    <a:lstStyle/>
                    <a:p>
                      <a:pPr marL="0" algn="ctr" defTabSz="914400" rtl="0" eaLnBrk="1" fontAlgn="b" latinLnBrk="0" hangingPunct="1"/>
                      <a:r>
                        <a:rPr lang="en-US" sz="800" b="0" i="0" u="none" strike="noStrike" kern="1200">
                          <a:solidFill>
                            <a:schemeClr val="bg1"/>
                          </a:solidFill>
                          <a:effectLst/>
                          <a:latin typeface="Adobe 黑体 Std R" panose="020B0400000000000000" pitchFamily="34" charset="-122"/>
                          <a:ea typeface="Adobe 黑体 Std R" panose="020B0400000000000000" pitchFamily="34" charset="-122"/>
                          <a:cs typeface="+mn-cs"/>
                        </a:rPr>
                        <a:t>Case 4</a:t>
                      </a:r>
                    </a:p>
                  </a:txBody>
                  <a:tcPr marL="0" marR="0" marT="0" marB="0" anchor="ctr" anchorCtr="1">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algn="ctr" defTabSz="914400" rtl="0" eaLnBrk="1" fontAlgn="b" latinLnBrk="0" hangingPunct="1"/>
                      <a:r>
                        <a:rPr lang="en-US" sz="800" b="0" i="0" u="none" strike="noStrike" kern="1200">
                          <a:solidFill>
                            <a:schemeClr val="bg1"/>
                          </a:solidFill>
                          <a:effectLst/>
                          <a:latin typeface="Adobe 黑体 Std R" panose="020B0400000000000000" pitchFamily="34" charset="-122"/>
                          <a:ea typeface="Adobe 黑体 Std R" panose="020B0400000000000000" pitchFamily="34" charset="-122"/>
                          <a:cs typeface="+mn-cs"/>
                        </a:rPr>
                        <a:t>Case 5</a:t>
                      </a:r>
                    </a:p>
                  </a:txBody>
                  <a:tcPr marL="0" marR="0" marT="0" marB="0" anchor="ctr" anchorCtr="1">
                    <a:lnL w="12700" cap="flat" cmpd="sng" algn="ctr">
                      <a:solidFill>
                        <a:srgbClr val="000000"/>
                      </a:solidFill>
                      <a:prstDash val="solid"/>
                      <a:round/>
                      <a:headEnd type="none" w="med" len="med"/>
                      <a:tailEnd type="none" w="med" len="med"/>
                    </a:lnL>
                    <a:solidFill>
                      <a:srgbClr val="0070C0"/>
                    </a:solidFill>
                  </a:tcPr>
                </a:tc>
                <a:tc>
                  <a:txBody>
                    <a:bodyPr/>
                    <a:lstStyle/>
                    <a:p>
                      <a:pPr marL="0" algn="ctr" defTabSz="914400" rtl="0" eaLnBrk="1" fontAlgn="b" latinLnBrk="0" hangingPunct="1"/>
                      <a:r>
                        <a:rPr lang="en-US" sz="800" b="0" i="0" u="none" strike="noStrike" kern="1200" dirty="0">
                          <a:solidFill>
                            <a:schemeClr val="bg1"/>
                          </a:solidFill>
                          <a:effectLst/>
                          <a:latin typeface="Adobe 黑体 Std R" panose="020B0400000000000000" pitchFamily="34" charset="-122"/>
                          <a:ea typeface="Adobe 黑体 Std R" panose="020B0400000000000000" pitchFamily="34" charset="-122"/>
                          <a:cs typeface="+mn-cs"/>
                        </a:rPr>
                        <a:t>Case 6</a:t>
                      </a:r>
                    </a:p>
                  </a:txBody>
                  <a:tcPr marL="0" marR="0" marT="0" marB="0" anchor="ctr" anchorCtr="1">
                    <a:solidFill>
                      <a:srgbClr val="0070C0"/>
                    </a:solidFill>
                  </a:tcPr>
                </a:tc>
                <a:tc>
                  <a:txBody>
                    <a:bodyPr/>
                    <a:lstStyle/>
                    <a:p>
                      <a:pPr marL="0" algn="ctr" defTabSz="914400" rtl="0" eaLnBrk="1" fontAlgn="b" latinLnBrk="0" hangingPunct="1"/>
                      <a:r>
                        <a:rPr lang="en-US" sz="800" b="0" i="0" u="none" strike="noStrike" kern="1200">
                          <a:solidFill>
                            <a:schemeClr val="bg1"/>
                          </a:solidFill>
                          <a:effectLst/>
                          <a:latin typeface="Adobe 黑体 Std R" panose="020B0400000000000000" pitchFamily="34" charset="-122"/>
                          <a:ea typeface="Adobe 黑体 Std R" panose="020B0400000000000000" pitchFamily="34" charset="-122"/>
                          <a:cs typeface="+mn-cs"/>
                        </a:rPr>
                        <a:t>Case 7</a:t>
                      </a:r>
                    </a:p>
                  </a:txBody>
                  <a:tcPr marL="0" marR="0" marT="0" marB="0" anchor="ctr" anchorCtr="1">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algn="ctr" defTabSz="914400" rtl="0" eaLnBrk="1" fontAlgn="b" latinLnBrk="0" hangingPunct="1"/>
                      <a:r>
                        <a:rPr lang="en-US" sz="800" b="0" i="0" u="none" strike="noStrike" kern="1200">
                          <a:solidFill>
                            <a:schemeClr val="bg1"/>
                          </a:solidFill>
                          <a:effectLst/>
                          <a:latin typeface="Adobe 黑体 Std R" panose="020B0400000000000000" pitchFamily="34" charset="-122"/>
                          <a:ea typeface="Adobe 黑体 Std R" panose="020B0400000000000000" pitchFamily="34" charset="-122"/>
                          <a:cs typeface="+mn-cs"/>
                        </a:rPr>
                        <a:t>Case8</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b"/>
                      <a:r>
                        <a:rPr lang="en-US" sz="800" b="0" i="0" u="none" strike="noStrike">
                          <a:solidFill>
                            <a:schemeClr val="bg1"/>
                          </a:solidFill>
                          <a:effectLst/>
                          <a:latin typeface="Adobe 黑体 Std R" panose="020B0400000000000000" pitchFamily="34" charset="-122"/>
                          <a:ea typeface="Adobe 黑体 Std R" panose="020B0400000000000000" pitchFamily="34" charset="-122"/>
                        </a:rPr>
                        <a:t>Case 9</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b"/>
                      <a:r>
                        <a:rPr lang="en-US" sz="800" b="0" i="0" u="none" strike="noStrike">
                          <a:solidFill>
                            <a:schemeClr val="bg1"/>
                          </a:solidFill>
                          <a:effectLst/>
                          <a:latin typeface="Adobe 黑体 Std R" panose="020B0400000000000000" pitchFamily="34" charset="-122"/>
                          <a:ea typeface="Adobe 黑体 Std R" panose="020B0400000000000000" pitchFamily="34" charset="-122"/>
                        </a:rPr>
                        <a:t>Case 10</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2893629834"/>
                  </a:ext>
                </a:extLst>
              </a:tr>
              <a:tr h="186177">
                <a:tc>
                  <a:txBody>
                    <a:bodyPr/>
                    <a:lstStyle/>
                    <a:p>
                      <a:pPr algn="ctr" fontAlgn="b"/>
                      <a:r>
                        <a:rPr lang="zh-CN" altLang="en-US" sz="800" b="0" i="0" u="none" strike="noStrike">
                          <a:solidFill>
                            <a:srgbClr val="000000"/>
                          </a:solidFill>
                          <a:effectLst/>
                          <a:latin typeface="Arial Unicode MS" panose="020B0604020202020204" pitchFamily="34" charset="-122"/>
                          <a:ea typeface="Arial Unicode MS" panose="020B0604020202020204" pitchFamily="34" charset="-122"/>
                        </a:rPr>
                        <a:t>　</a:t>
                      </a:r>
                    </a:p>
                  </a:txBody>
                  <a:tcPr marL="0" marR="0" marT="0" marB="0" anchor="ctr" anchorCtr="1">
                    <a:lnT w="12700" cap="flat" cmpd="sng" algn="ctr">
                      <a:solidFill>
                        <a:srgbClr val="000000"/>
                      </a:solidFill>
                      <a:prstDash val="solid"/>
                      <a:round/>
                      <a:headEnd type="none" w="med" len="med"/>
                      <a:tailEnd type="none" w="med" len="med"/>
                    </a:lnT>
                    <a:solidFill>
                      <a:srgbClr val="0070C0"/>
                    </a:solidFill>
                  </a:tcPr>
                </a:tc>
                <a:tc>
                  <a:txBody>
                    <a:bodyPr/>
                    <a:lstStyle/>
                    <a:p>
                      <a:pPr algn="ctr" fontAlgn="b"/>
                      <a:r>
                        <a:rPr lang="zh-CN" altLang="en-US" sz="800" b="0" i="0" u="none" strike="noStrike">
                          <a:solidFill>
                            <a:schemeClr val="bg1"/>
                          </a:solidFill>
                          <a:effectLst/>
                          <a:latin typeface="Arial Unicode MS" panose="020B0604020202020204" pitchFamily="34" charset="-122"/>
                          <a:ea typeface="Arial Unicode MS" panose="020B0604020202020204" pitchFamily="34" charset="-122"/>
                        </a:rPr>
                        <a:t>　</a:t>
                      </a:r>
                    </a:p>
                  </a:txBody>
                  <a:tcPr marL="0" marR="0" marT="0" marB="0" anchor="ctr" anchorCtr="1">
                    <a:lnT w="12700" cap="flat" cmpd="sng" algn="ctr">
                      <a:solidFill>
                        <a:srgbClr val="000000"/>
                      </a:solidFill>
                      <a:prstDash val="solid"/>
                      <a:round/>
                      <a:headEnd type="none" w="med" len="med"/>
                      <a:tailEnd type="none" w="med" len="med"/>
                    </a:lnT>
                    <a:solidFill>
                      <a:srgbClr val="0070C0"/>
                    </a:solidFill>
                  </a:tcPr>
                </a:tc>
                <a:tc>
                  <a:txBody>
                    <a:bodyPr/>
                    <a:lstStyle/>
                    <a:p>
                      <a:pPr algn="ctr" fontAlgn="b"/>
                      <a:r>
                        <a:rPr lang="en-US" sz="800" b="0" i="0" u="none" strike="noStrike">
                          <a:solidFill>
                            <a:schemeClr val="bg1"/>
                          </a:solidFill>
                          <a:effectLst/>
                          <a:latin typeface="Arial Unicode MS" panose="020B0604020202020204" pitchFamily="34" charset="-122"/>
                          <a:ea typeface="Arial Unicode MS" panose="020B0604020202020204" pitchFamily="34" charset="-122"/>
                        </a:rPr>
                        <a:t>Higgs30MW</a:t>
                      </a:r>
                    </a:p>
                  </a:txBody>
                  <a:tcPr marL="0" marR="0" marT="0" marB="0" anchor="ctr" anchorCtr="1">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b"/>
                      <a:r>
                        <a:rPr lang="en-US" sz="800" b="0" i="0" u="none" strike="noStrike">
                          <a:solidFill>
                            <a:schemeClr val="bg1"/>
                          </a:solidFill>
                          <a:effectLst/>
                          <a:latin typeface="Arial Unicode MS" panose="020B0604020202020204" pitchFamily="34" charset="-122"/>
                          <a:ea typeface="Arial Unicode MS" panose="020B0604020202020204" pitchFamily="34" charset="-122"/>
                        </a:rPr>
                        <a:t>Higgs50MW</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0070C0"/>
                    </a:solidFill>
                  </a:tcPr>
                </a:tc>
                <a:tc>
                  <a:txBody>
                    <a:bodyPr/>
                    <a:lstStyle/>
                    <a:p>
                      <a:pPr algn="ctr" fontAlgn="b"/>
                      <a:r>
                        <a:rPr lang="en-US" sz="800" b="0" i="0" u="none" strike="noStrike">
                          <a:solidFill>
                            <a:schemeClr val="bg1"/>
                          </a:solidFill>
                          <a:effectLst/>
                          <a:latin typeface="Arial Unicode MS" panose="020B0604020202020204" pitchFamily="34" charset="-122"/>
                          <a:ea typeface="Arial Unicode MS" panose="020B0604020202020204" pitchFamily="34" charset="-122"/>
                        </a:rPr>
                        <a:t>Higgs30MW</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0070C0"/>
                    </a:solidFill>
                  </a:tcPr>
                </a:tc>
                <a:tc>
                  <a:txBody>
                    <a:bodyPr/>
                    <a:lstStyle/>
                    <a:p>
                      <a:pPr algn="ctr" fontAlgn="b"/>
                      <a:r>
                        <a:rPr lang="en-US" sz="800" b="0" i="0" u="none" strike="noStrike">
                          <a:solidFill>
                            <a:schemeClr val="bg1"/>
                          </a:solidFill>
                          <a:effectLst/>
                          <a:latin typeface="Arial Unicode MS" panose="020B0604020202020204" pitchFamily="34" charset="-122"/>
                          <a:ea typeface="Arial Unicode MS" panose="020B0604020202020204" pitchFamily="34" charset="-122"/>
                        </a:rPr>
                        <a:t>Higgs50MW</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b"/>
                      <a:r>
                        <a:rPr lang="en-US" sz="800" b="0" i="0" u="none" strike="noStrike">
                          <a:solidFill>
                            <a:schemeClr val="bg1"/>
                          </a:solidFill>
                          <a:effectLst/>
                          <a:latin typeface="Arial Unicode MS" panose="020B0604020202020204" pitchFamily="34" charset="-122"/>
                          <a:ea typeface="Arial Unicode MS" panose="020B0604020202020204" pitchFamily="34" charset="-122"/>
                        </a:rPr>
                        <a:t>Higgs30MW</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0070C0"/>
                    </a:solidFill>
                  </a:tcPr>
                </a:tc>
                <a:tc>
                  <a:txBody>
                    <a:bodyPr/>
                    <a:lstStyle/>
                    <a:p>
                      <a:pPr algn="ctr" fontAlgn="b"/>
                      <a:r>
                        <a:rPr lang="en-US" sz="800" b="0" i="0" u="none" strike="noStrike">
                          <a:solidFill>
                            <a:schemeClr val="bg1"/>
                          </a:solidFill>
                          <a:effectLst/>
                          <a:latin typeface="Arial Unicode MS" panose="020B0604020202020204" pitchFamily="34" charset="-122"/>
                          <a:ea typeface="Arial Unicode MS" panose="020B0604020202020204" pitchFamily="34" charset="-122"/>
                        </a:rPr>
                        <a:t>Higgs50MW</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0070C0"/>
                    </a:solidFill>
                  </a:tcPr>
                </a:tc>
                <a:tc>
                  <a:txBody>
                    <a:bodyPr/>
                    <a:lstStyle/>
                    <a:p>
                      <a:pPr marL="0" algn="ctr" defTabSz="914400" rtl="0" eaLnBrk="1" fontAlgn="b" latinLnBrk="0" hangingPunct="1"/>
                      <a:r>
                        <a:rPr lang="en-US" sz="800" b="0" i="0" u="none" strike="noStrike" kern="1200">
                          <a:solidFill>
                            <a:schemeClr val="bg1"/>
                          </a:solidFill>
                          <a:effectLst/>
                          <a:latin typeface="Adobe 黑体 Std R" panose="020B0400000000000000" pitchFamily="34" charset="-122"/>
                          <a:ea typeface="Adobe 黑体 Std R" panose="020B0400000000000000" pitchFamily="34" charset="-122"/>
                          <a:cs typeface="+mn-cs"/>
                        </a:rPr>
                        <a:t>Higgs30MW</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algn="ctr" defTabSz="914400" rtl="0" eaLnBrk="1" fontAlgn="b" latinLnBrk="0" hangingPunct="1"/>
                      <a:r>
                        <a:rPr lang="en-US" sz="800" b="0" i="0" u="none" strike="noStrike" kern="1200">
                          <a:solidFill>
                            <a:schemeClr val="bg1"/>
                          </a:solidFill>
                          <a:effectLst/>
                          <a:latin typeface="Adobe 黑体 Std R" panose="020B0400000000000000" pitchFamily="34" charset="-122"/>
                          <a:ea typeface="Adobe 黑体 Std R" panose="020B0400000000000000" pitchFamily="34" charset="-122"/>
                          <a:cs typeface="+mn-cs"/>
                        </a:rPr>
                        <a:t>Higgs50MW</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b"/>
                      <a:r>
                        <a:rPr lang="en-US" sz="800" b="0" i="0" u="none" strike="noStrike">
                          <a:solidFill>
                            <a:schemeClr val="bg1"/>
                          </a:solidFill>
                          <a:effectLst/>
                          <a:latin typeface="Arial Unicode MS" panose="020B0604020202020204" pitchFamily="34" charset="-122"/>
                          <a:ea typeface="Arial Unicode MS" panose="020B0604020202020204" pitchFamily="34" charset="-122"/>
                        </a:rPr>
                        <a:t>Higgs30MW</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b"/>
                      <a:r>
                        <a:rPr lang="en-US" sz="800" b="0" i="0" u="none" strike="noStrike">
                          <a:solidFill>
                            <a:schemeClr val="bg1"/>
                          </a:solidFill>
                          <a:effectLst/>
                          <a:latin typeface="Arial Unicode MS" panose="020B0604020202020204" pitchFamily="34" charset="-122"/>
                          <a:ea typeface="Arial Unicode MS" panose="020B0604020202020204" pitchFamily="34" charset="-122"/>
                        </a:rPr>
                        <a:t>Higgs50MW</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3046065960"/>
                  </a:ext>
                </a:extLst>
              </a:tr>
              <a:tr h="236342">
                <a:tc>
                  <a:txBody>
                    <a:bodyPr/>
                    <a:lstStyle/>
                    <a:p>
                      <a:pPr algn="ctr" fontAlgn="b"/>
                      <a:r>
                        <a:rPr lang="en-US" sz="800" b="0" i="0" u="none" strike="noStrike">
                          <a:solidFill>
                            <a:schemeClr val="bg1"/>
                          </a:solidFill>
                          <a:effectLst/>
                          <a:latin typeface="Arial Unicode MS" panose="020B0604020202020204" pitchFamily="34" charset="-122"/>
                          <a:ea typeface="Arial Unicode MS" panose="020B0604020202020204" pitchFamily="34" charset="-122"/>
                        </a:rPr>
                        <a:t>heat loss per meter</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0070C0"/>
                    </a:solidFill>
                  </a:tcPr>
                </a:tc>
                <a:tc>
                  <a:txBody>
                    <a:bodyPr/>
                    <a:lstStyle/>
                    <a:p>
                      <a:pPr algn="ctr" fontAlgn="b"/>
                      <a:r>
                        <a:rPr lang="en-US" sz="800" b="0" i="0" u="none" strike="noStrike">
                          <a:solidFill>
                            <a:srgbClr val="000000"/>
                          </a:solidFill>
                          <a:effectLst/>
                          <a:latin typeface="Arial Unicode MS" panose="020B0604020202020204" pitchFamily="34" charset="-122"/>
                          <a:ea typeface="Arial Unicode MS" panose="020B0604020202020204" pitchFamily="34" charset="-122"/>
                        </a:rPr>
                        <a:t>W/m</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dirty="0">
                          <a:solidFill>
                            <a:srgbClr val="000000"/>
                          </a:solidFill>
                          <a:effectLst/>
                          <a:latin typeface="Arial Unicode MS" panose="020B0604020202020204" pitchFamily="34" charset="-122"/>
                          <a:ea typeface="Arial Unicode MS" panose="020B0604020202020204" pitchFamily="34" charset="-122"/>
                        </a:rPr>
                        <a:t>Supply and return TL-0.3</a:t>
                      </a:r>
                      <a:r>
                        <a:rPr lang="en-US" sz="800" b="0" i="0" u="none" strike="noStrike" dirty="0">
                          <a:solidFill>
                            <a:srgbClr val="000000"/>
                          </a:solidFill>
                          <a:effectLst/>
                          <a:latin typeface="Arial Unicode MS" panose="020B0604020202020204" pitchFamily="34" charset="-122"/>
                          <a:ea typeface="Arial Unicode MS" panose="020B0604020202020204" pitchFamily="34" charset="-122"/>
                        </a:rPr>
                        <a:t>W/m</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a:ln>
                            <a:noFill/>
                          </a:ln>
                          <a:solidFill>
                            <a:srgbClr val="000000"/>
                          </a:solidFill>
                          <a:effectLst/>
                          <a:uLnTx/>
                          <a:uFillTx/>
                          <a:latin typeface="Arial Unicode MS" panose="020B0604020202020204" pitchFamily="34" charset="-122"/>
                          <a:ea typeface="Arial Unicode MS" panose="020B0604020202020204" pitchFamily="34" charset="-122"/>
                          <a:cs typeface="+mn-cs"/>
                        </a:rPr>
                        <a:t>Supply and return TL-0.3W/m</a:t>
                      </a:r>
                      <a:endParaRPr kumimoji="0" lang="en-US" altLang="zh-CN" sz="800" b="0" i="0" u="none" strike="noStrike" kern="1200" cap="none" spc="0" normalizeH="0" baseline="0" noProof="0" dirty="0">
                        <a:ln>
                          <a:noFill/>
                        </a:ln>
                        <a:solidFill>
                          <a:srgbClr val="000000"/>
                        </a:solidFill>
                        <a:effectLst/>
                        <a:uLnTx/>
                        <a:uFillTx/>
                        <a:latin typeface="Arial Unicode MS" panose="020B0604020202020204" pitchFamily="34" charset="-122"/>
                        <a:ea typeface="Arial Unicode MS" panose="020B0604020202020204" pitchFamily="34" charset="-122"/>
                        <a:cs typeface="+mn-cs"/>
                      </a:endParaRP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a:ln>
                            <a:noFill/>
                          </a:ln>
                          <a:solidFill>
                            <a:srgbClr val="000000"/>
                          </a:solidFill>
                          <a:effectLst/>
                          <a:uLnTx/>
                          <a:uFillTx/>
                          <a:latin typeface="Arial Unicode MS" panose="020B0604020202020204" pitchFamily="34" charset="-122"/>
                          <a:ea typeface="Arial Unicode MS" panose="020B0604020202020204" pitchFamily="34" charset="-122"/>
                          <a:cs typeface="+mn-cs"/>
                        </a:rPr>
                        <a:t>Supply and return TL-0.3W/m</a:t>
                      </a:r>
                      <a:endParaRPr kumimoji="0" lang="en-US" altLang="zh-CN" sz="800" b="0" i="0" u="none" strike="noStrike" kern="1200" cap="none" spc="0" normalizeH="0" baseline="0" noProof="0" dirty="0">
                        <a:ln>
                          <a:noFill/>
                        </a:ln>
                        <a:solidFill>
                          <a:srgbClr val="000000"/>
                        </a:solidFill>
                        <a:effectLst/>
                        <a:uLnTx/>
                        <a:uFillTx/>
                        <a:latin typeface="Arial Unicode MS" panose="020B0604020202020204" pitchFamily="34" charset="-122"/>
                        <a:ea typeface="Arial Unicode MS" panose="020B0604020202020204" pitchFamily="34" charset="-122"/>
                        <a:cs typeface="+mn-cs"/>
                      </a:endParaRP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srgbClr val="000000"/>
                          </a:solidFill>
                          <a:effectLst/>
                          <a:uLnTx/>
                          <a:uFillTx/>
                          <a:latin typeface="Arial Unicode MS" panose="020B0604020202020204" pitchFamily="34" charset="-122"/>
                          <a:ea typeface="Arial Unicode MS" panose="020B0604020202020204" pitchFamily="34" charset="-122"/>
                          <a:cs typeface="+mn-cs"/>
                        </a:rPr>
                        <a:t>Supply and return TL-0.3W/m</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800" b="0" i="0" u="none" strike="noStrike" dirty="0">
                          <a:solidFill>
                            <a:srgbClr val="000000"/>
                          </a:solidFill>
                          <a:effectLst/>
                          <a:latin typeface="Arial Unicode MS" panose="020B0604020202020204" pitchFamily="34" charset="-122"/>
                          <a:ea typeface="Arial Unicode MS" panose="020B0604020202020204" pitchFamily="34" charset="-122"/>
                        </a:rPr>
                        <a:t>Supply </a:t>
                      </a:r>
                      <a:r>
                        <a:rPr lang="pl-PL" sz="800" b="0" i="0" u="none" strike="noStrike" dirty="0">
                          <a:solidFill>
                            <a:srgbClr val="000000"/>
                          </a:solidFill>
                          <a:effectLst/>
                          <a:latin typeface="Arial Unicode MS" panose="020B0604020202020204" pitchFamily="34" charset="-122"/>
                          <a:ea typeface="Arial Unicode MS" panose="020B0604020202020204" pitchFamily="34" charset="-122"/>
                        </a:rPr>
                        <a:t>0.1W/m，</a:t>
                      </a:r>
                      <a:r>
                        <a:rPr lang="en-US" sz="800" b="0" i="0" u="none" strike="noStrike" dirty="0">
                          <a:solidFill>
                            <a:srgbClr val="000000"/>
                          </a:solidFill>
                          <a:effectLst/>
                          <a:latin typeface="Arial Unicode MS" panose="020B0604020202020204" pitchFamily="34" charset="-122"/>
                          <a:ea typeface="Arial Unicode MS" panose="020B0604020202020204" pitchFamily="34" charset="-122"/>
                        </a:rPr>
                        <a:t>return </a:t>
                      </a:r>
                      <a:r>
                        <a:rPr lang="pl-PL" sz="800" b="0" i="0" u="none" strike="noStrike" dirty="0">
                          <a:solidFill>
                            <a:srgbClr val="000000"/>
                          </a:solidFill>
                          <a:effectLst/>
                          <a:latin typeface="Arial Unicode MS" panose="020B0604020202020204" pitchFamily="34" charset="-122"/>
                          <a:ea typeface="Arial Unicode MS" panose="020B0604020202020204" pitchFamily="34" charset="-122"/>
                        </a:rPr>
                        <a:t>0.2W/m</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a:ln>
                            <a:noFill/>
                          </a:ln>
                          <a:solidFill>
                            <a:srgbClr val="000000"/>
                          </a:solidFill>
                          <a:effectLst/>
                          <a:uLnTx/>
                          <a:uFillTx/>
                          <a:latin typeface="Arial Unicode MS" panose="020B0604020202020204" pitchFamily="34" charset="-122"/>
                          <a:ea typeface="Arial Unicode MS" panose="020B0604020202020204" pitchFamily="34" charset="-122"/>
                          <a:cs typeface="+mn-cs"/>
                        </a:rPr>
                        <a:t>Supply </a:t>
                      </a:r>
                      <a:r>
                        <a:rPr kumimoji="0" lang="pl-PL" altLang="zh-CN" sz="800" b="0" i="0" u="none" strike="noStrike" kern="1200" cap="none" spc="0" normalizeH="0" baseline="0" noProof="0">
                          <a:ln>
                            <a:noFill/>
                          </a:ln>
                          <a:solidFill>
                            <a:srgbClr val="000000"/>
                          </a:solidFill>
                          <a:effectLst/>
                          <a:uLnTx/>
                          <a:uFillTx/>
                          <a:latin typeface="Arial Unicode MS" panose="020B0604020202020204" pitchFamily="34" charset="-122"/>
                          <a:ea typeface="Arial Unicode MS" panose="020B0604020202020204" pitchFamily="34" charset="-122"/>
                          <a:cs typeface="+mn-cs"/>
                        </a:rPr>
                        <a:t>0.1W/m，</a:t>
                      </a:r>
                      <a:r>
                        <a:rPr kumimoji="0" lang="en-US" altLang="zh-CN" sz="800" b="0" i="0" u="none" strike="noStrike" kern="1200" cap="none" spc="0" normalizeH="0" baseline="0" noProof="0">
                          <a:ln>
                            <a:noFill/>
                          </a:ln>
                          <a:solidFill>
                            <a:srgbClr val="000000"/>
                          </a:solidFill>
                          <a:effectLst/>
                          <a:uLnTx/>
                          <a:uFillTx/>
                          <a:latin typeface="Arial Unicode MS" panose="020B0604020202020204" pitchFamily="34" charset="-122"/>
                          <a:ea typeface="Arial Unicode MS" panose="020B0604020202020204" pitchFamily="34" charset="-122"/>
                          <a:cs typeface="+mn-cs"/>
                        </a:rPr>
                        <a:t>return </a:t>
                      </a:r>
                      <a:r>
                        <a:rPr kumimoji="0" lang="pl-PL" altLang="zh-CN" sz="800" b="0" i="0" u="none" strike="noStrike" kern="1200" cap="none" spc="0" normalizeH="0" baseline="0" noProof="0">
                          <a:ln>
                            <a:noFill/>
                          </a:ln>
                          <a:solidFill>
                            <a:srgbClr val="000000"/>
                          </a:solidFill>
                          <a:effectLst/>
                          <a:uLnTx/>
                          <a:uFillTx/>
                          <a:latin typeface="Arial Unicode MS" panose="020B0604020202020204" pitchFamily="34" charset="-122"/>
                          <a:ea typeface="Arial Unicode MS" panose="020B0604020202020204" pitchFamily="34" charset="-122"/>
                          <a:cs typeface="+mn-cs"/>
                        </a:rPr>
                        <a:t>0.2W/m</a:t>
                      </a:r>
                      <a:endParaRPr kumimoji="0" lang="pl-PL" altLang="zh-CN" sz="800" b="0" i="0" u="none" strike="noStrike" kern="1200" cap="none" spc="0" normalizeH="0" baseline="0" noProof="0" dirty="0">
                        <a:ln>
                          <a:noFill/>
                        </a:ln>
                        <a:solidFill>
                          <a:srgbClr val="000000"/>
                        </a:solidFill>
                        <a:effectLst/>
                        <a:uLnTx/>
                        <a:uFillTx/>
                        <a:latin typeface="Arial Unicode MS" panose="020B0604020202020204" pitchFamily="34" charset="-122"/>
                        <a:ea typeface="Arial Unicode MS" panose="020B0604020202020204" pitchFamily="34" charset="-122"/>
                        <a:cs typeface="+mn-cs"/>
                      </a:endParaRP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a:ln>
                            <a:noFill/>
                          </a:ln>
                          <a:solidFill>
                            <a:srgbClr val="000000"/>
                          </a:solidFill>
                          <a:effectLst/>
                          <a:uLnTx/>
                          <a:uFillTx/>
                          <a:latin typeface="Arial Unicode MS" panose="020B0604020202020204" pitchFamily="34" charset="-122"/>
                          <a:ea typeface="Arial Unicode MS" panose="020B0604020202020204" pitchFamily="34" charset="-122"/>
                          <a:cs typeface="+mn-cs"/>
                        </a:rPr>
                        <a:t>Supply </a:t>
                      </a:r>
                      <a:r>
                        <a:rPr kumimoji="0" lang="pl-PL" altLang="zh-CN" sz="800" b="0" i="0" u="none" strike="noStrike" kern="1200" cap="none" spc="0" normalizeH="0" baseline="0" noProof="0">
                          <a:ln>
                            <a:noFill/>
                          </a:ln>
                          <a:solidFill>
                            <a:srgbClr val="000000"/>
                          </a:solidFill>
                          <a:effectLst/>
                          <a:uLnTx/>
                          <a:uFillTx/>
                          <a:latin typeface="Arial Unicode MS" panose="020B0604020202020204" pitchFamily="34" charset="-122"/>
                          <a:ea typeface="Arial Unicode MS" panose="020B0604020202020204" pitchFamily="34" charset="-122"/>
                          <a:cs typeface="+mn-cs"/>
                        </a:rPr>
                        <a:t>0.1W/m，</a:t>
                      </a:r>
                      <a:r>
                        <a:rPr kumimoji="0" lang="en-US" altLang="zh-CN" sz="800" b="0" i="0" u="none" strike="noStrike" kern="1200" cap="none" spc="0" normalizeH="0" baseline="0" noProof="0">
                          <a:ln>
                            <a:noFill/>
                          </a:ln>
                          <a:solidFill>
                            <a:srgbClr val="000000"/>
                          </a:solidFill>
                          <a:effectLst/>
                          <a:uLnTx/>
                          <a:uFillTx/>
                          <a:latin typeface="Arial Unicode MS" panose="020B0604020202020204" pitchFamily="34" charset="-122"/>
                          <a:ea typeface="Arial Unicode MS" panose="020B0604020202020204" pitchFamily="34" charset="-122"/>
                          <a:cs typeface="+mn-cs"/>
                        </a:rPr>
                        <a:t>return </a:t>
                      </a:r>
                      <a:r>
                        <a:rPr kumimoji="0" lang="pl-PL" altLang="zh-CN" sz="800" b="0" i="0" u="none" strike="noStrike" kern="1200" cap="none" spc="0" normalizeH="0" baseline="0" noProof="0">
                          <a:ln>
                            <a:noFill/>
                          </a:ln>
                          <a:solidFill>
                            <a:srgbClr val="000000"/>
                          </a:solidFill>
                          <a:effectLst/>
                          <a:uLnTx/>
                          <a:uFillTx/>
                          <a:latin typeface="Arial Unicode MS" panose="020B0604020202020204" pitchFamily="34" charset="-122"/>
                          <a:ea typeface="Arial Unicode MS" panose="020B0604020202020204" pitchFamily="34" charset="-122"/>
                          <a:cs typeface="+mn-cs"/>
                        </a:rPr>
                        <a:t>0.2W/m</a:t>
                      </a:r>
                      <a:endParaRPr kumimoji="0" lang="pl-PL" altLang="zh-CN" sz="800" b="0" i="0" u="none" strike="noStrike" kern="1200" cap="none" spc="0" normalizeH="0" baseline="0" noProof="0" dirty="0">
                        <a:ln>
                          <a:noFill/>
                        </a:ln>
                        <a:solidFill>
                          <a:srgbClr val="000000"/>
                        </a:solidFill>
                        <a:effectLst/>
                        <a:uLnTx/>
                        <a:uFillTx/>
                        <a:latin typeface="Arial Unicode MS" panose="020B0604020202020204" pitchFamily="34" charset="-122"/>
                        <a:ea typeface="Arial Unicode MS" panose="020B0604020202020204" pitchFamily="34" charset="-122"/>
                        <a:cs typeface="+mn-cs"/>
                      </a:endParaRP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srgbClr val="000000"/>
                          </a:solidFill>
                          <a:effectLst/>
                          <a:uLnTx/>
                          <a:uFillTx/>
                          <a:latin typeface="Arial Unicode MS" panose="020B0604020202020204" pitchFamily="34" charset="-122"/>
                          <a:ea typeface="Arial Unicode MS" panose="020B0604020202020204" pitchFamily="34" charset="-122"/>
                          <a:cs typeface="+mn-cs"/>
                        </a:rPr>
                        <a:t>Supply </a:t>
                      </a:r>
                      <a:r>
                        <a:rPr kumimoji="0" lang="pl-PL" altLang="zh-CN" sz="800" b="0" i="0" u="none" strike="noStrike" kern="1200" cap="none" spc="0" normalizeH="0" baseline="0" noProof="0" dirty="0">
                          <a:ln>
                            <a:noFill/>
                          </a:ln>
                          <a:solidFill>
                            <a:srgbClr val="000000"/>
                          </a:solidFill>
                          <a:effectLst/>
                          <a:uLnTx/>
                          <a:uFillTx/>
                          <a:latin typeface="Arial Unicode MS" panose="020B0604020202020204" pitchFamily="34" charset="-122"/>
                          <a:ea typeface="Arial Unicode MS" panose="020B0604020202020204" pitchFamily="34" charset="-122"/>
                          <a:cs typeface="+mn-cs"/>
                        </a:rPr>
                        <a:t>0.1W/m，</a:t>
                      </a:r>
                      <a:r>
                        <a:rPr kumimoji="0" lang="en-US" altLang="zh-CN" sz="800" b="0" i="0" u="none" strike="noStrike" kern="1200" cap="none" spc="0" normalizeH="0" baseline="0" noProof="0" dirty="0">
                          <a:ln>
                            <a:noFill/>
                          </a:ln>
                          <a:solidFill>
                            <a:srgbClr val="000000"/>
                          </a:solidFill>
                          <a:effectLst/>
                          <a:uLnTx/>
                          <a:uFillTx/>
                          <a:latin typeface="Arial Unicode MS" panose="020B0604020202020204" pitchFamily="34" charset="-122"/>
                          <a:ea typeface="Arial Unicode MS" panose="020B0604020202020204" pitchFamily="34" charset="-122"/>
                          <a:cs typeface="+mn-cs"/>
                        </a:rPr>
                        <a:t>return </a:t>
                      </a:r>
                      <a:r>
                        <a:rPr kumimoji="0" lang="pl-PL" altLang="zh-CN" sz="800" b="0" i="0" u="none" strike="noStrike" kern="1200" cap="none" spc="0" normalizeH="0" baseline="0" noProof="0" dirty="0">
                          <a:ln>
                            <a:noFill/>
                          </a:ln>
                          <a:solidFill>
                            <a:srgbClr val="000000"/>
                          </a:solidFill>
                          <a:effectLst/>
                          <a:uLnTx/>
                          <a:uFillTx/>
                          <a:latin typeface="Arial Unicode MS" panose="020B0604020202020204" pitchFamily="34" charset="-122"/>
                          <a:ea typeface="Arial Unicode MS" panose="020B0604020202020204" pitchFamily="34" charset="-122"/>
                          <a:cs typeface="+mn-cs"/>
                        </a:rPr>
                        <a:t>0.2W/m</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800" b="0" i="0" u="none" strike="noStrike" dirty="0">
                          <a:solidFill>
                            <a:srgbClr val="000000"/>
                          </a:solidFill>
                          <a:effectLst/>
                          <a:latin typeface="Arial Unicode MS" panose="020B0604020202020204" pitchFamily="34" charset="-122"/>
                          <a:ea typeface="Arial Unicode MS" panose="020B0604020202020204" pitchFamily="34" charset="-122"/>
                        </a:rPr>
                        <a:t>Supply </a:t>
                      </a:r>
                      <a:r>
                        <a:rPr lang="pl-PL" sz="800" b="0" i="0" u="none" strike="noStrike" dirty="0">
                          <a:solidFill>
                            <a:srgbClr val="000000"/>
                          </a:solidFill>
                          <a:effectLst/>
                          <a:latin typeface="Arial Unicode MS" panose="020B0604020202020204" pitchFamily="34" charset="-122"/>
                          <a:ea typeface="Arial Unicode MS" panose="020B0604020202020204" pitchFamily="34" charset="-122"/>
                        </a:rPr>
                        <a:t>0.15W/m，</a:t>
                      </a:r>
                      <a:r>
                        <a:rPr lang="en-US" sz="800" b="0" i="0" u="none" strike="noStrike" dirty="0">
                          <a:solidFill>
                            <a:srgbClr val="000000"/>
                          </a:solidFill>
                          <a:effectLst/>
                          <a:latin typeface="Arial Unicode MS" panose="020B0604020202020204" pitchFamily="34" charset="-122"/>
                          <a:ea typeface="Arial Unicode MS" panose="020B0604020202020204" pitchFamily="34" charset="-122"/>
                        </a:rPr>
                        <a:t>return </a:t>
                      </a:r>
                      <a:r>
                        <a:rPr lang="pl-PL" sz="800" b="0" i="0" u="none" strike="noStrike" dirty="0">
                          <a:solidFill>
                            <a:srgbClr val="000000"/>
                          </a:solidFill>
                          <a:effectLst/>
                          <a:latin typeface="Arial Unicode MS" panose="020B0604020202020204" pitchFamily="34" charset="-122"/>
                          <a:ea typeface="Arial Unicode MS" panose="020B0604020202020204" pitchFamily="34" charset="-122"/>
                        </a:rPr>
                        <a:t>0.3W/m</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800" b="0" i="0" u="none" strike="noStrike" dirty="0">
                          <a:solidFill>
                            <a:srgbClr val="000000"/>
                          </a:solidFill>
                          <a:effectLst/>
                          <a:latin typeface="Arial Unicode MS" panose="020B0604020202020204" pitchFamily="34" charset="-122"/>
                          <a:ea typeface="Arial Unicode MS" panose="020B0604020202020204" pitchFamily="34" charset="-122"/>
                        </a:rPr>
                        <a:t>Supply </a:t>
                      </a:r>
                      <a:r>
                        <a:rPr lang="pl-PL" sz="800" b="0" i="0" u="none" strike="noStrike" dirty="0">
                          <a:solidFill>
                            <a:srgbClr val="000000"/>
                          </a:solidFill>
                          <a:effectLst/>
                          <a:latin typeface="Arial Unicode MS" panose="020B0604020202020204" pitchFamily="34" charset="-122"/>
                          <a:ea typeface="Arial Unicode MS" panose="020B0604020202020204" pitchFamily="34" charset="-122"/>
                        </a:rPr>
                        <a:t>0.15W/m，</a:t>
                      </a:r>
                      <a:r>
                        <a:rPr lang="en-US" sz="800" b="0" i="0" u="none" strike="noStrike" dirty="0">
                          <a:solidFill>
                            <a:srgbClr val="000000"/>
                          </a:solidFill>
                          <a:effectLst/>
                          <a:latin typeface="Arial Unicode MS" panose="020B0604020202020204" pitchFamily="34" charset="-122"/>
                          <a:ea typeface="Arial Unicode MS" panose="020B0604020202020204" pitchFamily="34" charset="-122"/>
                        </a:rPr>
                        <a:t>return </a:t>
                      </a:r>
                      <a:r>
                        <a:rPr lang="pl-PL" sz="800" b="0" i="0" u="none" strike="noStrike" dirty="0">
                          <a:solidFill>
                            <a:srgbClr val="000000"/>
                          </a:solidFill>
                          <a:effectLst/>
                          <a:latin typeface="Arial Unicode MS" panose="020B0604020202020204" pitchFamily="34" charset="-122"/>
                          <a:ea typeface="Arial Unicode MS" panose="020B0604020202020204" pitchFamily="34" charset="-122"/>
                        </a:rPr>
                        <a:t>0.3W/m</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95827539"/>
                  </a:ext>
                </a:extLst>
              </a:tr>
              <a:tr h="590854">
                <a:tc>
                  <a:txBody>
                    <a:bodyPr/>
                    <a:lstStyle/>
                    <a:p>
                      <a:pPr algn="ctr" fontAlgn="b"/>
                      <a:r>
                        <a:rPr lang="en-US" sz="800" b="0" i="0" u="none" strike="noStrike">
                          <a:solidFill>
                            <a:schemeClr val="bg1"/>
                          </a:solidFill>
                          <a:effectLst/>
                          <a:latin typeface="Arial Unicode MS" panose="020B0604020202020204" pitchFamily="34" charset="-122"/>
                          <a:ea typeface="Arial Unicode MS" panose="020B0604020202020204" pitchFamily="34" charset="-122"/>
                        </a:rPr>
                        <a:t>Collider-2KRT-Main Pipe</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b"/>
                      <a:r>
                        <a:rPr lang="en-US" sz="800" b="0" i="0" u="none" strike="noStrike">
                          <a:solidFill>
                            <a:srgbClr val="000000"/>
                          </a:solidFill>
                          <a:effectLst/>
                          <a:latin typeface="Arial Unicode MS" panose="020B0604020202020204" pitchFamily="34" charset="-122"/>
                          <a:ea typeface="Arial Unicode MS" panose="020B0604020202020204" pitchFamily="34" charset="-122"/>
                        </a:rPr>
                        <a:t>Di/mm</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174</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174</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174</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174</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174</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174</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dirty="0">
                          <a:solidFill>
                            <a:srgbClr val="000000"/>
                          </a:solidFill>
                          <a:effectLst/>
                          <a:latin typeface="Arial Unicode MS" panose="020B0604020202020204" pitchFamily="34" charset="-122"/>
                          <a:ea typeface="Arial Unicode MS" panose="020B0604020202020204" pitchFamily="34" charset="-122"/>
                        </a:rPr>
                        <a:t>Between Collider CM HGRP: 174mm</a:t>
                      </a:r>
                      <a:r>
                        <a:rPr lang="zh-CN" altLang="en-US" sz="800" b="0" i="0" u="none" strike="noStrike" dirty="0">
                          <a:solidFill>
                            <a:srgbClr val="000000"/>
                          </a:solidFill>
                          <a:effectLst/>
                          <a:latin typeface="Arial Unicode MS" panose="020B0604020202020204" pitchFamily="34" charset="-122"/>
                          <a:ea typeface="Arial Unicode MS" panose="020B0604020202020204" pitchFamily="34" charset="-122"/>
                        </a:rPr>
                        <a:t>，</a:t>
                      </a:r>
                      <a:r>
                        <a:rPr lang="en-US" altLang="zh-CN" sz="800" b="0" i="0" u="none" strike="noStrike" dirty="0">
                          <a:solidFill>
                            <a:srgbClr val="000000"/>
                          </a:solidFill>
                          <a:effectLst/>
                          <a:latin typeface="Arial Unicode MS" panose="020B0604020202020204" pitchFamily="34" charset="-122"/>
                          <a:ea typeface="Arial Unicode MS" panose="020B0604020202020204" pitchFamily="34" charset="-122"/>
                        </a:rPr>
                        <a:t>integrated together TL” 90m,</a:t>
                      </a:r>
                      <a:r>
                        <a:rPr lang="zh-CN" altLang="en-US" sz="800" b="0" i="0" u="none" strike="noStrike" dirty="0">
                          <a:solidFill>
                            <a:srgbClr val="000000"/>
                          </a:solidFill>
                          <a:effectLst/>
                          <a:latin typeface="Arial Unicode MS" panose="020B0604020202020204" pitchFamily="34" charset="-122"/>
                          <a:ea typeface="Arial Unicode MS" panose="020B0604020202020204" pitchFamily="34" charset="-122"/>
                        </a:rPr>
                        <a:t> </a:t>
                      </a:r>
                      <a:r>
                        <a:rPr lang="en-US" altLang="zh-CN" sz="800" b="0" i="0" u="none" strike="noStrike" dirty="0">
                          <a:solidFill>
                            <a:srgbClr val="000000"/>
                          </a:solidFill>
                          <a:effectLst/>
                          <a:latin typeface="Arial Unicode MS" panose="020B0604020202020204" pitchFamily="34" charset="-122"/>
                          <a:ea typeface="Arial Unicode MS" panose="020B0604020202020204" pitchFamily="34" charset="-122"/>
                        </a:rPr>
                        <a:t>DN250</a:t>
                      </a:r>
                      <a:r>
                        <a:rPr lang="zh-CN" altLang="en-US" sz="800" b="0" i="0" u="none" strike="noStrike" dirty="0">
                          <a:solidFill>
                            <a:srgbClr val="000000"/>
                          </a:solidFill>
                          <a:effectLst/>
                          <a:latin typeface="Arial Unicode MS" panose="020B0604020202020204" pitchFamily="34" charset="-122"/>
                          <a:ea typeface="Arial Unicode MS" panose="020B0604020202020204" pitchFamily="34" charset="-122"/>
                        </a:rPr>
                        <a:t>，</a:t>
                      </a:r>
                      <a:r>
                        <a:rPr lang="en-US" altLang="zh-CN" sz="800" b="0" i="0" u="none" strike="noStrike" dirty="0">
                          <a:solidFill>
                            <a:srgbClr val="000000"/>
                          </a:solidFill>
                          <a:effectLst/>
                          <a:latin typeface="Arial Unicode MS" panose="020B0604020202020204" pitchFamily="34" charset="-122"/>
                          <a:ea typeface="Arial Unicode MS" panose="020B0604020202020204" pitchFamily="34" charset="-122"/>
                        </a:rPr>
                        <a:t>Di 266mm</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a:ln>
                            <a:noFill/>
                          </a:ln>
                          <a:solidFill>
                            <a:srgbClr val="000000"/>
                          </a:solidFill>
                          <a:effectLst/>
                          <a:uLnTx/>
                          <a:uFillTx/>
                          <a:latin typeface="Arial Unicode MS" panose="020B0604020202020204" pitchFamily="34" charset="-122"/>
                          <a:ea typeface="Arial Unicode MS" panose="020B0604020202020204" pitchFamily="34" charset="-122"/>
                          <a:cs typeface="+mn-cs"/>
                        </a:rPr>
                        <a:t>Between Collider CM HGRP: 174mm</a:t>
                      </a:r>
                      <a:r>
                        <a:rPr kumimoji="0" lang="zh-CN" altLang="en-US" sz="800" b="0" i="0" u="none" strike="noStrike" kern="1200" cap="none" spc="0" normalizeH="0" baseline="0" noProof="0">
                          <a:ln>
                            <a:noFill/>
                          </a:ln>
                          <a:solidFill>
                            <a:srgbClr val="000000"/>
                          </a:solidFill>
                          <a:effectLst/>
                          <a:uLnTx/>
                          <a:uFillTx/>
                          <a:latin typeface="Arial Unicode MS" panose="020B0604020202020204" pitchFamily="34" charset="-122"/>
                          <a:ea typeface="Arial Unicode MS" panose="020B0604020202020204" pitchFamily="34" charset="-122"/>
                          <a:cs typeface="+mn-cs"/>
                        </a:rPr>
                        <a:t>，</a:t>
                      </a:r>
                      <a:r>
                        <a:rPr kumimoji="0" lang="en-US" altLang="zh-CN" sz="800" b="0" i="0" u="none" strike="noStrike" kern="1200" cap="none" spc="0" normalizeH="0" baseline="0" noProof="0">
                          <a:ln>
                            <a:noFill/>
                          </a:ln>
                          <a:solidFill>
                            <a:srgbClr val="000000"/>
                          </a:solidFill>
                          <a:effectLst/>
                          <a:uLnTx/>
                          <a:uFillTx/>
                          <a:latin typeface="Arial Unicode MS" panose="020B0604020202020204" pitchFamily="34" charset="-122"/>
                          <a:ea typeface="Arial Unicode MS" panose="020B0604020202020204" pitchFamily="34" charset="-122"/>
                          <a:cs typeface="+mn-cs"/>
                        </a:rPr>
                        <a:t>integrated together TL” 90m,</a:t>
                      </a:r>
                      <a:r>
                        <a:rPr kumimoji="0" lang="zh-CN" altLang="en-US" sz="800" b="0" i="0" u="none" strike="noStrike" kern="1200" cap="none" spc="0" normalizeH="0" baseline="0" noProof="0">
                          <a:ln>
                            <a:noFill/>
                          </a:ln>
                          <a:solidFill>
                            <a:srgbClr val="000000"/>
                          </a:solidFill>
                          <a:effectLst/>
                          <a:uLnTx/>
                          <a:uFillTx/>
                          <a:latin typeface="Arial Unicode MS" panose="020B0604020202020204" pitchFamily="34" charset="-122"/>
                          <a:ea typeface="Arial Unicode MS" panose="020B0604020202020204" pitchFamily="34" charset="-122"/>
                          <a:cs typeface="+mn-cs"/>
                        </a:rPr>
                        <a:t> </a:t>
                      </a:r>
                      <a:r>
                        <a:rPr kumimoji="0" lang="en-US" altLang="zh-CN" sz="800" b="0" i="0" u="none" strike="noStrike" kern="1200" cap="none" spc="0" normalizeH="0" baseline="0" noProof="0">
                          <a:ln>
                            <a:noFill/>
                          </a:ln>
                          <a:solidFill>
                            <a:srgbClr val="000000"/>
                          </a:solidFill>
                          <a:effectLst/>
                          <a:uLnTx/>
                          <a:uFillTx/>
                          <a:latin typeface="Arial Unicode MS" panose="020B0604020202020204" pitchFamily="34" charset="-122"/>
                          <a:ea typeface="Arial Unicode MS" panose="020B0604020202020204" pitchFamily="34" charset="-122"/>
                          <a:cs typeface="+mn-cs"/>
                        </a:rPr>
                        <a:t>DN250</a:t>
                      </a:r>
                      <a:r>
                        <a:rPr kumimoji="0" lang="zh-CN" altLang="en-US" sz="800" b="0" i="0" u="none" strike="noStrike" kern="1200" cap="none" spc="0" normalizeH="0" baseline="0" noProof="0">
                          <a:ln>
                            <a:noFill/>
                          </a:ln>
                          <a:solidFill>
                            <a:srgbClr val="000000"/>
                          </a:solidFill>
                          <a:effectLst/>
                          <a:uLnTx/>
                          <a:uFillTx/>
                          <a:latin typeface="Arial Unicode MS" panose="020B0604020202020204" pitchFamily="34" charset="-122"/>
                          <a:ea typeface="Arial Unicode MS" panose="020B0604020202020204" pitchFamily="34" charset="-122"/>
                          <a:cs typeface="+mn-cs"/>
                        </a:rPr>
                        <a:t>，</a:t>
                      </a:r>
                      <a:r>
                        <a:rPr kumimoji="0" lang="en-US" altLang="zh-CN" sz="800" b="0" i="0" u="none" strike="noStrike" kern="1200" cap="none" spc="0" normalizeH="0" baseline="0" noProof="0">
                          <a:ln>
                            <a:noFill/>
                          </a:ln>
                          <a:solidFill>
                            <a:srgbClr val="000000"/>
                          </a:solidFill>
                          <a:effectLst/>
                          <a:uLnTx/>
                          <a:uFillTx/>
                          <a:latin typeface="Arial Unicode MS" panose="020B0604020202020204" pitchFamily="34" charset="-122"/>
                          <a:ea typeface="Arial Unicode MS" panose="020B0604020202020204" pitchFamily="34" charset="-122"/>
                          <a:cs typeface="+mn-cs"/>
                        </a:rPr>
                        <a:t>Di 266mm</a:t>
                      </a:r>
                      <a:endParaRPr kumimoji="0" lang="en-US" altLang="zh-CN" sz="800" b="0" i="0" u="none" strike="noStrike" kern="1200" cap="none" spc="0" normalizeH="0" baseline="0" noProof="0" dirty="0">
                        <a:ln>
                          <a:noFill/>
                        </a:ln>
                        <a:solidFill>
                          <a:srgbClr val="000000"/>
                        </a:solidFill>
                        <a:effectLst/>
                        <a:uLnTx/>
                        <a:uFillTx/>
                        <a:latin typeface="Arial Unicode MS" panose="020B0604020202020204" pitchFamily="34" charset="-122"/>
                        <a:ea typeface="Arial Unicode MS" panose="020B0604020202020204" pitchFamily="34" charset="-122"/>
                        <a:cs typeface="+mn-cs"/>
                      </a:endParaRP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a:ln>
                            <a:noFill/>
                          </a:ln>
                          <a:solidFill>
                            <a:srgbClr val="000000"/>
                          </a:solidFill>
                          <a:effectLst/>
                          <a:uLnTx/>
                          <a:uFillTx/>
                          <a:latin typeface="Arial Unicode MS" panose="020B0604020202020204" pitchFamily="34" charset="-122"/>
                          <a:ea typeface="Arial Unicode MS" panose="020B0604020202020204" pitchFamily="34" charset="-122"/>
                          <a:cs typeface="+mn-cs"/>
                        </a:rPr>
                        <a:t>Between Collider CM HGRP: 174mm</a:t>
                      </a:r>
                      <a:r>
                        <a:rPr kumimoji="0" lang="zh-CN" altLang="en-US" sz="800" b="0" i="0" u="none" strike="noStrike" kern="1200" cap="none" spc="0" normalizeH="0" baseline="0" noProof="0">
                          <a:ln>
                            <a:noFill/>
                          </a:ln>
                          <a:solidFill>
                            <a:srgbClr val="000000"/>
                          </a:solidFill>
                          <a:effectLst/>
                          <a:uLnTx/>
                          <a:uFillTx/>
                          <a:latin typeface="Arial Unicode MS" panose="020B0604020202020204" pitchFamily="34" charset="-122"/>
                          <a:ea typeface="Arial Unicode MS" panose="020B0604020202020204" pitchFamily="34" charset="-122"/>
                          <a:cs typeface="+mn-cs"/>
                        </a:rPr>
                        <a:t>，</a:t>
                      </a:r>
                      <a:r>
                        <a:rPr kumimoji="0" lang="en-US" altLang="zh-CN" sz="800" b="0" i="0" u="none" strike="noStrike" kern="1200" cap="none" spc="0" normalizeH="0" baseline="0" noProof="0">
                          <a:ln>
                            <a:noFill/>
                          </a:ln>
                          <a:solidFill>
                            <a:srgbClr val="000000"/>
                          </a:solidFill>
                          <a:effectLst/>
                          <a:uLnTx/>
                          <a:uFillTx/>
                          <a:latin typeface="Arial Unicode MS" panose="020B0604020202020204" pitchFamily="34" charset="-122"/>
                          <a:ea typeface="Arial Unicode MS" panose="020B0604020202020204" pitchFamily="34" charset="-122"/>
                          <a:cs typeface="+mn-cs"/>
                        </a:rPr>
                        <a:t>integrated together TL” 90m,</a:t>
                      </a:r>
                      <a:r>
                        <a:rPr kumimoji="0" lang="zh-CN" altLang="en-US" sz="800" b="0" i="0" u="none" strike="noStrike" kern="1200" cap="none" spc="0" normalizeH="0" baseline="0" noProof="0">
                          <a:ln>
                            <a:noFill/>
                          </a:ln>
                          <a:solidFill>
                            <a:srgbClr val="000000"/>
                          </a:solidFill>
                          <a:effectLst/>
                          <a:uLnTx/>
                          <a:uFillTx/>
                          <a:latin typeface="Arial Unicode MS" panose="020B0604020202020204" pitchFamily="34" charset="-122"/>
                          <a:ea typeface="Arial Unicode MS" panose="020B0604020202020204" pitchFamily="34" charset="-122"/>
                          <a:cs typeface="+mn-cs"/>
                        </a:rPr>
                        <a:t> </a:t>
                      </a:r>
                      <a:r>
                        <a:rPr kumimoji="0" lang="en-US" altLang="zh-CN" sz="800" b="0" i="0" u="none" strike="noStrike" kern="1200" cap="none" spc="0" normalizeH="0" baseline="0" noProof="0">
                          <a:ln>
                            <a:noFill/>
                          </a:ln>
                          <a:solidFill>
                            <a:srgbClr val="000000"/>
                          </a:solidFill>
                          <a:effectLst/>
                          <a:uLnTx/>
                          <a:uFillTx/>
                          <a:latin typeface="Arial Unicode MS" panose="020B0604020202020204" pitchFamily="34" charset="-122"/>
                          <a:ea typeface="Arial Unicode MS" panose="020B0604020202020204" pitchFamily="34" charset="-122"/>
                          <a:cs typeface="+mn-cs"/>
                        </a:rPr>
                        <a:t>DN250</a:t>
                      </a:r>
                      <a:r>
                        <a:rPr kumimoji="0" lang="zh-CN" altLang="en-US" sz="800" b="0" i="0" u="none" strike="noStrike" kern="1200" cap="none" spc="0" normalizeH="0" baseline="0" noProof="0">
                          <a:ln>
                            <a:noFill/>
                          </a:ln>
                          <a:solidFill>
                            <a:srgbClr val="000000"/>
                          </a:solidFill>
                          <a:effectLst/>
                          <a:uLnTx/>
                          <a:uFillTx/>
                          <a:latin typeface="Arial Unicode MS" panose="020B0604020202020204" pitchFamily="34" charset="-122"/>
                          <a:ea typeface="Arial Unicode MS" panose="020B0604020202020204" pitchFamily="34" charset="-122"/>
                          <a:cs typeface="+mn-cs"/>
                        </a:rPr>
                        <a:t>，</a:t>
                      </a:r>
                      <a:r>
                        <a:rPr kumimoji="0" lang="en-US" altLang="zh-CN" sz="800" b="0" i="0" u="none" strike="noStrike" kern="1200" cap="none" spc="0" normalizeH="0" baseline="0" noProof="0">
                          <a:ln>
                            <a:noFill/>
                          </a:ln>
                          <a:solidFill>
                            <a:srgbClr val="000000"/>
                          </a:solidFill>
                          <a:effectLst/>
                          <a:uLnTx/>
                          <a:uFillTx/>
                          <a:latin typeface="Arial Unicode MS" panose="020B0604020202020204" pitchFamily="34" charset="-122"/>
                          <a:ea typeface="Arial Unicode MS" panose="020B0604020202020204" pitchFamily="34" charset="-122"/>
                          <a:cs typeface="+mn-cs"/>
                        </a:rPr>
                        <a:t>Di 266mm</a:t>
                      </a:r>
                      <a:endParaRPr kumimoji="0" lang="en-US" altLang="zh-CN" sz="800" b="0" i="0" u="none" strike="noStrike" kern="1200" cap="none" spc="0" normalizeH="0" baseline="0" noProof="0" dirty="0">
                        <a:ln>
                          <a:noFill/>
                        </a:ln>
                        <a:solidFill>
                          <a:srgbClr val="000000"/>
                        </a:solidFill>
                        <a:effectLst/>
                        <a:uLnTx/>
                        <a:uFillTx/>
                        <a:latin typeface="Arial Unicode MS" panose="020B0604020202020204" pitchFamily="34" charset="-122"/>
                        <a:ea typeface="Arial Unicode MS" panose="020B0604020202020204" pitchFamily="34" charset="-122"/>
                        <a:cs typeface="+mn-cs"/>
                      </a:endParaRP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altLang="zh-CN" sz="800" b="0" i="0" u="none" strike="noStrike" kern="1200" cap="none" spc="0" normalizeH="0" baseline="0" noProof="0" dirty="0">
                          <a:ln>
                            <a:noFill/>
                          </a:ln>
                          <a:solidFill>
                            <a:srgbClr val="000000"/>
                          </a:solidFill>
                          <a:effectLst/>
                          <a:uLnTx/>
                          <a:uFillTx/>
                          <a:latin typeface="Arial Unicode MS" panose="020B0604020202020204" pitchFamily="34" charset="-122"/>
                          <a:ea typeface="Arial Unicode MS" panose="020B0604020202020204" pitchFamily="34" charset="-122"/>
                          <a:cs typeface="+mn-cs"/>
                        </a:rPr>
                        <a:t>Between Collider CM HGRP: 174mm</a:t>
                      </a:r>
                      <a:r>
                        <a:rPr kumimoji="0" lang="zh-CN" altLang="en-US" sz="800" b="0" i="0" u="none" strike="noStrike" kern="1200" cap="none" spc="0" normalizeH="0" baseline="0" noProof="0" dirty="0">
                          <a:ln>
                            <a:noFill/>
                          </a:ln>
                          <a:solidFill>
                            <a:srgbClr val="000000"/>
                          </a:solidFill>
                          <a:effectLst/>
                          <a:uLnTx/>
                          <a:uFillTx/>
                          <a:latin typeface="Arial Unicode MS" panose="020B0604020202020204" pitchFamily="34" charset="-122"/>
                          <a:ea typeface="Arial Unicode MS" panose="020B0604020202020204" pitchFamily="34" charset="-122"/>
                          <a:cs typeface="+mn-cs"/>
                        </a:rPr>
                        <a:t>，</a:t>
                      </a:r>
                      <a:r>
                        <a:rPr kumimoji="0" lang="en-US" altLang="zh-CN" sz="800" b="0" i="0" u="none" strike="noStrike" kern="1200" cap="none" spc="0" normalizeH="0" baseline="0" noProof="0" dirty="0">
                          <a:ln>
                            <a:noFill/>
                          </a:ln>
                          <a:solidFill>
                            <a:srgbClr val="000000"/>
                          </a:solidFill>
                          <a:effectLst/>
                          <a:uLnTx/>
                          <a:uFillTx/>
                          <a:latin typeface="Arial Unicode MS" panose="020B0604020202020204" pitchFamily="34" charset="-122"/>
                          <a:ea typeface="Arial Unicode MS" panose="020B0604020202020204" pitchFamily="34" charset="-122"/>
                          <a:cs typeface="+mn-cs"/>
                        </a:rPr>
                        <a:t>integrated together TL” 90m,</a:t>
                      </a:r>
                      <a:r>
                        <a:rPr kumimoji="0" lang="zh-CN" altLang="en-US" sz="800" b="0" i="0" u="none" strike="noStrike" kern="1200" cap="none" spc="0" normalizeH="0" baseline="0" noProof="0" dirty="0">
                          <a:ln>
                            <a:noFill/>
                          </a:ln>
                          <a:solidFill>
                            <a:srgbClr val="000000"/>
                          </a:solidFill>
                          <a:effectLst/>
                          <a:uLnTx/>
                          <a:uFillTx/>
                          <a:latin typeface="Arial Unicode MS" panose="020B0604020202020204" pitchFamily="34" charset="-122"/>
                          <a:ea typeface="Arial Unicode MS" panose="020B0604020202020204" pitchFamily="34" charset="-122"/>
                          <a:cs typeface="+mn-cs"/>
                        </a:rPr>
                        <a:t> </a:t>
                      </a:r>
                      <a:r>
                        <a:rPr kumimoji="0" lang="en-US" altLang="zh-CN" sz="800" b="0" i="0" u="none" strike="noStrike" kern="1200" cap="none" spc="0" normalizeH="0" baseline="0" noProof="0" dirty="0">
                          <a:ln>
                            <a:noFill/>
                          </a:ln>
                          <a:solidFill>
                            <a:srgbClr val="000000"/>
                          </a:solidFill>
                          <a:effectLst/>
                          <a:uLnTx/>
                          <a:uFillTx/>
                          <a:latin typeface="Arial Unicode MS" panose="020B0604020202020204" pitchFamily="34" charset="-122"/>
                          <a:ea typeface="Arial Unicode MS" panose="020B0604020202020204" pitchFamily="34" charset="-122"/>
                          <a:cs typeface="+mn-cs"/>
                        </a:rPr>
                        <a:t>DN250</a:t>
                      </a:r>
                      <a:r>
                        <a:rPr kumimoji="0" lang="zh-CN" altLang="en-US" sz="800" b="0" i="0" u="none" strike="noStrike" kern="1200" cap="none" spc="0" normalizeH="0" baseline="0" noProof="0" dirty="0">
                          <a:ln>
                            <a:noFill/>
                          </a:ln>
                          <a:solidFill>
                            <a:srgbClr val="000000"/>
                          </a:solidFill>
                          <a:effectLst/>
                          <a:uLnTx/>
                          <a:uFillTx/>
                          <a:latin typeface="Arial Unicode MS" panose="020B0604020202020204" pitchFamily="34" charset="-122"/>
                          <a:ea typeface="Arial Unicode MS" panose="020B0604020202020204" pitchFamily="34" charset="-122"/>
                          <a:cs typeface="+mn-cs"/>
                        </a:rPr>
                        <a:t>，</a:t>
                      </a:r>
                      <a:r>
                        <a:rPr kumimoji="0" lang="en-US" altLang="zh-CN" sz="800" b="0" i="0" u="none" strike="noStrike" kern="1200" cap="none" spc="0" normalizeH="0" baseline="0" noProof="0" dirty="0">
                          <a:ln>
                            <a:noFill/>
                          </a:ln>
                          <a:solidFill>
                            <a:srgbClr val="000000"/>
                          </a:solidFill>
                          <a:effectLst/>
                          <a:uLnTx/>
                          <a:uFillTx/>
                          <a:latin typeface="Arial Unicode MS" panose="020B0604020202020204" pitchFamily="34" charset="-122"/>
                          <a:ea typeface="Arial Unicode MS" panose="020B0604020202020204" pitchFamily="34" charset="-122"/>
                          <a:cs typeface="+mn-cs"/>
                        </a:rPr>
                        <a:t>Di 266mm</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6832742"/>
                  </a:ext>
                </a:extLst>
              </a:tr>
              <a:tr h="142039">
                <a:tc>
                  <a:txBody>
                    <a:bodyPr/>
                    <a:lstStyle/>
                    <a:p>
                      <a:pPr algn="ctr" fontAlgn="b"/>
                      <a:r>
                        <a:rPr lang="en-US" sz="800" b="0" i="0" u="none" strike="noStrike">
                          <a:solidFill>
                            <a:schemeClr val="bg1"/>
                          </a:solidFill>
                          <a:effectLst/>
                          <a:latin typeface="Arial Unicode MS" panose="020B0604020202020204" pitchFamily="34" charset="-122"/>
                          <a:ea typeface="Arial Unicode MS" panose="020B0604020202020204" pitchFamily="34" charset="-122"/>
                        </a:rPr>
                        <a:t>Collider-2KRT-Mian TL length</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b"/>
                      <a:r>
                        <a:rPr lang="en-US" sz="800" b="0" i="0" u="none" strike="noStrike">
                          <a:solidFill>
                            <a:srgbClr val="000000"/>
                          </a:solidFill>
                          <a:effectLst/>
                          <a:latin typeface="Arial Unicode MS" panose="020B0604020202020204" pitchFamily="34" charset="-122"/>
                          <a:ea typeface="Arial Unicode MS" panose="020B0604020202020204" pitchFamily="34" charset="-122"/>
                        </a:rPr>
                        <a:t>m</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202</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298</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202</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298</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202</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298</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202</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298</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202</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298</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8976298"/>
                  </a:ext>
                </a:extLst>
              </a:tr>
              <a:tr h="215881">
                <a:tc>
                  <a:txBody>
                    <a:bodyPr/>
                    <a:lstStyle/>
                    <a:p>
                      <a:pPr algn="ctr" fontAlgn="b"/>
                      <a:r>
                        <a:rPr lang="en-US" sz="800" b="0" i="0" u="none" strike="noStrike">
                          <a:solidFill>
                            <a:schemeClr val="bg1"/>
                          </a:solidFill>
                          <a:effectLst/>
                          <a:latin typeface="Arial Unicode MS" panose="020B0604020202020204" pitchFamily="34" charset="-122"/>
                          <a:ea typeface="Arial Unicode MS" panose="020B0604020202020204" pitchFamily="34" charset="-122"/>
                        </a:rPr>
                        <a:t>Booster-2KRT-Main Pipe-internal CM</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b"/>
                      <a:r>
                        <a:rPr lang="en-US" sz="800" b="0" i="0" u="none" strike="noStrike">
                          <a:solidFill>
                            <a:srgbClr val="000000"/>
                          </a:solidFill>
                          <a:effectLst/>
                          <a:latin typeface="Arial Unicode MS" panose="020B0604020202020204" pitchFamily="34" charset="-122"/>
                          <a:ea typeface="Arial Unicode MS" panose="020B0604020202020204" pitchFamily="34" charset="-122"/>
                        </a:rPr>
                        <a:t>Di/mm</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dirty="0">
                          <a:solidFill>
                            <a:srgbClr val="000000"/>
                          </a:solidFill>
                          <a:effectLst/>
                          <a:latin typeface="Arial Unicode MS" panose="020B0604020202020204" pitchFamily="34" charset="-122"/>
                          <a:ea typeface="Arial Unicode MS" panose="020B0604020202020204" pitchFamily="34" charset="-122"/>
                        </a:rPr>
                        <a:t>318</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318</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318</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318</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318</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318</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318</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318</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318</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318</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22699204"/>
                  </a:ext>
                </a:extLst>
              </a:tr>
              <a:tr h="215881">
                <a:tc>
                  <a:txBody>
                    <a:bodyPr/>
                    <a:lstStyle/>
                    <a:p>
                      <a:pPr algn="ctr" fontAlgn="b"/>
                      <a:r>
                        <a:rPr lang="en-US" sz="800" b="0" i="0" u="none" strike="noStrike">
                          <a:solidFill>
                            <a:schemeClr val="bg1"/>
                          </a:solidFill>
                          <a:effectLst/>
                          <a:latin typeface="Arial Unicode MS" panose="020B0604020202020204" pitchFamily="34" charset="-122"/>
                          <a:ea typeface="Arial Unicode MS" panose="020B0604020202020204" pitchFamily="34" charset="-122"/>
                        </a:rPr>
                        <a:t>Booster-2KRT-Main Pipe-external CM</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b"/>
                      <a:r>
                        <a:rPr lang="en-US" sz="800" b="0" i="0" u="none" strike="noStrike">
                          <a:solidFill>
                            <a:srgbClr val="000000"/>
                          </a:solidFill>
                          <a:effectLst/>
                          <a:latin typeface="Arial Unicode MS" panose="020B0604020202020204" pitchFamily="34" charset="-122"/>
                          <a:ea typeface="Arial Unicode MS" panose="020B0604020202020204" pitchFamily="34" charset="-122"/>
                        </a:rPr>
                        <a:t>Di/mm</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110</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110</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110</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110</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110</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110</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110</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110</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110</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110</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85751851"/>
                  </a:ext>
                </a:extLst>
              </a:tr>
              <a:tr h="142039">
                <a:tc>
                  <a:txBody>
                    <a:bodyPr/>
                    <a:lstStyle/>
                    <a:p>
                      <a:pPr algn="ctr" fontAlgn="b"/>
                      <a:r>
                        <a:rPr lang="en-US" sz="800" b="0" i="0" u="none" strike="noStrike">
                          <a:solidFill>
                            <a:schemeClr val="bg1"/>
                          </a:solidFill>
                          <a:effectLst/>
                          <a:latin typeface="Arial Unicode MS" panose="020B0604020202020204" pitchFamily="34" charset="-122"/>
                          <a:ea typeface="Arial Unicode MS" panose="020B0604020202020204" pitchFamily="34" charset="-122"/>
                        </a:rPr>
                        <a:t>Booster-2KRT-Mian TL length</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b"/>
                      <a:r>
                        <a:rPr lang="en-US" sz="800" b="0" i="0" u="none" strike="noStrike">
                          <a:solidFill>
                            <a:srgbClr val="000000"/>
                          </a:solidFill>
                          <a:effectLst/>
                          <a:latin typeface="Arial Unicode MS" panose="020B0604020202020204" pitchFamily="34" charset="-122"/>
                          <a:ea typeface="Arial Unicode MS" panose="020B0604020202020204" pitchFamily="34" charset="-122"/>
                        </a:rPr>
                        <a:t>m</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202</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298</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202</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298</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202</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298</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202</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298</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202</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298</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95460285"/>
                  </a:ext>
                </a:extLst>
              </a:tr>
              <a:tr h="142039">
                <a:tc>
                  <a:txBody>
                    <a:bodyPr/>
                    <a:lstStyle/>
                    <a:p>
                      <a:pPr algn="ctr" fontAlgn="b"/>
                      <a:r>
                        <a:rPr lang="en-US" sz="800" b="0" i="0" u="none" strike="noStrike">
                          <a:solidFill>
                            <a:schemeClr val="bg1"/>
                          </a:solidFill>
                          <a:effectLst/>
                          <a:latin typeface="Arial Unicode MS" panose="020B0604020202020204" pitchFamily="34" charset="-122"/>
                          <a:ea typeface="Arial Unicode MS" panose="020B0604020202020204" pitchFamily="34" charset="-122"/>
                        </a:rPr>
                        <a:t>Collider/Booster-Branch TL</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b"/>
                      <a:r>
                        <a:rPr lang="en-US" sz="800" b="0" i="0" u="none" strike="noStrike">
                          <a:solidFill>
                            <a:srgbClr val="000000"/>
                          </a:solidFill>
                          <a:effectLst/>
                          <a:latin typeface="Arial Unicode MS" panose="020B0604020202020204" pitchFamily="34" charset="-122"/>
                          <a:ea typeface="Arial Unicode MS" panose="020B0604020202020204" pitchFamily="34" charset="-122"/>
                        </a:rPr>
                        <a:t>Di/mm</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85</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85</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85</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85</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85</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85</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85</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85</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85</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85</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808683"/>
                  </a:ext>
                </a:extLst>
              </a:tr>
              <a:tr h="215881">
                <a:tc>
                  <a:txBody>
                    <a:bodyPr/>
                    <a:lstStyle/>
                    <a:p>
                      <a:pPr algn="ctr" fontAlgn="b"/>
                      <a:r>
                        <a:rPr lang="en-US" sz="800" b="0" i="0" u="none" strike="noStrike">
                          <a:solidFill>
                            <a:schemeClr val="bg1"/>
                          </a:solidFill>
                          <a:effectLst/>
                          <a:latin typeface="Arial Unicode MS" panose="020B0604020202020204" pitchFamily="34" charset="-122"/>
                          <a:ea typeface="Arial Unicode MS" panose="020B0604020202020204" pitchFamily="34" charset="-122"/>
                        </a:rPr>
                        <a:t>Collider/Booster-Branch TL length</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b"/>
                      <a:r>
                        <a:rPr lang="en-US" sz="800" b="0" i="0" u="none" strike="noStrike">
                          <a:solidFill>
                            <a:srgbClr val="000000"/>
                          </a:solidFill>
                          <a:effectLst/>
                          <a:latin typeface="Arial Unicode MS" panose="020B0604020202020204" pitchFamily="34" charset="-122"/>
                          <a:ea typeface="Arial Unicode MS" panose="020B0604020202020204" pitchFamily="34" charset="-122"/>
                        </a:rPr>
                        <a:t>m</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1.5</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1.5</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1.5</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1.5</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1.5</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1.5</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1.5</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1.5</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1.5</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1.5</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933861678"/>
                  </a:ext>
                </a:extLst>
              </a:tr>
              <a:tr h="236342">
                <a:tc>
                  <a:txBody>
                    <a:bodyPr/>
                    <a:lstStyle/>
                    <a:p>
                      <a:pPr algn="ctr" fontAlgn="b"/>
                      <a:r>
                        <a:rPr lang="en-US" sz="800" b="0" i="0" u="none" strike="noStrike">
                          <a:solidFill>
                            <a:schemeClr val="bg1"/>
                          </a:solidFill>
                          <a:effectLst/>
                          <a:latin typeface="Arial Unicode MS" panose="020B0604020202020204" pitchFamily="34" charset="-122"/>
                          <a:ea typeface="Arial Unicode MS" panose="020B0604020202020204" pitchFamily="34" charset="-122"/>
                        </a:rPr>
                        <a:t>roughness</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b"/>
                      <a:r>
                        <a:rPr lang="en-US" sz="800" b="0" i="0" u="none" strike="noStrike">
                          <a:solidFill>
                            <a:srgbClr val="000000"/>
                          </a:solidFill>
                          <a:effectLst/>
                          <a:latin typeface="Arial Unicode MS" panose="020B0604020202020204" pitchFamily="34" charset="-122"/>
                          <a:ea typeface="Arial Unicode MS" panose="020B0604020202020204" pitchFamily="34" charset="-122"/>
                        </a:rPr>
                        <a:t>m</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Arial Unicode MS" panose="020B0604020202020204" pitchFamily="34" charset="-122"/>
                          <a:ea typeface="Arial Unicode MS" panose="020B0604020202020204" pitchFamily="34" charset="-122"/>
                        </a:rPr>
                        <a:t>Mild Steel: 4.57E-5</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Arial Unicode MS" panose="020B0604020202020204" pitchFamily="34" charset="-122"/>
                          <a:ea typeface="Arial Unicode MS" panose="020B0604020202020204" pitchFamily="34" charset="-122"/>
                        </a:rPr>
                        <a:t>Mild Steel: 4.57E-5</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800" b="0" i="0" u="none" strike="noStrike" dirty="0">
                          <a:solidFill>
                            <a:srgbClr val="000000"/>
                          </a:solidFill>
                          <a:effectLst/>
                          <a:latin typeface="Arial Unicode MS" panose="020B0604020202020204" pitchFamily="34" charset="-122"/>
                          <a:ea typeface="Arial Unicode MS" panose="020B0604020202020204" pitchFamily="34" charset="-122"/>
                        </a:rPr>
                        <a:t>electrical polish:</a:t>
                      </a:r>
                    </a:p>
                    <a:p>
                      <a:pPr algn="ctr" fontAlgn="b"/>
                      <a:r>
                        <a:rPr lang="en-US" sz="800" b="0" i="0" u="none" strike="noStrike" dirty="0">
                          <a:solidFill>
                            <a:srgbClr val="000000"/>
                          </a:solidFill>
                          <a:effectLst/>
                          <a:latin typeface="Arial Unicode MS" panose="020B0604020202020204" pitchFamily="34" charset="-122"/>
                          <a:ea typeface="Arial Unicode MS" panose="020B0604020202020204" pitchFamily="34" charset="-122"/>
                        </a:rPr>
                        <a:t> 8E-7</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800" b="0" i="0" u="none" strike="noStrike" dirty="0">
                          <a:solidFill>
                            <a:srgbClr val="000000"/>
                          </a:solidFill>
                          <a:effectLst/>
                          <a:latin typeface="Arial Unicode MS" panose="020B0604020202020204" pitchFamily="34" charset="-122"/>
                          <a:ea typeface="Arial Unicode MS" panose="020B0604020202020204" pitchFamily="34" charset="-122"/>
                        </a:rPr>
                        <a:t>electrical polish: </a:t>
                      </a:r>
                    </a:p>
                    <a:p>
                      <a:pPr algn="ctr" fontAlgn="b"/>
                      <a:r>
                        <a:rPr lang="en-US" sz="800" b="0" i="0" u="none" strike="noStrike" dirty="0">
                          <a:solidFill>
                            <a:srgbClr val="000000"/>
                          </a:solidFill>
                          <a:effectLst/>
                          <a:latin typeface="Arial Unicode MS" panose="020B0604020202020204" pitchFamily="34" charset="-122"/>
                          <a:ea typeface="Arial Unicode MS" panose="020B0604020202020204" pitchFamily="34" charset="-122"/>
                        </a:rPr>
                        <a:t>8E-7</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800" b="0" i="0" u="none" strike="noStrike" dirty="0">
                          <a:solidFill>
                            <a:srgbClr val="000000"/>
                          </a:solidFill>
                          <a:effectLst/>
                          <a:latin typeface="Arial Unicode MS" panose="020B0604020202020204" pitchFamily="34" charset="-122"/>
                          <a:ea typeface="Arial Unicode MS" panose="020B0604020202020204" pitchFamily="34" charset="-122"/>
                        </a:rPr>
                        <a:t>electrical polish: </a:t>
                      </a:r>
                    </a:p>
                    <a:p>
                      <a:pPr algn="ctr" fontAlgn="b"/>
                      <a:r>
                        <a:rPr lang="en-US" sz="800" b="0" i="0" u="none" strike="noStrike" dirty="0">
                          <a:solidFill>
                            <a:srgbClr val="000000"/>
                          </a:solidFill>
                          <a:effectLst/>
                          <a:latin typeface="Arial Unicode MS" panose="020B0604020202020204" pitchFamily="34" charset="-122"/>
                          <a:ea typeface="Arial Unicode MS" panose="020B0604020202020204" pitchFamily="34" charset="-122"/>
                        </a:rPr>
                        <a:t>8E-7</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800" b="0" i="0" u="none" strike="noStrike" dirty="0">
                          <a:solidFill>
                            <a:srgbClr val="000000"/>
                          </a:solidFill>
                          <a:effectLst/>
                          <a:latin typeface="Arial Unicode MS" panose="020B0604020202020204" pitchFamily="34" charset="-122"/>
                          <a:ea typeface="Arial Unicode MS" panose="020B0604020202020204" pitchFamily="34" charset="-122"/>
                        </a:rPr>
                        <a:t>electrical polish: </a:t>
                      </a:r>
                    </a:p>
                    <a:p>
                      <a:pPr algn="ctr" fontAlgn="b"/>
                      <a:r>
                        <a:rPr lang="en-US" sz="800" b="0" i="0" u="none" strike="noStrike" dirty="0">
                          <a:solidFill>
                            <a:srgbClr val="000000"/>
                          </a:solidFill>
                          <a:effectLst/>
                          <a:latin typeface="Arial Unicode MS" panose="020B0604020202020204" pitchFamily="34" charset="-122"/>
                          <a:ea typeface="Arial Unicode MS" panose="020B0604020202020204" pitchFamily="34" charset="-122"/>
                        </a:rPr>
                        <a:t>8E-7</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800" b="0" i="0" u="none" strike="noStrike" dirty="0">
                          <a:solidFill>
                            <a:srgbClr val="000000"/>
                          </a:solidFill>
                          <a:effectLst/>
                          <a:latin typeface="Arial Unicode MS" panose="020B0604020202020204" pitchFamily="34" charset="-122"/>
                          <a:ea typeface="Arial Unicode MS" panose="020B0604020202020204" pitchFamily="34" charset="-122"/>
                        </a:rPr>
                        <a:t>electrical polish: </a:t>
                      </a:r>
                    </a:p>
                    <a:p>
                      <a:pPr algn="ctr" fontAlgn="b"/>
                      <a:r>
                        <a:rPr lang="en-US" sz="800" b="0" i="0" u="none" strike="noStrike" dirty="0">
                          <a:solidFill>
                            <a:srgbClr val="000000"/>
                          </a:solidFill>
                          <a:effectLst/>
                          <a:latin typeface="Arial Unicode MS" panose="020B0604020202020204" pitchFamily="34" charset="-122"/>
                          <a:ea typeface="Arial Unicode MS" panose="020B0604020202020204" pitchFamily="34" charset="-122"/>
                        </a:rPr>
                        <a:t>8E-7</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800" b="0" i="0" u="none" strike="noStrike" dirty="0">
                          <a:solidFill>
                            <a:srgbClr val="000000"/>
                          </a:solidFill>
                          <a:effectLst/>
                          <a:latin typeface="Arial Unicode MS" panose="020B0604020202020204" pitchFamily="34" charset="-122"/>
                          <a:ea typeface="Arial Unicode MS" panose="020B0604020202020204" pitchFamily="34" charset="-122"/>
                        </a:rPr>
                        <a:t>electrical polish: </a:t>
                      </a:r>
                    </a:p>
                    <a:p>
                      <a:pPr algn="ctr" fontAlgn="b"/>
                      <a:r>
                        <a:rPr lang="en-US" sz="800" b="0" i="0" u="none" strike="noStrike" dirty="0">
                          <a:solidFill>
                            <a:srgbClr val="000000"/>
                          </a:solidFill>
                          <a:effectLst/>
                          <a:latin typeface="Arial Unicode MS" panose="020B0604020202020204" pitchFamily="34" charset="-122"/>
                          <a:ea typeface="Arial Unicode MS" panose="020B0604020202020204" pitchFamily="34" charset="-122"/>
                        </a:rPr>
                        <a:t>8E-7</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800" b="0" i="0" u="none" strike="noStrike" dirty="0">
                          <a:solidFill>
                            <a:srgbClr val="000000"/>
                          </a:solidFill>
                          <a:effectLst/>
                          <a:latin typeface="Arial Unicode MS" panose="020B0604020202020204" pitchFamily="34" charset="-122"/>
                          <a:ea typeface="Arial Unicode MS" panose="020B0604020202020204" pitchFamily="34" charset="-122"/>
                        </a:rPr>
                        <a:t>electrical polish: </a:t>
                      </a:r>
                    </a:p>
                    <a:p>
                      <a:pPr algn="ctr" fontAlgn="b"/>
                      <a:r>
                        <a:rPr lang="en-US" sz="800" b="0" i="0" u="none" strike="noStrike" dirty="0">
                          <a:solidFill>
                            <a:srgbClr val="000000"/>
                          </a:solidFill>
                          <a:effectLst/>
                          <a:latin typeface="Arial Unicode MS" panose="020B0604020202020204" pitchFamily="34" charset="-122"/>
                          <a:ea typeface="Arial Unicode MS" panose="020B0604020202020204" pitchFamily="34" charset="-122"/>
                        </a:rPr>
                        <a:t>8E-7</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800" b="0" i="0" u="none" strike="noStrike" dirty="0">
                          <a:solidFill>
                            <a:srgbClr val="000000"/>
                          </a:solidFill>
                          <a:effectLst/>
                          <a:latin typeface="Arial Unicode MS" panose="020B0604020202020204" pitchFamily="34" charset="-122"/>
                          <a:ea typeface="Arial Unicode MS" panose="020B0604020202020204" pitchFamily="34" charset="-122"/>
                        </a:rPr>
                        <a:t>electrical polish: </a:t>
                      </a:r>
                    </a:p>
                    <a:p>
                      <a:pPr algn="ctr" fontAlgn="b"/>
                      <a:r>
                        <a:rPr lang="en-US" sz="800" b="0" i="0" u="none" strike="noStrike" dirty="0">
                          <a:solidFill>
                            <a:srgbClr val="000000"/>
                          </a:solidFill>
                          <a:effectLst/>
                          <a:latin typeface="Arial Unicode MS" panose="020B0604020202020204" pitchFamily="34" charset="-122"/>
                          <a:ea typeface="Arial Unicode MS" panose="020B0604020202020204" pitchFamily="34" charset="-122"/>
                        </a:rPr>
                        <a:t>8E-7</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9135782"/>
                  </a:ext>
                </a:extLst>
              </a:tr>
              <a:tr h="118171">
                <a:tc>
                  <a:txBody>
                    <a:bodyPr/>
                    <a:lstStyle/>
                    <a:p>
                      <a:pPr algn="ctr" fontAlgn="b"/>
                      <a:r>
                        <a:rPr lang="en-US" sz="800" b="0" i="0" u="none" strike="noStrike">
                          <a:solidFill>
                            <a:schemeClr val="bg1"/>
                          </a:solidFill>
                          <a:effectLst/>
                          <a:latin typeface="Arial Unicode MS" panose="020B0604020202020204" pitchFamily="34" charset="-122"/>
                          <a:ea typeface="Arial Unicode MS" panose="020B0604020202020204" pitchFamily="34" charset="-122"/>
                        </a:rPr>
                        <a:t>Collider CM No.</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b"/>
                      <a:r>
                        <a:rPr lang="zh-CN" altLang="en-US" sz="800" b="0" i="0" u="none" strike="noStrike">
                          <a:solidFill>
                            <a:srgbClr val="000000"/>
                          </a:solidFill>
                          <a:effectLst/>
                          <a:latin typeface="Arial Unicode MS" panose="020B0604020202020204" pitchFamily="34" charset="-122"/>
                          <a:ea typeface="Arial Unicode MS" panose="020B0604020202020204" pitchFamily="34" charset="-122"/>
                        </a:rPr>
                        <a:t>　</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8</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14</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8</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14</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8</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14</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8</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14</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8</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14</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1906266"/>
                  </a:ext>
                </a:extLst>
              </a:tr>
              <a:tr h="118171">
                <a:tc>
                  <a:txBody>
                    <a:bodyPr/>
                    <a:lstStyle/>
                    <a:p>
                      <a:pPr algn="ctr" fontAlgn="b"/>
                      <a:r>
                        <a:rPr lang="en-US" sz="800" b="0" i="0" u="none" strike="noStrike">
                          <a:solidFill>
                            <a:schemeClr val="bg1"/>
                          </a:solidFill>
                          <a:effectLst/>
                          <a:latin typeface="Arial Unicode MS" panose="020B0604020202020204" pitchFamily="34" charset="-122"/>
                          <a:ea typeface="Arial Unicode MS" panose="020B0604020202020204" pitchFamily="34" charset="-122"/>
                        </a:rPr>
                        <a:t>Booster CM No.</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b"/>
                      <a:r>
                        <a:rPr lang="zh-CN" altLang="en-US" sz="800" b="0" i="0" u="none" strike="noStrike">
                          <a:solidFill>
                            <a:srgbClr val="000000"/>
                          </a:solidFill>
                          <a:effectLst/>
                          <a:latin typeface="Arial Unicode MS" panose="020B0604020202020204" pitchFamily="34" charset="-122"/>
                          <a:ea typeface="Arial Unicode MS" panose="020B0604020202020204" pitchFamily="34" charset="-122"/>
                        </a:rPr>
                        <a:t>　</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3</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3</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3</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3</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3</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3</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3</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3</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3</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3</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0201559"/>
                  </a:ext>
                </a:extLst>
              </a:tr>
              <a:tr h="142039">
                <a:tc>
                  <a:txBody>
                    <a:bodyPr/>
                    <a:lstStyle/>
                    <a:p>
                      <a:pPr algn="ctr" fontAlgn="b"/>
                      <a:r>
                        <a:rPr lang="en-US" sz="800" b="0" i="0" u="none" strike="noStrike">
                          <a:solidFill>
                            <a:schemeClr val="bg1"/>
                          </a:solidFill>
                          <a:effectLst/>
                          <a:latin typeface="Arial Unicode MS" panose="020B0604020202020204" pitchFamily="34" charset="-122"/>
                          <a:ea typeface="Arial Unicode MS" panose="020B0604020202020204" pitchFamily="34" charset="-122"/>
                        </a:rPr>
                        <a:t>Collider CM Q/W-each-ZJY</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b"/>
                      <a:r>
                        <a:rPr lang="en-US" sz="800" b="0" i="0" u="none" strike="noStrike">
                          <a:solidFill>
                            <a:srgbClr val="000000"/>
                          </a:solidFill>
                          <a:effectLst/>
                          <a:latin typeface="Arial Unicode MS" panose="020B0604020202020204" pitchFamily="34" charset="-122"/>
                          <a:ea typeface="Arial Unicode MS" panose="020B0604020202020204" pitchFamily="34" charset="-122"/>
                        </a:rPr>
                        <a:t>W</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139.6</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56.5</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139.6</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56.5</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139.6</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56.5</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139.6</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56.5</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139.6</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56.5</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9128170"/>
                  </a:ext>
                </a:extLst>
              </a:tr>
              <a:tr h="142039">
                <a:tc>
                  <a:txBody>
                    <a:bodyPr/>
                    <a:lstStyle/>
                    <a:p>
                      <a:pPr algn="ctr" fontAlgn="b"/>
                      <a:r>
                        <a:rPr lang="en-US" sz="800" b="0" i="0" u="none" strike="noStrike">
                          <a:solidFill>
                            <a:schemeClr val="bg1"/>
                          </a:solidFill>
                          <a:effectLst/>
                          <a:latin typeface="Arial Unicode MS" panose="020B0604020202020204" pitchFamily="34" charset="-122"/>
                          <a:ea typeface="Arial Unicode MS" panose="020B0604020202020204" pitchFamily="34" charset="-122"/>
                        </a:rPr>
                        <a:t>Booster CM Q/W-each-ZJY</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b"/>
                      <a:r>
                        <a:rPr lang="en-US" sz="800" b="0" i="0" u="none" strike="noStrike">
                          <a:solidFill>
                            <a:srgbClr val="000000"/>
                          </a:solidFill>
                          <a:effectLst/>
                          <a:latin typeface="Arial Unicode MS" panose="020B0604020202020204" pitchFamily="34" charset="-122"/>
                          <a:ea typeface="Arial Unicode MS" panose="020B0604020202020204" pitchFamily="34" charset="-122"/>
                        </a:rPr>
                        <a:t>W</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47.9</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48.7</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47.9</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48.7</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47.9</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48.7</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47.9</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48.7</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47.9</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48.7</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0840140"/>
                  </a:ext>
                </a:extLst>
              </a:tr>
              <a:tr h="236342">
                <a:tc>
                  <a:txBody>
                    <a:bodyPr/>
                    <a:lstStyle/>
                    <a:p>
                      <a:pPr algn="ctr" fontAlgn="b"/>
                      <a:r>
                        <a:rPr lang="en-US" sz="800" b="0" i="0" u="none" strike="noStrike">
                          <a:solidFill>
                            <a:schemeClr val="bg1"/>
                          </a:solidFill>
                          <a:effectLst/>
                          <a:latin typeface="Arial Unicode MS" panose="020B0604020202020204" pitchFamily="34" charset="-122"/>
                          <a:ea typeface="Arial Unicode MS" panose="020B0604020202020204" pitchFamily="34" charset="-122"/>
                        </a:rPr>
                        <a:t>Collider CM Q/W-each-Considering  1.3 times magin</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b"/>
                      <a:r>
                        <a:rPr lang="en-US" sz="800" b="0" i="0" u="none" strike="noStrike">
                          <a:solidFill>
                            <a:srgbClr val="000000"/>
                          </a:solidFill>
                          <a:effectLst/>
                          <a:latin typeface="Arial Unicode MS" panose="020B0604020202020204" pitchFamily="34" charset="-122"/>
                          <a:ea typeface="Arial Unicode MS" panose="020B0604020202020204" pitchFamily="34" charset="-122"/>
                        </a:rPr>
                        <a:t>W</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181.48</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73.45</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181.48</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73.45</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181.48</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73.45</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181.48</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73.45</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181.48</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73.45</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5250611"/>
                  </a:ext>
                </a:extLst>
              </a:tr>
              <a:tr h="236342">
                <a:tc>
                  <a:txBody>
                    <a:bodyPr/>
                    <a:lstStyle/>
                    <a:p>
                      <a:pPr algn="ctr" fontAlgn="b"/>
                      <a:r>
                        <a:rPr lang="en-US" sz="800" b="0" i="0" u="none" strike="noStrike">
                          <a:solidFill>
                            <a:schemeClr val="bg1"/>
                          </a:solidFill>
                          <a:effectLst/>
                          <a:latin typeface="Arial Unicode MS" panose="020B0604020202020204" pitchFamily="34" charset="-122"/>
                          <a:ea typeface="Arial Unicode MS" panose="020B0604020202020204" pitchFamily="34" charset="-122"/>
                        </a:rPr>
                        <a:t>Booster CM Q/W-each-Considering  1.3 times magin</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b"/>
                      <a:r>
                        <a:rPr lang="en-US" sz="800" b="0" i="0" u="none" strike="noStrike">
                          <a:solidFill>
                            <a:srgbClr val="000000"/>
                          </a:solidFill>
                          <a:effectLst/>
                          <a:latin typeface="Arial Unicode MS" panose="020B0604020202020204" pitchFamily="34" charset="-122"/>
                          <a:ea typeface="Arial Unicode MS" panose="020B0604020202020204" pitchFamily="34" charset="-122"/>
                        </a:rPr>
                        <a:t>W</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62.27</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63.31</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62.27</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63.31</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62.27</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63.31</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62.27</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63.31</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62.27</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63.31</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06836807"/>
                  </a:ext>
                </a:extLst>
              </a:tr>
              <a:tr h="118171">
                <a:tc>
                  <a:txBody>
                    <a:bodyPr/>
                    <a:lstStyle/>
                    <a:p>
                      <a:pPr algn="ctr" fontAlgn="b"/>
                      <a:r>
                        <a:rPr lang="en-US" sz="800" b="0" i="0" u="none" strike="noStrike">
                          <a:solidFill>
                            <a:schemeClr val="bg1"/>
                          </a:solidFill>
                          <a:effectLst/>
                          <a:latin typeface="Arial Unicode MS" panose="020B0604020202020204" pitchFamily="34" charset="-122"/>
                          <a:ea typeface="Arial Unicode MS" panose="020B0604020202020204" pitchFamily="34" charset="-122"/>
                        </a:rPr>
                        <a:t>Collider CM Total</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b"/>
                      <a:r>
                        <a:rPr lang="en-US" sz="800" b="0" i="0" u="none" strike="noStrike">
                          <a:solidFill>
                            <a:srgbClr val="000000"/>
                          </a:solidFill>
                          <a:effectLst/>
                          <a:latin typeface="Arial Unicode MS" panose="020B0604020202020204" pitchFamily="34" charset="-122"/>
                          <a:ea typeface="Arial Unicode MS" panose="020B0604020202020204" pitchFamily="34" charset="-122"/>
                        </a:rPr>
                        <a:t>m/(g/s)</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77.54</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58.09</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77.54</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58.09</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75.49</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54.98</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75.49</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54.98</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75.99</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55.73</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69781717"/>
                  </a:ext>
                </a:extLst>
              </a:tr>
              <a:tr h="118171">
                <a:tc>
                  <a:txBody>
                    <a:bodyPr/>
                    <a:lstStyle/>
                    <a:p>
                      <a:pPr algn="ctr" fontAlgn="b"/>
                      <a:r>
                        <a:rPr lang="en-US" sz="800" b="0" i="0" u="none" strike="noStrike">
                          <a:solidFill>
                            <a:schemeClr val="bg1"/>
                          </a:solidFill>
                          <a:effectLst/>
                          <a:latin typeface="Arial Unicode MS" panose="020B0604020202020204" pitchFamily="34" charset="-122"/>
                          <a:ea typeface="Arial Unicode MS" panose="020B0604020202020204" pitchFamily="34" charset="-122"/>
                        </a:rPr>
                        <a:t>Booster CM Total</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b"/>
                      <a:r>
                        <a:rPr lang="en-US" sz="800" b="0" i="0" u="none" strike="noStrike">
                          <a:solidFill>
                            <a:srgbClr val="000000"/>
                          </a:solidFill>
                          <a:effectLst/>
                          <a:latin typeface="Arial Unicode MS" panose="020B0604020202020204" pitchFamily="34" charset="-122"/>
                          <a:ea typeface="Arial Unicode MS" panose="020B0604020202020204" pitchFamily="34" charset="-122"/>
                        </a:rPr>
                        <a:t>m/(g/s)</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10.41</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10.56</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10.41</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10.56</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10</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10.16</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10</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10.16</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10.18</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10.31</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79040383"/>
                  </a:ext>
                </a:extLst>
              </a:tr>
              <a:tr h="118171">
                <a:tc>
                  <a:txBody>
                    <a:bodyPr/>
                    <a:lstStyle/>
                    <a:p>
                      <a:pPr algn="ctr" fontAlgn="b"/>
                      <a:r>
                        <a:rPr lang="en-US" sz="800" b="0" i="0" u="none" strike="noStrike">
                          <a:solidFill>
                            <a:schemeClr val="bg1"/>
                          </a:solidFill>
                          <a:effectLst/>
                          <a:latin typeface="Arial Unicode MS" panose="020B0604020202020204" pitchFamily="34" charset="-122"/>
                          <a:ea typeface="Arial Unicode MS" panose="020B0604020202020204" pitchFamily="34" charset="-122"/>
                        </a:rPr>
                        <a:t>2K HX - mass flow rate</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b"/>
                      <a:r>
                        <a:rPr lang="en-US" sz="800" b="0" i="0" u="none" strike="noStrike">
                          <a:solidFill>
                            <a:srgbClr val="000000"/>
                          </a:solidFill>
                          <a:effectLst/>
                          <a:latin typeface="Arial Unicode MS" panose="020B0604020202020204" pitchFamily="34" charset="-122"/>
                          <a:ea typeface="Arial Unicode MS" panose="020B0604020202020204" pitchFamily="34" charset="-122"/>
                        </a:rPr>
                        <a:t>m/(g/s)</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87.95</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68.65</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87.95</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68.65</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85.49</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65.14</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85.49</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65.14</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86.17</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66.04</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44004658"/>
                  </a:ext>
                </a:extLst>
              </a:tr>
              <a:tr h="118171">
                <a:tc>
                  <a:txBody>
                    <a:bodyPr/>
                    <a:lstStyle/>
                    <a:p>
                      <a:pPr algn="ctr" fontAlgn="b"/>
                      <a:r>
                        <a:rPr lang="en-US" sz="800" b="0" i="0" u="none" strike="noStrike">
                          <a:solidFill>
                            <a:schemeClr val="bg1"/>
                          </a:solidFill>
                          <a:effectLst/>
                          <a:latin typeface="Arial Unicode MS" panose="020B0604020202020204" pitchFamily="34" charset="-122"/>
                          <a:ea typeface="Arial Unicode MS" panose="020B0604020202020204" pitchFamily="34" charset="-122"/>
                        </a:rPr>
                        <a:t>RT-valve</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b"/>
                      <a:r>
                        <a:rPr lang="en-US" sz="800" b="0" i="0" u="none" strike="noStrike">
                          <a:solidFill>
                            <a:srgbClr val="000000"/>
                          </a:solidFill>
                          <a:effectLst/>
                          <a:latin typeface="Arial Unicode MS" panose="020B0604020202020204" pitchFamily="34" charset="-122"/>
                          <a:ea typeface="Arial Unicode MS" panose="020B0604020202020204" pitchFamily="34" charset="-122"/>
                        </a:rPr>
                        <a:t>delp_P/Pa</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Arial Unicode MS" panose="020B0604020202020204" pitchFamily="34" charset="-122"/>
                          <a:ea typeface="Arial Unicode MS" panose="020B0604020202020204" pitchFamily="34" charset="-122"/>
                        </a:rPr>
                        <a:t>DN180-90Pa</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Arial Unicode MS" panose="020B0604020202020204" pitchFamily="34" charset="-122"/>
                          <a:ea typeface="Arial Unicode MS" panose="020B0604020202020204" pitchFamily="34" charset="-122"/>
                        </a:rPr>
                        <a:t>DN180-60Pa</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Arial Unicode MS" panose="020B0604020202020204" pitchFamily="34" charset="-122"/>
                          <a:ea typeface="Arial Unicode MS" panose="020B0604020202020204" pitchFamily="34" charset="-122"/>
                        </a:rPr>
                        <a:t>DN180-90Pa</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Arial Unicode MS" panose="020B0604020202020204" pitchFamily="34" charset="-122"/>
                          <a:ea typeface="Arial Unicode MS" panose="020B0604020202020204" pitchFamily="34" charset="-122"/>
                        </a:rPr>
                        <a:t>DN180-60Pa</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Arial Unicode MS" panose="020B0604020202020204" pitchFamily="34" charset="-122"/>
                          <a:ea typeface="Arial Unicode MS" panose="020B0604020202020204" pitchFamily="34" charset="-122"/>
                        </a:rPr>
                        <a:t>DN180-90Pa</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Arial Unicode MS" panose="020B0604020202020204" pitchFamily="34" charset="-122"/>
                          <a:ea typeface="Arial Unicode MS" panose="020B0604020202020204" pitchFamily="34" charset="-122"/>
                        </a:rPr>
                        <a:t>DN180-60Pa</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Arial Unicode MS" panose="020B0604020202020204" pitchFamily="34" charset="-122"/>
                          <a:ea typeface="Arial Unicode MS" panose="020B0604020202020204" pitchFamily="34" charset="-122"/>
                        </a:rPr>
                        <a:t>DN180-90Pa</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Arial Unicode MS" panose="020B0604020202020204" pitchFamily="34" charset="-122"/>
                          <a:ea typeface="Arial Unicode MS" panose="020B0604020202020204" pitchFamily="34" charset="-122"/>
                        </a:rPr>
                        <a:t>DN180-60Pa</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Arial Unicode MS" panose="020B0604020202020204" pitchFamily="34" charset="-122"/>
                          <a:ea typeface="Arial Unicode MS" panose="020B0604020202020204" pitchFamily="34" charset="-122"/>
                        </a:rPr>
                        <a:t>DN180-90Pa</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800" b="0" i="0" u="none" strike="noStrike">
                          <a:solidFill>
                            <a:srgbClr val="000000"/>
                          </a:solidFill>
                          <a:effectLst/>
                          <a:latin typeface="Arial Unicode MS" panose="020B0604020202020204" pitchFamily="34" charset="-122"/>
                          <a:ea typeface="Arial Unicode MS" panose="020B0604020202020204" pitchFamily="34" charset="-122"/>
                        </a:rPr>
                        <a:t>DN180-60Pa</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2208661"/>
                  </a:ext>
                </a:extLst>
              </a:tr>
              <a:tr h="142039">
                <a:tc>
                  <a:txBody>
                    <a:bodyPr/>
                    <a:lstStyle/>
                    <a:p>
                      <a:pPr algn="ctr" fontAlgn="b"/>
                      <a:r>
                        <a:rPr lang="en-US" sz="800" b="0" i="0" u="none" strike="noStrike">
                          <a:solidFill>
                            <a:schemeClr val="bg1"/>
                          </a:solidFill>
                          <a:effectLst/>
                          <a:latin typeface="Arial Unicode MS" panose="020B0604020202020204" pitchFamily="34" charset="-122"/>
                          <a:ea typeface="Arial Unicode MS" panose="020B0604020202020204" pitchFamily="34" charset="-122"/>
                        </a:rPr>
                        <a:t>helium vessel pressure</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b"/>
                      <a:r>
                        <a:rPr lang="en-US" sz="800" b="0" i="0" u="none" strike="noStrike">
                          <a:solidFill>
                            <a:srgbClr val="000000"/>
                          </a:solidFill>
                          <a:effectLst/>
                          <a:latin typeface="Arial Unicode MS" panose="020B0604020202020204" pitchFamily="34" charset="-122"/>
                          <a:ea typeface="Arial Unicode MS" panose="020B0604020202020204" pitchFamily="34" charset="-122"/>
                        </a:rPr>
                        <a:t>Pa</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3130</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3130</a:t>
                      </a:r>
                    </a:p>
                  </a:txBody>
                  <a:tcPr marL="0" marR="0" marT="0" marB="0" anchor="ctr" anchorCtr="1">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3130</a:t>
                      </a:r>
                    </a:p>
                  </a:txBody>
                  <a:tcPr marL="0" marR="0" marT="0" marB="0" anchor="ctr" anchorCtr="1">
                    <a:lnT w="12700" cap="flat" cmpd="sng" algn="ctr">
                      <a:solidFill>
                        <a:srgbClr val="000000"/>
                      </a:solidFill>
                      <a:prstDash val="solid"/>
                      <a:round/>
                      <a:headEnd type="none" w="med" len="med"/>
                      <a:tailEnd type="none" w="med" len="med"/>
                    </a:lnT>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3130</a:t>
                      </a:r>
                    </a:p>
                  </a:txBody>
                  <a:tcPr marL="0" marR="0" marT="0" marB="0" anchor="ctr" anchorCtr="1">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3130</a:t>
                      </a:r>
                    </a:p>
                  </a:txBody>
                  <a:tcPr marL="0" marR="0" marT="0" marB="0" anchor="ctr" anchorCtr="1">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3130</a:t>
                      </a:r>
                    </a:p>
                  </a:txBody>
                  <a:tcPr marL="0" marR="0" marT="0" marB="0" anchor="ctr" anchorCtr="1">
                    <a:lnT w="12700" cap="flat" cmpd="sng" algn="ctr">
                      <a:solidFill>
                        <a:srgbClr val="000000"/>
                      </a:solidFill>
                      <a:prstDash val="solid"/>
                      <a:round/>
                      <a:headEnd type="none" w="med" len="med"/>
                      <a:tailEnd type="none" w="med" len="med"/>
                    </a:lnT>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3130</a:t>
                      </a:r>
                    </a:p>
                  </a:txBody>
                  <a:tcPr marL="0" marR="0" marT="0" marB="0" anchor="ctr" anchorCtr="1">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3130</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3130</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3130</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67746101"/>
                  </a:ext>
                </a:extLst>
              </a:tr>
              <a:tr h="118171">
                <a:tc>
                  <a:txBody>
                    <a:bodyPr/>
                    <a:lstStyle/>
                    <a:p>
                      <a:pPr algn="ctr" fontAlgn="b"/>
                      <a:r>
                        <a:rPr lang="en-US" sz="800" b="0" i="0" u="none" strike="noStrike">
                          <a:solidFill>
                            <a:schemeClr val="bg1"/>
                          </a:solidFill>
                          <a:effectLst/>
                          <a:latin typeface="Arial Unicode MS" panose="020B0604020202020204" pitchFamily="34" charset="-122"/>
                          <a:ea typeface="Arial Unicode MS" panose="020B0604020202020204" pitchFamily="34" charset="-122"/>
                        </a:rPr>
                        <a:t>Coldside-in HX</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b"/>
                      <a:r>
                        <a:rPr lang="en-US" sz="800" b="0" i="0" u="none" strike="noStrike">
                          <a:solidFill>
                            <a:srgbClr val="000000"/>
                          </a:solidFill>
                          <a:effectLst/>
                          <a:latin typeface="Arial Unicode MS" panose="020B0604020202020204" pitchFamily="34" charset="-122"/>
                          <a:ea typeface="Arial Unicode MS" panose="020B0604020202020204" pitchFamily="34" charset="-122"/>
                        </a:rPr>
                        <a:t>Pin/Pa</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2816</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2897</a:t>
                      </a:r>
                    </a:p>
                  </a:txBody>
                  <a:tcPr marL="0" marR="0" marT="0" marB="0" anchor="ctr" anchorCtr="1">
                    <a:lnL w="12700" cap="flat" cmpd="sng" algn="ctr">
                      <a:solidFill>
                        <a:srgbClr val="000000"/>
                      </a:solidFill>
                      <a:prstDash val="solid"/>
                      <a:round/>
                      <a:headEnd type="none" w="med" len="med"/>
                      <a:tailEnd type="none" w="med" len="med"/>
                    </a:lnL>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2901</a:t>
                      </a:r>
                    </a:p>
                  </a:txBody>
                  <a:tcPr marL="0" marR="0" marT="0" marB="0" anchor="ctr" anchorCtr="1"/>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2964</a:t>
                      </a:r>
                    </a:p>
                  </a:txBody>
                  <a:tcPr marL="0" marR="0" marT="0" marB="0" anchor="ctr" anchorCtr="1">
                    <a:lnT w="12700" cap="flat" cmpd="sng" algn="ctr">
                      <a:solidFill>
                        <a:srgbClr val="000000"/>
                      </a:solidFill>
                      <a:prstDash val="solid"/>
                      <a:round/>
                      <a:headEnd type="none" w="med" len="med"/>
                      <a:tailEnd type="none" w="med" len="med"/>
                    </a:lnT>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2908</a:t>
                      </a:r>
                    </a:p>
                  </a:txBody>
                  <a:tcPr marL="0" marR="0" marT="0" marB="0" anchor="ctr" anchorCtr="1"/>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2979</a:t>
                      </a:r>
                    </a:p>
                  </a:txBody>
                  <a:tcPr marL="0" marR="0" marT="0" marB="0" anchor="ctr" anchorCtr="1"/>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2982</a:t>
                      </a:r>
                    </a:p>
                  </a:txBody>
                  <a:tcPr marL="0" marR="0" marT="0" marB="0" anchor="ctr" anchorCtr="1">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3020</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2981</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3016</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34349175"/>
                  </a:ext>
                </a:extLst>
              </a:tr>
              <a:tr h="118171">
                <a:tc>
                  <a:txBody>
                    <a:bodyPr/>
                    <a:lstStyle/>
                    <a:p>
                      <a:pPr algn="ctr" fontAlgn="b"/>
                      <a:r>
                        <a:rPr lang="en-US" sz="800" b="0" i="0" u="none" strike="noStrike">
                          <a:solidFill>
                            <a:schemeClr val="bg1"/>
                          </a:solidFill>
                          <a:effectLst/>
                          <a:latin typeface="Arial Unicode MS" panose="020B0604020202020204" pitchFamily="34" charset="-122"/>
                          <a:ea typeface="Arial Unicode MS" panose="020B0604020202020204" pitchFamily="34" charset="-122"/>
                        </a:rPr>
                        <a:t>Coldside-out HX</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b"/>
                      <a:r>
                        <a:rPr lang="en-US" sz="800" b="0" i="0" u="none" strike="noStrike">
                          <a:solidFill>
                            <a:srgbClr val="000000"/>
                          </a:solidFill>
                          <a:effectLst/>
                          <a:latin typeface="Arial Unicode MS" panose="020B0604020202020204" pitchFamily="34" charset="-122"/>
                          <a:ea typeface="Arial Unicode MS" panose="020B0604020202020204" pitchFamily="34" charset="-122"/>
                        </a:rPr>
                        <a:t>Pout/Pa</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2730</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2730</a:t>
                      </a:r>
                    </a:p>
                  </a:txBody>
                  <a:tcPr marL="0" marR="0" marT="0" marB="0" anchor="ctr" anchorCtr="1">
                    <a:lnL w="12700" cap="flat" cmpd="sng" algn="ctr">
                      <a:solidFill>
                        <a:srgbClr val="000000"/>
                      </a:solidFill>
                      <a:prstDash val="solid"/>
                      <a:round/>
                      <a:headEnd type="none" w="med" len="med"/>
                      <a:tailEnd type="none" w="med" len="med"/>
                    </a:lnL>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2730</a:t>
                      </a:r>
                    </a:p>
                  </a:txBody>
                  <a:tcPr marL="0" marR="0" marT="0" marB="0" anchor="ctr" anchorCtr="1"/>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2730</a:t>
                      </a:r>
                    </a:p>
                  </a:txBody>
                  <a:tcPr marL="0" marR="0" marT="0" marB="0" anchor="ctr" anchorCtr="1"/>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2730</a:t>
                      </a:r>
                    </a:p>
                  </a:txBody>
                  <a:tcPr marL="0" marR="0" marT="0" marB="0" anchor="ctr" anchorCtr="1"/>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2730</a:t>
                      </a:r>
                    </a:p>
                  </a:txBody>
                  <a:tcPr marL="0" marR="0" marT="0" marB="0" anchor="ctr" anchorCtr="1"/>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2730</a:t>
                      </a:r>
                    </a:p>
                  </a:txBody>
                  <a:tcPr marL="0" marR="0" marT="0" marB="0" anchor="ctr" anchorCtr="1">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2730</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2730</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2730</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9295586"/>
                  </a:ext>
                </a:extLst>
              </a:tr>
              <a:tr h="236342">
                <a:tc>
                  <a:txBody>
                    <a:bodyPr/>
                    <a:lstStyle/>
                    <a:p>
                      <a:pPr algn="ctr" fontAlgn="b"/>
                      <a:r>
                        <a:rPr lang="en-US" sz="800" b="0" i="0" u="none" strike="noStrike">
                          <a:solidFill>
                            <a:schemeClr val="bg1"/>
                          </a:solidFill>
                          <a:effectLst/>
                          <a:latin typeface="Arial Unicode MS" panose="020B0604020202020204" pitchFamily="34" charset="-122"/>
                          <a:ea typeface="Arial Unicode MS" panose="020B0604020202020204" pitchFamily="34" charset="-122"/>
                        </a:rPr>
                        <a:t>pressure drop barget of Return gas from HV to CC</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b"/>
                      <a:r>
                        <a:rPr lang="en-US" sz="800" b="0" i="0" u="none" strike="noStrike">
                          <a:solidFill>
                            <a:srgbClr val="000000"/>
                          </a:solidFill>
                          <a:effectLst/>
                          <a:latin typeface="Arial Unicode MS" panose="020B0604020202020204" pitchFamily="34" charset="-122"/>
                          <a:ea typeface="Arial Unicode MS" panose="020B0604020202020204" pitchFamily="34" charset="-122"/>
                        </a:rPr>
                        <a:t>delt_P/Pa</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400</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400</a:t>
                      </a:r>
                    </a:p>
                  </a:txBody>
                  <a:tcPr marL="0" marR="0" marT="0" marB="0" anchor="ctr" anchorCtr="1">
                    <a:lnL w="12700" cap="flat" cmpd="sng" algn="ctr">
                      <a:solidFill>
                        <a:srgbClr val="000000"/>
                      </a:solidFill>
                      <a:prstDash val="solid"/>
                      <a:round/>
                      <a:headEnd type="none" w="med" len="med"/>
                      <a:tailEnd type="none" w="med" len="med"/>
                    </a:lnL>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400</a:t>
                      </a:r>
                    </a:p>
                  </a:txBody>
                  <a:tcPr marL="0" marR="0" marT="0" marB="0" anchor="ctr" anchorCtr="1"/>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400</a:t>
                      </a:r>
                    </a:p>
                  </a:txBody>
                  <a:tcPr marL="0" marR="0" marT="0" marB="0" anchor="ctr" anchorCtr="1"/>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400</a:t>
                      </a:r>
                    </a:p>
                  </a:txBody>
                  <a:tcPr marL="0" marR="0" marT="0" marB="0" anchor="ctr" anchorCtr="1"/>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400</a:t>
                      </a:r>
                    </a:p>
                  </a:txBody>
                  <a:tcPr marL="0" marR="0" marT="0" marB="0" anchor="ctr" anchorCtr="1"/>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400</a:t>
                      </a:r>
                    </a:p>
                  </a:txBody>
                  <a:tcPr marL="0" marR="0" marT="0" marB="0" anchor="ctr" anchorCtr="1">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400</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400</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400</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9144309"/>
                  </a:ext>
                </a:extLst>
              </a:tr>
              <a:tr h="142039">
                <a:tc>
                  <a:txBody>
                    <a:bodyPr/>
                    <a:lstStyle/>
                    <a:p>
                      <a:pPr algn="ctr" fontAlgn="b"/>
                      <a:r>
                        <a:rPr lang="en-US" sz="800" b="0" i="0" u="none" strike="noStrike">
                          <a:solidFill>
                            <a:schemeClr val="bg1"/>
                          </a:solidFill>
                          <a:effectLst/>
                          <a:latin typeface="Arial Unicode MS" panose="020B0604020202020204" pitchFamily="34" charset="-122"/>
                          <a:ea typeface="Arial Unicode MS" panose="020B0604020202020204" pitchFamily="34" charset="-122"/>
                        </a:rPr>
                        <a:t>pressure drop of return valve</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b"/>
                      <a:r>
                        <a:rPr lang="en-US" sz="800" b="0" i="0" u="none" strike="noStrike">
                          <a:solidFill>
                            <a:srgbClr val="000000"/>
                          </a:solidFill>
                          <a:effectLst/>
                          <a:latin typeface="Arial Unicode MS" panose="020B0604020202020204" pitchFamily="34" charset="-122"/>
                          <a:ea typeface="Arial Unicode MS" panose="020B0604020202020204" pitchFamily="34" charset="-122"/>
                        </a:rPr>
                        <a:t>delp_P/Pa</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90</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60</a:t>
                      </a:r>
                    </a:p>
                  </a:txBody>
                  <a:tcPr marL="0" marR="0" marT="0" marB="0" anchor="ctr" anchorCtr="1">
                    <a:lnL w="12700" cap="flat" cmpd="sng" algn="ctr">
                      <a:solidFill>
                        <a:srgbClr val="000000"/>
                      </a:solidFill>
                      <a:prstDash val="solid"/>
                      <a:round/>
                      <a:headEnd type="none" w="med" len="med"/>
                      <a:tailEnd type="none" w="med" len="med"/>
                    </a:lnL>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90</a:t>
                      </a:r>
                    </a:p>
                  </a:txBody>
                  <a:tcPr marL="0" marR="0" marT="0" marB="0" anchor="ctr" anchorCtr="1"/>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60</a:t>
                      </a:r>
                    </a:p>
                  </a:txBody>
                  <a:tcPr marL="0" marR="0" marT="0" marB="0" anchor="ctr" anchorCtr="1"/>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90</a:t>
                      </a:r>
                    </a:p>
                  </a:txBody>
                  <a:tcPr marL="0" marR="0" marT="0" marB="0" anchor="ctr" anchorCtr="1"/>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60</a:t>
                      </a:r>
                    </a:p>
                  </a:txBody>
                  <a:tcPr marL="0" marR="0" marT="0" marB="0" anchor="ctr" anchorCtr="1"/>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90</a:t>
                      </a:r>
                    </a:p>
                  </a:txBody>
                  <a:tcPr marL="0" marR="0" marT="0" marB="0" anchor="ctr" anchorCtr="1">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60</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90</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60</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5249927"/>
                  </a:ext>
                </a:extLst>
              </a:tr>
              <a:tr h="118171">
                <a:tc>
                  <a:txBody>
                    <a:bodyPr/>
                    <a:lstStyle/>
                    <a:p>
                      <a:pPr algn="ctr" fontAlgn="b"/>
                      <a:r>
                        <a:rPr lang="en-US" sz="800" b="0" i="0" u="none" strike="noStrike">
                          <a:solidFill>
                            <a:schemeClr val="bg1"/>
                          </a:solidFill>
                          <a:effectLst/>
                          <a:latin typeface="Arial Unicode MS" panose="020B0604020202020204" pitchFamily="34" charset="-122"/>
                          <a:ea typeface="Arial Unicode MS" panose="020B0604020202020204" pitchFamily="34" charset="-122"/>
                        </a:rPr>
                        <a:t>main and branch TL</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b"/>
                      <a:r>
                        <a:rPr lang="en-US" sz="800" b="0" i="0" u="none" strike="noStrike">
                          <a:solidFill>
                            <a:srgbClr val="000000"/>
                          </a:solidFill>
                          <a:effectLst/>
                          <a:latin typeface="Arial Unicode MS" panose="020B0604020202020204" pitchFamily="34" charset="-122"/>
                          <a:ea typeface="Arial Unicode MS" panose="020B0604020202020204" pitchFamily="34" charset="-122"/>
                        </a:rPr>
                        <a:t>delp_P/Pa</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224</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173</a:t>
                      </a:r>
                    </a:p>
                  </a:txBody>
                  <a:tcPr marL="0" marR="0" marT="0" marB="0" anchor="ctr" anchorCtr="1">
                    <a:lnL w="12700" cap="flat" cmpd="sng" algn="ctr">
                      <a:solidFill>
                        <a:srgbClr val="000000"/>
                      </a:solidFill>
                      <a:prstDash val="solid"/>
                      <a:round/>
                      <a:headEnd type="none" w="med" len="med"/>
                      <a:tailEnd type="none" w="med" len="med"/>
                    </a:lnL>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139</a:t>
                      </a:r>
                    </a:p>
                  </a:txBody>
                  <a:tcPr marL="0" marR="0" marT="0" marB="0" anchor="ctr" anchorCtr="1"/>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106</a:t>
                      </a:r>
                    </a:p>
                  </a:txBody>
                  <a:tcPr marL="0" marR="0" marT="0" marB="0" anchor="ctr" anchorCtr="1"/>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132</a:t>
                      </a:r>
                    </a:p>
                  </a:txBody>
                  <a:tcPr marL="0" marR="0" marT="0" marB="0" anchor="ctr" anchorCtr="1"/>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91</a:t>
                      </a:r>
                    </a:p>
                  </a:txBody>
                  <a:tcPr marL="0" marR="0" marT="0" marB="0" anchor="ctr" anchorCtr="1"/>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58</a:t>
                      </a:r>
                    </a:p>
                  </a:txBody>
                  <a:tcPr marL="0" marR="0" marT="0" marB="0" anchor="ctr" anchorCtr="1">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50</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59</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54</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41406682"/>
                  </a:ext>
                </a:extLst>
              </a:tr>
              <a:tr h="236342">
                <a:tc>
                  <a:txBody>
                    <a:bodyPr/>
                    <a:lstStyle/>
                    <a:p>
                      <a:pPr algn="ctr" fontAlgn="b"/>
                      <a:r>
                        <a:rPr lang="en-US" altLang="zh-CN" sz="800" b="0" i="0" u="none" strike="noStrike" dirty="0">
                          <a:solidFill>
                            <a:schemeClr val="bg1"/>
                          </a:solidFill>
                          <a:effectLst/>
                          <a:latin typeface="Arial Unicode MS" panose="020B0604020202020204" pitchFamily="34" charset="-122"/>
                          <a:ea typeface="Arial Unicode MS" panose="020B0604020202020204" pitchFamily="34" charset="-122"/>
                        </a:rPr>
                        <a:t>Removing piping and valves with 400 Pa leaves </a:t>
                      </a:r>
                      <a:r>
                        <a:rPr lang="en-US" altLang="zh-CN" sz="800" b="0" i="0" u="none" strike="noStrike" dirty="0" err="1">
                          <a:solidFill>
                            <a:schemeClr val="bg1"/>
                          </a:solidFill>
                          <a:effectLst/>
                          <a:latin typeface="Arial Unicode MS" panose="020B0604020202020204" pitchFamily="34" charset="-122"/>
                          <a:ea typeface="Arial Unicode MS" panose="020B0604020202020204" pitchFamily="34" charset="-122"/>
                        </a:rPr>
                        <a:t>delt_P</a:t>
                      </a:r>
                      <a:r>
                        <a:rPr lang="en-US" altLang="zh-CN" sz="800" b="0" i="0" u="none" strike="noStrike" dirty="0">
                          <a:solidFill>
                            <a:schemeClr val="bg1"/>
                          </a:solidFill>
                          <a:effectLst/>
                          <a:latin typeface="Arial Unicode MS" panose="020B0604020202020204" pitchFamily="34" charset="-122"/>
                          <a:ea typeface="Arial Unicode MS" panose="020B0604020202020204" pitchFamily="34" charset="-122"/>
                        </a:rPr>
                        <a:t> in HX </a:t>
                      </a:r>
                      <a:r>
                        <a:rPr lang="en-US" altLang="zh-CN" sz="800" b="0" i="0" u="none" strike="noStrike" dirty="0" err="1">
                          <a:solidFill>
                            <a:schemeClr val="bg1"/>
                          </a:solidFill>
                          <a:effectLst/>
                          <a:latin typeface="Arial Unicode MS" panose="020B0604020202020204" pitchFamily="34" charset="-122"/>
                          <a:ea typeface="Arial Unicode MS" panose="020B0604020202020204" pitchFamily="34" charset="-122"/>
                        </a:rPr>
                        <a:t>coldside</a:t>
                      </a:r>
                      <a:endParaRPr lang="zh-CN" altLang="en-US" sz="800" b="0" i="0" u="none" strike="noStrike" dirty="0">
                        <a:solidFill>
                          <a:schemeClr val="bg1"/>
                        </a:solidFill>
                        <a:effectLst/>
                        <a:latin typeface="Arial Unicode MS" panose="020B0604020202020204" pitchFamily="34" charset="-122"/>
                        <a:ea typeface="Arial Unicode MS" panose="020B0604020202020204" pitchFamily="34" charset="-122"/>
                      </a:endParaRP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b"/>
                      <a:r>
                        <a:rPr lang="en-US" sz="800" b="0" i="0" u="none" strike="noStrike">
                          <a:solidFill>
                            <a:srgbClr val="000000"/>
                          </a:solidFill>
                          <a:effectLst/>
                          <a:latin typeface="Arial Unicode MS" panose="020B0604020202020204" pitchFamily="34" charset="-122"/>
                          <a:ea typeface="Arial Unicode MS" panose="020B0604020202020204" pitchFamily="34" charset="-122"/>
                        </a:rPr>
                        <a:t>delt_P/Pa</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86</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167</a:t>
                      </a:r>
                    </a:p>
                  </a:txBody>
                  <a:tcPr marL="0" marR="0" marT="0" marB="0" anchor="ctr" anchorCtr="1">
                    <a:lnL w="12700" cap="flat" cmpd="sng" algn="ctr">
                      <a:solidFill>
                        <a:srgbClr val="000000"/>
                      </a:solidFill>
                      <a:prstDash val="solid"/>
                      <a:round/>
                      <a:headEnd type="none" w="med" len="med"/>
                      <a:tailEnd type="none" w="med" len="med"/>
                    </a:lnL>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171</a:t>
                      </a:r>
                    </a:p>
                  </a:txBody>
                  <a:tcPr marL="0" marR="0" marT="0" marB="0" anchor="ctr" anchorCtr="1"/>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234</a:t>
                      </a:r>
                    </a:p>
                  </a:txBody>
                  <a:tcPr marL="0" marR="0" marT="0" marB="0" anchor="ctr" anchorCtr="1"/>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178</a:t>
                      </a:r>
                    </a:p>
                  </a:txBody>
                  <a:tcPr marL="0" marR="0" marT="0" marB="0" anchor="ctr" anchorCtr="1"/>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249</a:t>
                      </a:r>
                    </a:p>
                  </a:txBody>
                  <a:tcPr marL="0" marR="0" marT="0" marB="0" anchor="ctr" anchorCtr="1"/>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252</a:t>
                      </a:r>
                    </a:p>
                  </a:txBody>
                  <a:tcPr marL="0" marR="0" marT="0" marB="0" anchor="ctr" anchorCtr="1">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290</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251</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286</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7045729"/>
                  </a:ext>
                </a:extLst>
              </a:tr>
              <a:tr h="215881">
                <a:tc>
                  <a:txBody>
                    <a:bodyPr/>
                    <a:lstStyle/>
                    <a:p>
                      <a:pPr algn="ctr" fontAlgn="b"/>
                      <a:r>
                        <a:rPr lang="en-US" sz="800" b="0" i="0" u="none" strike="noStrike" dirty="0">
                          <a:solidFill>
                            <a:schemeClr val="bg1"/>
                          </a:solidFill>
                          <a:effectLst/>
                          <a:latin typeface="Arial Unicode MS" panose="020B0604020202020204" pitchFamily="34" charset="-122"/>
                          <a:ea typeface="Arial Unicode MS" panose="020B0604020202020204" pitchFamily="34" charset="-122"/>
                        </a:rPr>
                        <a:t>Collider's last module </a:t>
                      </a:r>
                      <a:r>
                        <a:rPr lang="en-US" altLang="zh-CN" sz="800" b="0" i="0" u="none" strike="noStrike" dirty="0">
                          <a:solidFill>
                            <a:schemeClr val="bg1"/>
                          </a:solidFill>
                          <a:effectLst/>
                          <a:latin typeface="Arial Unicode MS" panose="020B0604020202020204" pitchFamily="34" charset="-122"/>
                          <a:ea typeface="Arial Unicode MS" panose="020B0604020202020204" pitchFamily="34" charset="-122"/>
                        </a:rPr>
                        <a:t>liquid mass fraction after </a:t>
                      </a:r>
                      <a:r>
                        <a:rPr lang="en-US" sz="800" b="0" i="0" u="none" strike="noStrike" dirty="0">
                          <a:solidFill>
                            <a:schemeClr val="bg1"/>
                          </a:solidFill>
                          <a:effectLst/>
                          <a:latin typeface="Arial Unicode MS" panose="020B0604020202020204" pitchFamily="34" charset="-122"/>
                          <a:ea typeface="Arial Unicode MS" panose="020B0604020202020204" pitchFamily="34" charset="-122"/>
                        </a:rPr>
                        <a:t>throttled</a:t>
                      </a:r>
                      <a:endParaRPr lang="zh-CN" altLang="en-US" sz="800" b="0" i="0" u="none" strike="noStrike" dirty="0">
                        <a:solidFill>
                          <a:schemeClr val="bg1"/>
                        </a:solidFill>
                        <a:effectLst/>
                        <a:latin typeface="Arial Unicode MS" panose="020B0604020202020204" pitchFamily="34" charset="-122"/>
                        <a:ea typeface="Arial Unicode MS" panose="020B0604020202020204" pitchFamily="34" charset="-122"/>
                      </a:endParaRP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77.73</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66.97</a:t>
                      </a:r>
                    </a:p>
                  </a:txBody>
                  <a:tcPr marL="0" marR="0" marT="0" marB="0" anchor="ctr" anchorCtr="1">
                    <a:lnL w="12700" cap="flat" cmpd="sng" algn="ctr">
                      <a:solidFill>
                        <a:srgbClr val="000000"/>
                      </a:solidFill>
                      <a:prstDash val="solid"/>
                      <a:round/>
                      <a:headEnd type="none" w="med" len="med"/>
                      <a:tailEnd type="none" w="med" len="med"/>
                    </a:lnL>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77.73</a:t>
                      </a:r>
                    </a:p>
                  </a:txBody>
                  <a:tcPr marL="0" marR="0" marT="0" marB="0" anchor="ctr" anchorCtr="1"/>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66.97</a:t>
                      </a:r>
                    </a:p>
                  </a:txBody>
                  <a:tcPr marL="0" marR="0" marT="0" marB="0" anchor="ctr" anchorCtr="1"/>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82.25</a:t>
                      </a:r>
                    </a:p>
                  </a:txBody>
                  <a:tcPr marL="0" marR="0" marT="0" marB="0" anchor="ctr" anchorCtr="1"/>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77.31</a:t>
                      </a:r>
                    </a:p>
                  </a:txBody>
                  <a:tcPr marL="0" marR="0" marT="0" marB="0" anchor="ctr" anchorCtr="1"/>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82.25</a:t>
                      </a:r>
                    </a:p>
                  </a:txBody>
                  <a:tcPr marL="0" marR="0" marT="0" marB="0" anchor="ctr" anchorCtr="1">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77.31</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81.11</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74.5</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47973382"/>
                  </a:ext>
                </a:extLst>
              </a:tr>
              <a:tr h="215881">
                <a:tc>
                  <a:txBody>
                    <a:bodyPr/>
                    <a:lstStyle/>
                    <a:p>
                      <a:pPr algn="ctr" fontAlgn="b"/>
                      <a:r>
                        <a:rPr lang="en-US" sz="800" b="0" i="0" u="none" strike="noStrike" dirty="0">
                          <a:solidFill>
                            <a:schemeClr val="bg1"/>
                          </a:solidFill>
                          <a:effectLst/>
                          <a:latin typeface="Arial Unicode MS" panose="020B0604020202020204" pitchFamily="34" charset="-122"/>
                          <a:ea typeface="Arial Unicode MS" panose="020B0604020202020204" pitchFamily="34" charset="-122"/>
                        </a:rPr>
                        <a:t>Booster's last </a:t>
                      </a:r>
                      <a:r>
                        <a:rPr lang="en-US" altLang="zh-CN" sz="800" b="0" i="0" u="none" strike="noStrike" dirty="0">
                          <a:solidFill>
                            <a:schemeClr val="bg1"/>
                          </a:solidFill>
                          <a:effectLst/>
                          <a:latin typeface="Arial Unicode MS" panose="020B0604020202020204" pitchFamily="34" charset="-122"/>
                          <a:ea typeface="Arial Unicode MS" panose="020B0604020202020204" pitchFamily="34" charset="-122"/>
                        </a:rPr>
                        <a:t>module liquid mass fraction after throttled</a:t>
                      </a:r>
                      <a:endParaRPr lang="zh-CN" altLang="en-US" sz="800" b="0" i="0" u="none" strike="noStrike" dirty="0">
                        <a:solidFill>
                          <a:schemeClr val="bg1"/>
                        </a:solidFill>
                        <a:effectLst/>
                        <a:latin typeface="Arial Unicode MS" panose="020B0604020202020204" pitchFamily="34" charset="-122"/>
                        <a:ea typeface="Arial Unicode MS" panose="020B0604020202020204" pitchFamily="34" charset="-122"/>
                      </a:endParaRP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76.77</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dirty="0">
                          <a:solidFill>
                            <a:srgbClr val="000000"/>
                          </a:solidFill>
                          <a:effectLst/>
                          <a:latin typeface="Arial Unicode MS" panose="020B0604020202020204" pitchFamily="34" charset="-122"/>
                          <a:ea typeface="Arial Unicode MS" panose="020B0604020202020204" pitchFamily="34" charset="-122"/>
                        </a:rPr>
                        <a:t>76.85</a:t>
                      </a:r>
                    </a:p>
                  </a:txBody>
                  <a:tcPr marL="0" marR="0" marT="0" marB="0" anchor="ctr" anchorCtr="1">
                    <a:lnL w="12700" cap="flat" cmpd="sng" algn="ctr">
                      <a:solidFill>
                        <a:srgbClr val="000000"/>
                      </a:solidFill>
                      <a:prstDash val="solid"/>
                      <a:round/>
                      <a:headEnd type="none" w="med" len="med"/>
                      <a:tailEnd type="none" w="med" len="med"/>
                    </a:lnL>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76.77</a:t>
                      </a:r>
                    </a:p>
                  </a:txBody>
                  <a:tcPr marL="0" marR="0" marT="0" marB="0" anchor="ctr" anchorCtr="1"/>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76.85</a:t>
                      </a:r>
                    </a:p>
                  </a:txBody>
                  <a:tcPr marL="0" marR="0" marT="0" marB="0" anchor="ctr" anchorCtr="1"/>
                </a:tc>
                <a:tc>
                  <a:txBody>
                    <a:bodyPr/>
                    <a:lstStyle/>
                    <a:p>
                      <a:pPr algn="ctr" fontAlgn="b"/>
                      <a:r>
                        <a:rPr lang="en-US" altLang="zh-CN" sz="800" b="0" i="0" u="none" strike="noStrike" dirty="0">
                          <a:solidFill>
                            <a:srgbClr val="000000"/>
                          </a:solidFill>
                          <a:effectLst/>
                          <a:latin typeface="Arial Unicode MS" panose="020B0604020202020204" pitchFamily="34" charset="-122"/>
                          <a:ea typeface="Arial Unicode MS" panose="020B0604020202020204" pitchFamily="34" charset="-122"/>
                        </a:rPr>
                        <a:t>79.53</a:t>
                      </a:r>
                    </a:p>
                  </a:txBody>
                  <a:tcPr marL="0" marR="0" marT="0" marB="0" anchor="ctr" anchorCtr="1"/>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79.6</a:t>
                      </a:r>
                    </a:p>
                  </a:txBody>
                  <a:tcPr marL="0" marR="0" marT="0" marB="0" anchor="ctr" anchorCtr="1"/>
                </a:tc>
                <a:tc>
                  <a:txBody>
                    <a:bodyPr/>
                    <a:lstStyle/>
                    <a:p>
                      <a:pPr algn="ctr" fontAlgn="b"/>
                      <a:r>
                        <a:rPr lang="en-US" altLang="zh-CN" sz="800" b="0" i="0" u="none" strike="noStrike" dirty="0">
                          <a:solidFill>
                            <a:srgbClr val="000000"/>
                          </a:solidFill>
                          <a:effectLst/>
                          <a:latin typeface="Arial Unicode MS" panose="020B0604020202020204" pitchFamily="34" charset="-122"/>
                          <a:ea typeface="Arial Unicode MS" panose="020B0604020202020204" pitchFamily="34" charset="-122"/>
                        </a:rPr>
                        <a:t>79.53</a:t>
                      </a:r>
                    </a:p>
                  </a:txBody>
                  <a:tcPr marL="0" marR="0" marT="0" marB="0" anchor="ctr" anchorCtr="1">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dirty="0">
                          <a:solidFill>
                            <a:srgbClr val="000000"/>
                          </a:solidFill>
                          <a:effectLst/>
                          <a:latin typeface="Arial Unicode MS" panose="020B0604020202020204" pitchFamily="34" charset="-122"/>
                          <a:ea typeface="Arial Unicode MS" panose="020B0604020202020204" pitchFamily="34" charset="-122"/>
                        </a:rPr>
                        <a:t>79.6</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a:solidFill>
                            <a:srgbClr val="000000"/>
                          </a:solidFill>
                          <a:effectLst/>
                          <a:latin typeface="Arial Unicode MS" panose="020B0604020202020204" pitchFamily="34" charset="-122"/>
                          <a:ea typeface="Arial Unicode MS" panose="020B0604020202020204" pitchFamily="34" charset="-122"/>
                        </a:rPr>
                        <a:t>77.49</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altLang="zh-CN" sz="800" b="0" i="0" u="none" strike="noStrike" dirty="0">
                          <a:solidFill>
                            <a:srgbClr val="000000"/>
                          </a:solidFill>
                          <a:effectLst/>
                          <a:latin typeface="Arial Unicode MS" panose="020B0604020202020204" pitchFamily="34" charset="-122"/>
                          <a:ea typeface="Arial Unicode MS" panose="020B0604020202020204" pitchFamily="34" charset="-122"/>
                        </a:rPr>
                        <a:t>77.57</a:t>
                      </a:r>
                    </a:p>
                  </a:txBody>
                  <a:tcPr marL="0" marR="0" marT="0" marB="0" anchor="ctr" anchorCtr="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14675471"/>
                  </a:ext>
                </a:extLst>
              </a:tr>
            </a:tbl>
          </a:graphicData>
        </a:graphic>
      </p:graphicFrame>
      <p:sp>
        <p:nvSpPr>
          <p:cNvPr id="4" name="灯片编号占位符 3">
            <a:extLst>
              <a:ext uri="{FF2B5EF4-FFF2-40B4-BE49-F238E27FC236}">
                <a16:creationId xmlns:a16="http://schemas.microsoft.com/office/drawing/2014/main" id="{50FE47E4-25E8-416E-BC7F-632BEEEA1529}"/>
              </a:ext>
            </a:extLst>
          </p:cNvPr>
          <p:cNvSpPr>
            <a:spLocks noGrp="1"/>
          </p:cNvSpPr>
          <p:nvPr>
            <p:ph type="sldNum" sz="quarter" idx="12"/>
          </p:nvPr>
        </p:nvSpPr>
        <p:spPr>
          <a:xfrm>
            <a:off x="9347200" y="6447491"/>
            <a:ext cx="2844800" cy="365125"/>
          </a:xfrm>
        </p:spPr>
        <p:txBody>
          <a:bodyPr/>
          <a:lstStyle/>
          <a:p>
            <a:fld id="{F15E9139-A00B-4B2A-98A6-095DC08F1345}" type="slidenum">
              <a:rPr lang="zh-CN" altLang="en-US" smtClean="0"/>
              <a:pPr/>
              <a:t>11</a:t>
            </a:fld>
            <a:endParaRPr lang="zh-CN" altLang="en-US" dirty="0"/>
          </a:p>
        </p:txBody>
      </p:sp>
      <p:sp>
        <p:nvSpPr>
          <p:cNvPr id="9" name="矩形: 圆角 8">
            <a:extLst>
              <a:ext uri="{FF2B5EF4-FFF2-40B4-BE49-F238E27FC236}">
                <a16:creationId xmlns:a16="http://schemas.microsoft.com/office/drawing/2014/main" id="{CF32C05F-6658-494B-BF0A-4EEEC552DA10}"/>
              </a:ext>
            </a:extLst>
          </p:cNvPr>
          <p:cNvSpPr/>
          <p:nvPr/>
        </p:nvSpPr>
        <p:spPr>
          <a:xfrm>
            <a:off x="9286210" y="910212"/>
            <a:ext cx="1777155" cy="581412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a:extLst>
              <a:ext uri="{FF2B5EF4-FFF2-40B4-BE49-F238E27FC236}">
                <a16:creationId xmlns:a16="http://schemas.microsoft.com/office/drawing/2014/main" id="{F92D49B0-8892-4ADD-8887-ED8BC45CB722}"/>
              </a:ext>
            </a:extLst>
          </p:cNvPr>
          <p:cNvSpPr txBox="1"/>
          <p:nvPr/>
        </p:nvSpPr>
        <p:spPr>
          <a:xfrm>
            <a:off x="9139276" y="600033"/>
            <a:ext cx="2071016" cy="307777"/>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US" altLang="zh-CN" sz="1400" dirty="0">
                <a:latin typeface="Comic Sans MS" panose="030F0702030302020204" pitchFamily="66" charset="0"/>
              </a:rPr>
              <a:t>Optimization results</a:t>
            </a:r>
            <a:endParaRPr lang="zh-CN" altLang="en-US" sz="1400" dirty="0">
              <a:latin typeface="Comic Sans MS" panose="030F0702030302020204" pitchFamily="66" charset="0"/>
            </a:endParaRPr>
          </a:p>
        </p:txBody>
      </p:sp>
      <p:sp>
        <p:nvSpPr>
          <p:cNvPr id="7" name="标题 2">
            <a:extLst>
              <a:ext uri="{FF2B5EF4-FFF2-40B4-BE49-F238E27FC236}">
                <a16:creationId xmlns:a16="http://schemas.microsoft.com/office/drawing/2014/main" id="{123EDEF7-99EE-4A3C-899E-4ACC06FF1AEE}"/>
              </a:ext>
            </a:extLst>
          </p:cNvPr>
          <p:cNvSpPr>
            <a:spLocks noGrp="1"/>
          </p:cNvSpPr>
          <p:nvPr>
            <p:ph type="title"/>
          </p:nvPr>
        </p:nvSpPr>
        <p:spPr>
          <a:xfrm>
            <a:off x="-33869" y="-67818"/>
            <a:ext cx="12192000" cy="725470"/>
          </a:xfrm>
        </p:spPr>
        <p:txBody>
          <a:bodyPr>
            <a:normAutofit/>
          </a:bodyPr>
          <a:lstStyle/>
          <a:p>
            <a:pPr marL="0" marR="0" lvl="0" indent="0" algn="ctr" defTabSz="1097280" rtl="0" eaLnBrk="1" fontAlgn="base" latinLnBrk="1" hangingPunct="1">
              <a:lnSpc>
                <a:spcPct val="100000"/>
              </a:lnSpc>
              <a:spcBef>
                <a:spcPct val="0"/>
              </a:spcBef>
              <a:spcAft>
                <a:spcPct val="0"/>
              </a:spcAft>
              <a:buClrTx/>
              <a:buSzTx/>
              <a:buFontTx/>
              <a:buNone/>
              <a:tabLst>
                <a:tab pos="0" algn="l"/>
                <a:tab pos="1097280" algn="l"/>
                <a:tab pos="2194560" algn="l"/>
                <a:tab pos="3291840" algn="l"/>
                <a:tab pos="4389120" algn="l"/>
                <a:tab pos="5486400" algn="l"/>
                <a:tab pos="6583680" algn="l"/>
                <a:tab pos="7680960" algn="l"/>
                <a:tab pos="8778240" algn="l"/>
                <a:tab pos="9875520" algn="l"/>
                <a:tab pos="10972800" algn="l"/>
                <a:tab pos="12070080" algn="l"/>
              </a:tabLst>
              <a:defRPr/>
            </a:pPr>
            <a:r>
              <a:rPr lang="en-US" altLang="zh-CN" sz="3200" dirty="0">
                <a:solidFill>
                  <a:srgbClr val="C00000"/>
                </a:solidFill>
                <a:effectLst/>
                <a:latin typeface="Arial" panose="020B0604020202020204" pitchFamily="34" charset="0"/>
                <a:cs typeface="Arial" panose="020B0604020202020204" pitchFamily="34" charset="0"/>
                <a:sym typeface="Arial" pitchFamily="34" charset="0"/>
              </a:rPr>
              <a:t>Higgs--2K process calculation and optimization</a:t>
            </a:r>
            <a:endParaRPr lang="zh-CN" altLang="en-US" sz="3200" dirty="0">
              <a:solidFill>
                <a:srgbClr val="C00000"/>
              </a:solidFill>
              <a:effectLst/>
              <a:latin typeface="Arial" panose="020B0604020202020204" pitchFamily="34" charset="0"/>
              <a:cs typeface="Arial" panose="020B0604020202020204" pitchFamily="34" charset="0"/>
              <a:sym typeface="Arial" pitchFamily="34" charset="0"/>
            </a:endParaRPr>
          </a:p>
        </p:txBody>
      </p:sp>
      <p:sp>
        <p:nvSpPr>
          <p:cNvPr id="3" name="矩形: 圆角 2">
            <a:extLst>
              <a:ext uri="{FF2B5EF4-FFF2-40B4-BE49-F238E27FC236}">
                <a16:creationId xmlns:a16="http://schemas.microsoft.com/office/drawing/2014/main" id="{8745982E-4509-4C8D-B6A1-8F34FEDEB348}"/>
              </a:ext>
            </a:extLst>
          </p:cNvPr>
          <p:cNvSpPr/>
          <p:nvPr/>
        </p:nvSpPr>
        <p:spPr>
          <a:xfrm>
            <a:off x="9286209" y="1212366"/>
            <a:ext cx="1777155" cy="897069"/>
          </a:xfrm>
          <a:prstGeom prst="round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圆角 9">
            <a:extLst>
              <a:ext uri="{FF2B5EF4-FFF2-40B4-BE49-F238E27FC236}">
                <a16:creationId xmlns:a16="http://schemas.microsoft.com/office/drawing/2014/main" id="{4CCD4EA3-A9D8-4BE2-9032-EADE8E388073}"/>
              </a:ext>
            </a:extLst>
          </p:cNvPr>
          <p:cNvSpPr/>
          <p:nvPr/>
        </p:nvSpPr>
        <p:spPr>
          <a:xfrm>
            <a:off x="9286208" y="6262825"/>
            <a:ext cx="1777155" cy="453801"/>
          </a:xfrm>
          <a:prstGeom prst="round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文本框 5">
            <a:extLst>
              <a:ext uri="{FF2B5EF4-FFF2-40B4-BE49-F238E27FC236}">
                <a16:creationId xmlns:a16="http://schemas.microsoft.com/office/drawing/2014/main" id="{70FEB342-BB19-4A8D-81FB-B0A3E050171E}"/>
              </a:ext>
            </a:extLst>
          </p:cNvPr>
          <p:cNvSpPr txBox="1"/>
          <p:nvPr/>
        </p:nvSpPr>
        <p:spPr>
          <a:xfrm>
            <a:off x="11063363" y="3826163"/>
            <a:ext cx="1128637" cy="1446550"/>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r>
              <a:rPr lang="en-US" altLang="zh-CN" sz="1100" dirty="0">
                <a:latin typeface="Comic Sans MS" panose="030F0702030302020204" pitchFamily="66" charset="0"/>
              </a:rPr>
              <a:t>Return gas pressure drop is 400Pa (same as LCLSII/PIPII design target), meet requirement</a:t>
            </a:r>
            <a:endParaRPr lang="zh-CN" altLang="en-US" sz="1100" dirty="0">
              <a:latin typeface="Comic Sans MS" panose="030F0702030302020204" pitchFamily="66" charset="0"/>
            </a:endParaRPr>
          </a:p>
        </p:txBody>
      </p:sp>
      <p:sp>
        <p:nvSpPr>
          <p:cNvPr id="12" name="文本框 11">
            <a:extLst>
              <a:ext uri="{FF2B5EF4-FFF2-40B4-BE49-F238E27FC236}">
                <a16:creationId xmlns:a16="http://schemas.microsoft.com/office/drawing/2014/main" id="{1E0077BB-4E36-4607-8DB7-559451FF6586}"/>
              </a:ext>
            </a:extLst>
          </p:cNvPr>
          <p:cNvSpPr txBox="1"/>
          <p:nvPr/>
        </p:nvSpPr>
        <p:spPr>
          <a:xfrm>
            <a:off x="11131756" y="5786018"/>
            <a:ext cx="991852" cy="41549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r>
              <a:rPr lang="zh-CN" altLang="en-US" sz="1050" dirty="0">
                <a:latin typeface="Comic Sans MS" panose="030F0702030302020204" pitchFamily="66" charset="0"/>
              </a:rPr>
              <a:t>≥</a:t>
            </a:r>
            <a:r>
              <a:rPr lang="en-US" altLang="zh-CN" sz="1050" dirty="0">
                <a:latin typeface="Comic Sans MS" panose="030F0702030302020204" pitchFamily="66" charset="0"/>
              </a:rPr>
              <a:t>75%, meet requirement</a:t>
            </a:r>
            <a:endParaRPr lang="zh-CN" altLang="en-US" sz="1050" dirty="0">
              <a:latin typeface="Comic Sans MS" panose="030F0702030302020204" pitchFamily="66" charset="0"/>
            </a:endParaRPr>
          </a:p>
        </p:txBody>
      </p:sp>
      <p:sp>
        <p:nvSpPr>
          <p:cNvPr id="13" name="矩形: 圆角 12">
            <a:extLst>
              <a:ext uri="{FF2B5EF4-FFF2-40B4-BE49-F238E27FC236}">
                <a16:creationId xmlns:a16="http://schemas.microsoft.com/office/drawing/2014/main" id="{4EEDE0DE-6939-4939-B043-61779DCCBBEF}"/>
              </a:ext>
            </a:extLst>
          </p:cNvPr>
          <p:cNvSpPr/>
          <p:nvPr/>
        </p:nvSpPr>
        <p:spPr>
          <a:xfrm>
            <a:off x="9286209" y="5374981"/>
            <a:ext cx="1735746" cy="219501"/>
          </a:xfrm>
          <a:prstGeom prst="round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圆角 13">
            <a:extLst>
              <a:ext uri="{FF2B5EF4-FFF2-40B4-BE49-F238E27FC236}">
                <a16:creationId xmlns:a16="http://schemas.microsoft.com/office/drawing/2014/main" id="{AC0F2CF0-745D-48E5-BE85-516DAAC35E7A}"/>
              </a:ext>
            </a:extLst>
          </p:cNvPr>
          <p:cNvSpPr/>
          <p:nvPr/>
        </p:nvSpPr>
        <p:spPr>
          <a:xfrm>
            <a:off x="9329574" y="5912380"/>
            <a:ext cx="1693032" cy="268680"/>
          </a:xfrm>
          <a:prstGeom prst="roundRect">
            <a:avLst/>
          </a:prstGeom>
          <a:no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箭头连接符 15">
            <a:extLst>
              <a:ext uri="{FF2B5EF4-FFF2-40B4-BE49-F238E27FC236}">
                <a16:creationId xmlns:a16="http://schemas.microsoft.com/office/drawing/2014/main" id="{F59AF159-440A-4137-BAF7-66D1492B6F6C}"/>
              </a:ext>
            </a:extLst>
          </p:cNvPr>
          <p:cNvCxnSpPr>
            <a:cxnSpLocks/>
            <a:stCxn id="13" idx="3"/>
            <a:endCxn id="6" idx="2"/>
          </p:cNvCxnSpPr>
          <p:nvPr/>
        </p:nvCxnSpPr>
        <p:spPr>
          <a:xfrm flipV="1">
            <a:off x="11021955" y="5272713"/>
            <a:ext cx="605727" cy="21201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直接箭头连接符 16">
            <a:extLst>
              <a:ext uri="{FF2B5EF4-FFF2-40B4-BE49-F238E27FC236}">
                <a16:creationId xmlns:a16="http://schemas.microsoft.com/office/drawing/2014/main" id="{57D157C6-D40E-46CF-9A15-BC55A942049D}"/>
              </a:ext>
            </a:extLst>
          </p:cNvPr>
          <p:cNvCxnSpPr>
            <a:cxnSpLocks/>
            <a:endCxn id="6" idx="2"/>
          </p:cNvCxnSpPr>
          <p:nvPr/>
        </p:nvCxnSpPr>
        <p:spPr>
          <a:xfrm flipV="1">
            <a:off x="11021302" y="5272713"/>
            <a:ext cx="606380" cy="51330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直接箭头连接符 22">
            <a:extLst>
              <a:ext uri="{FF2B5EF4-FFF2-40B4-BE49-F238E27FC236}">
                <a16:creationId xmlns:a16="http://schemas.microsoft.com/office/drawing/2014/main" id="{EFFFA862-EA79-4AB3-ABFC-DD70D73C7DE8}"/>
              </a:ext>
            </a:extLst>
          </p:cNvPr>
          <p:cNvCxnSpPr>
            <a:cxnSpLocks/>
            <a:stCxn id="10" idx="3"/>
            <a:endCxn id="12" idx="2"/>
          </p:cNvCxnSpPr>
          <p:nvPr/>
        </p:nvCxnSpPr>
        <p:spPr>
          <a:xfrm flipV="1">
            <a:off x="11063363" y="6201516"/>
            <a:ext cx="564319" cy="28821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9313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6DF683F8-3A00-5584-CBA7-DBC414A0BBAE}"/>
              </a:ext>
            </a:extLst>
          </p:cNvPr>
          <p:cNvPicPr>
            <a:picLocks noChangeAspect="1"/>
          </p:cNvPicPr>
          <p:nvPr/>
        </p:nvPicPr>
        <p:blipFill>
          <a:blip r:embed="rId3"/>
          <a:srcRect r="19800"/>
          <a:stretch/>
        </p:blipFill>
        <p:spPr>
          <a:xfrm>
            <a:off x="91440" y="4277057"/>
            <a:ext cx="11799573" cy="2728546"/>
          </a:xfrm>
          <a:prstGeom prst="rect">
            <a:avLst/>
          </a:prstGeom>
        </p:spPr>
      </p:pic>
      <p:sp>
        <p:nvSpPr>
          <p:cNvPr id="72" name="文本框 71">
            <a:extLst>
              <a:ext uri="{FF2B5EF4-FFF2-40B4-BE49-F238E27FC236}">
                <a16:creationId xmlns:a16="http://schemas.microsoft.com/office/drawing/2014/main" id="{A380E450-3DE9-4FD1-9578-013D034A6C6E}"/>
              </a:ext>
            </a:extLst>
          </p:cNvPr>
          <p:cNvSpPr txBox="1"/>
          <p:nvPr/>
        </p:nvSpPr>
        <p:spPr>
          <a:xfrm>
            <a:off x="2129454" y="6250833"/>
            <a:ext cx="2055366"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50" b="1" i="0" u="none" strike="noStrike" kern="0" cap="none" spc="0" normalizeH="0" baseline="0" noProof="0">
                <a:ln>
                  <a:noFill/>
                </a:ln>
                <a:solidFill>
                  <a:prstClr val="black"/>
                </a:solidFill>
                <a:effectLst/>
                <a:uLnTx/>
                <a:uFillTx/>
                <a:latin typeface="等线" panose="020F0502020204030204"/>
                <a:ea typeface="等线" panose="02010600030101010101" pitchFamily="2" charset="-122"/>
                <a:cs typeface="+mn-cs"/>
              </a:rPr>
              <a:t>90m</a:t>
            </a:r>
            <a:endParaRPr kumimoji="0" lang="zh-CN" altLang="en-US" sz="1050" b="1" i="0" u="none" strike="noStrike" kern="0" cap="none" spc="0" normalizeH="0" baseline="0" noProof="0" dirty="0">
              <a:ln>
                <a:noFill/>
              </a:ln>
              <a:solidFill>
                <a:srgbClr val="FF0000"/>
              </a:solidFill>
              <a:effectLst/>
              <a:uLnTx/>
              <a:uFillTx/>
              <a:latin typeface="等线" panose="020F0502020204030204"/>
              <a:ea typeface="等线" panose="02010600030101010101" pitchFamily="2" charset="-122"/>
              <a:cs typeface="+mn-cs"/>
            </a:endParaRPr>
          </a:p>
        </p:txBody>
      </p:sp>
      <p:sp>
        <p:nvSpPr>
          <p:cNvPr id="4" name="灯片编号占位符 3">
            <a:extLst>
              <a:ext uri="{FF2B5EF4-FFF2-40B4-BE49-F238E27FC236}">
                <a16:creationId xmlns:a16="http://schemas.microsoft.com/office/drawing/2014/main" id="{64F2C07E-3FB6-08F2-1139-D765679C63DB}"/>
              </a:ext>
            </a:extLst>
          </p:cNvPr>
          <p:cNvSpPr>
            <a:spLocks noGrp="1"/>
          </p:cNvSpPr>
          <p:nvPr>
            <p:ph type="sldNum" sz="quarter" idx="12"/>
          </p:nvPr>
        </p:nvSpPr>
        <p:spPr>
          <a:xfrm>
            <a:off x="9171147" y="6375963"/>
            <a:ext cx="28448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5E9139-A00B-4B2A-98A6-095DC08F1345}" type="slidenum">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13" name="矩形 12">
            <a:extLst>
              <a:ext uri="{FF2B5EF4-FFF2-40B4-BE49-F238E27FC236}">
                <a16:creationId xmlns:a16="http://schemas.microsoft.com/office/drawing/2014/main" id="{959F6C70-5D98-AFC5-E8E4-8C472059BC60}"/>
              </a:ext>
            </a:extLst>
          </p:cNvPr>
          <p:cNvSpPr/>
          <p:nvPr/>
        </p:nvSpPr>
        <p:spPr>
          <a:xfrm>
            <a:off x="7168721" y="4624480"/>
            <a:ext cx="2960193" cy="1651186"/>
          </a:xfrm>
          <a:prstGeom prst="rect">
            <a:avLst/>
          </a:prstGeom>
          <a:solidFill>
            <a:schemeClr val="tx2">
              <a:lumMod val="40000"/>
              <a:lumOff val="6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4" name="文本框 13">
            <a:extLst>
              <a:ext uri="{FF2B5EF4-FFF2-40B4-BE49-F238E27FC236}">
                <a16:creationId xmlns:a16="http://schemas.microsoft.com/office/drawing/2014/main" id="{57547B70-6E47-60B9-0174-C692E25B370C}"/>
              </a:ext>
            </a:extLst>
          </p:cNvPr>
          <p:cNvSpPr txBox="1"/>
          <p:nvPr/>
        </p:nvSpPr>
        <p:spPr>
          <a:xfrm>
            <a:off x="7376077" y="4206719"/>
            <a:ext cx="1063112"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a:ln>
                  <a:noFill/>
                </a:ln>
                <a:solidFill>
                  <a:prstClr val="black"/>
                </a:solidFill>
                <a:effectLst/>
                <a:uLnTx/>
                <a:uFillTx/>
                <a:latin typeface="Calibri"/>
                <a:ea typeface="宋体" panose="02010600030101010101" pitchFamily="2" charset="-122"/>
                <a:cs typeface="+mn-cs"/>
              </a:rPr>
              <a:t>Not running</a:t>
            </a:r>
            <a:endParaRPr kumimoji="0" lang="zh-CN" altLang="en-US" sz="14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19" name="文本框 18">
            <a:extLst>
              <a:ext uri="{FF2B5EF4-FFF2-40B4-BE49-F238E27FC236}">
                <a16:creationId xmlns:a16="http://schemas.microsoft.com/office/drawing/2014/main" id="{C0AAFDD1-C2F7-779E-59D8-8022AC039490}"/>
              </a:ext>
            </a:extLst>
          </p:cNvPr>
          <p:cNvSpPr txBox="1"/>
          <p:nvPr/>
        </p:nvSpPr>
        <p:spPr>
          <a:xfrm>
            <a:off x="171836" y="3886694"/>
            <a:ext cx="1773315"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60" normalizeH="0" baseline="0" noProof="0" dirty="0">
                <a:ln>
                  <a:noFill/>
                </a:ln>
                <a:solidFill>
                  <a:prstClr val="black"/>
                </a:solidFill>
                <a:effectLst/>
                <a:uLnTx/>
                <a:uFillTx/>
                <a:latin typeface="Arial Black" panose="020B0A04020102020204" pitchFamily="34" charset="0"/>
                <a:ea typeface="微软雅黑"/>
                <a:cs typeface="+mn-cs"/>
                <a:sym typeface="Arial" pitchFamily="34" charset="0"/>
              </a:rPr>
              <a:t>Higgs 30MW</a:t>
            </a:r>
            <a:endParaRPr kumimoji="0" lang="zh-CN" altLang="en-US" sz="16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26" name="文本框 25">
            <a:extLst>
              <a:ext uri="{FF2B5EF4-FFF2-40B4-BE49-F238E27FC236}">
                <a16:creationId xmlns:a16="http://schemas.microsoft.com/office/drawing/2014/main" id="{E59D57DA-08A0-BD8D-795D-29C6511E5F2B}"/>
              </a:ext>
            </a:extLst>
          </p:cNvPr>
          <p:cNvSpPr txBox="1"/>
          <p:nvPr/>
        </p:nvSpPr>
        <p:spPr>
          <a:xfrm>
            <a:off x="3754964" y="5681313"/>
            <a:ext cx="2480119" cy="430887"/>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100" b="1" i="0" u="none" strike="noStrike" kern="1200" cap="none" spc="0" normalizeH="0" baseline="0" noProof="0">
                <a:ln>
                  <a:noFill/>
                </a:ln>
                <a:solidFill>
                  <a:srgbClr val="FF0000"/>
                </a:solidFill>
                <a:effectLst/>
                <a:uLnTx/>
                <a:uFillTx/>
                <a:latin typeface="Times New Roman" panose="02020603050405020304" pitchFamily="18" charset="0"/>
                <a:ea typeface="宋体" panose="02010600030101010101" pitchFamily="2" charset="-122"/>
                <a:cs typeface="+mn-cs"/>
              </a:rPr>
              <a:t>Collider CM: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100" b="1" i="0" u="none" strike="noStrike" kern="1200" cap="none" spc="0" normalizeH="0" baseline="0" noProof="0">
                <a:ln>
                  <a:noFill/>
                </a:ln>
                <a:solidFill>
                  <a:srgbClr val="FF0000"/>
                </a:solidFill>
                <a:effectLst/>
                <a:uLnTx/>
                <a:uFillTx/>
                <a:latin typeface="Times New Roman" panose="02020603050405020304" pitchFamily="18" charset="0"/>
                <a:ea typeface="宋体" panose="02010600030101010101" pitchFamily="2" charset="-122"/>
                <a:cs typeface="+mn-cs"/>
              </a:rPr>
              <a:t>181.48W</a:t>
            </a:r>
            <a:r>
              <a:rPr kumimoji="0" lang="zh-CN" altLang="en-US" sz="1100" b="1" i="0" u="none" strike="noStrike" kern="1200" cap="none" spc="0" normalizeH="0" baseline="0" noProof="0">
                <a:ln>
                  <a:noFill/>
                </a:ln>
                <a:solidFill>
                  <a:prstClr val="black"/>
                </a:solidFill>
                <a:effectLst/>
                <a:uLnTx/>
                <a:uFillTx/>
                <a:latin typeface="Calibri"/>
                <a:ea typeface="宋体" panose="02010600030101010101" pitchFamily="2" charset="-122"/>
                <a:cs typeface="+mn-cs"/>
              </a:rPr>
              <a:t> </a:t>
            </a:r>
            <a:r>
              <a:rPr kumimoji="0" lang="en-US" altLang="zh-CN" sz="1100" b="1" i="0" u="none" strike="noStrike" kern="1200" cap="none" spc="0" normalizeH="0" baseline="0" noProof="0">
                <a:ln>
                  <a:noFill/>
                </a:ln>
                <a:solidFill>
                  <a:srgbClr val="FF0000"/>
                </a:solidFill>
                <a:effectLst/>
                <a:uLnTx/>
                <a:uFillTx/>
                <a:latin typeface="Times New Roman" panose="02020603050405020304" pitchFamily="18" charset="0"/>
                <a:ea typeface="宋体" panose="02010600030101010101" pitchFamily="2" charset="-122"/>
                <a:cs typeface="+mn-cs"/>
              </a:rPr>
              <a:t>(*1.3 safety factor)</a:t>
            </a:r>
            <a:r>
              <a:rPr kumimoji="0" lang="zh-CN" altLang="en-US" sz="1100" b="1" i="0" u="none" strike="noStrike" kern="1200" cap="none" spc="0" normalizeH="0" baseline="0" noProof="0">
                <a:ln>
                  <a:noFill/>
                </a:ln>
                <a:solidFill>
                  <a:prstClr val="black"/>
                </a:solidFill>
                <a:effectLst/>
                <a:uLnTx/>
                <a:uFillTx/>
                <a:latin typeface="Calibri"/>
                <a:ea typeface="宋体" panose="02010600030101010101" pitchFamily="2" charset="-122"/>
                <a:cs typeface="+mn-cs"/>
              </a:rPr>
              <a:t> </a:t>
            </a:r>
          </a:p>
        </p:txBody>
      </p:sp>
      <p:cxnSp>
        <p:nvCxnSpPr>
          <p:cNvPr id="49" name="直接箭头连接符 50">
            <a:extLst>
              <a:ext uri="{FF2B5EF4-FFF2-40B4-BE49-F238E27FC236}">
                <a16:creationId xmlns:a16="http://schemas.microsoft.com/office/drawing/2014/main" id="{07F33EFD-D39B-C587-EAE9-BE8D488D6B4D}"/>
              </a:ext>
            </a:extLst>
          </p:cNvPr>
          <p:cNvCxnSpPr>
            <a:cxnSpLocks noChangeShapeType="1"/>
          </p:cNvCxnSpPr>
          <p:nvPr/>
        </p:nvCxnSpPr>
        <p:spPr bwMode="auto">
          <a:xfrm flipV="1">
            <a:off x="1786077" y="4459753"/>
            <a:ext cx="198190" cy="228734"/>
          </a:xfrm>
          <a:prstGeom prst="straightConnector1">
            <a:avLst/>
          </a:prstGeom>
          <a:noFill/>
          <a:ln w="6350">
            <a:solidFill>
              <a:srgbClr val="5B9BD5"/>
            </a:solidFill>
            <a:miter lim="800000"/>
            <a:headEnd/>
            <a:tailEnd type="triangle" w="med" len="med"/>
          </a:ln>
          <a:extLst>
            <a:ext uri="{909E8E84-426E-40DD-AFC4-6F175D3DCCD1}">
              <a14:hiddenFill xmlns:a14="http://schemas.microsoft.com/office/drawing/2010/main">
                <a:noFill/>
              </a14:hiddenFill>
            </a:ext>
          </a:extLst>
        </p:spPr>
      </p:cxnSp>
      <p:sp>
        <p:nvSpPr>
          <p:cNvPr id="50" name="文本框 49">
            <a:extLst>
              <a:ext uri="{FF2B5EF4-FFF2-40B4-BE49-F238E27FC236}">
                <a16:creationId xmlns:a16="http://schemas.microsoft.com/office/drawing/2014/main" id="{FC84D093-5775-D5FE-9695-E9A5FA571162}"/>
              </a:ext>
            </a:extLst>
          </p:cNvPr>
          <p:cNvSpPr txBox="1">
            <a:spLocks noChangeArrowheads="1"/>
          </p:cNvSpPr>
          <p:nvPr/>
        </p:nvSpPr>
        <p:spPr bwMode="auto">
          <a:xfrm>
            <a:off x="1702037" y="3825341"/>
            <a:ext cx="828675" cy="584775"/>
          </a:xfrm>
          <a:prstGeom prst="rect">
            <a:avLst/>
          </a:prstGeom>
          <a:noFill/>
          <a:ln w="9525">
            <a:solidFill>
              <a:srgbClr val="FFFF00"/>
            </a:solidFill>
            <a:miter lim="800000"/>
            <a:headEnd/>
            <a:tailEnd/>
          </a:ln>
        </p:spPr>
        <p:txBody>
          <a:bodyPr>
            <a:spAutoFit/>
          </a:bodyPr>
          <a:lstStyle>
            <a:lvl1pPr>
              <a:spcBef>
                <a:spcPct val="20000"/>
              </a:spcBef>
              <a:buClr>
                <a:srgbClr val="00B0F0"/>
              </a:buClr>
              <a:buSzPct val="90000"/>
              <a:buFont typeface="Wingdings" panose="05000000000000000000" pitchFamily="2" charset="2"/>
              <a:buChar char="n"/>
              <a:defRPr sz="2800">
                <a:solidFill>
                  <a:srgbClr val="003399"/>
                </a:solidFill>
                <a:latin typeface="微软雅黑" panose="020B0503020204020204" pitchFamily="34" charset="-122"/>
                <a:ea typeface="微软雅黑" panose="020B0503020204020204" pitchFamily="34" charset="-122"/>
              </a:defRPr>
            </a:lvl1pPr>
            <a:lvl2pPr marL="742950" indent="-285750">
              <a:spcBef>
                <a:spcPct val="20000"/>
              </a:spcBef>
              <a:buClr>
                <a:srgbClr val="00B050"/>
              </a:buClr>
              <a:buSzPct val="75000"/>
              <a:buFont typeface="Wingdings" panose="05000000000000000000" pitchFamily="2" charset="2"/>
              <a:buChar char="l"/>
              <a:defRPr sz="2400">
                <a:solidFill>
                  <a:schemeClr val="tx1"/>
                </a:solidFill>
                <a:latin typeface="微软雅黑" panose="020B0503020204020204" pitchFamily="34" charset="-122"/>
                <a:ea typeface="微软雅黑" panose="020B0503020204020204" pitchFamily="34" charset="-122"/>
              </a:defRPr>
            </a:lvl2pPr>
            <a:lvl3pPr marL="1143000" indent="-228600">
              <a:spcBef>
                <a:spcPct val="20000"/>
              </a:spcBef>
              <a:buChar char="•"/>
              <a:defRPr sz="2400">
                <a:solidFill>
                  <a:srgbClr val="003399"/>
                </a:solidFill>
                <a:latin typeface="Arial" panose="020B0604020202020204" pitchFamily="34" charset="0"/>
                <a:ea typeface="黑体" panose="02010609060101010101" pitchFamily="49" charset="-122"/>
              </a:defRPr>
            </a:lvl3pPr>
            <a:lvl4pPr marL="1600200" indent="-228600">
              <a:spcBef>
                <a:spcPct val="20000"/>
              </a:spcBef>
              <a:buChar char="–"/>
              <a:defRPr sz="2800">
                <a:solidFill>
                  <a:srgbClr val="003399"/>
                </a:solidFill>
                <a:latin typeface="Arial" panose="020B0604020202020204" pitchFamily="34" charset="0"/>
                <a:ea typeface="黑体" panose="02010609060101010101" pitchFamily="49" charset="-122"/>
              </a:defRPr>
            </a:lvl4pPr>
            <a:lvl5pPr marL="2057400" indent="-228600">
              <a:spcBef>
                <a:spcPct val="20000"/>
              </a:spcBef>
              <a:buChar char="»"/>
              <a:defRPr sz="2800">
                <a:solidFill>
                  <a:srgbClr val="003399"/>
                </a:solidFill>
                <a:latin typeface="Arial" panose="020B0604020202020204" pitchFamily="34" charset="0"/>
                <a:ea typeface="黑体" panose="02010609060101010101" pitchFamily="49" charset="-122"/>
              </a:defRPr>
            </a:lvl5pPr>
            <a:lvl6pPr marL="25146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6pPr>
            <a:lvl7pPr marL="29718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7pPr>
            <a:lvl8pPr marL="34290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8pPr>
            <a:lvl9pPr marL="38862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9pPr>
          </a:lstStyle>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P: 3bar</a:t>
            </a: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T: 4.5K</a:t>
            </a: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x:  0</a:t>
            </a: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1"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m: 86.17g/s</a:t>
            </a:r>
            <a:endParaRPr kumimoji="0" lang="zh-CN" altLang="en-US" sz="800" b="1"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endParaRPr>
          </a:p>
        </p:txBody>
      </p:sp>
      <p:cxnSp>
        <p:nvCxnSpPr>
          <p:cNvPr id="51" name="直接箭头连接符 50">
            <a:extLst>
              <a:ext uri="{FF2B5EF4-FFF2-40B4-BE49-F238E27FC236}">
                <a16:creationId xmlns:a16="http://schemas.microsoft.com/office/drawing/2014/main" id="{A0EC02E5-1064-D415-A187-B486D988B8BB}"/>
              </a:ext>
            </a:extLst>
          </p:cNvPr>
          <p:cNvCxnSpPr>
            <a:cxnSpLocks noChangeShapeType="1"/>
          </p:cNvCxnSpPr>
          <p:nvPr/>
        </p:nvCxnSpPr>
        <p:spPr bwMode="auto">
          <a:xfrm flipV="1">
            <a:off x="2397771" y="4402382"/>
            <a:ext cx="313525" cy="314976"/>
          </a:xfrm>
          <a:prstGeom prst="straightConnector1">
            <a:avLst/>
          </a:prstGeom>
          <a:noFill/>
          <a:ln w="6350">
            <a:solidFill>
              <a:srgbClr val="5B9BD5"/>
            </a:solidFill>
            <a:miter lim="800000"/>
            <a:headEnd/>
            <a:tailEnd type="triangle" w="med" len="med"/>
          </a:ln>
          <a:extLst>
            <a:ext uri="{909E8E84-426E-40DD-AFC4-6F175D3DCCD1}">
              <a14:hiddenFill xmlns:a14="http://schemas.microsoft.com/office/drawing/2010/main">
                <a:noFill/>
              </a14:hiddenFill>
            </a:ext>
          </a:extLst>
        </p:spPr>
      </p:cxnSp>
      <p:sp>
        <p:nvSpPr>
          <p:cNvPr id="52" name="文本框 49">
            <a:extLst>
              <a:ext uri="{FF2B5EF4-FFF2-40B4-BE49-F238E27FC236}">
                <a16:creationId xmlns:a16="http://schemas.microsoft.com/office/drawing/2014/main" id="{504A3CA4-68BB-F1C4-0FE2-978286E831FB}"/>
              </a:ext>
            </a:extLst>
          </p:cNvPr>
          <p:cNvSpPr txBox="1">
            <a:spLocks noChangeArrowheads="1"/>
          </p:cNvSpPr>
          <p:nvPr/>
        </p:nvSpPr>
        <p:spPr bwMode="auto">
          <a:xfrm>
            <a:off x="2631725" y="3821706"/>
            <a:ext cx="828675" cy="584775"/>
          </a:xfrm>
          <a:prstGeom prst="rect">
            <a:avLst/>
          </a:prstGeom>
          <a:noFill/>
          <a:ln w="9525">
            <a:solidFill>
              <a:srgbClr val="FFFF00"/>
            </a:solidFill>
            <a:miter lim="800000"/>
            <a:headEnd/>
            <a:tailEnd/>
          </a:ln>
        </p:spPr>
        <p:txBody>
          <a:bodyPr>
            <a:spAutoFit/>
          </a:bodyPr>
          <a:lstStyle>
            <a:lvl1pPr>
              <a:spcBef>
                <a:spcPct val="20000"/>
              </a:spcBef>
              <a:buClr>
                <a:srgbClr val="00B0F0"/>
              </a:buClr>
              <a:buSzPct val="90000"/>
              <a:buFont typeface="Wingdings" panose="05000000000000000000" pitchFamily="2" charset="2"/>
              <a:buChar char="n"/>
              <a:defRPr sz="2800">
                <a:solidFill>
                  <a:srgbClr val="003399"/>
                </a:solidFill>
                <a:latin typeface="微软雅黑" panose="020B0503020204020204" pitchFamily="34" charset="-122"/>
                <a:ea typeface="微软雅黑" panose="020B0503020204020204" pitchFamily="34" charset="-122"/>
              </a:defRPr>
            </a:lvl1pPr>
            <a:lvl2pPr marL="742950" indent="-285750">
              <a:spcBef>
                <a:spcPct val="20000"/>
              </a:spcBef>
              <a:buClr>
                <a:srgbClr val="00B050"/>
              </a:buClr>
              <a:buSzPct val="75000"/>
              <a:buFont typeface="Wingdings" panose="05000000000000000000" pitchFamily="2" charset="2"/>
              <a:buChar char="l"/>
              <a:defRPr sz="2400">
                <a:solidFill>
                  <a:schemeClr val="tx1"/>
                </a:solidFill>
                <a:latin typeface="微软雅黑" panose="020B0503020204020204" pitchFamily="34" charset="-122"/>
                <a:ea typeface="微软雅黑" panose="020B0503020204020204" pitchFamily="34" charset="-122"/>
              </a:defRPr>
            </a:lvl2pPr>
            <a:lvl3pPr marL="1143000" indent="-228600">
              <a:spcBef>
                <a:spcPct val="20000"/>
              </a:spcBef>
              <a:buChar char="•"/>
              <a:defRPr sz="2400">
                <a:solidFill>
                  <a:srgbClr val="003399"/>
                </a:solidFill>
                <a:latin typeface="Arial" panose="020B0604020202020204" pitchFamily="34" charset="0"/>
                <a:ea typeface="黑体" panose="02010609060101010101" pitchFamily="49" charset="-122"/>
              </a:defRPr>
            </a:lvl3pPr>
            <a:lvl4pPr marL="1600200" indent="-228600">
              <a:spcBef>
                <a:spcPct val="20000"/>
              </a:spcBef>
              <a:buChar char="–"/>
              <a:defRPr sz="2800">
                <a:solidFill>
                  <a:srgbClr val="003399"/>
                </a:solidFill>
                <a:latin typeface="Arial" panose="020B0604020202020204" pitchFamily="34" charset="0"/>
                <a:ea typeface="黑体" panose="02010609060101010101" pitchFamily="49" charset="-122"/>
              </a:defRPr>
            </a:lvl4pPr>
            <a:lvl5pPr marL="2057400" indent="-228600">
              <a:spcBef>
                <a:spcPct val="20000"/>
              </a:spcBef>
              <a:buChar char="»"/>
              <a:defRPr sz="2800">
                <a:solidFill>
                  <a:srgbClr val="003399"/>
                </a:solidFill>
                <a:latin typeface="Arial" panose="020B0604020202020204" pitchFamily="34" charset="0"/>
                <a:ea typeface="黑体" panose="02010609060101010101" pitchFamily="49" charset="-122"/>
              </a:defRPr>
            </a:lvl5pPr>
            <a:lvl6pPr marL="25146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6pPr>
            <a:lvl7pPr marL="29718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7pPr>
            <a:lvl8pPr marL="34290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8pPr>
            <a:lvl9pPr marL="38862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9pPr>
          </a:lstStyle>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P: 2.990bar</a:t>
            </a: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T: 2.4K</a:t>
            </a: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x:  0</a:t>
            </a: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1"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m: 86.17/s</a:t>
            </a:r>
            <a:endParaRPr kumimoji="0" lang="zh-CN" altLang="en-US" sz="800" b="1"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endParaRPr>
          </a:p>
        </p:txBody>
      </p:sp>
      <p:cxnSp>
        <p:nvCxnSpPr>
          <p:cNvPr id="53" name="直接箭头连接符 50">
            <a:extLst>
              <a:ext uri="{FF2B5EF4-FFF2-40B4-BE49-F238E27FC236}">
                <a16:creationId xmlns:a16="http://schemas.microsoft.com/office/drawing/2014/main" id="{92B796E6-DA4B-6F15-68D4-E8446AB4EDA6}"/>
              </a:ext>
            </a:extLst>
          </p:cNvPr>
          <p:cNvCxnSpPr>
            <a:cxnSpLocks noChangeShapeType="1"/>
            <a:endCxn id="54" idx="2"/>
          </p:cNvCxnSpPr>
          <p:nvPr/>
        </p:nvCxnSpPr>
        <p:spPr bwMode="auto">
          <a:xfrm flipV="1">
            <a:off x="6796617" y="4433274"/>
            <a:ext cx="157455" cy="314564"/>
          </a:xfrm>
          <a:prstGeom prst="straightConnector1">
            <a:avLst/>
          </a:prstGeom>
          <a:noFill/>
          <a:ln w="6350">
            <a:solidFill>
              <a:srgbClr val="5B9BD5"/>
            </a:solidFill>
            <a:miter lim="800000"/>
            <a:headEnd/>
            <a:tailEnd type="triangle" w="med" len="med"/>
          </a:ln>
          <a:extLst>
            <a:ext uri="{909E8E84-426E-40DD-AFC4-6F175D3DCCD1}">
              <a14:hiddenFill xmlns:a14="http://schemas.microsoft.com/office/drawing/2010/main">
                <a:noFill/>
              </a14:hiddenFill>
            </a:ext>
          </a:extLst>
        </p:spPr>
      </p:cxnSp>
      <p:sp>
        <p:nvSpPr>
          <p:cNvPr id="54" name="文本框 49">
            <a:extLst>
              <a:ext uri="{FF2B5EF4-FFF2-40B4-BE49-F238E27FC236}">
                <a16:creationId xmlns:a16="http://schemas.microsoft.com/office/drawing/2014/main" id="{3DA11810-E609-8596-D9A6-99EB182A6A7D}"/>
              </a:ext>
            </a:extLst>
          </p:cNvPr>
          <p:cNvSpPr txBox="1">
            <a:spLocks noChangeArrowheads="1"/>
          </p:cNvSpPr>
          <p:nvPr/>
        </p:nvSpPr>
        <p:spPr bwMode="auto">
          <a:xfrm>
            <a:off x="6539734" y="3848499"/>
            <a:ext cx="828675" cy="584775"/>
          </a:xfrm>
          <a:prstGeom prst="rect">
            <a:avLst/>
          </a:prstGeom>
          <a:noFill/>
          <a:ln w="9525">
            <a:solidFill>
              <a:srgbClr val="FFFF00"/>
            </a:solidFill>
            <a:miter lim="800000"/>
            <a:headEnd/>
            <a:tailEnd/>
          </a:ln>
        </p:spPr>
        <p:txBody>
          <a:bodyPr>
            <a:spAutoFit/>
          </a:bodyPr>
          <a:lstStyle>
            <a:lvl1pPr>
              <a:spcBef>
                <a:spcPct val="20000"/>
              </a:spcBef>
              <a:buClr>
                <a:srgbClr val="00B0F0"/>
              </a:buClr>
              <a:buSzPct val="90000"/>
              <a:buFont typeface="Wingdings" panose="05000000000000000000" pitchFamily="2" charset="2"/>
              <a:buChar char="n"/>
              <a:defRPr sz="2800">
                <a:solidFill>
                  <a:srgbClr val="003399"/>
                </a:solidFill>
                <a:latin typeface="微软雅黑" panose="020B0503020204020204" pitchFamily="34" charset="-122"/>
                <a:ea typeface="微软雅黑" panose="020B0503020204020204" pitchFamily="34" charset="-122"/>
              </a:defRPr>
            </a:lvl1pPr>
            <a:lvl2pPr marL="742950" indent="-285750">
              <a:spcBef>
                <a:spcPct val="20000"/>
              </a:spcBef>
              <a:buClr>
                <a:srgbClr val="00B050"/>
              </a:buClr>
              <a:buSzPct val="75000"/>
              <a:buFont typeface="Wingdings" panose="05000000000000000000" pitchFamily="2" charset="2"/>
              <a:buChar char="l"/>
              <a:defRPr sz="2400">
                <a:solidFill>
                  <a:schemeClr val="tx1"/>
                </a:solidFill>
                <a:latin typeface="微软雅黑" panose="020B0503020204020204" pitchFamily="34" charset="-122"/>
                <a:ea typeface="微软雅黑" panose="020B0503020204020204" pitchFamily="34" charset="-122"/>
              </a:defRPr>
            </a:lvl2pPr>
            <a:lvl3pPr marL="1143000" indent="-228600">
              <a:spcBef>
                <a:spcPct val="20000"/>
              </a:spcBef>
              <a:buChar char="•"/>
              <a:defRPr sz="2400">
                <a:solidFill>
                  <a:srgbClr val="003399"/>
                </a:solidFill>
                <a:latin typeface="Arial" panose="020B0604020202020204" pitchFamily="34" charset="0"/>
                <a:ea typeface="黑体" panose="02010609060101010101" pitchFamily="49" charset="-122"/>
              </a:defRPr>
            </a:lvl3pPr>
            <a:lvl4pPr marL="1600200" indent="-228600">
              <a:spcBef>
                <a:spcPct val="20000"/>
              </a:spcBef>
              <a:buChar char="–"/>
              <a:defRPr sz="2800">
                <a:solidFill>
                  <a:srgbClr val="003399"/>
                </a:solidFill>
                <a:latin typeface="Arial" panose="020B0604020202020204" pitchFamily="34" charset="0"/>
                <a:ea typeface="黑体" panose="02010609060101010101" pitchFamily="49" charset="-122"/>
              </a:defRPr>
            </a:lvl4pPr>
            <a:lvl5pPr marL="2057400" indent="-228600">
              <a:spcBef>
                <a:spcPct val="20000"/>
              </a:spcBef>
              <a:buChar char="»"/>
              <a:defRPr sz="2800">
                <a:solidFill>
                  <a:srgbClr val="003399"/>
                </a:solidFill>
                <a:latin typeface="Arial" panose="020B0604020202020204" pitchFamily="34" charset="0"/>
                <a:ea typeface="黑体" panose="02010609060101010101" pitchFamily="49" charset="-122"/>
              </a:defRPr>
            </a:lvl5pPr>
            <a:lvl6pPr marL="25146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6pPr>
            <a:lvl7pPr marL="29718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7pPr>
            <a:lvl8pPr marL="34290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8pPr>
            <a:lvl9pPr marL="38862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9pPr>
          </a:lstStyle>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P: 2.977bar</a:t>
            </a: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T: 2.859K</a:t>
            </a: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x:  0</a:t>
            </a: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1"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m: 9.75g/s</a:t>
            </a:r>
            <a:endParaRPr kumimoji="0" lang="zh-CN" altLang="en-US" sz="800" b="1"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endParaRPr>
          </a:p>
        </p:txBody>
      </p:sp>
      <p:sp>
        <p:nvSpPr>
          <p:cNvPr id="55" name="文本框 49">
            <a:extLst>
              <a:ext uri="{FF2B5EF4-FFF2-40B4-BE49-F238E27FC236}">
                <a16:creationId xmlns:a16="http://schemas.microsoft.com/office/drawing/2014/main" id="{35633960-F495-F865-B229-6B3CAF3E9A9C}"/>
              </a:ext>
            </a:extLst>
          </p:cNvPr>
          <p:cNvSpPr txBox="1">
            <a:spLocks noChangeArrowheads="1"/>
          </p:cNvSpPr>
          <p:nvPr/>
        </p:nvSpPr>
        <p:spPr bwMode="auto">
          <a:xfrm>
            <a:off x="11161252" y="3852568"/>
            <a:ext cx="828675" cy="584775"/>
          </a:xfrm>
          <a:prstGeom prst="rect">
            <a:avLst/>
          </a:prstGeom>
          <a:noFill/>
          <a:ln w="9525">
            <a:solidFill>
              <a:srgbClr val="FFFF00"/>
            </a:solidFill>
            <a:miter lim="800000"/>
            <a:headEnd/>
            <a:tailEnd/>
          </a:ln>
        </p:spPr>
        <p:txBody>
          <a:bodyPr>
            <a:spAutoFit/>
          </a:bodyPr>
          <a:lstStyle>
            <a:lvl1pPr>
              <a:spcBef>
                <a:spcPct val="20000"/>
              </a:spcBef>
              <a:buClr>
                <a:srgbClr val="00B0F0"/>
              </a:buClr>
              <a:buSzPct val="90000"/>
              <a:buFont typeface="Wingdings" panose="05000000000000000000" pitchFamily="2" charset="2"/>
              <a:buChar char="n"/>
              <a:defRPr sz="2800">
                <a:solidFill>
                  <a:srgbClr val="003399"/>
                </a:solidFill>
                <a:latin typeface="微软雅黑" panose="020B0503020204020204" pitchFamily="34" charset="-122"/>
                <a:ea typeface="微软雅黑" panose="020B0503020204020204" pitchFamily="34" charset="-122"/>
              </a:defRPr>
            </a:lvl1pPr>
            <a:lvl2pPr marL="742950" indent="-285750">
              <a:spcBef>
                <a:spcPct val="20000"/>
              </a:spcBef>
              <a:buClr>
                <a:srgbClr val="00B050"/>
              </a:buClr>
              <a:buSzPct val="75000"/>
              <a:buFont typeface="Wingdings" panose="05000000000000000000" pitchFamily="2" charset="2"/>
              <a:buChar char="l"/>
              <a:defRPr sz="2400">
                <a:solidFill>
                  <a:schemeClr val="tx1"/>
                </a:solidFill>
                <a:latin typeface="微软雅黑" panose="020B0503020204020204" pitchFamily="34" charset="-122"/>
                <a:ea typeface="微软雅黑" panose="020B0503020204020204" pitchFamily="34" charset="-122"/>
              </a:defRPr>
            </a:lvl2pPr>
            <a:lvl3pPr marL="1143000" indent="-228600">
              <a:spcBef>
                <a:spcPct val="20000"/>
              </a:spcBef>
              <a:buChar char="•"/>
              <a:defRPr sz="2400">
                <a:solidFill>
                  <a:srgbClr val="003399"/>
                </a:solidFill>
                <a:latin typeface="Arial" panose="020B0604020202020204" pitchFamily="34" charset="0"/>
                <a:ea typeface="黑体" panose="02010609060101010101" pitchFamily="49" charset="-122"/>
              </a:defRPr>
            </a:lvl3pPr>
            <a:lvl4pPr marL="1600200" indent="-228600">
              <a:spcBef>
                <a:spcPct val="20000"/>
              </a:spcBef>
              <a:buChar char="–"/>
              <a:defRPr sz="2800">
                <a:solidFill>
                  <a:srgbClr val="003399"/>
                </a:solidFill>
                <a:latin typeface="Arial" panose="020B0604020202020204" pitchFamily="34" charset="0"/>
                <a:ea typeface="黑体" panose="02010609060101010101" pitchFamily="49" charset="-122"/>
              </a:defRPr>
            </a:lvl4pPr>
            <a:lvl5pPr marL="2057400" indent="-228600">
              <a:spcBef>
                <a:spcPct val="20000"/>
              </a:spcBef>
              <a:buChar char="»"/>
              <a:defRPr sz="2800">
                <a:solidFill>
                  <a:srgbClr val="003399"/>
                </a:solidFill>
                <a:latin typeface="Arial" panose="020B0604020202020204" pitchFamily="34" charset="0"/>
                <a:ea typeface="黑体" panose="02010609060101010101" pitchFamily="49" charset="-122"/>
              </a:defRPr>
            </a:lvl5pPr>
            <a:lvl6pPr marL="25146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6pPr>
            <a:lvl7pPr marL="29718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7pPr>
            <a:lvl8pPr marL="34290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8pPr>
            <a:lvl9pPr marL="38862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9pPr>
          </a:lstStyle>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P: 2.989bar</a:t>
            </a: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T: 3.092K</a:t>
            </a: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x:  0</a:t>
            </a: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1"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m: </a:t>
            </a:r>
            <a:r>
              <a:rPr lang="en-US" altLang="zh-CN" sz="800" b="1" kern="0" dirty="0">
                <a:solidFill>
                  <a:srgbClr val="0000FF"/>
                </a:solidFill>
                <a:latin typeface="Calibri" panose="020F0502020204030204" pitchFamily="34" charset="0"/>
                <a:ea typeface="宋体" panose="02010600030101010101" pitchFamily="2" charset="-122"/>
                <a:sym typeface="Arial" pitchFamily="34" charset="0"/>
              </a:rPr>
              <a:t>3.5</a:t>
            </a:r>
            <a:r>
              <a:rPr kumimoji="0" lang="en-US" altLang="zh-CN" sz="800" b="1"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g/s</a:t>
            </a:r>
            <a:endParaRPr kumimoji="0" lang="zh-CN" altLang="en-US" sz="800" b="1"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endParaRPr>
          </a:p>
        </p:txBody>
      </p:sp>
      <p:cxnSp>
        <p:nvCxnSpPr>
          <p:cNvPr id="56" name="直接箭头连接符 50">
            <a:extLst>
              <a:ext uri="{FF2B5EF4-FFF2-40B4-BE49-F238E27FC236}">
                <a16:creationId xmlns:a16="http://schemas.microsoft.com/office/drawing/2014/main" id="{5E70774E-2369-B2E8-7EE2-74279E09AF50}"/>
              </a:ext>
            </a:extLst>
          </p:cNvPr>
          <p:cNvCxnSpPr>
            <a:cxnSpLocks noChangeShapeType="1"/>
          </p:cNvCxnSpPr>
          <p:nvPr/>
        </p:nvCxnSpPr>
        <p:spPr bwMode="auto">
          <a:xfrm flipH="1" flipV="1">
            <a:off x="11521378" y="4516895"/>
            <a:ext cx="58617" cy="215195"/>
          </a:xfrm>
          <a:prstGeom prst="straightConnector1">
            <a:avLst/>
          </a:prstGeom>
          <a:noFill/>
          <a:ln w="6350">
            <a:solidFill>
              <a:srgbClr val="5B9BD5"/>
            </a:solidFill>
            <a:miter lim="800000"/>
            <a:headEnd/>
            <a:tailEnd type="triangle" w="med" len="med"/>
          </a:ln>
          <a:extLst>
            <a:ext uri="{909E8E84-426E-40DD-AFC4-6F175D3DCCD1}">
              <a14:hiddenFill xmlns:a14="http://schemas.microsoft.com/office/drawing/2010/main">
                <a:noFill/>
              </a14:hiddenFill>
            </a:ext>
          </a:extLst>
        </p:spPr>
      </p:cxnSp>
      <p:sp>
        <p:nvSpPr>
          <p:cNvPr id="57" name="文本框 49">
            <a:extLst>
              <a:ext uri="{FF2B5EF4-FFF2-40B4-BE49-F238E27FC236}">
                <a16:creationId xmlns:a16="http://schemas.microsoft.com/office/drawing/2014/main" id="{A2EC671D-605B-71BE-57D0-A26C253A6431}"/>
              </a:ext>
            </a:extLst>
          </p:cNvPr>
          <p:cNvSpPr txBox="1">
            <a:spLocks noChangeArrowheads="1"/>
          </p:cNvSpPr>
          <p:nvPr/>
        </p:nvSpPr>
        <p:spPr bwMode="auto">
          <a:xfrm>
            <a:off x="1209951" y="5917516"/>
            <a:ext cx="828675" cy="584775"/>
          </a:xfrm>
          <a:prstGeom prst="rect">
            <a:avLst/>
          </a:prstGeom>
          <a:noFill/>
          <a:ln w="9525">
            <a:solidFill>
              <a:srgbClr val="FFFF00"/>
            </a:solidFill>
            <a:miter lim="800000"/>
            <a:headEnd/>
            <a:tailEnd/>
          </a:ln>
        </p:spPr>
        <p:txBody>
          <a:bodyPr>
            <a:spAutoFit/>
          </a:bodyPr>
          <a:lstStyle>
            <a:lvl1pPr>
              <a:spcBef>
                <a:spcPct val="20000"/>
              </a:spcBef>
              <a:buClr>
                <a:srgbClr val="00B0F0"/>
              </a:buClr>
              <a:buSzPct val="90000"/>
              <a:buFont typeface="Wingdings" panose="05000000000000000000" pitchFamily="2" charset="2"/>
              <a:buChar char="n"/>
              <a:defRPr sz="2800">
                <a:solidFill>
                  <a:srgbClr val="003399"/>
                </a:solidFill>
                <a:latin typeface="微软雅黑" panose="020B0503020204020204" pitchFamily="34" charset="-122"/>
                <a:ea typeface="微软雅黑" panose="020B0503020204020204" pitchFamily="34" charset="-122"/>
              </a:defRPr>
            </a:lvl1pPr>
            <a:lvl2pPr marL="742950" indent="-285750">
              <a:spcBef>
                <a:spcPct val="20000"/>
              </a:spcBef>
              <a:buClr>
                <a:srgbClr val="00B050"/>
              </a:buClr>
              <a:buSzPct val="75000"/>
              <a:buFont typeface="Wingdings" panose="05000000000000000000" pitchFamily="2" charset="2"/>
              <a:buChar char="l"/>
              <a:defRPr sz="2400">
                <a:solidFill>
                  <a:schemeClr val="tx1"/>
                </a:solidFill>
                <a:latin typeface="微软雅黑" panose="020B0503020204020204" pitchFamily="34" charset="-122"/>
                <a:ea typeface="微软雅黑" panose="020B0503020204020204" pitchFamily="34" charset="-122"/>
              </a:defRPr>
            </a:lvl2pPr>
            <a:lvl3pPr marL="1143000" indent="-228600">
              <a:spcBef>
                <a:spcPct val="20000"/>
              </a:spcBef>
              <a:buChar char="•"/>
              <a:defRPr sz="2400">
                <a:solidFill>
                  <a:srgbClr val="003399"/>
                </a:solidFill>
                <a:latin typeface="Arial" panose="020B0604020202020204" pitchFamily="34" charset="0"/>
                <a:ea typeface="黑体" panose="02010609060101010101" pitchFamily="49" charset="-122"/>
              </a:defRPr>
            </a:lvl3pPr>
            <a:lvl4pPr marL="1600200" indent="-228600">
              <a:spcBef>
                <a:spcPct val="20000"/>
              </a:spcBef>
              <a:buChar char="–"/>
              <a:defRPr sz="2800">
                <a:solidFill>
                  <a:srgbClr val="003399"/>
                </a:solidFill>
                <a:latin typeface="Arial" panose="020B0604020202020204" pitchFamily="34" charset="0"/>
                <a:ea typeface="黑体" panose="02010609060101010101" pitchFamily="49" charset="-122"/>
              </a:defRPr>
            </a:lvl4pPr>
            <a:lvl5pPr marL="2057400" indent="-228600">
              <a:spcBef>
                <a:spcPct val="20000"/>
              </a:spcBef>
              <a:buChar char="»"/>
              <a:defRPr sz="2800">
                <a:solidFill>
                  <a:srgbClr val="003399"/>
                </a:solidFill>
                <a:latin typeface="Arial" panose="020B0604020202020204" pitchFamily="34" charset="0"/>
                <a:ea typeface="黑体" panose="02010609060101010101" pitchFamily="49" charset="-122"/>
              </a:defRPr>
            </a:lvl5pPr>
            <a:lvl6pPr marL="25146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6pPr>
            <a:lvl7pPr marL="29718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7pPr>
            <a:lvl8pPr marL="34290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8pPr>
            <a:lvl9pPr marL="38862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9pPr>
          </a:lstStyle>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P</a:t>
            </a:r>
            <a:r>
              <a:rPr kumimoji="0" lang="en-US" altLang="zh-CN" sz="800" b="0" i="0" u="none" strike="noStrike" kern="0" cap="none" spc="0" normalizeH="0" baseline="0" noProof="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 2981bar</a:t>
            </a:r>
            <a:endPar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endParaRP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T</a:t>
            </a:r>
            <a:r>
              <a:rPr kumimoji="0" lang="en-US" altLang="zh-CN" sz="800" b="0" i="0" u="none" strike="noStrike" kern="0" cap="none" spc="0" normalizeH="0" baseline="0" noProof="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 2.294K</a:t>
            </a:r>
            <a:endPar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endParaRP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x</a:t>
            </a:r>
            <a:r>
              <a:rPr kumimoji="0" lang="en-US" altLang="zh-CN" sz="800" b="0" i="0" u="none" strike="noStrike" kern="0" cap="none" spc="0" normalizeH="0" baseline="0" noProof="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  1</a:t>
            </a:r>
            <a:endPar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endParaRP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1"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m</a:t>
            </a:r>
            <a:r>
              <a:rPr kumimoji="0" lang="en-US" altLang="zh-CN" sz="800" b="1" i="0" u="none" strike="noStrike" kern="0" cap="none" spc="0" normalizeH="0" baseline="0" noProof="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 86.17g</a:t>
            </a:r>
            <a:r>
              <a:rPr kumimoji="0" lang="en-US" altLang="zh-CN" sz="800" b="1"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/s</a:t>
            </a:r>
            <a:endParaRPr kumimoji="0" lang="zh-CN" altLang="en-US" sz="800" b="1"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endParaRPr>
          </a:p>
        </p:txBody>
      </p:sp>
      <p:cxnSp>
        <p:nvCxnSpPr>
          <p:cNvPr id="58" name="直接箭头连接符 50">
            <a:extLst>
              <a:ext uri="{FF2B5EF4-FFF2-40B4-BE49-F238E27FC236}">
                <a16:creationId xmlns:a16="http://schemas.microsoft.com/office/drawing/2014/main" id="{B016A46D-21CE-8984-C469-6A004E19EC84}"/>
              </a:ext>
            </a:extLst>
          </p:cNvPr>
          <p:cNvCxnSpPr>
            <a:cxnSpLocks noChangeShapeType="1"/>
          </p:cNvCxnSpPr>
          <p:nvPr/>
        </p:nvCxnSpPr>
        <p:spPr bwMode="auto">
          <a:xfrm flipH="1">
            <a:off x="2042354" y="5807083"/>
            <a:ext cx="134844" cy="190495"/>
          </a:xfrm>
          <a:prstGeom prst="straightConnector1">
            <a:avLst/>
          </a:prstGeom>
          <a:noFill/>
          <a:ln w="6350">
            <a:solidFill>
              <a:srgbClr val="5B9BD5"/>
            </a:solidFill>
            <a:miter lim="800000"/>
            <a:headEnd/>
            <a:tailEnd type="triangle" w="med" len="med"/>
          </a:ln>
          <a:extLst>
            <a:ext uri="{909E8E84-426E-40DD-AFC4-6F175D3DCCD1}">
              <a14:hiddenFill xmlns:a14="http://schemas.microsoft.com/office/drawing/2010/main">
                <a:noFill/>
              </a14:hiddenFill>
            </a:ext>
          </a:extLst>
        </p:spPr>
      </p:cxnSp>
      <p:sp>
        <p:nvSpPr>
          <p:cNvPr id="22" name="文本框 21">
            <a:extLst>
              <a:ext uri="{FF2B5EF4-FFF2-40B4-BE49-F238E27FC236}">
                <a16:creationId xmlns:a16="http://schemas.microsoft.com/office/drawing/2014/main" id="{22536200-4AAE-943B-9A84-A05149EAFF74}"/>
              </a:ext>
            </a:extLst>
          </p:cNvPr>
          <p:cNvSpPr txBox="1"/>
          <p:nvPr/>
        </p:nvSpPr>
        <p:spPr>
          <a:xfrm>
            <a:off x="10095553" y="5681313"/>
            <a:ext cx="1951332" cy="430887"/>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100" b="1" i="0" u="none" strike="noStrike" kern="1200" cap="none" spc="0" normalizeH="0" baseline="0" noProof="0">
                <a:ln>
                  <a:noFill/>
                </a:ln>
                <a:solidFill>
                  <a:srgbClr val="FF0000"/>
                </a:solidFill>
                <a:effectLst/>
                <a:uLnTx/>
                <a:uFillTx/>
                <a:latin typeface="Times New Roman" panose="02020603050405020304" pitchFamily="18" charset="0"/>
                <a:ea typeface="宋体" panose="02010600030101010101" pitchFamily="2" charset="-122"/>
                <a:cs typeface="+mn-cs"/>
              </a:rPr>
              <a:t>Booster CM: 62.27W (*1.3 safety factor)</a:t>
            </a:r>
            <a:r>
              <a:rPr kumimoji="0" lang="zh-CN" altLang="en-US" sz="1100" b="1" i="0" u="none" strike="noStrike" kern="1200" cap="none" spc="0" normalizeH="0" baseline="0" noProof="0">
                <a:ln>
                  <a:noFill/>
                </a:ln>
                <a:solidFill>
                  <a:prstClr val="black"/>
                </a:solidFill>
                <a:effectLst/>
                <a:uLnTx/>
                <a:uFillTx/>
                <a:latin typeface="Calibri"/>
                <a:ea typeface="宋体" panose="02010600030101010101" pitchFamily="2" charset="-122"/>
                <a:cs typeface="+mn-cs"/>
              </a:rPr>
              <a:t> </a:t>
            </a:r>
          </a:p>
        </p:txBody>
      </p:sp>
      <p:sp>
        <p:nvSpPr>
          <p:cNvPr id="25" name="文本框 24">
            <a:extLst>
              <a:ext uri="{FF2B5EF4-FFF2-40B4-BE49-F238E27FC236}">
                <a16:creationId xmlns:a16="http://schemas.microsoft.com/office/drawing/2014/main" id="{D5E1C0BA-B6CC-1075-5B5B-8EFD03112ABF}"/>
              </a:ext>
            </a:extLst>
          </p:cNvPr>
          <p:cNvSpPr txBox="1"/>
          <p:nvPr/>
        </p:nvSpPr>
        <p:spPr>
          <a:xfrm>
            <a:off x="3828066" y="6416715"/>
            <a:ext cx="3391761" cy="246221"/>
          </a:xfrm>
          <a:prstGeom prst="rect">
            <a:avLst/>
          </a:prstGeom>
          <a:noFill/>
        </p:spPr>
        <p:txBody>
          <a:bodyPr wrap="none" rtlCol="0">
            <a:spAutoFit/>
          </a:bodyPr>
          <a:lstStyle/>
          <a:p>
            <a:pPr algn="ctr"/>
            <a:r>
              <a:rPr lang="en-US" altLang="zh-CN" sz="1000" kern="100">
                <a:solidFill>
                  <a:schemeClr val="tx1"/>
                </a:solidFill>
                <a:effectLst/>
                <a:latin typeface="Arial" panose="020B0604020202020204" pitchFamily="34" charset="0"/>
                <a:cs typeface="Arial" panose="020B0604020202020204" pitchFamily="34" charset="0"/>
              </a:rPr>
              <a:t>Φ180×3 </a:t>
            </a:r>
            <a:r>
              <a:rPr lang="zh-CN" altLang="en-US" sz="1000" kern="100">
                <a:solidFill>
                  <a:schemeClr val="tx1"/>
                </a:solidFill>
                <a:effectLst/>
                <a:latin typeface="Arial" panose="020B0604020202020204" pitchFamily="34" charset="0"/>
                <a:cs typeface="Arial" panose="020B0604020202020204" pitchFamily="34" charset="0"/>
              </a:rPr>
              <a:t>，</a:t>
            </a:r>
            <a:r>
              <a:rPr lang="en-US" altLang="zh-CN" sz="1000" kern="100">
                <a:solidFill>
                  <a:schemeClr val="tx1"/>
                </a:solidFill>
                <a:effectLst/>
                <a:latin typeface="Arial" panose="020B0604020202020204" pitchFamily="34" charset="0"/>
                <a:cs typeface="Arial" panose="020B0604020202020204" pitchFamily="34" charset="0"/>
              </a:rPr>
              <a:t>electrical polish 2K HGRP, roughness 8E-7m</a:t>
            </a:r>
            <a:endParaRPr lang="zh-CN" alt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p:txBody>
      </p:sp>
      <p:sp>
        <p:nvSpPr>
          <p:cNvPr id="27" name="文本框 26">
            <a:extLst>
              <a:ext uri="{FF2B5EF4-FFF2-40B4-BE49-F238E27FC236}">
                <a16:creationId xmlns:a16="http://schemas.microsoft.com/office/drawing/2014/main" id="{11A2659A-1AEC-BCE0-71DC-CB1F300A9AE6}"/>
              </a:ext>
            </a:extLst>
          </p:cNvPr>
          <p:cNvSpPr txBox="1"/>
          <p:nvPr/>
        </p:nvSpPr>
        <p:spPr>
          <a:xfrm>
            <a:off x="10049672" y="6304712"/>
            <a:ext cx="1864753" cy="400110"/>
          </a:xfrm>
          <a:prstGeom prst="rect">
            <a:avLst/>
          </a:prstGeom>
          <a:noFill/>
        </p:spPr>
        <p:txBody>
          <a:bodyPr wrap="square" rtlCol="0">
            <a:spAutoFit/>
          </a:bodyPr>
          <a:lstStyle/>
          <a:p>
            <a:pPr algn="ctr"/>
            <a:r>
              <a:rPr lang="en-US" altLang="zh-CN" sz="1000" kern="100">
                <a:solidFill>
                  <a:schemeClr val="tx1"/>
                </a:solidFill>
                <a:effectLst/>
                <a:latin typeface="Arial" panose="020B0604020202020204" pitchFamily="34" charset="0"/>
                <a:cs typeface="Arial" panose="020B0604020202020204" pitchFamily="34" charset="0"/>
              </a:rPr>
              <a:t>externalΦ114×2 </a:t>
            </a:r>
            <a:r>
              <a:rPr lang="en-US" alt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rPr>
              <a:t>Internal DN300</a:t>
            </a:r>
            <a:endParaRPr lang="zh-CN" alt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p:txBody>
      </p:sp>
      <p:sp>
        <p:nvSpPr>
          <p:cNvPr id="31" name="文本框 30">
            <a:extLst>
              <a:ext uri="{FF2B5EF4-FFF2-40B4-BE49-F238E27FC236}">
                <a16:creationId xmlns:a16="http://schemas.microsoft.com/office/drawing/2014/main" id="{AB3CFBE4-401C-F899-8057-6957AFFB5C10}"/>
              </a:ext>
            </a:extLst>
          </p:cNvPr>
          <p:cNvSpPr txBox="1"/>
          <p:nvPr/>
        </p:nvSpPr>
        <p:spPr>
          <a:xfrm>
            <a:off x="1579259" y="4736568"/>
            <a:ext cx="860051" cy="553998"/>
          </a:xfrm>
          <a:prstGeom prst="rect">
            <a:avLst/>
          </a:prstGeom>
          <a:noFill/>
        </p:spPr>
        <p:txBody>
          <a:bodyPr wrap="square" rtlCol="0">
            <a:spAutoFit/>
          </a:bodyPr>
          <a:lstStyle/>
          <a:p>
            <a:pPr algn="ctr"/>
            <a:r>
              <a:rPr lang="zh-CN" altLang="en-US" sz="1000"/>
              <a:t>△</a:t>
            </a:r>
            <a:r>
              <a:rPr lang="en-US" altLang="zh-CN" sz="1000"/>
              <a:t>P=251Pa budget</a:t>
            </a:r>
          </a:p>
          <a:p>
            <a:r>
              <a:rPr lang="en-US" altLang="zh-CN" sz="1000"/>
              <a:t>HX coldside</a:t>
            </a:r>
            <a:endParaRPr lang="zh-CN" altLang="en-US" sz="1000"/>
          </a:p>
        </p:txBody>
      </p:sp>
      <p:cxnSp>
        <p:nvCxnSpPr>
          <p:cNvPr id="62" name="直接箭头连接符 50">
            <a:extLst>
              <a:ext uri="{FF2B5EF4-FFF2-40B4-BE49-F238E27FC236}">
                <a16:creationId xmlns:a16="http://schemas.microsoft.com/office/drawing/2014/main" id="{1EC68977-FA35-8ADD-899C-774372F77787}"/>
              </a:ext>
            </a:extLst>
          </p:cNvPr>
          <p:cNvCxnSpPr>
            <a:cxnSpLocks noChangeShapeType="1"/>
          </p:cNvCxnSpPr>
          <p:nvPr/>
        </p:nvCxnSpPr>
        <p:spPr bwMode="auto">
          <a:xfrm flipV="1">
            <a:off x="3537518" y="4428990"/>
            <a:ext cx="228180" cy="147163"/>
          </a:xfrm>
          <a:prstGeom prst="straightConnector1">
            <a:avLst/>
          </a:prstGeom>
          <a:noFill/>
          <a:ln w="6350">
            <a:solidFill>
              <a:srgbClr val="5B9BD5"/>
            </a:solidFill>
            <a:miter lim="800000"/>
            <a:headEnd/>
            <a:tailEnd type="triangle" w="med" len="med"/>
          </a:ln>
          <a:extLst>
            <a:ext uri="{909E8E84-426E-40DD-AFC4-6F175D3DCCD1}">
              <a14:hiddenFill xmlns:a14="http://schemas.microsoft.com/office/drawing/2010/main">
                <a:noFill/>
              </a14:hiddenFill>
            </a:ext>
          </a:extLst>
        </p:spPr>
      </p:cxnSp>
      <p:sp>
        <p:nvSpPr>
          <p:cNvPr id="63" name="文本框 49">
            <a:extLst>
              <a:ext uri="{FF2B5EF4-FFF2-40B4-BE49-F238E27FC236}">
                <a16:creationId xmlns:a16="http://schemas.microsoft.com/office/drawing/2014/main" id="{8E6A8113-DC37-8BDA-0447-F04A0304A1C0}"/>
              </a:ext>
            </a:extLst>
          </p:cNvPr>
          <p:cNvSpPr txBox="1">
            <a:spLocks noChangeArrowheads="1"/>
          </p:cNvSpPr>
          <p:nvPr/>
        </p:nvSpPr>
        <p:spPr bwMode="auto">
          <a:xfrm>
            <a:off x="3738697" y="3886694"/>
            <a:ext cx="828675" cy="584775"/>
          </a:xfrm>
          <a:prstGeom prst="rect">
            <a:avLst/>
          </a:prstGeom>
          <a:noFill/>
          <a:ln w="9525">
            <a:solidFill>
              <a:srgbClr val="FFFF00"/>
            </a:solidFill>
            <a:miter lim="800000"/>
            <a:headEnd/>
            <a:tailEnd/>
          </a:ln>
        </p:spPr>
        <p:txBody>
          <a:bodyPr>
            <a:spAutoFit/>
          </a:bodyPr>
          <a:lstStyle>
            <a:lvl1pPr>
              <a:spcBef>
                <a:spcPct val="20000"/>
              </a:spcBef>
              <a:buClr>
                <a:srgbClr val="00B0F0"/>
              </a:buClr>
              <a:buSzPct val="90000"/>
              <a:buFont typeface="Wingdings" panose="05000000000000000000" pitchFamily="2" charset="2"/>
              <a:buChar char="n"/>
              <a:defRPr sz="2800">
                <a:solidFill>
                  <a:srgbClr val="003399"/>
                </a:solidFill>
                <a:latin typeface="微软雅黑" panose="020B0503020204020204" pitchFamily="34" charset="-122"/>
                <a:ea typeface="微软雅黑" panose="020B0503020204020204" pitchFamily="34" charset="-122"/>
              </a:defRPr>
            </a:lvl1pPr>
            <a:lvl2pPr marL="742950" indent="-285750">
              <a:spcBef>
                <a:spcPct val="20000"/>
              </a:spcBef>
              <a:buClr>
                <a:srgbClr val="00B050"/>
              </a:buClr>
              <a:buSzPct val="75000"/>
              <a:buFont typeface="Wingdings" panose="05000000000000000000" pitchFamily="2" charset="2"/>
              <a:buChar char="l"/>
              <a:defRPr sz="2400">
                <a:solidFill>
                  <a:schemeClr val="tx1"/>
                </a:solidFill>
                <a:latin typeface="微软雅黑" panose="020B0503020204020204" pitchFamily="34" charset="-122"/>
                <a:ea typeface="微软雅黑" panose="020B0503020204020204" pitchFamily="34" charset="-122"/>
              </a:defRPr>
            </a:lvl2pPr>
            <a:lvl3pPr marL="1143000" indent="-228600">
              <a:spcBef>
                <a:spcPct val="20000"/>
              </a:spcBef>
              <a:buChar char="•"/>
              <a:defRPr sz="2400">
                <a:solidFill>
                  <a:srgbClr val="003399"/>
                </a:solidFill>
                <a:latin typeface="Arial" panose="020B0604020202020204" pitchFamily="34" charset="0"/>
                <a:ea typeface="黑体" panose="02010609060101010101" pitchFamily="49" charset="-122"/>
              </a:defRPr>
            </a:lvl3pPr>
            <a:lvl4pPr marL="1600200" indent="-228600">
              <a:spcBef>
                <a:spcPct val="20000"/>
              </a:spcBef>
              <a:buChar char="–"/>
              <a:defRPr sz="2800">
                <a:solidFill>
                  <a:srgbClr val="003399"/>
                </a:solidFill>
                <a:latin typeface="Arial" panose="020B0604020202020204" pitchFamily="34" charset="0"/>
                <a:ea typeface="黑体" panose="02010609060101010101" pitchFamily="49" charset="-122"/>
              </a:defRPr>
            </a:lvl4pPr>
            <a:lvl5pPr marL="2057400" indent="-228600">
              <a:spcBef>
                <a:spcPct val="20000"/>
              </a:spcBef>
              <a:buChar char="»"/>
              <a:defRPr sz="2800">
                <a:solidFill>
                  <a:srgbClr val="003399"/>
                </a:solidFill>
                <a:latin typeface="Arial" panose="020B0604020202020204" pitchFamily="34" charset="0"/>
                <a:ea typeface="黑体" panose="02010609060101010101" pitchFamily="49" charset="-122"/>
              </a:defRPr>
            </a:lvl5pPr>
            <a:lvl6pPr marL="25146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6pPr>
            <a:lvl7pPr marL="29718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7pPr>
            <a:lvl8pPr marL="34290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8pPr>
            <a:lvl9pPr marL="38862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9pPr>
          </a:lstStyle>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P: 2.989bar</a:t>
            </a: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T: 2.4K</a:t>
            </a: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x:  0</a:t>
            </a: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1"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m: 10.18g/s</a:t>
            </a:r>
            <a:endParaRPr kumimoji="0" lang="zh-CN" altLang="en-US" sz="800" b="1"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endParaRPr>
          </a:p>
        </p:txBody>
      </p:sp>
      <p:sp>
        <p:nvSpPr>
          <p:cNvPr id="64" name="文本框 49">
            <a:extLst>
              <a:ext uri="{FF2B5EF4-FFF2-40B4-BE49-F238E27FC236}">
                <a16:creationId xmlns:a16="http://schemas.microsoft.com/office/drawing/2014/main" id="{ADD50B82-7E80-7381-6EF0-5327E07B9B48}"/>
              </a:ext>
            </a:extLst>
          </p:cNvPr>
          <p:cNvSpPr txBox="1">
            <a:spLocks noChangeArrowheads="1"/>
          </p:cNvSpPr>
          <p:nvPr/>
        </p:nvSpPr>
        <p:spPr bwMode="auto">
          <a:xfrm>
            <a:off x="2367575" y="4973427"/>
            <a:ext cx="828675" cy="584775"/>
          </a:xfrm>
          <a:prstGeom prst="rect">
            <a:avLst/>
          </a:prstGeom>
          <a:noFill/>
          <a:ln w="9525">
            <a:solidFill>
              <a:srgbClr val="FFFF00"/>
            </a:solidFill>
            <a:miter lim="800000"/>
            <a:headEnd/>
            <a:tailEnd/>
          </a:ln>
        </p:spPr>
        <p:txBody>
          <a:bodyPr>
            <a:spAutoFit/>
          </a:bodyPr>
          <a:lstStyle>
            <a:lvl1pPr>
              <a:spcBef>
                <a:spcPct val="20000"/>
              </a:spcBef>
              <a:buClr>
                <a:srgbClr val="00B0F0"/>
              </a:buClr>
              <a:buSzPct val="90000"/>
              <a:buFont typeface="Wingdings" panose="05000000000000000000" pitchFamily="2" charset="2"/>
              <a:buChar char="n"/>
              <a:defRPr sz="2800">
                <a:solidFill>
                  <a:srgbClr val="003399"/>
                </a:solidFill>
                <a:latin typeface="微软雅黑" panose="020B0503020204020204" pitchFamily="34" charset="-122"/>
                <a:ea typeface="微软雅黑" panose="020B0503020204020204" pitchFamily="34" charset="-122"/>
              </a:defRPr>
            </a:lvl1pPr>
            <a:lvl2pPr marL="742950" indent="-285750">
              <a:spcBef>
                <a:spcPct val="20000"/>
              </a:spcBef>
              <a:buClr>
                <a:srgbClr val="00B050"/>
              </a:buClr>
              <a:buSzPct val="75000"/>
              <a:buFont typeface="Wingdings" panose="05000000000000000000" pitchFamily="2" charset="2"/>
              <a:buChar char="l"/>
              <a:defRPr sz="2400">
                <a:solidFill>
                  <a:schemeClr val="tx1"/>
                </a:solidFill>
                <a:latin typeface="微软雅黑" panose="020B0503020204020204" pitchFamily="34" charset="-122"/>
                <a:ea typeface="微软雅黑" panose="020B0503020204020204" pitchFamily="34" charset="-122"/>
              </a:defRPr>
            </a:lvl2pPr>
            <a:lvl3pPr marL="1143000" indent="-228600">
              <a:spcBef>
                <a:spcPct val="20000"/>
              </a:spcBef>
              <a:buChar char="•"/>
              <a:defRPr sz="2400">
                <a:solidFill>
                  <a:srgbClr val="003399"/>
                </a:solidFill>
                <a:latin typeface="Arial" panose="020B0604020202020204" pitchFamily="34" charset="0"/>
                <a:ea typeface="黑体" panose="02010609060101010101" pitchFamily="49" charset="-122"/>
              </a:defRPr>
            </a:lvl3pPr>
            <a:lvl4pPr marL="1600200" indent="-228600">
              <a:spcBef>
                <a:spcPct val="20000"/>
              </a:spcBef>
              <a:buChar char="–"/>
              <a:defRPr sz="2800">
                <a:solidFill>
                  <a:srgbClr val="003399"/>
                </a:solidFill>
                <a:latin typeface="Arial" panose="020B0604020202020204" pitchFamily="34" charset="0"/>
                <a:ea typeface="黑体" panose="02010609060101010101" pitchFamily="49" charset="-122"/>
              </a:defRPr>
            </a:lvl4pPr>
            <a:lvl5pPr marL="2057400" indent="-228600">
              <a:spcBef>
                <a:spcPct val="20000"/>
              </a:spcBef>
              <a:buChar char="»"/>
              <a:defRPr sz="2800">
                <a:solidFill>
                  <a:srgbClr val="003399"/>
                </a:solidFill>
                <a:latin typeface="Arial" panose="020B0604020202020204" pitchFamily="34" charset="0"/>
                <a:ea typeface="黑体" panose="02010609060101010101" pitchFamily="49" charset="-122"/>
              </a:defRPr>
            </a:lvl5pPr>
            <a:lvl6pPr marL="25146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6pPr>
            <a:lvl7pPr marL="29718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7pPr>
            <a:lvl8pPr marL="34290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8pPr>
            <a:lvl9pPr marL="38862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9pPr>
          </a:lstStyle>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P: 2.989bar</a:t>
            </a: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T: 2.4K</a:t>
            </a: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x:  0</a:t>
            </a: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1" i="0" u="none" strike="noStrike" kern="0" cap="none" spc="0" normalizeH="0" baseline="0" noProof="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m: </a:t>
            </a:r>
            <a:r>
              <a:rPr lang="en-US" altLang="zh-CN" sz="800" b="1" kern="0">
                <a:solidFill>
                  <a:srgbClr val="0000FF"/>
                </a:solidFill>
                <a:latin typeface="Calibri" panose="020F0502020204030204" pitchFamily="34" charset="0"/>
                <a:ea typeface="宋体" panose="02010600030101010101" pitchFamily="2" charset="-122"/>
                <a:sym typeface="Arial" pitchFamily="34" charset="0"/>
              </a:rPr>
              <a:t>75.99</a:t>
            </a:r>
            <a:r>
              <a:rPr kumimoji="0" lang="en-US" altLang="zh-CN" sz="800" b="1" i="0" u="none" strike="noStrike" kern="0" cap="none" spc="0" normalizeH="0" baseline="0" noProof="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g/s</a:t>
            </a:r>
            <a:endParaRPr kumimoji="0" lang="zh-CN" altLang="en-US" sz="800" b="1"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endParaRPr>
          </a:p>
        </p:txBody>
      </p:sp>
      <p:cxnSp>
        <p:nvCxnSpPr>
          <p:cNvPr id="65" name="直接箭头连接符 50">
            <a:extLst>
              <a:ext uri="{FF2B5EF4-FFF2-40B4-BE49-F238E27FC236}">
                <a16:creationId xmlns:a16="http://schemas.microsoft.com/office/drawing/2014/main" id="{BBE9D44D-FB28-6309-9218-CA49C0EB034C}"/>
              </a:ext>
            </a:extLst>
          </p:cNvPr>
          <p:cNvCxnSpPr>
            <a:cxnSpLocks noChangeShapeType="1"/>
          </p:cNvCxnSpPr>
          <p:nvPr/>
        </p:nvCxnSpPr>
        <p:spPr bwMode="auto">
          <a:xfrm flipH="1">
            <a:off x="2677090" y="4698984"/>
            <a:ext cx="39855" cy="265730"/>
          </a:xfrm>
          <a:prstGeom prst="straightConnector1">
            <a:avLst/>
          </a:prstGeom>
          <a:noFill/>
          <a:ln w="6350">
            <a:solidFill>
              <a:srgbClr val="5B9BD5"/>
            </a:solidFill>
            <a:miter lim="800000"/>
            <a:headEnd/>
            <a:tailEnd type="triangle" w="med" len="med"/>
          </a:ln>
          <a:extLst>
            <a:ext uri="{909E8E84-426E-40DD-AFC4-6F175D3DCCD1}">
              <a14:hiddenFill xmlns:a14="http://schemas.microsoft.com/office/drawing/2010/main">
                <a:noFill/>
              </a14:hiddenFill>
            </a:ext>
          </a:extLst>
        </p:spPr>
      </p:cxnSp>
      <p:sp>
        <p:nvSpPr>
          <p:cNvPr id="73" name="文本框 49">
            <a:extLst>
              <a:ext uri="{FF2B5EF4-FFF2-40B4-BE49-F238E27FC236}">
                <a16:creationId xmlns:a16="http://schemas.microsoft.com/office/drawing/2014/main" id="{1E46DAA4-0654-F33A-67F8-A486F7D07728}"/>
              </a:ext>
            </a:extLst>
          </p:cNvPr>
          <p:cNvSpPr txBox="1">
            <a:spLocks noChangeArrowheads="1"/>
          </p:cNvSpPr>
          <p:nvPr/>
        </p:nvSpPr>
        <p:spPr bwMode="auto">
          <a:xfrm>
            <a:off x="682085" y="5005630"/>
            <a:ext cx="828675" cy="584775"/>
          </a:xfrm>
          <a:prstGeom prst="rect">
            <a:avLst/>
          </a:prstGeom>
          <a:noFill/>
          <a:ln w="9525">
            <a:solidFill>
              <a:srgbClr val="FFFF00"/>
            </a:solidFill>
            <a:miter lim="800000"/>
            <a:headEnd/>
            <a:tailEnd/>
          </a:ln>
        </p:spPr>
        <p:txBody>
          <a:bodyPr>
            <a:spAutoFit/>
          </a:bodyPr>
          <a:lstStyle>
            <a:lvl1pPr>
              <a:spcBef>
                <a:spcPct val="20000"/>
              </a:spcBef>
              <a:buClr>
                <a:srgbClr val="00B0F0"/>
              </a:buClr>
              <a:buSzPct val="90000"/>
              <a:buFont typeface="Wingdings" panose="05000000000000000000" pitchFamily="2" charset="2"/>
              <a:buChar char="n"/>
              <a:defRPr sz="2800">
                <a:solidFill>
                  <a:srgbClr val="003399"/>
                </a:solidFill>
                <a:latin typeface="微软雅黑" panose="020B0503020204020204" pitchFamily="34" charset="-122"/>
                <a:ea typeface="微软雅黑" panose="020B0503020204020204" pitchFamily="34" charset="-122"/>
              </a:defRPr>
            </a:lvl1pPr>
            <a:lvl2pPr marL="742950" indent="-285750">
              <a:spcBef>
                <a:spcPct val="20000"/>
              </a:spcBef>
              <a:buClr>
                <a:srgbClr val="00B050"/>
              </a:buClr>
              <a:buSzPct val="75000"/>
              <a:buFont typeface="Wingdings" panose="05000000000000000000" pitchFamily="2" charset="2"/>
              <a:buChar char="l"/>
              <a:defRPr sz="2400">
                <a:solidFill>
                  <a:schemeClr val="tx1"/>
                </a:solidFill>
                <a:latin typeface="微软雅黑" panose="020B0503020204020204" pitchFamily="34" charset="-122"/>
                <a:ea typeface="微软雅黑" panose="020B0503020204020204" pitchFamily="34" charset="-122"/>
              </a:defRPr>
            </a:lvl2pPr>
            <a:lvl3pPr marL="1143000" indent="-228600">
              <a:spcBef>
                <a:spcPct val="20000"/>
              </a:spcBef>
              <a:buChar char="•"/>
              <a:defRPr sz="2400">
                <a:solidFill>
                  <a:srgbClr val="003399"/>
                </a:solidFill>
                <a:latin typeface="Arial" panose="020B0604020202020204" pitchFamily="34" charset="0"/>
                <a:ea typeface="黑体" panose="02010609060101010101" pitchFamily="49" charset="-122"/>
              </a:defRPr>
            </a:lvl3pPr>
            <a:lvl4pPr marL="1600200" indent="-228600">
              <a:spcBef>
                <a:spcPct val="20000"/>
              </a:spcBef>
              <a:buChar char="–"/>
              <a:defRPr sz="2800">
                <a:solidFill>
                  <a:srgbClr val="003399"/>
                </a:solidFill>
                <a:latin typeface="Arial" panose="020B0604020202020204" pitchFamily="34" charset="0"/>
                <a:ea typeface="黑体" panose="02010609060101010101" pitchFamily="49" charset="-122"/>
              </a:defRPr>
            </a:lvl4pPr>
            <a:lvl5pPr marL="2057400" indent="-228600">
              <a:spcBef>
                <a:spcPct val="20000"/>
              </a:spcBef>
              <a:buChar char="»"/>
              <a:defRPr sz="2800">
                <a:solidFill>
                  <a:srgbClr val="003399"/>
                </a:solidFill>
                <a:latin typeface="Arial" panose="020B0604020202020204" pitchFamily="34" charset="0"/>
                <a:ea typeface="黑体" panose="02010609060101010101" pitchFamily="49" charset="-122"/>
              </a:defRPr>
            </a:lvl5pPr>
            <a:lvl6pPr marL="25146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6pPr>
            <a:lvl7pPr marL="29718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7pPr>
            <a:lvl8pPr marL="34290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8pPr>
            <a:lvl9pPr marL="38862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9pPr>
          </a:lstStyle>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P</a:t>
            </a:r>
            <a:r>
              <a:rPr kumimoji="0" lang="en-US" altLang="zh-CN" sz="800" b="0" i="0" u="none" strike="noStrike" kern="0" cap="none" spc="0" normalizeH="0" baseline="0" noProof="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 </a:t>
            </a:r>
            <a:r>
              <a:rPr lang="en-US" altLang="zh-CN" sz="800" kern="0">
                <a:solidFill>
                  <a:srgbClr val="0000FF"/>
                </a:solidFill>
                <a:latin typeface="Calibri" panose="020F0502020204030204" pitchFamily="34" charset="0"/>
                <a:ea typeface="宋体" panose="02010600030101010101" pitchFamily="2" charset="-122"/>
                <a:sym typeface="Arial" pitchFamily="34" charset="0"/>
              </a:rPr>
              <a:t>2730</a:t>
            </a:r>
            <a:r>
              <a:rPr kumimoji="0" lang="en-US" altLang="zh-CN" sz="800" b="0" i="0" u="none" strike="noStrike" kern="0" cap="none" spc="0" normalizeH="0" baseline="0" noProof="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bar</a:t>
            </a:r>
            <a:endPar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endParaRP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T</a:t>
            </a:r>
            <a:r>
              <a:rPr kumimoji="0" lang="en-US" altLang="zh-CN" sz="800" b="0" i="0" u="none" strike="noStrike" kern="0" cap="none" spc="0" normalizeH="0" baseline="0" noProof="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 3.453K</a:t>
            </a:r>
            <a:endPar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endParaRP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x</a:t>
            </a:r>
            <a:r>
              <a:rPr kumimoji="0" lang="en-US" altLang="zh-CN" sz="800" b="0" i="0" u="none" strike="noStrike" kern="0" cap="none" spc="0" normalizeH="0" baseline="0" noProof="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  1</a:t>
            </a:r>
            <a:endPar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endParaRP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1"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m</a:t>
            </a:r>
            <a:r>
              <a:rPr kumimoji="0" lang="en-US" altLang="zh-CN" sz="800" b="1" i="0" u="none" strike="noStrike" kern="0" cap="none" spc="0" normalizeH="0" baseline="0" noProof="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 86.17g</a:t>
            </a:r>
            <a:r>
              <a:rPr kumimoji="0" lang="en-US" altLang="zh-CN" sz="800" b="1"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/s</a:t>
            </a:r>
            <a:endParaRPr kumimoji="0" lang="zh-CN" altLang="en-US" sz="800" b="1"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endParaRPr>
          </a:p>
        </p:txBody>
      </p:sp>
      <p:cxnSp>
        <p:nvCxnSpPr>
          <p:cNvPr id="74" name="直接箭头连接符 50">
            <a:extLst>
              <a:ext uri="{FF2B5EF4-FFF2-40B4-BE49-F238E27FC236}">
                <a16:creationId xmlns:a16="http://schemas.microsoft.com/office/drawing/2014/main" id="{6E353409-8559-7E25-0C70-743732F1214E}"/>
              </a:ext>
            </a:extLst>
          </p:cNvPr>
          <p:cNvCxnSpPr>
            <a:cxnSpLocks noChangeShapeType="1"/>
          </p:cNvCxnSpPr>
          <p:nvPr/>
        </p:nvCxnSpPr>
        <p:spPr bwMode="auto">
          <a:xfrm flipH="1">
            <a:off x="1314449" y="4772013"/>
            <a:ext cx="678531" cy="267565"/>
          </a:xfrm>
          <a:prstGeom prst="straightConnector1">
            <a:avLst/>
          </a:prstGeom>
          <a:noFill/>
          <a:ln w="6350">
            <a:solidFill>
              <a:srgbClr val="5B9BD5"/>
            </a:solidFill>
            <a:miter lim="800000"/>
            <a:headEnd/>
            <a:tailEnd type="triangle" w="med" len="med"/>
          </a:ln>
          <a:extLst>
            <a:ext uri="{909E8E84-426E-40DD-AFC4-6F175D3DCCD1}">
              <a14:hiddenFill xmlns:a14="http://schemas.microsoft.com/office/drawing/2010/main">
                <a:noFill/>
              </a14:hiddenFill>
            </a:ext>
          </a:extLst>
        </p:spPr>
      </p:cxnSp>
      <p:sp>
        <p:nvSpPr>
          <p:cNvPr id="66" name="文本框 65">
            <a:extLst>
              <a:ext uri="{FF2B5EF4-FFF2-40B4-BE49-F238E27FC236}">
                <a16:creationId xmlns:a16="http://schemas.microsoft.com/office/drawing/2014/main" id="{690C73BC-0473-4987-94EC-58113649CCD0}"/>
              </a:ext>
            </a:extLst>
          </p:cNvPr>
          <p:cNvSpPr txBox="1"/>
          <p:nvPr/>
        </p:nvSpPr>
        <p:spPr>
          <a:xfrm>
            <a:off x="2776320" y="6472857"/>
            <a:ext cx="860051" cy="230832"/>
          </a:xfrm>
          <a:prstGeom prst="rect">
            <a:avLst/>
          </a:prstGeom>
          <a:noFill/>
        </p:spPr>
        <p:txBody>
          <a:bodyPr wrap="square">
            <a:spAutoFit/>
          </a:bodyPr>
          <a:lstStyle/>
          <a:p>
            <a:r>
              <a:rPr lang="en-US" altLang="zh-CN" sz="900" kern="100">
                <a:solidFill>
                  <a:schemeClr val="tx1"/>
                </a:solidFill>
                <a:effectLst/>
                <a:latin typeface="Arial" panose="020B0604020202020204" pitchFamily="34" charset="0"/>
                <a:cs typeface="Arial" panose="020B0604020202020204" pitchFamily="34" charset="0"/>
              </a:rPr>
              <a:t>Φ273×3.5</a:t>
            </a:r>
            <a:endParaRPr lang="zh-CN" altLang="en-US" sz="900"/>
          </a:p>
        </p:txBody>
      </p:sp>
      <p:sp>
        <p:nvSpPr>
          <p:cNvPr id="67" name="文本框 66">
            <a:extLst>
              <a:ext uri="{FF2B5EF4-FFF2-40B4-BE49-F238E27FC236}">
                <a16:creationId xmlns:a16="http://schemas.microsoft.com/office/drawing/2014/main" id="{BBE071CD-3DDA-4DA8-9975-FA4D094947FE}"/>
              </a:ext>
            </a:extLst>
          </p:cNvPr>
          <p:cNvSpPr txBox="1"/>
          <p:nvPr/>
        </p:nvSpPr>
        <p:spPr>
          <a:xfrm flipH="1">
            <a:off x="4380080" y="6258528"/>
            <a:ext cx="1654802" cy="2308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900" b="1" kern="0">
                <a:solidFill>
                  <a:prstClr val="black"/>
                </a:solidFill>
                <a:latin typeface="等线" panose="020F0502020204030204"/>
                <a:ea typeface="等线" panose="02010600030101010101" pitchFamily="2" charset="-122"/>
              </a:rPr>
              <a:t>128</a:t>
            </a:r>
            <a:r>
              <a:rPr kumimoji="0" lang="en-US" altLang="zh-CN" sz="900" b="1" i="0" u="none" strike="noStrike" kern="0" cap="none" spc="0" normalizeH="0" baseline="0" noProof="0">
                <a:ln>
                  <a:noFill/>
                </a:ln>
                <a:solidFill>
                  <a:prstClr val="black"/>
                </a:solidFill>
                <a:effectLst/>
                <a:uLnTx/>
                <a:uFillTx/>
                <a:latin typeface="等线" panose="020F0502020204030204"/>
                <a:ea typeface="等线" panose="02010600030101010101" pitchFamily="2" charset="-122"/>
                <a:cs typeface="+mn-cs"/>
              </a:rPr>
              <a:t>m</a:t>
            </a:r>
            <a:endParaRPr kumimoji="0" lang="zh-CN" altLang="en-US" sz="900" b="1" i="0" u="none" strike="noStrike" kern="0" cap="none" spc="0" normalizeH="0" baseline="0" noProof="0" dirty="0">
              <a:ln>
                <a:noFill/>
              </a:ln>
              <a:solidFill>
                <a:srgbClr val="FF0000"/>
              </a:solidFill>
              <a:effectLst/>
              <a:uLnTx/>
              <a:uFillTx/>
              <a:latin typeface="等线" panose="020F0502020204030204"/>
              <a:ea typeface="等线" panose="02010600030101010101" pitchFamily="2" charset="-122"/>
              <a:cs typeface="+mn-cs"/>
            </a:endParaRPr>
          </a:p>
        </p:txBody>
      </p:sp>
      <p:cxnSp>
        <p:nvCxnSpPr>
          <p:cNvPr id="68" name="直接箭头连接符 67">
            <a:extLst>
              <a:ext uri="{FF2B5EF4-FFF2-40B4-BE49-F238E27FC236}">
                <a16:creationId xmlns:a16="http://schemas.microsoft.com/office/drawing/2014/main" id="{B8023085-60FA-4612-A93A-075547F277C3}"/>
              </a:ext>
            </a:extLst>
          </p:cNvPr>
          <p:cNvCxnSpPr>
            <a:cxnSpLocks/>
          </p:cNvCxnSpPr>
          <p:nvPr/>
        </p:nvCxnSpPr>
        <p:spPr>
          <a:xfrm flipH="1">
            <a:off x="3754964" y="6703499"/>
            <a:ext cx="3153836" cy="0"/>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1" name="直接箭头连接符 70">
            <a:extLst>
              <a:ext uri="{FF2B5EF4-FFF2-40B4-BE49-F238E27FC236}">
                <a16:creationId xmlns:a16="http://schemas.microsoft.com/office/drawing/2014/main" id="{EA8F268B-F4A9-4E1B-AA38-0E59542E211A}"/>
              </a:ext>
            </a:extLst>
          </p:cNvPr>
          <p:cNvCxnSpPr>
            <a:cxnSpLocks/>
          </p:cNvCxnSpPr>
          <p:nvPr/>
        </p:nvCxnSpPr>
        <p:spPr>
          <a:xfrm>
            <a:off x="2677090" y="6703499"/>
            <a:ext cx="982693" cy="0"/>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7" name="组合 6">
            <a:extLst>
              <a:ext uri="{FF2B5EF4-FFF2-40B4-BE49-F238E27FC236}">
                <a16:creationId xmlns:a16="http://schemas.microsoft.com/office/drawing/2014/main" id="{22DC1658-4CDF-47B8-B857-03EE60468E19}"/>
              </a:ext>
            </a:extLst>
          </p:cNvPr>
          <p:cNvGrpSpPr/>
          <p:nvPr/>
        </p:nvGrpSpPr>
        <p:grpSpPr>
          <a:xfrm>
            <a:off x="77790" y="971276"/>
            <a:ext cx="11935489" cy="2888194"/>
            <a:chOff x="-14686" y="911873"/>
            <a:chExt cx="12841837" cy="3397787"/>
          </a:xfrm>
        </p:grpSpPr>
        <p:pic>
          <p:nvPicPr>
            <p:cNvPr id="5" name="图片 4">
              <a:extLst>
                <a:ext uri="{FF2B5EF4-FFF2-40B4-BE49-F238E27FC236}">
                  <a16:creationId xmlns:a16="http://schemas.microsoft.com/office/drawing/2014/main" id="{E089FB68-DEF3-B4C1-1009-BBB2DAE89F3E}"/>
                </a:ext>
              </a:extLst>
            </p:cNvPr>
            <p:cNvPicPr>
              <a:picLocks noChangeAspect="1"/>
            </p:cNvPicPr>
            <p:nvPr/>
          </p:nvPicPr>
          <p:blipFill>
            <a:blip r:embed="rId3"/>
            <a:srcRect r="19800"/>
            <a:stretch/>
          </p:blipFill>
          <p:spPr>
            <a:xfrm>
              <a:off x="60877" y="1581114"/>
              <a:ext cx="11799573" cy="2728546"/>
            </a:xfrm>
            <a:prstGeom prst="rect">
              <a:avLst/>
            </a:prstGeom>
          </p:spPr>
        </p:pic>
        <p:grpSp>
          <p:nvGrpSpPr>
            <p:cNvPr id="6" name="组合 5">
              <a:extLst>
                <a:ext uri="{FF2B5EF4-FFF2-40B4-BE49-F238E27FC236}">
                  <a16:creationId xmlns:a16="http://schemas.microsoft.com/office/drawing/2014/main" id="{40D6644B-48DE-482E-B019-B2FAFD2DBA18}"/>
                </a:ext>
              </a:extLst>
            </p:cNvPr>
            <p:cNvGrpSpPr/>
            <p:nvPr/>
          </p:nvGrpSpPr>
          <p:grpSpPr>
            <a:xfrm>
              <a:off x="-14686" y="911873"/>
              <a:ext cx="12841837" cy="3385422"/>
              <a:chOff x="-14686" y="911873"/>
              <a:chExt cx="12841837" cy="3385422"/>
            </a:xfrm>
          </p:grpSpPr>
          <p:sp>
            <p:nvSpPr>
              <p:cNvPr id="38" name="文本框 49">
                <a:extLst>
                  <a:ext uri="{FF2B5EF4-FFF2-40B4-BE49-F238E27FC236}">
                    <a16:creationId xmlns:a16="http://schemas.microsoft.com/office/drawing/2014/main" id="{D09EF01A-DA39-A277-5C19-7B824298EF77}"/>
                  </a:ext>
                </a:extLst>
              </p:cNvPr>
              <p:cNvSpPr txBox="1">
                <a:spLocks noChangeArrowheads="1"/>
              </p:cNvSpPr>
              <p:nvPr/>
            </p:nvSpPr>
            <p:spPr bwMode="auto">
              <a:xfrm>
                <a:off x="11998476" y="977664"/>
                <a:ext cx="828675" cy="707886"/>
              </a:xfrm>
              <a:prstGeom prst="rect">
                <a:avLst/>
              </a:prstGeom>
              <a:noFill/>
              <a:ln w="9525">
                <a:solidFill>
                  <a:srgbClr val="FFFF00"/>
                </a:solidFill>
                <a:miter lim="800000"/>
                <a:headEnd/>
                <a:tailEnd/>
              </a:ln>
            </p:spPr>
            <p:txBody>
              <a:bodyPr>
                <a:spAutoFit/>
              </a:bodyPr>
              <a:lstStyle>
                <a:lvl1pPr>
                  <a:spcBef>
                    <a:spcPct val="20000"/>
                  </a:spcBef>
                  <a:buClr>
                    <a:srgbClr val="00B0F0"/>
                  </a:buClr>
                  <a:buSzPct val="90000"/>
                  <a:buFont typeface="Wingdings" panose="05000000000000000000" pitchFamily="2" charset="2"/>
                  <a:buChar char="n"/>
                  <a:defRPr sz="2800">
                    <a:solidFill>
                      <a:srgbClr val="003399"/>
                    </a:solidFill>
                    <a:latin typeface="微软雅黑" panose="020B0503020204020204" pitchFamily="34" charset="-122"/>
                    <a:ea typeface="微软雅黑" panose="020B0503020204020204" pitchFamily="34" charset="-122"/>
                  </a:defRPr>
                </a:lvl1pPr>
                <a:lvl2pPr marL="742950" indent="-285750">
                  <a:spcBef>
                    <a:spcPct val="20000"/>
                  </a:spcBef>
                  <a:buClr>
                    <a:srgbClr val="00B050"/>
                  </a:buClr>
                  <a:buSzPct val="75000"/>
                  <a:buFont typeface="Wingdings" panose="05000000000000000000" pitchFamily="2" charset="2"/>
                  <a:buChar char="l"/>
                  <a:defRPr sz="2400">
                    <a:solidFill>
                      <a:schemeClr val="tx1"/>
                    </a:solidFill>
                    <a:latin typeface="微软雅黑" panose="020B0503020204020204" pitchFamily="34" charset="-122"/>
                    <a:ea typeface="微软雅黑" panose="020B0503020204020204" pitchFamily="34" charset="-122"/>
                  </a:defRPr>
                </a:lvl2pPr>
                <a:lvl3pPr marL="1143000" indent="-228600">
                  <a:spcBef>
                    <a:spcPct val="20000"/>
                  </a:spcBef>
                  <a:buChar char="•"/>
                  <a:defRPr sz="2400">
                    <a:solidFill>
                      <a:srgbClr val="003399"/>
                    </a:solidFill>
                    <a:latin typeface="Arial" panose="020B0604020202020204" pitchFamily="34" charset="0"/>
                    <a:ea typeface="黑体" panose="02010609060101010101" pitchFamily="49" charset="-122"/>
                  </a:defRPr>
                </a:lvl3pPr>
                <a:lvl4pPr marL="1600200" indent="-228600">
                  <a:spcBef>
                    <a:spcPct val="20000"/>
                  </a:spcBef>
                  <a:buChar char="–"/>
                  <a:defRPr sz="2800">
                    <a:solidFill>
                      <a:srgbClr val="003399"/>
                    </a:solidFill>
                    <a:latin typeface="Arial" panose="020B0604020202020204" pitchFamily="34" charset="0"/>
                    <a:ea typeface="黑体" panose="02010609060101010101" pitchFamily="49" charset="-122"/>
                  </a:defRPr>
                </a:lvl4pPr>
                <a:lvl5pPr marL="2057400" indent="-228600">
                  <a:spcBef>
                    <a:spcPct val="20000"/>
                  </a:spcBef>
                  <a:buChar char="»"/>
                  <a:defRPr sz="2800">
                    <a:solidFill>
                      <a:srgbClr val="003399"/>
                    </a:solidFill>
                    <a:latin typeface="Arial" panose="020B0604020202020204" pitchFamily="34" charset="0"/>
                    <a:ea typeface="黑体" panose="02010609060101010101" pitchFamily="49" charset="-122"/>
                  </a:defRPr>
                </a:lvl5pPr>
                <a:lvl6pPr marL="25146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6pPr>
                <a:lvl7pPr marL="29718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7pPr>
                <a:lvl8pPr marL="34290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8pPr>
                <a:lvl9pPr marL="38862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9pPr>
              </a:lstStyle>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P</a:t>
                </a:r>
                <a:r>
                  <a:rPr kumimoji="0" lang="en-US" altLang="zh-CN" sz="800" b="0" i="0" u="none" strike="noStrike" kern="0" cap="none" spc="0" normalizeH="0" baseline="0" noProof="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 2.989bar</a:t>
                </a:r>
                <a:endPar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endParaRP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T</a:t>
                </a:r>
                <a:r>
                  <a:rPr kumimoji="0" lang="en-US" altLang="zh-CN" sz="800" b="0" i="0" u="none" strike="noStrike" kern="0" cap="none" spc="0" normalizeH="0" baseline="0" noProof="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 3.087K</a:t>
                </a:r>
                <a:endPar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endParaRP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x:  0</a:t>
                </a: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1"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m</a:t>
                </a:r>
                <a:r>
                  <a:rPr kumimoji="0" lang="en-US" altLang="zh-CN" sz="800" b="1" i="0" u="none" strike="noStrike" kern="0" cap="none" spc="0" normalizeH="0" baseline="0" noProof="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 </a:t>
                </a:r>
                <a:r>
                  <a:rPr lang="en-US" altLang="zh-CN" sz="800" b="1" kern="0">
                    <a:solidFill>
                      <a:srgbClr val="0000FF"/>
                    </a:solidFill>
                    <a:latin typeface="Calibri" panose="020F0502020204030204" pitchFamily="34" charset="0"/>
                    <a:ea typeface="宋体" panose="02010600030101010101" pitchFamily="2" charset="-122"/>
                    <a:sym typeface="Arial" pitchFamily="34" charset="0"/>
                  </a:rPr>
                  <a:t>3.540</a:t>
                </a:r>
                <a:r>
                  <a:rPr kumimoji="0" lang="en-US" altLang="zh-CN" sz="800" b="1" i="0" u="none" strike="noStrike" kern="0" cap="none" spc="0" normalizeH="0" baseline="0" noProof="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g</a:t>
                </a:r>
                <a:r>
                  <a:rPr kumimoji="0" lang="en-US" altLang="zh-CN" sz="800" b="1"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/s</a:t>
                </a:r>
                <a:endParaRPr kumimoji="0" lang="zh-CN" altLang="en-US" sz="800" b="1"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endParaRPr>
              </a:p>
            </p:txBody>
          </p:sp>
          <p:grpSp>
            <p:nvGrpSpPr>
              <p:cNvPr id="3" name="组合 2">
                <a:extLst>
                  <a:ext uri="{FF2B5EF4-FFF2-40B4-BE49-F238E27FC236}">
                    <a16:creationId xmlns:a16="http://schemas.microsoft.com/office/drawing/2014/main" id="{5A6C6B16-0731-44C1-99A7-9EAE480623CE}"/>
                  </a:ext>
                </a:extLst>
              </p:cNvPr>
              <p:cNvGrpSpPr/>
              <p:nvPr/>
            </p:nvGrpSpPr>
            <p:grpSpPr>
              <a:xfrm>
                <a:off x="-14686" y="911873"/>
                <a:ext cx="12443343" cy="3385422"/>
                <a:chOff x="-14686" y="911873"/>
                <a:chExt cx="12443343" cy="3385422"/>
              </a:xfrm>
            </p:grpSpPr>
            <p:sp>
              <p:nvSpPr>
                <p:cNvPr id="11" name="文本框 10">
                  <a:extLst>
                    <a:ext uri="{FF2B5EF4-FFF2-40B4-BE49-F238E27FC236}">
                      <a16:creationId xmlns:a16="http://schemas.microsoft.com/office/drawing/2014/main" id="{165C8E39-D532-515A-F087-17D3718C9C58}"/>
                    </a:ext>
                  </a:extLst>
                </p:cNvPr>
                <p:cNvSpPr txBox="1"/>
                <p:nvPr/>
              </p:nvSpPr>
              <p:spPr>
                <a:xfrm>
                  <a:off x="-14686" y="944597"/>
                  <a:ext cx="1773315" cy="4344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b="0" i="0" u="none" strike="noStrike" kern="1200" cap="none" spc="-60" normalizeH="0" baseline="0" noProof="0" dirty="0">
                      <a:ln>
                        <a:noFill/>
                      </a:ln>
                      <a:solidFill>
                        <a:prstClr val="black"/>
                      </a:solidFill>
                      <a:effectLst/>
                      <a:uLnTx/>
                      <a:uFillTx/>
                      <a:latin typeface="Arial Black" panose="020B0A04020102020204" pitchFamily="34" charset="0"/>
                      <a:ea typeface="微软雅黑"/>
                      <a:cs typeface="+mn-cs"/>
                      <a:sym typeface="Arial" pitchFamily="34" charset="0"/>
                    </a:rPr>
                    <a:t>Higgs 50MW</a:t>
                  </a:r>
                  <a:endParaRPr kumimoji="0" lang="zh-CN" altLang="en-US"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17" name="文本框 16">
                  <a:extLst>
                    <a:ext uri="{FF2B5EF4-FFF2-40B4-BE49-F238E27FC236}">
                      <a16:creationId xmlns:a16="http://schemas.microsoft.com/office/drawing/2014/main" id="{70EC0130-2024-9219-CE4C-AD65E2E76345}"/>
                    </a:ext>
                  </a:extLst>
                </p:cNvPr>
                <p:cNvSpPr txBox="1"/>
                <p:nvPr/>
              </p:nvSpPr>
              <p:spPr>
                <a:xfrm>
                  <a:off x="2914774" y="1232384"/>
                  <a:ext cx="6161102" cy="48880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50" b="1" i="0" u="none" strike="noStrike" kern="0" cap="none" spc="0" normalizeH="0" baseline="0" noProof="0">
                      <a:ln>
                        <a:noFill/>
                      </a:ln>
                      <a:solidFill>
                        <a:prstClr val="black"/>
                      </a:solidFill>
                      <a:effectLst/>
                      <a:uLnTx/>
                      <a:uFillTx/>
                      <a:latin typeface="等线" panose="020F0502020204030204"/>
                      <a:ea typeface="等线" panose="02010600030101010101" pitchFamily="2" charset="-122"/>
                      <a:cs typeface="+mn-cs"/>
                    </a:rPr>
                    <a:t>14 cryomodules, 6×650MHZ 2-cell/CM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50" b="1" i="0" u="none" strike="noStrike" kern="0" cap="none" spc="0" normalizeH="0" baseline="0" noProof="0">
                      <a:ln>
                        <a:noFill/>
                      </a:ln>
                      <a:solidFill>
                        <a:srgbClr val="FF0000"/>
                      </a:solidFill>
                      <a:effectLst/>
                      <a:uLnTx/>
                      <a:uFillTx/>
                      <a:latin typeface="等线" panose="020F0502020204030204"/>
                      <a:ea typeface="等线" panose="02010600030101010101" pitchFamily="2" charset="-122"/>
                      <a:cs typeface="+mn-cs"/>
                    </a:rPr>
                    <a:t>Collider Ring</a:t>
                  </a:r>
                  <a:endParaRPr kumimoji="0" lang="zh-CN" altLang="en-US" sz="105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18" name="文本框 17">
                  <a:extLst>
                    <a:ext uri="{FF2B5EF4-FFF2-40B4-BE49-F238E27FC236}">
                      <a16:creationId xmlns:a16="http://schemas.microsoft.com/office/drawing/2014/main" id="{079C2177-3D68-527D-548B-016B05A5A3BB}"/>
                    </a:ext>
                  </a:extLst>
                </p:cNvPr>
                <p:cNvSpPr txBox="1"/>
                <p:nvPr/>
              </p:nvSpPr>
              <p:spPr>
                <a:xfrm>
                  <a:off x="9073229" y="1253475"/>
                  <a:ext cx="3355428" cy="48880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50" b="1" i="0" u="none" strike="noStrike" kern="0" cap="none" spc="0" normalizeH="0" baseline="0" noProof="0" dirty="0">
                      <a:ln>
                        <a:noFill/>
                      </a:ln>
                      <a:solidFill>
                        <a:prstClr val="black"/>
                      </a:solidFill>
                      <a:effectLst/>
                      <a:uLnTx/>
                      <a:uFillTx/>
                      <a:latin typeface="等线" panose="020F0502020204030204"/>
                      <a:ea typeface="等线" panose="02010600030101010101" pitchFamily="2" charset="-122"/>
                      <a:cs typeface="+mn-cs"/>
                    </a:rPr>
                    <a:t>3 cryomodules, 8×1.3GHZ 9-cell/CM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50" b="1" i="0" u="none" strike="noStrike" kern="0" cap="none" spc="0" normalizeH="0" baseline="0" noProof="0" dirty="0">
                      <a:ln>
                        <a:noFill/>
                      </a:ln>
                      <a:solidFill>
                        <a:srgbClr val="FF0000"/>
                      </a:solidFill>
                      <a:effectLst/>
                      <a:uLnTx/>
                      <a:uFillTx/>
                      <a:latin typeface="等线" panose="020F0502020204030204"/>
                      <a:ea typeface="等线" panose="02010600030101010101" pitchFamily="2" charset="-122"/>
                      <a:cs typeface="+mn-cs"/>
                    </a:rPr>
                    <a:t>Booster Ring</a:t>
                  </a:r>
                  <a:endParaRPr kumimoji="0" lang="zh-CN" altLang="en-US" sz="1050" b="1" i="0" u="none" strike="noStrike" kern="0" cap="none" spc="0" normalizeH="0" baseline="0" noProof="0" dirty="0">
                    <a:ln>
                      <a:noFill/>
                    </a:ln>
                    <a:solidFill>
                      <a:srgbClr val="FF0000"/>
                    </a:solidFill>
                    <a:effectLst/>
                    <a:uLnTx/>
                    <a:uFillTx/>
                    <a:latin typeface="等线" panose="020F0502020204030204"/>
                    <a:ea typeface="等线" panose="02010600030101010101" pitchFamily="2" charset="-122"/>
                    <a:cs typeface="+mn-cs"/>
                  </a:endParaRPr>
                </a:p>
              </p:txBody>
            </p:sp>
            <p:sp>
              <p:nvSpPr>
                <p:cNvPr id="20" name="文本框 19">
                  <a:extLst>
                    <a:ext uri="{FF2B5EF4-FFF2-40B4-BE49-F238E27FC236}">
                      <a16:creationId xmlns:a16="http://schemas.microsoft.com/office/drawing/2014/main" id="{2F626642-D6DA-1B9E-9BC2-D7D7AE43470E}"/>
                    </a:ext>
                  </a:extLst>
                </p:cNvPr>
                <p:cNvSpPr txBox="1"/>
                <p:nvPr/>
              </p:nvSpPr>
              <p:spPr>
                <a:xfrm>
                  <a:off x="2715947" y="3808486"/>
                  <a:ext cx="6161102" cy="48880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50" b="1" i="0" u="none" strike="noStrike" kern="0" cap="none" spc="0" normalizeH="0" baseline="0" noProof="0" dirty="0">
                      <a:ln>
                        <a:noFill/>
                      </a:ln>
                      <a:solidFill>
                        <a:prstClr val="black"/>
                      </a:solidFill>
                      <a:effectLst/>
                      <a:uLnTx/>
                      <a:uFillTx/>
                      <a:latin typeface="等线" panose="020F0502020204030204"/>
                      <a:ea typeface="等线" panose="02010600030101010101" pitchFamily="2" charset="-122"/>
                      <a:cs typeface="+mn-cs"/>
                    </a:rPr>
                    <a:t>14 cryomodules, 6×650MHZ 2-cell/CM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50" b="1" i="0" u="none" strike="noStrike" kern="0" cap="none" spc="0" normalizeH="0" baseline="0" noProof="0" dirty="0">
                      <a:ln>
                        <a:noFill/>
                      </a:ln>
                      <a:solidFill>
                        <a:srgbClr val="FF0000"/>
                      </a:solidFill>
                      <a:effectLst/>
                      <a:uLnTx/>
                      <a:uFillTx/>
                      <a:latin typeface="等线" panose="020F0502020204030204"/>
                      <a:ea typeface="等线" panose="02010600030101010101" pitchFamily="2" charset="-122"/>
                      <a:cs typeface="+mn-cs"/>
                    </a:rPr>
                    <a:t>Collider Ring</a:t>
                  </a:r>
                  <a:endParaRPr kumimoji="0" lang="zh-CN" altLang="en-US" sz="105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21" name="文本框 20">
                  <a:extLst>
                    <a:ext uri="{FF2B5EF4-FFF2-40B4-BE49-F238E27FC236}">
                      <a16:creationId xmlns:a16="http://schemas.microsoft.com/office/drawing/2014/main" id="{E373408E-2536-9965-32FF-9EF526B4D7BF}"/>
                    </a:ext>
                  </a:extLst>
                </p:cNvPr>
                <p:cNvSpPr txBox="1"/>
                <p:nvPr/>
              </p:nvSpPr>
              <p:spPr>
                <a:xfrm>
                  <a:off x="8358622" y="3787713"/>
                  <a:ext cx="3355428" cy="48880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50" b="1" i="0" u="none" strike="noStrike" kern="0" cap="none" spc="0" normalizeH="0" baseline="0" noProof="0" dirty="0">
                      <a:ln>
                        <a:noFill/>
                      </a:ln>
                      <a:solidFill>
                        <a:prstClr val="black"/>
                      </a:solidFill>
                      <a:effectLst/>
                      <a:uLnTx/>
                      <a:uFillTx/>
                      <a:latin typeface="等线" panose="020F0502020204030204"/>
                      <a:ea typeface="等线" panose="02010600030101010101" pitchFamily="2" charset="-122"/>
                      <a:cs typeface="+mn-cs"/>
                    </a:rPr>
                    <a:t>3 cryomodules, </a:t>
                  </a:r>
                  <a:r>
                    <a:rPr kumimoji="0" lang="en-US" altLang="zh-CN" sz="1050" b="1" i="0" u="none" strike="noStrike" kern="0" cap="none" spc="0" normalizeH="0" baseline="0" noProof="0">
                      <a:ln>
                        <a:noFill/>
                      </a:ln>
                      <a:solidFill>
                        <a:prstClr val="black"/>
                      </a:solidFill>
                      <a:effectLst/>
                      <a:uLnTx/>
                      <a:uFillTx/>
                      <a:latin typeface="等线" panose="020F0502020204030204"/>
                      <a:ea typeface="等线" panose="02010600030101010101" pitchFamily="2" charset="-122"/>
                      <a:cs typeface="+mn-cs"/>
                    </a:rPr>
                    <a:t>8×1.3GHZ 9-cell/CM</a:t>
                  </a:r>
                  <a:endParaRPr kumimoji="0" lang="en-US" altLang="zh-CN" sz="1050" b="1" i="0" u="none" strike="noStrike" kern="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50" b="1" i="0" u="none" strike="noStrike" kern="0" cap="none" spc="0" normalizeH="0" baseline="0" noProof="0" dirty="0">
                      <a:ln>
                        <a:noFill/>
                      </a:ln>
                      <a:solidFill>
                        <a:srgbClr val="FF0000"/>
                      </a:solidFill>
                      <a:effectLst/>
                      <a:uLnTx/>
                      <a:uFillTx/>
                      <a:latin typeface="等线" panose="020F0502020204030204"/>
                      <a:ea typeface="等线" panose="02010600030101010101" pitchFamily="2" charset="-122"/>
                      <a:cs typeface="+mn-cs"/>
                    </a:rPr>
                    <a:t>Booster Ring</a:t>
                  </a:r>
                  <a:endParaRPr kumimoji="0" lang="zh-CN" altLang="en-US" sz="1050" b="1" i="0" u="none" strike="noStrike" kern="0" cap="none" spc="0" normalizeH="0" baseline="0" noProof="0" dirty="0">
                    <a:ln>
                      <a:noFill/>
                    </a:ln>
                    <a:solidFill>
                      <a:srgbClr val="FF0000"/>
                    </a:solidFill>
                    <a:effectLst/>
                    <a:uLnTx/>
                    <a:uFillTx/>
                    <a:latin typeface="等线" panose="020F0502020204030204"/>
                    <a:ea typeface="等线" panose="02010600030101010101" pitchFamily="2" charset="-122"/>
                    <a:cs typeface="+mn-cs"/>
                  </a:endParaRPr>
                </a:p>
              </p:txBody>
            </p:sp>
            <p:sp>
              <p:nvSpPr>
                <p:cNvPr id="23" name="文本框 22">
                  <a:extLst>
                    <a:ext uri="{FF2B5EF4-FFF2-40B4-BE49-F238E27FC236}">
                      <a16:creationId xmlns:a16="http://schemas.microsoft.com/office/drawing/2014/main" id="{797A15BE-C2E6-6AC6-1A09-06AFAE431F65}"/>
                    </a:ext>
                  </a:extLst>
                </p:cNvPr>
                <p:cNvSpPr txBox="1"/>
                <p:nvPr/>
              </p:nvSpPr>
              <p:spPr>
                <a:xfrm>
                  <a:off x="3447192" y="3005757"/>
                  <a:ext cx="2128352" cy="506913"/>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100" b="1" i="0" u="none" strike="noStrike" kern="1200" cap="none" spc="0" normalizeH="0" baseline="0" noProof="0">
                      <a:ln>
                        <a:noFill/>
                      </a:ln>
                      <a:solidFill>
                        <a:srgbClr val="FF0000"/>
                      </a:solidFill>
                      <a:effectLst/>
                      <a:uLnTx/>
                      <a:uFillTx/>
                      <a:latin typeface="Times New Roman" panose="02020603050405020304" pitchFamily="18" charset="0"/>
                      <a:ea typeface="宋体" panose="02010600030101010101" pitchFamily="2" charset="-122"/>
                      <a:cs typeface="+mn-cs"/>
                    </a:rPr>
                    <a:t>Collider CM: 73.45W(*1.3 safety factor)</a:t>
                  </a:r>
                  <a:r>
                    <a:rPr kumimoji="0" lang="zh-CN" altLang="en-US" sz="1100" b="1" i="0" u="none" strike="noStrike" kern="1200" cap="none" spc="0" normalizeH="0" baseline="0" noProof="0">
                      <a:ln>
                        <a:noFill/>
                      </a:ln>
                      <a:solidFill>
                        <a:prstClr val="black"/>
                      </a:solidFill>
                      <a:effectLst/>
                      <a:uLnTx/>
                      <a:uFillTx/>
                      <a:latin typeface="Calibri"/>
                      <a:ea typeface="宋体" panose="02010600030101010101" pitchFamily="2" charset="-122"/>
                      <a:cs typeface="+mn-cs"/>
                    </a:rPr>
                    <a:t> </a:t>
                  </a:r>
                </a:p>
              </p:txBody>
            </p:sp>
            <p:sp>
              <p:nvSpPr>
                <p:cNvPr id="24" name="文本框 23">
                  <a:extLst>
                    <a:ext uri="{FF2B5EF4-FFF2-40B4-BE49-F238E27FC236}">
                      <a16:creationId xmlns:a16="http://schemas.microsoft.com/office/drawing/2014/main" id="{FFBD3020-C2F5-220D-CC43-EE4B1EC7DFCE}"/>
                    </a:ext>
                  </a:extLst>
                </p:cNvPr>
                <p:cNvSpPr txBox="1"/>
                <p:nvPr/>
              </p:nvSpPr>
              <p:spPr>
                <a:xfrm>
                  <a:off x="10128914" y="2986730"/>
                  <a:ext cx="1951332" cy="506913"/>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100" b="1" i="0" u="none" strike="noStrike" kern="1200" cap="none" spc="0" normalizeH="0" baseline="0" noProof="0">
                      <a:ln>
                        <a:noFill/>
                      </a:ln>
                      <a:solidFill>
                        <a:srgbClr val="FF0000"/>
                      </a:solidFill>
                      <a:effectLst/>
                      <a:uLnTx/>
                      <a:uFillTx/>
                      <a:latin typeface="Times New Roman" panose="02020603050405020304" pitchFamily="18" charset="0"/>
                      <a:ea typeface="宋体" panose="02010600030101010101" pitchFamily="2" charset="-122"/>
                      <a:cs typeface="+mn-cs"/>
                    </a:rPr>
                    <a:t>Booster CM: 63.31W (*1.3 safety factor)</a:t>
                  </a:r>
                  <a:r>
                    <a:rPr kumimoji="0" lang="zh-CN" altLang="en-US" sz="1100" b="1" i="0" u="none" strike="noStrike" kern="1200" cap="none" spc="0" normalizeH="0" baseline="0" noProof="0">
                      <a:ln>
                        <a:noFill/>
                      </a:ln>
                      <a:solidFill>
                        <a:prstClr val="black"/>
                      </a:solidFill>
                      <a:effectLst/>
                      <a:uLnTx/>
                      <a:uFillTx/>
                      <a:latin typeface="Calibri"/>
                      <a:ea typeface="宋体" panose="02010600030101010101" pitchFamily="2" charset="-122"/>
                      <a:cs typeface="+mn-cs"/>
                    </a:rPr>
                    <a:t> </a:t>
                  </a:r>
                </a:p>
              </p:txBody>
            </p:sp>
            <p:cxnSp>
              <p:nvCxnSpPr>
                <p:cNvPr id="29" name="直接箭头连接符 50">
                  <a:extLst>
                    <a:ext uri="{FF2B5EF4-FFF2-40B4-BE49-F238E27FC236}">
                      <a16:creationId xmlns:a16="http://schemas.microsoft.com/office/drawing/2014/main" id="{B4D646C8-5006-88CC-17CC-E80CF6520312}"/>
                    </a:ext>
                  </a:extLst>
                </p:cNvPr>
                <p:cNvCxnSpPr>
                  <a:cxnSpLocks noChangeShapeType="1"/>
                </p:cNvCxnSpPr>
                <p:nvPr/>
              </p:nvCxnSpPr>
              <p:spPr bwMode="auto">
                <a:xfrm flipV="1">
                  <a:off x="1912352" y="1820684"/>
                  <a:ext cx="34710" cy="194547"/>
                </a:xfrm>
                <a:prstGeom prst="straightConnector1">
                  <a:avLst/>
                </a:prstGeom>
                <a:noFill/>
                <a:ln w="6350">
                  <a:solidFill>
                    <a:srgbClr val="5B9BD5"/>
                  </a:solidFill>
                  <a:miter lim="800000"/>
                  <a:headEnd/>
                  <a:tailEnd type="triangle" w="med" len="med"/>
                </a:ln>
                <a:extLst>
                  <a:ext uri="{909E8E84-426E-40DD-AFC4-6F175D3DCCD1}">
                    <a14:hiddenFill xmlns:a14="http://schemas.microsoft.com/office/drawing/2010/main">
                      <a:noFill/>
                    </a14:hiddenFill>
                  </a:ext>
                </a:extLst>
              </p:spPr>
            </p:cxnSp>
            <p:sp>
              <p:nvSpPr>
                <p:cNvPr id="30" name="文本框 49">
                  <a:extLst>
                    <a:ext uri="{FF2B5EF4-FFF2-40B4-BE49-F238E27FC236}">
                      <a16:creationId xmlns:a16="http://schemas.microsoft.com/office/drawing/2014/main" id="{08E86596-9569-D156-3EDA-9C7E43663E76}"/>
                    </a:ext>
                  </a:extLst>
                </p:cNvPr>
                <p:cNvSpPr txBox="1">
                  <a:spLocks noChangeArrowheads="1"/>
                </p:cNvSpPr>
                <p:nvPr/>
              </p:nvSpPr>
              <p:spPr bwMode="auto">
                <a:xfrm>
                  <a:off x="1691386" y="1051834"/>
                  <a:ext cx="828675" cy="707886"/>
                </a:xfrm>
                <a:prstGeom prst="rect">
                  <a:avLst/>
                </a:prstGeom>
                <a:noFill/>
                <a:ln w="9525">
                  <a:solidFill>
                    <a:srgbClr val="FFFF00"/>
                  </a:solidFill>
                  <a:miter lim="800000"/>
                  <a:headEnd/>
                  <a:tailEnd/>
                </a:ln>
              </p:spPr>
              <p:txBody>
                <a:bodyPr>
                  <a:spAutoFit/>
                </a:bodyPr>
                <a:lstStyle>
                  <a:lvl1pPr>
                    <a:spcBef>
                      <a:spcPct val="20000"/>
                    </a:spcBef>
                    <a:buClr>
                      <a:srgbClr val="00B0F0"/>
                    </a:buClr>
                    <a:buSzPct val="90000"/>
                    <a:buFont typeface="Wingdings" panose="05000000000000000000" pitchFamily="2" charset="2"/>
                    <a:buChar char="n"/>
                    <a:defRPr sz="2800">
                      <a:solidFill>
                        <a:srgbClr val="003399"/>
                      </a:solidFill>
                      <a:latin typeface="微软雅黑" panose="020B0503020204020204" pitchFamily="34" charset="-122"/>
                      <a:ea typeface="微软雅黑" panose="020B0503020204020204" pitchFamily="34" charset="-122"/>
                    </a:defRPr>
                  </a:lvl1pPr>
                  <a:lvl2pPr marL="742950" indent="-285750">
                    <a:spcBef>
                      <a:spcPct val="20000"/>
                    </a:spcBef>
                    <a:buClr>
                      <a:srgbClr val="00B050"/>
                    </a:buClr>
                    <a:buSzPct val="75000"/>
                    <a:buFont typeface="Wingdings" panose="05000000000000000000" pitchFamily="2" charset="2"/>
                    <a:buChar char="l"/>
                    <a:defRPr sz="2400">
                      <a:solidFill>
                        <a:schemeClr val="tx1"/>
                      </a:solidFill>
                      <a:latin typeface="微软雅黑" panose="020B0503020204020204" pitchFamily="34" charset="-122"/>
                      <a:ea typeface="微软雅黑" panose="020B0503020204020204" pitchFamily="34" charset="-122"/>
                    </a:defRPr>
                  </a:lvl2pPr>
                  <a:lvl3pPr marL="1143000" indent="-228600">
                    <a:spcBef>
                      <a:spcPct val="20000"/>
                    </a:spcBef>
                    <a:buChar char="•"/>
                    <a:defRPr sz="2400">
                      <a:solidFill>
                        <a:srgbClr val="003399"/>
                      </a:solidFill>
                      <a:latin typeface="Arial" panose="020B0604020202020204" pitchFamily="34" charset="0"/>
                      <a:ea typeface="黑体" panose="02010609060101010101" pitchFamily="49" charset="-122"/>
                    </a:defRPr>
                  </a:lvl3pPr>
                  <a:lvl4pPr marL="1600200" indent="-228600">
                    <a:spcBef>
                      <a:spcPct val="20000"/>
                    </a:spcBef>
                    <a:buChar char="–"/>
                    <a:defRPr sz="2800">
                      <a:solidFill>
                        <a:srgbClr val="003399"/>
                      </a:solidFill>
                      <a:latin typeface="Arial" panose="020B0604020202020204" pitchFamily="34" charset="0"/>
                      <a:ea typeface="黑体" panose="02010609060101010101" pitchFamily="49" charset="-122"/>
                    </a:defRPr>
                  </a:lvl4pPr>
                  <a:lvl5pPr marL="2057400" indent="-228600">
                    <a:spcBef>
                      <a:spcPct val="20000"/>
                    </a:spcBef>
                    <a:buChar char="»"/>
                    <a:defRPr sz="2800">
                      <a:solidFill>
                        <a:srgbClr val="003399"/>
                      </a:solidFill>
                      <a:latin typeface="Arial" panose="020B0604020202020204" pitchFamily="34" charset="0"/>
                      <a:ea typeface="黑体" panose="02010609060101010101" pitchFamily="49" charset="-122"/>
                    </a:defRPr>
                  </a:lvl5pPr>
                  <a:lvl6pPr marL="25146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6pPr>
                  <a:lvl7pPr marL="29718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7pPr>
                  <a:lvl8pPr marL="34290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8pPr>
                  <a:lvl9pPr marL="38862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9pPr>
                </a:lstStyle>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P</a:t>
                  </a:r>
                  <a:r>
                    <a:rPr kumimoji="0" lang="en-US" altLang="zh-CN" sz="800" b="0" i="0" u="none" strike="noStrike" kern="0" cap="none" spc="0" normalizeH="0" baseline="0" noProof="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 3bar</a:t>
                  </a:r>
                  <a:endPar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endParaRP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T</a:t>
                  </a:r>
                  <a:r>
                    <a:rPr kumimoji="0" lang="en-US" altLang="zh-CN" sz="800" b="0" i="0" u="none" strike="noStrike" kern="0" cap="none" spc="0" normalizeH="0" baseline="0" noProof="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 4.5K</a:t>
                  </a:r>
                  <a:endPar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endParaRP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x:  0</a:t>
                  </a: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1"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m</a:t>
                  </a:r>
                  <a:r>
                    <a:rPr kumimoji="0" lang="en-US" altLang="zh-CN" sz="800" b="1" i="0" u="none" strike="noStrike" kern="0" cap="none" spc="0" normalizeH="0" baseline="0" noProof="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 66.04g</a:t>
                  </a:r>
                  <a:r>
                    <a:rPr kumimoji="0" lang="en-US" altLang="zh-CN" sz="800" b="1"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/s</a:t>
                  </a:r>
                  <a:endParaRPr kumimoji="0" lang="zh-CN" altLang="en-US" sz="800" b="1"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endParaRPr>
                </a:p>
              </p:txBody>
            </p:sp>
            <p:cxnSp>
              <p:nvCxnSpPr>
                <p:cNvPr id="33" name="直接箭头连接符 50">
                  <a:extLst>
                    <a:ext uri="{FF2B5EF4-FFF2-40B4-BE49-F238E27FC236}">
                      <a16:creationId xmlns:a16="http://schemas.microsoft.com/office/drawing/2014/main" id="{B780EE6F-8975-7550-A02C-1074D01CF1D4}"/>
                    </a:ext>
                  </a:extLst>
                </p:cNvPr>
                <p:cNvCxnSpPr>
                  <a:cxnSpLocks noChangeShapeType="1"/>
                </p:cNvCxnSpPr>
                <p:nvPr/>
              </p:nvCxnSpPr>
              <p:spPr bwMode="auto">
                <a:xfrm flipV="1">
                  <a:off x="2439310" y="1759720"/>
                  <a:ext cx="126275" cy="253273"/>
                </a:xfrm>
                <a:prstGeom prst="straightConnector1">
                  <a:avLst/>
                </a:prstGeom>
                <a:noFill/>
                <a:ln w="6350">
                  <a:solidFill>
                    <a:srgbClr val="5B9BD5"/>
                  </a:solidFill>
                  <a:miter lim="800000"/>
                  <a:headEnd/>
                  <a:tailEnd type="triangle" w="med" len="med"/>
                </a:ln>
                <a:extLst>
                  <a:ext uri="{909E8E84-426E-40DD-AFC4-6F175D3DCCD1}">
                    <a14:hiddenFill xmlns:a14="http://schemas.microsoft.com/office/drawing/2010/main">
                      <a:noFill/>
                    </a14:hiddenFill>
                  </a:ext>
                </a:extLst>
              </p:spPr>
            </p:cxnSp>
            <p:sp>
              <p:nvSpPr>
                <p:cNvPr id="34" name="文本框 49">
                  <a:extLst>
                    <a:ext uri="{FF2B5EF4-FFF2-40B4-BE49-F238E27FC236}">
                      <a16:creationId xmlns:a16="http://schemas.microsoft.com/office/drawing/2014/main" id="{D62FA135-8B20-6565-670A-FF5114601EE9}"/>
                    </a:ext>
                  </a:extLst>
                </p:cNvPr>
                <p:cNvSpPr txBox="1">
                  <a:spLocks noChangeArrowheads="1"/>
                </p:cNvSpPr>
                <p:nvPr/>
              </p:nvSpPr>
              <p:spPr bwMode="auto">
                <a:xfrm>
                  <a:off x="2565585" y="1061004"/>
                  <a:ext cx="828675" cy="707886"/>
                </a:xfrm>
                <a:prstGeom prst="rect">
                  <a:avLst/>
                </a:prstGeom>
                <a:noFill/>
                <a:ln w="9525">
                  <a:solidFill>
                    <a:srgbClr val="FFFF00"/>
                  </a:solidFill>
                  <a:miter lim="800000"/>
                  <a:headEnd/>
                  <a:tailEnd/>
                </a:ln>
              </p:spPr>
              <p:txBody>
                <a:bodyPr>
                  <a:spAutoFit/>
                </a:bodyPr>
                <a:lstStyle>
                  <a:lvl1pPr>
                    <a:spcBef>
                      <a:spcPct val="20000"/>
                    </a:spcBef>
                    <a:buClr>
                      <a:srgbClr val="00B0F0"/>
                    </a:buClr>
                    <a:buSzPct val="90000"/>
                    <a:buFont typeface="Wingdings" panose="05000000000000000000" pitchFamily="2" charset="2"/>
                    <a:buChar char="n"/>
                    <a:defRPr sz="2800">
                      <a:solidFill>
                        <a:srgbClr val="003399"/>
                      </a:solidFill>
                      <a:latin typeface="微软雅黑" panose="020B0503020204020204" pitchFamily="34" charset="-122"/>
                      <a:ea typeface="微软雅黑" panose="020B0503020204020204" pitchFamily="34" charset="-122"/>
                    </a:defRPr>
                  </a:lvl1pPr>
                  <a:lvl2pPr marL="742950" indent="-285750">
                    <a:spcBef>
                      <a:spcPct val="20000"/>
                    </a:spcBef>
                    <a:buClr>
                      <a:srgbClr val="00B050"/>
                    </a:buClr>
                    <a:buSzPct val="75000"/>
                    <a:buFont typeface="Wingdings" panose="05000000000000000000" pitchFamily="2" charset="2"/>
                    <a:buChar char="l"/>
                    <a:defRPr sz="2400">
                      <a:solidFill>
                        <a:schemeClr val="tx1"/>
                      </a:solidFill>
                      <a:latin typeface="微软雅黑" panose="020B0503020204020204" pitchFamily="34" charset="-122"/>
                      <a:ea typeface="微软雅黑" panose="020B0503020204020204" pitchFamily="34" charset="-122"/>
                    </a:defRPr>
                  </a:lvl2pPr>
                  <a:lvl3pPr marL="1143000" indent="-228600">
                    <a:spcBef>
                      <a:spcPct val="20000"/>
                    </a:spcBef>
                    <a:buChar char="•"/>
                    <a:defRPr sz="2400">
                      <a:solidFill>
                        <a:srgbClr val="003399"/>
                      </a:solidFill>
                      <a:latin typeface="Arial" panose="020B0604020202020204" pitchFamily="34" charset="0"/>
                      <a:ea typeface="黑体" panose="02010609060101010101" pitchFamily="49" charset="-122"/>
                    </a:defRPr>
                  </a:lvl3pPr>
                  <a:lvl4pPr marL="1600200" indent="-228600">
                    <a:spcBef>
                      <a:spcPct val="20000"/>
                    </a:spcBef>
                    <a:buChar char="–"/>
                    <a:defRPr sz="2800">
                      <a:solidFill>
                        <a:srgbClr val="003399"/>
                      </a:solidFill>
                      <a:latin typeface="Arial" panose="020B0604020202020204" pitchFamily="34" charset="0"/>
                      <a:ea typeface="黑体" panose="02010609060101010101" pitchFamily="49" charset="-122"/>
                    </a:defRPr>
                  </a:lvl4pPr>
                  <a:lvl5pPr marL="2057400" indent="-228600">
                    <a:spcBef>
                      <a:spcPct val="20000"/>
                    </a:spcBef>
                    <a:buChar char="»"/>
                    <a:defRPr sz="2800">
                      <a:solidFill>
                        <a:srgbClr val="003399"/>
                      </a:solidFill>
                      <a:latin typeface="Arial" panose="020B0604020202020204" pitchFamily="34" charset="0"/>
                      <a:ea typeface="黑体" panose="02010609060101010101" pitchFamily="49" charset="-122"/>
                    </a:defRPr>
                  </a:lvl5pPr>
                  <a:lvl6pPr marL="25146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6pPr>
                  <a:lvl7pPr marL="29718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7pPr>
                  <a:lvl8pPr marL="34290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8pPr>
                  <a:lvl9pPr marL="38862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9pPr>
                </a:lstStyle>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P</a:t>
                  </a:r>
                  <a:r>
                    <a:rPr kumimoji="0" lang="en-US" altLang="zh-CN" sz="800" b="0" i="0" u="none" strike="noStrike" kern="0" cap="none" spc="0" normalizeH="0" baseline="0" noProof="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 2.990bar</a:t>
                  </a:r>
                  <a:endPar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endParaRP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T</a:t>
                  </a:r>
                  <a:r>
                    <a:rPr kumimoji="0" lang="en-US" altLang="zh-CN" sz="800" b="0" i="0" u="none" strike="noStrike" kern="0" cap="none" spc="0" normalizeH="0" baseline="0" noProof="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 2.4K</a:t>
                  </a:r>
                  <a:endPar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endParaRP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x:  0</a:t>
                  </a: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1"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m</a:t>
                  </a:r>
                  <a:r>
                    <a:rPr kumimoji="0" lang="en-US" altLang="zh-CN" sz="800" b="1" i="0" u="none" strike="noStrike" kern="0" cap="none" spc="0" normalizeH="0" baseline="0" noProof="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 66.04g</a:t>
                  </a:r>
                  <a:r>
                    <a:rPr kumimoji="0" lang="en-US" altLang="zh-CN" sz="800" b="1"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/s</a:t>
                  </a:r>
                  <a:endParaRPr kumimoji="0" lang="zh-CN" altLang="en-US" sz="800" b="1"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endParaRPr>
                </a:p>
              </p:txBody>
            </p:sp>
            <p:cxnSp>
              <p:nvCxnSpPr>
                <p:cNvPr id="35" name="直接箭头连接符 50">
                  <a:extLst>
                    <a:ext uri="{FF2B5EF4-FFF2-40B4-BE49-F238E27FC236}">
                      <a16:creationId xmlns:a16="http://schemas.microsoft.com/office/drawing/2014/main" id="{6DE0A1A7-80CD-5C91-D9FA-3ED9922355FA}"/>
                    </a:ext>
                  </a:extLst>
                </p:cNvPr>
                <p:cNvCxnSpPr>
                  <a:cxnSpLocks noChangeShapeType="1"/>
                </p:cNvCxnSpPr>
                <p:nvPr/>
              </p:nvCxnSpPr>
              <p:spPr bwMode="auto">
                <a:xfrm flipH="1" flipV="1">
                  <a:off x="9553913" y="1713031"/>
                  <a:ext cx="262044" cy="299962"/>
                </a:xfrm>
                <a:prstGeom prst="straightConnector1">
                  <a:avLst/>
                </a:prstGeom>
                <a:noFill/>
                <a:ln w="6350">
                  <a:solidFill>
                    <a:srgbClr val="5B9BD5"/>
                  </a:solidFill>
                  <a:miter lim="800000"/>
                  <a:headEnd/>
                  <a:tailEnd type="triangle" w="med" len="med"/>
                </a:ln>
                <a:extLst>
                  <a:ext uri="{909E8E84-426E-40DD-AFC4-6F175D3DCCD1}">
                    <a14:hiddenFill xmlns:a14="http://schemas.microsoft.com/office/drawing/2010/main">
                      <a:noFill/>
                    </a14:hiddenFill>
                  </a:ext>
                </a:extLst>
              </p:spPr>
            </p:cxnSp>
            <p:sp>
              <p:nvSpPr>
                <p:cNvPr id="36" name="文本框 49">
                  <a:extLst>
                    <a:ext uri="{FF2B5EF4-FFF2-40B4-BE49-F238E27FC236}">
                      <a16:creationId xmlns:a16="http://schemas.microsoft.com/office/drawing/2014/main" id="{CAE24090-8E25-E156-844B-67420B062777}"/>
                    </a:ext>
                  </a:extLst>
                </p:cNvPr>
                <p:cNvSpPr txBox="1">
                  <a:spLocks noChangeArrowheads="1"/>
                </p:cNvSpPr>
                <p:nvPr/>
              </p:nvSpPr>
              <p:spPr bwMode="auto">
                <a:xfrm>
                  <a:off x="8700557" y="1109273"/>
                  <a:ext cx="828675" cy="707886"/>
                </a:xfrm>
                <a:prstGeom prst="rect">
                  <a:avLst/>
                </a:prstGeom>
                <a:noFill/>
                <a:ln w="9525">
                  <a:solidFill>
                    <a:srgbClr val="FFFF00"/>
                  </a:solidFill>
                  <a:miter lim="800000"/>
                  <a:headEnd/>
                  <a:tailEnd/>
                </a:ln>
              </p:spPr>
              <p:txBody>
                <a:bodyPr>
                  <a:spAutoFit/>
                </a:bodyPr>
                <a:lstStyle>
                  <a:lvl1pPr>
                    <a:spcBef>
                      <a:spcPct val="20000"/>
                    </a:spcBef>
                    <a:buClr>
                      <a:srgbClr val="00B0F0"/>
                    </a:buClr>
                    <a:buSzPct val="90000"/>
                    <a:buFont typeface="Wingdings" panose="05000000000000000000" pitchFamily="2" charset="2"/>
                    <a:buChar char="n"/>
                    <a:defRPr sz="2800">
                      <a:solidFill>
                        <a:srgbClr val="003399"/>
                      </a:solidFill>
                      <a:latin typeface="微软雅黑" panose="020B0503020204020204" pitchFamily="34" charset="-122"/>
                      <a:ea typeface="微软雅黑" panose="020B0503020204020204" pitchFamily="34" charset="-122"/>
                    </a:defRPr>
                  </a:lvl1pPr>
                  <a:lvl2pPr marL="742950" indent="-285750">
                    <a:spcBef>
                      <a:spcPct val="20000"/>
                    </a:spcBef>
                    <a:buClr>
                      <a:srgbClr val="00B050"/>
                    </a:buClr>
                    <a:buSzPct val="75000"/>
                    <a:buFont typeface="Wingdings" panose="05000000000000000000" pitchFamily="2" charset="2"/>
                    <a:buChar char="l"/>
                    <a:defRPr sz="2400">
                      <a:solidFill>
                        <a:schemeClr val="tx1"/>
                      </a:solidFill>
                      <a:latin typeface="微软雅黑" panose="020B0503020204020204" pitchFamily="34" charset="-122"/>
                      <a:ea typeface="微软雅黑" panose="020B0503020204020204" pitchFamily="34" charset="-122"/>
                    </a:defRPr>
                  </a:lvl2pPr>
                  <a:lvl3pPr marL="1143000" indent="-228600">
                    <a:spcBef>
                      <a:spcPct val="20000"/>
                    </a:spcBef>
                    <a:buChar char="•"/>
                    <a:defRPr sz="2400">
                      <a:solidFill>
                        <a:srgbClr val="003399"/>
                      </a:solidFill>
                      <a:latin typeface="Arial" panose="020B0604020202020204" pitchFamily="34" charset="0"/>
                      <a:ea typeface="黑体" panose="02010609060101010101" pitchFamily="49" charset="-122"/>
                    </a:defRPr>
                  </a:lvl3pPr>
                  <a:lvl4pPr marL="1600200" indent="-228600">
                    <a:spcBef>
                      <a:spcPct val="20000"/>
                    </a:spcBef>
                    <a:buChar char="–"/>
                    <a:defRPr sz="2800">
                      <a:solidFill>
                        <a:srgbClr val="003399"/>
                      </a:solidFill>
                      <a:latin typeface="Arial" panose="020B0604020202020204" pitchFamily="34" charset="0"/>
                      <a:ea typeface="黑体" panose="02010609060101010101" pitchFamily="49" charset="-122"/>
                    </a:defRPr>
                  </a:lvl4pPr>
                  <a:lvl5pPr marL="2057400" indent="-228600">
                    <a:spcBef>
                      <a:spcPct val="20000"/>
                    </a:spcBef>
                    <a:buChar char="»"/>
                    <a:defRPr sz="2800">
                      <a:solidFill>
                        <a:srgbClr val="003399"/>
                      </a:solidFill>
                      <a:latin typeface="Arial" panose="020B0604020202020204" pitchFamily="34" charset="0"/>
                      <a:ea typeface="黑体" panose="02010609060101010101" pitchFamily="49" charset="-122"/>
                    </a:defRPr>
                  </a:lvl5pPr>
                  <a:lvl6pPr marL="25146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6pPr>
                  <a:lvl7pPr marL="29718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7pPr>
                  <a:lvl8pPr marL="34290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8pPr>
                  <a:lvl9pPr marL="38862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9pPr>
                </a:lstStyle>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P</a:t>
                  </a:r>
                  <a:r>
                    <a:rPr kumimoji="0" lang="en-US" altLang="zh-CN" sz="800" b="0" i="0" u="none" strike="noStrike" kern="0" cap="none" spc="0" normalizeH="0" baseline="0" noProof="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 2.982bar</a:t>
                  </a:r>
                  <a:endPar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endParaRP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T</a:t>
                  </a:r>
                  <a:r>
                    <a:rPr kumimoji="0" lang="en-US" altLang="zh-CN" sz="800" b="0" i="0" u="none" strike="noStrike" kern="0" cap="none" spc="0" normalizeH="0" baseline="0" noProof="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 3.390K</a:t>
                  </a:r>
                  <a:endPar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endParaRP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x:  0</a:t>
                  </a: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1"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m</a:t>
                  </a:r>
                  <a:r>
                    <a:rPr kumimoji="0" lang="en-US" altLang="zh-CN" sz="800" b="1" i="0" u="none" strike="noStrike" kern="0" cap="none" spc="0" normalizeH="0" baseline="0" noProof="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 4.28g</a:t>
                  </a:r>
                  <a:r>
                    <a:rPr kumimoji="0" lang="en-US" altLang="zh-CN" sz="800" b="1"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/s</a:t>
                  </a:r>
                  <a:endParaRPr kumimoji="0" lang="zh-CN" altLang="en-US" sz="800" b="1"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endParaRPr>
                </a:p>
              </p:txBody>
            </p:sp>
            <p:cxnSp>
              <p:nvCxnSpPr>
                <p:cNvPr id="39" name="直接箭头连接符 50">
                  <a:extLst>
                    <a:ext uri="{FF2B5EF4-FFF2-40B4-BE49-F238E27FC236}">
                      <a16:creationId xmlns:a16="http://schemas.microsoft.com/office/drawing/2014/main" id="{DAF92120-8580-5EF6-ED0E-B96794879E6B}"/>
                    </a:ext>
                  </a:extLst>
                </p:cNvPr>
                <p:cNvCxnSpPr>
                  <a:cxnSpLocks noChangeShapeType="1"/>
                </p:cNvCxnSpPr>
                <p:nvPr/>
              </p:nvCxnSpPr>
              <p:spPr bwMode="auto">
                <a:xfrm flipV="1">
                  <a:off x="11545823" y="1556875"/>
                  <a:ext cx="527478" cy="479005"/>
                </a:xfrm>
                <a:prstGeom prst="straightConnector1">
                  <a:avLst/>
                </a:prstGeom>
                <a:noFill/>
                <a:ln w="6350">
                  <a:solidFill>
                    <a:srgbClr val="5B9BD5"/>
                  </a:solidFill>
                  <a:miter lim="800000"/>
                  <a:headEnd/>
                  <a:tailEnd type="triangle" w="med" len="med"/>
                </a:ln>
                <a:extLst>
                  <a:ext uri="{909E8E84-426E-40DD-AFC4-6F175D3DCCD1}">
                    <a14:hiddenFill xmlns:a14="http://schemas.microsoft.com/office/drawing/2010/main">
                      <a:noFill/>
                    </a14:hiddenFill>
                  </a:ext>
                </a:extLst>
              </p:spPr>
            </p:cxnSp>
            <p:sp>
              <p:nvSpPr>
                <p:cNvPr id="41" name="文本框 49">
                  <a:extLst>
                    <a:ext uri="{FF2B5EF4-FFF2-40B4-BE49-F238E27FC236}">
                      <a16:creationId xmlns:a16="http://schemas.microsoft.com/office/drawing/2014/main" id="{FE5BE017-D202-CD29-2CD0-1416987D1F5D}"/>
                    </a:ext>
                  </a:extLst>
                </p:cNvPr>
                <p:cNvSpPr txBox="1">
                  <a:spLocks noChangeArrowheads="1"/>
                </p:cNvSpPr>
                <p:nvPr/>
              </p:nvSpPr>
              <p:spPr bwMode="auto">
                <a:xfrm>
                  <a:off x="1209951" y="2981430"/>
                  <a:ext cx="828675" cy="707886"/>
                </a:xfrm>
                <a:prstGeom prst="rect">
                  <a:avLst/>
                </a:prstGeom>
                <a:noFill/>
                <a:ln w="9525">
                  <a:solidFill>
                    <a:srgbClr val="FFFF00"/>
                  </a:solidFill>
                  <a:miter lim="800000"/>
                  <a:headEnd/>
                  <a:tailEnd/>
                </a:ln>
              </p:spPr>
              <p:txBody>
                <a:bodyPr>
                  <a:spAutoFit/>
                </a:bodyPr>
                <a:lstStyle>
                  <a:lvl1pPr>
                    <a:spcBef>
                      <a:spcPct val="20000"/>
                    </a:spcBef>
                    <a:buClr>
                      <a:srgbClr val="00B0F0"/>
                    </a:buClr>
                    <a:buSzPct val="90000"/>
                    <a:buFont typeface="Wingdings" panose="05000000000000000000" pitchFamily="2" charset="2"/>
                    <a:buChar char="n"/>
                    <a:defRPr sz="2800">
                      <a:solidFill>
                        <a:srgbClr val="003399"/>
                      </a:solidFill>
                      <a:latin typeface="微软雅黑" panose="020B0503020204020204" pitchFamily="34" charset="-122"/>
                      <a:ea typeface="微软雅黑" panose="020B0503020204020204" pitchFamily="34" charset="-122"/>
                    </a:defRPr>
                  </a:lvl1pPr>
                  <a:lvl2pPr marL="742950" indent="-285750">
                    <a:spcBef>
                      <a:spcPct val="20000"/>
                    </a:spcBef>
                    <a:buClr>
                      <a:srgbClr val="00B050"/>
                    </a:buClr>
                    <a:buSzPct val="75000"/>
                    <a:buFont typeface="Wingdings" panose="05000000000000000000" pitchFamily="2" charset="2"/>
                    <a:buChar char="l"/>
                    <a:defRPr sz="2400">
                      <a:solidFill>
                        <a:schemeClr val="tx1"/>
                      </a:solidFill>
                      <a:latin typeface="微软雅黑" panose="020B0503020204020204" pitchFamily="34" charset="-122"/>
                      <a:ea typeface="微软雅黑" panose="020B0503020204020204" pitchFamily="34" charset="-122"/>
                    </a:defRPr>
                  </a:lvl2pPr>
                  <a:lvl3pPr marL="1143000" indent="-228600">
                    <a:spcBef>
                      <a:spcPct val="20000"/>
                    </a:spcBef>
                    <a:buChar char="•"/>
                    <a:defRPr sz="2400">
                      <a:solidFill>
                        <a:srgbClr val="003399"/>
                      </a:solidFill>
                      <a:latin typeface="Arial" panose="020B0604020202020204" pitchFamily="34" charset="0"/>
                      <a:ea typeface="黑体" panose="02010609060101010101" pitchFamily="49" charset="-122"/>
                    </a:defRPr>
                  </a:lvl3pPr>
                  <a:lvl4pPr marL="1600200" indent="-228600">
                    <a:spcBef>
                      <a:spcPct val="20000"/>
                    </a:spcBef>
                    <a:buChar char="–"/>
                    <a:defRPr sz="2800">
                      <a:solidFill>
                        <a:srgbClr val="003399"/>
                      </a:solidFill>
                      <a:latin typeface="Arial" panose="020B0604020202020204" pitchFamily="34" charset="0"/>
                      <a:ea typeface="黑体" panose="02010609060101010101" pitchFamily="49" charset="-122"/>
                    </a:defRPr>
                  </a:lvl4pPr>
                  <a:lvl5pPr marL="2057400" indent="-228600">
                    <a:spcBef>
                      <a:spcPct val="20000"/>
                    </a:spcBef>
                    <a:buChar char="»"/>
                    <a:defRPr sz="2800">
                      <a:solidFill>
                        <a:srgbClr val="003399"/>
                      </a:solidFill>
                      <a:latin typeface="Arial" panose="020B0604020202020204" pitchFamily="34" charset="0"/>
                      <a:ea typeface="黑体" panose="02010609060101010101" pitchFamily="49" charset="-122"/>
                    </a:defRPr>
                  </a:lvl5pPr>
                  <a:lvl6pPr marL="25146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6pPr>
                  <a:lvl7pPr marL="29718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7pPr>
                  <a:lvl8pPr marL="34290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8pPr>
                  <a:lvl9pPr marL="38862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9pPr>
                </a:lstStyle>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P</a:t>
                  </a:r>
                  <a:r>
                    <a:rPr kumimoji="0" lang="en-US" altLang="zh-CN" sz="800" b="0" i="0" u="none" strike="noStrike" kern="0" cap="none" spc="0" normalizeH="0" baseline="0" noProof="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 3016bar</a:t>
                  </a:r>
                  <a:endPar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endParaRP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T</a:t>
                  </a:r>
                  <a:r>
                    <a:rPr kumimoji="0" lang="en-US" altLang="zh-CN" sz="800" b="0" i="0" u="none" strike="noStrike" kern="0" cap="none" spc="0" normalizeH="0" baseline="0" noProof="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 2.482K</a:t>
                  </a:r>
                  <a:endPar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endParaRP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x</a:t>
                  </a:r>
                  <a:r>
                    <a:rPr kumimoji="0" lang="en-US" altLang="zh-CN" sz="800" b="0" i="0" u="none" strike="noStrike" kern="0" cap="none" spc="0" normalizeH="0" baseline="0" noProof="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  1</a:t>
                  </a:r>
                  <a:endPar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endParaRP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1"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m</a:t>
                  </a:r>
                  <a:r>
                    <a:rPr kumimoji="0" lang="en-US" altLang="zh-CN" sz="800" b="1" i="0" u="none" strike="noStrike" kern="0" cap="none" spc="0" normalizeH="0" baseline="0" noProof="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 66.04g</a:t>
                  </a:r>
                  <a:r>
                    <a:rPr kumimoji="0" lang="en-US" altLang="zh-CN" sz="800" b="1"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/s</a:t>
                  </a:r>
                  <a:endParaRPr kumimoji="0" lang="zh-CN" altLang="en-US" sz="800" b="1"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endParaRPr>
                </a:p>
              </p:txBody>
            </p:sp>
            <p:cxnSp>
              <p:nvCxnSpPr>
                <p:cNvPr id="46" name="直接箭头连接符 50">
                  <a:extLst>
                    <a:ext uri="{FF2B5EF4-FFF2-40B4-BE49-F238E27FC236}">
                      <a16:creationId xmlns:a16="http://schemas.microsoft.com/office/drawing/2014/main" id="{82C04F1F-5E69-026D-3B9A-0DE5DAB28D43}"/>
                    </a:ext>
                  </a:extLst>
                </p:cNvPr>
                <p:cNvCxnSpPr>
                  <a:cxnSpLocks noChangeShapeType="1"/>
                </p:cNvCxnSpPr>
                <p:nvPr/>
              </p:nvCxnSpPr>
              <p:spPr bwMode="auto">
                <a:xfrm flipH="1">
                  <a:off x="2051287" y="2858994"/>
                  <a:ext cx="63368" cy="172785"/>
                </a:xfrm>
                <a:prstGeom prst="straightConnector1">
                  <a:avLst/>
                </a:prstGeom>
                <a:noFill/>
                <a:ln w="6350">
                  <a:solidFill>
                    <a:srgbClr val="5B9BD5"/>
                  </a:solidFill>
                  <a:miter lim="800000"/>
                  <a:headEnd/>
                  <a:tailEnd type="triangle" w="med" len="med"/>
                </a:ln>
                <a:extLst>
                  <a:ext uri="{909E8E84-426E-40DD-AFC4-6F175D3DCCD1}">
                    <a14:hiddenFill xmlns:a14="http://schemas.microsoft.com/office/drawing/2010/main">
                      <a:noFill/>
                    </a14:hiddenFill>
                  </a:ext>
                </a:extLst>
              </p:spPr>
            </p:cxnSp>
            <p:sp>
              <p:nvSpPr>
                <p:cNvPr id="2" name="文本框 1">
                  <a:extLst>
                    <a:ext uri="{FF2B5EF4-FFF2-40B4-BE49-F238E27FC236}">
                      <a16:creationId xmlns:a16="http://schemas.microsoft.com/office/drawing/2014/main" id="{73A8FFB1-0A0F-5A95-77BE-25BAC6E1EC45}"/>
                    </a:ext>
                  </a:extLst>
                </p:cNvPr>
                <p:cNvSpPr txBox="1"/>
                <p:nvPr/>
              </p:nvSpPr>
              <p:spPr>
                <a:xfrm>
                  <a:off x="5451250" y="911873"/>
                  <a:ext cx="860985" cy="325873"/>
                </a:xfrm>
                <a:prstGeom prst="rect">
                  <a:avLst/>
                </a:prstGeom>
                <a:noFill/>
              </p:spPr>
              <p:txBody>
                <a:bodyPr wrap="none" rtlCol="0">
                  <a:spAutoFit/>
                </a:bodyPr>
                <a:lstStyle/>
                <a:p>
                  <a:r>
                    <a:rPr lang="en-US" altLang="zh-CN" sz="1200" dirty="0">
                      <a:latin typeface="Arial Unicode MS" panose="020B0604020202020204" pitchFamily="34" charset="-122"/>
                      <a:ea typeface="Arial Unicode MS" panose="020B0604020202020204" pitchFamily="34" charset="-122"/>
                      <a:cs typeface="Arial Unicode MS" panose="020B0604020202020204" pitchFamily="34" charset="-122"/>
                    </a:rPr>
                    <a:t>0.15W/m</a:t>
                  </a:r>
                  <a:endParaRPr lang="zh-CN" altLang="en-US" sz="1200" dirty="0">
                    <a:latin typeface="Arial Unicode MS" panose="020B0604020202020204" pitchFamily="34" charset="-122"/>
                    <a:ea typeface="Arial Unicode MS" panose="020B0604020202020204" pitchFamily="34" charset="-122"/>
                    <a:cs typeface="Arial Unicode MS" panose="020B0604020202020204" pitchFamily="34" charset="-122"/>
                  </a:endParaRPr>
                </a:p>
              </p:txBody>
            </p:sp>
            <p:cxnSp>
              <p:nvCxnSpPr>
                <p:cNvPr id="40" name="直接箭头连接符 50">
                  <a:extLst>
                    <a:ext uri="{FF2B5EF4-FFF2-40B4-BE49-F238E27FC236}">
                      <a16:creationId xmlns:a16="http://schemas.microsoft.com/office/drawing/2014/main" id="{72DC5386-F264-9347-94B8-247C29AF5BF6}"/>
                    </a:ext>
                  </a:extLst>
                </p:cNvPr>
                <p:cNvCxnSpPr>
                  <a:cxnSpLocks noChangeShapeType="1"/>
                </p:cNvCxnSpPr>
                <p:nvPr/>
              </p:nvCxnSpPr>
              <p:spPr bwMode="auto">
                <a:xfrm flipV="1">
                  <a:off x="3498515" y="1636737"/>
                  <a:ext cx="126275" cy="253273"/>
                </a:xfrm>
                <a:prstGeom prst="straightConnector1">
                  <a:avLst/>
                </a:prstGeom>
                <a:noFill/>
                <a:ln w="6350">
                  <a:solidFill>
                    <a:srgbClr val="5B9BD5"/>
                  </a:solidFill>
                  <a:miter lim="800000"/>
                  <a:headEnd/>
                  <a:tailEnd type="triangle" w="med" len="med"/>
                </a:ln>
                <a:extLst>
                  <a:ext uri="{909E8E84-426E-40DD-AFC4-6F175D3DCCD1}">
                    <a14:hiddenFill xmlns:a14="http://schemas.microsoft.com/office/drawing/2010/main">
                      <a:noFill/>
                    </a14:hiddenFill>
                  </a:ext>
                </a:extLst>
              </p:spPr>
            </p:cxnSp>
            <p:sp>
              <p:nvSpPr>
                <p:cNvPr id="42" name="文本框 49">
                  <a:extLst>
                    <a:ext uri="{FF2B5EF4-FFF2-40B4-BE49-F238E27FC236}">
                      <a16:creationId xmlns:a16="http://schemas.microsoft.com/office/drawing/2014/main" id="{2F4879EE-06C6-2249-5028-F62AC1D93341}"/>
                    </a:ext>
                  </a:extLst>
                </p:cNvPr>
                <p:cNvSpPr txBox="1">
                  <a:spLocks noChangeArrowheads="1"/>
                </p:cNvSpPr>
                <p:nvPr/>
              </p:nvSpPr>
              <p:spPr bwMode="auto">
                <a:xfrm>
                  <a:off x="3624790" y="938021"/>
                  <a:ext cx="828675" cy="707886"/>
                </a:xfrm>
                <a:prstGeom prst="rect">
                  <a:avLst/>
                </a:prstGeom>
                <a:noFill/>
                <a:ln w="9525">
                  <a:solidFill>
                    <a:srgbClr val="FFFF00"/>
                  </a:solidFill>
                  <a:miter lim="800000"/>
                  <a:headEnd/>
                  <a:tailEnd/>
                </a:ln>
              </p:spPr>
              <p:txBody>
                <a:bodyPr>
                  <a:spAutoFit/>
                </a:bodyPr>
                <a:lstStyle>
                  <a:lvl1pPr>
                    <a:spcBef>
                      <a:spcPct val="20000"/>
                    </a:spcBef>
                    <a:buClr>
                      <a:srgbClr val="00B0F0"/>
                    </a:buClr>
                    <a:buSzPct val="90000"/>
                    <a:buFont typeface="Wingdings" panose="05000000000000000000" pitchFamily="2" charset="2"/>
                    <a:buChar char="n"/>
                    <a:defRPr sz="2800">
                      <a:solidFill>
                        <a:srgbClr val="003399"/>
                      </a:solidFill>
                      <a:latin typeface="微软雅黑" panose="020B0503020204020204" pitchFamily="34" charset="-122"/>
                      <a:ea typeface="微软雅黑" panose="020B0503020204020204" pitchFamily="34" charset="-122"/>
                    </a:defRPr>
                  </a:lvl1pPr>
                  <a:lvl2pPr marL="742950" indent="-285750">
                    <a:spcBef>
                      <a:spcPct val="20000"/>
                    </a:spcBef>
                    <a:buClr>
                      <a:srgbClr val="00B050"/>
                    </a:buClr>
                    <a:buSzPct val="75000"/>
                    <a:buFont typeface="Wingdings" panose="05000000000000000000" pitchFamily="2" charset="2"/>
                    <a:buChar char="l"/>
                    <a:defRPr sz="2400">
                      <a:solidFill>
                        <a:schemeClr val="tx1"/>
                      </a:solidFill>
                      <a:latin typeface="微软雅黑" panose="020B0503020204020204" pitchFamily="34" charset="-122"/>
                      <a:ea typeface="微软雅黑" panose="020B0503020204020204" pitchFamily="34" charset="-122"/>
                    </a:defRPr>
                  </a:lvl2pPr>
                  <a:lvl3pPr marL="1143000" indent="-228600">
                    <a:spcBef>
                      <a:spcPct val="20000"/>
                    </a:spcBef>
                    <a:buChar char="•"/>
                    <a:defRPr sz="2400">
                      <a:solidFill>
                        <a:srgbClr val="003399"/>
                      </a:solidFill>
                      <a:latin typeface="Arial" panose="020B0604020202020204" pitchFamily="34" charset="0"/>
                      <a:ea typeface="黑体" panose="02010609060101010101" pitchFamily="49" charset="-122"/>
                    </a:defRPr>
                  </a:lvl3pPr>
                  <a:lvl4pPr marL="1600200" indent="-228600">
                    <a:spcBef>
                      <a:spcPct val="20000"/>
                    </a:spcBef>
                    <a:buChar char="–"/>
                    <a:defRPr sz="2800">
                      <a:solidFill>
                        <a:srgbClr val="003399"/>
                      </a:solidFill>
                      <a:latin typeface="Arial" panose="020B0604020202020204" pitchFamily="34" charset="0"/>
                      <a:ea typeface="黑体" panose="02010609060101010101" pitchFamily="49" charset="-122"/>
                    </a:defRPr>
                  </a:lvl4pPr>
                  <a:lvl5pPr marL="2057400" indent="-228600">
                    <a:spcBef>
                      <a:spcPct val="20000"/>
                    </a:spcBef>
                    <a:buChar char="»"/>
                    <a:defRPr sz="2800">
                      <a:solidFill>
                        <a:srgbClr val="003399"/>
                      </a:solidFill>
                      <a:latin typeface="Arial" panose="020B0604020202020204" pitchFamily="34" charset="0"/>
                      <a:ea typeface="黑体" panose="02010609060101010101" pitchFamily="49" charset="-122"/>
                    </a:defRPr>
                  </a:lvl5pPr>
                  <a:lvl6pPr marL="25146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6pPr>
                  <a:lvl7pPr marL="29718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7pPr>
                  <a:lvl8pPr marL="34290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8pPr>
                  <a:lvl9pPr marL="38862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9pPr>
                </a:lstStyle>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P</a:t>
                  </a:r>
                  <a:r>
                    <a:rPr kumimoji="0" lang="en-US" altLang="zh-CN" sz="800" b="0" i="0" u="none" strike="noStrike" kern="0" cap="none" spc="0" normalizeH="0" baseline="0" noProof="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 2.989bar</a:t>
                  </a:r>
                  <a:endPar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endParaRP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T</a:t>
                  </a:r>
                  <a:r>
                    <a:rPr kumimoji="0" lang="en-US" altLang="zh-CN" sz="800" b="0" i="0" u="none" strike="noStrike" kern="0" cap="none" spc="0" normalizeH="0" baseline="0" noProof="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 2.411K</a:t>
                  </a:r>
                  <a:endPar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endParaRP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x:  0</a:t>
                  </a: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1"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m</a:t>
                  </a:r>
                  <a:r>
                    <a:rPr kumimoji="0" lang="en-US" altLang="zh-CN" sz="800" b="1" i="0" u="none" strike="noStrike" kern="0" cap="none" spc="0" normalizeH="0" baseline="0" noProof="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 10.31g</a:t>
                  </a:r>
                  <a:r>
                    <a:rPr kumimoji="0" lang="en-US" altLang="zh-CN" sz="800" b="1"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/s</a:t>
                  </a:r>
                  <a:endParaRPr kumimoji="0" lang="zh-CN" altLang="en-US" sz="800" b="1"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endParaRPr>
                </a:p>
              </p:txBody>
            </p:sp>
            <p:sp>
              <p:nvSpPr>
                <p:cNvPr id="43" name="文本框 49">
                  <a:extLst>
                    <a:ext uri="{FF2B5EF4-FFF2-40B4-BE49-F238E27FC236}">
                      <a16:creationId xmlns:a16="http://schemas.microsoft.com/office/drawing/2014/main" id="{17132F88-F5BE-D0D2-4762-DF0D5952FCB1}"/>
                    </a:ext>
                  </a:extLst>
                </p:cNvPr>
                <p:cNvSpPr txBox="1">
                  <a:spLocks noChangeArrowheads="1"/>
                </p:cNvSpPr>
                <p:nvPr/>
              </p:nvSpPr>
              <p:spPr bwMode="auto">
                <a:xfrm>
                  <a:off x="2328572" y="2287285"/>
                  <a:ext cx="828675" cy="707886"/>
                </a:xfrm>
                <a:prstGeom prst="rect">
                  <a:avLst/>
                </a:prstGeom>
                <a:noFill/>
                <a:ln w="9525">
                  <a:solidFill>
                    <a:srgbClr val="FFFF00"/>
                  </a:solidFill>
                  <a:miter lim="800000"/>
                  <a:headEnd/>
                  <a:tailEnd/>
                </a:ln>
              </p:spPr>
              <p:txBody>
                <a:bodyPr>
                  <a:spAutoFit/>
                </a:bodyPr>
                <a:lstStyle>
                  <a:lvl1pPr>
                    <a:spcBef>
                      <a:spcPct val="20000"/>
                    </a:spcBef>
                    <a:buClr>
                      <a:srgbClr val="00B0F0"/>
                    </a:buClr>
                    <a:buSzPct val="90000"/>
                    <a:buFont typeface="Wingdings" panose="05000000000000000000" pitchFamily="2" charset="2"/>
                    <a:buChar char="n"/>
                    <a:defRPr sz="2800">
                      <a:solidFill>
                        <a:srgbClr val="003399"/>
                      </a:solidFill>
                      <a:latin typeface="微软雅黑" panose="020B0503020204020204" pitchFamily="34" charset="-122"/>
                      <a:ea typeface="微软雅黑" panose="020B0503020204020204" pitchFamily="34" charset="-122"/>
                    </a:defRPr>
                  </a:lvl1pPr>
                  <a:lvl2pPr marL="742950" indent="-285750">
                    <a:spcBef>
                      <a:spcPct val="20000"/>
                    </a:spcBef>
                    <a:buClr>
                      <a:srgbClr val="00B050"/>
                    </a:buClr>
                    <a:buSzPct val="75000"/>
                    <a:buFont typeface="Wingdings" panose="05000000000000000000" pitchFamily="2" charset="2"/>
                    <a:buChar char="l"/>
                    <a:defRPr sz="2400">
                      <a:solidFill>
                        <a:schemeClr val="tx1"/>
                      </a:solidFill>
                      <a:latin typeface="微软雅黑" panose="020B0503020204020204" pitchFamily="34" charset="-122"/>
                      <a:ea typeface="微软雅黑" panose="020B0503020204020204" pitchFamily="34" charset="-122"/>
                    </a:defRPr>
                  </a:lvl2pPr>
                  <a:lvl3pPr marL="1143000" indent="-228600">
                    <a:spcBef>
                      <a:spcPct val="20000"/>
                    </a:spcBef>
                    <a:buChar char="•"/>
                    <a:defRPr sz="2400">
                      <a:solidFill>
                        <a:srgbClr val="003399"/>
                      </a:solidFill>
                      <a:latin typeface="Arial" panose="020B0604020202020204" pitchFamily="34" charset="0"/>
                      <a:ea typeface="黑体" panose="02010609060101010101" pitchFamily="49" charset="-122"/>
                    </a:defRPr>
                  </a:lvl3pPr>
                  <a:lvl4pPr marL="1600200" indent="-228600">
                    <a:spcBef>
                      <a:spcPct val="20000"/>
                    </a:spcBef>
                    <a:buChar char="–"/>
                    <a:defRPr sz="2800">
                      <a:solidFill>
                        <a:srgbClr val="003399"/>
                      </a:solidFill>
                      <a:latin typeface="Arial" panose="020B0604020202020204" pitchFamily="34" charset="0"/>
                      <a:ea typeface="黑体" panose="02010609060101010101" pitchFamily="49" charset="-122"/>
                    </a:defRPr>
                  </a:lvl4pPr>
                  <a:lvl5pPr marL="2057400" indent="-228600">
                    <a:spcBef>
                      <a:spcPct val="20000"/>
                    </a:spcBef>
                    <a:buChar char="»"/>
                    <a:defRPr sz="2800">
                      <a:solidFill>
                        <a:srgbClr val="003399"/>
                      </a:solidFill>
                      <a:latin typeface="Arial" panose="020B0604020202020204" pitchFamily="34" charset="0"/>
                      <a:ea typeface="黑体" panose="02010609060101010101" pitchFamily="49" charset="-122"/>
                    </a:defRPr>
                  </a:lvl5pPr>
                  <a:lvl6pPr marL="25146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6pPr>
                  <a:lvl7pPr marL="29718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7pPr>
                  <a:lvl8pPr marL="34290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8pPr>
                  <a:lvl9pPr marL="38862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9pPr>
                </a:lstStyle>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P</a:t>
                  </a:r>
                  <a:r>
                    <a:rPr kumimoji="0" lang="en-US" altLang="zh-CN" sz="800" b="0" i="0" u="none" strike="noStrike" kern="0" cap="none" spc="0" normalizeH="0" baseline="0" noProof="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 2.989bar</a:t>
                  </a:r>
                  <a:endPar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endParaRP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T</a:t>
                  </a:r>
                  <a:r>
                    <a:rPr kumimoji="0" lang="en-US" altLang="zh-CN" sz="800" b="0" i="0" u="none" strike="noStrike" kern="0" cap="none" spc="0" normalizeH="0" baseline="0" noProof="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 2.411K</a:t>
                  </a:r>
                  <a:endPar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endParaRP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x:  0</a:t>
                  </a: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1"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m</a:t>
                  </a:r>
                  <a:r>
                    <a:rPr kumimoji="0" lang="en-US" altLang="zh-CN" sz="800" b="1" i="0" u="none" strike="noStrike" kern="0" cap="none" spc="0" normalizeH="0" baseline="0" noProof="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 </a:t>
                  </a:r>
                  <a:r>
                    <a:rPr lang="en-US" altLang="zh-CN" sz="800" b="1" kern="0">
                      <a:solidFill>
                        <a:srgbClr val="0000FF"/>
                      </a:solidFill>
                      <a:latin typeface="Calibri" panose="020F0502020204030204" pitchFamily="34" charset="0"/>
                      <a:ea typeface="宋体" panose="02010600030101010101" pitchFamily="2" charset="-122"/>
                      <a:sym typeface="Arial" pitchFamily="34" charset="0"/>
                    </a:rPr>
                    <a:t>55.73</a:t>
                  </a:r>
                  <a:r>
                    <a:rPr kumimoji="0" lang="en-US" altLang="zh-CN" sz="800" b="1" i="0" u="none" strike="noStrike" kern="0" cap="none" spc="0" normalizeH="0" baseline="0" noProof="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g</a:t>
                  </a:r>
                  <a:r>
                    <a:rPr kumimoji="0" lang="en-US" altLang="zh-CN" sz="800" b="1"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/s</a:t>
                  </a:r>
                  <a:endParaRPr kumimoji="0" lang="zh-CN" altLang="en-US" sz="800" b="1"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endParaRPr>
                </a:p>
              </p:txBody>
            </p:sp>
            <p:cxnSp>
              <p:nvCxnSpPr>
                <p:cNvPr id="44" name="直接箭头连接符 50">
                  <a:extLst>
                    <a:ext uri="{FF2B5EF4-FFF2-40B4-BE49-F238E27FC236}">
                      <a16:creationId xmlns:a16="http://schemas.microsoft.com/office/drawing/2014/main" id="{E2BA4BEB-7E07-845E-4078-A34620D5E8E5}"/>
                    </a:ext>
                  </a:extLst>
                </p:cNvPr>
                <p:cNvCxnSpPr>
                  <a:cxnSpLocks noChangeShapeType="1"/>
                </p:cNvCxnSpPr>
                <p:nvPr/>
              </p:nvCxnSpPr>
              <p:spPr bwMode="auto">
                <a:xfrm flipH="1">
                  <a:off x="2638087" y="2012842"/>
                  <a:ext cx="39855" cy="265730"/>
                </a:xfrm>
                <a:prstGeom prst="straightConnector1">
                  <a:avLst/>
                </a:prstGeom>
                <a:noFill/>
                <a:ln w="6350">
                  <a:solidFill>
                    <a:srgbClr val="5B9BD5"/>
                  </a:solidFill>
                  <a:miter lim="800000"/>
                  <a:headEnd/>
                  <a:tailEnd type="triangle" w="med" len="med"/>
                </a:ln>
                <a:extLst>
                  <a:ext uri="{909E8E84-426E-40DD-AFC4-6F175D3DCCD1}">
                    <a14:hiddenFill xmlns:a14="http://schemas.microsoft.com/office/drawing/2010/main">
                      <a:noFill/>
                    </a14:hiddenFill>
                  </a:ext>
                </a:extLst>
              </p:spPr>
            </p:cxnSp>
            <p:sp>
              <p:nvSpPr>
                <p:cNvPr id="59" name="文本框 49">
                  <a:extLst>
                    <a:ext uri="{FF2B5EF4-FFF2-40B4-BE49-F238E27FC236}">
                      <a16:creationId xmlns:a16="http://schemas.microsoft.com/office/drawing/2014/main" id="{4D10B188-95AF-0EB2-5589-6E1BC532A625}"/>
                    </a:ext>
                  </a:extLst>
                </p:cNvPr>
                <p:cNvSpPr txBox="1">
                  <a:spLocks noChangeArrowheads="1"/>
                </p:cNvSpPr>
                <p:nvPr/>
              </p:nvSpPr>
              <p:spPr bwMode="auto">
                <a:xfrm>
                  <a:off x="736436" y="2267791"/>
                  <a:ext cx="828675" cy="707886"/>
                </a:xfrm>
                <a:prstGeom prst="rect">
                  <a:avLst/>
                </a:prstGeom>
                <a:noFill/>
                <a:ln w="9525">
                  <a:solidFill>
                    <a:srgbClr val="FFFF00"/>
                  </a:solidFill>
                  <a:miter lim="800000"/>
                  <a:headEnd/>
                  <a:tailEnd/>
                </a:ln>
              </p:spPr>
              <p:txBody>
                <a:bodyPr>
                  <a:spAutoFit/>
                </a:bodyPr>
                <a:lstStyle>
                  <a:lvl1pPr>
                    <a:spcBef>
                      <a:spcPct val="20000"/>
                    </a:spcBef>
                    <a:buClr>
                      <a:srgbClr val="00B0F0"/>
                    </a:buClr>
                    <a:buSzPct val="90000"/>
                    <a:buFont typeface="Wingdings" panose="05000000000000000000" pitchFamily="2" charset="2"/>
                    <a:buChar char="n"/>
                    <a:defRPr sz="2800">
                      <a:solidFill>
                        <a:srgbClr val="003399"/>
                      </a:solidFill>
                      <a:latin typeface="微软雅黑" panose="020B0503020204020204" pitchFamily="34" charset="-122"/>
                      <a:ea typeface="微软雅黑" panose="020B0503020204020204" pitchFamily="34" charset="-122"/>
                    </a:defRPr>
                  </a:lvl1pPr>
                  <a:lvl2pPr marL="742950" indent="-285750">
                    <a:spcBef>
                      <a:spcPct val="20000"/>
                    </a:spcBef>
                    <a:buClr>
                      <a:srgbClr val="00B050"/>
                    </a:buClr>
                    <a:buSzPct val="75000"/>
                    <a:buFont typeface="Wingdings" panose="05000000000000000000" pitchFamily="2" charset="2"/>
                    <a:buChar char="l"/>
                    <a:defRPr sz="2400">
                      <a:solidFill>
                        <a:schemeClr val="tx1"/>
                      </a:solidFill>
                      <a:latin typeface="微软雅黑" panose="020B0503020204020204" pitchFamily="34" charset="-122"/>
                      <a:ea typeface="微软雅黑" panose="020B0503020204020204" pitchFamily="34" charset="-122"/>
                    </a:defRPr>
                  </a:lvl2pPr>
                  <a:lvl3pPr marL="1143000" indent="-228600">
                    <a:spcBef>
                      <a:spcPct val="20000"/>
                    </a:spcBef>
                    <a:buChar char="•"/>
                    <a:defRPr sz="2400">
                      <a:solidFill>
                        <a:srgbClr val="003399"/>
                      </a:solidFill>
                      <a:latin typeface="Arial" panose="020B0604020202020204" pitchFamily="34" charset="0"/>
                      <a:ea typeface="黑体" panose="02010609060101010101" pitchFamily="49" charset="-122"/>
                    </a:defRPr>
                  </a:lvl3pPr>
                  <a:lvl4pPr marL="1600200" indent="-228600">
                    <a:spcBef>
                      <a:spcPct val="20000"/>
                    </a:spcBef>
                    <a:buChar char="–"/>
                    <a:defRPr sz="2800">
                      <a:solidFill>
                        <a:srgbClr val="003399"/>
                      </a:solidFill>
                      <a:latin typeface="Arial" panose="020B0604020202020204" pitchFamily="34" charset="0"/>
                      <a:ea typeface="黑体" panose="02010609060101010101" pitchFamily="49" charset="-122"/>
                    </a:defRPr>
                  </a:lvl4pPr>
                  <a:lvl5pPr marL="2057400" indent="-228600">
                    <a:spcBef>
                      <a:spcPct val="20000"/>
                    </a:spcBef>
                    <a:buChar char="»"/>
                    <a:defRPr sz="2800">
                      <a:solidFill>
                        <a:srgbClr val="003399"/>
                      </a:solidFill>
                      <a:latin typeface="Arial" panose="020B0604020202020204" pitchFamily="34" charset="0"/>
                      <a:ea typeface="黑体" panose="02010609060101010101" pitchFamily="49" charset="-122"/>
                    </a:defRPr>
                  </a:lvl5pPr>
                  <a:lvl6pPr marL="25146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6pPr>
                  <a:lvl7pPr marL="29718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7pPr>
                  <a:lvl8pPr marL="34290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8pPr>
                  <a:lvl9pPr marL="38862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9pPr>
                </a:lstStyle>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P</a:t>
                  </a:r>
                  <a:r>
                    <a:rPr kumimoji="0" lang="en-US" altLang="zh-CN" sz="800" b="0" i="0" u="none" strike="noStrike" kern="0" cap="none" spc="0" normalizeH="0" baseline="0" noProof="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 2730bar</a:t>
                  </a:r>
                  <a:endPar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endParaRP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T</a:t>
                  </a:r>
                  <a:r>
                    <a:rPr kumimoji="0" lang="en-US" altLang="zh-CN" sz="800" b="0" i="0" u="none" strike="noStrike" kern="0" cap="none" spc="0" normalizeH="0" baseline="0" noProof="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 3.643K</a:t>
                  </a:r>
                  <a:endPar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endParaRP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x</a:t>
                  </a:r>
                  <a:r>
                    <a:rPr kumimoji="0" lang="en-US" altLang="zh-CN" sz="800" b="0" i="0" u="none" strike="noStrike" kern="0" cap="none" spc="0" normalizeH="0" baseline="0" noProof="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  1</a:t>
                  </a:r>
                  <a:endParaRPr kumimoji="0" lang="en-US" altLang="zh-CN" sz="800" b="0"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endParaRPr>
                </a:p>
                <a:p>
                  <a:pPr marL="0" marR="0" lvl="0" indent="0" algn="l" defTabSz="914364" rtl="0" eaLnBrk="1" fontAlgn="auto" latinLnBrk="0" hangingPunct="1">
                    <a:lnSpc>
                      <a:spcPct val="100000"/>
                    </a:lnSpc>
                    <a:spcBef>
                      <a:spcPct val="0"/>
                    </a:spcBef>
                    <a:spcAft>
                      <a:spcPts val="0"/>
                    </a:spcAft>
                    <a:buClrTx/>
                    <a:buSzTx/>
                    <a:buFont typeface="Wingdings" panose="05000000000000000000" pitchFamily="2" charset="2"/>
                    <a:buNone/>
                    <a:tabLst/>
                    <a:defRPr/>
                  </a:pPr>
                  <a:r>
                    <a:rPr kumimoji="0" lang="en-US" altLang="zh-CN" sz="800" b="1"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m</a:t>
                  </a:r>
                  <a:r>
                    <a:rPr kumimoji="0" lang="en-US" altLang="zh-CN" sz="800" b="1" i="0" u="none" strike="noStrike" kern="0" cap="none" spc="0" normalizeH="0" baseline="0" noProof="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 66.04g</a:t>
                  </a:r>
                  <a:r>
                    <a:rPr kumimoji="0" lang="en-US" altLang="zh-CN" sz="800" b="1"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rPr>
                    <a:t>/s</a:t>
                  </a:r>
                  <a:endParaRPr kumimoji="0" lang="zh-CN" altLang="en-US" sz="800" b="1" i="0" u="none" strike="noStrike" kern="0" cap="none" spc="0" normalizeH="0" baseline="0" noProof="0" dirty="0">
                    <a:ln>
                      <a:noFill/>
                    </a:ln>
                    <a:solidFill>
                      <a:srgbClr val="0000FF"/>
                    </a:solidFill>
                    <a:effectLst/>
                    <a:uLnTx/>
                    <a:uFillTx/>
                    <a:latin typeface="Calibri" panose="020F0502020204030204" pitchFamily="34" charset="0"/>
                    <a:ea typeface="宋体" panose="02010600030101010101" pitchFamily="2" charset="-122"/>
                    <a:cs typeface="+mn-cs"/>
                    <a:sym typeface="Arial" pitchFamily="34" charset="0"/>
                  </a:endParaRPr>
                </a:p>
              </p:txBody>
            </p:sp>
            <p:cxnSp>
              <p:nvCxnSpPr>
                <p:cNvPr id="60" name="直接箭头连接符 50">
                  <a:extLst>
                    <a:ext uri="{FF2B5EF4-FFF2-40B4-BE49-F238E27FC236}">
                      <a16:creationId xmlns:a16="http://schemas.microsoft.com/office/drawing/2014/main" id="{23236CBD-71A8-0955-6117-6A9E46C7F0A3}"/>
                    </a:ext>
                  </a:extLst>
                </p:cNvPr>
                <p:cNvCxnSpPr>
                  <a:cxnSpLocks noChangeShapeType="1"/>
                </p:cNvCxnSpPr>
                <p:nvPr/>
              </p:nvCxnSpPr>
              <p:spPr bwMode="auto">
                <a:xfrm flipH="1">
                  <a:off x="1455358" y="2089295"/>
                  <a:ext cx="490367" cy="197990"/>
                </a:xfrm>
                <a:prstGeom prst="straightConnector1">
                  <a:avLst/>
                </a:prstGeom>
                <a:noFill/>
                <a:ln w="6350">
                  <a:solidFill>
                    <a:srgbClr val="5B9BD5"/>
                  </a:solidFill>
                  <a:miter lim="800000"/>
                  <a:headEnd/>
                  <a:tailEnd type="triangle" w="med" len="med"/>
                </a:ln>
                <a:extLst>
                  <a:ext uri="{909E8E84-426E-40DD-AFC4-6F175D3DCCD1}">
                    <a14:hiddenFill xmlns:a14="http://schemas.microsoft.com/office/drawing/2010/main">
                      <a:noFill/>
                    </a14:hiddenFill>
                  </a:ext>
                </a:extLst>
              </p:spPr>
            </p:cxnSp>
            <p:sp>
              <p:nvSpPr>
                <p:cNvPr id="81" name="文本框 80">
                  <a:extLst>
                    <a:ext uri="{FF2B5EF4-FFF2-40B4-BE49-F238E27FC236}">
                      <a16:creationId xmlns:a16="http://schemas.microsoft.com/office/drawing/2014/main" id="{60DD11CC-603B-43C0-97FA-7D3387139085}"/>
                    </a:ext>
                  </a:extLst>
                </p:cNvPr>
                <p:cNvSpPr txBox="1"/>
                <p:nvPr/>
              </p:nvSpPr>
              <p:spPr>
                <a:xfrm>
                  <a:off x="2240302" y="3521655"/>
                  <a:ext cx="2055366" cy="29871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50" b="1" i="0" u="none" strike="noStrike" kern="0" cap="none" spc="0" normalizeH="0" baseline="0" noProof="0">
                      <a:ln>
                        <a:noFill/>
                      </a:ln>
                      <a:solidFill>
                        <a:prstClr val="black"/>
                      </a:solidFill>
                      <a:effectLst/>
                      <a:uLnTx/>
                      <a:uFillTx/>
                      <a:latin typeface="等线" panose="020F0502020204030204"/>
                      <a:ea typeface="等线" panose="02010600030101010101" pitchFamily="2" charset="-122"/>
                      <a:cs typeface="+mn-cs"/>
                    </a:rPr>
                    <a:t>90m</a:t>
                  </a:r>
                  <a:endParaRPr kumimoji="0" lang="zh-CN" altLang="en-US" sz="1050" b="1" i="0" u="none" strike="noStrike" kern="0" cap="none" spc="0" normalizeH="0" baseline="0" noProof="0" dirty="0">
                    <a:ln>
                      <a:noFill/>
                    </a:ln>
                    <a:solidFill>
                      <a:srgbClr val="FF0000"/>
                    </a:solidFill>
                    <a:effectLst/>
                    <a:uLnTx/>
                    <a:uFillTx/>
                    <a:latin typeface="等线" panose="020F0502020204030204"/>
                    <a:ea typeface="等线" panose="02010600030101010101" pitchFamily="2" charset="-122"/>
                    <a:cs typeface="+mn-cs"/>
                  </a:endParaRPr>
                </a:p>
              </p:txBody>
            </p:sp>
            <p:sp>
              <p:nvSpPr>
                <p:cNvPr id="82" name="文本框 81">
                  <a:extLst>
                    <a:ext uri="{FF2B5EF4-FFF2-40B4-BE49-F238E27FC236}">
                      <a16:creationId xmlns:a16="http://schemas.microsoft.com/office/drawing/2014/main" id="{AE209B5C-7078-43FF-8B41-EF8761FA3205}"/>
                    </a:ext>
                  </a:extLst>
                </p:cNvPr>
                <p:cNvSpPr txBox="1"/>
                <p:nvPr/>
              </p:nvSpPr>
              <p:spPr>
                <a:xfrm>
                  <a:off x="3810132" y="3687537"/>
                  <a:ext cx="3649323" cy="289664"/>
                </a:xfrm>
                <a:prstGeom prst="rect">
                  <a:avLst/>
                </a:prstGeom>
                <a:noFill/>
              </p:spPr>
              <p:txBody>
                <a:bodyPr wrap="none" rtlCol="0">
                  <a:spAutoFit/>
                </a:bodyPr>
                <a:lstStyle/>
                <a:p>
                  <a:pPr algn="ctr"/>
                  <a:r>
                    <a:rPr lang="en-US" altLang="zh-CN" sz="1000" kern="100">
                      <a:solidFill>
                        <a:schemeClr val="tx1"/>
                      </a:solidFill>
                      <a:effectLst/>
                      <a:latin typeface="Arial" panose="020B0604020202020204" pitchFamily="34" charset="0"/>
                      <a:cs typeface="Arial" panose="020B0604020202020204" pitchFamily="34" charset="0"/>
                    </a:rPr>
                    <a:t>Φ180×3 </a:t>
                  </a:r>
                  <a:r>
                    <a:rPr lang="zh-CN" altLang="en-US" sz="1000" kern="100">
                      <a:solidFill>
                        <a:schemeClr val="tx1"/>
                      </a:solidFill>
                      <a:effectLst/>
                      <a:latin typeface="Arial" panose="020B0604020202020204" pitchFamily="34" charset="0"/>
                      <a:cs typeface="Arial" panose="020B0604020202020204" pitchFamily="34" charset="0"/>
                    </a:rPr>
                    <a:t>，</a:t>
                  </a:r>
                  <a:r>
                    <a:rPr lang="en-US" altLang="zh-CN" sz="1000" kern="100">
                      <a:solidFill>
                        <a:schemeClr val="tx1"/>
                      </a:solidFill>
                      <a:effectLst/>
                      <a:latin typeface="Arial" panose="020B0604020202020204" pitchFamily="34" charset="0"/>
                      <a:cs typeface="Arial" panose="020B0604020202020204" pitchFamily="34" charset="0"/>
                    </a:rPr>
                    <a:t>electrical polish 2K HGRP, roughness 8E-7m</a:t>
                  </a:r>
                  <a:endParaRPr lang="zh-CN" alt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p:txBody>
            </p:sp>
            <p:sp>
              <p:nvSpPr>
                <p:cNvPr id="83" name="文本框 82">
                  <a:extLst>
                    <a:ext uri="{FF2B5EF4-FFF2-40B4-BE49-F238E27FC236}">
                      <a16:creationId xmlns:a16="http://schemas.microsoft.com/office/drawing/2014/main" id="{D7B09C9F-6D39-44BF-B451-A70525DD649B}"/>
                    </a:ext>
                  </a:extLst>
                </p:cNvPr>
                <p:cNvSpPr txBox="1"/>
                <p:nvPr/>
              </p:nvSpPr>
              <p:spPr>
                <a:xfrm>
                  <a:off x="2873740" y="3715106"/>
                  <a:ext cx="860052" cy="271560"/>
                </a:xfrm>
                <a:prstGeom prst="rect">
                  <a:avLst/>
                </a:prstGeom>
                <a:noFill/>
              </p:spPr>
              <p:txBody>
                <a:bodyPr wrap="square">
                  <a:spAutoFit/>
                </a:bodyPr>
                <a:lstStyle/>
                <a:p>
                  <a:r>
                    <a:rPr lang="en-US" altLang="zh-CN" sz="900" kern="100">
                      <a:solidFill>
                        <a:schemeClr val="tx1"/>
                      </a:solidFill>
                      <a:effectLst/>
                      <a:latin typeface="Arial" panose="020B0604020202020204" pitchFamily="34" charset="0"/>
                      <a:cs typeface="Arial" panose="020B0604020202020204" pitchFamily="34" charset="0"/>
                    </a:rPr>
                    <a:t>Φ273×3.5</a:t>
                  </a:r>
                  <a:endParaRPr lang="zh-CN" altLang="en-US" sz="900"/>
                </a:p>
              </p:txBody>
            </p:sp>
            <p:sp>
              <p:nvSpPr>
                <p:cNvPr id="84" name="文本框 83">
                  <a:extLst>
                    <a:ext uri="{FF2B5EF4-FFF2-40B4-BE49-F238E27FC236}">
                      <a16:creationId xmlns:a16="http://schemas.microsoft.com/office/drawing/2014/main" id="{CF40BF2B-EA6A-49A3-80DF-789A683CB925}"/>
                    </a:ext>
                  </a:extLst>
                </p:cNvPr>
                <p:cNvSpPr txBox="1"/>
                <p:nvPr/>
              </p:nvSpPr>
              <p:spPr>
                <a:xfrm flipH="1">
                  <a:off x="4490928" y="3529350"/>
                  <a:ext cx="1654802" cy="2715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1" i="0" u="none" strike="noStrike" kern="0" cap="none" spc="0" normalizeH="0" baseline="0" noProof="0">
                      <a:ln>
                        <a:noFill/>
                      </a:ln>
                      <a:solidFill>
                        <a:prstClr val="black"/>
                      </a:solidFill>
                      <a:effectLst/>
                      <a:uLnTx/>
                      <a:uFillTx/>
                      <a:latin typeface="等线" panose="020F0502020204030204"/>
                      <a:ea typeface="等线" panose="02010600030101010101" pitchFamily="2" charset="-122"/>
                      <a:cs typeface="+mn-cs"/>
                    </a:rPr>
                    <a:t>224m</a:t>
                  </a:r>
                  <a:endParaRPr kumimoji="0" lang="zh-CN" altLang="en-US" sz="900" b="1" i="0" u="none" strike="noStrike" kern="0" cap="none" spc="0" normalizeH="0" baseline="0" noProof="0" dirty="0">
                    <a:ln>
                      <a:noFill/>
                    </a:ln>
                    <a:solidFill>
                      <a:srgbClr val="FF0000"/>
                    </a:solidFill>
                    <a:effectLst/>
                    <a:uLnTx/>
                    <a:uFillTx/>
                    <a:latin typeface="等线" panose="020F0502020204030204"/>
                    <a:ea typeface="等线" panose="02010600030101010101" pitchFamily="2" charset="-122"/>
                    <a:cs typeface="+mn-cs"/>
                  </a:endParaRPr>
                </a:p>
              </p:txBody>
            </p:sp>
            <p:sp>
              <p:nvSpPr>
                <p:cNvPr id="85" name="文本框 84">
                  <a:extLst>
                    <a:ext uri="{FF2B5EF4-FFF2-40B4-BE49-F238E27FC236}">
                      <a16:creationId xmlns:a16="http://schemas.microsoft.com/office/drawing/2014/main" id="{5FB9D6AD-D24E-4103-9E0B-126D924E6DED}"/>
                    </a:ext>
                  </a:extLst>
                </p:cNvPr>
                <p:cNvSpPr txBox="1"/>
                <p:nvPr/>
              </p:nvSpPr>
              <p:spPr>
                <a:xfrm>
                  <a:off x="1549422" y="2131299"/>
                  <a:ext cx="860052" cy="651746"/>
                </a:xfrm>
                <a:prstGeom prst="rect">
                  <a:avLst/>
                </a:prstGeom>
                <a:noFill/>
              </p:spPr>
              <p:txBody>
                <a:bodyPr wrap="square" rtlCol="0">
                  <a:spAutoFit/>
                </a:bodyPr>
                <a:lstStyle/>
                <a:p>
                  <a:pPr algn="ctr"/>
                  <a:r>
                    <a:rPr lang="zh-CN" altLang="en-US" sz="1000"/>
                    <a:t>△</a:t>
                  </a:r>
                  <a:r>
                    <a:rPr lang="en-US" altLang="zh-CN" sz="1000"/>
                    <a:t>P=286Pa budget</a:t>
                  </a:r>
                </a:p>
                <a:p>
                  <a:r>
                    <a:rPr lang="en-US" altLang="zh-CN" sz="1000"/>
                    <a:t>HX coldside</a:t>
                  </a:r>
                  <a:endParaRPr lang="zh-CN" altLang="en-US" sz="1000"/>
                </a:p>
              </p:txBody>
            </p:sp>
            <p:sp>
              <p:nvSpPr>
                <p:cNvPr id="86" name="文本框 85">
                  <a:extLst>
                    <a:ext uri="{FF2B5EF4-FFF2-40B4-BE49-F238E27FC236}">
                      <a16:creationId xmlns:a16="http://schemas.microsoft.com/office/drawing/2014/main" id="{829035B8-CAEF-42CC-BE9D-39D7A6D51E96}"/>
                    </a:ext>
                  </a:extLst>
                </p:cNvPr>
                <p:cNvSpPr txBox="1"/>
                <p:nvPr/>
              </p:nvSpPr>
              <p:spPr>
                <a:xfrm>
                  <a:off x="9684140" y="3592146"/>
                  <a:ext cx="2595816" cy="289664"/>
                </a:xfrm>
                <a:prstGeom prst="rect">
                  <a:avLst/>
                </a:prstGeom>
                <a:noFill/>
              </p:spPr>
              <p:txBody>
                <a:bodyPr wrap="square" rtlCol="0">
                  <a:spAutoFit/>
                </a:bodyPr>
                <a:lstStyle/>
                <a:p>
                  <a:pPr algn="ctr"/>
                  <a:r>
                    <a:rPr lang="en-US" altLang="zh-CN" sz="1000" kern="100">
                      <a:solidFill>
                        <a:schemeClr val="tx1"/>
                      </a:solidFill>
                      <a:effectLst/>
                      <a:latin typeface="Arial" panose="020B0604020202020204" pitchFamily="34" charset="0"/>
                      <a:cs typeface="Arial" panose="020B0604020202020204" pitchFamily="34" charset="0"/>
                    </a:rPr>
                    <a:t>externalΦ114×2 </a:t>
                  </a:r>
                  <a:r>
                    <a:rPr lang="en-US" alt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rPr>
                    <a:t>Internal DN300</a:t>
                  </a:r>
                  <a:endParaRPr lang="zh-CN" alt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p:txBody>
            </p:sp>
          </p:grpSp>
        </p:grpSp>
      </p:grpSp>
      <p:sp>
        <p:nvSpPr>
          <p:cNvPr id="69" name="文本框 68">
            <a:extLst>
              <a:ext uri="{FF2B5EF4-FFF2-40B4-BE49-F238E27FC236}">
                <a16:creationId xmlns:a16="http://schemas.microsoft.com/office/drawing/2014/main" id="{D7BCA68B-D4FB-4CC9-A3D6-B9973E6D4427}"/>
              </a:ext>
            </a:extLst>
          </p:cNvPr>
          <p:cNvSpPr txBox="1"/>
          <p:nvPr/>
        </p:nvSpPr>
        <p:spPr>
          <a:xfrm>
            <a:off x="7388428" y="3361442"/>
            <a:ext cx="773797" cy="276999"/>
          </a:xfrm>
          <a:prstGeom prst="rect">
            <a:avLst/>
          </a:prstGeom>
          <a:noFill/>
        </p:spPr>
        <p:txBody>
          <a:bodyPr wrap="square" rtlCol="0">
            <a:spAutoFit/>
          </a:bodyPr>
          <a:lstStyle/>
          <a:p>
            <a:r>
              <a:rPr lang="en-US" altLang="zh-CN" sz="1200" dirty="0">
                <a:latin typeface="Arial Unicode MS" panose="020B0604020202020204" pitchFamily="34" charset="-122"/>
                <a:ea typeface="Arial Unicode MS" panose="020B0604020202020204" pitchFamily="34" charset="-122"/>
                <a:cs typeface="Arial Unicode MS" panose="020B0604020202020204" pitchFamily="34" charset="-122"/>
              </a:rPr>
              <a:t>0.3W/m</a:t>
            </a:r>
            <a:endParaRPr lang="zh-CN" altLang="en-US" sz="1200" dirty="0">
              <a:latin typeface="Arial Unicode MS" panose="020B0604020202020204" pitchFamily="34" charset="-122"/>
              <a:ea typeface="Arial Unicode MS" panose="020B0604020202020204" pitchFamily="34" charset="-122"/>
              <a:cs typeface="Arial Unicode MS" panose="020B0604020202020204" pitchFamily="34" charset="-122"/>
            </a:endParaRPr>
          </a:p>
        </p:txBody>
      </p:sp>
      <p:sp>
        <p:nvSpPr>
          <p:cNvPr id="70" name="文本框 69">
            <a:extLst>
              <a:ext uri="{FF2B5EF4-FFF2-40B4-BE49-F238E27FC236}">
                <a16:creationId xmlns:a16="http://schemas.microsoft.com/office/drawing/2014/main" id="{93D0528A-4D4A-486A-BFBD-86DB19354D64}"/>
              </a:ext>
            </a:extLst>
          </p:cNvPr>
          <p:cNvSpPr txBox="1"/>
          <p:nvPr/>
        </p:nvSpPr>
        <p:spPr>
          <a:xfrm>
            <a:off x="9957025" y="249753"/>
            <a:ext cx="2143536" cy="338554"/>
          </a:xfrm>
          <a:prstGeom prst="rect">
            <a:avLst/>
          </a:prstGeom>
        </p:spPr>
        <p:style>
          <a:lnRef idx="1">
            <a:schemeClr val="accent4"/>
          </a:lnRef>
          <a:fillRef idx="2">
            <a:schemeClr val="accent4"/>
          </a:fillRef>
          <a:effectRef idx="1">
            <a:schemeClr val="accent4"/>
          </a:effectRef>
          <a:fontRef idx="minor">
            <a:schemeClr val="dk1"/>
          </a:fontRef>
        </p:style>
        <p:txBody>
          <a:bodyPr wrap="none" rtlCol="0">
            <a:spAutoFit/>
          </a:bodyPr>
          <a:lstStyle/>
          <a:p>
            <a:r>
              <a:rPr lang="en-US" altLang="zh-CN" sz="1600" dirty="0">
                <a:latin typeface="Comic Sans MS" panose="030F0702030302020204" pitchFamily="66" charset="0"/>
              </a:rPr>
              <a:t>Optimization results</a:t>
            </a:r>
            <a:endParaRPr lang="zh-CN" altLang="en-US" sz="1600" dirty="0">
              <a:latin typeface="Comic Sans MS" panose="030F0702030302020204" pitchFamily="66" charset="0"/>
            </a:endParaRPr>
          </a:p>
        </p:txBody>
      </p:sp>
      <p:sp>
        <p:nvSpPr>
          <p:cNvPr id="75" name="标题 2">
            <a:extLst>
              <a:ext uri="{FF2B5EF4-FFF2-40B4-BE49-F238E27FC236}">
                <a16:creationId xmlns:a16="http://schemas.microsoft.com/office/drawing/2014/main" id="{AE4EFC80-FFB6-42A4-8816-D93FC1824398}"/>
              </a:ext>
            </a:extLst>
          </p:cNvPr>
          <p:cNvSpPr>
            <a:spLocks noGrp="1"/>
          </p:cNvSpPr>
          <p:nvPr>
            <p:ph type="title"/>
          </p:nvPr>
        </p:nvSpPr>
        <p:spPr>
          <a:xfrm>
            <a:off x="-30862" y="-27237"/>
            <a:ext cx="10316163" cy="725470"/>
          </a:xfrm>
        </p:spPr>
        <p:txBody>
          <a:bodyPr>
            <a:normAutofit/>
          </a:bodyPr>
          <a:lstStyle/>
          <a:p>
            <a:pPr marL="0" marR="0" lvl="0" indent="0" algn="ctr" defTabSz="1097280" rtl="0" eaLnBrk="1" fontAlgn="base" latinLnBrk="1" hangingPunct="1">
              <a:lnSpc>
                <a:spcPct val="100000"/>
              </a:lnSpc>
              <a:spcBef>
                <a:spcPct val="0"/>
              </a:spcBef>
              <a:spcAft>
                <a:spcPct val="0"/>
              </a:spcAft>
              <a:buClrTx/>
              <a:buSzTx/>
              <a:buFontTx/>
              <a:buNone/>
              <a:tabLst>
                <a:tab pos="0" algn="l"/>
                <a:tab pos="1097280" algn="l"/>
                <a:tab pos="2194560" algn="l"/>
                <a:tab pos="3291840" algn="l"/>
                <a:tab pos="4389120" algn="l"/>
                <a:tab pos="5486400" algn="l"/>
                <a:tab pos="6583680" algn="l"/>
                <a:tab pos="7680960" algn="l"/>
                <a:tab pos="8778240" algn="l"/>
                <a:tab pos="9875520" algn="l"/>
                <a:tab pos="10972800" algn="l"/>
                <a:tab pos="12070080" algn="l"/>
              </a:tabLst>
              <a:defRPr/>
            </a:pPr>
            <a:r>
              <a:rPr lang="en-US" altLang="zh-CN" sz="3200" dirty="0">
                <a:solidFill>
                  <a:srgbClr val="C00000"/>
                </a:solidFill>
                <a:effectLst/>
                <a:latin typeface="Arial" panose="020B0604020202020204" pitchFamily="34" charset="0"/>
                <a:cs typeface="Arial" panose="020B0604020202020204" pitchFamily="34" charset="0"/>
                <a:sym typeface="Arial" pitchFamily="34" charset="0"/>
              </a:rPr>
              <a:t>Higgs--2K process calculation and optimization</a:t>
            </a:r>
            <a:endParaRPr lang="zh-CN" altLang="en-US" sz="3200" dirty="0">
              <a:solidFill>
                <a:srgbClr val="C00000"/>
              </a:solidFill>
              <a:effectLst/>
              <a:latin typeface="Arial" panose="020B0604020202020204" pitchFamily="34" charset="0"/>
              <a:cs typeface="Arial" panose="020B0604020202020204" pitchFamily="34" charset="0"/>
              <a:sym typeface="Arial" pitchFamily="34" charset="0"/>
            </a:endParaRPr>
          </a:p>
        </p:txBody>
      </p:sp>
      <p:sp>
        <p:nvSpPr>
          <p:cNvPr id="12" name="矩形: 圆角 11">
            <a:extLst>
              <a:ext uri="{FF2B5EF4-FFF2-40B4-BE49-F238E27FC236}">
                <a16:creationId xmlns:a16="http://schemas.microsoft.com/office/drawing/2014/main" id="{177F5EDB-72E6-449C-BD30-ECE8BDCBCF72}"/>
              </a:ext>
            </a:extLst>
          </p:cNvPr>
          <p:cNvSpPr/>
          <p:nvPr/>
        </p:nvSpPr>
        <p:spPr>
          <a:xfrm>
            <a:off x="77790" y="906765"/>
            <a:ext cx="12009120" cy="2906622"/>
          </a:xfrm>
          <a:prstGeom prst="roundRect">
            <a:avLst/>
          </a:prstGeom>
          <a:no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矩形: 圆角 75">
            <a:extLst>
              <a:ext uri="{FF2B5EF4-FFF2-40B4-BE49-F238E27FC236}">
                <a16:creationId xmlns:a16="http://schemas.microsoft.com/office/drawing/2014/main" id="{B759917A-0CBC-4D3D-A6FF-BE422FA48154}"/>
              </a:ext>
            </a:extLst>
          </p:cNvPr>
          <p:cNvSpPr/>
          <p:nvPr/>
        </p:nvSpPr>
        <p:spPr>
          <a:xfrm>
            <a:off x="91441" y="3802647"/>
            <a:ext cx="12009120" cy="2906622"/>
          </a:xfrm>
          <a:prstGeom prst="roundRect">
            <a:avLst/>
          </a:prstGeom>
          <a:no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Tree>
    <p:extLst>
      <p:ext uri="{BB962C8B-B14F-4D97-AF65-F5344CB8AC3E}">
        <p14:creationId xmlns:p14="http://schemas.microsoft.com/office/powerpoint/2010/main" val="6953924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BD3A393C-A2F4-8388-B0F1-43667841DA5E}"/>
              </a:ext>
            </a:extLst>
          </p:cNvPr>
          <p:cNvSpPr>
            <a:spLocks noGrp="1"/>
          </p:cNvSpPr>
          <p:nvPr>
            <p:ph type="title"/>
          </p:nvPr>
        </p:nvSpPr>
        <p:spPr>
          <a:xfrm>
            <a:off x="0" y="85702"/>
            <a:ext cx="8391646" cy="725470"/>
          </a:xfrm>
        </p:spPr>
        <p:txBody>
          <a:bodyPr/>
          <a:lstStyle/>
          <a:p>
            <a:r>
              <a:rPr lang="en-US" altLang="zh-CN" sz="2900" dirty="0"/>
              <a:t>EDR- CEPC Cryo-layout at RF section</a:t>
            </a:r>
            <a:endParaRPr lang="zh-CN" altLang="en-US" sz="2900" dirty="0"/>
          </a:p>
        </p:txBody>
      </p:sp>
      <p:sp>
        <p:nvSpPr>
          <p:cNvPr id="4" name="灯片编号占位符 3">
            <a:extLst>
              <a:ext uri="{FF2B5EF4-FFF2-40B4-BE49-F238E27FC236}">
                <a16:creationId xmlns:a16="http://schemas.microsoft.com/office/drawing/2014/main" id="{C879B777-92DE-13B8-B218-7039299C2285}"/>
              </a:ext>
            </a:extLst>
          </p:cNvPr>
          <p:cNvSpPr>
            <a:spLocks noGrp="1"/>
          </p:cNvSpPr>
          <p:nvPr>
            <p:ph type="sldNum" sz="quarter" idx="12"/>
          </p:nvPr>
        </p:nvSpPr>
        <p:spPr>
          <a:xfrm>
            <a:off x="9186228" y="6380446"/>
            <a:ext cx="28448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5E9139-A00B-4B2A-98A6-095DC08F1345}" type="slidenum">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Arial" panose="020B0604020202020204" pitchFamily="34" charset="0"/>
            </a:endParaRPr>
          </a:p>
        </p:txBody>
      </p:sp>
      <p:cxnSp>
        <p:nvCxnSpPr>
          <p:cNvPr id="12" name="直接连接符 11">
            <a:extLst>
              <a:ext uri="{FF2B5EF4-FFF2-40B4-BE49-F238E27FC236}">
                <a16:creationId xmlns:a16="http://schemas.microsoft.com/office/drawing/2014/main" id="{4A711D50-EE7B-2D74-A775-9EE9004A67AA}"/>
              </a:ext>
            </a:extLst>
          </p:cNvPr>
          <p:cNvCxnSpPr>
            <a:cxnSpLocks/>
          </p:cNvCxnSpPr>
          <p:nvPr/>
        </p:nvCxnSpPr>
        <p:spPr>
          <a:xfrm>
            <a:off x="2961450" y="2176765"/>
            <a:ext cx="3974900" cy="6480"/>
          </a:xfrm>
          <a:prstGeom prst="line">
            <a:avLst/>
          </a:prstGeom>
          <a:ln w="38100">
            <a:solidFill>
              <a:srgbClr val="FF0000"/>
            </a:solidFill>
            <a:prstDash val="lgDash"/>
          </a:ln>
        </p:spPr>
        <p:style>
          <a:lnRef idx="1">
            <a:schemeClr val="accent1"/>
          </a:lnRef>
          <a:fillRef idx="0">
            <a:schemeClr val="accent1"/>
          </a:fillRef>
          <a:effectRef idx="0">
            <a:schemeClr val="accent1"/>
          </a:effectRef>
          <a:fontRef idx="minor">
            <a:schemeClr val="tx1"/>
          </a:fontRef>
        </p:style>
      </p:cxnSp>
      <p:cxnSp>
        <p:nvCxnSpPr>
          <p:cNvPr id="18" name="直接连接符 17">
            <a:extLst>
              <a:ext uri="{FF2B5EF4-FFF2-40B4-BE49-F238E27FC236}">
                <a16:creationId xmlns:a16="http://schemas.microsoft.com/office/drawing/2014/main" id="{3588EEE0-206A-DF67-2DB5-66D0E1E078E3}"/>
              </a:ext>
            </a:extLst>
          </p:cNvPr>
          <p:cNvCxnSpPr>
            <a:cxnSpLocks/>
          </p:cNvCxnSpPr>
          <p:nvPr/>
        </p:nvCxnSpPr>
        <p:spPr>
          <a:xfrm>
            <a:off x="1506729" y="3623805"/>
            <a:ext cx="6251157" cy="14988"/>
          </a:xfrm>
          <a:prstGeom prst="line">
            <a:avLst/>
          </a:prstGeom>
          <a:ln w="38100">
            <a:solidFill>
              <a:srgbClr val="FF0000"/>
            </a:solidFill>
            <a:prstDash val="lgDash"/>
          </a:ln>
        </p:spPr>
        <p:style>
          <a:lnRef idx="1">
            <a:schemeClr val="accent1"/>
          </a:lnRef>
          <a:fillRef idx="0">
            <a:schemeClr val="accent1"/>
          </a:fillRef>
          <a:effectRef idx="0">
            <a:schemeClr val="accent1"/>
          </a:effectRef>
          <a:fontRef idx="minor">
            <a:schemeClr val="tx1"/>
          </a:fontRef>
        </p:style>
      </p:cxnSp>
      <p:sp>
        <p:nvSpPr>
          <p:cNvPr id="61" name="文本框 60">
            <a:extLst>
              <a:ext uri="{FF2B5EF4-FFF2-40B4-BE49-F238E27FC236}">
                <a16:creationId xmlns:a16="http://schemas.microsoft.com/office/drawing/2014/main" id="{0F723992-9A0F-1A9C-9D79-098975C9BCBE}"/>
              </a:ext>
            </a:extLst>
          </p:cNvPr>
          <p:cNvSpPr txBox="1"/>
          <p:nvPr/>
        </p:nvSpPr>
        <p:spPr>
          <a:xfrm>
            <a:off x="6670658" y="3555578"/>
            <a:ext cx="1534189" cy="41772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a:ln>
                  <a:noFill/>
                </a:ln>
                <a:solidFill>
                  <a:srgbClr val="FF0000"/>
                </a:solidFill>
                <a:effectLst/>
                <a:uLnTx/>
                <a:uFillTx/>
                <a:latin typeface="Calibri"/>
                <a:ea typeface="宋体" panose="02010600030101010101" pitchFamily="2" charset="-122"/>
                <a:cs typeface="+mn-cs"/>
              </a:rPr>
              <a:t>Beam </a:t>
            </a:r>
            <a:r>
              <a:rPr kumimoji="0" lang="en-US" altLang="zh-CN" sz="1800" b="1" i="0" u="none" strike="noStrike" kern="1200" cap="none" spc="0" normalizeH="0" baseline="0" noProof="0" dirty="0">
                <a:ln>
                  <a:noFill/>
                </a:ln>
                <a:solidFill>
                  <a:srgbClr val="FF0000"/>
                </a:solidFill>
                <a:effectLst/>
                <a:uLnTx/>
                <a:uFillTx/>
                <a:latin typeface="Calibri"/>
                <a:ea typeface="宋体" panose="02010600030101010101" pitchFamily="2" charset="-122"/>
                <a:cs typeface="+mn-cs"/>
              </a:rPr>
              <a:t>tunnel</a:t>
            </a:r>
            <a:endParaRPr kumimoji="0" lang="zh-CN" altLang="en-US" sz="1800" b="1" i="0" u="none" strike="noStrike" kern="1200" cap="none" spc="0" normalizeH="0" baseline="0" noProof="0" dirty="0">
              <a:ln>
                <a:noFill/>
              </a:ln>
              <a:solidFill>
                <a:srgbClr val="FF0000"/>
              </a:solidFill>
              <a:effectLst/>
              <a:uLnTx/>
              <a:uFillTx/>
              <a:latin typeface="Calibri"/>
              <a:ea typeface="宋体" panose="02010600030101010101" pitchFamily="2" charset="-122"/>
              <a:cs typeface="+mn-cs"/>
            </a:endParaRPr>
          </a:p>
        </p:txBody>
      </p:sp>
      <p:cxnSp>
        <p:nvCxnSpPr>
          <p:cNvPr id="23" name="直接连接符 22">
            <a:extLst>
              <a:ext uri="{FF2B5EF4-FFF2-40B4-BE49-F238E27FC236}">
                <a16:creationId xmlns:a16="http://schemas.microsoft.com/office/drawing/2014/main" id="{0C4E2891-3891-6FF7-00B0-8A15CD25069A}"/>
              </a:ext>
            </a:extLst>
          </p:cNvPr>
          <p:cNvCxnSpPr>
            <a:cxnSpLocks/>
          </p:cNvCxnSpPr>
          <p:nvPr/>
        </p:nvCxnSpPr>
        <p:spPr>
          <a:xfrm>
            <a:off x="6105420" y="3404916"/>
            <a:ext cx="4003" cy="1382816"/>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7" name="直接连接符 26">
            <a:extLst>
              <a:ext uri="{FF2B5EF4-FFF2-40B4-BE49-F238E27FC236}">
                <a16:creationId xmlns:a16="http://schemas.microsoft.com/office/drawing/2014/main" id="{68729D8F-EA82-67FB-F58C-455E42AB1060}"/>
              </a:ext>
            </a:extLst>
          </p:cNvPr>
          <p:cNvCxnSpPr>
            <a:cxnSpLocks/>
          </p:cNvCxnSpPr>
          <p:nvPr/>
        </p:nvCxnSpPr>
        <p:spPr>
          <a:xfrm>
            <a:off x="6105421" y="4793071"/>
            <a:ext cx="3906114" cy="4845"/>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3" name="直接连接符 32">
            <a:extLst>
              <a:ext uri="{FF2B5EF4-FFF2-40B4-BE49-F238E27FC236}">
                <a16:creationId xmlns:a16="http://schemas.microsoft.com/office/drawing/2014/main" id="{B325BC2A-1D64-C4CE-4131-92D6C4A338CE}"/>
              </a:ext>
            </a:extLst>
          </p:cNvPr>
          <p:cNvCxnSpPr>
            <a:cxnSpLocks/>
          </p:cNvCxnSpPr>
          <p:nvPr/>
        </p:nvCxnSpPr>
        <p:spPr>
          <a:xfrm flipH="1">
            <a:off x="9031555" y="4583491"/>
            <a:ext cx="0" cy="20424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4" name="直接连接符 33">
            <a:extLst>
              <a:ext uri="{FF2B5EF4-FFF2-40B4-BE49-F238E27FC236}">
                <a16:creationId xmlns:a16="http://schemas.microsoft.com/office/drawing/2014/main" id="{031CB772-502C-B772-6B28-2734644C86FB}"/>
              </a:ext>
            </a:extLst>
          </p:cNvPr>
          <p:cNvCxnSpPr>
            <a:cxnSpLocks/>
          </p:cNvCxnSpPr>
          <p:nvPr/>
        </p:nvCxnSpPr>
        <p:spPr>
          <a:xfrm flipH="1">
            <a:off x="8843108" y="4588981"/>
            <a:ext cx="0" cy="20424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5" name="直接连接符 34">
            <a:extLst>
              <a:ext uri="{FF2B5EF4-FFF2-40B4-BE49-F238E27FC236}">
                <a16:creationId xmlns:a16="http://schemas.microsoft.com/office/drawing/2014/main" id="{26BC7B20-C851-D75A-7039-2140AD5DCA34}"/>
              </a:ext>
            </a:extLst>
          </p:cNvPr>
          <p:cNvCxnSpPr>
            <a:cxnSpLocks/>
          </p:cNvCxnSpPr>
          <p:nvPr/>
        </p:nvCxnSpPr>
        <p:spPr>
          <a:xfrm flipH="1">
            <a:off x="8649119" y="4596418"/>
            <a:ext cx="0" cy="20424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6" name="直接连接符 35">
            <a:extLst>
              <a:ext uri="{FF2B5EF4-FFF2-40B4-BE49-F238E27FC236}">
                <a16:creationId xmlns:a16="http://schemas.microsoft.com/office/drawing/2014/main" id="{8D1BB9AD-3C68-A233-7AE8-02C55B78F290}"/>
              </a:ext>
            </a:extLst>
          </p:cNvPr>
          <p:cNvCxnSpPr>
            <a:cxnSpLocks/>
          </p:cNvCxnSpPr>
          <p:nvPr/>
        </p:nvCxnSpPr>
        <p:spPr>
          <a:xfrm flipH="1">
            <a:off x="8456515" y="4593290"/>
            <a:ext cx="0" cy="20424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7" name="直接连接符 36">
            <a:extLst>
              <a:ext uri="{FF2B5EF4-FFF2-40B4-BE49-F238E27FC236}">
                <a16:creationId xmlns:a16="http://schemas.microsoft.com/office/drawing/2014/main" id="{306F6063-937D-575C-CBFD-32D91561F051}"/>
              </a:ext>
            </a:extLst>
          </p:cNvPr>
          <p:cNvCxnSpPr>
            <a:cxnSpLocks/>
          </p:cNvCxnSpPr>
          <p:nvPr/>
        </p:nvCxnSpPr>
        <p:spPr>
          <a:xfrm flipH="1">
            <a:off x="8262526" y="4593289"/>
            <a:ext cx="0" cy="20424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8" name="直接连接符 37">
            <a:extLst>
              <a:ext uri="{FF2B5EF4-FFF2-40B4-BE49-F238E27FC236}">
                <a16:creationId xmlns:a16="http://schemas.microsoft.com/office/drawing/2014/main" id="{0CFF325A-8259-7114-86D1-C287ABE25289}"/>
              </a:ext>
            </a:extLst>
          </p:cNvPr>
          <p:cNvCxnSpPr>
            <a:cxnSpLocks/>
          </p:cNvCxnSpPr>
          <p:nvPr/>
        </p:nvCxnSpPr>
        <p:spPr>
          <a:xfrm flipH="1">
            <a:off x="8074079" y="4598779"/>
            <a:ext cx="0" cy="20424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9" name="直接连接符 38">
            <a:extLst>
              <a:ext uri="{FF2B5EF4-FFF2-40B4-BE49-F238E27FC236}">
                <a16:creationId xmlns:a16="http://schemas.microsoft.com/office/drawing/2014/main" id="{9BEEB1EC-8398-3C0F-36FD-6AE113698CA4}"/>
              </a:ext>
            </a:extLst>
          </p:cNvPr>
          <p:cNvCxnSpPr>
            <a:cxnSpLocks/>
          </p:cNvCxnSpPr>
          <p:nvPr/>
        </p:nvCxnSpPr>
        <p:spPr>
          <a:xfrm flipH="1">
            <a:off x="7880089" y="4597598"/>
            <a:ext cx="0" cy="20424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0" name="直接连接符 39">
            <a:extLst>
              <a:ext uri="{FF2B5EF4-FFF2-40B4-BE49-F238E27FC236}">
                <a16:creationId xmlns:a16="http://schemas.microsoft.com/office/drawing/2014/main" id="{FC9B99BC-2BDB-A214-D83C-0F7B306A82A5}"/>
              </a:ext>
            </a:extLst>
          </p:cNvPr>
          <p:cNvCxnSpPr>
            <a:cxnSpLocks/>
          </p:cNvCxnSpPr>
          <p:nvPr/>
        </p:nvCxnSpPr>
        <p:spPr>
          <a:xfrm flipH="1">
            <a:off x="7687486" y="4603088"/>
            <a:ext cx="0" cy="20424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1" name="直接连接符 40">
            <a:extLst>
              <a:ext uri="{FF2B5EF4-FFF2-40B4-BE49-F238E27FC236}">
                <a16:creationId xmlns:a16="http://schemas.microsoft.com/office/drawing/2014/main" id="{024BCB0C-5610-3017-9873-F17595B1CDD7}"/>
              </a:ext>
            </a:extLst>
          </p:cNvPr>
          <p:cNvCxnSpPr>
            <a:cxnSpLocks/>
          </p:cNvCxnSpPr>
          <p:nvPr/>
        </p:nvCxnSpPr>
        <p:spPr>
          <a:xfrm flipH="1">
            <a:off x="7481026" y="4574640"/>
            <a:ext cx="0" cy="20424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2" name="直接连接符 41">
            <a:extLst>
              <a:ext uri="{FF2B5EF4-FFF2-40B4-BE49-F238E27FC236}">
                <a16:creationId xmlns:a16="http://schemas.microsoft.com/office/drawing/2014/main" id="{A681C1B3-70B6-A1D0-316B-87B66E7FF7C5}"/>
              </a:ext>
            </a:extLst>
          </p:cNvPr>
          <p:cNvCxnSpPr>
            <a:cxnSpLocks/>
          </p:cNvCxnSpPr>
          <p:nvPr/>
        </p:nvCxnSpPr>
        <p:spPr>
          <a:xfrm flipH="1">
            <a:off x="7292579" y="4573406"/>
            <a:ext cx="0" cy="20424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3" name="直接连接符 42">
            <a:extLst>
              <a:ext uri="{FF2B5EF4-FFF2-40B4-BE49-F238E27FC236}">
                <a16:creationId xmlns:a16="http://schemas.microsoft.com/office/drawing/2014/main" id="{094DA45A-4B85-4C28-C41D-E1921923252D}"/>
              </a:ext>
            </a:extLst>
          </p:cNvPr>
          <p:cNvCxnSpPr>
            <a:cxnSpLocks/>
          </p:cNvCxnSpPr>
          <p:nvPr/>
        </p:nvCxnSpPr>
        <p:spPr>
          <a:xfrm flipH="1">
            <a:off x="7098590" y="4580844"/>
            <a:ext cx="0" cy="20424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4" name="直接连接符 43">
            <a:extLst>
              <a:ext uri="{FF2B5EF4-FFF2-40B4-BE49-F238E27FC236}">
                <a16:creationId xmlns:a16="http://schemas.microsoft.com/office/drawing/2014/main" id="{263C1465-B778-8A90-2230-C615D49E3001}"/>
              </a:ext>
            </a:extLst>
          </p:cNvPr>
          <p:cNvCxnSpPr>
            <a:cxnSpLocks/>
          </p:cNvCxnSpPr>
          <p:nvPr/>
        </p:nvCxnSpPr>
        <p:spPr>
          <a:xfrm flipH="1">
            <a:off x="6905986" y="4577716"/>
            <a:ext cx="0" cy="20424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6" name="直接连接符 45">
            <a:extLst>
              <a:ext uri="{FF2B5EF4-FFF2-40B4-BE49-F238E27FC236}">
                <a16:creationId xmlns:a16="http://schemas.microsoft.com/office/drawing/2014/main" id="{5B0B7CFF-E83C-8380-31AC-AFF5011ABA91}"/>
              </a:ext>
            </a:extLst>
          </p:cNvPr>
          <p:cNvCxnSpPr>
            <a:cxnSpLocks/>
          </p:cNvCxnSpPr>
          <p:nvPr/>
        </p:nvCxnSpPr>
        <p:spPr>
          <a:xfrm flipH="1">
            <a:off x="9401520" y="4587800"/>
            <a:ext cx="0" cy="204241"/>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47" name="直接连接符 46">
            <a:extLst>
              <a:ext uri="{FF2B5EF4-FFF2-40B4-BE49-F238E27FC236}">
                <a16:creationId xmlns:a16="http://schemas.microsoft.com/office/drawing/2014/main" id="{7D454729-859F-0EBF-4206-6844A9F31E19}"/>
              </a:ext>
            </a:extLst>
          </p:cNvPr>
          <p:cNvCxnSpPr>
            <a:cxnSpLocks/>
          </p:cNvCxnSpPr>
          <p:nvPr/>
        </p:nvCxnSpPr>
        <p:spPr>
          <a:xfrm flipH="1">
            <a:off x="9213073" y="4593290"/>
            <a:ext cx="0" cy="204241"/>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50" name="矩形: 圆角 49">
            <a:extLst>
              <a:ext uri="{FF2B5EF4-FFF2-40B4-BE49-F238E27FC236}">
                <a16:creationId xmlns:a16="http://schemas.microsoft.com/office/drawing/2014/main" id="{6BCD82F9-23CB-74FE-842A-A083AC576CE5}"/>
              </a:ext>
            </a:extLst>
          </p:cNvPr>
          <p:cNvSpPr/>
          <p:nvPr/>
        </p:nvSpPr>
        <p:spPr>
          <a:xfrm flipH="1">
            <a:off x="6471819" y="5268607"/>
            <a:ext cx="1520322" cy="820523"/>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50" b="1" i="0" u="none" strike="noStrike" kern="1200" cap="none" spc="0" normalizeH="0" baseline="0" noProof="0">
                <a:ln>
                  <a:noFill/>
                </a:ln>
                <a:solidFill>
                  <a:prstClr val="black"/>
                </a:solidFill>
                <a:effectLst/>
                <a:uLnTx/>
                <a:uFillTx/>
                <a:latin typeface="Arial Black" panose="020B0A04020102020204" pitchFamily="34" charset="0"/>
                <a:ea typeface="宋体" panose="02010600030101010101" pitchFamily="2" charset="-122"/>
                <a:cs typeface="Aharoni" panose="02010803020104030203" pitchFamily="2" charset="-79"/>
              </a:rPr>
              <a:t>Booster CM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50" b="1" i="0" u="none" strike="noStrike" kern="1200" cap="none" spc="0" normalizeH="0" baseline="0" noProof="0">
                <a:ln>
                  <a:noFill/>
                </a:ln>
                <a:solidFill>
                  <a:prstClr val="black"/>
                </a:solidFill>
                <a:effectLst/>
                <a:uLnTx/>
                <a:uFillTx/>
                <a:latin typeface="Arial Black" panose="020B0A04020102020204" pitchFamily="34" charset="0"/>
                <a:ea typeface="宋体" panose="02010600030101010101" pitchFamily="2" charset="-122"/>
                <a:cs typeface="Aharoni" panose="02010803020104030203" pitchFamily="2" charset="-79"/>
              </a:rPr>
              <a:t>(3 cryomodules, 8×1.3GHZ 9-cell/CM</a:t>
            </a:r>
            <a:r>
              <a:rPr kumimoji="0" lang="en-US" altLang="zh-CN" sz="1600" b="1" i="0" u="none" strike="noStrike" kern="1200" cap="none" spc="0" normalizeH="0" baseline="0" noProof="0">
                <a:ln>
                  <a:noFill/>
                </a:ln>
                <a:solidFill>
                  <a:prstClr val="black"/>
                </a:solidFill>
                <a:effectLst/>
                <a:uLnTx/>
                <a:uFillTx/>
                <a:latin typeface="Arial Black" panose="020B0A04020102020204" pitchFamily="34" charset="0"/>
                <a:ea typeface="宋体" panose="02010600030101010101" pitchFamily="2" charset="-122"/>
                <a:cs typeface="Aharoni" panose="02010803020104030203" pitchFamily="2" charset="-79"/>
              </a:rPr>
              <a:t>)</a:t>
            </a:r>
            <a:endParaRPr kumimoji="0" lang="zh-CN" altLang="en-US" sz="1600" b="1" i="0" u="none" strike="noStrike" kern="1200" cap="none" spc="0" normalizeH="0" baseline="0" noProof="0">
              <a:ln>
                <a:noFill/>
              </a:ln>
              <a:solidFill>
                <a:prstClr val="black"/>
              </a:solidFill>
              <a:effectLst/>
              <a:uLnTx/>
              <a:uFillTx/>
              <a:latin typeface="Arial Black" panose="020B0A04020102020204" pitchFamily="34" charset="0"/>
              <a:ea typeface="宋体" panose="02010600030101010101" pitchFamily="2" charset="-122"/>
              <a:cs typeface="Aharoni" panose="02010803020104030203" pitchFamily="2" charset="-79"/>
            </a:endParaRPr>
          </a:p>
        </p:txBody>
      </p:sp>
      <p:cxnSp>
        <p:nvCxnSpPr>
          <p:cNvPr id="51" name="直接连接符 50">
            <a:extLst>
              <a:ext uri="{FF2B5EF4-FFF2-40B4-BE49-F238E27FC236}">
                <a16:creationId xmlns:a16="http://schemas.microsoft.com/office/drawing/2014/main" id="{EEEA42F6-4CB0-41D4-C066-6F854A527C41}"/>
              </a:ext>
            </a:extLst>
          </p:cNvPr>
          <p:cNvCxnSpPr>
            <a:cxnSpLocks/>
          </p:cNvCxnSpPr>
          <p:nvPr/>
        </p:nvCxnSpPr>
        <p:spPr>
          <a:xfrm flipH="1">
            <a:off x="6797883" y="6092691"/>
            <a:ext cx="0" cy="168795"/>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52" name="直接连接符 51">
            <a:extLst>
              <a:ext uri="{FF2B5EF4-FFF2-40B4-BE49-F238E27FC236}">
                <a16:creationId xmlns:a16="http://schemas.microsoft.com/office/drawing/2014/main" id="{C60EE30F-44A5-DC29-D93B-642AF8A268B0}"/>
              </a:ext>
            </a:extLst>
          </p:cNvPr>
          <p:cNvCxnSpPr>
            <a:cxnSpLocks/>
          </p:cNvCxnSpPr>
          <p:nvPr/>
        </p:nvCxnSpPr>
        <p:spPr>
          <a:xfrm flipH="1">
            <a:off x="7510679" y="6081228"/>
            <a:ext cx="0" cy="17382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53" name="直接连接符 52">
            <a:extLst>
              <a:ext uri="{FF2B5EF4-FFF2-40B4-BE49-F238E27FC236}">
                <a16:creationId xmlns:a16="http://schemas.microsoft.com/office/drawing/2014/main" id="{F27E37D7-1DC3-D826-5E39-AC75E994DA85}"/>
              </a:ext>
            </a:extLst>
          </p:cNvPr>
          <p:cNvCxnSpPr>
            <a:cxnSpLocks/>
          </p:cNvCxnSpPr>
          <p:nvPr/>
        </p:nvCxnSpPr>
        <p:spPr>
          <a:xfrm flipH="1">
            <a:off x="7184009" y="6075314"/>
            <a:ext cx="0" cy="168795"/>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58" name="矩形: 圆角 57">
            <a:extLst>
              <a:ext uri="{FF2B5EF4-FFF2-40B4-BE49-F238E27FC236}">
                <a16:creationId xmlns:a16="http://schemas.microsoft.com/office/drawing/2014/main" id="{B90BC8C5-4992-1724-D945-B98B9394341F}"/>
              </a:ext>
            </a:extLst>
          </p:cNvPr>
          <p:cNvSpPr/>
          <p:nvPr/>
        </p:nvSpPr>
        <p:spPr>
          <a:xfrm flipH="1">
            <a:off x="9663035" y="3943798"/>
            <a:ext cx="709687" cy="625620"/>
          </a:xfrm>
          <a:prstGeom prst="roundRect">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00" b="1" i="0" u="none" strike="noStrike" kern="1200" cap="none" spc="0" normalizeH="0" baseline="0" noProof="0">
                <a:ln>
                  <a:noFill/>
                </a:ln>
                <a:solidFill>
                  <a:prstClr val="black"/>
                </a:solidFill>
                <a:effectLst/>
                <a:uLnTx/>
                <a:uFillTx/>
                <a:latin typeface="Arial Black" panose="020B0A04020102020204" pitchFamily="34" charset="0"/>
                <a:ea typeface="宋体" panose="02010600030101010101" pitchFamily="2" charset="-122"/>
                <a:cs typeface="Aharoni" panose="02010803020104030203" pitchFamily="2" charset="-79"/>
              </a:rPr>
              <a:t>Phase seperator</a:t>
            </a:r>
            <a:endParaRPr kumimoji="0" lang="zh-CN" altLang="en-US" sz="900" b="1" i="0" u="none" strike="noStrike" kern="1200" cap="none" spc="0" normalizeH="0" baseline="0" noProof="0">
              <a:ln>
                <a:noFill/>
              </a:ln>
              <a:solidFill>
                <a:prstClr val="black"/>
              </a:solidFill>
              <a:effectLst/>
              <a:uLnTx/>
              <a:uFillTx/>
              <a:latin typeface="Arial Black" panose="020B0A04020102020204" pitchFamily="34" charset="0"/>
              <a:ea typeface="宋体" panose="02010600030101010101" pitchFamily="2" charset="-122"/>
              <a:cs typeface="Aharoni" panose="02010803020104030203" pitchFamily="2" charset="-79"/>
            </a:endParaRPr>
          </a:p>
        </p:txBody>
      </p:sp>
      <p:cxnSp>
        <p:nvCxnSpPr>
          <p:cNvPr id="59" name="直接连接符 58">
            <a:extLst>
              <a:ext uri="{FF2B5EF4-FFF2-40B4-BE49-F238E27FC236}">
                <a16:creationId xmlns:a16="http://schemas.microsoft.com/office/drawing/2014/main" id="{AC6F646D-0984-D144-03FE-700C0604659A}"/>
              </a:ext>
            </a:extLst>
          </p:cNvPr>
          <p:cNvCxnSpPr>
            <a:cxnSpLocks/>
          </p:cNvCxnSpPr>
          <p:nvPr/>
        </p:nvCxnSpPr>
        <p:spPr>
          <a:xfrm flipH="1">
            <a:off x="10011535" y="4569097"/>
            <a:ext cx="0" cy="222944"/>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65" name="文本框 64">
            <a:extLst>
              <a:ext uri="{FF2B5EF4-FFF2-40B4-BE49-F238E27FC236}">
                <a16:creationId xmlns:a16="http://schemas.microsoft.com/office/drawing/2014/main" id="{320CBED8-2FBC-B004-07FA-89A97DB6A062}"/>
              </a:ext>
            </a:extLst>
          </p:cNvPr>
          <p:cNvSpPr txBox="1"/>
          <p:nvPr/>
        </p:nvSpPr>
        <p:spPr>
          <a:xfrm flipH="1">
            <a:off x="7376753" y="4819216"/>
            <a:ext cx="1654802"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0" cap="none" spc="0" normalizeH="0" baseline="0" noProof="0">
                <a:ln>
                  <a:noFill/>
                </a:ln>
                <a:solidFill>
                  <a:prstClr val="black"/>
                </a:solidFill>
                <a:effectLst/>
                <a:uLnTx/>
                <a:uFillTx/>
                <a:latin typeface="等线" panose="020F0502020204030204"/>
                <a:ea typeface="等线" panose="02010600030101010101" pitchFamily="2" charset="-122"/>
                <a:cs typeface="+mn-cs"/>
              </a:rPr>
              <a:t>224m</a:t>
            </a:r>
            <a:endParaRPr kumimoji="0" lang="zh-CN" altLang="en-US" sz="1600" b="1" i="0" u="none" strike="noStrike" kern="0" cap="none" spc="0" normalizeH="0" baseline="0" noProof="0" dirty="0">
              <a:ln>
                <a:noFill/>
              </a:ln>
              <a:solidFill>
                <a:srgbClr val="FF0000"/>
              </a:solidFill>
              <a:effectLst/>
              <a:uLnTx/>
              <a:uFillTx/>
              <a:latin typeface="等线" panose="020F0502020204030204"/>
              <a:ea typeface="等线" panose="02010600030101010101" pitchFamily="2" charset="-122"/>
              <a:cs typeface="+mn-cs"/>
            </a:endParaRPr>
          </a:p>
        </p:txBody>
      </p:sp>
      <p:cxnSp>
        <p:nvCxnSpPr>
          <p:cNvPr id="66" name="直接箭头连接符 65">
            <a:extLst>
              <a:ext uri="{FF2B5EF4-FFF2-40B4-BE49-F238E27FC236}">
                <a16:creationId xmlns:a16="http://schemas.microsoft.com/office/drawing/2014/main" id="{D3E7E5AE-0B66-2916-2078-56969989C17B}"/>
              </a:ext>
            </a:extLst>
          </p:cNvPr>
          <p:cNvCxnSpPr>
            <a:cxnSpLocks/>
          </p:cNvCxnSpPr>
          <p:nvPr/>
        </p:nvCxnSpPr>
        <p:spPr>
          <a:xfrm flipH="1">
            <a:off x="6797883" y="5103211"/>
            <a:ext cx="3286076" cy="0"/>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8" name="文本框 67">
            <a:extLst>
              <a:ext uri="{FF2B5EF4-FFF2-40B4-BE49-F238E27FC236}">
                <a16:creationId xmlns:a16="http://schemas.microsoft.com/office/drawing/2014/main" id="{DDE38262-F6DD-4FA2-DDB6-F74F8A4E6682}"/>
              </a:ext>
            </a:extLst>
          </p:cNvPr>
          <p:cNvSpPr txBox="1"/>
          <p:nvPr/>
        </p:nvSpPr>
        <p:spPr>
          <a:xfrm flipH="1">
            <a:off x="6356608" y="6244109"/>
            <a:ext cx="1654802"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0" cap="none" spc="0" normalizeH="0" baseline="0" noProof="0">
                <a:ln>
                  <a:noFill/>
                </a:ln>
                <a:solidFill>
                  <a:prstClr val="black"/>
                </a:solidFill>
                <a:effectLst/>
                <a:uLnTx/>
                <a:uFillTx/>
                <a:latin typeface="等线" panose="020F0502020204030204"/>
                <a:ea typeface="等线" panose="02010600030101010101" pitchFamily="2" charset="-122"/>
                <a:cs typeface="+mn-cs"/>
              </a:rPr>
              <a:t>32m</a:t>
            </a:r>
            <a:endParaRPr kumimoji="0" lang="zh-CN" altLang="en-US" sz="1600" b="1" i="0" u="none" strike="noStrike" kern="0" cap="none" spc="0" normalizeH="0" baseline="0" noProof="0" dirty="0">
              <a:ln>
                <a:noFill/>
              </a:ln>
              <a:solidFill>
                <a:srgbClr val="FF0000"/>
              </a:solidFill>
              <a:effectLst/>
              <a:uLnTx/>
              <a:uFillTx/>
              <a:latin typeface="等线" panose="020F0502020204030204"/>
              <a:ea typeface="等线" panose="02010600030101010101" pitchFamily="2" charset="-122"/>
              <a:cs typeface="+mn-cs"/>
            </a:endParaRPr>
          </a:p>
        </p:txBody>
      </p:sp>
      <p:cxnSp>
        <p:nvCxnSpPr>
          <p:cNvPr id="69" name="直接箭头连接符 68">
            <a:extLst>
              <a:ext uri="{FF2B5EF4-FFF2-40B4-BE49-F238E27FC236}">
                <a16:creationId xmlns:a16="http://schemas.microsoft.com/office/drawing/2014/main" id="{165D0FEE-854C-D501-7F71-37C8C1CF859E}"/>
              </a:ext>
            </a:extLst>
          </p:cNvPr>
          <p:cNvCxnSpPr>
            <a:cxnSpLocks/>
          </p:cNvCxnSpPr>
          <p:nvPr/>
        </p:nvCxnSpPr>
        <p:spPr>
          <a:xfrm flipH="1">
            <a:off x="6496124" y="6555279"/>
            <a:ext cx="1402298" cy="0"/>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7" name="文本框 106">
            <a:extLst>
              <a:ext uri="{FF2B5EF4-FFF2-40B4-BE49-F238E27FC236}">
                <a16:creationId xmlns:a16="http://schemas.microsoft.com/office/drawing/2014/main" id="{6F2642EB-6264-A38B-6BA2-D740884D21E2}"/>
              </a:ext>
            </a:extLst>
          </p:cNvPr>
          <p:cNvSpPr txBox="1"/>
          <p:nvPr/>
        </p:nvSpPr>
        <p:spPr>
          <a:xfrm>
            <a:off x="71094" y="1022273"/>
            <a:ext cx="2792111" cy="461665"/>
          </a:xfrm>
          <a:prstGeom prst="rect">
            <a:avLst/>
          </a:prstGeom>
        </p:spPr>
        <p:style>
          <a:lnRef idx="1">
            <a:schemeClr val="accent4"/>
          </a:lnRef>
          <a:fillRef idx="2">
            <a:schemeClr val="accent4"/>
          </a:fillRef>
          <a:effectRef idx="1">
            <a:schemeClr val="accent4"/>
          </a:effectRef>
          <a:fontRef idx="minor">
            <a:schemeClr val="dk1"/>
          </a:fontRef>
        </p:style>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a:ln>
                  <a:noFill/>
                </a:ln>
                <a:solidFill>
                  <a:prstClr val="black"/>
                </a:solidFill>
                <a:effectLst/>
                <a:uLnTx/>
                <a:uFillTx/>
                <a:latin typeface="Calibri"/>
                <a:ea typeface="宋体" panose="02010600030101010101" pitchFamily="2" charset="-122"/>
                <a:cs typeface="+mn-cs"/>
              </a:rPr>
              <a:t>Higgs 30MW/50MW</a:t>
            </a:r>
            <a:endParaRPr kumimoji="0" lang="zh-CN" altLang="en-US" sz="2400" b="1"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graphicFrame>
        <p:nvGraphicFramePr>
          <p:cNvPr id="110" name="表格 109">
            <a:extLst>
              <a:ext uri="{FF2B5EF4-FFF2-40B4-BE49-F238E27FC236}">
                <a16:creationId xmlns:a16="http://schemas.microsoft.com/office/drawing/2014/main" id="{08584B13-0A73-4962-63D8-7F5354B4AE33}"/>
              </a:ext>
            </a:extLst>
          </p:cNvPr>
          <p:cNvGraphicFramePr>
            <a:graphicFrameLocks noGrp="1"/>
          </p:cNvGraphicFramePr>
          <p:nvPr/>
        </p:nvGraphicFramePr>
        <p:xfrm>
          <a:off x="37755" y="3925112"/>
          <a:ext cx="5572966" cy="1397830"/>
        </p:xfrm>
        <a:graphic>
          <a:graphicData uri="http://schemas.openxmlformats.org/drawingml/2006/table">
            <a:tbl>
              <a:tblPr firstRow="1" bandRow="1">
                <a:tableStyleId>{00A15C55-8517-42AA-B614-E9B94910E393}</a:tableStyleId>
              </a:tblPr>
              <a:tblGrid>
                <a:gridCol w="1339223">
                  <a:extLst>
                    <a:ext uri="{9D8B030D-6E8A-4147-A177-3AD203B41FA5}">
                      <a16:colId xmlns:a16="http://schemas.microsoft.com/office/drawing/2014/main" val="2896812098"/>
                    </a:ext>
                  </a:extLst>
                </a:gridCol>
                <a:gridCol w="521580">
                  <a:extLst>
                    <a:ext uri="{9D8B030D-6E8A-4147-A177-3AD203B41FA5}">
                      <a16:colId xmlns:a16="http://schemas.microsoft.com/office/drawing/2014/main" val="4071240666"/>
                    </a:ext>
                  </a:extLst>
                </a:gridCol>
                <a:gridCol w="596086">
                  <a:extLst>
                    <a:ext uri="{9D8B030D-6E8A-4147-A177-3AD203B41FA5}">
                      <a16:colId xmlns:a16="http://schemas.microsoft.com/office/drawing/2014/main" val="1073003300"/>
                    </a:ext>
                  </a:extLst>
                </a:gridCol>
                <a:gridCol w="565550">
                  <a:extLst>
                    <a:ext uri="{9D8B030D-6E8A-4147-A177-3AD203B41FA5}">
                      <a16:colId xmlns:a16="http://schemas.microsoft.com/office/drawing/2014/main" val="3990757523"/>
                    </a:ext>
                  </a:extLst>
                </a:gridCol>
                <a:gridCol w="565550">
                  <a:extLst>
                    <a:ext uri="{9D8B030D-6E8A-4147-A177-3AD203B41FA5}">
                      <a16:colId xmlns:a16="http://schemas.microsoft.com/office/drawing/2014/main" val="3366131074"/>
                    </a:ext>
                  </a:extLst>
                </a:gridCol>
                <a:gridCol w="599826">
                  <a:extLst>
                    <a:ext uri="{9D8B030D-6E8A-4147-A177-3AD203B41FA5}">
                      <a16:colId xmlns:a16="http://schemas.microsoft.com/office/drawing/2014/main" val="3073990071"/>
                    </a:ext>
                  </a:extLst>
                </a:gridCol>
                <a:gridCol w="582688">
                  <a:extLst>
                    <a:ext uri="{9D8B030D-6E8A-4147-A177-3AD203B41FA5}">
                      <a16:colId xmlns:a16="http://schemas.microsoft.com/office/drawing/2014/main" val="1786871990"/>
                    </a:ext>
                  </a:extLst>
                </a:gridCol>
                <a:gridCol w="802463">
                  <a:extLst>
                    <a:ext uri="{9D8B030D-6E8A-4147-A177-3AD203B41FA5}">
                      <a16:colId xmlns:a16="http://schemas.microsoft.com/office/drawing/2014/main" val="1903877246"/>
                    </a:ext>
                  </a:extLst>
                </a:gridCol>
              </a:tblGrid>
              <a:tr h="261330">
                <a:tc>
                  <a:txBody>
                    <a:bodyPr/>
                    <a:lstStyle/>
                    <a:p>
                      <a:pPr algn="ctr"/>
                      <a:r>
                        <a:rPr lang="en-US" sz="1000" kern="100">
                          <a:solidFill>
                            <a:schemeClr val="tx1"/>
                          </a:solidFill>
                          <a:effectLst/>
                          <a:highlight>
                            <a:srgbClr val="FFFFFF"/>
                          </a:highlight>
                          <a:latin typeface="Arial" panose="020B0604020202020204" pitchFamily="34" charset="0"/>
                          <a:cs typeface="Arial" panose="020B0604020202020204" pitchFamily="34" charset="0"/>
                        </a:rPr>
                        <a:t>Operating parameters</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sz="1000" kern="100">
                          <a:solidFill>
                            <a:schemeClr val="tx1"/>
                          </a:solidFill>
                          <a:effectLst/>
                          <a:highlight>
                            <a:srgbClr val="FFFFFF"/>
                          </a:highlight>
                          <a:latin typeface="Arial" panose="020B0604020202020204" pitchFamily="34" charset="0"/>
                          <a:cs typeface="Arial" panose="020B0604020202020204" pitchFamily="34" charset="0"/>
                        </a:rPr>
                        <a:t>A</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sz="1000" kern="100">
                          <a:solidFill>
                            <a:schemeClr val="tx1"/>
                          </a:solidFill>
                          <a:effectLst/>
                          <a:highlight>
                            <a:srgbClr val="FFFFFF"/>
                          </a:highlight>
                          <a:latin typeface="Arial" panose="020B0604020202020204" pitchFamily="34" charset="0"/>
                          <a:cs typeface="Arial" panose="020B0604020202020204" pitchFamily="34" charset="0"/>
                        </a:rPr>
                        <a:t>B</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sz="1000" kern="100">
                          <a:solidFill>
                            <a:schemeClr val="tx1"/>
                          </a:solidFill>
                          <a:effectLst/>
                          <a:highlight>
                            <a:srgbClr val="FFFFFF"/>
                          </a:highlight>
                          <a:latin typeface="Arial" panose="020B0604020202020204" pitchFamily="34" charset="0"/>
                          <a:cs typeface="Arial" panose="020B0604020202020204" pitchFamily="34" charset="0"/>
                        </a:rPr>
                        <a:t>C</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sz="1000" kern="100">
                          <a:solidFill>
                            <a:schemeClr val="tx1"/>
                          </a:solidFill>
                          <a:effectLst/>
                          <a:highlight>
                            <a:srgbClr val="FFFFFF"/>
                          </a:highlight>
                          <a:latin typeface="Arial" panose="020B0604020202020204" pitchFamily="34" charset="0"/>
                          <a:cs typeface="Arial" panose="020B0604020202020204" pitchFamily="34" charset="0"/>
                        </a:rPr>
                        <a:t>D</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sz="1000" kern="100">
                          <a:solidFill>
                            <a:schemeClr val="tx1"/>
                          </a:solidFill>
                          <a:effectLst/>
                          <a:highlight>
                            <a:srgbClr val="FFFFFF"/>
                          </a:highlight>
                          <a:latin typeface="Arial" panose="020B0604020202020204" pitchFamily="34" charset="0"/>
                          <a:cs typeface="Arial" panose="020B0604020202020204" pitchFamily="34" charset="0"/>
                        </a:rPr>
                        <a:t>E</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sz="1000" kern="100">
                          <a:solidFill>
                            <a:schemeClr val="tx1"/>
                          </a:solidFill>
                          <a:effectLst/>
                          <a:highlight>
                            <a:srgbClr val="FFFFFF"/>
                          </a:highlight>
                          <a:latin typeface="Arial" panose="020B0604020202020204" pitchFamily="34" charset="0"/>
                          <a:cs typeface="Arial" panose="020B0604020202020204" pitchFamily="34" charset="0"/>
                        </a:rPr>
                        <a:t>F</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altLang="zh-CN" sz="1000" kern="100">
                          <a:solidFill>
                            <a:schemeClr val="tx1"/>
                          </a:solidFill>
                          <a:effectLst/>
                          <a:highlight>
                            <a:srgbClr val="FFFFFF"/>
                          </a:highlight>
                          <a:latin typeface="Arial" panose="020B0604020202020204" pitchFamily="34" charset="0"/>
                          <a:ea typeface="等线" panose="02010600030101010101" pitchFamily="2" charset="-122"/>
                          <a:cs typeface="Arial" panose="020B0604020202020204" pitchFamily="34" charset="0"/>
                        </a:rPr>
                        <a:t>H</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2311138403"/>
                  </a:ext>
                </a:extLst>
              </a:tr>
              <a:tr h="178630">
                <a:tc>
                  <a:txBody>
                    <a:bodyPr/>
                    <a:lstStyle/>
                    <a:p>
                      <a:pPr algn="ctr"/>
                      <a:r>
                        <a:rPr lang="en-US" sz="1000" kern="100">
                          <a:solidFill>
                            <a:schemeClr val="tx1"/>
                          </a:solidFill>
                          <a:effectLst/>
                          <a:highlight>
                            <a:srgbClr val="FFFFFF"/>
                          </a:highlight>
                          <a:latin typeface="Arial" panose="020B0604020202020204" pitchFamily="34" charset="0"/>
                          <a:cs typeface="Arial" panose="020B0604020202020204" pitchFamily="34" charset="0"/>
                        </a:rPr>
                        <a:t>Pressure / [bara]</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sz="1000" kern="100">
                          <a:solidFill>
                            <a:schemeClr val="tx1"/>
                          </a:solidFill>
                          <a:effectLst/>
                          <a:highlight>
                            <a:srgbClr val="FFFFFF"/>
                          </a:highlight>
                          <a:latin typeface="Arial" panose="020B0604020202020204" pitchFamily="34" charset="0"/>
                          <a:cs typeface="Arial" panose="020B0604020202020204" pitchFamily="34" charset="0"/>
                        </a:rPr>
                        <a:t>3</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sz="1000" kern="100">
                          <a:solidFill>
                            <a:schemeClr val="tx1"/>
                          </a:solidFill>
                          <a:effectLst/>
                          <a:highlight>
                            <a:srgbClr val="FFFFFF"/>
                          </a:highlight>
                          <a:latin typeface="Arial" panose="020B0604020202020204" pitchFamily="34" charset="0"/>
                          <a:cs typeface="Arial" panose="020B0604020202020204" pitchFamily="34" charset="0"/>
                        </a:rPr>
                        <a:t>0.031</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sz="1000" kern="100">
                          <a:solidFill>
                            <a:schemeClr val="tx1"/>
                          </a:solidFill>
                          <a:effectLst/>
                          <a:highlight>
                            <a:srgbClr val="FFFFFF"/>
                          </a:highlight>
                          <a:latin typeface="Arial" panose="020B0604020202020204" pitchFamily="34" charset="0"/>
                          <a:cs typeface="Arial" panose="020B0604020202020204" pitchFamily="34" charset="0"/>
                        </a:rPr>
                        <a:t>3</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sz="1000" kern="100">
                          <a:solidFill>
                            <a:schemeClr val="tx1"/>
                          </a:solidFill>
                          <a:effectLst/>
                          <a:highlight>
                            <a:srgbClr val="FFFFFF"/>
                          </a:highlight>
                          <a:latin typeface="Arial" panose="020B0604020202020204" pitchFamily="34" charset="0"/>
                          <a:cs typeface="Arial" panose="020B0604020202020204" pitchFamily="34" charset="0"/>
                        </a:rPr>
                        <a:t>2.5</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sz="1000" kern="100">
                          <a:solidFill>
                            <a:schemeClr val="tx1"/>
                          </a:solidFill>
                          <a:effectLst/>
                          <a:highlight>
                            <a:srgbClr val="FFFFFF"/>
                          </a:highlight>
                          <a:latin typeface="Arial" panose="020B0604020202020204" pitchFamily="34" charset="0"/>
                          <a:cs typeface="Arial" panose="020B0604020202020204" pitchFamily="34" charset="0"/>
                        </a:rPr>
                        <a:t>13</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altLang="zh-CN" sz="1000" kern="100">
                          <a:solidFill>
                            <a:schemeClr val="tx1"/>
                          </a:solidFill>
                          <a:effectLst/>
                          <a:highlight>
                            <a:srgbClr val="FFFFFF"/>
                          </a:highlight>
                          <a:latin typeface="Arial" panose="020B0604020202020204" pitchFamily="34" charset="0"/>
                          <a:ea typeface="等线" panose="02010600030101010101" pitchFamily="2" charset="-122"/>
                          <a:cs typeface="Arial" panose="020B0604020202020204" pitchFamily="34" charset="0"/>
                        </a:rPr>
                        <a:t>10</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altLang="zh-CN" sz="1000" kern="100">
                          <a:solidFill>
                            <a:schemeClr val="tx1"/>
                          </a:solidFill>
                          <a:effectLst/>
                          <a:highlight>
                            <a:srgbClr val="FFFFFF"/>
                          </a:highlight>
                          <a:latin typeface="Arial" panose="020B0604020202020204" pitchFamily="34" charset="0"/>
                          <a:ea typeface="等线" panose="02010600030101010101" pitchFamily="2" charset="-122"/>
                          <a:cs typeface="Arial" panose="020B0604020202020204" pitchFamily="34" charset="0"/>
                        </a:rPr>
                        <a:t>3</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118753792"/>
                  </a:ext>
                </a:extLst>
              </a:tr>
              <a:tr h="178630">
                <a:tc>
                  <a:txBody>
                    <a:bodyPr/>
                    <a:lstStyle/>
                    <a:p>
                      <a:pPr algn="ctr"/>
                      <a:r>
                        <a:rPr lang="en-US" sz="1000" kern="100">
                          <a:solidFill>
                            <a:schemeClr val="tx1"/>
                          </a:solidFill>
                          <a:effectLst/>
                          <a:highlight>
                            <a:srgbClr val="FFFFFF"/>
                          </a:highlight>
                          <a:latin typeface="Arial" panose="020B0604020202020204" pitchFamily="34" charset="0"/>
                          <a:cs typeface="Arial" panose="020B0604020202020204" pitchFamily="34" charset="0"/>
                        </a:rPr>
                        <a:t>Temperature / [K]</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sz="1000" kern="100">
                          <a:solidFill>
                            <a:schemeClr val="tx1"/>
                          </a:solidFill>
                          <a:effectLst/>
                          <a:highlight>
                            <a:srgbClr val="FFFFFF"/>
                          </a:highlight>
                          <a:latin typeface="Arial" panose="020B0604020202020204" pitchFamily="34" charset="0"/>
                          <a:cs typeface="Arial" panose="020B0604020202020204" pitchFamily="34" charset="0"/>
                        </a:rPr>
                        <a:t>2.4</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sz="1000" kern="100">
                          <a:solidFill>
                            <a:schemeClr val="tx1"/>
                          </a:solidFill>
                          <a:effectLst/>
                          <a:highlight>
                            <a:srgbClr val="FFFFFF"/>
                          </a:highlight>
                          <a:latin typeface="Arial" panose="020B0604020202020204" pitchFamily="34" charset="0"/>
                          <a:cs typeface="Arial" panose="020B0604020202020204" pitchFamily="34" charset="0"/>
                        </a:rPr>
                        <a:t>2</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sz="1000" kern="100">
                          <a:solidFill>
                            <a:schemeClr val="tx1"/>
                          </a:solidFill>
                          <a:effectLst/>
                          <a:highlight>
                            <a:srgbClr val="FFFFFF"/>
                          </a:highlight>
                          <a:latin typeface="Arial" panose="020B0604020202020204" pitchFamily="34" charset="0"/>
                          <a:cs typeface="Arial" panose="020B0604020202020204" pitchFamily="34" charset="0"/>
                        </a:rPr>
                        <a:t>5</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altLang="zh-CN" sz="1000" kern="100">
                          <a:solidFill>
                            <a:schemeClr val="tx1"/>
                          </a:solidFill>
                          <a:effectLst/>
                          <a:highlight>
                            <a:srgbClr val="FFFFFF"/>
                          </a:highlight>
                          <a:latin typeface="Arial" panose="020B0604020202020204" pitchFamily="34" charset="0"/>
                          <a:ea typeface="等线" panose="02010600030101010101" pitchFamily="2" charset="-122"/>
                          <a:cs typeface="Arial" panose="020B0604020202020204" pitchFamily="34" charset="0"/>
                        </a:rPr>
                        <a:t>8</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altLang="zh-CN" sz="1000" kern="100">
                          <a:solidFill>
                            <a:schemeClr val="tx1"/>
                          </a:solidFill>
                          <a:effectLst/>
                          <a:highlight>
                            <a:srgbClr val="FFFFFF"/>
                          </a:highlight>
                          <a:latin typeface="Arial" panose="020B0604020202020204" pitchFamily="34" charset="0"/>
                          <a:ea typeface="等线" panose="02010600030101010101" pitchFamily="2" charset="-122"/>
                          <a:cs typeface="Arial" panose="020B0604020202020204" pitchFamily="34" charset="0"/>
                        </a:rPr>
                        <a:t>40</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sz="1000" kern="100">
                          <a:solidFill>
                            <a:schemeClr val="tx1"/>
                          </a:solidFill>
                          <a:effectLst/>
                          <a:highlight>
                            <a:srgbClr val="FFFFFF"/>
                          </a:highlight>
                          <a:latin typeface="Arial" panose="020B0604020202020204" pitchFamily="34" charset="0"/>
                          <a:cs typeface="Arial" panose="020B0604020202020204" pitchFamily="34" charset="0"/>
                        </a:rPr>
                        <a:t>70</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altLang="zh-CN" sz="1000" kern="100">
                          <a:solidFill>
                            <a:schemeClr val="tx1"/>
                          </a:solidFill>
                          <a:effectLst/>
                          <a:highlight>
                            <a:srgbClr val="FFFFFF"/>
                          </a:highlight>
                          <a:latin typeface="Arial" panose="020B0604020202020204" pitchFamily="34" charset="0"/>
                          <a:ea typeface="等线" panose="02010600030101010101" pitchFamily="2" charset="-122"/>
                          <a:cs typeface="Arial" panose="020B0604020202020204" pitchFamily="34" charset="0"/>
                        </a:rPr>
                        <a:t>300K~4.5K(CD)</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1957817671"/>
                  </a:ext>
                </a:extLst>
              </a:tr>
              <a:tr h="535891">
                <a:tc>
                  <a:txBody>
                    <a:bodyPr/>
                    <a:lstStyle/>
                    <a:p>
                      <a:pPr algn="ctr"/>
                      <a:r>
                        <a:rPr lang="en-US" sz="1000" kern="100">
                          <a:solidFill>
                            <a:schemeClr val="tx1"/>
                          </a:solidFill>
                          <a:effectLst/>
                          <a:highlight>
                            <a:srgbClr val="FFFFFF"/>
                          </a:highlight>
                          <a:latin typeface="Arial" panose="020B0604020202020204" pitchFamily="34" charset="0"/>
                          <a:cs typeface="Arial" panose="020B0604020202020204" pitchFamily="34" charset="0"/>
                        </a:rPr>
                        <a:t>Nominal Pipe Size</a:t>
                      </a:r>
                      <a:endParaRPr lang="zh-CN" sz="1000" kern="100">
                        <a:solidFill>
                          <a:schemeClr val="tx1"/>
                        </a:solidFill>
                        <a:effectLst/>
                        <a:latin typeface="Arial" panose="020B0604020202020204" pitchFamily="34" charset="0"/>
                        <a:cs typeface="Arial" panose="020B0604020202020204" pitchFamily="34" charset="0"/>
                      </a:endParaRPr>
                    </a:p>
                    <a:p>
                      <a:pPr algn="ctr"/>
                      <a:r>
                        <a:rPr lang="en-US" sz="1000" kern="100">
                          <a:solidFill>
                            <a:schemeClr val="tx1"/>
                          </a:solidFill>
                          <a:effectLst/>
                          <a:highlight>
                            <a:srgbClr val="FFFFFF"/>
                          </a:highlight>
                          <a:latin typeface="Arial" panose="020B0604020202020204" pitchFamily="34" charset="0"/>
                          <a:cs typeface="Arial" panose="020B0604020202020204" pitchFamily="34" charset="0"/>
                        </a:rPr>
                        <a:t>Outside diameter×Thickness / [mm]</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sz="1000" kern="100" dirty="0">
                          <a:solidFill>
                            <a:schemeClr val="tx1"/>
                          </a:solidFill>
                          <a:effectLst/>
                          <a:highlight>
                            <a:srgbClr val="FFFFFF"/>
                          </a:highlight>
                          <a:latin typeface="Arial" panose="020B0604020202020204" pitchFamily="34" charset="0"/>
                          <a:cs typeface="Arial" panose="020B0604020202020204" pitchFamily="34" charset="0"/>
                        </a:rPr>
                        <a:t>Φ42×1.6</a:t>
                      </a:r>
                      <a:endParaRPr lang="zh-CN" sz="1000" kern="100" dirty="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sz="1000" kern="100">
                          <a:solidFill>
                            <a:schemeClr val="tx1"/>
                          </a:solidFill>
                          <a:effectLst/>
                          <a:highlight>
                            <a:srgbClr val="FFFFFF"/>
                          </a:highlight>
                          <a:latin typeface="Arial" panose="020B0604020202020204" pitchFamily="34" charset="0"/>
                          <a:cs typeface="Arial" panose="020B0604020202020204" pitchFamily="34" charset="0"/>
                        </a:rPr>
                        <a:t>Φ180×3</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sz="1000" kern="100">
                          <a:solidFill>
                            <a:schemeClr val="tx1"/>
                          </a:solidFill>
                          <a:effectLst/>
                          <a:highlight>
                            <a:srgbClr val="FFFFFF"/>
                          </a:highlight>
                          <a:latin typeface="Arial" panose="020B0604020202020204" pitchFamily="34" charset="0"/>
                          <a:cs typeface="Arial" panose="020B0604020202020204" pitchFamily="34" charset="0"/>
                        </a:rPr>
                        <a:t>Φ42×1.6</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sz="1000" kern="100">
                          <a:solidFill>
                            <a:schemeClr val="tx1"/>
                          </a:solidFill>
                          <a:effectLst/>
                          <a:highlight>
                            <a:srgbClr val="FFFFFF"/>
                          </a:highlight>
                          <a:latin typeface="Arial" panose="020B0604020202020204" pitchFamily="34" charset="0"/>
                          <a:cs typeface="Arial" panose="020B0604020202020204" pitchFamily="34" charset="0"/>
                        </a:rPr>
                        <a:t>Φ42×1.6</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altLang="zh-CN" sz="1000" kern="100">
                          <a:solidFill>
                            <a:schemeClr val="tx1"/>
                          </a:solidFill>
                          <a:effectLst/>
                          <a:highlight>
                            <a:srgbClr val="FFFFFF"/>
                          </a:highlight>
                          <a:latin typeface="Arial" panose="020B0604020202020204" pitchFamily="34" charset="0"/>
                          <a:cs typeface="Arial" panose="020B0604020202020204" pitchFamily="34" charset="0"/>
                        </a:rPr>
                        <a:t>Φ42×1.6</a:t>
                      </a:r>
                      <a:endParaRPr lang="zh-CN" altLang="zh-CN" sz="1000" kern="100">
                        <a:solidFill>
                          <a:schemeClr val="tx1"/>
                        </a:solidFill>
                        <a:effectLst/>
                        <a:highlight>
                          <a:srgbClr val="FFFFFF"/>
                        </a:highligh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altLang="zh-CN" sz="1000" kern="100">
                          <a:solidFill>
                            <a:schemeClr val="tx1"/>
                          </a:solidFill>
                          <a:effectLst/>
                          <a:highlight>
                            <a:srgbClr val="FFFFFF"/>
                          </a:highlight>
                          <a:latin typeface="Arial" panose="020B0604020202020204" pitchFamily="34" charset="0"/>
                          <a:cs typeface="Arial" panose="020B0604020202020204" pitchFamily="34" charset="0"/>
                        </a:rPr>
                        <a:t>Φ42×1.6</a:t>
                      </a:r>
                      <a:endParaRPr lang="zh-CN" altLang="zh-CN" sz="1000" kern="100">
                        <a:solidFill>
                          <a:schemeClr val="tx1"/>
                        </a:solidFill>
                        <a:effectLst/>
                        <a:highlight>
                          <a:srgbClr val="FFFFFF"/>
                        </a:highligh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altLang="zh-CN" sz="1000" kern="100" dirty="0">
                          <a:solidFill>
                            <a:schemeClr val="tx1"/>
                          </a:solidFill>
                          <a:effectLst/>
                          <a:highlight>
                            <a:srgbClr val="FFFFFF"/>
                          </a:highlight>
                          <a:latin typeface="Arial" panose="020B0604020202020204" pitchFamily="34" charset="0"/>
                          <a:cs typeface="Arial" panose="020B0604020202020204" pitchFamily="34" charset="0"/>
                        </a:rPr>
                        <a:t>Φ34×1.6</a:t>
                      </a:r>
                      <a:endParaRPr lang="zh-CN" altLang="zh-CN" sz="1000" kern="100" dirty="0">
                        <a:solidFill>
                          <a:schemeClr val="tx1"/>
                        </a:solidFill>
                        <a:effectLst/>
                        <a:highlight>
                          <a:srgbClr val="FFFFFF"/>
                        </a:highligh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1259477337"/>
                  </a:ext>
                </a:extLst>
              </a:tr>
            </a:tbl>
          </a:graphicData>
        </a:graphic>
      </p:graphicFrame>
      <p:sp>
        <p:nvSpPr>
          <p:cNvPr id="120" name="文本框 119">
            <a:extLst>
              <a:ext uri="{FF2B5EF4-FFF2-40B4-BE49-F238E27FC236}">
                <a16:creationId xmlns:a16="http://schemas.microsoft.com/office/drawing/2014/main" id="{B3440FAF-2A84-1217-45B9-BA94E4C5A91F}"/>
              </a:ext>
            </a:extLst>
          </p:cNvPr>
          <p:cNvSpPr txBox="1"/>
          <p:nvPr/>
        </p:nvSpPr>
        <p:spPr>
          <a:xfrm>
            <a:off x="59604" y="1666492"/>
            <a:ext cx="4221480" cy="1569660"/>
          </a:xfrm>
          <a:prstGeom prst="rect">
            <a:avLst/>
          </a:prstGeom>
        </p:spPr>
        <p:style>
          <a:lnRef idx="2">
            <a:schemeClr val="accent4"/>
          </a:lnRef>
          <a:fillRef idx="1">
            <a:schemeClr val="lt1"/>
          </a:fillRef>
          <a:effectRef idx="0">
            <a:schemeClr val="accent4"/>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a:ln>
                  <a:noFill/>
                </a:ln>
                <a:solidFill>
                  <a:prstClr val="black"/>
                </a:solidFill>
                <a:effectLst/>
                <a:uLnTx/>
                <a:uFillTx/>
                <a:latin typeface="Comic Sans MS" panose="030F0702030302020204" pitchFamily="66" charset="0"/>
                <a:ea typeface="宋体" panose="02010600030101010101" pitchFamily="2" charset="-122"/>
                <a:cs typeface="+mn-cs"/>
                <a:hlinkClick r:id="" action="ppaction://noaction"/>
              </a:rPr>
              <a:t>H30MW:</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a:ln>
                  <a:noFill/>
                </a:ln>
                <a:solidFill>
                  <a:prstClr val="black"/>
                </a:solidFill>
                <a:effectLst/>
                <a:uLnTx/>
                <a:uFillTx/>
                <a:latin typeface="Comic Sans MS" panose="030F0702030302020204" pitchFamily="66" charset="0"/>
                <a:ea typeface="宋体" panose="02010600030101010101" pitchFamily="2" charset="-122"/>
                <a:cs typeface="+mn-cs"/>
                <a:hlinkClick r:id="" action="ppaction://noaction"/>
              </a:rPr>
              <a:t>4.83(Collider)+0.72(booster)=5.55kW@2K</a:t>
            </a:r>
            <a:endParaRPr kumimoji="0" lang="en-US" altLang="zh-CN" sz="1600" b="0" i="0" u="none" strike="noStrike" kern="1200" cap="none" spc="0" normalizeH="0" baseline="0" noProof="0">
              <a:ln>
                <a:noFill/>
              </a:ln>
              <a:solidFill>
                <a:prstClr val="black"/>
              </a:solidFill>
              <a:effectLst/>
              <a:uLnTx/>
              <a:uFillTx/>
              <a:latin typeface="Comic Sans MS" panose="030F0702030302020204" pitchFamily="66" charset="0"/>
              <a:ea typeface="宋体"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a:ln>
                  <a:noFill/>
                </a:ln>
                <a:solidFill>
                  <a:prstClr val="black"/>
                </a:solidFill>
                <a:effectLst/>
                <a:uLnTx/>
                <a:uFillTx/>
                <a:latin typeface="Comic Sans MS" panose="030F0702030302020204" pitchFamily="66" charset="0"/>
                <a:ea typeface="宋体" panose="02010600030101010101" pitchFamily="2" charset="-122"/>
                <a:cs typeface="+mn-cs"/>
                <a:hlinkClick r:id="rId3"/>
              </a:rPr>
              <a:t>3.54+0.95=4.49kW@5K~8K</a:t>
            </a:r>
            <a:endParaRPr kumimoji="0" lang="en-US" altLang="zh-CN" sz="1600" b="0" i="0" u="none" strike="noStrike" kern="1200" cap="none" spc="0" normalizeH="0" baseline="0" noProof="0">
              <a:ln>
                <a:noFill/>
              </a:ln>
              <a:solidFill>
                <a:prstClr val="black"/>
              </a:solidFill>
              <a:effectLst/>
              <a:uLnTx/>
              <a:uFillTx/>
              <a:latin typeface="Comic Sans MS" panose="030F0702030302020204" pitchFamily="66" charset="0"/>
              <a:ea typeface="宋体"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a:ln>
                  <a:noFill/>
                </a:ln>
                <a:solidFill>
                  <a:prstClr val="black"/>
                </a:solidFill>
                <a:effectLst/>
                <a:uLnTx/>
                <a:uFillTx/>
                <a:latin typeface="Comic Sans MS" panose="030F0702030302020204" pitchFamily="66" charset="0"/>
                <a:ea typeface="宋体" panose="02010600030101010101" pitchFamily="2" charset="-122"/>
                <a:cs typeface="+mn-cs"/>
                <a:hlinkClick r:id="rId4"/>
              </a:rPr>
              <a:t>15.8+5.6=21.4kW@40K~70K</a:t>
            </a:r>
            <a:endParaRPr kumimoji="0" lang="en-US" altLang="zh-CN" sz="1600" b="0" i="0" u="none" strike="noStrike" kern="1200" cap="none" spc="0" normalizeH="0" baseline="0" noProof="0">
              <a:ln>
                <a:noFill/>
              </a:ln>
              <a:solidFill>
                <a:prstClr val="black"/>
              </a:solidFill>
              <a:effectLst/>
              <a:uLnTx/>
              <a:uFillTx/>
              <a:latin typeface="Comic Sans MS" panose="030F0702030302020204" pitchFamily="66" charset="0"/>
              <a:ea typeface="宋体"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0" i="0" u="none" strike="noStrike" kern="1200" cap="none" spc="0" normalizeH="0" baseline="0" noProof="0">
                <a:ln>
                  <a:noFill/>
                </a:ln>
                <a:solidFill>
                  <a:prstClr val="black"/>
                </a:solidFill>
                <a:effectLst/>
                <a:uLnTx/>
                <a:uFillTx/>
                <a:latin typeface="Comic Sans MS" panose="030F0702030302020204" pitchFamily="66" charset="0"/>
                <a:ea typeface="宋体" panose="02010600030101010101" pitchFamily="2" charset="-122"/>
                <a:cs typeface="+mn-cs"/>
              </a:rPr>
              <a:t>Total (*1.54) </a:t>
            </a:r>
            <a:r>
              <a:rPr kumimoji="0" lang="en-US" altLang="zh-CN" sz="1600" b="0" i="0" u="none" strike="noStrike" kern="1200" cap="none" spc="0" normalizeH="0" baseline="0" noProof="0">
                <a:ln>
                  <a:noFill/>
                </a:ln>
                <a:solidFill>
                  <a:prstClr val="black"/>
                </a:solidFill>
                <a:effectLst/>
                <a:uLnTx/>
                <a:uFillTx/>
                <a:latin typeface="Comic Sans MS" panose="030F0702030302020204" pitchFamily="66" charset="0"/>
                <a:ea typeface="宋体" panose="02010600030101010101" pitchFamily="2" charset="-122"/>
                <a:cs typeface="+mn-cs"/>
                <a:hlinkClick r:id="rId5"/>
              </a:rPr>
              <a:t>52.21kW@4.5K</a:t>
            </a:r>
            <a:endParaRPr kumimoji="0" lang="en-US" altLang="zh-CN" sz="1600" b="0" i="0" u="none" strike="noStrike" kern="1200" cap="none" spc="0" normalizeH="0" baseline="0" noProof="0">
              <a:ln>
                <a:noFill/>
              </a:ln>
              <a:solidFill>
                <a:prstClr val="black"/>
              </a:solidFill>
              <a:effectLst/>
              <a:uLnTx/>
              <a:uFillTx/>
              <a:latin typeface="Comic Sans MS" panose="030F0702030302020204" pitchFamily="66" charset="0"/>
              <a:ea typeface="宋体" panose="02010600030101010101" pitchFamily="2" charset="-122"/>
              <a:cs typeface="+mn-cs"/>
            </a:endParaRPr>
          </a:p>
          <a:p>
            <a:r>
              <a:rPr kumimoji="0" lang="en-US" altLang="zh-CN" sz="1600" b="0" i="0" u="none" strike="noStrike" kern="1200" cap="none" spc="0" normalizeH="0" baseline="0" noProof="0">
                <a:ln>
                  <a:noFill/>
                </a:ln>
                <a:solidFill>
                  <a:prstClr val="black"/>
                </a:solidFill>
                <a:effectLst/>
                <a:uLnTx/>
                <a:uFillTx/>
                <a:latin typeface="Comic Sans MS" panose="030F0702030302020204" pitchFamily="66" charset="0"/>
                <a:ea typeface="宋体" panose="02010600030101010101" pitchFamily="2" charset="-122"/>
                <a:hlinkClick r:id="rId6"/>
              </a:rPr>
              <a:t>4</a:t>
            </a:r>
            <a:r>
              <a:rPr lang="en-US" altLang="zh-CN" sz="1600">
                <a:solidFill>
                  <a:prstClr val="black"/>
                </a:solidFill>
                <a:latin typeface="Comic Sans MS" panose="030F0702030302020204" pitchFamily="66" charset="0"/>
                <a:ea typeface="宋体" panose="02010600030101010101" pitchFamily="2" charset="-122"/>
                <a:hlinkClick r:id="rId6"/>
              </a:rPr>
              <a:t>*15kW@4.5K</a:t>
            </a:r>
            <a:r>
              <a:rPr lang="en-US" altLang="zh-CN" sz="1600">
                <a:solidFill>
                  <a:prstClr val="black"/>
                </a:solidFill>
                <a:latin typeface="Comic Sans MS" panose="030F0702030302020204" pitchFamily="66" charset="0"/>
                <a:ea typeface="宋体" panose="02010600030101010101" pitchFamily="2" charset="-122"/>
              </a:rPr>
              <a:t> large helium refrigerator</a:t>
            </a:r>
            <a:endParaRPr kumimoji="0" lang="zh-CN" altLang="en-US" sz="1600" b="0" i="0" u="none" strike="noStrike" kern="1200" cap="none" spc="0" normalizeH="0" baseline="0" noProof="0">
              <a:ln>
                <a:noFill/>
              </a:ln>
              <a:solidFill>
                <a:prstClr val="black"/>
              </a:solidFill>
              <a:effectLst/>
              <a:uLnTx/>
              <a:uFillTx/>
              <a:latin typeface="Comic Sans MS" panose="030F0702030302020204" pitchFamily="66" charset="0"/>
              <a:ea typeface="宋体" panose="02010600030101010101" pitchFamily="2" charset="-122"/>
              <a:cs typeface="+mn-cs"/>
            </a:endParaRPr>
          </a:p>
        </p:txBody>
      </p:sp>
      <p:cxnSp>
        <p:nvCxnSpPr>
          <p:cNvPr id="6" name="直接连接符 5">
            <a:extLst>
              <a:ext uri="{FF2B5EF4-FFF2-40B4-BE49-F238E27FC236}">
                <a16:creationId xmlns:a16="http://schemas.microsoft.com/office/drawing/2014/main" id="{54920C36-40C5-FA5C-C5C6-ADB4623CD645}"/>
              </a:ext>
            </a:extLst>
          </p:cNvPr>
          <p:cNvCxnSpPr>
            <a:cxnSpLocks/>
          </p:cNvCxnSpPr>
          <p:nvPr/>
        </p:nvCxnSpPr>
        <p:spPr>
          <a:xfrm>
            <a:off x="5701287" y="3396930"/>
            <a:ext cx="9664" cy="286148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9" name="直接连接符 48">
            <a:extLst>
              <a:ext uri="{FF2B5EF4-FFF2-40B4-BE49-F238E27FC236}">
                <a16:creationId xmlns:a16="http://schemas.microsoft.com/office/drawing/2014/main" id="{7E41DE9F-3775-3FDB-9E91-10762B08B5E4}"/>
              </a:ext>
            </a:extLst>
          </p:cNvPr>
          <p:cNvCxnSpPr>
            <a:cxnSpLocks/>
          </p:cNvCxnSpPr>
          <p:nvPr/>
        </p:nvCxnSpPr>
        <p:spPr>
          <a:xfrm>
            <a:off x="5702656" y="6259063"/>
            <a:ext cx="1808023" cy="2423"/>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 name="矩形: 圆角 1">
            <a:extLst>
              <a:ext uri="{FF2B5EF4-FFF2-40B4-BE49-F238E27FC236}">
                <a16:creationId xmlns:a16="http://schemas.microsoft.com/office/drawing/2014/main" id="{66C8EC51-A60A-0EAB-A8FC-32C57C756387}"/>
              </a:ext>
            </a:extLst>
          </p:cNvPr>
          <p:cNvSpPr/>
          <p:nvPr/>
        </p:nvSpPr>
        <p:spPr>
          <a:xfrm>
            <a:off x="3384287" y="1021653"/>
            <a:ext cx="1232431" cy="150844"/>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zh-CN" altLang="en-US"/>
          </a:p>
        </p:txBody>
      </p:sp>
      <p:sp>
        <p:nvSpPr>
          <p:cNvPr id="5" name="矩形: 圆角 4">
            <a:extLst>
              <a:ext uri="{FF2B5EF4-FFF2-40B4-BE49-F238E27FC236}">
                <a16:creationId xmlns:a16="http://schemas.microsoft.com/office/drawing/2014/main" id="{59CD4EEB-9793-3913-D420-02E29BAAE850}"/>
              </a:ext>
            </a:extLst>
          </p:cNvPr>
          <p:cNvSpPr/>
          <p:nvPr/>
        </p:nvSpPr>
        <p:spPr>
          <a:xfrm>
            <a:off x="3329518" y="1086205"/>
            <a:ext cx="1232431" cy="150844"/>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zh-CN" altLang="en-US"/>
          </a:p>
        </p:txBody>
      </p:sp>
      <p:sp>
        <p:nvSpPr>
          <p:cNvPr id="8" name="矩形: 圆角 7">
            <a:extLst>
              <a:ext uri="{FF2B5EF4-FFF2-40B4-BE49-F238E27FC236}">
                <a16:creationId xmlns:a16="http://schemas.microsoft.com/office/drawing/2014/main" id="{67DEAC58-7DC4-09ED-2C1D-FEF38DE7D352}"/>
              </a:ext>
            </a:extLst>
          </p:cNvPr>
          <p:cNvSpPr/>
          <p:nvPr/>
        </p:nvSpPr>
        <p:spPr>
          <a:xfrm>
            <a:off x="3256207" y="1166067"/>
            <a:ext cx="1232431" cy="150844"/>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zh-CN" altLang="en-US"/>
          </a:p>
        </p:txBody>
      </p:sp>
      <p:sp>
        <p:nvSpPr>
          <p:cNvPr id="14" name="矩形: 圆角 13">
            <a:extLst>
              <a:ext uri="{FF2B5EF4-FFF2-40B4-BE49-F238E27FC236}">
                <a16:creationId xmlns:a16="http://schemas.microsoft.com/office/drawing/2014/main" id="{4BF14C62-20B8-6160-5BF9-D11982F25ACF}"/>
              </a:ext>
            </a:extLst>
          </p:cNvPr>
          <p:cNvSpPr/>
          <p:nvPr/>
        </p:nvSpPr>
        <p:spPr>
          <a:xfrm>
            <a:off x="3163814" y="1245782"/>
            <a:ext cx="1243875" cy="150844"/>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CN" sz="1400"/>
              <a:t>He Gas Tanks</a:t>
            </a:r>
            <a:endParaRPr lang="zh-CN" altLang="en-US" sz="1400"/>
          </a:p>
        </p:txBody>
      </p:sp>
      <p:sp>
        <p:nvSpPr>
          <p:cNvPr id="20" name="矩形: 圆角 19">
            <a:extLst>
              <a:ext uri="{FF2B5EF4-FFF2-40B4-BE49-F238E27FC236}">
                <a16:creationId xmlns:a16="http://schemas.microsoft.com/office/drawing/2014/main" id="{43B59CCB-A9FB-33A5-DEB1-CF1230A553FC}"/>
              </a:ext>
            </a:extLst>
          </p:cNvPr>
          <p:cNvSpPr/>
          <p:nvPr/>
        </p:nvSpPr>
        <p:spPr>
          <a:xfrm>
            <a:off x="5014909" y="964100"/>
            <a:ext cx="1851042" cy="442670"/>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CN" sz="1600"/>
              <a:t>Compressor system</a:t>
            </a:r>
            <a:endParaRPr lang="zh-CN" altLang="en-US" sz="1600"/>
          </a:p>
        </p:txBody>
      </p:sp>
      <p:sp>
        <p:nvSpPr>
          <p:cNvPr id="21" name="矩形 20">
            <a:extLst>
              <a:ext uri="{FF2B5EF4-FFF2-40B4-BE49-F238E27FC236}">
                <a16:creationId xmlns:a16="http://schemas.microsoft.com/office/drawing/2014/main" id="{DACE37C7-EB42-5DA5-10E6-8223B7163FCD}"/>
              </a:ext>
            </a:extLst>
          </p:cNvPr>
          <p:cNvSpPr/>
          <p:nvPr/>
        </p:nvSpPr>
        <p:spPr>
          <a:xfrm>
            <a:off x="5384736" y="1605807"/>
            <a:ext cx="1111388" cy="436190"/>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CN" sz="1600"/>
              <a:t>Upper coldbox</a:t>
            </a:r>
            <a:endParaRPr lang="zh-CN" altLang="en-US" sz="1600"/>
          </a:p>
        </p:txBody>
      </p:sp>
      <p:sp>
        <p:nvSpPr>
          <p:cNvPr id="22" name="矩形 21">
            <a:extLst>
              <a:ext uri="{FF2B5EF4-FFF2-40B4-BE49-F238E27FC236}">
                <a16:creationId xmlns:a16="http://schemas.microsoft.com/office/drawing/2014/main" id="{C87B372A-59D1-7D5B-E60F-8A2860335124}"/>
              </a:ext>
            </a:extLst>
          </p:cNvPr>
          <p:cNvSpPr/>
          <p:nvPr/>
        </p:nvSpPr>
        <p:spPr>
          <a:xfrm>
            <a:off x="5373524" y="2294082"/>
            <a:ext cx="1111388" cy="436190"/>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CN" sz="1600"/>
              <a:t>Lower coldbox</a:t>
            </a:r>
            <a:endParaRPr lang="zh-CN" altLang="en-US" sz="1600"/>
          </a:p>
        </p:txBody>
      </p:sp>
      <p:sp>
        <p:nvSpPr>
          <p:cNvPr id="24" name="矩形 23">
            <a:extLst>
              <a:ext uri="{FF2B5EF4-FFF2-40B4-BE49-F238E27FC236}">
                <a16:creationId xmlns:a16="http://schemas.microsoft.com/office/drawing/2014/main" id="{F4E62D53-CEDC-1DA2-EFD1-A19225DF6728}"/>
              </a:ext>
            </a:extLst>
          </p:cNvPr>
          <p:cNvSpPr/>
          <p:nvPr/>
        </p:nvSpPr>
        <p:spPr>
          <a:xfrm>
            <a:off x="5365190" y="2960740"/>
            <a:ext cx="1111388" cy="436190"/>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ltLang="zh-CN" sz="1600"/>
              <a:t>2K valve box</a:t>
            </a:r>
            <a:endParaRPr lang="zh-CN" altLang="en-US" sz="1600"/>
          </a:p>
        </p:txBody>
      </p:sp>
      <p:cxnSp>
        <p:nvCxnSpPr>
          <p:cNvPr id="54" name="直接连接符 53">
            <a:extLst>
              <a:ext uri="{FF2B5EF4-FFF2-40B4-BE49-F238E27FC236}">
                <a16:creationId xmlns:a16="http://schemas.microsoft.com/office/drawing/2014/main" id="{6683A196-10BA-ECD0-0F6F-932ABC97775E}"/>
              </a:ext>
            </a:extLst>
          </p:cNvPr>
          <p:cNvCxnSpPr>
            <a:cxnSpLocks/>
          </p:cNvCxnSpPr>
          <p:nvPr/>
        </p:nvCxnSpPr>
        <p:spPr>
          <a:xfrm>
            <a:off x="4614835" y="1097075"/>
            <a:ext cx="387693"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60" name="直接连接符 59">
            <a:extLst>
              <a:ext uri="{FF2B5EF4-FFF2-40B4-BE49-F238E27FC236}">
                <a16:creationId xmlns:a16="http://schemas.microsoft.com/office/drawing/2014/main" id="{B1C516FD-9C80-5083-6624-79799D31B1BC}"/>
              </a:ext>
            </a:extLst>
          </p:cNvPr>
          <p:cNvCxnSpPr>
            <a:cxnSpLocks/>
          </p:cNvCxnSpPr>
          <p:nvPr/>
        </p:nvCxnSpPr>
        <p:spPr>
          <a:xfrm>
            <a:off x="4496436" y="1257980"/>
            <a:ext cx="516019"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64" name="直接连接符 63">
            <a:extLst>
              <a:ext uri="{FF2B5EF4-FFF2-40B4-BE49-F238E27FC236}">
                <a16:creationId xmlns:a16="http://schemas.microsoft.com/office/drawing/2014/main" id="{3D561119-D62C-47B3-80E9-2D6A01503C37}"/>
              </a:ext>
            </a:extLst>
          </p:cNvPr>
          <p:cNvCxnSpPr/>
          <p:nvPr/>
        </p:nvCxnSpPr>
        <p:spPr>
          <a:xfrm>
            <a:off x="5698423" y="1374549"/>
            <a:ext cx="0" cy="228309"/>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67" name="直接连接符 66">
            <a:extLst>
              <a:ext uri="{FF2B5EF4-FFF2-40B4-BE49-F238E27FC236}">
                <a16:creationId xmlns:a16="http://schemas.microsoft.com/office/drawing/2014/main" id="{E65297DA-BE95-7716-DBF8-EFB3F7C0BFEB}"/>
              </a:ext>
            </a:extLst>
          </p:cNvPr>
          <p:cNvCxnSpPr/>
          <p:nvPr/>
        </p:nvCxnSpPr>
        <p:spPr>
          <a:xfrm>
            <a:off x="6106777" y="1374549"/>
            <a:ext cx="0" cy="228309"/>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70" name="直接连接符 69">
            <a:extLst>
              <a:ext uri="{FF2B5EF4-FFF2-40B4-BE49-F238E27FC236}">
                <a16:creationId xmlns:a16="http://schemas.microsoft.com/office/drawing/2014/main" id="{81DACF36-0095-A0BC-3BED-C54CC3FBE45E}"/>
              </a:ext>
            </a:extLst>
          </p:cNvPr>
          <p:cNvCxnSpPr/>
          <p:nvPr/>
        </p:nvCxnSpPr>
        <p:spPr>
          <a:xfrm>
            <a:off x="5710671" y="2030581"/>
            <a:ext cx="0" cy="25114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71" name="直接连接符 70">
            <a:extLst>
              <a:ext uri="{FF2B5EF4-FFF2-40B4-BE49-F238E27FC236}">
                <a16:creationId xmlns:a16="http://schemas.microsoft.com/office/drawing/2014/main" id="{88C8B1DC-7260-6ADF-B8DC-FE0EC1012F18}"/>
              </a:ext>
            </a:extLst>
          </p:cNvPr>
          <p:cNvCxnSpPr/>
          <p:nvPr/>
        </p:nvCxnSpPr>
        <p:spPr>
          <a:xfrm>
            <a:off x="6119025" y="2030581"/>
            <a:ext cx="0" cy="25114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72" name="直接连接符 71">
            <a:extLst>
              <a:ext uri="{FF2B5EF4-FFF2-40B4-BE49-F238E27FC236}">
                <a16:creationId xmlns:a16="http://schemas.microsoft.com/office/drawing/2014/main" id="{5B641B46-FFCA-8790-595B-0B9B7DFBD1C2}"/>
              </a:ext>
            </a:extLst>
          </p:cNvPr>
          <p:cNvCxnSpPr/>
          <p:nvPr/>
        </p:nvCxnSpPr>
        <p:spPr>
          <a:xfrm>
            <a:off x="5707844" y="2730272"/>
            <a:ext cx="0" cy="228309"/>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73" name="直接连接符 72">
            <a:extLst>
              <a:ext uri="{FF2B5EF4-FFF2-40B4-BE49-F238E27FC236}">
                <a16:creationId xmlns:a16="http://schemas.microsoft.com/office/drawing/2014/main" id="{BD9D2174-5EEA-FE57-F753-4D6AE32C949E}"/>
              </a:ext>
            </a:extLst>
          </p:cNvPr>
          <p:cNvCxnSpPr/>
          <p:nvPr/>
        </p:nvCxnSpPr>
        <p:spPr>
          <a:xfrm>
            <a:off x="6116198" y="2730272"/>
            <a:ext cx="0" cy="228309"/>
          </a:xfrm>
          <a:prstGeom prst="line">
            <a:avLst/>
          </a:prstGeom>
          <a:ln w="28575"/>
        </p:spPr>
        <p:style>
          <a:lnRef idx="1">
            <a:schemeClr val="accent2"/>
          </a:lnRef>
          <a:fillRef idx="0">
            <a:schemeClr val="accent2"/>
          </a:fillRef>
          <a:effectRef idx="0">
            <a:schemeClr val="accent2"/>
          </a:effectRef>
          <a:fontRef idx="minor">
            <a:schemeClr val="tx1"/>
          </a:fontRef>
        </p:style>
      </p:cxnSp>
      <p:sp>
        <p:nvSpPr>
          <p:cNvPr id="79" name="圆柱体 78">
            <a:extLst>
              <a:ext uri="{FF2B5EF4-FFF2-40B4-BE49-F238E27FC236}">
                <a16:creationId xmlns:a16="http://schemas.microsoft.com/office/drawing/2014/main" id="{C4EDFE6C-72D1-4D98-6C42-2853D0CBA637}"/>
              </a:ext>
            </a:extLst>
          </p:cNvPr>
          <p:cNvSpPr/>
          <p:nvPr/>
        </p:nvSpPr>
        <p:spPr>
          <a:xfrm>
            <a:off x="4469892" y="1530929"/>
            <a:ext cx="706490" cy="501917"/>
          </a:xfrm>
          <a:prstGeom prst="can">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altLang="zh-CN" sz="1400" b="1"/>
              <a:t>LN2 system</a:t>
            </a:r>
            <a:endParaRPr lang="zh-CN" altLang="en-US" sz="1400" b="1"/>
          </a:p>
        </p:txBody>
      </p:sp>
      <p:sp>
        <p:nvSpPr>
          <p:cNvPr id="81" name="圆柱体 80">
            <a:extLst>
              <a:ext uri="{FF2B5EF4-FFF2-40B4-BE49-F238E27FC236}">
                <a16:creationId xmlns:a16="http://schemas.microsoft.com/office/drawing/2014/main" id="{F576E3B0-C413-BCBB-236A-40073901264B}"/>
              </a:ext>
            </a:extLst>
          </p:cNvPr>
          <p:cNvSpPr/>
          <p:nvPr/>
        </p:nvSpPr>
        <p:spPr>
          <a:xfrm>
            <a:off x="4455436" y="2236928"/>
            <a:ext cx="706490" cy="561002"/>
          </a:xfrm>
          <a:prstGeom prst="can">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US" altLang="zh-CN" sz="1400" b="1"/>
              <a:t>LHe</a:t>
            </a:r>
          </a:p>
          <a:p>
            <a:pPr algn="ctr"/>
            <a:r>
              <a:rPr lang="en-US" altLang="zh-CN" sz="1400" b="1"/>
              <a:t>Dewar</a:t>
            </a:r>
            <a:endParaRPr lang="zh-CN" altLang="en-US" sz="1400" b="1"/>
          </a:p>
        </p:txBody>
      </p:sp>
      <p:cxnSp>
        <p:nvCxnSpPr>
          <p:cNvPr id="83" name="直接连接符 82">
            <a:extLst>
              <a:ext uri="{FF2B5EF4-FFF2-40B4-BE49-F238E27FC236}">
                <a16:creationId xmlns:a16="http://schemas.microsoft.com/office/drawing/2014/main" id="{6F8E5DF3-9DDA-515D-BF37-38D29499FBD5}"/>
              </a:ext>
            </a:extLst>
          </p:cNvPr>
          <p:cNvCxnSpPr>
            <a:cxnSpLocks/>
          </p:cNvCxnSpPr>
          <p:nvPr/>
        </p:nvCxnSpPr>
        <p:spPr>
          <a:xfrm>
            <a:off x="5162044" y="1799847"/>
            <a:ext cx="240726"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85" name="直接连接符 84">
            <a:extLst>
              <a:ext uri="{FF2B5EF4-FFF2-40B4-BE49-F238E27FC236}">
                <a16:creationId xmlns:a16="http://schemas.microsoft.com/office/drawing/2014/main" id="{C92A431F-C2A0-4983-988A-51175D16052C}"/>
              </a:ext>
            </a:extLst>
          </p:cNvPr>
          <p:cNvCxnSpPr>
            <a:cxnSpLocks/>
          </p:cNvCxnSpPr>
          <p:nvPr/>
        </p:nvCxnSpPr>
        <p:spPr>
          <a:xfrm>
            <a:off x="5161926" y="2511047"/>
            <a:ext cx="240726"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86" name="直接连接符 85">
            <a:extLst>
              <a:ext uri="{FF2B5EF4-FFF2-40B4-BE49-F238E27FC236}">
                <a16:creationId xmlns:a16="http://schemas.microsoft.com/office/drawing/2014/main" id="{1971E451-6E4B-C195-6343-3462213FC0DD}"/>
              </a:ext>
            </a:extLst>
          </p:cNvPr>
          <p:cNvCxnSpPr>
            <a:cxnSpLocks/>
          </p:cNvCxnSpPr>
          <p:nvPr/>
        </p:nvCxnSpPr>
        <p:spPr>
          <a:xfrm>
            <a:off x="4821671" y="2738791"/>
            <a:ext cx="0" cy="444676"/>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92" name="直接连接符 91">
            <a:extLst>
              <a:ext uri="{FF2B5EF4-FFF2-40B4-BE49-F238E27FC236}">
                <a16:creationId xmlns:a16="http://schemas.microsoft.com/office/drawing/2014/main" id="{F7F7A6A2-B29B-F38C-086E-31E6970CC5A5}"/>
              </a:ext>
            </a:extLst>
          </p:cNvPr>
          <p:cNvCxnSpPr>
            <a:cxnSpLocks/>
            <a:endCxn id="24" idx="1"/>
          </p:cNvCxnSpPr>
          <p:nvPr/>
        </p:nvCxnSpPr>
        <p:spPr>
          <a:xfrm flipV="1">
            <a:off x="4821671" y="3178835"/>
            <a:ext cx="543519" cy="4632"/>
          </a:xfrm>
          <a:prstGeom prst="line">
            <a:avLst/>
          </a:prstGeom>
          <a:ln w="28575"/>
        </p:spPr>
        <p:style>
          <a:lnRef idx="1">
            <a:schemeClr val="accent2"/>
          </a:lnRef>
          <a:fillRef idx="0">
            <a:schemeClr val="accent2"/>
          </a:fillRef>
          <a:effectRef idx="0">
            <a:schemeClr val="accent2"/>
          </a:effectRef>
          <a:fontRef idx="minor">
            <a:schemeClr val="tx1"/>
          </a:fontRef>
        </p:style>
      </p:cxnSp>
      <p:sp>
        <p:nvSpPr>
          <p:cNvPr id="94" name="文本框 93">
            <a:extLst>
              <a:ext uri="{FF2B5EF4-FFF2-40B4-BE49-F238E27FC236}">
                <a16:creationId xmlns:a16="http://schemas.microsoft.com/office/drawing/2014/main" id="{B77DBFDD-903B-02F5-9DE4-3C0BC576004F}"/>
              </a:ext>
            </a:extLst>
          </p:cNvPr>
          <p:cNvSpPr txBox="1"/>
          <p:nvPr/>
        </p:nvSpPr>
        <p:spPr>
          <a:xfrm>
            <a:off x="6460954" y="1804711"/>
            <a:ext cx="2403844" cy="41772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FF0000"/>
                </a:solidFill>
                <a:effectLst/>
                <a:uLnTx/>
                <a:uFillTx/>
                <a:latin typeface="Calibri"/>
                <a:ea typeface="宋体" panose="02010600030101010101" pitchFamily="2" charset="-122"/>
                <a:cs typeface="+mn-cs"/>
              </a:rPr>
              <a:t>Underground surface</a:t>
            </a:r>
            <a:endParaRPr kumimoji="0" lang="zh-CN" altLang="en-US" sz="1800" b="1" i="0" u="none" strike="noStrike" kern="1200" cap="none" spc="0" normalizeH="0" baseline="0" noProof="0" dirty="0">
              <a:ln>
                <a:noFill/>
              </a:ln>
              <a:solidFill>
                <a:srgbClr val="FF0000"/>
              </a:solidFill>
              <a:effectLst/>
              <a:uLnTx/>
              <a:uFillTx/>
              <a:latin typeface="Calibri"/>
              <a:ea typeface="宋体" panose="02010600030101010101" pitchFamily="2" charset="-122"/>
              <a:cs typeface="+mn-cs"/>
            </a:endParaRPr>
          </a:p>
        </p:txBody>
      </p:sp>
      <p:sp>
        <p:nvSpPr>
          <p:cNvPr id="95" name="文本框 94">
            <a:extLst>
              <a:ext uri="{FF2B5EF4-FFF2-40B4-BE49-F238E27FC236}">
                <a16:creationId xmlns:a16="http://schemas.microsoft.com/office/drawing/2014/main" id="{6BCD146D-D060-AF64-1B4C-A3A5544714BE}"/>
              </a:ext>
            </a:extLst>
          </p:cNvPr>
          <p:cNvSpPr txBox="1"/>
          <p:nvPr/>
        </p:nvSpPr>
        <p:spPr>
          <a:xfrm>
            <a:off x="6657060" y="3285525"/>
            <a:ext cx="1857118" cy="41772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FF0000"/>
                </a:solidFill>
                <a:effectLst/>
                <a:uLnTx/>
                <a:uFillTx/>
                <a:latin typeface="Calibri"/>
                <a:ea typeface="宋体" panose="02010600030101010101" pitchFamily="2" charset="-122"/>
                <a:cs typeface="+mn-cs"/>
              </a:rPr>
              <a:t>Auxiliary tunnel</a:t>
            </a:r>
            <a:endParaRPr kumimoji="0" lang="zh-CN" altLang="en-US" sz="1800" b="1" i="0" u="none" strike="noStrike" kern="1200" cap="none" spc="0" normalizeH="0" baseline="0" noProof="0" dirty="0">
              <a:ln>
                <a:noFill/>
              </a:ln>
              <a:solidFill>
                <a:srgbClr val="FF0000"/>
              </a:solidFill>
              <a:effectLst/>
              <a:uLnTx/>
              <a:uFillTx/>
              <a:latin typeface="Calibri"/>
              <a:ea typeface="宋体" panose="02010600030101010101" pitchFamily="2" charset="-122"/>
              <a:cs typeface="+mn-cs"/>
            </a:endParaRPr>
          </a:p>
        </p:txBody>
      </p:sp>
      <p:sp>
        <p:nvSpPr>
          <p:cNvPr id="98" name="文本框 97">
            <a:extLst>
              <a:ext uri="{FF2B5EF4-FFF2-40B4-BE49-F238E27FC236}">
                <a16:creationId xmlns:a16="http://schemas.microsoft.com/office/drawing/2014/main" id="{EEBE0082-3351-3812-309D-A492DAD7756D}"/>
              </a:ext>
            </a:extLst>
          </p:cNvPr>
          <p:cNvSpPr txBox="1"/>
          <p:nvPr/>
        </p:nvSpPr>
        <p:spPr>
          <a:xfrm>
            <a:off x="6749803" y="2171978"/>
            <a:ext cx="2415297"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a:ln>
                  <a:noFill/>
                </a:ln>
                <a:solidFill>
                  <a:prstClr val="black"/>
                </a:solidFill>
                <a:effectLst/>
                <a:uLnTx/>
                <a:uFillTx/>
                <a:latin typeface="Calibri"/>
                <a:ea typeface="宋体" panose="02010600030101010101" pitchFamily="2" charset="-122"/>
                <a:cs typeface="+mn-cs"/>
              </a:rPr>
              <a:t>Multiple TL: 1*DN750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1">
                <a:solidFill>
                  <a:prstClr val="black"/>
                </a:solidFill>
                <a:latin typeface="Calibri"/>
                <a:ea typeface="宋体" panose="02010600030101010101" pitchFamily="2" charset="-122"/>
              </a:rPr>
              <a:t>(</a:t>
            </a:r>
            <a:r>
              <a:rPr kumimoji="0" lang="en-US" altLang="zh-CN" sz="1800" b="1" i="0" u="none" strike="noStrike" kern="1200" cap="none" spc="0" normalizeH="0" baseline="0" noProof="0">
                <a:ln>
                  <a:noFill/>
                </a:ln>
                <a:solidFill>
                  <a:prstClr val="black"/>
                </a:solidFill>
                <a:effectLst/>
                <a:uLnTx/>
                <a:uFillTx/>
                <a:latin typeface="Calibri"/>
                <a:ea typeface="宋体" panose="02010600030101010101" pitchFamily="2" charset="-122"/>
                <a:cs typeface="+mn-cs"/>
              </a:rPr>
              <a:t>ttbar</a:t>
            </a:r>
            <a:r>
              <a:rPr kumimoji="0" lang="zh-CN" altLang="en-US" sz="1800" b="1" i="0" u="none" strike="noStrike" kern="1200" cap="none" spc="0" normalizeH="0" baseline="0" noProof="0">
                <a:ln>
                  <a:noFill/>
                </a:ln>
                <a:solidFill>
                  <a:prstClr val="black"/>
                </a:solidFill>
                <a:effectLst/>
                <a:uLnTx/>
                <a:uFillTx/>
                <a:latin typeface="Calibri"/>
                <a:ea typeface="宋体" panose="02010600030101010101" pitchFamily="2" charset="-122"/>
                <a:cs typeface="+mn-cs"/>
              </a:rPr>
              <a:t> </a:t>
            </a:r>
            <a:r>
              <a:rPr kumimoji="0" lang="en-US" altLang="zh-CN" sz="1800" b="1" i="0" u="none" strike="noStrike" kern="1200" cap="none" spc="0" normalizeH="0" baseline="0" noProof="0">
                <a:ln>
                  <a:noFill/>
                </a:ln>
                <a:solidFill>
                  <a:prstClr val="black"/>
                </a:solidFill>
                <a:effectLst/>
                <a:uLnTx/>
                <a:uFillTx/>
                <a:latin typeface="Calibri"/>
                <a:ea typeface="宋体" panose="02010600030101010101" pitchFamily="2" charset="-122"/>
                <a:cs typeface="+mn-cs"/>
              </a:rPr>
              <a:t>add 2*DN750)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a:ln>
                  <a:noFill/>
                </a:ln>
                <a:solidFill>
                  <a:prstClr val="black"/>
                </a:solidFill>
                <a:effectLst/>
                <a:uLnTx/>
                <a:uFillTx/>
                <a:latin typeface="Calibri"/>
                <a:ea typeface="宋体" panose="02010600030101010101" pitchFamily="2" charset="-122"/>
                <a:cs typeface="+mn-cs"/>
              </a:rPr>
              <a:t>Quench TL: 1*DN300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a:ln>
                  <a:noFill/>
                </a:ln>
                <a:solidFill>
                  <a:prstClr val="black"/>
                </a:solidFill>
                <a:effectLst/>
                <a:uLnTx/>
                <a:uFillTx/>
                <a:latin typeface="Calibri"/>
                <a:ea typeface="宋体" panose="02010600030101010101" pitchFamily="2" charset="-122"/>
                <a:cs typeface="+mn-cs"/>
              </a:rPr>
              <a:t>Reserve TL: 1*DN100</a:t>
            </a:r>
            <a:endParaRPr kumimoji="0" lang="zh-CN" altLang="en-US" sz="18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
        <p:nvSpPr>
          <p:cNvPr id="99" name="文本框 98">
            <a:extLst>
              <a:ext uri="{FF2B5EF4-FFF2-40B4-BE49-F238E27FC236}">
                <a16:creationId xmlns:a16="http://schemas.microsoft.com/office/drawing/2014/main" id="{B5B071A1-C7D7-5B67-C831-1566E16A8A14}"/>
              </a:ext>
            </a:extLst>
          </p:cNvPr>
          <p:cNvSpPr txBox="1"/>
          <p:nvPr/>
        </p:nvSpPr>
        <p:spPr>
          <a:xfrm>
            <a:off x="7009971" y="1056940"/>
            <a:ext cx="1078987" cy="646331"/>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0" cap="none" spc="0" normalizeH="0" baseline="0" noProof="0">
                <a:ln>
                  <a:noFill/>
                </a:ln>
                <a:solidFill>
                  <a:srgbClr val="0000FF"/>
                </a:solidFill>
                <a:effectLst/>
                <a:uLnTx/>
                <a:uFillTx/>
                <a:latin typeface="等线" panose="020F0502020204030204"/>
                <a:ea typeface="等线" panose="02010600030101010101" pitchFamily="2" charset="-122"/>
                <a:cs typeface="+mn-cs"/>
              </a:rPr>
              <a:t>RF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0" cap="none" spc="0" normalizeH="0" baseline="0" noProof="0">
                <a:ln>
                  <a:noFill/>
                </a:ln>
                <a:solidFill>
                  <a:srgbClr val="0000FF"/>
                </a:solidFill>
                <a:effectLst/>
                <a:uLnTx/>
                <a:uFillTx/>
                <a:latin typeface="等线" panose="020F0502020204030204"/>
                <a:ea typeface="等线" panose="02010600030101010101" pitchFamily="2" charset="-122"/>
                <a:cs typeface="+mn-cs"/>
              </a:rPr>
              <a:t>shaft</a:t>
            </a:r>
            <a:endParaRPr kumimoji="0" lang="zh-CN" altLang="en-US" sz="1800" b="1" i="0" u="none" strike="noStrike" kern="0" cap="none" spc="0" normalizeH="0" baseline="0" noProof="0" dirty="0">
              <a:ln>
                <a:noFill/>
              </a:ln>
              <a:solidFill>
                <a:srgbClr val="0000FF"/>
              </a:solidFill>
              <a:effectLst/>
              <a:uLnTx/>
              <a:uFillTx/>
              <a:latin typeface="等线" panose="020F0502020204030204"/>
              <a:ea typeface="等线" panose="02010600030101010101" pitchFamily="2" charset="-122"/>
              <a:cs typeface="+mn-cs"/>
            </a:endParaRPr>
          </a:p>
        </p:txBody>
      </p:sp>
      <p:cxnSp>
        <p:nvCxnSpPr>
          <p:cNvPr id="100" name="直接连接符 99">
            <a:extLst>
              <a:ext uri="{FF2B5EF4-FFF2-40B4-BE49-F238E27FC236}">
                <a16:creationId xmlns:a16="http://schemas.microsoft.com/office/drawing/2014/main" id="{D819AAF8-8D4E-940C-97A2-B87B78BC8806}"/>
              </a:ext>
            </a:extLst>
          </p:cNvPr>
          <p:cNvCxnSpPr>
            <a:cxnSpLocks/>
            <a:stCxn id="108" idx="7"/>
          </p:cNvCxnSpPr>
          <p:nvPr/>
        </p:nvCxnSpPr>
        <p:spPr>
          <a:xfrm flipV="1">
            <a:off x="6394407" y="1574167"/>
            <a:ext cx="811822" cy="503183"/>
          </a:xfrm>
          <a:prstGeom prst="line">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101" name="图片 100">
            <a:extLst>
              <a:ext uri="{FF2B5EF4-FFF2-40B4-BE49-F238E27FC236}">
                <a16:creationId xmlns:a16="http://schemas.microsoft.com/office/drawing/2014/main" id="{3F966D56-5B34-5A30-5C33-092FF6E9CCC1}"/>
              </a:ext>
            </a:extLst>
          </p:cNvPr>
          <p:cNvPicPr>
            <a:picLocks noChangeAspect="1"/>
          </p:cNvPicPr>
          <p:nvPr/>
        </p:nvPicPr>
        <p:blipFill>
          <a:blip r:embed="rId7"/>
          <a:stretch>
            <a:fillRect/>
          </a:stretch>
        </p:blipFill>
        <p:spPr>
          <a:xfrm>
            <a:off x="8929857" y="2201917"/>
            <a:ext cx="3199293" cy="1660174"/>
          </a:xfrm>
          <a:prstGeom prst="rect">
            <a:avLst/>
          </a:prstGeom>
        </p:spPr>
      </p:pic>
      <p:pic>
        <p:nvPicPr>
          <p:cNvPr id="102" name="图片 101">
            <a:extLst>
              <a:ext uri="{FF2B5EF4-FFF2-40B4-BE49-F238E27FC236}">
                <a16:creationId xmlns:a16="http://schemas.microsoft.com/office/drawing/2014/main" id="{6E3A6D01-855F-2D0D-7393-97BA2CA0E44E}"/>
              </a:ext>
            </a:extLst>
          </p:cNvPr>
          <p:cNvPicPr>
            <a:picLocks noChangeAspect="1"/>
          </p:cNvPicPr>
          <p:nvPr/>
        </p:nvPicPr>
        <p:blipFill>
          <a:blip r:embed="rId8">
            <a:extLst>
              <a:ext uri="{BEBA8EAE-BF5A-486C-A8C5-ECC9F3942E4B}">
                <a14:imgProps xmlns:a14="http://schemas.microsoft.com/office/drawing/2010/main">
                  <a14:imgLayer r:embed="rId9">
                    <a14:imgEffect>
                      <a14:sharpenSoften amount="50000"/>
                    </a14:imgEffect>
                  </a14:imgLayer>
                </a14:imgProps>
              </a:ext>
            </a:extLst>
          </a:blip>
          <a:stretch>
            <a:fillRect/>
          </a:stretch>
        </p:blipFill>
        <p:spPr>
          <a:xfrm>
            <a:off x="8981850" y="-1318"/>
            <a:ext cx="2360665" cy="2041163"/>
          </a:xfrm>
          <a:prstGeom prst="rect">
            <a:avLst/>
          </a:prstGeom>
        </p:spPr>
      </p:pic>
      <p:cxnSp>
        <p:nvCxnSpPr>
          <p:cNvPr id="103" name="直接连接符 102">
            <a:extLst>
              <a:ext uri="{FF2B5EF4-FFF2-40B4-BE49-F238E27FC236}">
                <a16:creationId xmlns:a16="http://schemas.microsoft.com/office/drawing/2014/main" id="{E664C693-0EB4-1775-F81B-31CBE261EC87}"/>
              </a:ext>
            </a:extLst>
          </p:cNvPr>
          <p:cNvCxnSpPr>
            <a:cxnSpLocks/>
          </p:cNvCxnSpPr>
          <p:nvPr/>
        </p:nvCxnSpPr>
        <p:spPr>
          <a:xfrm flipV="1">
            <a:off x="8229500" y="1802747"/>
            <a:ext cx="1719779" cy="449718"/>
          </a:xfrm>
          <a:prstGeom prst="line">
            <a:avLst/>
          </a:prstGeom>
          <a:ln w="1905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04" name="椭圆 103">
            <a:extLst>
              <a:ext uri="{FF2B5EF4-FFF2-40B4-BE49-F238E27FC236}">
                <a16:creationId xmlns:a16="http://schemas.microsoft.com/office/drawing/2014/main" id="{C5DDC0E3-8519-4939-7335-716DFF1FA04A}"/>
              </a:ext>
            </a:extLst>
          </p:cNvPr>
          <p:cNvSpPr/>
          <p:nvPr/>
        </p:nvSpPr>
        <p:spPr>
          <a:xfrm>
            <a:off x="9548434" y="1574168"/>
            <a:ext cx="1240385" cy="23011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108" name="椭圆 107">
            <a:extLst>
              <a:ext uri="{FF2B5EF4-FFF2-40B4-BE49-F238E27FC236}">
                <a16:creationId xmlns:a16="http://schemas.microsoft.com/office/drawing/2014/main" id="{4B6DC78A-0157-6AA9-4078-3687CCAFB289}"/>
              </a:ext>
            </a:extLst>
          </p:cNvPr>
          <p:cNvSpPr/>
          <p:nvPr/>
        </p:nvSpPr>
        <p:spPr>
          <a:xfrm>
            <a:off x="5335672" y="2047335"/>
            <a:ext cx="1240385" cy="204953"/>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
        <p:nvSpPr>
          <p:cNvPr id="31" name="矩形: 圆角 30">
            <a:extLst>
              <a:ext uri="{FF2B5EF4-FFF2-40B4-BE49-F238E27FC236}">
                <a16:creationId xmlns:a16="http://schemas.microsoft.com/office/drawing/2014/main" id="{6D5721D1-6E37-16B1-DCB6-CD659B23F655}"/>
              </a:ext>
            </a:extLst>
          </p:cNvPr>
          <p:cNvSpPr/>
          <p:nvPr/>
        </p:nvSpPr>
        <p:spPr>
          <a:xfrm flipH="1">
            <a:off x="6797883" y="3886519"/>
            <a:ext cx="2786237" cy="727326"/>
          </a:xfrm>
          <a:prstGeom prst="roundRect">
            <a:avLst/>
          </a:prstGeom>
          <a:solidFill>
            <a:schemeClr val="tx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50" b="1" i="0" u="none" strike="noStrike" kern="1200" cap="none" spc="0" normalizeH="0" baseline="0" noProof="0">
                <a:ln>
                  <a:noFill/>
                </a:ln>
                <a:solidFill>
                  <a:prstClr val="black"/>
                </a:solidFill>
                <a:effectLst/>
                <a:uLnTx/>
                <a:uFillTx/>
                <a:latin typeface="Arial Black" panose="020B0A04020102020204" pitchFamily="34" charset="0"/>
                <a:ea typeface="宋体" panose="02010600030101010101" pitchFamily="2" charset="-122"/>
                <a:cs typeface="Aharoni" panose="02010803020104030203" pitchFamily="2" charset="-79"/>
              </a:rPr>
              <a:t>Collider CM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050" b="1" i="0" u="none" strike="noStrike" kern="1200" cap="none" spc="0" normalizeH="0" baseline="0" noProof="0">
                <a:ln>
                  <a:noFill/>
                </a:ln>
                <a:solidFill>
                  <a:prstClr val="black"/>
                </a:solidFill>
                <a:effectLst/>
                <a:uLnTx/>
                <a:uFillTx/>
                <a:latin typeface="Arial Black" panose="020B0A04020102020204" pitchFamily="34" charset="0"/>
                <a:ea typeface="宋体" panose="02010600030101010101" pitchFamily="2" charset="-122"/>
                <a:cs typeface="Aharoni" panose="02010803020104030203" pitchFamily="2" charset="-79"/>
              </a:rPr>
              <a:t>(14 cryomodules, 6×650MHZ 2-cell/CM</a:t>
            </a:r>
            <a:r>
              <a:rPr kumimoji="0" lang="en-US" altLang="zh-CN" sz="1600" b="1" i="0" u="none" strike="noStrike" kern="1200" cap="none" spc="0" normalizeH="0" baseline="0" noProof="0">
                <a:ln>
                  <a:noFill/>
                </a:ln>
                <a:solidFill>
                  <a:prstClr val="black"/>
                </a:solidFill>
                <a:effectLst/>
                <a:uLnTx/>
                <a:uFillTx/>
                <a:latin typeface="Arial Black" panose="020B0A04020102020204" pitchFamily="34" charset="0"/>
                <a:ea typeface="宋体" panose="02010600030101010101" pitchFamily="2" charset="-122"/>
                <a:cs typeface="Aharoni" panose="02010803020104030203" pitchFamily="2" charset="-79"/>
              </a:rPr>
              <a:t>)</a:t>
            </a:r>
            <a:endParaRPr kumimoji="0" lang="zh-CN" altLang="en-US" sz="1600" b="1" i="0" u="none" strike="noStrike" kern="1200" cap="none" spc="0" normalizeH="0" baseline="0" noProof="0">
              <a:ln>
                <a:noFill/>
              </a:ln>
              <a:solidFill>
                <a:prstClr val="black"/>
              </a:solidFill>
              <a:effectLst/>
              <a:uLnTx/>
              <a:uFillTx/>
              <a:latin typeface="Arial Black" panose="020B0A04020102020204" pitchFamily="34" charset="0"/>
              <a:ea typeface="宋体" panose="02010600030101010101" pitchFamily="2" charset="-122"/>
              <a:cs typeface="Aharoni" panose="02010803020104030203" pitchFamily="2" charset="-79"/>
            </a:endParaRPr>
          </a:p>
        </p:txBody>
      </p:sp>
      <p:sp>
        <p:nvSpPr>
          <p:cNvPr id="7" name="文本框 6">
            <a:extLst>
              <a:ext uri="{FF2B5EF4-FFF2-40B4-BE49-F238E27FC236}">
                <a16:creationId xmlns:a16="http://schemas.microsoft.com/office/drawing/2014/main" id="{E7EC3313-D11C-22DE-73D3-0632A8C0EE49}"/>
              </a:ext>
            </a:extLst>
          </p:cNvPr>
          <p:cNvSpPr txBox="1"/>
          <p:nvPr/>
        </p:nvSpPr>
        <p:spPr>
          <a:xfrm>
            <a:off x="192489" y="3642388"/>
            <a:ext cx="410304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a:ln>
                  <a:noFill/>
                </a:ln>
                <a:solidFill>
                  <a:srgbClr val="FF0000"/>
                </a:solidFill>
                <a:effectLst/>
                <a:uLnTx/>
                <a:uFillTx/>
                <a:latin typeface="Calibri"/>
                <a:ea typeface="宋体" panose="02010600030101010101" pitchFamily="2" charset="-122"/>
                <a:cs typeface="+mn-cs"/>
              </a:rPr>
              <a:t>Collider CM internal/external Multiple TL</a:t>
            </a:r>
            <a:endParaRPr kumimoji="0" lang="zh-CN" altLang="en-US" sz="1800" b="1" i="0" u="none" strike="noStrike" kern="1200" cap="none" spc="0" normalizeH="0" baseline="0" noProof="0" dirty="0">
              <a:ln>
                <a:noFill/>
              </a:ln>
              <a:solidFill>
                <a:srgbClr val="FF0000"/>
              </a:solidFill>
              <a:effectLst/>
              <a:uLnTx/>
              <a:uFillTx/>
              <a:latin typeface="Calibri"/>
              <a:ea typeface="宋体" panose="02010600030101010101" pitchFamily="2" charset="-122"/>
              <a:cs typeface="+mn-cs"/>
            </a:endParaRPr>
          </a:p>
        </p:txBody>
      </p:sp>
      <p:sp>
        <p:nvSpPr>
          <p:cNvPr id="9" name="椭圆 8">
            <a:extLst>
              <a:ext uri="{FF2B5EF4-FFF2-40B4-BE49-F238E27FC236}">
                <a16:creationId xmlns:a16="http://schemas.microsoft.com/office/drawing/2014/main" id="{A09AB696-E7E8-D826-2B8C-C41D55B3174C}"/>
              </a:ext>
            </a:extLst>
          </p:cNvPr>
          <p:cNvSpPr/>
          <p:nvPr/>
        </p:nvSpPr>
        <p:spPr>
          <a:xfrm>
            <a:off x="10788819" y="3835353"/>
            <a:ext cx="1199247" cy="1166077"/>
          </a:xfrm>
          <a:prstGeom prst="ellipse">
            <a:avLst/>
          </a:prstGeom>
          <a:noFill/>
          <a:ln>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椭圆 9">
            <a:extLst>
              <a:ext uri="{FF2B5EF4-FFF2-40B4-BE49-F238E27FC236}">
                <a16:creationId xmlns:a16="http://schemas.microsoft.com/office/drawing/2014/main" id="{CF41A29F-B5E2-FFA0-099B-D7C027E94010}"/>
              </a:ext>
            </a:extLst>
          </p:cNvPr>
          <p:cNvSpPr/>
          <p:nvPr/>
        </p:nvSpPr>
        <p:spPr>
          <a:xfrm>
            <a:off x="10698744" y="3733525"/>
            <a:ext cx="1401409" cy="1377971"/>
          </a:xfrm>
          <a:prstGeom prst="ellipse">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a:extLst>
              <a:ext uri="{FF2B5EF4-FFF2-40B4-BE49-F238E27FC236}">
                <a16:creationId xmlns:a16="http://schemas.microsoft.com/office/drawing/2014/main" id="{95DC2790-64D2-2404-0A00-9DFB4B018D92}"/>
              </a:ext>
            </a:extLst>
          </p:cNvPr>
          <p:cNvSpPr/>
          <p:nvPr/>
        </p:nvSpPr>
        <p:spPr>
          <a:xfrm>
            <a:off x="10887190" y="3923927"/>
            <a:ext cx="1006590" cy="972819"/>
          </a:xfrm>
          <a:prstGeom prst="ellipse">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a:extLst>
              <a:ext uri="{FF2B5EF4-FFF2-40B4-BE49-F238E27FC236}">
                <a16:creationId xmlns:a16="http://schemas.microsoft.com/office/drawing/2014/main" id="{C46527FD-DA20-18A7-CF34-ED5D00621768}"/>
              </a:ext>
            </a:extLst>
          </p:cNvPr>
          <p:cNvSpPr/>
          <p:nvPr/>
        </p:nvSpPr>
        <p:spPr>
          <a:xfrm>
            <a:off x="11005812" y="4195482"/>
            <a:ext cx="433943" cy="432080"/>
          </a:xfrm>
          <a:prstGeom prst="ellipse">
            <a:avLst/>
          </a:prstGeom>
          <a:solidFill>
            <a:srgbClr val="FFCC99"/>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a:solidFill>
                  <a:schemeClr val="tx1"/>
                </a:solidFill>
              </a:rPr>
              <a:t>B</a:t>
            </a:r>
            <a:endParaRPr lang="zh-CN" altLang="en-US">
              <a:solidFill>
                <a:schemeClr val="tx1"/>
              </a:solidFill>
            </a:endParaRPr>
          </a:p>
        </p:txBody>
      </p:sp>
      <p:sp>
        <p:nvSpPr>
          <p:cNvPr id="15" name="椭圆 14">
            <a:extLst>
              <a:ext uri="{FF2B5EF4-FFF2-40B4-BE49-F238E27FC236}">
                <a16:creationId xmlns:a16="http://schemas.microsoft.com/office/drawing/2014/main" id="{380474C6-1CF9-043F-49E0-E8B01AB0DEF3}"/>
              </a:ext>
            </a:extLst>
          </p:cNvPr>
          <p:cNvSpPr/>
          <p:nvPr/>
        </p:nvSpPr>
        <p:spPr>
          <a:xfrm>
            <a:off x="11529830" y="4273486"/>
            <a:ext cx="235947" cy="246225"/>
          </a:xfrm>
          <a:prstGeom prst="ellipse">
            <a:avLst/>
          </a:prstGeom>
          <a:solidFill>
            <a:srgbClr val="009EDE"/>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a:t>D</a:t>
            </a:r>
            <a:endParaRPr lang="zh-CN" altLang="en-US"/>
          </a:p>
        </p:txBody>
      </p:sp>
      <p:sp>
        <p:nvSpPr>
          <p:cNvPr id="16" name="椭圆 15">
            <a:extLst>
              <a:ext uri="{FF2B5EF4-FFF2-40B4-BE49-F238E27FC236}">
                <a16:creationId xmlns:a16="http://schemas.microsoft.com/office/drawing/2014/main" id="{01AB22FF-CE4F-C5C7-E4F6-51F12A449ABA}"/>
              </a:ext>
            </a:extLst>
          </p:cNvPr>
          <p:cNvSpPr/>
          <p:nvPr/>
        </p:nvSpPr>
        <p:spPr>
          <a:xfrm>
            <a:off x="11477405" y="4108606"/>
            <a:ext cx="131930" cy="117406"/>
          </a:xfrm>
          <a:prstGeom prst="ellipse">
            <a:avLst/>
          </a:prstGeom>
          <a:solidFill>
            <a:srgbClr val="FF0000"/>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200"/>
              <a:t>A</a:t>
            </a:r>
            <a:endParaRPr lang="zh-CN" altLang="en-US" sz="1200"/>
          </a:p>
        </p:txBody>
      </p:sp>
      <p:sp>
        <p:nvSpPr>
          <p:cNvPr id="19" name="椭圆 18">
            <a:extLst>
              <a:ext uri="{FF2B5EF4-FFF2-40B4-BE49-F238E27FC236}">
                <a16:creationId xmlns:a16="http://schemas.microsoft.com/office/drawing/2014/main" id="{53DFAAF6-8D6F-2C9C-A74E-F525B22F7EC4}"/>
              </a:ext>
            </a:extLst>
          </p:cNvPr>
          <p:cNvSpPr/>
          <p:nvPr/>
        </p:nvSpPr>
        <p:spPr>
          <a:xfrm>
            <a:off x="11490772" y="4592454"/>
            <a:ext cx="131930" cy="117406"/>
          </a:xfrm>
          <a:prstGeom prst="ellipse">
            <a:avLst/>
          </a:prstGeom>
          <a:solidFill>
            <a:srgbClr val="00AA48"/>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100"/>
              <a:t>E</a:t>
            </a:r>
            <a:endParaRPr lang="zh-CN" altLang="en-US" sz="1100"/>
          </a:p>
        </p:txBody>
      </p:sp>
      <p:sp>
        <p:nvSpPr>
          <p:cNvPr id="25" name="椭圆 24">
            <a:extLst>
              <a:ext uri="{FF2B5EF4-FFF2-40B4-BE49-F238E27FC236}">
                <a16:creationId xmlns:a16="http://schemas.microsoft.com/office/drawing/2014/main" id="{4557B23A-9AC6-4355-6604-982B22238443}"/>
              </a:ext>
            </a:extLst>
          </p:cNvPr>
          <p:cNvSpPr/>
          <p:nvPr/>
        </p:nvSpPr>
        <p:spPr>
          <a:xfrm>
            <a:off x="11256512" y="4683908"/>
            <a:ext cx="131930" cy="117406"/>
          </a:xfrm>
          <a:prstGeom prst="ellipse">
            <a:avLst/>
          </a:prstGeom>
          <a:solidFill>
            <a:schemeClr val="accent3">
              <a:lumMod val="75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200"/>
              <a:t>F</a:t>
            </a:r>
            <a:endParaRPr lang="zh-CN" altLang="en-US" sz="1200"/>
          </a:p>
        </p:txBody>
      </p:sp>
      <p:sp>
        <p:nvSpPr>
          <p:cNvPr id="26" name="椭圆 25">
            <a:extLst>
              <a:ext uri="{FF2B5EF4-FFF2-40B4-BE49-F238E27FC236}">
                <a16:creationId xmlns:a16="http://schemas.microsoft.com/office/drawing/2014/main" id="{DDD5E746-2383-53C0-5BE5-F35BDC9FC9CF}"/>
              </a:ext>
            </a:extLst>
          </p:cNvPr>
          <p:cNvSpPr/>
          <p:nvPr/>
        </p:nvSpPr>
        <p:spPr>
          <a:xfrm>
            <a:off x="11301628" y="4016241"/>
            <a:ext cx="110910" cy="99699"/>
          </a:xfrm>
          <a:prstGeom prst="ellipse">
            <a:avLst/>
          </a:prstGeom>
          <a:solidFill>
            <a:srgbClr val="7030A0"/>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050"/>
              <a:t>C</a:t>
            </a:r>
            <a:endParaRPr lang="zh-CN" altLang="en-US" sz="1050"/>
          </a:p>
        </p:txBody>
      </p:sp>
      <p:cxnSp>
        <p:nvCxnSpPr>
          <p:cNvPr id="29" name="直接连接符 28">
            <a:extLst>
              <a:ext uri="{FF2B5EF4-FFF2-40B4-BE49-F238E27FC236}">
                <a16:creationId xmlns:a16="http://schemas.microsoft.com/office/drawing/2014/main" id="{109F287A-3618-611E-98AC-DB35F3742168}"/>
              </a:ext>
            </a:extLst>
          </p:cNvPr>
          <p:cNvCxnSpPr>
            <a:cxnSpLocks/>
          </p:cNvCxnSpPr>
          <p:nvPr/>
        </p:nvCxnSpPr>
        <p:spPr>
          <a:xfrm flipV="1">
            <a:off x="11229560" y="3571108"/>
            <a:ext cx="309391" cy="178331"/>
          </a:xfrm>
          <a:prstGeom prst="line">
            <a:avLst/>
          </a:prstGeom>
        </p:spPr>
        <p:style>
          <a:lnRef idx="1">
            <a:schemeClr val="accent1"/>
          </a:lnRef>
          <a:fillRef idx="0">
            <a:schemeClr val="accent1"/>
          </a:fillRef>
          <a:effectRef idx="0">
            <a:schemeClr val="accent1"/>
          </a:effectRef>
          <a:fontRef idx="minor">
            <a:schemeClr val="tx1"/>
          </a:fontRef>
        </p:style>
      </p:cxnSp>
      <p:sp>
        <p:nvSpPr>
          <p:cNvPr id="76" name="椭圆 75">
            <a:extLst>
              <a:ext uri="{FF2B5EF4-FFF2-40B4-BE49-F238E27FC236}">
                <a16:creationId xmlns:a16="http://schemas.microsoft.com/office/drawing/2014/main" id="{51D5A60D-08CE-3C88-1BB0-C358EB976F9C}"/>
              </a:ext>
            </a:extLst>
          </p:cNvPr>
          <p:cNvSpPr/>
          <p:nvPr/>
        </p:nvSpPr>
        <p:spPr>
          <a:xfrm>
            <a:off x="8991298" y="5458621"/>
            <a:ext cx="1199247" cy="1166077"/>
          </a:xfrm>
          <a:prstGeom prst="ellipse">
            <a:avLst/>
          </a:prstGeom>
          <a:noFill/>
          <a:ln>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7" name="椭圆 76">
            <a:extLst>
              <a:ext uri="{FF2B5EF4-FFF2-40B4-BE49-F238E27FC236}">
                <a16:creationId xmlns:a16="http://schemas.microsoft.com/office/drawing/2014/main" id="{9B321471-8AF4-36B7-7224-B24E8EEBF260}"/>
              </a:ext>
            </a:extLst>
          </p:cNvPr>
          <p:cNvSpPr/>
          <p:nvPr/>
        </p:nvSpPr>
        <p:spPr>
          <a:xfrm>
            <a:off x="8901223" y="5356793"/>
            <a:ext cx="1401409" cy="1377971"/>
          </a:xfrm>
          <a:prstGeom prst="ellipse">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8" name="椭圆 77">
            <a:extLst>
              <a:ext uri="{FF2B5EF4-FFF2-40B4-BE49-F238E27FC236}">
                <a16:creationId xmlns:a16="http://schemas.microsoft.com/office/drawing/2014/main" id="{C4F2D57E-FD19-8218-8B06-C9883937868A}"/>
              </a:ext>
            </a:extLst>
          </p:cNvPr>
          <p:cNvSpPr/>
          <p:nvPr/>
        </p:nvSpPr>
        <p:spPr>
          <a:xfrm>
            <a:off x="9089669" y="5547195"/>
            <a:ext cx="1006590" cy="972819"/>
          </a:xfrm>
          <a:prstGeom prst="ellipse">
            <a:avLst/>
          </a:prstGeom>
          <a:noFill/>
          <a:ln>
            <a:solidFill>
              <a:schemeClr val="bg1">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7" name="椭圆 86">
            <a:extLst>
              <a:ext uri="{FF2B5EF4-FFF2-40B4-BE49-F238E27FC236}">
                <a16:creationId xmlns:a16="http://schemas.microsoft.com/office/drawing/2014/main" id="{09BA9EC3-BEB9-C7BD-2556-B693FEFA2360}"/>
              </a:ext>
            </a:extLst>
          </p:cNvPr>
          <p:cNvSpPr/>
          <p:nvPr/>
        </p:nvSpPr>
        <p:spPr>
          <a:xfrm>
            <a:off x="9169918" y="5770069"/>
            <a:ext cx="543892" cy="520558"/>
          </a:xfrm>
          <a:prstGeom prst="ellipse">
            <a:avLst/>
          </a:prstGeom>
          <a:solidFill>
            <a:srgbClr val="FFCC99"/>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a:solidFill>
                  <a:schemeClr val="tx1"/>
                </a:solidFill>
              </a:rPr>
              <a:t>B</a:t>
            </a:r>
            <a:endParaRPr lang="zh-CN" altLang="en-US">
              <a:solidFill>
                <a:schemeClr val="tx1"/>
              </a:solidFill>
            </a:endParaRPr>
          </a:p>
        </p:txBody>
      </p:sp>
      <p:sp>
        <p:nvSpPr>
          <p:cNvPr id="88" name="椭圆 87">
            <a:extLst>
              <a:ext uri="{FF2B5EF4-FFF2-40B4-BE49-F238E27FC236}">
                <a16:creationId xmlns:a16="http://schemas.microsoft.com/office/drawing/2014/main" id="{33701490-72D3-B5F1-0AE9-8097003B2E24}"/>
              </a:ext>
            </a:extLst>
          </p:cNvPr>
          <p:cNvSpPr/>
          <p:nvPr/>
        </p:nvSpPr>
        <p:spPr>
          <a:xfrm>
            <a:off x="9798380" y="5896755"/>
            <a:ext cx="169876" cy="192376"/>
          </a:xfrm>
          <a:prstGeom prst="ellipse">
            <a:avLst/>
          </a:prstGeom>
          <a:solidFill>
            <a:srgbClr val="009EDE"/>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a:t>D</a:t>
            </a:r>
            <a:endParaRPr lang="zh-CN" altLang="en-US"/>
          </a:p>
        </p:txBody>
      </p:sp>
      <p:sp>
        <p:nvSpPr>
          <p:cNvPr id="89" name="椭圆 88">
            <a:extLst>
              <a:ext uri="{FF2B5EF4-FFF2-40B4-BE49-F238E27FC236}">
                <a16:creationId xmlns:a16="http://schemas.microsoft.com/office/drawing/2014/main" id="{59A49DA3-F59E-C33C-6C38-66B5BAB10AA1}"/>
              </a:ext>
            </a:extLst>
          </p:cNvPr>
          <p:cNvSpPr/>
          <p:nvPr/>
        </p:nvSpPr>
        <p:spPr>
          <a:xfrm>
            <a:off x="9679884" y="5731874"/>
            <a:ext cx="110910" cy="86876"/>
          </a:xfrm>
          <a:prstGeom prst="ellipse">
            <a:avLst/>
          </a:prstGeom>
          <a:solidFill>
            <a:srgbClr val="FF0000"/>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200"/>
              <a:t>A</a:t>
            </a:r>
            <a:endParaRPr lang="zh-CN" altLang="en-US" sz="1200"/>
          </a:p>
        </p:txBody>
      </p:sp>
      <p:sp>
        <p:nvSpPr>
          <p:cNvPr id="90" name="椭圆 89">
            <a:extLst>
              <a:ext uri="{FF2B5EF4-FFF2-40B4-BE49-F238E27FC236}">
                <a16:creationId xmlns:a16="http://schemas.microsoft.com/office/drawing/2014/main" id="{9D0CCCF4-9C13-ABBA-1AEA-05B283C5137A}"/>
              </a:ext>
            </a:extLst>
          </p:cNvPr>
          <p:cNvSpPr/>
          <p:nvPr/>
        </p:nvSpPr>
        <p:spPr>
          <a:xfrm>
            <a:off x="9714271" y="6215722"/>
            <a:ext cx="110910" cy="117406"/>
          </a:xfrm>
          <a:prstGeom prst="ellipse">
            <a:avLst/>
          </a:prstGeom>
          <a:solidFill>
            <a:srgbClr val="00AA48"/>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100"/>
              <a:t>E</a:t>
            </a:r>
            <a:endParaRPr lang="zh-CN" altLang="en-US" sz="1100"/>
          </a:p>
        </p:txBody>
      </p:sp>
      <p:sp>
        <p:nvSpPr>
          <p:cNvPr id="91" name="椭圆 90">
            <a:extLst>
              <a:ext uri="{FF2B5EF4-FFF2-40B4-BE49-F238E27FC236}">
                <a16:creationId xmlns:a16="http://schemas.microsoft.com/office/drawing/2014/main" id="{422DEAFE-029B-1EBB-39C7-488CAF9C8596}"/>
              </a:ext>
            </a:extLst>
          </p:cNvPr>
          <p:cNvSpPr/>
          <p:nvPr/>
        </p:nvSpPr>
        <p:spPr>
          <a:xfrm>
            <a:off x="9480011" y="6307176"/>
            <a:ext cx="110910" cy="96347"/>
          </a:xfrm>
          <a:prstGeom prst="ellipse">
            <a:avLst/>
          </a:prstGeom>
          <a:solidFill>
            <a:schemeClr val="accent3">
              <a:lumMod val="75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200"/>
              <a:t>F</a:t>
            </a:r>
            <a:endParaRPr lang="zh-CN" altLang="en-US" sz="1200"/>
          </a:p>
        </p:txBody>
      </p:sp>
      <p:sp>
        <p:nvSpPr>
          <p:cNvPr id="93" name="椭圆 92">
            <a:extLst>
              <a:ext uri="{FF2B5EF4-FFF2-40B4-BE49-F238E27FC236}">
                <a16:creationId xmlns:a16="http://schemas.microsoft.com/office/drawing/2014/main" id="{62C8A83D-8D2D-E10B-0B84-EA8F52C14000}"/>
              </a:ext>
            </a:extLst>
          </p:cNvPr>
          <p:cNvSpPr/>
          <p:nvPr/>
        </p:nvSpPr>
        <p:spPr>
          <a:xfrm>
            <a:off x="9504107" y="5639509"/>
            <a:ext cx="110910" cy="99699"/>
          </a:xfrm>
          <a:prstGeom prst="ellipse">
            <a:avLst/>
          </a:prstGeom>
          <a:solidFill>
            <a:srgbClr val="7030A0"/>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050"/>
              <a:t>C</a:t>
            </a:r>
            <a:endParaRPr lang="zh-CN" altLang="en-US" sz="1050"/>
          </a:p>
        </p:txBody>
      </p:sp>
      <p:graphicFrame>
        <p:nvGraphicFramePr>
          <p:cNvPr id="109" name="表格 108">
            <a:extLst>
              <a:ext uri="{FF2B5EF4-FFF2-40B4-BE49-F238E27FC236}">
                <a16:creationId xmlns:a16="http://schemas.microsoft.com/office/drawing/2014/main" id="{B64B15B8-1E7C-884C-8F30-B320AE8F7FDD}"/>
              </a:ext>
            </a:extLst>
          </p:cNvPr>
          <p:cNvGraphicFramePr>
            <a:graphicFrameLocks noGrp="1"/>
          </p:cNvGraphicFramePr>
          <p:nvPr>
            <p:extLst>
              <p:ext uri="{D42A27DB-BD31-4B8C-83A1-F6EECF244321}">
                <p14:modId xmlns:p14="http://schemas.microsoft.com/office/powerpoint/2010/main" val="1414158756"/>
              </p:ext>
            </p:extLst>
          </p:nvPr>
        </p:nvGraphicFramePr>
        <p:xfrm>
          <a:off x="29452" y="5592384"/>
          <a:ext cx="5491347" cy="1116033"/>
        </p:xfrm>
        <a:graphic>
          <a:graphicData uri="http://schemas.openxmlformats.org/drawingml/2006/table">
            <a:tbl>
              <a:tblPr firstRow="1" bandRow="1">
                <a:tableStyleId>{00A15C55-8517-42AA-B614-E9B94910E393}</a:tableStyleId>
              </a:tblPr>
              <a:tblGrid>
                <a:gridCol w="1475991">
                  <a:extLst>
                    <a:ext uri="{9D8B030D-6E8A-4147-A177-3AD203B41FA5}">
                      <a16:colId xmlns:a16="http://schemas.microsoft.com/office/drawing/2014/main" val="4235104299"/>
                    </a:ext>
                  </a:extLst>
                </a:gridCol>
                <a:gridCol w="574847">
                  <a:extLst>
                    <a:ext uri="{9D8B030D-6E8A-4147-A177-3AD203B41FA5}">
                      <a16:colId xmlns:a16="http://schemas.microsoft.com/office/drawing/2014/main" val="858281288"/>
                    </a:ext>
                  </a:extLst>
                </a:gridCol>
                <a:gridCol w="806867">
                  <a:extLst>
                    <a:ext uri="{9D8B030D-6E8A-4147-A177-3AD203B41FA5}">
                      <a16:colId xmlns:a16="http://schemas.microsoft.com/office/drawing/2014/main" val="2693466934"/>
                    </a:ext>
                  </a:extLst>
                </a:gridCol>
                <a:gridCol w="618924">
                  <a:extLst>
                    <a:ext uri="{9D8B030D-6E8A-4147-A177-3AD203B41FA5}">
                      <a16:colId xmlns:a16="http://schemas.microsoft.com/office/drawing/2014/main" val="346766766"/>
                    </a:ext>
                  </a:extLst>
                </a:gridCol>
                <a:gridCol w="681980">
                  <a:extLst>
                    <a:ext uri="{9D8B030D-6E8A-4147-A177-3AD203B41FA5}">
                      <a16:colId xmlns:a16="http://schemas.microsoft.com/office/drawing/2014/main" val="3287721233"/>
                    </a:ext>
                  </a:extLst>
                </a:gridCol>
                <a:gridCol w="681980">
                  <a:extLst>
                    <a:ext uri="{9D8B030D-6E8A-4147-A177-3AD203B41FA5}">
                      <a16:colId xmlns:a16="http://schemas.microsoft.com/office/drawing/2014/main" val="599271458"/>
                    </a:ext>
                  </a:extLst>
                </a:gridCol>
                <a:gridCol w="650758">
                  <a:extLst>
                    <a:ext uri="{9D8B030D-6E8A-4147-A177-3AD203B41FA5}">
                      <a16:colId xmlns:a16="http://schemas.microsoft.com/office/drawing/2014/main" val="1215567236"/>
                    </a:ext>
                  </a:extLst>
                </a:gridCol>
              </a:tblGrid>
              <a:tr h="189131">
                <a:tc>
                  <a:txBody>
                    <a:bodyPr/>
                    <a:lstStyle/>
                    <a:p>
                      <a:pPr algn="ctr"/>
                      <a:r>
                        <a:rPr lang="en-US" sz="1000" kern="100">
                          <a:solidFill>
                            <a:schemeClr val="tx1"/>
                          </a:solidFill>
                          <a:effectLst/>
                          <a:highlight>
                            <a:srgbClr val="FFFFFF"/>
                          </a:highlight>
                          <a:latin typeface="Arial" panose="020B0604020202020204" pitchFamily="34" charset="0"/>
                          <a:cs typeface="Arial" panose="020B0604020202020204" pitchFamily="34" charset="0"/>
                        </a:rPr>
                        <a:t>Operating parameters</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sz="1000" kern="100">
                          <a:solidFill>
                            <a:schemeClr val="tx1"/>
                          </a:solidFill>
                          <a:effectLst/>
                          <a:highlight>
                            <a:srgbClr val="FFFFFF"/>
                          </a:highlight>
                          <a:latin typeface="Arial" panose="020B0604020202020204" pitchFamily="34" charset="0"/>
                          <a:cs typeface="Arial" panose="020B0604020202020204" pitchFamily="34" charset="0"/>
                        </a:rPr>
                        <a:t>A</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sz="1000" kern="100">
                          <a:solidFill>
                            <a:schemeClr val="tx1"/>
                          </a:solidFill>
                          <a:effectLst/>
                          <a:highlight>
                            <a:srgbClr val="FFFFFF"/>
                          </a:highlight>
                          <a:latin typeface="Arial" panose="020B0604020202020204" pitchFamily="34" charset="0"/>
                          <a:cs typeface="Arial" panose="020B0604020202020204" pitchFamily="34" charset="0"/>
                        </a:rPr>
                        <a:t>B</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sz="1000" kern="100">
                          <a:solidFill>
                            <a:schemeClr val="tx1"/>
                          </a:solidFill>
                          <a:effectLst/>
                          <a:highlight>
                            <a:srgbClr val="FFFFFF"/>
                          </a:highlight>
                          <a:latin typeface="Arial" panose="020B0604020202020204" pitchFamily="34" charset="0"/>
                          <a:cs typeface="Arial" panose="020B0604020202020204" pitchFamily="34" charset="0"/>
                        </a:rPr>
                        <a:t>C</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sz="1000" kern="100">
                          <a:solidFill>
                            <a:schemeClr val="tx1"/>
                          </a:solidFill>
                          <a:effectLst/>
                          <a:highlight>
                            <a:srgbClr val="FFFFFF"/>
                          </a:highlight>
                          <a:latin typeface="Arial" panose="020B0604020202020204" pitchFamily="34" charset="0"/>
                          <a:cs typeface="Arial" panose="020B0604020202020204" pitchFamily="34" charset="0"/>
                        </a:rPr>
                        <a:t>D</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sz="1000" kern="100">
                          <a:solidFill>
                            <a:schemeClr val="tx1"/>
                          </a:solidFill>
                          <a:effectLst/>
                          <a:highlight>
                            <a:srgbClr val="FFFFFF"/>
                          </a:highlight>
                          <a:latin typeface="Arial" panose="020B0604020202020204" pitchFamily="34" charset="0"/>
                          <a:cs typeface="Arial" panose="020B0604020202020204" pitchFamily="34" charset="0"/>
                        </a:rPr>
                        <a:t>E</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sz="1000" kern="100">
                          <a:solidFill>
                            <a:schemeClr val="tx1"/>
                          </a:solidFill>
                          <a:effectLst/>
                          <a:highlight>
                            <a:srgbClr val="FFFFFF"/>
                          </a:highlight>
                          <a:latin typeface="Arial" panose="020B0604020202020204" pitchFamily="34" charset="0"/>
                          <a:cs typeface="Arial" panose="020B0604020202020204" pitchFamily="34" charset="0"/>
                        </a:rPr>
                        <a:t>F</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2969876124"/>
                  </a:ext>
                </a:extLst>
              </a:tr>
              <a:tr h="189131">
                <a:tc>
                  <a:txBody>
                    <a:bodyPr/>
                    <a:lstStyle/>
                    <a:p>
                      <a:pPr algn="ctr"/>
                      <a:r>
                        <a:rPr lang="en-US" sz="1000" kern="100">
                          <a:solidFill>
                            <a:schemeClr val="tx1"/>
                          </a:solidFill>
                          <a:effectLst/>
                          <a:highlight>
                            <a:srgbClr val="FFFFFF"/>
                          </a:highlight>
                          <a:latin typeface="Arial" panose="020B0604020202020204" pitchFamily="34" charset="0"/>
                          <a:cs typeface="Arial" panose="020B0604020202020204" pitchFamily="34" charset="0"/>
                        </a:rPr>
                        <a:t>Pressure / [bara]</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sz="1000" kern="100">
                          <a:solidFill>
                            <a:schemeClr val="tx1"/>
                          </a:solidFill>
                          <a:effectLst/>
                          <a:highlight>
                            <a:srgbClr val="FFFFFF"/>
                          </a:highlight>
                          <a:latin typeface="Arial" panose="020B0604020202020204" pitchFamily="34" charset="0"/>
                          <a:cs typeface="Arial" panose="020B0604020202020204" pitchFamily="34" charset="0"/>
                        </a:rPr>
                        <a:t>3</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sz="1000" kern="100">
                          <a:solidFill>
                            <a:schemeClr val="tx1"/>
                          </a:solidFill>
                          <a:effectLst/>
                          <a:highlight>
                            <a:srgbClr val="FFFFFF"/>
                          </a:highlight>
                          <a:latin typeface="Arial" panose="020B0604020202020204" pitchFamily="34" charset="0"/>
                          <a:cs typeface="Arial" panose="020B0604020202020204" pitchFamily="34" charset="0"/>
                        </a:rPr>
                        <a:t>0.031</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sz="1000" kern="100">
                          <a:solidFill>
                            <a:schemeClr val="tx1"/>
                          </a:solidFill>
                          <a:effectLst/>
                          <a:highlight>
                            <a:srgbClr val="FFFFFF"/>
                          </a:highlight>
                          <a:latin typeface="Arial" panose="020B0604020202020204" pitchFamily="34" charset="0"/>
                          <a:cs typeface="Arial" panose="020B0604020202020204" pitchFamily="34" charset="0"/>
                        </a:rPr>
                        <a:t>3</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sz="1000" kern="100">
                          <a:solidFill>
                            <a:schemeClr val="tx1"/>
                          </a:solidFill>
                          <a:effectLst/>
                          <a:highlight>
                            <a:srgbClr val="FFFFFF"/>
                          </a:highlight>
                          <a:latin typeface="Arial" panose="020B0604020202020204" pitchFamily="34" charset="0"/>
                          <a:cs typeface="Arial" panose="020B0604020202020204" pitchFamily="34" charset="0"/>
                        </a:rPr>
                        <a:t>2.5</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sz="1000" kern="100">
                          <a:solidFill>
                            <a:schemeClr val="tx1"/>
                          </a:solidFill>
                          <a:effectLst/>
                          <a:highlight>
                            <a:srgbClr val="FFFFFF"/>
                          </a:highlight>
                          <a:latin typeface="Arial" panose="020B0604020202020204" pitchFamily="34" charset="0"/>
                          <a:cs typeface="Arial" panose="020B0604020202020204" pitchFamily="34" charset="0"/>
                        </a:rPr>
                        <a:t>13</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altLang="zh-CN" sz="1000" kern="100">
                          <a:solidFill>
                            <a:schemeClr val="tx1"/>
                          </a:solidFill>
                          <a:effectLst/>
                          <a:highlight>
                            <a:srgbClr val="FFFFFF"/>
                          </a:highlight>
                          <a:latin typeface="Arial" panose="020B0604020202020204" pitchFamily="34" charset="0"/>
                          <a:ea typeface="等线" panose="02010600030101010101" pitchFamily="2" charset="-122"/>
                          <a:cs typeface="Arial" panose="020B0604020202020204" pitchFamily="34" charset="0"/>
                        </a:rPr>
                        <a:t>10</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2409571432"/>
                  </a:ext>
                </a:extLst>
              </a:tr>
              <a:tr h="189131">
                <a:tc>
                  <a:txBody>
                    <a:bodyPr/>
                    <a:lstStyle/>
                    <a:p>
                      <a:pPr algn="ctr"/>
                      <a:r>
                        <a:rPr lang="en-US" sz="1000" kern="100">
                          <a:solidFill>
                            <a:schemeClr val="tx1"/>
                          </a:solidFill>
                          <a:effectLst/>
                          <a:highlight>
                            <a:srgbClr val="FFFFFF"/>
                          </a:highlight>
                          <a:latin typeface="Arial" panose="020B0604020202020204" pitchFamily="34" charset="0"/>
                          <a:cs typeface="Arial" panose="020B0604020202020204" pitchFamily="34" charset="0"/>
                        </a:rPr>
                        <a:t>Temperature / [K]</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sz="1000" kern="100">
                          <a:solidFill>
                            <a:schemeClr val="tx1"/>
                          </a:solidFill>
                          <a:effectLst/>
                          <a:highlight>
                            <a:srgbClr val="FFFFFF"/>
                          </a:highlight>
                          <a:latin typeface="Arial" panose="020B0604020202020204" pitchFamily="34" charset="0"/>
                          <a:cs typeface="Arial" panose="020B0604020202020204" pitchFamily="34" charset="0"/>
                        </a:rPr>
                        <a:t>2.2</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sz="1000" kern="100">
                          <a:solidFill>
                            <a:schemeClr val="tx1"/>
                          </a:solidFill>
                          <a:effectLst/>
                          <a:highlight>
                            <a:srgbClr val="FFFFFF"/>
                          </a:highlight>
                          <a:latin typeface="Arial" panose="020B0604020202020204" pitchFamily="34" charset="0"/>
                          <a:cs typeface="Arial" panose="020B0604020202020204" pitchFamily="34" charset="0"/>
                        </a:rPr>
                        <a:t>2</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sz="1000" kern="100">
                          <a:solidFill>
                            <a:schemeClr val="tx1"/>
                          </a:solidFill>
                          <a:effectLst/>
                          <a:highlight>
                            <a:srgbClr val="FFFFFF"/>
                          </a:highlight>
                          <a:latin typeface="Arial" panose="020B0604020202020204" pitchFamily="34" charset="0"/>
                          <a:cs typeface="Arial" panose="020B0604020202020204" pitchFamily="34" charset="0"/>
                        </a:rPr>
                        <a:t>5</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altLang="zh-CN" sz="1000" kern="100">
                          <a:solidFill>
                            <a:schemeClr val="tx1"/>
                          </a:solidFill>
                          <a:effectLst/>
                          <a:highlight>
                            <a:srgbClr val="FFFFFF"/>
                          </a:highlight>
                          <a:latin typeface="Arial" panose="020B0604020202020204" pitchFamily="34" charset="0"/>
                          <a:ea typeface="等线" panose="02010600030101010101" pitchFamily="2" charset="-122"/>
                          <a:cs typeface="Arial" panose="020B0604020202020204" pitchFamily="34" charset="0"/>
                        </a:rPr>
                        <a:t>8</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altLang="zh-CN" sz="1000" kern="100">
                          <a:solidFill>
                            <a:schemeClr val="tx1"/>
                          </a:solidFill>
                          <a:effectLst/>
                          <a:highlight>
                            <a:srgbClr val="FFFFFF"/>
                          </a:highlight>
                          <a:latin typeface="Arial" panose="020B0604020202020204" pitchFamily="34" charset="0"/>
                          <a:ea typeface="等线" panose="02010600030101010101" pitchFamily="2" charset="-122"/>
                          <a:cs typeface="Arial" panose="020B0604020202020204" pitchFamily="34" charset="0"/>
                        </a:rPr>
                        <a:t>40</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sz="1000" kern="100">
                          <a:solidFill>
                            <a:schemeClr val="tx1"/>
                          </a:solidFill>
                          <a:effectLst/>
                          <a:highlight>
                            <a:srgbClr val="FFFFFF"/>
                          </a:highlight>
                          <a:latin typeface="Arial" panose="020B0604020202020204" pitchFamily="34" charset="0"/>
                          <a:cs typeface="Arial" panose="020B0604020202020204" pitchFamily="34" charset="0"/>
                        </a:rPr>
                        <a:t>70</a:t>
                      </a:r>
                      <a:endParaRPr lang="zh-CN" sz="10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2135061734"/>
                  </a:ext>
                </a:extLst>
              </a:tr>
              <a:tr h="404421">
                <a:tc>
                  <a:txBody>
                    <a:bodyPr/>
                    <a:lstStyle/>
                    <a:p>
                      <a:pPr algn="ctr"/>
                      <a:r>
                        <a:rPr lang="en-US" sz="900" kern="100">
                          <a:solidFill>
                            <a:schemeClr val="tx1"/>
                          </a:solidFill>
                          <a:effectLst/>
                          <a:highlight>
                            <a:srgbClr val="FFFFFF"/>
                          </a:highlight>
                          <a:latin typeface="Arial" panose="020B0604020202020204" pitchFamily="34" charset="0"/>
                          <a:cs typeface="Arial" panose="020B0604020202020204" pitchFamily="34" charset="0"/>
                        </a:rPr>
                        <a:t>Nominal Pipe Size</a:t>
                      </a:r>
                      <a:endParaRPr lang="zh-CN" sz="900" kern="100">
                        <a:solidFill>
                          <a:schemeClr val="tx1"/>
                        </a:solidFill>
                        <a:effectLst/>
                        <a:latin typeface="Arial" panose="020B0604020202020204" pitchFamily="34" charset="0"/>
                        <a:cs typeface="Arial" panose="020B0604020202020204" pitchFamily="34" charset="0"/>
                      </a:endParaRPr>
                    </a:p>
                    <a:p>
                      <a:pPr algn="ctr"/>
                      <a:r>
                        <a:rPr lang="en-US" sz="900" kern="100">
                          <a:solidFill>
                            <a:schemeClr val="tx1"/>
                          </a:solidFill>
                          <a:effectLst/>
                          <a:highlight>
                            <a:srgbClr val="FFFFFF"/>
                          </a:highlight>
                          <a:latin typeface="Arial" panose="020B0604020202020204" pitchFamily="34" charset="0"/>
                          <a:cs typeface="Arial" panose="020B0604020202020204" pitchFamily="34" charset="0"/>
                        </a:rPr>
                        <a:t>Outside diameter×Thickness / [mm]</a:t>
                      </a:r>
                      <a:endParaRPr lang="zh-CN" sz="9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sz="900" kern="100">
                          <a:solidFill>
                            <a:schemeClr val="tx1"/>
                          </a:solidFill>
                          <a:effectLst/>
                          <a:highlight>
                            <a:srgbClr val="FFFFFF"/>
                          </a:highlight>
                          <a:latin typeface="Arial" panose="020B0604020202020204" pitchFamily="34" charset="0"/>
                          <a:cs typeface="Arial" panose="020B0604020202020204" pitchFamily="34" charset="0"/>
                        </a:rPr>
                        <a:t>Φ34×1.6</a:t>
                      </a:r>
                      <a:endParaRPr lang="zh-CN" sz="9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sz="900" kern="100" dirty="0">
                          <a:solidFill>
                            <a:schemeClr val="tx1"/>
                          </a:solidFill>
                          <a:effectLst/>
                          <a:highlight>
                            <a:srgbClr val="FFFFFF"/>
                          </a:highlight>
                          <a:latin typeface="Arial" panose="020B0604020202020204" pitchFamily="34" charset="0"/>
                          <a:cs typeface="Arial" panose="020B0604020202020204" pitchFamily="34" charset="0"/>
                        </a:rPr>
                        <a:t>External</a:t>
                      </a:r>
                    </a:p>
                    <a:p>
                      <a:pPr algn="ctr"/>
                      <a:r>
                        <a:rPr lang="en-US" sz="900" kern="100" dirty="0">
                          <a:solidFill>
                            <a:schemeClr val="tx1"/>
                          </a:solidFill>
                          <a:effectLst/>
                          <a:highlight>
                            <a:srgbClr val="FFFFFF"/>
                          </a:highlight>
                          <a:latin typeface="Arial" panose="020B0604020202020204" pitchFamily="34" charset="0"/>
                          <a:cs typeface="Arial" panose="020B0604020202020204" pitchFamily="34" charset="0"/>
                        </a:rPr>
                        <a:t>Φ114×2</a:t>
                      </a:r>
                    </a:p>
                    <a:p>
                      <a:pPr algn="ctr"/>
                      <a:r>
                        <a:rPr lang="en-US" altLang="zh-CN" sz="900" kern="100" dirty="0">
                          <a:solidFill>
                            <a:schemeClr val="tx1"/>
                          </a:solidFill>
                          <a:effectLst/>
                          <a:highlight>
                            <a:srgbClr val="FFFFFF"/>
                          </a:highlight>
                          <a:latin typeface="Arial" panose="020B0604020202020204" pitchFamily="34" charset="0"/>
                          <a:ea typeface="等线" panose="02010600030101010101" pitchFamily="2" charset="-122"/>
                          <a:cs typeface="Arial" panose="020B0604020202020204" pitchFamily="34" charset="0"/>
                        </a:rPr>
                        <a:t>Internal DN300</a:t>
                      </a:r>
                      <a:endParaRPr lang="zh-CN" sz="900" kern="100" dirty="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sz="900" kern="100">
                          <a:solidFill>
                            <a:schemeClr val="tx1"/>
                          </a:solidFill>
                          <a:effectLst/>
                          <a:highlight>
                            <a:srgbClr val="FFFFFF"/>
                          </a:highlight>
                          <a:latin typeface="Arial" panose="020B0604020202020204" pitchFamily="34" charset="0"/>
                          <a:cs typeface="Arial" panose="020B0604020202020204" pitchFamily="34" charset="0"/>
                        </a:rPr>
                        <a:t>Φ34×1.6</a:t>
                      </a:r>
                      <a:endParaRPr lang="zh-CN" sz="9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sz="900" kern="100">
                          <a:solidFill>
                            <a:schemeClr val="tx1"/>
                          </a:solidFill>
                          <a:effectLst/>
                          <a:highlight>
                            <a:srgbClr val="FFFFFF"/>
                          </a:highlight>
                          <a:latin typeface="Arial" panose="020B0604020202020204" pitchFamily="34" charset="0"/>
                          <a:cs typeface="Arial" panose="020B0604020202020204" pitchFamily="34" charset="0"/>
                        </a:rPr>
                        <a:t>Φ48×1.6</a:t>
                      </a:r>
                      <a:endParaRPr lang="zh-CN" sz="900" kern="100">
                        <a:solidFill>
                          <a:schemeClr val="tx1"/>
                        </a:solidFill>
                        <a:effectLs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altLang="zh-CN" sz="900" kern="100">
                          <a:solidFill>
                            <a:schemeClr val="tx1"/>
                          </a:solidFill>
                          <a:effectLst/>
                          <a:highlight>
                            <a:srgbClr val="FFFFFF"/>
                          </a:highlight>
                          <a:latin typeface="Arial" panose="020B0604020202020204" pitchFamily="34" charset="0"/>
                          <a:cs typeface="Arial" panose="020B0604020202020204" pitchFamily="34" charset="0"/>
                        </a:rPr>
                        <a:t>Φ34×1.6</a:t>
                      </a:r>
                      <a:endParaRPr lang="zh-CN" altLang="zh-CN" sz="900" kern="100">
                        <a:solidFill>
                          <a:schemeClr val="tx1"/>
                        </a:solidFill>
                        <a:effectLst/>
                        <a:highlight>
                          <a:srgbClr val="FFFFFF"/>
                        </a:highligh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tc>
                  <a:txBody>
                    <a:bodyPr/>
                    <a:lstStyle/>
                    <a:p>
                      <a:pPr algn="ctr"/>
                      <a:r>
                        <a:rPr lang="en-US" altLang="zh-CN" sz="900" kern="100" dirty="0">
                          <a:solidFill>
                            <a:schemeClr val="tx1"/>
                          </a:solidFill>
                          <a:effectLst/>
                          <a:highlight>
                            <a:srgbClr val="FFFFFF"/>
                          </a:highlight>
                          <a:latin typeface="Arial" panose="020B0604020202020204" pitchFamily="34" charset="0"/>
                          <a:cs typeface="Arial" panose="020B0604020202020204" pitchFamily="34" charset="0"/>
                        </a:rPr>
                        <a:t>Φ34×1.6</a:t>
                      </a:r>
                      <a:endParaRPr lang="zh-CN" altLang="zh-CN" sz="900" kern="100" dirty="0">
                        <a:solidFill>
                          <a:schemeClr val="tx1"/>
                        </a:solidFill>
                        <a:effectLst/>
                        <a:highlight>
                          <a:srgbClr val="FFFFFF"/>
                        </a:highlight>
                        <a:latin typeface="Arial" panose="020B0604020202020204" pitchFamily="34" charset="0"/>
                        <a:ea typeface="等线" panose="02010600030101010101" pitchFamily="2" charset="-122"/>
                        <a:cs typeface="Arial" panose="020B0604020202020204" pitchFamily="34" charset="0"/>
                      </a:endParaRPr>
                    </a:p>
                  </a:txBody>
                  <a:tcPr marL="68580" marR="68580" marT="0" marB="0" anchor="ctr"/>
                </a:tc>
                <a:extLst>
                  <a:ext uri="{0D108BD9-81ED-4DB2-BD59-A6C34878D82A}">
                    <a16:rowId xmlns:a16="http://schemas.microsoft.com/office/drawing/2014/main" val="428882920"/>
                  </a:ext>
                </a:extLst>
              </a:tr>
            </a:tbl>
          </a:graphicData>
        </a:graphic>
      </p:graphicFrame>
      <p:sp>
        <p:nvSpPr>
          <p:cNvPr id="111" name="文本框 110">
            <a:extLst>
              <a:ext uri="{FF2B5EF4-FFF2-40B4-BE49-F238E27FC236}">
                <a16:creationId xmlns:a16="http://schemas.microsoft.com/office/drawing/2014/main" id="{75AADC1F-0C1D-CF71-9F74-E66CCED22384}"/>
              </a:ext>
            </a:extLst>
          </p:cNvPr>
          <p:cNvSpPr txBox="1"/>
          <p:nvPr/>
        </p:nvSpPr>
        <p:spPr>
          <a:xfrm>
            <a:off x="158333" y="5283203"/>
            <a:ext cx="326986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1">
                <a:solidFill>
                  <a:srgbClr val="FF0000"/>
                </a:solidFill>
                <a:latin typeface="Calibri"/>
                <a:ea typeface="宋体" panose="02010600030101010101" pitchFamily="2" charset="-122"/>
              </a:rPr>
              <a:t>Booster</a:t>
            </a:r>
            <a:r>
              <a:rPr kumimoji="0" lang="en-US" altLang="zh-CN" sz="1800" b="1" i="0" u="none" strike="noStrike" kern="1200" cap="none" spc="0" normalizeH="0" baseline="0" noProof="0">
                <a:ln>
                  <a:noFill/>
                </a:ln>
                <a:solidFill>
                  <a:srgbClr val="FF0000"/>
                </a:solidFill>
                <a:effectLst/>
                <a:uLnTx/>
                <a:uFillTx/>
                <a:latin typeface="Calibri"/>
                <a:ea typeface="宋体" panose="02010600030101010101" pitchFamily="2" charset="-122"/>
                <a:cs typeface="+mn-cs"/>
              </a:rPr>
              <a:t> CM external Multiple TL</a:t>
            </a:r>
            <a:endParaRPr kumimoji="0" lang="zh-CN" altLang="en-US" sz="1800" b="1" i="0" u="none" strike="noStrike" kern="1200" cap="none" spc="0" normalizeH="0" baseline="0" noProof="0" dirty="0">
              <a:ln>
                <a:noFill/>
              </a:ln>
              <a:solidFill>
                <a:srgbClr val="FF0000"/>
              </a:solidFill>
              <a:effectLst/>
              <a:uLnTx/>
              <a:uFillTx/>
              <a:latin typeface="Calibri"/>
              <a:ea typeface="宋体" panose="02010600030101010101" pitchFamily="2" charset="-122"/>
              <a:cs typeface="+mn-cs"/>
            </a:endParaRPr>
          </a:p>
        </p:txBody>
      </p:sp>
      <p:cxnSp>
        <p:nvCxnSpPr>
          <p:cNvPr id="96" name="直接箭头连接符 95">
            <a:extLst>
              <a:ext uri="{FF2B5EF4-FFF2-40B4-BE49-F238E27FC236}">
                <a16:creationId xmlns:a16="http://schemas.microsoft.com/office/drawing/2014/main" id="{0C9E08E5-AD16-4543-BB03-130E2DC06498}"/>
              </a:ext>
            </a:extLst>
          </p:cNvPr>
          <p:cNvCxnSpPr>
            <a:cxnSpLocks/>
          </p:cNvCxnSpPr>
          <p:nvPr/>
        </p:nvCxnSpPr>
        <p:spPr>
          <a:xfrm>
            <a:off x="6065070" y="5106348"/>
            <a:ext cx="754152" cy="9640"/>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7" name="文本框 96">
            <a:extLst>
              <a:ext uri="{FF2B5EF4-FFF2-40B4-BE49-F238E27FC236}">
                <a16:creationId xmlns:a16="http://schemas.microsoft.com/office/drawing/2014/main" id="{389E57DF-B9B4-4ADA-8F74-8093939CF536}"/>
              </a:ext>
            </a:extLst>
          </p:cNvPr>
          <p:cNvSpPr txBox="1"/>
          <p:nvPr/>
        </p:nvSpPr>
        <p:spPr>
          <a:xfrm>
            <a:off x="5414463" y="4841240"/>
            <a:ext cx="2055366"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0" cap="none" spc="0" normalizeH="0" baseline="0" noProof="0">
                <a:ln>
                  <a:noFill/>
                </a:ln>
                <a:solidFill>
                  <a:prstClr val="black"/>
                </a:solidFill>
                <a:effectLst/>
                <a:uLnTx/>
                <a:uFillTx/>
                <a:latin typeface="等线" panose="020F0502020204030204"/>
                <a:ea typeface="等线" panose="02010600030101010101" pitchFamily="2" charset="-122"/>
                <a:cs typeface="+mn-cs"/>
              </a:rPr>
              <a:t>90m</a:t>
            </a:r>
            <a:endParaRPr kumimoji="0" lang="zh-CN" altLang="en-US" sz="1200" b="1" i="0" u="none" strike="noStrike" kern="0" cap="none" spc="0" normalizeH="0" baseline="0" noProof="0" dirty="0">
              <a:ln>
                <a:noFill/>
              </a:ln>
              <a:solidFill>
                <a:srgbClr val="FF0000"/>
              </a:solidFill>
              <a:effectLst/>
              <a:uLnTx/>
              <a:uFillTx/>
              <a:latin typeface="等线" panose="020F0502020204030204"/>
              <a:ea typeface="等线" panose="02010600030101010101" pitchFamily="2" charset="-122"/>
              <a:cs typeface="+mn-cs"/>
            </a:endParaRPr>
          </a:p>
        </p:txBody>
      </p:sp>
      <p:cxnSp>
        <p:nvCxnSpPr>
          <p:cNvPr id="112" name="直接箭头连接符 111">
            <a:extLst>
              <a:ext uri="{FF2B5EF4-FFF2-40B4-BE49-F238E27FC236}">
                <a16:creationId xmlns:a16="http://schemas.microsoft.com/office/drawing/2014/main" id="{D6832252-1F37-4C51-8667-CF810990EEC2}"/>
              </a:ext>
            </a:extLst>
          </p:cNvPr>
          <p:cNvCxnSpPr>
            <a:cxnSpLocks/>
          </p:cNvCxnSpPr>
          <p:nvPr/>
        </p:nvCxnSpPr>
        <p:spPr>
          <a:xfrm flipV="1">
            <a:off x="5707844" y="6546087"/>
            <a:ext cx="785791" cy="9192"/>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13" name="文本框 112">
            <a:extLst>
              <a:ext uri="{FF2B5EF4-FFF2-40B4-BE49-F238E27FC236}">
                <a16:creationId xmlns:a16="http://schemas.microsoft.com/office/drawing/2014/main" id="{DBBDBFAB-494E-4DFC-87B3-E7C88F1E6D70}"/>
              </a:ext>
            </a:extLst>
          </p:cNvPr>
          <p:cNvSpPr txBox="1"/>
          <p:nvPr/>
        </p:nvSpPr>
        <p:spPr>
          <a:xfrm>
            <a:off x="5092913" y="6268890"/>
            <a:ext cx="2055366"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200" b="1" i="0" u="none" strike="noStrike" kern="0" cap="none" spc="0" normalizeH="0" baseline="0" noProof="0">
                <a:ln>
                  <a:noFill/>
                </a:ln>
                <a:solidFill>
                  <a:prstClr val="black"/>
                </a:solidFill>
                <a:effectLst/>
                <a:uLnTx/>
                <a:uFillTx/>
                <a:latin typeface="等线" panose="020F0502020204030204"/>
                <a:ea typeface="等线" panose="02010600030101010101" pitchFamily="2" charset="-122"/>
                <a:cs typeface="+mn-cs"/>
              </a:rPr>
              <a:t>30m</a:t>
            </a:r>
            <a:endParaRPr kumimoji="0" lang="zh-CN" altLang="en-US" sz="1200" b="1" i="0" u="none" strike="noStrike" kern="0" cap="none" spc="0" normalizeH="0" baseline="0" noProof="0" dirty="0">
              <a:ln>
                <a:noFill/>
              </a:ln>
              <a:solidFill>
                <a:srgbClr val="FF0000"/>
              </a:solidFill>
              <a:effectLst/>
              <a:uLnTx/>
              <a:uFillTx/>
              <a:latin typeface="等线" panose="020F0502020204030204"/>
              <a:ea typeface="等线" panose="02010600030101010101" pitchFamily="2" charset="-122"/>
              <a:cs typeface="+mn-cs"/>
            </a:endParaRPr>
          </a:p>
        </p:txBody>
      </p:sp>
      <p:sp>
        <p:nvSpPr>
          <p:cNvPr id="105" name="文本框 104">
            <a:extLst>
              <a:ext uri="{FF2B5EF4-FFF2-40B4-BE49-F238E27FC236}">
                <a16:creationId xmlns:a16="http://schemas.microsoft.com/office/drawing/2014/main" id="{8F145368-BD1C-48AF-BE99-323D84EE51C2}"/>
              </a:ext>
            </a:extLst>
          </p:cNvPr>
          <p:cNvSpPr txBox="1"/>
          <p:nvPr/>
        </p:nvSpPr>
        <p:spPr>
          <a:xfrm>
            <a:off x="11175166" y="3285546"/>
            <a:ext cx="974011" cy="307777"/>
          </a:xfrm>
          <a:prstGeom prst="rect">
            <a:avLst/>
          </a:prstGeom>
          <a:noFill/>
        </p:spPr>
        <p:txBody>
          <a:bodyPr wrap="square">
            <a:spAutoFit/>
          </a:bodyPr>
          <a:lstStyle/>
          <a:p>
            <a:pPr algn="ctr"/>
            <a:r>
              <a:rPr lang="en-US" altLang="zh-CN" sz="1400" kern="100" dirty="0">
                <a:solidFill>
                  <a:schemeClr val="tx1"/>
                </a:solidFill>
                <a:effectLst/>
                <a:highlight>
                  <a:srgbClr val="FFFFFF"/>
                </a:highlight>
                <a:latin typeface="Arial" panose="020B0604020202020204" pitchFamily="34" charset="0"/>
                <a:cs typeface="Arial" panose="020B0604020202020204" pitchFamily="34" charset="0"/>
              </a:rPr>
              <a:t>DN420</a:t>
            </a:r>
            <a:endParaRPr lang="zh-CN" altLang="zh-CN" sz="1400" kern="100" dirty="0">
              <a:solidFill>
                <a:schemeClr val="tx1"/>
              </a:solidFill>
              <a:effectLst/>
              <a:latin typeface="Arial" panose="020B0604020202020204" pitchFamily="34" charset="0"/>
              <a:ea typeface="等线" panose="02010600030101010101" pitchFamily="2" charset="-122"/>
              <a:cs typeface="Arial" panose="020B0604020202020204" pitchFamily="34" charset="0"/>
            </a:endParaRPr>
          </a:p>
        </p:txBody>
      </p:sp>
    </p:spTree>
    <p:extLst>
      <p:ext uri="{BB962C8B-B14F-4D97-AF65-F5344CB8AC3E}">
        <p14:creationId xmlns:p14="http://schemas.microsoft.com/office/powerpoint/2010/main" val="23984979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a:extLst>
              <a:ext uri="{FF2B5EF4-FFF2-40B4-BE49-F238E27FC236}">
                <a16:creationId xmlns:a16="http://schemas.microsoft.com/office/drawing/2014/main" id="{21DD415A-8FC2-4D9A-85F5-1EA2E73E44BF}"/>
              </a:ext>
            </a:extLst>
          </p:cNvPr>
          <p:cNvSpPr>
            <a:spLocks noGrp="1"/>
          </p:cNvSpPr>
          <p:nvPr>
            <p:ph type="sldNum" sz="quarter" idx="12"/>
          </p:nvPr>
        </p:nvSpPr>
        <p:spPr>
          <a:xfrm>
            <a:off x="9201150" y="6402536"/>
            <a:ext cx="2844800" cy="365125"/>
          </a:xfrm>
        </p:spPr>
        <p:txBody>
          <a:bodyPr/>
          <a:lstStyle/>
          <a:p>
            <a:fld id="{F15E9139-A00B-4B2A-98A6-095DC08F1345}" type="slidenum">
              <a:rPr lang="zh-CN" altLang="en-US" smtClean="0"/>
              <a:pPr/>
              <a:t>14</a:t>
            </a:fld>
            <a:endParaRPr lang="zh-CN" altLang="en-US"/>
          </a:p>
        </p:txBody>
      </p:sp>
      <p:sp>
        <p:nvSpPr>
          <p:cNvPr id="5" name="标题 2">
            <a:extLst>
              <a:ext uri="{FF2B5EF4-FFF2-40B4-BE49-F238E27FC236}">
                <a16:creationId xmlns:a16="http://schemas.microsoft.com/office/drawing/2014/main" id="{EC9A7F4A-A622-40FF-A504-1B10BC582BC4}"/>
              </a:ext>
            </a:extLst>
          </p:cNvPr>
          <p:cNvSpPr>
            <a:spLocks noGrp="1"/>
          </p:cNvSpPr>
          <p:nvPr>
            <p:ph type="title"/>
          </p:nvPr>
        </p:nvSpPr>
        <p:spPr>
          <a:xfrm>
            <a:off x="0" y="85702"/>
            <a:ext cx="12192000" cy="725470"/>
          </a:xfrm>
        </p:spPr>
        <p:txBody>
          <a:bodyPr>
            <a:normAutofit fontScale="90000"/>
          </a:bodyPr>
          <a:lstStyle/>
          <a:p>
            <a:r>
              <a:rPr lang="en-US" altLang="zh-CN" dirty="0"/>
              <a:t>EDR- </a:t>
            </a:r>
            <a:r>
              <a:rPr lang="en-GB" altLang="zh-CN" dirty="0"/>
              <a:t>Cryogenic system process flow diagram in the SRF system</a:t>
            </a:r>
            <a:endParaRPr lang="zh-CN" altLang="en-US" dirty="0"/>
          </a:p>
        </p:txBody>
      </p:sp>
      <p:pic>
        <p:nvPicPr>
          <p:cNvPr id="7" name="图片 6">
            <a:extLst>
              <a:ext uri="{FF2B5EF4-FFF2-40B4-BE49-F238E27FC236}">
                <a16:creationId xmlns:a16="http://schemas.microsoft.com/office/drawing/2014/main" id="{4D685E36-648E-4A5D-AB39-E1FEC8D87B5E}"/>
              </a:ext>
            </a:extLst>
          </p:cNvPr>
          <p:cNvPicPr>
            <a:picLocks noChangeAspect="1"/>
          </p:cNvPicPr>
          <p:nvPr/>
        </p:nvPicPr>
        <p:blipFill>
          <a:blip r:embed="rId3"/>
          <a:stretch>
            <a:fillRect/>
          </a:stretch>
        </p:blipFill>
        <p:spPr>
          <a:xfrm>
            <a:off x="0" y="985221"/>
            <a:ext cx="12192000" cy="3713965"/>
          </a:xfrm>
          <a:prstGeom prst="rect">
            <a:avLst/>
          </a:prstGeom>
        </p:spPr>
      </p:pic>
      <p:pic>
        <p:nvPicPr>
          <p:cNvPr id="6" name="图片 5">
            <a:extLst>
              <a:ext uri="{FF2B5EF4-FFF2-40B4-BE49-F238E27FC236}">
                <a16:creationId xmlns:a16="http://schemas.microsoft.com/office/drawing/2014/main" id="{7BF46947-A2B9-450C-B606-876D315D6B47}"/>
              </a:ext>
            </a:extLst>
          </p:cNvPr>
          <p:cNvPicPr>
            <a:picLocks noChangeAspect="1"/>
          </p:cNvPicPr>
          <p:nvPr/>
        </p:nvPicPr>
        <p:blipFill>
          <a:blip r:embed="rId4"/>
          <a:stretch>
            <a:fillRect/>
          </a:stretch>
        </p:blipFill>
        <p:spPr>
          <a:xfrm>
            <a:off x="6284258" y="976558"/>
            <a:ext cx="4509247" cy="2132141"/>
          </a:xfrm>
          <a:prstGeom prst="rect">
            <a:avLst/>
          </a:prstGeom>
          <a:ln>
            <a:solidFill>
              <a:srgbClr val="FF0000"/>
            </a:solidFill>
          </a:ln>
        </p:spPr>
      </p:pic>
      <p:sp>
        <p:nvSpPr>
          <p:cNvPr id="2" name="矩形: 圆角 1">
            <a:extLst>
              <a:ext uri="{FF2B5EF4-FFF2-40B4-BE49-F238E27FC236}">
                <a16:creationId xmlns:a16="http://schemas.microsoft.com/office/drawing/2014/main" id="{3F9D710B-08CE-485F-8477-4BA159F69F6C}"/>
              </a:ext>
            </a:extLst>
          </p:cNvPr>
          <p:cNvSpPr/>
          <p:nvPr/>
        </p:nvSpPr>
        <p:spPr>
          <a:xfrm>
            <a:off x="6911788" y="3236259"/>
            <a:ext cx="1461247" cy="71717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8" name="直接箭头连接符 7">
            <a:extLst>
              <a:ext uri="{FF2B5EF4-FFF2-40B4-BE49-F238E27FC236}">
                <a16:creationId xmlns:a16="http://schemas.microsoft.com/office/drawing/2014/main" id="{C8E90199-2152-433C-9A38-D352179B8EA3}"/>
              </a:ext>
            </a:extLst>
          </p:cNvPr>
          <p:cNvCxnSpPr>
            <a:cxnSpLocks/>
            <a:stCxn id="2" idx="0"/>
          </p:cNvCxnSpPr>
          <p:nvPr/>
        </p:nvCxnSpPr>
        <p:spPr>
          <a:xfrm flipV="1">
            <a:off x="7642412" y="3108533"/>
            <a:ext cx="129384" cy="12772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9" name="图片 8">
            <a:extLst>
              <a:ext uri="{FF2B5EF4-FFF2-40B4-BE49-F238E27FC236}">
                <a16:creationId xmlns:a16="http://schemas.microsoft.com/office/drawing/2014/main" id="{3F69D3BC-C0FB-416C-B612-DAF3CA98AB33}"/>
              </a:ext>
            </a:extLst>
          </p:cNvPr>
          <p:cNvPicPr>
            <a:picLocks noChangeAspect="1"/>
          </p:cNvPicPr>
          <p:nvPr/>
        </p:nvPicPr>
        <p:blipFill>
          <a:blip r:embed="rId5"/>
          <a:stretch>
            <a:fillRect/>
          </a:stretch>
        </p:blipFill>
        <p:spPr>
          <a:xfrm>
            <a:off x="192336" y="4044001"/>
            <a:ext cx="4068180" cy="2204774"/>
          </a:xfrm>
          <a:prstGeom prst="rect">
            <a:avLst/>
          </a:prstGeom>
          <a:ln>
            <a:solidFill>
              <a:srgbClr val="FF0066"/>
            </a:solidFill>
          </a:ln>
        </p:spPr>
      </p:pic>
      <p:sp>
        <p:nvSpPr>
          <p:cNvPr id="10" name="矩形: 圆角 9">
            <a:extLst>
              <a:ext uri="{FF2B5EF4-FFF2-40B4-BE49-F238E27FC236}">
                <a16:creationId xmlns:a16="http://schemas.microsoft.com/office/drawing/2014/main" id="{3B0E3D61-2F9E-41FC-BC0E-D43FE6AA538C}"/>
              </a:ext>
            </a:extLst>
          </p:cNvPr>
          <p:cNvSpPr/>
          <p:nvPr/>
        </p:nvSpPr>
        <p:spPr>
          <a:xfrm>
            <a:off x="5764305" y="3993559"/>
            <a:ext cx="1461247" cy="67173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1" name="直接箭头连接符 10">
            <a:extLst>
              <a:ext uri="{FF2B5EF4-FFF2-40B4-BE49-F238E27FC236}">
                <a16:creationId xmlns:a16="http://schemas.microsoft.com/office/drawing/2014/main" id="{8CE4B222-7AE0-4DD9-92E9-3F02C3555B94}"/>
              </a:ext>
            </a:extLst>
          </p:cNvPr>
          <p:cNvCxnSpPr>
            <a:cxnSpLocks/>
          </p:cNvCxnSpPr>
          <p:nvPr/>
        </p:nvCxnSpPr>
        <p:spPr>
          <a:xfrm flipH="1">
            <a:off x="4452852" y="4537737"/>
            <a:ext cx="1311453" cy="41078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文本框 15">
            <a:extLst>
              <a:ext uri="{FF2B5EF4-FFF2-40B4-BE49-F238E27FC236}">
                <a16:creationId xmlns:a16="http://schemas.microsoft.com/office/drawing/2014/main" id="{B841E2F0-222F-4A60-998D-1409DC0447F9}"/>
              </a:ext>
            </a:extLst>
          </p:cNvPr>
          <p:cNvSpPr txBox="1"/>
          <p:nvPr/>
        </p:nvSpPr>
        <p:spPr>
          <a:xfrm>
            <a:off x="0" y="3314056"/>
            <a:ext cx="1748117" cy="369332"/>
          </a:xfrm>
          <a:prstGeom prst="rect">
            <a:avLst/>
          </a:prstGeom>
          <a:noFill/>
        </p:spPr>
        <p:txBody>
          <a:bodyPr wrap="square">
            <a:spAutoFit/>
          </a:bodyPr>
          <a:lstStyle/>
          <a:p>
            <a:pPr algn="ctr">
              <a:spcBef>
                <a:spcPct val="20000"/>
              </a:spcBef>
              <a:buClr>
                <a:srgbClr val="00B0F0"/>
              </a:buClr>
              <a:buSzPct val="90000"/>
              <a:defRPr/>
            </a:pPr>
            <a:r>
              <a:rPr lang="en-US" altLang="zh-CN" sz="1800" kern="0" dirty="0">
                <a:solidFill>
                  <a:srgbClr val="003399"/>
                </a:solidFill>
                <a:latin typeface="Comic Sans MS" panose="030F0702030302020204" pitchFamily="66" charset="0"/>
                <a:ea typeface="微软雅黑" panose="020B0503020204020204" pitchFamily="34" charset="-122"/>
              </a:rPr>
              <a:t>Refrigerator</a:t>
            </a:r>
            <a:endParaRPr lang="zh-CN" altLang="en-US" sz="1800" kern="0" dirty="0">
              <a:solidFill>
                <a:srgbClr val="003399"/>
              </a:solidFill>
              <a:latin typeface="Comic Sans MS" panose="030F0702030302020204" pitchFamily="66" charset="0"/>
              <a:ea typeface="微软雅黑" panose="020B0503020204020204" pitchFamily="34" charset="-122"/>
            </a:endParaRPr>
          </a:p>
        </p:txBody>
      </p:sp>
      <p:sp>
        <p:nvSpPr>
          <p:cNvPr id="17" name="文本框 16">
            <a:extLst>
              <a:ext uri="{FF2B5EF4-FFF2-40B4-BE49-F238E27FC236}">
                <a16:creationId xmlns:a16="http://schemas.microsoft.com/office/drawing/2014/main" id="{B3CE0EAB-9A36-48E6-81F9-E1384772C87D}"/>
              </a:ext>
            </a:extLst>
          </p:cNvPr>
          <p:cNvSpPr txBox="1"/>
          <p:nvPr/>
        </p:nvSpPr>
        <p:spPr>
          <a:xfrm>
            <a:off x="1945340" y="3624228"/>
            <a:ext cx="1748117" cy="369332"/>
          </a:xfrm>
          <a:prstGeom prst="rect">
            <a:avLst/>
          </a:prstGeom>
          <a:noFill/>
        </p:spPr>
        <p:txBody>
          <a:bodyPr wrap="square">
            <a:spAutoFit/>
          </a:bodyPr>
          <a:lstStyle/>
          <a:p>
            <a:pPr algn="ctr">
              <a:spcBef>
                <a:spcPct val="20000"/>
              </a:spcBef>
              <a:buClr>
                <a:srgbClr val="00B0F0"/>
              </a:buClr>
              <a:buSzPct val="90000"/>
              <a:defRPr/>
            </a:pPr>
            <a:r>
              <a:rPr lang="en-US" altLang="zh-CN" sz="1800" kern="0" dirty="0">
                <a:solidFill>
                  <a:srgbClr val="003399"/>
                </a:solidFill>
                <a:latin typeface="Comic Sans MS" panose="030F0702030302020204" pitchFamily="66" charset="0"/>
                <a:ea typeface="微软雅黑" panose="020B0503020204020204" pitchFamily="34" charset="-122"/>
              </a:rPr>
              <a:t>2K </a:t>
            </a:r>
            <a:r>
              <a:rPr lang="en-US" altLang="zh-CN" sz="1800" kern="0" dirty="0" err="1">
                <a:solidFill>
                  <a:srgbClr val="003399"/>
                </a:solidFill>
                <a:latin typeface="Comic Sans MS" panose="030F0702030302020204" pitchFamily="66" charset="0"/>
                <a:ea typeface="微软雅黑" panose="020B0503020204020204" pitchFamily="34" charset="-122"/>
              </a:rPr>
              <a:t>coldbox</a:t>
            </a:r>
            <a:endParaRPr lang="zh-CN" altLang="en-US" sz="1800" kern="0" dirty="0">
              <a:solidFill>
                <a:srgbClr val="003399"/>
              </a:solidFill>
              <a:latin typeface="Comic Sans MS" panose="030F0702030302020204" pitchFamily="66" charset="0"/>
              <a:ea typeface="微软雅黑" panose="020B0503020204020204" pitchFamily="34" charset="-122"/>
            </a:endParaRPr>
          </a:p>
        </p:txBody>
      </p:sp>
      <p:sp>
        <p:nvSpPr>
          <p:cNvPr id="19" name="文本框 18">
            <a:extLst>
              <a:ext uri="{FF2B5EF4-FFF2-40B4-BE49-F238E27FC236}">
                <a16:creationId xmlns:a16="http://schemas.microsoft.com/office/drawing/2014/main" id="{5F1A78A6-2DE8-426C-8A21-BBED2476F9BC}"/>
              </a:ext>
            </a:extLst>
          </p:cNvPr>
          <p:cNvSpPr txBox="1"/>
          <p:nvPr/>
        </p:nvSpPr>
        <p:spPr>
          <a:xfrm flipH="1">
            <a:off x="5634035" y="4583252"/>
            <a:ext cx="3922708"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0" cap="none" spc="0" normalizeH="0" baseline="0" noProof="0" dirty="0">
                <a:ln>
                  <a:noFill/>
                </a:ln>
                <a:solidFill>
                  <a:prstClr val="black"/>
                </a:solidFill>
                <a:effectLst/>
                <a:uLnTx/>
                <a:uFillTx/>
                <a:latin typeface="等线" panose="020F0502020204030204"/>
                <a:ea typeface="等线" panose="02010600030101010101" pitchFamily="2" charset="-122"/>
                <a:cs typeface="+mn-cs"/>
              </a:rPr>
              <a:t>3 cryomodules, 8×1.3GHZ 9-cell cavities each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0" cap="none" spc="0" normalizeH="0" baseline="0" noProof="0" dirty="0">
                <a:ln>
                  <a:noFill/>
                </a:ln>
                <a:solidFill>
                  <a:srgbClr val="FF0000"/>
                </a:solidFill>
                <a:effectLst/>
                <a:uLnTx/>
                <a:uFillTx/>
                <a:latin typeface="等线" panose="020F0502020204030204"/>
                <a:ea typeface="等线" panose="02010600030101010101" pitchFamily="2" charset="-122"/>
                <a:cs typeface="+mn-cs"/>
              </a:rPr>
              <a:t>Booster Ring</a:t>
            </a:r>
            <a:endParaRPr kumimoji="0" lang="zh-CN" altLang="en-US" sz="1400" b="1" i="0" u="none" strike="noStrike" kern="0" cap="none" spc="0" normalizeH="0" baseline="0" noProof="0" dirty="0">
              <a:ln>
                <a:noFill/>
              </a:ln>
              <a:solidFill>
                <a:srgbClr val="FF0000"/>
              </a:solidFill>
              <a:effectLst/>
              <a:uLnTx/>
              <a:uFillTx/>
              <a:latin typeface="等线" panose="020F0502020204030204"/>
              <a:ea typeface="等线" panose="02010600030101010101" pitchFamily="2" charset="-122"/>
              <a:cs typeface="+mn-cs"/>
            </a:endParaRPr>
          </a:p>
        </p:txBody>
      </p:sp>
      <p:sp>
        <p:nvSpPr>
          <p:cNvPr id="20" name="文本框 19">
            <a:extLst>
              <a:ext uri="{FF2B5EF4-FFF2-40B4-BE49-F238E27FC236}">
                <a16:creationId xmlns:a16="http://schemas.microsoft.com/office/drawing/2014/main" id="{1D3B15C5-5710-437B-9BA4-C277A07FBDD8}"/>
              </a:ext>
            </a:extLst>
          </p:cNvPr>
          <p:cNvSpPr txBox="1"/>
          <p:nvPr/>
        </p:nvSpPr>
        <p:spPr>
          <a:xfrm flipH="1">
            <a:off x="9296400" y="4067350"/>
            <a:ext cx="2997491"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0" cap="none" spc="0" normalizeH="0" baseline="0" noProof="0" dirty="0">
                <a:ln>
                  <a:noFill/>
                </a:ln>
                <a:solidFill>
                  <a:prstClr val="black"/>
                </a:solidFill>
                <a:effectLst/>
                <a:uLnTx/>
                <a:uFillTx/>
                <a:latin typeface="等线" panose="020F0502020204030204"/>
                <a:ea typeface="等线" panose="02010600030101010101" pitchFamily="2" charset="-122"/>
                <a:cs typeface="+mn-cs"/>
              </a:rPr>
              <a:t>14 cryomodules, 6×650MHZ 2-cell cavities each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0" cap="none" spc="0" normalizeH="0" baseline="0" noProof="0" dirty="0">
                <a:ln>
                  <a:noFill/>
                </a:ln>
                <a:solidFill>
                  <a:srgbClr val="FF0000"/>
                </a:solidFill>
                <a:effectLst/>
                <a:uLnTx/>
                <a:uFillTx/>
                <a:latin typeface="等线" panose="020F0502020204030204"/>
                <a:ea typeface="等线" panose="02010600030101010101" pitchFamily="2" charset="-122"/>
                <a:cs typeface="+mn-cs"/>
              </a:rPr>
              <a:t>Collider Ring</a:t>
            </a:r>
            <a:endParaRPr kumimoji="0" lang="zh-CN" altLang="en-US" sz="1400" b="1" i="0" u="none" strike="noStrike" kern="0" cap="none" spc="0" normalizeH="0" baseline="0" noProof="0" dirty="0">
              <a:ln>
                <a:noFill/>
              </a:ln>
              <a:solidFill>
                <a:srgbClr val="FF0000"/>
              </a:solidFill>
              <a:effectLst/>
              <a:uLnTx/>
              <a:uFillTx/>
              <a:latin typeface="等线" panose="020F0502020204030204"/>
              <a:ea typeface="等线" panose="02010600030101010101" pitchFamily="2" charset="-122"/>
              <a:cs typeface="+mn-cs"/>
            </a:endParaRPr>
          </a:p>
        </p:txBody>
      </p:sp>
      <p:sp>
        <p:nvSpPr>
          <p:cNvPr id="21" name="文本框 20">
            <a:extLst>
              <a:ext uri="{FF2B5EF4-FFF2-40B4-BE49-F238E27FC236}">
                <a16:creationId xmlns:a16="http://schemas.microsoft.com/office/drawing/2014/main" id="{E3E74384-CE31-4615-A340-E4AF5DAE508B}"/>
              </a:ext>
            </a:extLst>
          </p:cNvPr>
          <p:cNvSpPr txBox="1"/>
          <p:nvPr/>
        </p:nvSpPr>
        <p:spPr>
          <a:xfrm>
            <a:off x="10793505" y="2526148"/>
            <a:ext cx="1500386" cy="646331"/>
          </a:xfrm>
          <a:prstGeom prst="rect">
            <a:avLst/>
          </a:prstGeom>
          <a:noFill/>
        </p:spPr>
        <p:txBody>
          <a:bodyPr wrap="square">
            <a:spAutoFit/>
          </a:bodyPr>
          <a:lstStyle/>
          <a:p>
            <a:pPr algn="ctr">
              <a:spcBef>
                <a:spcPct val="20000"/>
              </a:spcBef>
              <a:buClr>
                <a:srgbClr val="00B0F0"/>
              </a:buClr>
              <a:buSzPct val="90000"/>
              <a:defRPr/>
            </a:pPr>
            <a:r>
              <a:rPr lang="en-US" altLang="zh-CN" sz="1800" kern="0" dirty="0">
                <a:solidFill>
                  <a:srgbClr val="003399"/>
                </a:solidFill>
                <a:latin typeface="Comic Sans MS" panose="030F0702030302020204" pitchFamily="66" charset="0"/>
                <a:ea typeface="微软雅黑" panose="020B0503020204020204" pitchFamily="34" charset="-122"/>
              </a:rPr>
              <a:t>End phase separator</a:t>
            </a:r>
            <a:endParaRPr lang="zh-CN" altLang="en-US" sz="1800" kern="0" dirty="0">
              <a:solidFill>
                <a:srgbClr val="003399"/>
              </a:solidFill>
              <a:latin typeface="Comic Sans MS" panose="030F0702030302020204" pitchFamily="66" charset="0"/>
              <a:ea typeface="微软雅黑" panose="020B0503020204020204" pitchFamily="34" charset="-122"/>
            </a:endParaRPr>
          </a:p>
        </p:txBody>
      </p:sp>
      <p:cxnSp>
        <p:nvCxnSpPr>
          <p:cNvPr id="22" name="直接箭头连接符 21">
            <a:extLst>
              <a:ext uri="{FF2B5EF4-FFF2-40B4-BE49-F238E27FC236}">
                <a16:creationId xmlns:a16="http://schemas.microsoft.com/office/drawing/2014/main" id="{A13CFDC6-CBB5-473F-9727-A955F1402925}"/>
              </a:ext>
            </a:extLst>
          </p:cNvPr>
          <p:cNvCxnSpPr>
            <a:cxnSpLocks/>
          </p:cNvCxnSpPr>
          <p:nvPr/>
        </p:nvCxnSpPr>
        <p:spPr>
          <a:xfrm flipV="1">
            <a:off x="11916334" y="3108531"/>
            <a:ext cx="0" cy="57485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6" name="文本框 25">
            <a:extLst>
              <a:ext uri="{FF2B5EF4-FFF2-40B4-BE49-F238E27FC236}">
                <a16:creationId xmlns:a16="http://schemas.microsoft.com/office/drawing/2014/main" id="{86926864-349B-41F1-BB0A-19FB706405E1}"/>
              </a:ext>
            </a:extLst>
          </p:cNvPr>
          <p:cNvSpPr txBox="1"/>
          <p:nvPr/>
        </p:nvSpPr>
        <p:spPr>
          <a:xfrm flipH="1">
            <a:off x="-573739" y="6277322"/>
            <a:ext cx="5444143" cy="307777"/>
          </a:xfrm>
          <a:prstGeom prst="rect">
            <a:avLst/>
          </a:prstGeom>
          <a:noFill/>
        </p:spPr>
        <p:txBody>
          <a:bodyPr wrap="square">
            <a:spAutoFit/>
          </a:bodyPr>
          <a:lstStyle>
            <a:defPPr>
              <a:defRPr lang="zh-CN"/>
            </a:defPPr>
            <a:lvl1pPr algn="ctr">
              <a:spcBef>
                <a:spcPct val="20000"/>
              </a:spcBef>
              <a:buClr>
                <a:srgbClr val="00B0F0"/>
              </a:buClr>
              <a:buSzPct val="90000"/>
              <a:defRPr kern="0">
                <a:solidFill>
                  <a:srgbClr val="003399"/>
                </a:solidFill>
                <a:latin typeface="Comic Sans MS" panose="030F0702030302020204" pitchFamily="66" charset="0"/>
                <a:ea typeface="微软雅黑" panose="020B0503020204020204" pitchFamily="34" charset="-122"/>
              </a:defRPr>
            </a:lvl1pPr>
          </a:lstStyle>
          <a:p>
            <a:r>
              <a:rPr lang="en-US" altLang="zh-CN" sz="1400" dirty="0"/>
              <a:t>Booster CM: 8×1.3GHZ 9-cell cavities each</a:t>
            </a:r>
          </a:p>
        </p:txBody>
      </p:sp>
      <p:sp>
        <p:nvSpPr>
          <p:cNvPr id="27" name="文本框 26">
            <a:extLst>
              <a:ext uri="{FF2B5EF4-FFF2-40B4-BE49-F238E27FC236}">
                <a16:creationId xmlns:a16="http://schemas.microsoft.com/office/drawing/2014/main" id="{279371B2-63F8-4292-9448-E672CE67B832}"/>
              </a:ext>
            </a:extLst>
          </p:cNvPr>
          <p:cNvSpPr txBox="1"/>
          <p:nvPr/>
        </p:nvSpPr>
        <p:spPr>
          <a:xfrm flipH="1">
            <a:off x="5681057" y="2841047"/>
            <a:ext cx="5444143" cy="307777"/>
          </a:xfrm>
          <a:prstGeom prst="rect">
            <a:avLst/>
          </a:prstGeom>
          <a:noFill/>
        </p:spPr>
        <p:txBody>
          <a:bodyPr wrap="square">
            <a:spAutoFit/>
          </a:bodyPr>
          <a:lstStyle>
            <a:defPPr>
              <a:defRPr lang="zh-CN"/>
            </a:defPPr>
            <a:lvl1pPr algn="ctr">
              <a:spcBef>
                <a:spcPct val="20000"/>
              </a:spcBef>
              <a:buClr>
                <a:srgbClr val="00B0F0"/>
              </a:buClr>
              <a:buSzPct val="90000"/>
              <a:defRPr kern="0">
                <a:solidFill>
                  <a:srgbClr val="003399"/>
                </a:solidFill>
                <a:latin typeface="Comic Sans MS" panose="030F0702030302020204" pitchFamily="66" charset="0"/>
                <a:ea typeface="微软雅黑" panose="020B0503020204020204" pitchFamily="34" charset="-122"/>
              </a:defRPr>
            </a:lvl1pPr>
          </a:lstStyle>
          <a:p>
            <a:r>
              <a:rPr lang="en-US" altLang="zh-CN" sz="1400" dirty="0"/>
              <a:t>Collider CM: 6×650MHZ 2-cell cavities each</a:t>
            </a:r>
          </a:p>
        </p:txBody>
      </p:sp>
      <p:pic>
        <p:nvPicPr>
          <p:cNvPr id="23" name="Picture 4">
            <a:extLst>
              <a:ext uri="{FF2B5EF4-FFF2-40B4-BE49-F238E27FC236}">
                <a16:creationId xmlns:a16="http://schemas.microsoft.com/office/drawing/2014/main" id="{D9BA060D-EF2D-4B98-9FF6-DF175A72C72D}"/>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 t="17991" r="-830" b="19743"/>
          <a:stretch/>
        </p:blipFill>
        <p:spPr bwMode="auto">
          <a:xfrm>
            <a:off x="4820410" y="5130481"/>
            <a:ext cx="4544504" cy="1530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4" name="直接箭头连接符 13">
            <a:extLst>
              <a:ext uri="{FF2B5EF4-FFF2-40B4-BE49-F238E27FC236}">
                <a16:creationId xmlns:a16="http://schemas.microsoft.com/office/drawing/2014/main" id="{EFD4FBDB-9F29-4727-8789-139F8C61EED5}"/>
              </a:ext>
            </a:extLst>
          </p:cNvPr>
          <p:cNvCxnSpPr>
            <a:cxnSpLocks/>
          </p:cNvCxnSpPr>
          <p:nvPr/>
        </p:nvCxnSpPr>
        <p:spPr>
          <a:xfrm>
            <a:off x="6972674" y="5680509"/>
            <a:ext cx="0" cy="178099"/>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8" name="文本框 17">
            <a:extLst>
              <a:ext uri="{FF2B5EF4-FFF2-40B4-BE49-F238E27FC236}">
                <a16:creationId xmlns:a16="http://schemas.microsoft.com/office/drawing/2014/main" id="{D0BEC2CB-9DCE-4518-9F52-7BB323645DF3}"/>
              </a:ext>
            </a:extLst>
          </p:cNvPr>
          <p:cNvSpPr txBox="1"/>
          <p:nvPr/>
        </p:nvSpPr>
        <p:spPr>
          <a:xfrm>
            <a:off x="6972674" y="5618849"/>
            <a:ext cx="667170" cy="276999"/>
          </a:xfrm>
          <a:prstGeom prst="rect">
            <a:avLst/>
          </a:prstGeom>
          <a:noFill/>
        </p:spPr>
        <p:txBody>
          <a:bodyPr wrap="none" rtlCol="0">
            <a:spAutoFit/>
          </a:bodyPr>
          <a:lstStyle/>
          <a:p>
            <a:r>
              <a:rPr lang="en-US" altLang="zh-CN" sz="1200" dirty="0"/>
              <a:t>150mm</a:t>
            </a:r>
            <a:endParaRPr lang="zh-CN" altLang="en-US" sz="1200" dirty="0"/>
          </a:p>
        </p:txBody>
      </p:sp>
      <p:pic>
        <p:nvPicPr>
          <p:cNvPr id="28" name="图片 4">
            <a:extLst>
              <a:ext uri="{FF2B5EF4-FFF2-40B4-BE49-F238E27FC236}">
                <a16:creationId xmlns:a16="http://schemas.microsoft.com/office/drawing/2014/main" id="{4C65A930-F310-4FB3-B119-42777D93C675}"/>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509721" y="5151987"/>
            <a:ext cx="2033977" cy="1491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文本框 5">
            <a:extLst>
              <a:ext uri="{FF2B5EF4-FFF2-40B4-BE49-F238E27FC236}">
                <a16:creationId xmlns:a16="http://schemas.microsoft.com/office/drawing/2014/main" id="{9F966FAC-13F8-48F1-856E-65F395FE9F91}"/>
              </a:ext>
            </a:extLst>
          </p:cNvPr>
          <p:cNvSpPr txBox="1">
            <a:spLocks noChangeArrowheads="1"/>
          </p:cNvSpPr>
          <p:nvPr/>
        </p:nvSpPr>
        <p:spPr bwMode="auto">
          <a:xfrm>
            <a:off x="9505103" y="5116376"/>
            <a:ext cx="80021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B0F0"/>
              </a:buClr>
              <a:buSzPct val="90000"/>
              <a:buFont typeface="Wingdings" panose="05000000000000000000" pitchFamily="2" charset="2"/>
              <a:buChar char="n"/>
              <a:defRPr sz="2800">
                <a:solidFill>
                  <a:srgbClr val="003399"/>
                </a:solidFill>
                <a:latin typeface="微软雅黑" panose="020B0503020204020204" pitchFamily="34" charset="-122"/>
                <a:ea typeface="微软雅黑" panose="020B0503020204020204" pitchFamily="34" charset="-122"/>
              </a:defRPr>
            </a:lvl1pPr>
            <a:lvl2pPr marL="742950" indent="-285750">
              <a:spcBef>
                <a:spcPct val="20000"/>
              </a:spcBef>
              <a:buClr>
                <a:srgbClr val="00B050"/>
              </a:buClr>
              <a:buSzPct val="75000"/>
              <a:buFont typeface="Wingdings" panose="05000000000000000000" pitchFamily="2" charset="2"/>
              <a:buChar char="l"/>
              <a:defRPr sz="2400">
                <a:solidFill>
                  <a:schemeClr val="tx1"/>
                </a:solidFill>
                <a:latin typeface="微软雅黑" panose="020B0503020204020204" pitchFamily="34" charset="-122"/>
                <a:ea typeface="微软雅黑" panose="020B0503020204020204" pitchFamily="34" charset="-122"/>
              </a:defRPr>
            </a:lvl2pPr>
            <a:lvl3pPr marL="1143000" indent="-228600">
              <a:spcBef>
                <a:spcPct val="20000"/>
              </a:spcBef>
              <a:buChar char="•"/>
              <a:defRPr sz="2400">
                <a:solidFill>
                  <a:srgbClr val="003399"/>
                </a:solidFill>
                <a:latin typeface="Arial" panose="020B0604020202020204" pitchFamily="34" charset="0"/>
                <a:ea typeface="黑体" panose="02010609060101010101" pitchFamily="49" charset="-122"/>
              </a:defRPr>
            </a:lvl3pPr>
            <a:lvl4pPr marL="1600200" indent="-228600">
              <a:spcBef>
                <a:spcPct val="20000"/>
              </a:spcBef>
              <a:buChar char="–"/>
              <a:defRPr sz="2800">
                <a:solidFill>
                  <a:srgbClr val="003399"/>
                </a:solidFill>
                <a:latin typeface="Arial" panose="020B0604020202020204" pitchFamily="34" charset="0"/>
                <a:ea typeface="黑体" panose="02010609060101010101" pitchFamily="49" charset="-122"/>
              </a:defRPr>
            </a:lvl4pPr>
            <a:lvl5pPr marL="2057400" indent="-228600">
              <a:spcBef>
                <a:spcPct val="20000"/>
              </a:spcBef>
              <a:buChar char="»"/>
              <a:defRPr sz="2800">
                <a:solidFill>
                  <a:srgbClr val="003399"/>
                </a:solidFill>
                <a:latin typeface="Arial" panose="020B0604020202020204" pitchFamily="34" charset="0"/>
                <a:ea typeface="黑体" panose="02010609060101010101" pitchFamily="49" charset="-122"/>
              </a:defRPr>
            </a:lvl5pPr>
            <a:lvl6pPr marL="25146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6pPr>
            <a:lvl7pPr marL="29718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7pPr>
            <a:lvl8pPr marL="34290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8pPr>
            <a:lvl9pPr marL="38862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9pPr>
          </a:lstStyle>
          <a:p>
            <a:pPr>
              <a:spcBef>
                <a:spcPct val="0"/>
              </a:spcBef>
              <a:buClrTx/>
              <a:buSzTx/>
              <a:buFontTx/>
              <a:buNone/>
            </a:pPr>
            <a:r>
              <a:rPr lang="en-US" altLang="zh-CN" sz="1400" dirty="0">
                <a:solidFill>
                  <a:srgbClr val="FF0000"/>
                </a:solidFill>
                <a:latin typeface="Times New Roman" panose="02020603050405020304" pitchFamily="18" charset="0"/>
                <a:ea typeface="华文中宋" panose="02010600040101010101" pitchFamily="2" charset="-122"/>
              </a:rPr>
              <a:t>LCLS-II</a:t>
            </a:r>
            <a:endParaRPr lang="zh-CN" altLang="en-US" sz="1400" dirty="0">
              <a:solidFill>
                <a:srgbClr val="FF0000"/>
              </a:solidFill>
              <a:latin typeface="Times New Roman" panose="02020603050405020304" pitchFamily="18" charset="0"/>
              <a:ea typeface="华文中宋" panose="02010600040101010101" pitchFamily="2" charset="-122"/>
            </a:endParaRPr>
          </a:p>
        </p:txBody>
      </p:sp>
      <p:sp>
        <p:nvSpPr>
          <p:cNvPr id="30" name="文本框 5">
            <a:extLst>
              <a:ext uri="{FF2B5EF4-FFF2-40B4-BE49-F238E27FC236}">
                <a16:creationId xmlns:a16="http://schemas.microsoft.com/office/drawing/2014/main" id="{1E6BF421-0E23-4639-83F6-A25A7AF7D442}"/>
              </a:ext>
            </a:extLst>
          </p:cNvPr>
          <p:cNvSpPr txBox="1">
            <a:spLocks noChangeArrowheads="1"/>
          </p:cNvSpPr>
          <p:nvPr/>
        </p:nvSpPr>
        <p:spPr bwMode="auto">
          <a:xfrm>
            <a:off x="6193859" y="5126354"/>
            <a:ext cx="2063385"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0B0F0"/>
              </a:buClr>
              <a:buSzPct val="90000"/>
              <a:buFont typeface="Wingdings" panose="05000000000000000000" pitchFamily="2" charset="2"/>
              <a:buChar char="n"/>
              <a:defRPr sz="2800">
                <a:solidFill>
                  <a:srgbClr val="003399"/>
                </a:solidFill>
                <a:latin typeface="微软雅黑" panose="020B0503020204020204" pitchFamily="34" charset="-122"/>
                <a:ea typeface="微软雅黑" panose="020B0503020204020204" pitchFamily="34" charset="-122"/>
              </a:defRPr>
            </a:lvl1pPr>
            <a:lvl2pPr marL="742950" indent="-285750">
              <a:spcBef>
                <a:spcPct val="20000"/>
              </a:spcBef>
              <a:buClr>
                <a:srgbClr val="00B050"/>
              </a:buClr>
              <a:buSzPct val="75000"/>
              <a:buFont typeface="Wingdings" panose="05000000000000000000" pitchFamily="2" charset="2"/>
              <a:buChar char="l"/>
              <a:defRPr sz="2400">
                <a:solidFill>
                  <a:schemeClr val="tx1"/>
                </a:solidFill>
                <a:latin typeface="微软雅黑" panose="020B0503020204020204" pitchFamily="34" charset="-122"/>
                <a:ea typeface="微软雅黑" panose="020B0503020204020204" pitchFamily="34" charset="-122"/>
              </a:defRPr>
            </a:lvl2pPr>
            <a:lvl3pPr marL="1143000" indent="-228600">
              <a:spcBef>
                <a:spcPct val="20000"/>
              </a:spcBef>
              <a:buChar char="•"/>
              <a:defRPr sz="2400">
                <a:solidFill>
                  <a:srgbClr val="003399"/>
                </a:solidFill>
                <a:latin typeface="Arial" panose="020B0604020202020204" pitchFamily="34" charset="0"/>
                <a:ea typeface="黑体" panose="02010609060101010101" pitchFamily="49" charset="-122"/>
              </a:defRPr>
            </a:lvl3pPr>
            <a:lvl4pPr marL="1600200" indent="-228600">
              <a:spcBef>
                <a:spcPct val="20000"/>
              </a:spcBef>
              <a:buChar char="–"/>
              <a:defRPr sz="2800">
                <a:solidFill>
                  <a:srgbClr val="003399"/>
                </a:solidFill>
                <a:latin typeface="Arial" panose="020B0604020202020204" pitchFamily="34" charset="0"/>
                <a:ea typeface="黑体" panose="02010609060101010101" pitchFamily="49" charset="-122"/>
              </a:defRPr>
            </a:lvl4pPr>
            <a:lvl5pPr marL="2057400" indent="-228600">
              <a:spcBef>
                <a:spcPct val="20000"/>
              </a:spcBef>
              <a:buChar char="»"/>
              <a:defRPr sz="2800">
                <a:solidFill>
                  <a:srgbClr val="003399"/>
                </a:solidFill>
                <a:latin typeface="Arial" panose="020B0604020202020204" pitchFamily="34" charset="0"/>
                <a:ea typeface="黑体" panose="02010609060101010101" pitchFamily="49" charset="-122"/>
              </a:defRPr>
            </a:lvl5pPr>
            <a:lvl6pPr marL="25146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6pPr>
            <a:lvl7pPr marL="29718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7pPr>
            <a:lvl8pPr marL="34290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8pPr>
            <a:lvl9pPr marL="3886200" indent="-228600" eaLnBrk="0" fontAlgn="base" hangingPunct="0">
              <a:spcBef>
                <a:spcPct val="20000"/>
              </a:spcBef>
              <a:spcAft>
                <a:spcPct val="0"/>
              </a:spcAft>
              <a:buChar char="»"/>
              <a:defRPr sz="2800">
                <a:solidFill>
                  <a:srgbClr val="003399"/>
                </a:solidFill>
                <a:latin typeface="Arial" panose="020B0604020202020204" pitchFamily="34" charset="0"/>
                <a:ea typeface="黑体" panose="02010609060101010101" pitchFamily="49" charset="-122"/>
              </a:defRPr>
            </a:lvl9pPr>
          </a:lstStyle>
          <a:p>
            <a:pPr>
              <a:spcBef>
                <a:spcPct val="0"/>
              </a:spcBef>
              <a:buClrTx/>
              <a:buSzTx/>
              <a:buFontTx/>
              <a:buNone/>
            </a:pPr>
            <a:r>
              <a:rPr lang="en-US" altLang="zh-CN" sz="1400" dirty="0">
                <a:solidFill>
                  <a:srgbClr val="FF0000"/>
                </a:solidFill>
                <a:latin typeface="Times New Roman" panose="02020603050405020304" pitchFamily="18" charset="0"/>
                <a:ea typeface="华文中宋" panose="02010600040101010101" pitchFamily="2" charset="-122"/>
              </a:rPr>
              <a:t>RF CM series connection</a:t>
            </a:r>
            <a:endParaRPr lang="zh-CN" altLang="en-US" sz="1400" dirty="0">
              <a:solidFill>
                <a:srgbClr val="FF0000"/>
              </a:solidFill>
              <a:latin typeface="Times New Roman" panose="02020603050405020304" pitchFamily="18" charset="0"/>
              <a:ea typeface="华文中宋" panose="02010600040101010101" pitchFamily="2" charset="-122"/>
            </a:endParaRPr>
          </a:p>
        </p:txBody>
      </p:sp>
    </p:spTree>
    <p:extLst>
      <p:ext uri="{BB962C8B-B14F-4D97-AF65-F5344CB8AC3E}">
        <p14:creationId xmlns:p14="http://schemas.microsoft.com/office/powerpoint/2010/main" val="24433888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BA72EAF7-4B60-4EAE-802E-26179FB1278B}"/>
              </a:ext>
            </a:extLst>
          </p:cNvPr>
          <p:cNvSpPr>
            <a:spLocks noGrp="1"/>
          </p:cNvSpPr>
          <p:nvPr>
            <p:ph type="title"/>
          </p:nvPr>
        </p:nvSpPr>
        <p:spPr/>
        <p:txBody>
          <a:bodyPr/>
          <a:lstStyle/>
          <a:p>
            <a:r>
              <a:rPr lang="en-US" altLang="zh-CN" dirty="0"/>
              <a:t>RF cryomodule</a:t>
            </a:r>
            <a:r>
              <a:rPr lang="zh-CN" altLang="en-US" dirty="0"/>
              <a:t> </a:t>
            </a:r>
            <a:r>
              <a:rPr lang="en-US" altLang="zh-CN" dirty="0"/>
              <a:t>series connection diagram</a:t>
            </a:r>
            <a:endParaRPr lang="zh-CN" altLang="en-US" dirty="0"/>
          </a:p>
        </p:txBody>
      </p:sp>
      <p:sp>
        <p:nvSpPr>
          <p:cNvPr id="4" name="灯片编号占位符 3">
            <a:extLst>
              <a:ext uri="{FF2B5EF4-FFF2-40B4-BE49-F238E27FC236}">
                <a16:creationId xmlns:a16="http://schemas.microsoft.com/office/drawing/2014/main" id="{DDD15777-68A4-4225-8475-F1A5E27BAAC5}"/>
              </a:ext>
            </a:extLst>
          </p:cNvPr>
          <p:cNvSpPr>
            <a:spLocks noGrp="1"/>
          </p:cNvSpPr>
          <p:nvPr>
            <p:ph type="sldNum" sz="quarter" idx="12"/>
          </p:nvPr>
        </p:nvSpPr>
        <p:spPr/>
        <p:txBody>
          <a:bodyPr/>
          <a:lstStyle/>
          <a:p>
            <a:fld id="{F15E9139-A00B-4B2A-98A6-095DC08F1345}" type="slidenum">
              <a:rPr lang="zh-CN" altLang="en-US" smtClean="0"/>
              <a:pPr/>
              <a:t>15</a:t>
            </a:fld>
            <a:endParaRPr lang="zh-CN" altLang="en-US"/>
          </a:p>
        </p:txBody>
      </p:sp>
      <p:pic>
        <p:nvPicPr>
          <p:cNvPr id="6" name="Picture 2">
            <a:extLst>
              <a:ext uri="{FF2B5EF4-FFF2-40B4-BE49-F238E27FC236}">
                <a16:creationId xmlns:a16="http://schemas.microsoft.com/office/drawing/2014/main" id="{0E1E8DAD-0AF3-4DFA-BC82-0A49AE5A7C0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807" t="41275" r="18877" b="39807"/>
          <a:stretch/>
        </p:blipFill>
        <p:spPr bwMode="auto">
          <a:xfrm>
            <a:off x="1020761" y="1112434"/>
            <a:ext cx="9801786" cy="1576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a:extLst>
              <a:ext uri="{FF2B5EF4-FFF2-40B4-BE49-F238E27FC236}">
                <a16:creationId xmlns:a16="http://schemas.microsoft.com/office/drawing/2014/main" id="{C3872EE9-ED05-4A7F-8B02-E7B3AF2ECEF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60" t="8520" r="38535" b="15863"/>
          <a:stretch/>
        </p:blipFill>
        <p:spPr bwMode="auto">
          <a:xfrm>
            <a:off x="809640" y="3123513"/>
            <a:ext cx="4346885" cy="3590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文本框 9">
            <a:extLst>
              <a:ext uri="{FF2B5EF4-FFF2-40B4-BE49-F238E27FC236}">
                <a16:creationId xmlns:a16="http://schemas.microsoft.com/office/drawing/2014/main" id="{1FC1B033-4459-481E-9CA8-F34EEE99F866}"/>
              </a:ext>
            </a:extLst>
          </p:cNvPr>
          <p:cNvSpPr txBox="1"/>
          <p:nvPr/>
        </p:nvSpPr>
        <p:spPr>
          <a:xfrm rot="273526">
            <a:off x="4962615" y="2252717"/>
            <a:ext cx="2079415" cy="276999"/>
          </a:xfrm>
          <a:prstGeom prst="rect">
            <a:avLst/>
          </a:prstGeom>
          <a:noFill/>
        </p:spPr>
        <p:txBody>
          <a:bodyPr wrap="none" rtlCol="0">
            <a:spAutoFit/>
          </a:bodyPr>
          <a:lstStyle/>
          <a:p>
            <a:r>
              <a:rPr lang="en-US" altLang="zh-CN" sz="1200" dirty="0">
                <a:latin typeface="Comic Sans MS" panose="030F0702030302020204" pitchFamily="66" charset="0"/>
              </a:rPr>
              <a:t>Room temperature magnet</a:t>
            </a:r>
            <a:endParaRPr lang="zh-CN" altLang="en-US" sz="1200" dirty="0">
              <a:latin typeface="Comic Sans MS" panose="030F0702030302020204" pitchFamily="66" charset="0"/>
            </a:endParaRPr>
          </a:p>
        </p:txBody>
      </p:sp>
      <p:sp>
        <p:nvSpPr>
          <p:cNvPr id="11" name="文本框 10">
            <a:extLst>
              <a:ext uri="{FF2B5EF4-FFF2-40B4-BE49-F238E27FC236}">
                <a16:creationId xmlns:a16="http://schemas.microsoft.com/office/drawing/2014/main" id="{F41B7811-D77D-45A6-9845-FF4B99CBE04D}"/>
              </a:ext>
            </a:extLst>
          </p:cNvPr>
          <p:cNvSpPr txBox="1"/>
          <p:nvPr/>
        </p:nvSpPr>
        <p:spPr>
          <a:xfrm rot="273526">
            <a:off x="2407130" y="2155399"/>
            <a:ext cx="1510350" cy="276999"/>
          </a:xfrm>
          <a:prstGeom prst="rect">
            <a:avLst/>
          </a:prstGeom>
          <a:noFill/>
        </p:spPr>
        <p:txBody>
          <a:bodyPr wrap="none" rtlCol="0">
            <a:spAutoFit/>
          </a:bodyPr>
          <a:lstStyle/>
          <a:p>
            <a:r>
              <a:rPr lang="en-US" altLang="zh-CN" sz="1200" dirty="0">
                <a:latin typeface="Comic Sans MS" panose="030F0702030302020204" pitchFamily="66" charset="0"/>
              </a:rPr>
              <a:t>Series collider CM</a:t>
            </a:r>
            <a:endParaRPr lang="zh-CN" altLang="en-US" sz="1200" dirty="0">
              <a:latin typeface="Comic Sans MS" panose="030F0702030302020204" pitchFamily="66" charset="0"/>
            </a:endParaRPr>
          </a:p>
        </p:txBody>
      </p:sp>
      <p:sp>
        <p:nvSpPr>
          <p:cNvPr id="12" name="文本框 11">
            <a:extLst>
              <a:ext uri="{FF2B5EF4-FFF2-40B4-BE49-F238E27FC236}">
                <a16:creationId xmlns:a16="http://schemas.microsoft.com/office/drawing/2014/main" id="{6363ABA1-D966-428E-B137-D5A539D2FEBB}"/>
              </a:ext>
            </a:extLst>
          </p:cNvPr>
          <p:cNvSpPr txBox="1"/>
          <p:nvPr/>
        </p:nvSpPr>
        <p:spPr>
          <a:xfrm rot="273526">
            <a:off x="8162101" y="2550599"/>
            <a:ext cx="1510350" cy="276999"/>
          </a:xfrm>
          <a:prstGeom prst="rect">
            <a:avLst/>
          </a:prstGeom>
          <a:noFill/>
        </p:spPr>
        <p:txBody>
          <a:bodyPr wrap="none" rtlCol="0">
            <a:spAutoFit/>
          </a:bodyPr>
          <a:lstStyle/>
          <a:p>
            <a:r>
              <a:rPr lang="en-US" altLang="zh-CN" sz="1200" dirty="0">
                <a:latin typeface="Comic Sans MS" panose="030F0702030302020204" pitchFamily="66" charset="0"/>
              </a:rPr>
              <a:t>Series collider CM</a:t>
            </a:r>
            <a:endParaRPr lang="zh-CN" altLang="en-US" sz="1200" dirty="0">
              <a:latin typeface="Comic Sans MS" panose="030F0702030302020204" pitchFamily="66" charset="0"/>
            </a:endParaRPr>
          </a:p>
        </p:txBody>
      </p:sp>
      <p:grpSp>
        <p:nvGrpSpPr>
          <p:cNvPr id="14" name="组合 13">
            <a:extLst>
              <a:ext uri="{FF2B5EF4-FFF2-40B4-BE49-F238E27FC236}">
                <a16:creationId xmlns:a16="http://schemas.microsoft.com/office/drawing/2014/main" id="{EE5DDFB0-CC3B-4D2F-AFC1-69D5D0F0971D}"/>
              </a:ext>
            </a:extLst>
          </p:cNvPr>
          <p:cNvGrpSpPr/>
          <p:nvPr/>
        </p:nvGrpSpPr>
        <p:grpSpPr>
          <a:xfrm>
            <a:off x="5617111" y="2990361"/>
            <a:ext cx="5812227" cy="3556639"/>
            <a:chOff x="5083711" y="2997796"/>
            <a:chExt cx="5812227" cy="3556639"/>
          </a:xfrm>
        </p:grpSpPr>
        <p:pic>
          <p:nvPicPr>
            <p:cNvPr id="8" name="Picture 3">
              <a:extLst>
                <a:ext uri="{FF2B5EF4-FFF2-40B4-BE49-F238E27FC236}">
                  <a16:creationId xmlns:a16="http://schemas.microsoft.com/office/drawing/2014/main" id="{9EF9B5A2-4BCC-421D-9238-F37F7C0E7FE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3506" t="10230" r="11638" b="13040"/>
            <a:stretch/>
          </p:blipFill>
          <p:spPr bwMode="auto">
            <a:xfrm>
              <a:off x="5083711" y="2997796"/>
              <a:ext cx="5347223" cy="3556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文本框 12">
              <a:extLst>
                <a:ext uri="{FF2B5EF4-FFF2-40B4-BE49-F238E27FC236}">
                  <a16:creationId xmlns:a16="http://schemas.microsoft.com/office/drawing/2014/main" id="{143EBA0A-8AA9-4516-AE9F-771943BDB72B}"/>
                </a:ext>
              </a:extLst>
            </p:cNvPr>
            <p:cNvSpPr txBox="1"/>
            <p:nvPr/>
          </p:nvSpPr>
          <p:spPr>
            <a:xfrm>
              <a:off x="9424060" y="4160961"/>
              <a:ext cx="1471878" cy="335169"/>
            </a:xfrm>
            <a:prstGeom prst="rect">
              <a:avLst/>
            </a:prstGeom>
            <a:solidFill>
              <a:schemeClr val="bg1"/>
            </a:solidFill>
          </p:spPr>
          <p:txBody>
            <a:bodyPr wrap="none" rtlCol="0">
              <a:spAutoFit/>
            </a:bodyPr>
            <a:lstStyle/>
            <a:p>
              <a:r>
                <a:rPr lang="en-US" altLang="zh-CN" sz="1200" dirty="0">
                  <a:latin typeface="Comic Sans MS" panose="030F0702030302020204" pitchFamily="66" charset="0"/>
                </a:rPr>
                <a:t>1500mm diameter</a:t>
              </a:r>
              <a:endParaRPr lang="zh-CN" altLang="en-US" sz="1200" dirty="0">
                <a:latin typeface="Comic Sans MS" panose="030F0702030302020204" pitchFamily="66" charset="0"/>
              </a:endParaRPr>
            </a:p>
          </p:txBody>
        </p:sp>
      </p:grpSp>
    </p:spTree>
    <p:extLst>
      <p:ext uri="{BB962C8B-B14F-4D97-AF65-F5344CB8AC3E}">
        <p14:creationId xmlns:p14="http://schemas.microsoft.com/office/powerpoint/2010/main" val="6784866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文本框 29">
            <a:extLst>
              <a:ext uri="{FF2B5EF4-FFF2-40B4-BE49-F238E27FC236}">
                <a16:creationId xmlns:a16="http://schemas.microsoft.com/office/drawing/2014/main" id="{3B91FA4E-40CF-4F18-AD48-407B8B5FC3AF}"/>
              </a:ext>
            </a:extLst>
          </p:cNvPr>
          <p:cNvSpPr txBox="1"/>
          <p:nvPr/>
        </p:nvSpPr>
        <p:spPr>
          <a:xfrm>
            <a:off x="6703531" y="5427106"/>
            <a:ext cx="5186687" cy="1384995"/>
          </a:xfrm>
          <a:prstGeom prst="rect">
            <a:avLst/>
          </a:prstGeom>
          <a:noFill/>
        </p:spPr>
        <p:txBody>
          <a:bodyPr wrap="square">
            <a:spAutoFit/>
          </a:bodyPr>
          <a:lstStyle>
            <a:defPPr>
              <a:defRPr lang="zh-CN"/>
            </a:defPPr>
            <a:lvl1pPr marL="171450" marR="0" lvl="0" indent="-171450" fontAlgn="auto">
              <a:lnSpc>
                <a:spcPct val="100000"/>
              </a:lnSpc>
              <a:spcBef>
                <a:spcPts val="0"/>
              </a:spcBef>
              <a:spcAft>
                <a:spcPts val="0"/>
              </a:spcAft>
              <a:buClrTx/>
              <a:buSzTx/>
              <a:buFont typeface="Wingdings" panose="05000000000000000000" pitchFamily="2" charset="2"/>
              <a:buChar char="n"/>
              <a:tabLst/>
              <a:defRPr kumimoji="0" sz="1400" b="0" i="0" u="none" strike="noStrike" cap="none" spc="0" normalizeH="0" baseline="0">
                <a:ln>
                  <a:noFill/>
                </a:ln>
                <a:solidFill>
                  <a:srgbClr val="000000"/>
                </a:solidFill>
                <a:effectLst/>
                <a:uLnTx/>
                <a:uFillTx/>
                <a:latin typeface="Times New Roman" panose="02020603050405020304" pitchFamily="18" charset="0"/>
                <a:ea typeface="宋体" panose="02010600030101010101" pitchFamily="2" charset="-122"/>
                <a:cs typeface="Times New Roman" panose="02020603050405020304" pitchFamily="18" charset="0"/>
              </a:defRPr>
            </a:lvl1pPr>
          </a:lstStyle>
          <a:p>
            <a:r>
              <a:rPr lang="en-US" altLang="zh-CN" dirty="0"/>
              <a:t>https://doi.org/10.1016/j.applthermaleng.2022.118178 (Q1,IF 6.4)</a:t>
            </a:r>
          </a:p>
          <a:p>
            <a:r>
              <a:rPr lang="en-US" altLang="zh-CN" dirty="0"/>
              <a:t>https://doi.org/10.1016/j.applthermaleng.2023.120767 (Q1,IF 6.4)</a:t>
            </a:r>
          </a:p>
          <a:p>
            <a:r>
              <a:rPr lang="en-US" altLang="zh-CN" dirty="0"/>
              <a:t>https://doi.org/10.1016/j.tsep.2023.102007 (Q1, IF 4.8)</a:t>
            </a:r>
          </a:p>
          <a:p>
            <a:r>
              <a:rPr lang="en-US" altLang="zh-CN" dirty="0"/>
              <a:t>https://doi.org/10.1016/j.tsep.2021.101100 (Q1, IF 4.8)</a:t>
            </a:r>
          </a:p>
          <a:p>
            <a:r>
              <a:rPr lang="en-US" altLang="zh-CN" dirty="0"/>
              <a:t>https://doi.org/10.1016/j.cryogenics.2024.103824 (Q3, IF 2.1)</a:t>
            </a:r>
          </a:p>
          <a:p>
            <a:r>
              <a:rPr lang="en-US" altLang="zh-CN" dirty="0"/>
              <a:t>https://doi.org/10.1016/j.applthermaleng.2023.119973 (Q1, IF 6.4)</a:t>
            </a:r>
          </a:p>
        </p:txBody>
      </p:sp>
      <p:sp>
        <p:nvSpPr>
          <p:cNvPr id="28" name="文本框 27">
            <a:extLst>
              <a:ext uri="{FF2B5EF4-FFF2-40B4-BE49-F238E27FC236}">
                <a16:creationId xmlns:a16="http://schemas.microsoft.com/office/drawing/2014/main" id="{370161DE-B99E-43F3-AC92-93C125040282}"/>
              </a:ext>
            </a:extLst>
          </p:cNvPr>
          <p:cNvSpPr txBox="1"/>
          <p:nvPr/>
        </p:nvSpPr>
        <p:spPr>
          <a:xfrm>
            <a:off x="120217" y="5797086"/>
            <a:ext cx="6730419" cy="954107"/>
          </a:xfrm>
          <a:prstGeom prst="rect">
            <a:avLst/>
          </a:prstGeom>
          <a:noFill/>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0" lang="en-US" altLang="zh-CN" sz="14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Times New Roman" panose="02020603050405020304" pitchFamily="18" charset="0"/>
              </a:rPr>
              <a:t>2022.01-2025.12</a:t>
            </a:r>
            <a:r>
              <a:rPr kumimoji="0" lang="zh-CN" alt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Times New Roman" panose="02020603050405020304" pitchFamily="18" charset="0"/>
              </a:rPr>
              <a:t> </a:t>
            </a:r>
            <a:r>
              <a:rPr kumimoji="0" lang="en-US" altLang="zh-CN" sz="14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Times New Roman" panose="02020603050405020304" pitchFamily="18" charset="0"/>
              </a:rPr>
              <a:t>No.12175250. Dynamic simulation modeling and advanced process control strategies for large helium cryogenic system of superconducting accelerator.</a:t>
            </a:r>
            <a:r>
              <a:rPr kumimoji="0" lang="zh-CN" altLang="en-US" sz="14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Times New Roman" panose="02020603050405020304" pitchFamily="18" charset="0"/>
              </a:rPr>
              <a:t> </a:t>
            </a:r>
            <a:endParaRPr kumimoji="0" lang="en-US" altLang="zh-CN" sz="14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n"/>
              <a:tabLst/>
              <a:defRPr/>
            </a:pPr>
            <a:r>
              <a:rPr kumimoji="0" lang="en-US" altLang="zh-CN" sz="1400" b="0" i="0" u="none" strike="noStrike" kern="1200" cap="none" spc="0" normalizeH="0" baseline="0" noProof="0" dirty="0">
                <a:ln>
                  <a:noFill/>
                </a:ln>
                <a:solidFill>
                  <a:srgbClr val="000000"/>
                </a:solidFill>
                <a:effectLst/>
                <a:uLnTx/>
                <a:uFillTx/>
                <a:latin typeface="Times New Roman" panose="02020603050405020304" pitchFamily="18" charset="0"/>
                <a:ea typeface="宋体" panose="02010600030101010101" pitchFamily="2" charset="-122"/>
                <a:cs typeface="Times New Roman" panose="02020603050405020304" pitchFamily="18" charset="0"/>
              </a:rPr>
              <a:t>2020.01-2023.12 No.11905230. Study on Flow and Heat Transfer Mechanism and Automatic Control Technology in Superconducting Cavity Cooling Process</a:t>
            </a:r>
          </a:p>
        </p:txBody>
      </p:sp>
      <p:sp>
        <p:nvSpPr>
          <p:cNvPr id="4" name="灯片编号占位符 3">
            <a:extLst>
              <a:ext uri="{FF2B5EF4-FFF2-40B4-BE49-F238E27FC236}">
                <a16:creationId xmlns:a16="http://schemas.microsoft.com/office/drawing/2014/main" id="{ABA7FED3-43F9-4B18-B416-346A4D92C9BD}"/>
              </a:ext>
            </a:extLst>
          </p:cNvPr>
          <p:cNvSpPr>
            <a:spLocks noGrp="1"/>
          </p:cNvSpPr>
          <p:nvPr>
            <p:ph type="sldNum" sz="quarter" idx="12"/>
          </p:nvPr>
        </p:nvSpPr>
        <p:spPr>
          <a:xfrm>
            <a:off x="9226983" y="6348693"/>
            <a:ext cx="2844800" cy="365125"/>
          </a:xfrm>
        </p:spPr>
        <p:txBody>
          <a:bodyPr/>
          <a:lstStyle/>
          <a:p>
            <a:fld id="{F15E9139-A00B-4B2A-98A6-095DC08F1345}" type="slidenum">
              <a:rPr lang="zh-CN" altLang="en-US" smtClean="0"/>
              <a:pPr/>
              <a:t>16</a:t>
            </a:fld>
            <a:endParaRPr lang="zh-CN" altLang="en-US" dirty="0"/>
          </a:p>
        </p:txBody>
      </p:sp>
      <p:pic>
        <p:nvPicPr>
          <p:cNvPr id="6" name="图片 11">
            <a:extLst>
              <a:ext uri="{FF2B5EF4-FFF2-40B4-BE49-F238E27FC236}">
                <a16:creationId xmlns:a16="http://schemas.microsoft.com/office/drawing/2014/main" id="{7852DBC7-7347-4752-AE02-5BACEB2DEA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354" y="2074101"/>
            <a:ext cx="1682750" cy="1257300"/>
          </a:xfrm>
          <a:prstGeom prst="rect">
            <a:avLst/>
          </a:prstGeom>
          <a:noFill/>
          <a:extLst>
            <a:ext uri="{909E8E84-426E-40DD-AFC4-6F175D3DCCD1}">
              <a14:hiddenFill xmlns:a14="http://schemas.microsoft.com/office/drawing/2010/main">
                <a:solidFill>
                  <a:srgbClr val="FFFFFF"/>
                </a:solidFill>
              </a14:hiddenFill>
            </a:ext>
          </a:extLst>
        </p:spPr>
      </p:pic>
      <p:pic>
        <p:nvPicPr>
          <p:cNvPr id="7" name="图片 4">
            <a:extLst>
              <a:ext uri="{FF2B5EF4-FFF2-40B4-BE49-F238E27FC236}">
                <a16:creationId xmlns:a16="http://schemas.microsoft.com/office/drawing/2014/main" id="{9F2F0483-72E7-49E1-A52B-6BB12ECFD43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r="32762" b="32526"/>
          <a:stretch>
            <a:fillRect/>
          </a:stretch>
        </p:blipFill>
        <p:spPr bwMode="auto">
          <a:xfrm>
            <a:off x="2191704" y="2097916"/>
            <a:ext cx="1765300" cy="12573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11">
            <a:extLst>
              <a:ext uri="{FF2B5EF4-FFF2-40B4-BE49-F238E27FC236}">
                <a16:creationId xmlns:a16="http://schemas.microsoft.com/office/drawing/2014/main" id="{0DEBC12A-9D1F-4861-9F84-F8CC94F476FB}"/>
              </a:ext>
            </a:extLst>
          </p:cNvPr>
          <p:cNvSpPr>
            <a:spLocks noChangeArrowheads="1"/>
          </p:cNvSpPr>
          <p:nvPr/>
        </p:nvSpPr>
        <p:spPr bwMode="auto">
          <a:xfrm>
            <a:off x="0" y="12573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12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a:t>
            </a:r>
            <a:endParaRPr kumimoji="0" lang="en-US" altLang="zh-CN" sz="1800" b="0" i="0" u="none" strike="noStrike" cap="none" normalizeH="0" baseline="0">
              <a:ln>
                <a:noFill/>
              </a:ln>
              <a:solidFill>
                <a:schemeClr val="tx1"/>
              </a:solidFill>
              <a:effectLst/>
              <a:latin typeface="Arial" panose="020B0604020202020204" pitchFamily="34" charset="0"/>
            </a:endParaRPr>
          </a:p>
        </p:txBody>
      </p:sp>
      <p:sp>
        <p:nvSpPr>
          <p:cNvPr id="9" name="Rectangle 12">
            <a:extLst>
              <a:ext uri="{FF2B5EF4-FFF2-40B4-BE49-F238E27FC236}">
                <a16:creationId xmlns:a16="http://schemas.microsoft.com/office/drawing/2014/main" id="{6F72CA2D-1AAF-4B1E-9205-ED0FC5A8B27C}"/>
              </a:ext>
            </a:extLst>
          </p:cNvPr>
          <p:cNvSpPr>
            <a:spLocks noChangeArrowheads="1"/>
          </p:cNvSpPr>
          <p:nvPr/>
        </p:nvSpPr>
        <p:spPr bwMode="auto">
          <a:xfrm>
            <a:off x="10014" y="302318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1200" b="0" i="0" u="none" strike="noStrike" cap="none" normalizeH="0" baseline="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a:t>
            </a:r>
            <a:r>
              <a:rPr kumimoji="0" lang="en-US" altLang="zh-CN" sz="800" b="0" i="0" u="none" strike="noStrike" cap="none" normalizeH="0" baseline="0">
                <a:ln>
                  <a:noFill/>
                </a:ln>
                <a:solidFill>
                  <a:schemeClr val="tx1"/>
                </a:solidFill>
                <a:effectLst/>
              </a:rPr>
              <a:t> </a:t>
            </a:r>
            <a:endParaRPr kumimoji="0" lang="en-US" altLang="zh-CN" sz="1800" b="0" i="0" u="none" strike="noStrike" cap="none" normalizeH="0" baseline="0">
              <a:ln>
                <a:noFill/>
              </a:ln>
              <a:solidFill>
                <a:schemeClr val="tx1"/>
              </a:solidFill>
              <a:effectLst/>
              <a:latin typeface="Arial" panose="020B0604020202020204" pitchFamily="34" charset="0"/>
            </a:endParaRPr>
          </a:p>
        </p:txBody>
      </p:sp>
      <p:pic>
        <p:nvPicPr>
          <p:cNvPr id="10" name="图片 9">
            <a:extLst>
              <a:ext uri="{FF2B5EF4-FFF2-40B4-BE49-F238E27FC236}">
                <a16:creationId xmlns:a16="http://schemas.microsoft.com/office/drawing/2014/main" id="{C27B1AA0-DDA4-4979-86CC-298F9D3B9CA4}"/>
              </a:ext>
            </a:extLst>
          </p:cNvPr>
          <p:cNvPicPr/>
          <p:nvPr/>
        </p:nvPicPr>
        <p:blipFill rotWithShape="1">
          <a:blip r:embed="rId4" cstate="print">
            <a:extLst>
              <a:ext uri="{28A0092B-C50C-407E-A947-70E740481C1C}">
                <a14:useLocalDpi xmlns:a14="http://schemas.microsoft.com/office/drawing/2010/main" val="0"/>
              </a:ext>
            </a:extLst>
          </a:blip>
          <a:srcRect l="95" t="134" r="31334" b="32256"/>
          <a:stretch/>
        </p:blipFill>
        <p:spPr>
          <a:xfrm>
            <a:off x="4407854" y="2096011"/>
            <a:ext cx="1799590" cy="1259205"/>
          </a:xfrm>
          <a:prstGeom prst="rect">
            <a:avLst/>
          </a:prstGeom>
        </p:spPr>
      </p:pic>
      <p:sp>
        <p:nvSpPr>
          <p:cNvPr id="11" name="矩形 10">
            <a:extLst>
              <a:ext uri="{FF2B5EF4-FFF2-40B4-BE49-F238E27FC236}">
                <a16:creationId xmlns:a16="http://schemas.microsoft.com/office/drawing/2014/main" id="{699B08D5-F9FA-4FB3-9430-2FD95F337C35}"/>
              </a:ext>
            </a:extLst>
          </p:cNvPr>
          <p:cNvSpPr/>
          <p:nvPr/>
        </p:nvSpPr>
        <p:spPr>
          <a:xfrm>
            <a:off x="-86645" y="3282266"/>
            <a:ext cx="5689378" cy="507831"/>
          </a:xfrm>
          <a:prstGeom prst="rect">
            <a:avLst/>
          </a:prstGeom>
        </p:spPr>
        <p:txBody>
          <a:bodyPr wrap="none">
            <a:spAutoFit/>
          </a:bodyPr>
          <a:lstStyle/>
          <a:p>
            <a:pPr indent="803275">
              <a:lnSpc>
                <a:spcPct val="150000"/>
              </a:lnSpc>
            </a:pPr>
            <a:r>
              <a:rPr lang="en-US" altLang="zh-CN" b="1" kern="100" dirty="0">
                <a:latin typeface="Times New Roman" panose="02020603050405020304" pitchFamily="18" charset="0"/>
              </a:rPr>
              <a:t>a) 260K                     b) 220K                    c) 180K</a:t>
            </a:r>
            <a:endParaRPr lang="zh-CN" altLang="zh-CN" b="1" kern="100" dirty="0">
              <a:latin typeface="Times New Roman" panose="02020603050405020304" pitchFamily="18" charset="0"/>
            </a:endParaRPr>
          </a:p>
        </p:txBody>
      </p:sp>
      <p:pic>
        <p:nvPicPr>
          <p:cNvPr id="12" name="图片 14">
            <a:extLst>
              <a:ext uri="{FF2B5EF4-FFF2-40B4-BE49-F238E27FC236}">
                <a16:creationId xmlns:a16="http://schemas.microsoft.com/office/drawing/2014/main" id="{3F24B6EC-A7EC-472B-9A41-BB42F4B46B2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r="11443"/>
          <a:stretch>
            <a:fillRect/>
          </a:stretch>
        </p:blipFill>
        <p:spPr bwMode="auto">
          <a:xfrm>
            <a:off x="6414152" y="2135723"/>
            <a:ext cx="1695450" cy="1257300"/>
          </a:xfrm>
          <a:prstGeom prst="rect">
            <a:avLst/>
          </a:prstGeom>
          <a:noFill/>
          <a:extLst>
            <a:ext uri="{909E8E84-426E-40DD-AFC4-6F175D3DCCD1}">
              <a14:hiddenFill xmlns:a14="http://schemas.microsoft.com/office/drawing/2010/main">
                <a:solidFill>
                  <a:srgbClr val="FFFFFF"/>
                </a:solidFill>
              </a14:hiddenFill>
            </a:ext>
          </a:extLst>
        </p:spPr>
      </p:pic>
      <p:pic>
        <p:nvPicPr>
          <p:cNvPr id="13" name="图片 15">
            <a:extLst>
              <a:ext uri="{FF2B5EF4-FFF2-40B4-BE49-F238E27FC236}">
                <a16:creationId xmlns:a16="http://schemas.microsoft.com/office/drawing/2014/main" id="{81C011EA-0029-4623-8991-5E0FC689386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47752" y="2118258"/>
            <a:ext cx="1600200" cy="1257300"/>
          </a:xfrm>
          <a:prstGeom prst="rect">
            <a:avLst/>
          </a:prstGeom>
          <a:noFill/>
          <a:extLst>
            <a:ext uri="{909E8E84-426E-40DD-AFC4-6F175D3DCCD1}">
              <a14:hiddenFill xmlns:a14="http://schemas.microsoft.com/office/drawing/2010/main">
                <a:solidFill>
                  <a:srgbClr val="FFFFFF"/>
                </a:solidFill>
              </a14:hiddenFill>
            </a:ext>
          </a:extLst>
        </p:spPr>
      </p:pic>
      <p:pic>
        <p:nvPicPr>
          <p:cNvPr id="14" name="图片 16">
            <a:extLst>
              <a:ext uri="{FF2B5EF4-FFF2-40B4-BE49-F238E27FC236}">
                <a16:creationId xmlns:a16="http://schemas.microsoft.com/office/drawing/2014/main" id="{CF858F59-0B18-411F-A880-1547ECDE248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348612" y="2128253"/>
            <a:ext cx="1752600" cy="12573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7">
            <a:extLst>
              <a:ext uri="{FF2B5EF4-FFF2-40B4-BE49-F238E27FC236}">
                <a16:creationId xmlns:a16="http://schemas.microsoft.com/office/drawing/2014/main" id="{915C6C3B-D153-4DA0-8977-942778694396}"/>
              </a:ext>
            </a:extLst>
          </p:cNvPr>
          <p:cNvSpPr>
            <a:spLocks noChangeArrowheads="1"/>
          </p:cNvSpPr>
          <p:nvPr/>
        </p:nvSpPr>
        <p:spPr bwMode="auto">
          <a:xfrm>
            <a:off x="10014" y="222308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1200" b="0" i="0" u="none" strike="noStrike" cap="none" normalizeH="0" baseline="0">
                <a:ln>
                  <a:noFill/>
                </a:ln>
                <a:solidFill>
                  <a:schemeClr val="tx1"/>
                </a:solidFill>
                <a:effectLst/>
                <a:latin typeface="Arial" panose="020B0604020202020204" pitchFamily="34" charset="0"/>
                <a:ea typeface="宋体" panose="02010600030101010101" pitchFamily="2" charset="-122"/>
                <a:cs typeface="Times New Roman" panose="02020603050405020304" pitchFamily="18" charset="0"/>
              </a:rPr>
              <a:t> </a:t>
            </a:r>
            <a:endParaRPr kumimoji="0" lang="en-US" altLang="zh-CN" sz="1800" b="0" i="0" u="none" strike="noStrike" cap="none" normalizeH="0" baseline="0">
              <a:ln>
                <a:noFill/>
              </a:ln>
              <a:solidFill>
                <a:schemeClr val="tx1"/>
              </a:solidFill>
              <a:effectLst/>
              <a:latin typeface="Arial" panose="020B0604020202020204" pitchFamily="34" charset="0"/>
            </a:endParaRPr>
          </a:p>
        </p:txBody>
      </p:sp>
      <p:sp>
        <p:nvSpPr>
          <p:cNvPr id="16" name="Rectangle 18">
            <a:extLst>
              <a:ext uri="{FF2B5EF4-FFF2-40B4-BE49-F238E27FC236}">
                <a16:creationId xmlns:a16="http://schemas.microsoft.com/office/drawing/2014/main" id="{B4607FDA-F519-4EE9-9DD9-18A66A2C88D5}"/>
              </a:ext>
            </a:extLst>
          </p:cNvPr>
          <p:cNvSpPr>
            <a:spLocks noChangeArrowheads="1"/>
          </p:cNvSpPr>
          <p:nvPr/>
        </p:nvSpPr>
        <p:spPr bwMode="auto">
          <a:xfrm>
            <a:off x="10014" y="348038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CN" sz="1200" b="0" i="0" u="none" strike="noStrike" cap="none" normalizeH="0" baseline="0">
                <a:ln>
                  <a:noFill/>
                </a:ln>
                <a:solidFill>
                  <a:schemeClr val="tx1"/>
                </a:solidFill>
                <a:effectLst/>
                <a:latin typeface="Arial" panose="020B0604020202020204" pitchFamily="34" charset="0"/>
                <a:ea typeface="宋体" panose="02010600030101010101" pitchFamily="2" charset="-122"/>
                <a:cs typeface="Times New Roman" panose="02020603050405020304" pitchFamily="18" charset="0"/>
              </a:rPr>
              <a:t> </a:t>
            </a:r>
            <a:endParaRPr kumimoji="0" lang="en-US" altLang="zh-CN" sz="1800" b="0" i="0" u="none" strike="noStrike" cap="none" normalizeH="0" baseline="0">
              <a:ln>
                <a:noFill/>
              </a:ln>
              <a:solidFill>
                <a:schemeClr val="tx1"/>
              </a:solidFill>
              <a:effectLst/>
              <a:latin typeface="Arial" panose="020B0604020202020204" pitchFamily="34" charset="0"/>
            </a:endParaRPr>
          </a:p>
        </p:txBody>
      </p:sp>
      <p:sp>
        <p:nvSpPr>
          <p:cNvPr id="17" name="矩形 16">
            <a:extLst>
              <a:ext uri="{FF2B5EF4-FFF2-40B4-BE49-F238E27FC236}">
                <a16:creationId xmlns:a16="http://schemas.microsoft.com/office/drawing/2014/main" id="{51A724A1-B1B4-45DA-983D-494E831A6570}"/>
              </a:ext>
            </a:extLst>
          </p:cNvPr>
          <p:cNvSpPr/>
          <p:nvPr/>
        </p:nvSpPr>
        <p:spPr>
          <a:xfrm>
            <a:off x="6025555" y="3320049"/>
            <a:ext cx="5507277" cy="507831"/>
          </a:xfrm>
          <a:prstGeom prst="rect">
            <a:avLst/>
          </a:prstGeom>
        </p:spPr>
        <p:txBody>
          <a:bodyPr wrap="none">
            <a:spAutoFit/>
          </a:bodyPr>
          <a:lstStyle/>
          <a:p>
            <a:pPr indent="1003935">
              <a:lnSpc>
                <a:spcPct val="150000"/>
              </a:lnSpc>
            </a:pPr>
            <a:r>
              <a:rPr lang="en-US" altLang="zh-CN" b="1" kern="100" dirty="0">
                <a:latin typeface="Times New Roman" panose="02020603050405020304" pitchFamily="18" charset="0"/>
              </a:rPr>
              <a:t>d) 140K                  e) 100K                   f) 60K</a:t>
            </a:r>
            <a:endParaRPr lang="zh-CN" altLang="zh-CN" b="1" kern="100" dirty="0">
              <a:latin typeface="Times New Roman" panose="02020603050405020304" pitchFamily="18" charset="0"/>
            </a:endParaRPr>
          </a:p>
        </p:txBody>
      </p:sp>
      <p:pic>
        <p:nvPicPr>
          <p:cNvPr id="18" name="Picture 20">
            <a:extLst>
              <a:ext uri="{FF2B5EF4-FFF2-40B4-BE49-F238E27FC236}">
                <a16:creationId xmlns:a16="http://schemas.microsoft.com/office/drawing/2014/main" id="{972EA3ED-B745-40EE-9634-974FE07B04D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r="37524" b="31451"/>
          <a:stretch>
            <a:fillRect/>
          </a:stretch>
        </p:blipFill>
        <p:spPr bwMode="auto">
          <a:xfrm>
            <a:off x="162414" y="3774992"/>
            <a:ext cx="1619250" cy="1257300"/>
          </a:xfrm>
          <a:prstGeom prst="rect">
            <a:avLst/>
          </a:prstGeom>
          <a:noFill/>
          <a:extLst>
            <a:ext uri="{909E8E84-426E-40DD-AFC4-6F175D3DCCD1}">
              <a14:hiddenFill xmlns:a14="http://schemas.microsoft.com/office/drawing/2010/main">
                <a:solidFill>
                  <a:srgbClr val="FFFFFF"/>
                </a:solidFill>
              </a14:hiddenFill>
            </a:ext>
          </a:extLst>
        </p:spPr>
      </p:pic>
      <p:pic>
        <p:nvPicPr>
          <p:cNvPr id="19" name="图片 1">
            <a:extLst>
              <a:ext uri="{FF2B5EF4-FFF2-40B4-BE49-F238E27FC236}">
                <a16:creationId xmlns:a16="http://schemas.microsoft.com/office/drawing/2014/main" id="{7B656AC9-2FAE-447E-9672-2450ACB1ABB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r="41142" b="37488"/>
          <a:stretch>
            <a:fillRect/>
          </a:stretch>
        </p:blipFill>
        <p:spPr bwMode="auto">
          <a:xfrm>
            <a:off x="2286954" y="3815658"/>
            <a:ext cx="1670050" cy="1257300"/>
          </a:xfrm>
          <a:prstGeom prst="rect">
            <a:avLst/>
          </a:prstGeom>
          <a:noFill/>
          <a:extLst>
            <a:ext uri="{909E8E84-426E-40DD-AFC4-6F175D3DCCD1}">
              <a14:hiddenFill xmlns:a14="http://schemas.microsoft.com/office/drawing/2010/main">
                <a:solidFill>
                  <a:srgbClr val="FFFFFF"/>
                </a:solidFill>
              </a14:hiddenFill>
            </a:ext>
          </a:extLst>
        </p:spPr>
      </p:pic>
      <p:sp>
        <p:nvSpPr>
          <p:cNvPr id="20" name="矩形 19">
            <a:extLst>
              <a:ext uri="{FF2B5EF4-FFF2-40B4-BE49-F238E27FC236}">
                <a16:creationId xmlns:a16="http://schemas.microsoft.com/office/drawing/2014/main" id="{BF452EA2-BBC2-44B4-9A24-5E01DC9B090A}"/>
              </a:ext>
            </a:extLst>
          </p:cNvPr>
          <p:cNvSpPr/>
          <p:nvPr/>
        </p:nvSpPr>
        <p:spPr>
          <a:xfrm>
            <a:off x="706153" y="4962468"/>
            <a:ext cx="2730235" cy="507831"/>
          </a:xfrm>
          <a:prstGeom prst="rect">
            <a:avLst/>
          </a:prstGeom>
        </p:spPr>
        <p:txBody>
          <a:bodyPr wrap="none">
            <a:spAutoFit/>
          </a:bodyPr>
          <a:lstStyle/>
          <a:p>
            <a:pPr algn="ctr">
              <a:lnSpc>
                <a:spcPct val="150000"/>
              </a:lnSpc>
              <a:spcAft>
                <a:spcPts val="0"/>
              </a:spcAft>
            </a:pPr>
            <a:r>
              <a:rPr lang="en-US" altLang="zh-CN" b="1" kern="100">
                <a:latin typeface="Times New Roman" panose="02020603050405020304" pitchFamily="18" charset="0"/>
              </a:rPr>
              <a:t>g) 40K                     h) 20K</a:t>
            </a:r>
            <a:endParaRPr lang="zh-CN" altLang="zh-CN" b="1" kern="100">
              <a:latin typeface="Times New Roman" panose="02020603050405020304" pitchFamily="18" charset="0"/>
            </a:endParaRPr>
          </a:p>
        </p:txBody>
      </p:sp>
      <p:sp>
        <p:nvSpPr>
          <p:cNvPr id="21" name="矩形 9">
            <a:extLst>
              <a:ext uri="{FF2B5EF4-FFF2-40B4-BE49-F238E27FC236}">
                <a16:creationId xmlns:a16="http://schemas.microsoft.com/office/drawing/2014/main" id="{EEB05229-EB71-468B-A831-592FAB9A26C3}"/>
              </a:ext>
            </a:extLst>
          </p:cNvPr>
          <p:cNvSpPr>
            <a:spLocks noChangeArrowheads="1"/>
          </p:cNvSpPr>
          <p:nvPr/>
        </p:nvSpPr>
        <p:spPr bwMode="auto">
          <a:xfrm>
            <a:off x="201431" y="1109042"/>
            <a:ext cx="11762301" cy="923330"/>
          </a:xfrm>
          <a:prstGeom prst="rect">
            <a:avLst/>
          </a:prstGeom>
        </p:spPr>
        <p:txBody>
          <a:bodyPr wrap="square">
            <a:spAutoFit/>
          </a:bodyPr>
          <a:lstStyle/>
          <a:p>
            <a:pPr marL="342900" indent="-342900" algn="just">
              <a:buFont typeface="Wingdings" panose="05000000000000000000" pitchFamily="2" charset="2"/>
              <a:buChar char="p"/>
            </a:pPr>
            <a:r>
              <a:rPr lang="en-US" altLang="zh-CN" dirty="0">
                <a:latin typeface="Comic Sans MS" panose="030F0702030302020204" pitchFamily="66" charset="0"/>
                <a:ea typeface="微软雅黑" panose="020B0503020204020204" pitchFamily="34" charset="-122"/>
                <a:cs typeface="Times New Roman" panose="02020603050405020304" pitchFamily="18" charset="0"/>
              </a:rPr>
              <a:t>The cooling rate of the superconducting cavity needs to be strictly controlled;</a:t>
            </a:r>
          </a:p>
          <a:p>
            <a:pPr marL="342900" indent="-342900" algn="just">
              <a:buFont typeface="Wingdings" panose="05000000000000000000" pitchFamily="2" charset="2"/>
              <a:buChar char="p"/>
            </a:pPr>
            <a:r>
              <a:rPr lang="en-US" altLang="zh-CN" dirty="0">
                <a:latin typeface="Comic Sans MS" panose="030F0702030302020204" pitchFamily="66" charset="0"/>
                <a:ea typeface="微软雅黑" panose="020B0503020204020204" pitchFamily="34" charset="-122"/>
                <a:cs typeface="Times New Roman" panose="02020603050405020304" pitchFamily="18" charset="0"/>
              </a:rPr>
              <a:t>three-dimensional flow field non-stationary numerical simulation was performed. </a:t>
            </a:r>
          </a:p>
          <a:p>
            <a:pPr marL="342900" indent="-342900" algn="just">
              <a:buFont typeface="Wingdings" panose="05000000000000000000" pitchFamily="2" charset="2"/>
              <a:buChar char="p"/>
            </a:pPr>
            <a:r>
              <a:rPr lang="en-US" altLang="zh-CN" dirty="0">
                <a:latin typeface="Comic Sans MS" panose="030F0702030302020204" pitchFamily="66" charset="0"/>
                <a:ea typeface="微软雅黑" panose="020B0503020204020204" pitchFamily="34" charset="-122"/>
                <a:cs typeface="Times New Roman" panose="02020603050405020304" pitchFamily="18" charset="0"/>
              </a:rPr>
              <a:t>A certain simulation basis was laid for the automatic cooling.</a:t>
            </a:r>
          </a:p>
        </p:txBody>
      </p:sp>
      <p:pic>
        <p:nvPicPr>
          <p:cNvPr id="22" name="图片 8">
            <a:extLst>
              <a:ext uri="{FF2B5EF4-FFF2-40B4-BE49-F238E27FC236}">
                <a16:creationId xmlns:a16="http://schemas.microsoft.com/office/drawing/2014/main" id="{0AF8075A-2036-4AB9-A895-69E5C965EF1F}"/>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267278" y="3795474"/>
            <a:ext cx="2059195" cy="1347375"/>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17">
            <a:extLst>
              <a:ext uri="{FF2B5EF4-FFF2-40B4-BE49-F238E27FC236}">
                <a16:creationId xmlns:a16="http://schemas.microsoft.com/office/drawing/2014/main" id="{0B159E47-257C-4B32-9C9F-5D6F68CDA3D8}"/>
              </a:ext>
            </a:extLst>
          </p:cNvPr>
          <p:cNvSpPr>
            <a:spLocks noChangeArrowheads="1"/>
          </p:cNvSpPr>
          <p:nvPr/>
        </p:nvSpPr>
        <p:spPr bwMode="auto">
          <a:xfrm>
            <a:off x="9388881" y="5216287"/>
            <a:ext cx="1945222" cy="238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algn="ctr" defTabSz="685800" eaLnBrk="0" fontAlgn="base" hangingPunct="0">
              <a:spcBef>
                <a:spcPct val="0"/>
              </a:spcBef>
              <a:spcAft>
                <a:spcPct val="0"/>
              </a:spcAft>
            </a:pPr>
            <a:r>
              <a:rPr lang="en-US" altLang="zh-CN" sz="1100" b="1" dirty="0">
                <a:solidFill>
                  <a:srgbClr val="FF0000"/>
                </a:solidFill>
                <a:latin typeface="Times New Roman" panose="02020603050405020304" pitchFamily="18" charset="0"/>
                <a:ea typeface="宋体" panose="02010600030101010101" pitchFamily="2" charset="-122"/>
                <a:cs typeface="Times New Roman" panose="02020603050405020304" pitchFamily="18" charset="0"/>
              </a:rPr>
              <a:t>Global velocity distribution</a:t>
            </a:r>
            <a:endParaRPr lang="zh-CN" altLang="en-US" sz="2400" dirty="0">
              <a:solidFill>
                <a:srgbClr val="FF0000"/>
              </a:solidFill>
              <a:latin typeface="Arial" panose="020B0604020202020204" pitchFamily="34" charset="0"/>
            </a:endParaRPr>
          </a:p>
        </p:txBody>
      </p:sp>
      <p:pic>
        <p:nvPicPr>
          <p:cNvPr id="24" name="图片 23">
            <a:extLst>
              <a:ext uri="{FF2B5EF4-FFF2-40B4-BE49-F238E27FC236}">
                <a16:creationId xmlns:a16="http://schemas.microsoft.com/office/drawing/2014/main" id="{9696A0BD-6070-40F8-BB94-C502A702CC98}"/>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0376254" y="3789457"/>
            <a:ext cx="1815746" cy="1359408"/>
          </a:xfrm>
          <a:prstGeom prst="rect">
            <a:avLst/>
          </a:prstGeom>
          <a:noFill/>
          <a:extLst>
            <a:ext uri="{909E8E84-426E-40DD-AFC4-6F175D3DCCD1}">
              <a14:hiddenFill xmlns:a14="http://schemas.microsoft.com/office/drawing/2010/main">
                <a:solidFill>
                  <a:srgbClr val="FFFFFF"/>
                </a:solidFill>
              </a14:hiddenFill>
            </a:ext>
          </a:extLst>
        </p:spPr>
      </p:pic>
      <p:pic>
        <p:nvPicPr>
          <p:cNvPr id="25" name="图片 24">
            <a:extLst>
              <a:ext uri="{FF2B5EF4-FFF2-40B4-BE49-F238E27FC236}">
                <a16:creationId xmlns:a16="http://schemas.microsoft.com/office/drawing/2014/main" id="{8C83DCDC-7A5C-4500-9B5A-8AE635FAC127}"/>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266836" y="3827584"/>
            <a:ext cx="1815746" cy="1361809"/>
          </a:xfrm>
          <a:prstGeom prst="rect">
            <a:avLst/>
          </a:prstGeom>
        </p:spPr>
      </p:pic>
      <p:pic>
        <p:nvPicPr>
          <p:cNvPr id="26" name="图片 25">
            <a:extLst>
              <a:ext uri="{FF2B5EF4-FFF2-40B4-BE49-F238E27FC236}">
                <a16:creationId xmlns:a16="http://schemas.microsoft.com/office/drawing/2014/main" id="{A5C1B0F6-E5D9-4BCB-A5AA-195B9E230E08}"/>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371574" y="3789997"/>
            <a:ext cx="1815746" cy="1361810"/>
          </a:xfrm>
          <a:prstGeom prst="rect">
            <a:avLst/>
          </a:prstGeom>
        </p:spPr>
      </p:pic>
      <p:sp>
        <p:nvSpPr>
          <p:cNvPr id="27" name="Rectangle 17">
            <a:extLst>
              <a:ext uri="{FF2B5EF4-FFF2-40B4-BE49-F238E27FC236}">
                <a16:creationId xmlns:a16="http://schemas.microsoft.com/office/drawing/2014/main" id="{935B90B9-0E1C-487F-9582-91815F3F9B72}"/>
              </a:ext>
            </a:extLst>
          </p:cNvPr>
          <p:cNvSpPr>
            <a:spLocks noChangeArrowheads="1"/>
          </p:cNvSpPr>
          <p:nvPr/>
        </p:nvSpPr>
        <p:spPr bwMode="auto">
          <a:xfrm>
            <a:off x="4825703" y="5140977"/>
            <a:ext cx="2560622" cy="407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algn="ctr" defTabSz="685800" eaLnBrk="0" fontAlgn="base" hangingPunct="0">
              <a:spcBef>
                <a:spcPct val="0"/>
              </a:spcBef>
              <a:spcAft>
                <a:spcPct val="0"/>
              </a:spcAft>
            </a:pPr>
            <a:r>
              <a:rPr lang="en-US" altLang="zh-CN" sz="1100" b="1" dirty="0">
                <a:solidFill>
                  <a:srgbClr val="FF0000"/>
                </a:solidFill>
                <a:latin typeface="Times New Roman" panose="02020603050405020304" pitchFamily="18" charset="0"/>
                <a:cs typeface="Times New Roman" panose="02020603050405020304" pitchFamily="18" charset="0"/>
              </a:rPr>
              <a:t>Non-stationary analysis of superconducting cavity cooling process</a:t>
            </a:r>
            <a:endParaRPr lang="zh-CN" altLang="en-US" sz="2400" dirty="0">
              <a:solidFill>
                <a:srgbClr val="FF0000"/>
              </a:solidFill>
              <a:latin typeface="Arial" panose="020B0604020202020204" pitchFamily="34" charset="0"/>
            </a:endParaRPr>
          </a:p>
        </p:txBody>
      </p:sp>
      <p:sp>
        <p:nvSpPr>
          <p:cNvPr id="29" name="矩形 28">
            <a:extLst>
              <a:ext uri="{FF2B5EF4-FFF2-40B4-BE49-F238E27FC236}">
                <a16:creationId xmlns:a16="http://schemas.microsoft.com/office/drawing/2014/main" id="{5AFB985B-513B-4778-8529-83BDC58B28CE}"/>
              </a:ext>
            </a:extLst>
          </p:cNvPr>
          <p:cNvSpPr/>
          <p:nvPr/>
        </p:nvSpPr>
        <p:spPr>
          <a:xfrm>
            <a:off x="162414" y="5462573"/>
            <a:ext cx="2290050"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b="1" i="0" u="none" strike="noStrike" kern="1200" cap="none" spc="0" normalizeH="0" baseline="0" noProof="0" dirty="0">
                <a:ln>
                  <a:noFill/>
                </a:ln>
                <a:solidFill>
                  <a:srgbClr val="FF0000"/>
                </a:solidFill>
                <a:effectLst/>
                <a:uLnTx/>
                <a:uFillTx/>
                <a:latin typeface="Times New Roman" panose="02020603050405020304" pitchFamily="18" charset="0"/>
                <a:ea typeface="宋体" panose="02010600030101010101" pitchFamily="2" charset="-122"/>
                <a:cs typeface="Times New Roman" panose="02020603050405020304" pitchFamily="18" charset="0"/>
              </a:rPr>
              <a:t>Research Foundation</a:t>
            </a:r>
            <a:endParaRPr kumimoji="0" lang="en-US" altLang="zh-CN" b="0" i="0" u="none" strike="noStrike" kern="1200" cap="none" spc="0" normalizeH="0" baseline="0" noProof="0" dirty="0">
              <a:ln>
                <a:noFill/>
              </a:ln>
              <a:solidFill>
                <a:srgbClr val="FF0000"/>
              </a:solidFill>
              <a:effectLst/>
              <a:uLnTx/>
              <a:uFillTx/>
              <a:latin typeface="Times New Roman" panose="02020603050405020304" pitchFamily="18" charset="0"/>
              <a:ea typeface="宋体" panose="02010600030101010101" pitchFamily="2" charset="-122"/>
              <a:cs typeface="Times New Roman" panose="02020603050405020304" pitchFamily="18" charset="0"/>
            </a:endParaRPr>
          </a:p>
        </p:txBody>
      </p:sp>
      <p:sp>
        <p:nvSpPr>
          <p:cNvPr id="31" name="矩形 30">
            <a:extLst>
              <a:ext uri="{FF2B5EF4-FFF2-40B4-BE49-F238E27FC236}">
                <a16:creationId xmlns:a16="http://schemas.microsoft.com/office/drawing/2014/main" id="{B892F497-DCA5-4BA3-B8D3-F714EF9E7A6F}"/>
              </a:ext>
            </a:extLst>
          </p:cNvPr>
          <p:cNvSpPr/>
          <p:nvPr/>
        </p:nvSpPr>
        <p:spPr>
          <a:xfrm>
            <a:off x="1477434" y="87551"/>
            <a:ext cx="9653348" cy="1160772"/>
          </a:xfrm>
          <a:prstGeom prst="rect">
            <a:avLst/>
          </a:prstGeom>
        </p:spPr>
        <p:txBody>
          <a:bodyPr vert="horz" lIns="91440" tIns="45720" rIns="91440" bIns="45720" rtlCol="0" anchor="ctr">
            <a:noAutofit/>
          </a:bodyPr>
          <a:lstStyle/>
          <a:p>
            <a:pPr algn="ctr">
              <a:spcBef>
                <a:spcPct val="0"/>
              </a:spcBef>
            </a:pPr>
            <a:r>
              <a:rPr lang="en-US" altLang="zh-CN" sz="3200" b="1" dirty="0">
                <a:solidFill>
                  <a:srgbClr val="C00000"/>
                </a:solidFill>
                <a:latin typeface="Times New Roman" pitchFamily="18" charset="0"/>
                <a:ea typeface="黑体" pitchFamily="49" charset="-122"/>
                <a:cs typeface="+mj-cs"/>
              </a:rPr>
              <a:t>Unsteady-state cooldown simulation </a:t>
            </a:r>
          </a:p>
          <a:p>
            <a:pPr algn="ctr">
              <a:spcBef>
                <a:spcPct val="0"/>
              </a:spcBef>
            </a:pPr>
            <a:r>
              <a:rPr lang="en-US" altLang="zh-CN" sz="3200" b="1" dirty="0">
                <a:solidFill>
                  <a:srgbClr val="C00000"/>
                </a:solidFill>
                <a:latin typeface="Times New Roman" pitchFamily="18" charset="0"/>
                <a:ea typeface="黑体" pitchFamily="49" charset="-122"/>
                <a:cs typeface="+mj-cs"/>
              </a:rPr>
              <a:t>for </a:t>
            </a:r>
            <a:r>
              <a:rPr lang="en-US" altLang="zh-CN" sz="3200" b="1" dirty="0">
                <a:solidFill>
                  <a:srgbClr val="C00000"/>
                </a:solidFill>
                <a:effectLst>
                  <a:outerShdw blurRad="38100" dist="38100" dir="2700000" algn="tl">
                    <a:srgbClr val="000000">
                      <a:alpha val="43137"/>
                    </a:srgbClr>
                  </a:outerShdw>
                </a:effectLst>
                <a:latin typeface="Times New Roman" pitchFamily="18" charset="0"/>
                <a:ea typeface="黑体" pitchFamily="49" charset="-122"/>
                <a:cs typeface="+mj-cs"/>
              </a:rPr>
              <a:t>650MHz short PCM</a:t>
            </a:r>
          </a:p>
          <a:p>
            <a:pPr algn="ctr">
              <a:spcBef>
                <a:spcPct val="0"/>
              </a:spcBef>
            </a:pPr>
            <a:endParaRPr lang="zh-CN" altLang="en-US" sz="3200" b="1" dirty="0">
              <a:solidFill>
                <a:srgbClr val="C00000"/>
              </a:solidFill>
              <a:latin typeface="Times New Roman" pitchFamily="18" charset="0"/>
              <a:ea typeface="黑体" pitchFamily="49" charset="-122"/>
              <a:cs typeface="+mj-cs"/>
            </a:endParaRPr>
          </a:p>
        </p:txBody>
      </p:sp>
    </p:spTree>
    <p:extLst>
      <p:ext uri="{BB962C8B-B14F-4D97-AF65-F5344CB8AC3E}">
        <p14:creationId xmlns:p14="http://schemas.microsoft.com/office/powerpoint/2010/main" val="5695486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a:extLst>
              <a:ext uri="{FF2B5EF4-FFF2-40B4-BE49-F238E27FC236}">
                <a16:creationId xmlns:a16="http://schemas.microsoft.com/office/drawing/2014/main" id="{ABA7FED3-43F9-4B18-B416-346A4D92C9BD}"/>
              </a:ext>
            </a:extLst>
          </p:cNvPr>
          <p:cNvSpPr>
            <a:spLocks noGrp="1"/>
          </p:cNvSpPr>
          <p:nvPr>
            <p:ph type="sldNum" sz="quarter" idx="12"/>
          </p:nvPr>
        </p:nvSpPr>
        <p:spPr>
          <a:xfrm>
            <a:off x="8737600" y="6374781"/>
            <a:ext cx="2679708" cy="346695"/>
          </a:xfrm>
        </p:spPr>
        <p:txBody>
          <a:bodyPr/>
          <a:lstStyle/>
          <a:p>
            <a:fld id="{F15E9139-A00B-4B2A-98A6-095DC08F1345}" type="slidenum">
              <a:rPr lang="zh-CN" altLang="en-US" smtClean="0">
                <a:latin typeface="Comic Sans MS" panose="030F0702030302020204" pitchFamily="66" charset="0"/>
              </a:rPr>
              <a:pPr/>
              <a:t>17</a:t>
            </a:fld>
            <a:endParaRPr lang="zh-CN" altLang="en-US">
              <a:latin typeface="Comic Sans MS" panose="030F0702030302020204" pitchFamily="66" charset="0"/>
            </a:endParaRPr>
          </a:p>
        </p:txBody>
      </p:sp>
      <p:sp>
        <p:nvSpPr>
          <p:cNvPr id="6" name="页脚占位符 1">
            <a:extLst>
              <a:ext uri="{FF2B5EF4-FFF2-40B4-BE49-F238E27FC236}">
                <a16:creationId xmlns:a16="http://schemas.microsoft.com/office/drawing/2014/main" id="{FD083F7F-6116-4E3B-9F82-264ED10262A3}"/>
              </a:ext>
            </a:extLst>
          </p:cNvPr>
          <p:cNvSpPr txBox="1">
            <a:spLocks/>
          </p:cNvSpPr>
          <p:nvPr/>
        </p:nvSpPr>
        <p:spPr bwMode="auto">
          <a:xfrm>
            <a:off x="10351478" y="6486240"/>
            <a:ext cx="1674641" cy="371760"/>
          </a:xfrm>
          <a:prstGeom prst="rect">
            <a:avLst/>
          </a:prstGeom>
          <a:noFill/>
          <a:ln w="9525">
            <a:noFill/>
            <a:miter lim="800000"/>
          </a:ln>
          <a:effectLst/>
        </p:spPr>
        <p:txBody>
          <a:bodyPr vert="horz" wrap="square" lIns="91440" tIns="45720" rIns="91440" bIns="45720" numCol="1" anchor="t" anchorCtr="0" compatLnSpc="1"/>
          <a:lstStyle>
            <a:defPPr>
              <a:defRPr lang="zh-CN"/>
            </a:defPPr>
            <a:lvl1pPr marL="0" algn="ctr" defTabSz="914400" rtl="0" eaLnBrk="1" latinLnBrk="0" hangingPunct="1">
              <a:defRPr sz="1050" b="1" kern="1200">
                <a:solidFill>
                  <a:schemeClr val="bg1"/>
                </a:solidFill>
                <a:effectLst/>
                <a:latin typeface="黑体" panose="02010609060101010101" pitchFamily="49" charset="-122"/>
                <a:ea typeface="黑体" panose="02010609060101010101" pitchFamily="49" charset="-122"/>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zh-CN" altLang="en-US">
                <a:latin typeface="Comic Sans MS" panose="030F0702030302020204" pitchFamily="66" charset="0"/>
              </a:rPr>
              <a:t>加速器中心低温组</a:t>
            </a:r>
            <a:endParaRPr lang="en-US" altLang="zh-CN">
              <a:latin typeface="Comic Sans MS" panose="030F0702030302020204" pitchFamily="66" charset="0"/>
            </a:endParaRPr>
          </a:p>
        </p:txBody>
      </p:sp>
      <p:sp>
        <p:nvSpPr>
          <p:cNvPr id="7" name="矩形 6">
            <a:extLst>
              <a:ext uri="{FF2B5EF4-FFF2-40B4-BE49-F238E27FC236}">
                <a16:creationId xmlns:a16="http://schemas.microsoft.com/office/drawing/2014/main" id="{F8A57CB7-196B-4062-8945-31166994E104}"/>
              </a:ext>
            </a:extLst>
          </p:cNvPr>
          <p:cNvSpPr/>
          <p:nvPr/>
        </p:nvSpPr>
        <p:spPr>
          <a:xfrm>
            <a:off x="898967" y="-43307"/>
            <a:ext cx="10876529" cy="794199"/>
          </a:xfrm>
          <a:prstGeom prst="rect">
            <a:avLst/>
          </a:prstGeom>
        </p:spPr>
        <p:txBody>
          <a:bodyPr vert="horz" lIns="91440" tIns="45720" rIns="91440" bIns="45720" rtlCol="0" anchor="ctr">
            <a:noAutofit/>
          </a:bodyPr>
          <a:lstStyle/>
          <a:p>
            <a:pPr algn="ctr">
              <a:spcBef>
                <a:spcPct val="0"/>
              </a:spcBef>
            </a:pPr>
            <a:r>
              <a:rPr lang="en-US" altLang="zh-CN" sz="3200" b="1" dirty="0">
                <a:solidFill>
                  <a:srgbClr val="C00000"/>
                </a:solidFill>
                <a:effectLst>
                  <a:outerShdw blurRad="38100" dist="38100" dir="2700000" algn="tl">
                    <a:srgbClr val="000000">
                      <a:alpha val="43137"/>
                    </a:srgbClr>
                  </a:outerShdw>
                </a:effectLst>
                <a:latin typeface="Times New Roman" pitchFamily="18" charset="0"/>
                <a:ea typeface="黑体" pitchFamily="49" charset="-122"/>
                <a:cs typeface="+mj-cs"/>
              </a:rPr>
              <a:t>Advanced control strategy research status for </a:t>
            </a:r>
          </a:p>
          <a:p>
            <a:pPr algn="ctr">
              <a:spcBef>
                <a:spcPct val="0"/>
              </a:spcBef>
            </a:pPr>
            <a:r>
              <a:rPr lang="en-US" altLang="zh-CN" sz="3200" b="1" dirty="0">
                <a:solidFill>
                  <a:srgbClr val="C00000"/>
                </a:solidFill>
                <a:effectLst>
                  <a:outerShdw blurRad="38100" dist="38100" dir="2700000" algn="tl">
                    <a:srgbClr val="000000">
                      <a:alpha val="43137"/>
                    </a:srgbClr>
                  </a:outerShdw>
                </a:effectLst>
                <a:latin typeface="Times New Roman" pitchFamily="18" charset="0"/>
                <a:ea typeface="黑体" pitchFamily="49" charset="-122"/>
                <a:cs typeface="+mj-cs"/>
              </a:rPr>
              <a:t>650MHz short PCM</a:t>
            </a:r>
          </a:p>
        </p:txBody>
      </p:sp>
      <p:sp>
        <p:nvSpPr>
          <p:cNvPr id="8" name="文本框 7">
            <a:extLst>
              <a:ext uri="{FF2B5EF4-FFF2-40B4-BE49-F238E27FC236}">
                <a16:creationId xmlns:a16="http://schemas.microsoft.com/office/drawing/2014/main" id="{C944DE05-6349-4802-83E4-E21F27125773}"/>
              </a:ext>
            </a:extLst>
          </p:cNvPr>
          <p:cNvSpPr txBox="1"/>
          <p:nvPr/>
        </p:nvSpPr>
        <p:spPr>
          <a:xfrm>
            <a:off x="84457" y="1021946"/>
            <a:ext cx="11886022" cy="1384995"/>
          </a:xfrm>
          <a:prstGeom prst="rect">
            <a:avLst/>
          </a:prstGeom>
        </p:spPr>
        <p:txBody>
          <a:bodyPr wrap="square">
            <a:spAutoFit/>
          </a:bodyPr>
          <a:lstStyle>
            <a:defPPr>
              <a:defRPr lang="zh-CN"/>
            </a:defPPr>
            <a:lvl1pPr marL="342900" indent="-342900" algn="just">
              <a:lnSpc>
                <a:spcPct val="150000"/>
              </a:lnSpc>
              <a:buFont typeface="Wingdings" panose="05000000000000000000" pitchFamily="2" charset="2"/>
              <a:buChar char="p"/>
              <a:defRPr b="1">
                <a:solidFill>
                  <a:srgbClr val="00B050"/>
                </a:solidFill>
                <a:latin typeface="Times New Roman" panose="02020603050405020304" pitchFamily="18" charset="0"/>
                <a:ea typeface="微软雅黑" panose="020B0503020204020204" pitchFamily="34" charset="-122"/>
                <a:cs typeface="Times New Roman" panose="02020603050405020304" pitchFamily="18" charset="0"/>
              </a:defRPr>
            </a:lvl1pPr>
          </a:lstStyle>
          <a:p>
            <a:pPr>
              <a:lnSpc>
                <a:spcPct val="100000"/>
              </a:lnSpc>
            </a:pPr>
            <a:r>
              <a:rPr lang="en-US" altLang="zh-CN" sz="1400" b="0" dirty="0">
                <a:solidFill>
                  <a:schemeClr val="tx1"/>
                </a:solidFill>
                <a:latin typeface="Comic Sans MS" panose="030F0702030302020204" pitchFamily="66" charset="0"/>
              </a:rPr>
              <a:t>Designed and implemented automatic cool-down/warming-up procedure for SRF cavity cryomodule with Model Predict Control (MPC) method &amp; Artificial Neural Network (ANN)</a:t>
            </a:r>
          </a:p>
          <a:p>
            <a:pPr>
              <a:lnSpc>
                <a:spcPct val="100000"/>
              </a:lnSpc>
            </a:pPr>
            <a:r>
              <a:rPr lang="en-US" altLang="zh-CN" sz="1400" dirty="0">
                <a:solidFill>
                  <a:schemeClr val="tx1"/>
                </a:solidFill>
                <a:latin typeface="Comic Sans MS" panose="030F0702030302020204" pitchFamily="66" charset="0"/>
              </a:rPr>
              <a:t>Module automatic cooldown research progress: the MPC control method has successfully tested in PAPS 650MHz 2-cell cavities BTCM cryomodule </a:t>
            </a:r>
            <a:r>
              <a:rPr lang="en-US" altLang="zh-CN" sz="1400" dirty="0">
                <a:solidFill>
                  <a:srgbClr val="FF0000"/>
                </a:solidFill>
                <a:latin typeface="Comic Sans MS" panose="030F0702030302020204" pitchFamily="66" charset="0"/>
              </a:rPr>
              <a:t>(first time in China)</a:t>
            </a:r>
          </a:p>
          <a:p>
            <a:pPr>
              <a:lnSpc>
                <a:spcPct val="100000"/>
              </a:lnSpc>
            </a:pPr>
            <a:r>
              <a:rPr lang="en-US" altLang="zh-CN" sz="1400" dirty="0">
                <a:latin typeface="Comic Sans MS" panose="030F0702030302020204" pitchFamily="66" charset="0"/>
              </a:rPr>
              <a:t>It is verified that the MPC method has better control stability. The foundation for a more intelligent automated control of future CEPC large cryogenic systems has been laid.</a:t>
            </a:r>
          </a:p>
        </p:txBody>
      </p:sp>
      <p:pic>
        <p:nvPicPr>
          <p:cNvPr id="9" name="图片 8">
            <a:extLst>
              <a:ext uri="{FF2B5EF4-FFF2-40B4-BE49-F238E27FC236}">
                <a16:creationId xmlns:a16="http://schemas.microsoft.com/office/drawing/2014/main" id="{C7D446AF-8E42-45DE-8054-FDA99381285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1506"/>
          <a:stretch/>
        </p:blipFill>
        <p:spPr>
          <a:xfrm>
            <a:off x="519765" y="4600331"/>
            <a:ext cx="3163967" cy="1963208"/>
          </a:xfrm>
          <a:prstGeom prst="rect">
            <a:avLst/>
          </a:prstGeom>
        </p:spPr>
      </p:pic>
      <p:grpSp>
        <p:nvGrpSpPr>
          <p:cNvPr id="11" name="组合 10">
            <a:extLst>
              <a:ext uri="{FF2B5EF4-FFF2-40B4-BE49-F238E27FC236}">
                <a16:creationId xmlns:a16="http://schemas.microsoft.com/office/drawing/2014/main" id="{3FE64F47-4171-4DCB-8370-B72E794873C6}"/>
              </a:ext>
            </a:extLst>
          </p:cNvPr>
          <p:cNvGrpSpPr/>
          <p:nvPr/>
        </p:nvGrpSpPr>
        <p:grpSpPr>
          <a:xfrm>
            <a:off x="519765" y="2515963"/>
            <a:ext cx="3138787" cy="1975816"/>
            <a:chOff x="563433" y="2230123"/>
            <a:chExt cx="3413836" cy="2165417"/>
          </a:xfrm>
        </p:grpSpPr>
        <p:grpSp>
          <p:nvGrpSpPr>
            <p:cNvPr id="12" name="组合 11">
              <a:extLst>
                <a:ext uri="{FF2B5EF4-FFF2-40B4-BE49-F238E27FC236}">
                  <a16:creationId xmlns:a16="http://schemas.microsoft.com/office/drawing/2014/main" id="{5EBAC333-9A74-4651-B3CB-2446CBAE7557}"/>
                </a:ext>
              </a:extLst>
            </p:cNvPr>
            <p:cNvGrpSpPr/>
            <p:nvPr/>
          </p:nvGrpSpPr>
          <p:grpSpPr>
            <a:xfrm>
              <a:off x="563433" y="2230123"/>
              <a:ext cx="3413836" cy="2165417"/>
              <a:chOff x="264132" y="1777152"/>
              <a:chExt cx="3149442" cy="2344221"/>
            </a:xfrm>
          </p:grpSpPr>
          <p:pic>
            <p:nvPicPr>
              <p:cNvPr id="14" name="图片 13">
                <a:extLst>
                  <a:ext uri="{FF2B5EF4-FFF2-40B4-BE49-F238E27FC236}">
                    <a16:creationId xmlns:a16="http://schemas.microsoft.com/office/drawing/2014/main" id="{F63FA131-B18C-4206-8A46-33294EE7E7ED}"/>
                  </a:ext>
                </a:extLst>
              </p:cNvPr>
              <p:cNvPicPr/>
              <p:nvPr/>
            </p:nvPicPr>
            <p:blipFill rotWithShape="1">
              <a:blip r:embed="rId3"/>
              <a:srcRect l="11460" r="32426" b="22645"/>
              <a:stretch/>
            </p:blipFill>
            <p:spPr>
              <a:xfrm>
                <a:off x="264132" y="1777152"/>
                <a:ext cx="3031015" cy="2344221"/>
              </a:xfrm>
              <a:prstGeom prst="rect">
                <a:avLst/>
              </a:prstGeom>
            </p:spPr>
          </p:pic>
          <p:sp>
            <p:nvSpPr>
              <p:cNvPr id="15" name="文本框 14">
                <a:extLst>
                  <a:ext uri="{FF2B5EF4-FFF2-40B4-BE49-F238E27FC236}">
                    <a16:creationId xmlns:a16="http://schemas.microsoft.com/office/drawing/2014/main" id="{A35D5957-9762-41C1-964E-19C2CED745EA}"/>
                  </a:ext>
                </a:extLst>
              </p:cNvPr>
              <p:cNvSpPr txBox="1"/>
              <p:nvPr/>
            </p:nvSpPr>
            <p:spPr>
              <a:xfrm>
                <a:off x="3270062" y="1777152"/>
                <a:ext cx="143512" cy="438197"/>
              </a:xfrm>
              <a:prstGeom prst="rect">
                <a:avLst/>
              </a:prstGeom>
              <a:solidFill>
                <a:schemeClr val="bg1">
                  <a:lumMod val="75000"/>
                </a:schemeClr>
              </a:solidFill>
            </p:spPr>
            <p:txBody>
              <a:bodyPr wrap="square" rtlCol="0">
                <a:spAutoFit/>
              </a:bodyPr>
              <a:lstStyle/>
              <a:p>
                <a:endParaRPr lang="zh-CN" altLang="en-US" dirty="0">
                  <a:latin typeface="Comic Sans MS" panose="030F0702030302020204" pitchFamily="66" charset="0"/>
                </a:endParaRPr>
              </a:p>
            </p:txBody>
          </p:sp>
        </p:grpSp>
        <p:sp>
          <p:nvSpPr>
            <p:cNvPr id="13" name="矩形: 圆角 12">
              <a:extLst>
                <a:ext uri="{FF2B5EF4-FFF2-40B4-BE49-F238E27FC236}">
                  <a16:creationId xmlns:a16="http://schemas.microsoft.com/office/drawing/2014/main" id="{D8E95E03-C6E8-4CCC-80F8-A2D220D457AA}"/>
                </a:ext>
              </a:extLst>
            </p:cNvPr>
            <p:cNvSpPr/>
            <p:nvPr/>
          </p:nvSpPr>
          <p:spPr bwMode="auto">
            <a:xfrm>
              <a:off x="2776964" y="2404574"/>
              <a:ext cx="517598" cy="190189"/>
            </a:xfrm>
            <a:prstGeom prst="roundRect">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pPr>
              <a:endParaRPr kumimoji="0" lang="zh-CN" altLang="en-US" sz="1800" b="0" i="0" u="none" strike="noStrike" cap="none" normalizeH="0" baseline="0">
                <a:ln>
                  <a:noFill/>
                </a:ln>
                <a:solidFill>
                  <a:schemeClr val="tx1"/>
                </a:solidFill>
                <a:effectLst/>
                <a:latin typeface="Comic Sans MS" panose="030F0702030302020204" pitchFamily="66" charset="0"/>
                <a:ea typeface="宋体" panose="02010600030101010101" pitchFamily="2" charset="-122"/>
              </a:endParaRPr>
            </a:p>
          </p:txBody>
        </p:sp>
      </p:grpSp>
      <p:grpSp>
        <p:nvGrpSpPr>
          <p:cNvPr id="16" name="组合 15">
            <a:extLst>
              <a:ext uri="{FF2B5EF4-FFF2-40B4-BE49-F238E27FC236}">
                <a16:creationId xmlns:a16="http://schemas.microsoft.com/office/drawing/2014/main" id="{AD3963A1-199C-4735-A8B6-4F4A9A683B0C}"/>
              </a:ext>
            </a:extLst>
          </p:cNvPr>
          <p:cNvGrpSpPr/>
          <p:nvPr/>
        </p:nvGrpSpPr>
        <p:grpSpPr>
          <a:xfrm>
            <a:off x="4302263" y="2545976"/>
            <a:ext cx="4680372" cy="4221968"/>
            <a:chOff x="4302263" y="2321537"/>
            <a:chExt cx="4968722" cy="4446407"/>
          </a:xfrm>
        </p:grpSpPr>
        <p:grpSp>
          <p:nvGrpSpPr>
            <p:cNvPr id="17" name="组合 16">
              <a:extLst>
                <a:ext uri="{FF2B5EF4-FFF2-40B4-BE49-F238E27FC236}">
                  <a16:creationId xmlns:a16="http://schemas.microsoft.com/office/drawing/2014/main" id="{2696D7DA-6540-4D2C-9434-076294C8BE1D}"/>
                </a:ext>
              </a:extLst>
            </p:cNvPr>
            <p:cNvGrpSpPr/>
            <p:nvPr/>
          </p:nvGrpSpPr>
          <p:grpSpPr>
            <a:xfrm>
              <a:off x="4302264" y="4395540"/>
              <a:ext cx="4968721" cy="2372404"/>
              <a:chOff x="4612769" y="3042015"/>
              <a:chExt cx="6702998" cy="3713570"/>
            </a:xfrm>
          </p:grpSpPr>
          <p:pic>
            <p:nvPicPr>
              <p:cNvPr id="25" name="图片 24">
                <a:extLst>
                  <a:ext uri="{FF2B5EF4-FFF2-40B4-BE49-F238E27FC236}">
                    <a16:creationId xmlns:a16="http://schemas.microsoft.com/office/drawing/2014/main" id="{F25D69CD-8F8F-4F56-8737-46D2EE982016}"/>
                  </a:ext>
                </a:extLst>
              </p:cNvPr>
              <p:cNvPicPr>
                <a:picLocks noChangeAspect="1"/>
              </p:cNvPicPr>
              <p:nvPr/>
            </p:nvPicPr>
            <p:blipFill>
              <a:blip r:embed="rId4"/>
              <a:stretch>
                <a:fillRect/>
              </a:stretch>
            </p:blipFill>
            <p:spPr>
              <a:xfrm>
                <a:off x="4612769" y="3042015"/>
                <a:ext cx="6702998" cy="3713570"/>
              </a:xfrm>
              <a:prstGeom prst="rect">
                <a:avLst/>
              </a:prstGeom>
            </p:spPr>
          </p:pic>
          <p:sp>
            <p:nvSpPr>
              <p:cNvPr id="26" name="文本框 25">
                <a:extLst>
                  <a:ext uri="{FF2B5EF4-FFF2-40B4-BE49-F238E27FC236}">
                    <a16:creationId xmlns:a16="http://schemas.microsoft.com/office/drawing/2014/main" id="{9727651A-C1E4-41DB-9D56-F4E262C744D9}"/>
                  </a:ext>
                </a:extLst>
              </p:cNvPr>
              <p:cNvSpPr txBox="1"/>
              <p:nvPr/>
            </p:nvSpPr>
            <p:spPr>
              <a:xfrm>
                <a:off x="5798049" y="5783630"/>
                <a:ext cx="5331976" cy="951336"/>
              </a:xfrm>
              <a:prstGeom prst="rect">
                <a:avLst/>
              </a:prstGeom>
              <a:solidFill>
                <a:srgbClr val="FFFFCC"/>
              </a:solidFill>
            </p:spPr>
            <p:txBody>
              <a:bodyPr wrap="square">
                <a:spAutoFit/>
              </a:bodyPr>
              <a:lstStyle/>
              <a:p>
                <a:r>
                  <a:rPr lang="en-US" altLang="zh-CN" sz="1050" b="0" i="0" dirty="0">
                    <a:solidFill>
                      <a:srgbClr val="000000"/>
                    </a:solidFill>
                    <a:effectLst/>
                    <a:latin typeface="Comic Sans MS" panose="030F0702030302020204" pitchFamily="66" charset="0"/>
                  </a:rPr>
                  <a:t>300 to 150 K: &lt; 10 K/hr. Cavity top and bottom Δ</a:t>
                </a:r>
                <a:r>
                  <a:rPr lang="en-US" altLang="zh-CN" sz="1050" b="0" i="1" dirty="0">
                    <a:solidFill>
                      <a:srgbClr val="000000"/>
                    </a:solidFill>
                    <a:effectLst/>
                    <a:latin typeface="Comic Sans MS" panose="030F0702030302020204" pitchFamily="66" charset="0"/>
                  </a:rPr>
                  <a:t>T </a:t>
                </a:r>
                <a:r>
                  <a:rPr lang="en-US" altLang="zh-CN" sz="1050" b="0" i="0" dirty="0">
                    <a:solidFill>
                      <a:srgbClr val="000000"/>
                    </a:solidFill>
                    <a:effectLst/>
                    <a:latin typeface="Comic Sans MS" panose="030F0702030302020204" pitchFamily="66" charset="0"/>
                  </a:rPr>
                  <a:t>&lt; 20 K</a:t>
                </a:r>
                <a:br>
                  <a:rPr lang="en-US" altLang="zh-CN" sz="1050" b="0" i="0" dirty="0">
                    <a:solidFill>
                      <a:srgbClr val="000000"/>
                    </a:solidFill>
                    <a:effectLst/>
                    <a:latin typeface="Comic Sans MS" panose="030F0702030302020204" pitchFamily="66" charset="0"/>
                  </a:rPr>
                </a:br>
                <a:r>
                  <a:rPr lang="en-US" altLang="zh-CN" sz="1050" b="0" i="0" dirty="0">
                    <a:solidFill>
                      <a:srgbClr val="000000"/>
                    </a:solidFill>
                    <a:effectLst/>
                    <a:latin typeface="Comic Sans MS" panose="030F0702030302020204" pitchFamily="66" charset="0"/>
                  </a:rPr>
                  <a:t>150 to 4.5 K: rate &gt; 2.4 K/min, fast cooldown </a:t>
                </a:r>
                <a:br>
                  <a:rPr lang="en-US" altLang="zh-CN" sz="1050" b="0" i="0" dirty="0">
                    <a:solidFill>
                      <a:srgbClr val="000000"/>
                    </a:solidFill>
                    <a:effectLst/>
                    <a:latin typeface="Comic Sans MS" panose="030F0702030302020204" pitchFamily="66" charset="0"/>
                  </a:rPr>
                </a:br>
                <a:r>
                  <a:rPr lang="en-US" altLang="zh-CN" sz="1050" b="0" i="0" dirty="0">
                    <a:solidFill>
                      <a:srgbClr val="000000"/>
                    </a:solidFill>
                    <a:effectLst/>
                    <a:latin typeface="Comic Sans MS" panose="030F0702030302020204" pitchFamily="66" charset="0"/>
                  </a:rPr>
                  <a:t>4.5 to 2 K</a:t>
                </a:r>
                <a:r>
                  <a:rPr lang="en-US" altLang="zh-CN" sz="1050" dirty="0">
                    <a:latin typeface="Comic Sans MS" panose="030F0702030302020204" pitchFamily="66" charset="0"/>
                  </a:rPr>
                  <a:t> </a:t>
                </a:r>
                <a:endParaRPr lang="zh-CN" altLang="en-US" sz="1050" dirty="0">
                  <a:latin typeface="Comic Sans MS" panose="030F0702030302020204" pitchFamily="66" charset="0"/>
                </a:endParaRPr>
              </a:p>
            </p:txBody>
          </p:sp>
        </p:grpSp>
        <p:pic>
          <p:nvPicPr>
            <p:cNvPr id="18" name="图片 17">
              <a:extLst>
                <a:ext uri="{FF2B5EF4-FFF2-40B4-BE49-F238E27FC236}">
                  <a16:creationId xmlns:a16="http://schemas.microsoft.com/office/drawing/2014/main" id="{48028E43-65B7-4829-A15C-DDCEE9946ED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02263" y="2321537"/>
              <a:ext cx="4950560" cy="1974951"/>
            </a:xfrm>
            <a:prstGeom prst="rect">
              <a:avLst/>
            </a:prstGeom>
          </p:spPr>
        </p:pic>
        <p:cxnSp>
          <p:nvCxnSpPr>
            <p:cNvPr id="19" name="直接箭头连接符 18">
              <a:extLst>
                <a:ext uri="{FF2B5EF4-FFF2-40B4-BE49-F238E27FC236}">
                  <a16:creationId xmlns:a16="http://schemas.microsoft.com/office/drawing/2014/main" id="{91DB46BB-CBC2-40FC-9954-6F2B81265F03}"/>
                </a:ext>
              </a:extLst>
            </p:cNvPr>
            <p:cNvCxnSpPr/>
            <p:nvPr/>
          </p:nvCxnSpPr>
          <p:spPr bwMode="auto">
            <a:xfrm>
              <a:off x="6349138" y="3891197"/>
              <a:ext cx="2850278" cy="0"/>
            </a:xfrm>
            <a:prstGeom prst="straightConnector1">
              <a:avLst/>
            </a:prstGeom>
            <a:solidFill>
              <a:schemeClr val="accent1"/>
            </a:solidFill>
            <a:ln w="19050" cap="flat" cmpd="sng" algn="ctr">
              <a:solidFill>
                <a:srgbClr val="FF0000"/>
              </a:solidFill>
              <a:prstDash val="solid"/>
              <a:round/>
              <a:headEnd type="triangle"/>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 name="文本框 19">
              <a:extLst>
                <a:ext uri="{FF2B5EF4-FFF2-40B4-BE49-F238E27FC236}">
                  <a16:creationId xmlns:a16="http://schemas.microsoft.com/office/drawing/2014/main" id="{80E1B9DD-95B7-4149-A248-7F6992DF552B}"/>
                </a:ext>
              </a:extLst>
            </p:cNvPr>
            <p:cNvSpPr txBox="1"/>
            <p:nvPr/>
          </p:nvSpPr>
          <p:spPr>
            <a:xfrm>
              <a:off x="7548714" y="3521865"/>
              <a:ext cx="783151" cy="388966"/>
            </a:xfrm>
            <a:prstGeom prst="rect">
              <a:avLst/>
            </a:prstGeom>
            <a:noFill/>
          </p:spPr>
          <p:txBody>
            <a:bodyPr wrap="none" rtlCol="0">
              <a:spAutoFit/>
            </a:bodyPr>
            <a:lstStyle/>
            <a:p>
              <a:r>
                <a:rPr lang="en-US" altLang="zh-CN" dirty="0">
                  <a:latin typeface="Comic Sans MS" panose="030F0702030302020204" pitchFamily="66" charset="0"/>
                </a:rPr>
                <a:t>~34h</a:t>
              </a:r>
              <a:endParaRPr lang="zh-CN" altLang="en-US" dirty="0">
                <a:latin typeface="Comic Sans MS" panose="030F0702030302020204" pitchFamily="66" charset="0"/>
              </a:endParaRPr>
            </a:p>
          </p:txBody>
        </p:sp>
        <p:sp>
          <p:nvSpPr>
            <p:cNvPr id="21" name="文本框 20">
              <a:extLst>
                <a:ext uri="{FF2B5EF4-FFF2-40B4-BE49-F238E27FC236}">
                  <a16:creationId xmlns:a16="http://schemas.microsoft.com/office/drawing/2014/main" id="{D5D518C8-7148-47C6-A5A6-5BD1BE2EA11A}"/>
                </a:ext>
              </a:extLst>
            </p:cNvPr>
            <p:cNvSpPr txBox="1"/>
            <p:nvPr/>
          </p:nvSpPr>
          <p:spPr>
            <a:xfrm>
              <a:off x="7415096" y="5822800"/>
              <a:ext cx="783151" cy="388966"/>
            </a:xfrm>
            <a:prstGeom prst="rect">
              <a:avLst/>
            </a:prstGeom>
            <a:noFill/>
          </p:spPr>
          <p:txBody>
            <a:bodyPr wrap="none" rtlCol="0">
              <a:spAutoFit/>
            </a:bodyPr>
            <a:lstStyle/>
            <a:p>
              <a:r>
                <a:rPr lang="en-US" altLang="zh-CN" dirty="0">
                  <a:latin typeface="Comic Sans MS" panose="030F0702030302020204" pitchFamily="66" charset="0"/>
                </a:rPr>
                <a:t>~24h</a:t>
              </a:r>
              <a:endParaRPr lang="zh-CN" altLang="en-US" dirty="0">
                <a:latin typeface="Comic Sans MS" panose="030F0702030302020204" pitchFamily="66" charset="0"/>
              </a:endParaRPr>
            </a:p>
          </p:txBody>
        </p:sp>
        <p:cxnSp>
          <p:nvCxnSpPr>
            <p:cNvPr id="22" name="直接箭头连接符 21">
              <a:extLst>
                <a:ext uri="{FF2B5EF4-FFF2-40B4-BE49-F238E27FC236}">
                  <a16:creationId xmlns:a16="http://schemas.microsoft.com/office/drawing/2014/main" id="{5F761D1C-E679-45D1-B782-99F81F726571}"/>
                </a:ext>
              </a:extLst>
            </p:cNvPr>
            <p:cNvCxnSpPr/>
            <p:nvPr/>
          </p:nvCxnSpPr>
          <p:spPr bwMode="auto">
            <a:xfrm>
              <a:off x="6001600" y="5812023"/>
              <a:ext cx="3269385" cy="0"/>
            </a:xfrm>
            <a:prstGeom prst="straightConnector1">
              <a:avLst/>
            </a:prstGeom>
            <a:solidFill>
              <a:schemeClr val="accent1"/>
            </a:solidFill>
            <a:ln w="19050" cap="flat" cmpd="sng" algn="ctr">
              <a:solidFill>
                <a:srgbClr val="FF0000"/>
              </a:solidFill>
              <a:prstDash val="solid"/>
              <a:round/>
              <a:headEnd type="triangle"/>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 name="箭头: 上 22">
              <a:extLst>
                <a:ext uri="{FF2B5EF4-FFF2-40B4-BE49-F238E27FC236}">
                  <a16:creationId xmlns:a16="http://schemas.microsoft.com/office/drawing/2014/main" id="{B615AFD2-30EA-42C4-8FA4-9938454A5A8D}"/>
                </a:ext>
              </a:extLst>
            </p:cNvPr>
            <p:cNvSpPr/>
            <p:nvPr/>
          </p:nvSpPr>
          <p:spPr bwMode="auto">
            <a:xfrm>
              <a:off x="8072725" y="5794157"/>
              <a:ext cx="251042" cy="303331"/>
            </a:xfrm>
            <a:prstGeom prst="upArrow">
              <a:avLst/>
            </a:prstGeom>
            <a:solidFill>
              <a:schemeClr val="accent2">
                <a:lumMod val="60000"/>
                <a:lumOff val="40000"/>
              </a:schemeClr>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anose="020B0604020202020204" pitchFamily="34" charset="0"/>
                <a:buNone/>
                <a:tabLst/>
              </a:pPr>
              <a:endParaRPr kumimoji="0" lang="zh-CN" altLang="en-US" sz="1800" b="0" i="0" u="none" strike="noStrike" cap="none" normalizeH="0" baseline="0">
                <a:ln>
                  <a:noFill/>
                </a:ln>
                <a:solidFill>
                  <a:schemeClr val="tx1"/>
                </a:solidFill>
                <a:effectLst/>
                <a:latin typeface="Comic Sans MS" panose="030F0702030302020204" pitchFamily="66" charset="0"/>
                <a:ea typeface="宋体" panose="02010600030101010101" pitchFamily="2" charset="-122"/>
              </a:endParaRPr>
            </a:p>
          </p:txBody>
        </p:sp>
        <p:sp>
          <p:nvSpPr>
            <p:cNvPr id="24" name="文本框 23">
              <a:extLst>
                <a:ext uri="{FF2B5EF4-FFF2-40B4-BE49-F238E27FC236}">
                  <a16:creationId xmlns:a16="http://schemas.microsoft.com/office/drawing/2014/main" id="{A81A95D7-00F1-44E6-89C8-A54275117F7F}"/>
                </a:ext>
              </a:extLst>
            </p:cNvPr>
            <p:cNvSpPr txBox="1"/>
            <p:nvPr/>
          </p:nvSpPr>
          <p:spPr>
            <a:xfrm>
              <a:off x="8267345" y="5822800"/>
              <a:ext cx="696361" cy="388966"/>
            </a:xfrm>
            <a:prstGeom prst="rect">
              <a:avLst/>
            </a:prstGeom>
            <a:noFill/>
          </p:spPr>
          <p:txBody>
            <a:bodyPr wrap="none" rtlCol="0">
              <a:spAutoFit/>
            </a:bodyPr>
            <a:lstStyle/>
            <a:p>
              <a:r>
                <a:rPr lang="en-US" altLang="zh-CN" dirty="0">
                  <a:latin typeface="Comic Sans MS" panose="030F0702030302020204" pitchFamily="66" charset="0"/>
                </a:rPr>
                <a:t>29%</a:t>
              </a:r>
              <a:endParaRPr lang="zh-CN" altLang="en-US" dirty="0">
                <a:latin typeface="Comic Sans MS" panose="030F0702030302020204" pitchFamily="66" charset="0"/>
              </a:endParaRPr>
            </a:p>
          </p:txBody>
        </p:sp>
      </p:grpSp>
      <p:sp>
        <p:nvSpPr>
          <p:cNvPr id="27" name="文本框 26">
            <a:extLst>
              <a:ext uri="{FF2B5EF4-FFF2-40B4-BE49-F238E27FC236}">
                <a16:creationId xmlns:a16="http://schemas.microsoft.com/office/drawing/2014/main" id="{4538DD39-C62D-4FE0-B463-F5F96279FF7F}"/>
              </a:ext>
            </a:extLst>
          </p:cNvPr>
          <p:cNvSpPr txBox="1"/>
          <p:nvPr/>
        </p:nvSpPr>
        <p:spPr>
          <a:xfrm>
            <a:off x="9680930" y="2856855"/>
            <a:ext cx="2010080" cy="1200329"/>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altLang="zh-CN" dirty="0">
                <a:latin typeface="Comic Sans MS" panose="030F0702030302020204" pitchFamily="66" charset="0"/>
                <a:cs typeface="Arial" panose="020B0604020202020204" pitchFamily="34" charset="0"/>
              </a:rPr>
              <a:t>Former method:</a:t>
            </a:r>
          </a:p>
          <a:p>
            <a:r>
              <a:rPr lang="en-US" altLang="zh-CN" dirty="0">
                <a:latin typeface="Comic Sans MS" panose="030F0702030302020204" pitchFamily="66" charset="0"/>
                <a:cs typeface="Arial" panose="020B0604020202020204" pitchFamily="34" charset="0"/>
              </a:rPr>
              <a:t>Manual adjustment</a:t>
            </a:r>
          </a:p>
          <a:p>
            <a:r>
              <a:rPr lang="en-US" altLang="zh-CN" dirty="0">
                <a:latin typeface="Comic Sans MS" panose="030F0702030302020204" pitchFamily="66" charset="0"/>
                <a:cs typeface="Arial" panose="020B0604020202020204" pitchFamily="34" charset="0"/>
              </a:rPr>
              <a:t>Not stable</a:t>
            </a:r>
          </a:p>
        </p:txBody>
      </p:sp>
      <p:sp>
        <p:nvSpPr>
          <p:cNvPr id="28" name="文本框 27">
            <a:extLst>
              <a:ext uri="{FF2B5EF4-FFF2-40B4-BE49-F238E27FC236}">
                <a16:creationId xmlns:a16="http://schemas.microsoft.com/office/drawing/2014/main" id="{E25BFC95-FFA7-48EE-A8C9-6FA72208EAD2}"/>
              </a:ext>
            </a:extLst>
          </p:cNvPr>
          <p:cNvSpPr txBox="1"/>
          <p:nvPr/>
        </p:nvSpPr>
        <p:spPr>
          <a:xfrm>
            <a:off x="9520170" y="4625016"/>
            <a:ext cx="2450309" cy="1754326"/>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US" altLang="zh-CN" dirty="0">
                <a:latin typeface="Comic Sans MS" panose="030F0702030302020204" pitchFamily="66" charset="0"/>
                <a:cs typeface="Arial" panose="020B0604020202020204" pitchFamily="34" charset="0"/>
              </a:rPr>
              <a:t>Improved method:</a:t>
            </a:r>
          </a:p>
          <a:p>
            <a:r>
              <a:rPr lang="en-US" altLang="zh-CN" dirty="0">
                <a:latin typeface="Comic Sans MS" panose="030F0702030302020204" pitchFamily="66" charset="0"/>
                <a:cs typeface="Arial" panose="020B0604020202020204" pitchFamily="34" charset="0"/>
              </a:rPr>
              <a:t>MPC; ANN</a:t>
            </a:r>
          </a:p>
          <a:p>
            <a:r>
              <a:rPr lang="en-US" altLang="zh-CN" dirty="0">
                <a:latin typeface="Comic Sans MS" panose="030F0702030302020204" pitchFamily="66" charset="0"/>
                <a:cs typeface="Arial" panose="020B0604020202020204" pitchFamily="34" charset="0"/>
              </a:rPr>
              <a:t>Stable</a:t>
            </a:r>
          </a:p>
          <a:p>
            <a:r>
              <a:rPr lang="en-US" altLang="zh-CN" dirty="0">
                <a:latin typeface="Comic Sans MS" panose="030F0702030302020204" pitchFamily="66" charset="0"/>
                <a:cs typeface="Arial" panose="020B0604020202020204" pitchFamily="34" charset="0"/>
              </a:rPr>
              <a:t>Fast cooldown</a:t>
            </a:r>
          </a:p>
          <a:p>
            <a:r>
              <a:rPr lang="en-US" altLang="zh-CN" dirty="0">
                <a:latin typeface="Comic Sans MS" panose="030F0702030302020204" pitchFamily="66" charset="0"/>
                <a:cs typeface="Arial" panose="020B0604020202020204" pitchFamily="34" charset="0"/>
              </a:rPr>
              <a:t>Efficiency increase 29%</a:t>
            </a:r>
            <a:endParaRPr lang="zh-CN" altLang="en-US" dirty="0">
              <a:latin typeface="Comic Sans MS" panose="030F0702030302020204" pitchFamily="66" charset="0"/>
              <a:cs typeface="Arial" panose="020B0604020202020204" pitchFamily="34" charset="0"/>
            </a:endParaRPr>
          </a:p>
        </p:txBody>
      </p:sp>
    </p:spTree>
    <p:extLst>
      <p:ext uri="{BB962C8B-B14F-4D97-AF65-F5344CB8AC3E}">
        <p14:creationId xmlns:p14="http://schemas.microsoft.com/office/powerpoint/2010/main" val="10938240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1C47344C-0A62-45FF-9B15-751D16BCE15E}"/>
              </a:ext>
            </a:extLst>
          </p:cNvPr>
          <p:cNvPicPr>
            <a:picLocks noChangeAspect="1"/>
          </p:cNvPicPr>
          <p:nvPr/>
        </p:nvPicPr>
        <p:blipFill>
          <a:blip r:embed="rId2"/>
          <a:stretch>
            <a:fillRect/>
          </a:stretch>
        </p:blipFill>
        <p:spPr>
          <a:xfrm>
            <a:off x="8712660" y="908529"/>
            <a:ext cx="3429200" cy="2012476"/>
          </a:xfrm>
          <a:prstGeom prst="rect">
            <a:avLst/>
          </a:prstGeom>
        </p:spPr>
      </p:pic>
      <p:sp>
        <p:nvSpPr>
          <p:cNvPr id="16" name="文本框 15">
            <a:extLst>
              <a:ext uri="{FF2B5EF4-FFF2-40B4-BE49-F238E27FC236}">
                <a16:creationId xmlns:a16="http://schemas.microsoft.com/office/drawing/2014/main" id="{8D79C252-0C40-410B-8A9A-94CB39753A32}"/>
              </a:ext>
            </a:extLst>
          </p:cNvPr>
          <p:cNvSpPr txBox="1"/>
          <p:nvPr/>
        </p:nvSpPr>
        <p:spPr>
          <a:xfrm>
            <a:off x="230859" y="5975370"/>
            <a:ext cx="4566043" cy="646331"/>
          </a:xfrm>
          <a:prstGeom prst="rect">
            <a:avLst/>
          </a:prstGeom>
          <a:noFill/>
        </p:spPr>
        <p:txBody>
          <a:bodyPr wrap="square">
            <a:spAutoFit/>
          </a:bodyPr>
          <a:lstStyle/>
          <a:p>
            <a:pPr algn="ctr"/>
            <a:r>
              <a:rPr lang="en-US" altLang="zh-CN" sz="1200" dirty="0">
                <a:effectLst/>
                <a:latin typeface="Comic Sans MS" panose="030F0702030302020204" pitchFamily="66" charset="0"/>
                <a:ea typeface="微软雅黑" panose="020B0503020204020204" pitchFamily="34" charset="-122"/>
                <a:cs typeface="Times New Roman" panose="02020603050405020304" pitchFamily="18" charset="0"/>
              </a:rPr>
              <a:t>Fig. 1 Temperature field distribution in the longitudinal section of the cavity and helium gas </a:t>
            </a:r>
            <a:r>
              <a:rPr lang="en-US" altLang="zh-CN" sz="1200" dirty="0">
                <a:latin typeface="Comic Sans MS" panose="030F0702030302020204" pitchFamily="66" charset="0"/>
                <a:ea typeface="微软雅黑" panose="020B0503020204020204" pitchFamily="34" charset="-122"/>
                <a:cs typeface="Times New Roman" panose="02020603050405020304" pitchFamily="18" charset="0"/>
              </a:rPr>
              <a:t>r</a:t>
            </a:r>
            <a:r>
              <a:rPr lang="en-US" altLang="zh-CN" sz="1200" dirty="0">
                <a:effectLst/>
                <a:latin typeface="Comic Sans MS" panose="030F0702030302020204" pitchFamily="66" charset="0"/>
                <a:ea typeface="微软雅黑" panose="020B0503020204020204" pitchFamily="34" charset="-122"/>
                <a:cs typeface="Times New Roman" panose="02020603050405020304" pitchFamily="18" charset="0"/>
              </a:rPr>
              <a:t>eturn pipe versus cooling time</a:t>
            </a:r>
            <a:endParaRPr lang="zh-CN" altLang="en-US" sz="1200" dirty="0">
              <a:latin typeface="Comic Sans MS" panose="030F0702030302020204" pitchFamily="66" charset="0"/>
              <a:ea typeface="微软雅黑" panose="020B0503020204020204" pitchFamily="34" charset="-122"/>
            </a:endParaRPr>
          </a:p>
        </p:txBody>
      </p:sp>
      <p:grpSp>
        <p:nvGrpSpPr>
          <p:cNvPr id="17" name="组合 16">
            <a:extLst>
              <a:ext uri="{FF2B5EF4-FFF2-40B4-BE49-F238E27FC236}">
                <a16:creationId xmlns:a16="http://schemas.microsoft.com/office/drawing/2014/main" id="{B088868C-A810-4A8E-AC34-B0BDB353494C}"/>
              </a:ext>
            </a:extLst>
          </p:cNvPr>
          <p:cNvGrpSpPr/>
          <p:nvPr/>
        </p:nvGrpSpPr>
        <p:grpSpPr>
          <a:xfrm>
            <a:off x="4600828" y="1046339"/>
            <a:ext cx="4025185" cy="4937211"/>
            <a:chOff x="6227346" y="1064358"/>
            <a:chExt cx="4946227" cy="5780103"/>
          </a:xfrm>
        </p:grpSpPr>
        <p:pic>
          <p:nvPicPr>
            <p:cNvPr id="18" name="图片 17">
              <a:extLst>
                <a:ext uri="{FF2B5EF4-FFF2-40B4-BE49-F238E27FC236}">
                  <a16:creationId xmlns:a16="http://schemas.microsoft.com/office/drawing/2014/main" id="{89C4AC5D-474C-4129-98E0-1D035B803C1B}"/>
                </a:ext>
              </a:extLst>
            </p:cNvPr>
            <p:cNvPicPr/>
            <p:nvPr/>
          </p:nvPicPr>
          <p:blipFill>
            <a:blip r:embed="rId3"/>
            <a:stretch>
              <a:fillRect/>
            </a:stretch>
          </p:blipFill>
          <p:spPr>
            <a:xfrm>
              <a:off x="6227346" y="2722540"/>
              <a:ext cx="4946227" cy="4121921"/>
            </a:xfrm>
            <a:prstGeom prst="rect">
              <a:avLst/>
            </a:prstGeom>
          </p:spPr>
        </p:pic>
        <p:pic>
          <p:nvPicPr>
            <p:cNvPr id="19" name="图片 18">
              <a:extLst>
                <a:ext uri="{FF2B5EF4-FFF2-40B4-BE49-F238E27FC236}">
                  <a16:creationId xmlns:a16="http://schemas.microsoft.com/office/drawing/2014/main" id="{C597E8A5-F810-4115-874F-C3B7724A4CF1}"/>
                </a:ext>
              </a:extLst>
            </p:cNvPr>
            <p:cNvPicPr/>
            <p:nvPr/>
          </p:nvPicPr>
          <p:blipFill>
            <a:blip r:embed="rId4"/>
            <a:stretch>
              <a:fillRect/>
            </a:stretch>
          </p:blipFill>
          <p:spPr>
            <a:xfrm>
              <a:off x="6321222" y="1064358"/>
              <a:ext cx="4633043" cy="1658183"/>
            </a:xfrm>
            <a:prstGeom prst="rect">
              <a:avLst/>
            </a:prstGeom>
          </p:spPr>
        </p:pic>
      </p:grpSp>
      <p:sp>
        <p:nvSpPr>
          <p:cNvPr id="20" name="文本框 19">
            <a:extLst>
              <a:ext uri="{FF2B5EF4-FFF2-40B4-BE49-F238E27FC236}">
                <a16:creationId xmlns:a16="http://schemas.microsoft.com/office/drawing/2014/main" id="{FE26B678-48E0-4CF9-B858-EC3A11E3917B}"/>
              </a:ext>
            </a:extLst>
          </p:cNvPr>
          <p:cNvSpPr txBox="1"/>
          <p:nvPr/>
        </p:nvSpPr>
        <p:spPr>
          <a:xfrm>
            <a:off x="4677223" y="5983550"/>
            <a:ext cx="4187961" cy="646331"/>
          </a:xfrm>
          <a:prstGeom prst="rect">
            <a:avLst/>
          </a:prstGeom>
          <a:noFill/>
        </p:spPr>
        <p:txBody>
          <a:bodyPr wrap="square">
            <a:spAutoFit/>
          </a:bodyPr>
          <a:lstStyle/>
          <a:p>
            <a:pPr algn="ctr"/>
            <a:r>
              <a:rPr lang="en-US" altLang="zh-CN" sz="1200" dirty="0">
                <a:effectLst/>
                <a:latin typeface="Comic Sans MS" panose="030F0702030302020204" pitchFamily="66" charset="0"/>
                <a:ea typeface="微软雅黑" panose="020B0503020204020204" pitchFamily="34" charset="-122"/>
                <a:cs typeface="Times New Roman" panose="02020603050405020304" pitchFamily="18" charset="0"/>
              </a:rPr>
              <a:t>Fig. 2 Distribution of temperature by position in the upper and lower intersecting lines of the superconducting cavity versus cooling time</a:t>
            </a:r>
            <a:endParaRPr lang="zh-CN" altLang="en-US" sz="1200" dirty="0">
              <a:latin typeface="Comic Sans MS" panose="030F0702030302020204" pitchFamily="66" charset="0"/>
              <a:ea typeface="微软雅黑" panose="020B0503020204020204" pitchFamily="34" charset="-122"/>
            </a:endParaRPr>
          </a:p>
        </p:txBody>
      </p:sp>
      <p:pic>
        <p:nvPicPr>
          <p:cNvPr id="21" name="图片 20">
            <a:extLst>
              <a:ext uri="{FF2B5EF4-FFF2-40B4-BE49-F238E27FC236}">
                <a16:creationId xmlns:a16="http://schemas.microsoft.com/office/drawing/2014/main" id="{27196D65-0D05-4D82-B925-30B591D3EB50}"/>
              </a:ext>
            </a:extLst>
          </p:cNvPr>
          <p:cNvPicPr/>
          <p:nvPr/>
        </p:nvPicPr>
        <p:blipFill>
          <a:blip r:embed="rId5"/>
          <a:stretch>
            <a:fillRect/>
          </a:stretch>
        </p:blipFill>
        <p:spPr>
          <a:xfrm>
            <a:off x="8712660" y="3033602"/>
            <a:ext cx="3370143" cy="3024965"/>
          </a:xfrm>
          <a:prstGeom prst="rect">
            <a:avLst/>
          </a:prstGeom>
        </p:spPr>
      </p:pic>
      <p:sp>
        <p:nvSpPr>
          <p:cNvPr id="22" name="文本框 21">
            <a:extLst>
              <a:ext uri="{FF2B5EF4-FFF2-40B4-BE49-F238E27FC236}">
                <a16:creationId xmlns:a16="http://schemas.microsoft.com/office/drawing/2014/main" id="{C37BE9FE-CAE8-444F-B57E-F28D1785F3D4}"/>
              </a:ext>
            </a:extLst>
          </p:cNvPr>
          <p:cNvSpPr txBox="1"/>
          <p:nvPr/>
        </p:nvSpPr>
        <p:spPr>
          <a:xfrm>
            <a:off x="8680496" y="6021059"/>
            <a:ext cx="3190030" cy="646331"/>
          </a:xfrm>
          <a:prstGeom prst="rect">
            <a:avLst/>
          </a:prstGeom>
          <a:noFill/>
        </p:spPr>
        <p:txBody>
          <a:bodyPr wrap="square">
            <a:spAutoFit/>
          </a:bodyPr>
          <a:lstStyle>
            <a:defPPr>
              <a:defRPr lang="zh-CN"/>
            </a:defPPr>
            <a:lvl1pPr algn="ctr">
              <a:defRPr sz="1400">
                <a:effectLst/>
                <a:latin typeface="Comic Sans MS" panose="030F0702030302020204" pitchFamily="66" charset="0"/>
                <a:ea typeface="微软雅黑" panose="020B0503020204020204" pitchFamily="34" charset="-122"/>
                <a:cs typeface="Times New Roman" panose="02020603050405020304" pitchFamily="18" charset="0"/>
              </a:defRPr>
            </a:lvl1pPr>
          </a:lstStyle>
          <a:p>
            <a:r>
              <a:rPr lang="en-US" altLang="zh-CN" sz="1200" dirty="0"/>
              <a:t>Fig.3 Variation of maximum/minimum temperature of superconducting cavity with cooling time</a:t>
            </a:r>
            <a:endParaRPr lang="zh-CN" altLang="en-US" sz="1200" dirty="0"/>
          </a:p>
        </p:txBody>
      </p:sp>
      <p:pic>
        <p:nvPicPr>
          <p:cNvPr id="23" name="图片 22">
            <a:extLst>
              <a:ext uri="{FF2B5EF4-FFF2-40B4-BE49-F238E27FC236}">
                <a16:creationId xmlns:a16="http://schemas.microsoft.com/office/drawing/2014/main" id="{7D381936-22FA-4D5D-9DB6-9CAE0077669E}"/>
              </a:ext>
            </a:extLst>
          </p:cNvPr>
          <p:cNvPicPr/>
          <p:nvPr/>
        </p:nvPicPr>
        <p:blipFill>
          <a:blip r:embed="rId6"/>
          <a:stretch>
            <a:fillRect/>
          </a:stretch>
        </p:blipFill>
        <p:spPr>
          <a:xfrm>
            <a:off x="92200" y="940077"/>
            <a:ext cx="4319905" cy="2480945"/>
          </a:xfrm>
          <a:prstGeom prst="rect">
            <a:avLst/>
          </a:prstGeom>
        </p:spPr>
      </p:pic>
      <p:pic>
        <p:nvPicPr>
          <p:cNvPr id="24" name="图片 23">
            <a:extLst>
              <a:ext uri="{FF2B5EF4-FFF2-40B4-BE49-F238E27FC236}">
                <a16:creationId xmlns:a16="http://schemas.microsoft.com/office/drawing/2014/main" id="{827D9A6D-DE08-4986-9363-AD7A68887B65}"/>
              </a:ext>
            </a:extLst>
          </p:cNvPr>
          <p:cNvPicPr/>
          <p:nvPr/>
        </p:nvPicPr>
        <p:blipFill>
          <a:blip r:embed="rId7"/>
          <a:stretch>
            <a:fillRect/>
          </a:stretch>
        </p:blipFill>
        <p:spPr>
          <a:xfrm>
            <a:off x="230859" y="3664098"/>
            <a:ext cx="4275608" cy="2293536"/>
          </a:xfrm>
          <a:prstGeom prst="rect">
            <a:avLst/>
          </a:prstGeom>
        </p:spPr>
      </p:pic>
      <p:sp>
        <p:nvSpPr>
          <p:cNvPr id="13" name="矩形 12">
            <a:extLst>
              <a:ext uri="{FF2B5EF4-FFF2-40B4-BE49-F238E27FC236}">
                <a16:creationId xmlns:a16="http://schemas.microsoft.com/office/drawing/2014/main" id="{FCBF2923-72A1-4F6F-B80E-1B5CD0953FB3}"/>
              </a:ext>
            </a:extLst>
          </p:cNvPr>
          <p:cNvSpPr/>
          <p:nvPr/>
        </p:nvSpPr>
        <p:spPr>
          <a:xfrm>
            <a:off x="1571564" y="68561"/>
            <a:ext cx="9653348" cy="646331"/>
          </a:xfrm>
          <a:prstGeom prst="rect">
            <a:avLst/>
          </a:prstGeom>
        </p:spPr>
        <p:txBody>
          <a:bodyPr vert="horz" lIns="91440" tIns="45720" rIns="91440" bIns="45720" rtlCol="0" anchor="ctr">
            <a:noAutofit/>
          </a:bodyPr>
          <a:lstStyle/>
          <a:p>
            <a:pPr algn="ctr">
              <a:spcBef>
                <a:spcPct val="0"/>
              </a:spcBef>
            </a:pPr>
            <a:r>
              <a:rPr lang="en-US" altLang="zh-CN" sz="3200" b="1" dirty="0">
                <a:solidFill>
                  <a:srgbClr val="C00000"/>
                </a:solidFill>
                <a:latin typeface="Times New Roman" pitchFamily="18" charset="0"/>
                <a:ea typeface="黑体" pitchFamily="49" charset="-122"/>
                <a:cs typeface="+mj-cs"/>
              </a:rPr>
              <a:t>Unsteady-state cooldown simulation for </a:t>
            </a:r>
          </a:p>
          <a:p>
            <a:pPr algn="ctr">
              <a:spcBef>
                <a:spcPct val="0"/>
              </a:spcBef>
            </a:pPr>
            <a:r>
              <a:rPr lang="en-US" altLang="zh-CN" sz="3200" b="1" dirty="0">
                <a:solidFill>
                  <a:srgbClr val="C00000"/>
                </a:solidFill>
                <a:latin typeface="Times New Roman" pitchFamily="18" charset="0"/>
                <a:ea typeface="黑体" pitchFamily="49" charset="-122"/>
                <a:cs typeface="+mj-cs"/>
              </a:rPr>
              <a:t>1.3GHz RF cavity in Booster</a:t>
            </a:r>
            <a:endParaRPr lang="zh-CN" altLang="en-US" sz="3200" b="1" dirty="0">
              <a:solidFill>
                <a:srgbClr val="C00000"/>
              </a:solidFill>
              <a:latin typeface="Times New Roman" pitchFamily="18" charset="0"/>
              <a:ea typeface="黑体" pitchFamily="49" charset="-122"/>
              <a:cs typeface="+mj-cs"/>
            </a:endParaRPr>
          </a:p>
        </p:txBody>
      </p:sp>
      <p:sp>
        <p:nvSpPr>
          <p:cNvPr id="14" name="灯片编号占位符 3">
            <a:extLst>
              <a:ext uri="{FF2B5EF4-FFF2-40B4-BE49-F238E27FC236}">
                <a16:creationId xmlns:a16="http://schemas.microsoft.com/office/drawing/2014/main" id="{46D77DCA-814B-4215-A83F-11FCD04C00BB}"/>
              </a:ext>
            </a:extLst>
          </p:cNvPr>
          <p:cNvSpPr>
            <a:spLocks noGrp="1"/>
          </p:cNvSpPr>
          <p:nvPr>
            <p:ph type="sldNum" sz="quarter" idx="12"/>
          </p:nvPr>
        </p:nvSpPr>
        <p:spPr>
          <a:xfrm>
            <a:off x="9226983" y="6348693"/>
            <a:ext cx="2844800" cy="365125"/>
          </a:xfrm>
        </p:spPr>
        <p:txBody>
          <a:bodyPr/>
          <a:lstStyle/>
          <a:p>
            <a:fld id="{F15E9139-A00B-4B2A-98A6-095DC08F1345}" type="slidenum">
              <a:rPr lang="zh-CN" altLang="en-US" smtClean="0"/>
              <a:pPr/>
              <a:t>18</a:t>
            </a:fld>
            <a:endParaRPr lang="zh-CN" altLang="en-US" dirty="0"/>
          </a:p>
        </p:txBody>
      </p:sp>
    </p:spTree>
    <p:extLst>
      <p:ext uri="{BB962C8B-B14F-4D97-AF65-F5344CB8AC3E}">
        <p14:creationId xmlns:p14="http://schemas.microsoft.com/office/powerpoint/2010/main" val="27535168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56429795-57E8-4115-BECB-C8D5F1725310}"/>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29313" y="1948905"/>
            <a:ext cx="3302664" cy="2263533"/>
          </a:xfrm>
          <a:prstGeom prst="rect">
            <a:avLst/>
          </a:prstGeom>
          <a:noFill/>
        </p:spPr>
      </p:pic>
      <p:pic>
        <p:nvPicPr>
          <p:cNvPr id="9" name="图片 8">
            <a:extLst>
              <a:ext uri="{FF2B5EF4-FFF2-40B4-BE49-F238E27FC236}">
                <a16:creationId xmlns:a16="http://schemas.microsoft.com/office/drawing/2014/main" id="{EC579EB3-5994-49E2-AED3-BE7749257559}"/>
              </a:ext>
            </a:extLst>
          </p:cNvPr>
          <p:cNvPicPr/>
          <p:nvPr/>
        </p:nvPicPr>
        <p:blipFill rotWithShape="1">
          <a:blip r:embed="rId4"/>
          <a:srcRect l="22231" t="10833" r="12302" b="17569"/>
          <a:stretch/>
        </p:blipFill>
        <p:spPr bwMode="auto">
          <a:xfrm>
            <a:off x="162642" y="1093060"/>
            <a:ext cx="3998902" cy="5649434"/>
          </a:xfrm>
          <a:prstGeom prst="rect">
            <a:avLst/>
          </a:prstGeom>
          <a:ln>
            <a:noFill/>
          </a:ln>
          <a:extLst>
            <a:ext uri="{53640926-AAD7-44D8-BBD7-CCE9431645EC}">
              <a14:shadowObscured xmlns:a14="http://schemas.microsoft.com/office/drawing/2010/main"/>
            </a:ext>
          </a:extLst>
        </p:spPr>
      </p:pic>
      <p:graphicFrame>
        <p:nvGraphicFramePr>
          <p:cNvPr id="11" name="对象 10">
            <a:extLst>
              <a:ext uri="{FF2B5EF4-FFF2-40B4-BE49-F238E27FC236}">
                <a16:creationId xmlns:a16="http://schemas.microsoft.com/office/drawing/2014/main" id="{11D1B788-E4A3-40D1-A56F-360583066638}"/>
              </a:ext>
            </a:extLst>
          </p:cNvPr>
          <p:cNvGraphicFramePr>
            <a:graphicFrameLocks noChangeAspect="1"/>
          </p:cNvGraphicFramePr>
          <p:nvPr/>
        </p:nvGraphicFramePr>
        <p:xfrm>
          <a:off x="4161544" y="4442146"/>
          <a:ext cx="2823099" cy="2300348"/>
        </p:xfrm>
        <a:graphic>
          <a:graphicData uri="http://schemas.openxmlformats.org/presentationml/2006/ole">
            <mc:AlternateContent xmlns:mc="http://schemas.openxmlformats.org/markup-compatibility/2006">
              <mc:Choice xmlns:v="urn:schemas-microsoft-com:vml" Requires="v">
                <p:oleObj spid="_x0000_s1163" name="Visio" r:id="rId5" imgW="5918171" imgH="5010356" progId="Visio.Drawing.15">
                  <p:embed/>
                </p:oleObj>
              </mc:Choice>
              <mc:Fallback>
                <p:oleObj name="Visio" r:id="rId5" imgW="5918171" imgH="5010356" progId="Visio.Drawing.15">
                  <p:embed/>
                  <p:pic>
                    <p:nvPicPr>
                      <p:cNvPr id="11" name="对象 10">
                        <a:extLst>
                          <a:ext uri="{FF2B5EF4-FFF2-40B4-BE49-F238E27FC236}">
                            <a16:creationId xmlns:a16="http://schemas.microsoft.com/office/drawing/2014/main" id="{11D1B788-E4A3-40D1-A56F-36058306663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61544" y="4442146"/>
                        <a:ext cx="2823099" cy="2300348"/>
                      </a:xfrm>
                      <a:prstGeom prst="rect">
                        <a:avLst/>
                      </a:prstGeom>
                      <a:noFill/>
                    </p:spPr>
                  </p:pic>
                </p:oleObj>
              </mc:Fallback>
            </mc:AlternateContent>
          </a:graphicData>
        </a:graphic>
      </p:graphicFrame>
      <p:sp>
        <p:nvSpPr>
          <p:cNvPr id="5" name="内容占位符 2">
            <a:extLst>
              <a:ext uri="{FF2B5EF4-FFF2-40B4-BE49-F238E27FC236}">
                <a16:creationId xmlns:a16="http://schemas.microsoft.com/office/drawing/2014/main" id="{2C1583E1-EC2A-4BE4-90A4-451666F93B72}"/>
              </a:ext>
            </a:extLst>
          </p:cNvPr>
          <p:cNvSpPr txBox="1">
            <a:spLocks/>
          </p:cNvSpPr>
          <p:nvPr/>
        </p:nvSpPr>
        <p:spPr>
          <a:xfrm>
            <a:off x="4016401" y="948560"/>
            <a:ext cx="8012957" cy="110211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altLang="zh-CN" sz="1600" dirty="0">
                <a:solidFill>
                  <a:schemeClr val="tx1"/>
                </a:solidFill>
                <a:latin typeface="Comic Sans MS" panose="030F0702030302020204" pitchFamily="66" charset="0"/>
              </a:rPr>
              <a:t>Module automatic cooldown research progress has successfully tested in PAPS 1.3GHz SRF cryomodule, and the cooldown process is more efficient tha</a:t>
            </a:r>
            <a:r>
              <a:rPr lang="en-US" altLang="zh-CN" sz="1600" dirty="0">
                <a:latin typeface="Comic Sans MS" panose="030F0702030302020204" pitchFamily="66" charset="0"/>
              </a:rPr>
              <a:t>n the traditional manual adjustment scheme.</a:t>
            </a:r>
            <a:endParaRPr lang="en-US" altLang="zh-CN" sz="1600" dirty="0">
              <a:solidFill>
                <a:srgbClr val="FF0000"/>
              </a:solidFill>
              <a:latin typeface="Comic Sans MS" panose="030F0702030302020204" pitchFamily="66" charset="0"/>
            </a:endParaRPr>
          </a:p>
        </p:txBody>
      </p:sp>
      <p:sp>
        <p:nvSpPr>
          <p:cNvPr id="13" name="灯片编号占位符 3">
            <a:extLst>
              <a:ext uri="{FF2B5EF4-FFF2-40B4-BE49-F238E27FC236}">
                <a16:creationId xmlns:a16="http://schemas.microsoft.com/office/drawing/2014/main" id="{5306FE98-E779-4AF8-BE7B-6675F73E1607}"/>
              </a:ext>
            </a:extLst>
          </p:cNvPr>
          <p:cNvSpPr>
            <a:spLocks noGrp="1"/>
          </p:cNvSpPr>
          <p:nvPr>
            <p:ph type="sldNum" sz="quarter" idx="12"/>
          </p:nvPr>
        </p:nvSpPr>
        <p:spPr>
          <a:xfrm>
            <a:off x="9226983" y="6348693"/>
            <a:ext cx="2844800" cy="365125"/>
          </a:xfrm>
        </p:spPr>
        <p:txBody>
          <a:bodyPr/>
          <a:lstStyle/>
          <a:p>
            <a:fld id="{F15E9139-A00B-4B2A-98A6-095DC08F1345}" type="slidenum">
              <a:rPr lang="zh-CN" altLang="en-US" smtClean="0"/>
              <a:pPr/>
              <a:t>19</a:t>
            </a:fld>
            <a:endParaRPr lang="zh-CN" altLang="en-US" dirty="0"/>
          </a:p>
        </p:txBody>
      </p:sp>
      <p:pic>
        <p:nvPicPr>
          <p:cNvPr id="2" name="图片 1">
            <a:extLst>
              <a:ext uri="{FF2B5EF4-FFF2-40B4-BE49-F238E27FC236}">
                <a16:creationId xmlns:a16="http://schemas.microsoft.com/office/drawing/2014/main" id="{913D4BD1-37BC-4567-91F2-62C2F13742A2}"/>
              </a:ext>
            </a:extLst>
          </p:cNvPr>
          <p:cNvPicPr>
            <a:picLocks noChangeAspect="1"/>
          </p:cNvPicPr>
          <p:nvPr/>
        </p:nvPicPr>
        <p:blipFill>
          <a:blip r:embed="rId7"/>
          <a:stretch>
            <a:fillRect/>
          </a:stretch>
        </p:blipFill>
        <p:spPr>
          <a:xfrm>
            <a:off x="7409766" y="1843232"/>
            <a:ext cx="4415241" cy="2552257"/>
          </a:xfrm>
          <a:prstGeom prst="rect">
            <a:avLst/>
          </a:prstGeom>
        </p:spPr>
      </p:pic>
      <p:grpSp>
        <p:nvGrpSpPr>
          <p:cNvPr id="15" name="组合 14">
            <a:extLst>
              <a:ext uri="{FF2B5EF4-FFF2-40B4-BE49-F238E27FC236}">
                <a16:creationId xmlns:a16="http://schemas.microsoft.com/office/drawing/2014/main" id="{4FE7BE42-CB73-424E-831A-E6C6C040098A}"/>
              </a:ext>
            </a:extLst>
          </p:cNvPr>
          <p:cNvGrpSpPr/>
          <p:nvPr/>
        </p:nvGrpSpPr>
        <p:grpSpPr>
          <a:xfrm>
            <a:off x="7442973" y="4491317"/>
            <a:ext cx="4348829" cy="1937049"/>
            <a:chOff x="139700" y="1886787"/>
            <a:chExt cx="9626600" cy="4589217"/>
          </a:xfrm>
        </p:grpSpPr>
        <p:pic>
          <p:nvPicPr>
            <p:cNvPr id="16" name="图片 15">
              <a:extLst>
                <a:ext uri="{FF2B5EF4-FFF2-40B4-BE49-F238E27FC236}">
                  <a16:creationId xmlns:a16="http://schemas.microsoft.com/office/drawing/2014/main" id="{C045D984-0707-4884-BC9A-14A228F14A8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9700" y="1886787"/>
              <a:ext cx="9626600" cy="4589217"/>
            </a:xfrm>
            <a:prstGeom prst="rect">
              <a:avLst/>
            </a:prstGeom>
          </p:spPr>
        </p:pic>
        <p:pic>
          <p:nvPicPr>
            <p:cNvPr id="17" name="图片 16">
              <a:extLst>
                <a:ext uri="{FF2B5EF4-FFF2-40B4-BE49-F238E27FC236}">
                  <a16:creationId xmlns:a16="http://schemas.microsoft.com/office/drawing/2014/main" id="{98043414-F07F-4563-91B7-84159F9C63F3}"/>
                </a:ext>
              </a:extLst>
            </p:cNvPr>
            <p:cNvPicPr>
              <a:picLocks noChangeAspect="1"/>
            </p:cNvPicPr>
            <p:nvPr/>
          </p:nvPicPr>
          <p:blipFill rotWithShape="1">
            <a:blip r:embed="rId9"/>
            <a:srcRect l="11115" t="11795" r="8652" b="8874"/>
            <a:stretch/>
          </p:blipFill>
          <p:spPr>
            <a:xfrm>
              <a:off x="330200" y="1976818"/>
              <a:ext cx="567268" cy="605515"/>
            </a:xfrm>
            <a:prstGeom prst="rect">
              <a:avLst/>
            </a:prstGeom>
          </p:spPr>
        </p:pic>
      </p:grpSp>
      <p:sp>
        <p:nvSpPr>
          <p:cNvPr id="18" name="矩形 17">
            <a:extLst>
              <a:ext uri="{FF2B5EF4-FFF2-40B4-BE49-F238E27FC236}">
                <a16:creationId xmlns:a16="http://schemas.microsoft.com/office/drawing/2014/main" id="{AC7E7B57-4EFA-4FE2-B581-A7AB2E4A7475}"/>
              </a:ext>
            </a:extLst>
          </p:cNvPr>
          <p:cNvSpPr/>
          <p:nvPr/>
        </p:nvSpPr>
        <p:spPr>
          <a:xfrm>
            <a:off x="589928" y="50721"/>
            <a:ext cx="10880412" cy="646331"/>
          </a:xfrm>
          <a:prstGeom prst="rect">
            <a:avLst/>
          </a:prstGeom>
        </p:spPr>
        <p:txBody>
          <a:bodyPr vert="horz" lIns="91440" tIns="45720" rIns="91440" bIns="45720" rtlCol="0" anchor="ctr">
            <a:noAutofit/>
          </a:bodyPr>
          <a:lstStyle/>
          <a:p>
            <a:pPr algn="ctr">
              <a:spcBef>
                <a:spcPct val="0"/>
              </a:spcBef>
            </a:pPr>
            <a:r>
              <a:rPr lang="en-US" altLang="zh-CN" sz="3200" b="1" dirty="0">
                <a:solidFill>
                  <a:srgbClr val="C00000"/>
                </a:solidFill>
                <a:latin typeface="Times New Roman" pitchFamily="18" charset="0"/>
                <a:ea typeface="黑体" pitchFamily="49" charset="-122"/>
                <a:cs typeface="+mj-cs"/>
              </a:rPr>
              <a:t>Automatic cooldown applied in 1.3GHz RF cavity for Booster</a:t>
            </a:r>
            <a:endParaRPr lang="zh-CN" altLang="en-US" sz="3200" b="1" dirty="0">
              <a:solidFill>
                <a:srgbClr val="C00000"/>
              </a:solidFill>
              <a:latin typeface="Times New Roman" pitchFamily="18" charset="0"/>
              <a:ea typeface="黑体" pitchFamily="49" charset="-122"/>
              <a:cs typeface="+mj-cs"/>
            </a:endParaRPr>
          </a:p>
        </p:txBody>
      </p:sp>
    </p:spTree>
    <p:extLst>
      <p:ext uri="{BB962C8B-B14F-4D97-AF65-F5344CB8AC3E}">
        <p14:creationId xmlns:p14="http://schemas.microsoft.com/office/powerpoint/2010/main" val="1905788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BD368331-31C3-4433-915A-398C4C4B7423}"/>
              </a:ext>
            </a:extLst>
          </p:cNvPr>
          <p:cNvSpPr>
            <a:spLocks noGrp="1"/>
          </p:cNvSpPr>
          <p:nvPr>
            <p:ph type="title"/>
          </p:nvPr>
        </p:nvSpPr>
        <p:spPr/>
        <p:txBody>
          <a:bodyPr/>
          <a:lstStyle/>
          <a:p>
            <a:r>
              <a:rPr lang="en-US" altLang="zh-CN" dirty="0"/>
              <a:t>Content </a:t>
            </a:r>
            <a:endParaRPr lang="zh-CN" altLang="en-US" dirty="0"/>
          </a:p>
        </p:txBody>
      </p:sp>
      <p:sp>
        <p:nvSpPr>
          <p:cNvPr id="5" name="灯片编号占位符 4">
            <a:extLst>
              <a:ext uri="{FF2B5EF4-FFF2-40B4-BE49-F238E27FC236}">
                <a16:creationId xmlns:a16="http://schemas.microsoft.com/office/drawing/2014/main" id="{31142DA0-15AF-4E15-B382-2C5440D1AA57}"/>
              </a:ext>
            </a:extLst>
          </p:cNvPr>
          <p:cNvSpPr>
            <a:spLocks noGrp="1"/>
          </p:cNvSpPr>
          <p:nvPr>
            <p:ph type="sldNum" sz="quarter" idx="12"/>
          </p:nvPr>
        </p:nvSpPr>
        <p:spPr/>
        <p:txBody>
          <a:bodyPr/>
          <a:lstStyle/>
          <a:p>
            <a:fld id="{F15E9139-A00B-4B2A-98A6-095DC08F1345}" type="slidenum">
              <a:rPr lang="zh-CN" altLang="en-US" smtClean="0"/>
              <a:pPr/>
              <a:t>2</a:t>
            </a:fld>
            <a:endParaRPr lang="zh-CN" altLang="en-US"/>
          </a:p>
        </p:txBody>
      </p:sp>
      <p:sp>
        <p:nvSpPr>
          <p:cNvPr id="6" name="文本框 5">
            <a:extLst>
              <a:ext uri="{FF2B5EF4-FFF2-40B4-BE49-F238E27FC236}">
                <a16:creationId xmlns:a16="http://schemas.microsoft.com/office/drawing/2014/main" id="{D1F7C9C1-39A9-5C9C-EC73-EC1EAC157F88}"/>
              </a:ext>
            </a:extLst>
          </p:cNvPr>
          <p:cNvSpPr txBox="1"/>
          <p:nvPr/>
        </p:nvSpPr>
        <p:spPr>
          <a:xfrm>
            <a:off x="478491" y="1534482"/>
            <a:ext cx="11235018" cy="4098558"/>
          </a:xfrm>
          <a:prstGeom prst="rect">
            <a:avLst/>
          </a:prstGeom>
          <a:noFill/>
        </p:spPr>
        <p:txBody>
          <a:bodyPr wrap="square">
            <a:spAutoFit/>
          </a:bodyPr>
          <a:lstStyle/>
          <a:p>
            <a:pPr lvl="0">
              <a:spcBef>
                <a:spcPts val="1000"/>
              </a:spcBef>
              <a:spcAft>
                <a:spcPts val="0"/>
              </a:spcAft>
              <a:buClrTx/>
              <a:buSzTx/>
              <a:buFont typeface="Wingdings" panose="05000000000000000000" pitchFamily="2" charset="2"/>
              <a:buChar char="u"/>
              <a:defRPr/>
            </a:pPr>
            <a:r>
              <a:rPr lang="en-US" altLang="zh-CN" sz="2800" b="1" dirty="0">
                <a:solidFill>
                  <a:srgbClr val="FF0000"/>
                </a:solidFill>
                <a:latin typeface="Comic Sans MS" panose="030F0702030302020204" pitchFamily="66" charset="0"/>
                <a:ea typeface="等线" panose="02010600030101010101" pitchFamily="2" charset="-122"/>
                <a:cs typeface="Times New Roman" panose="02020603050405020304" pitchFamily="18" charset="0"/>
              </a:rPr>
              <a:t>Introduction</a:t>
            </a:r>
          </a:p>
          <a:p>
            <a:pPr marL="285750" lvl="0" indent="-285750">
              <a:spcBef>
                <a:spcPts val="1000"/>
              </a:spcBef>
              <a:spcAft>
                <a:spcPts val="0"/>
              </a:spcAft>
              <a:buClrTx/>
              <a:buSzTx/>
              <a:buFont typeface="Arial" panose="020B0604020202020204" pitchFamily="34" charset="0"/>
              <a:buChar char="•"/>
              <a:defRPr/>
            </a:pPr>
            <a:r>
              <a:rPr lang="en-US" altLang="zh-CN" sz="2800" b="1" dirty="0">
                <a:solidFill>
                  <a:srgbClr val="FF0000"/>
                </a:solidFill>
                <a:latin typeface="Comic Sans MS" panose="030F0702030302020204" pitchFamily="66" charset="0"/>
                <a:ea typeface="等线" panose="02010600030101010101" pitchFamily="2" charset="-122"/>
                <a:cs typeface="Times New Roman" panose="02020603050405020304" pitchFamily="18" charset="0"/>
              </a:rPr>
              <a:t>EDR goal, scope and plan</a:t>
            </a:r>
          </a:p>
          <a:p>
            <a:pPr lvl="0">
              <a:spcBef>
                <a:spcPts val="1000"/>
              </a:spcBef>
              <a:spcAft>
                <a:spcPts val="0"/>
              </a:spcAft>
              <a:buClrTx/>
              <a:buSzTx/>
              <a:buFont typeface="Wingdings" panose="05000000000000000000" pitchFamily="2" charset="2"/>
              <a:buChar char="u"/>
              <a:defRPr/>
            </a:pPr>
            <a:r>
              <a:rPr lang="en-US" altLang="zh-CN" sz="2800" b="1" dirty="0">
                <a:latin typeface="Comic Sans MS" panose="030F0702030302020204" pitchFamily="66" charset="0"/>
                <a:ea typeface="等线" panose="02010600030101010101" pitchFamily="2" charset="-122"/>
                <a:cs typeface="Times New Roman" panose="02020603050405020304" pitchFamily="18" charset="0"/>
              </a:rPr>
              <a:t>EDR progress </a:t>
            </a:r>
          </a:p>
          <a:p>
            <a:pPr marL="342900" marR="0" lvl="0" indent="-342900" algn="l" defTabSz="914400" rtl="0" eaLnBrk="1" fontAlgn="auto" latinLnBrk="0" hangingPunct="1">
              <a:spcBef>
                <a:spcPts val="300"/>
              </a:spcBef>
              <a:spcAft>
                <a:spcPts val="300"/>
              </a:spcAft>
              <a:buClr>
                <a:srgbClr val="FFC000"/>
              </a:buClr>
              <a:buSzPct val="80000"/>
              <a:buFont typeface="Arial" panose="020B0604020202020204" pitchFamily="34" charset="0"/>
              <a:buChar char="•"/>
              <a:tabLst/>
              <a:defRPr/>
            </a:pPr>
            <a:r>
              <a:rPr kumimoji="0" lang="en-US" altLang="zh-CN" sz="2400" b="0" i="0" u="none" strike="noStrike" kern="1200" cap="none" spc="0" normalizeH="0" baseline="0" noProof="0" dirty="0">
                <a:ln>
                  <a:noFill/>
                </a:ln>
                <a:solidFill>
                  <a:prstClr val="black"/>
                </a:solidFill>
                <a:effectLst/>
                <a:uLnTx/>
                <a:uFillTx/>
                <a:latin typeface="Comic Sans MS" panose="030F0702030302020204" pitchFamily="66" charset="0"/>
                <a:ea typeface="微软雅黑" pitchFamily="34" charset="-122"/>
                <a:cs typeface="Arial" panose="020B0604020202020204" pitchFamily="34" charset="0"/>
              </a:rPr>
              <a:t>Process flow cooling scheme optimization; </a:t>
            </a:r>
          </a:p>
          <a:p>
            <a:pPr marL="342900" indent="-342900">
              <a:spcBef>
                <a:spcPts val="300"/>
              </a:spcBef>
              <a:spcAft>
                <a:spcPts val="300"/>
              </a:spcAft>
              <a:buClr>
                <a:srgbClr val="FFC000"/>
              </a:buClr>
              <a:buSzPct val="80000"/>
              <a:buFont typeface="Arial" panose="020B0604020202020204" pitchFamily="34" charset="0"/>
              <a:buChar char="•"/>
              <a:defRPr/>
            </a:pPr>
            <a:r>
              <a:rPr lang="en-US" altLang="zh-CN" sz="2400" dirty="0">
                <a:solidFill>
                  <a:prstClr val="black"/>
                </a:solidFill>
                <a:latin typeface="Comic Sans MS" panose="030F0702030302020204" pitchFamily="66" charset="0"/>
                <a:ea typeface="微软雅黑" pitchFamily="34" charset="-122"/>
                <a:cs typeface="Arial" panose="020B0604020202020204" pitchFamily="34" charset="0"/>
              </a:rPr>
              <a:t>Large refrigerator R&amp;D</a:t>
            </a:r>
            <a:r>
              <a:rPr lang="zh-CN" altLang="en-US" sz="2400" dirty="0">
                <a:solidFill>
                  <a:prstClr val="black"/>
                </a:solidFill>
                <a:latin typeface="Comic Sans MS" panose="030F0702030302020204" pitchFamily="66" charset="0"/>
                <a:ea typeface="微软雅黑" pitchFamily="34" charset="-122"/>
                <a:cs typeface="Arial" panose="020B0604020202020204" pitchFamily="34" charset="0"/>
              </a:rPr>
              <a:t>；</a:t>
            </a:r>
            <a:endParaRPr lang="en-US" altLang="zh-CN" sz="2400" dirty="0">
              <a:solidFill>
                <a:prstClr val="black"/>
              </a:solidFill>
              <a:latin typeface="Comic Sans MS" panose="030F0702030302020204" pitchFamily="66" charset="0"/>
              <a:ea typeface="微软雅黑" pitchFamily="34" charset="-122"/>
              <a:cs typeface="Arial" panose="020B0604020202020204" pitchFamily="34" charset="0"/>
            </a:endParaRPr>
          </a:p>
          <a:p>
            <a:pPr marL="342900" marR="0" lvl="0" indent="-342900" algn="l" defTabSz="914400" rtl="0" eaLnBrk="1" fontAlgn="auto" latinLnBrk="0" hangingPunct="1">
              <a:spcBef>
                <a:spcPts val="300"/>
              </a:spcBef>
              <a:spcAft>
                <a:spcPts val="300"/>
              </a:spcAft>
              <a:buClr>
                <a:srgbClr val="FFC000"/>
              </a:buClr>
              <a:buSzPct val="80000"/>
              <a:buFont typeface="Arial" panose="020B0604020202020204" pitchFamily="34" charset="0"/>
              <a:buChar char="•"/>
              <a:tabLst/>
              <a:defRPr/>
            </a:pPr>
            <a:r>
              <a:rPr kumimoji="0" lang="en-US" altLang="zh-CN" sz="2400" b="0" i="0" u="none" strike="noStrike" kern="1200" cap="none" spc="0" normalizeH="0" baseline="0" noProof="0" dirty="0">
                <a:ln>
                  <a:noFill/>
                </a:ln>
                <a:solidFill>
                  <a:prstClr val="black"/>
                </a:solidFill>
                <a:effectLst/>
                <a:uLnTx/>
                <a:uFillTx/>
                <a:latin typeface="Comic Sans MS" panose="030F0702030302020204" pitchFamily="66" charset="0"/>
                <a:ea typeface="微软雅黑" pitchFamily="34" charset="-122"/>
                <a:cs typeface="Arial" panose="020B0604020202020204" pitchFamily="34" charset="0"/>
              </a:rPr>
              <a:t>SRF 650MHz cavity Cryomodule design and optimization;</a:t>
            </a:r>
          </a:p>
          <a:p>
            <a:pPr lvl="0">
              <a:spcBef>
                <a:spcPts val="1000"/>
              </a:spcBef>
              <a:spcAft>
                <a:spcPts val="0"/>
              </a:spcAft>
              <a:buClrTx/>
              <a:buSzTx/>
              <a:buFont typeface="Wingdings" panose="05000000000000000000" pitchFamily="2" charset="2"/>
              <a:buChar char="u"/>
              <a:defRPr/>
            </a:pPr>
            <a:r>
              <a:rPr lang="en-US" altLang="zh-CN" sz="2800" b="1" dirty="0">
                <a:latin typeface="Comic Sans MS" panose="030F0702030302020204" pitchFamily="66" charset="0"/>
                <a:ea typeface="等线" panose="02010600030101010101" pitchFamily="2" charset="-122"/>
                <a:cs typeface="Times New Roman" panose="02020603050405020304" pitchFamily="18" charset="0"/>
              </a:rPr>
              <a:t>Industrialization preparation progress and status</a:t>
            </a:r>
            <a:endParaRPr lang="zh-CN" altLang="en-US" sz="2800" b="1" dirty="0">
              <a:latin typeface="Comic Sans MS" panose="030F0702030302020204" pitchFamily="66" charset="0"/>
              <a:ea typeface="等线" panose="02010600030101010101" pitchFamily="2" charset="-122"/>
              <a:cs typeface="Times New Roman" panose="02020603050405020304" pitchFamily="18" charset="0"/>
            </a:endParaRPr>
          </a:p>
          <a:p>
            <a:pPr lvl="0">
              <a:spcBef>
                <a:spcPts val="1000"/>
              </a:spcBef>
              <a:spcAft>
                <a:spcPts val="0"/>
              </a:spcAft>
              <a:buClrTx/>
              <a:buSzTx/>
              <a:buFont typeface="Wingdings" panose="05000000000000000000" pitchFamily="2" charset="2"/>
              <a:buChar char="u"/>
              <a:defRPr/>
            </a:pPr>
            <a:r>
              <a:rPr lang="en-US" altLang="zh-CN" sz="2800" b="1" dirty="0">
                <a:latin typeface="Comic Sans MS" panose="030F0702030302020204" pitchFamily="66" charset="0"/>
                <a:ea typeface="等线" panose="02010600030101010101" pitchFamily="2" charset="-122"/>
                <a:cs typeface="Times New Roman" panose="02020603050405020304" pitchFamily="18" charset="0"/>
              </a:rPr>
              <a:t>Conclusion</a:t>
            </a:r>
          </a:p>
        </p:txBody>
      </p:sp>
    </p:spTree>
    <p:extLst>
      <p:ext uri="{BB962C8B-B14F-4D97-AF65-F5344CB8AC3E}">
        <p14:creationId xmlns:p14="http://schemas.microsoft.com/office/powerpoint/2010/main" val="20223806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a:extLst>
              <a:ext uri="{FF2B5EF4-FFF2-40B4-BE49-F238E27FC236}">
                <a16:creationId xmlns:a16="http://schemas.microsoft.com/office/drawing/2014/main" id="{B8A6CF89-3551-464D-82F2-9F544A99968A}"/>
              </a:ext>
            </a:extLst>
          </p:cNvPr>
          <p:cNvSpPr>
            <a:spLocks noGrp="1"/>
          </p:cNvSpPr>
          <p:nvPr>
            <p:ph type="sldNum" sz="quarter" idx="12"/>
          </p:nvPr>
        </p:nvSpPr>
        <p:spPr/>
        <p:txBody>
          <a:bodyPr/>
          <a:lstStyle/>
          <a:p>
            <a:fld id="{F15E9139-A00B-4B2A-98A6-095DC08F1345}" type="slidenum">
              <a:rPr lang="zh-CN" altLang="en-US" smtClean="0"/>
              <a:pPr/>
              <a:t>20</a:t>
            </a:fld>
            <a:endParaRPr lang="zh-CN" altLang="en-US"/>
          </a:p>
        </p:txBody>
      </p:sp>
      <p:pic>
        <p:nvPicPr>
          <p:cNvPr id="5" name="图片 4">
            <a:extLst>
              <a:ext uri="{FF2B5EF4-FFF2-40B4-BE49-F238E27FC236}">
                <a16:creationId xmlns:a16="http://schemas.microsoft.com/office/drawing/2014/main" id="{AF4C4C8A-1D13-4A4C-988F-2FB9FDDA77BA}"/>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88772" y="2649071"/>
            <a:ext cx="8498541" cy="4072893"/>
          </a:xfrm>
          <a:prstGeom prst="rect">
            <a:avLst/>
          </a:prstGeom>
          <a:noFill/>
        </p:spPr>
      </p:pic>
      <p:sp>
        <p:nvSpPr>
          <p:cNvPr id="6" name="标题 2">
            <a:extLst>
              <a:ext uri="{FF2B5EF4-FFF2-40B4-BE49-F238E27FC236}">
                <a16:creationId xmlns:a16="http://schemas.microsoft.com/office/drawing/2014/main" id="{2E2AF8A3-8B1B-4378-8EF6-34DE1ACEAEC8}"/>
              </a:ext>
            </a:extLst>
          </p:cNvPr>
          <p:cNvSpPr>
            <a:spLocks noGrp="1"/>
          </p:cNvSpPr>
          <p:nvPr>
            <p:ph type="title"/>
          </p:nvPr>
        </p:nvSpPr>
        <p:spPr>
          <a:xfrm>
            <a:off x="0" y="85702"/>
            <a:ext cx="12192000" cy="725470"/>
          </a:xfrm>
        </p:spPr>
        <p:txBody>
          <a:bodyPr/>
          <a:lstStyle/>
          <a:p>
            <a:r>
              <a:rPr lang="en-US" altLang="zh-CN" dirty="0"/>
              <a:t>Large refrigerator Plan by</a:t>
            </a:r>
            <a:r>
              <a:rPr lang="zh-CN" altLang="en-US" dirty="0"/>
              <a:t> </a:t>
            </a:r>
            <a:r>
              <a:rPr lang="en-US" altLang="zh-CN" dirty="0"/>
              <a:t>FULLCRYO</a:t>
            </a:r>
            <a:endParaRPr lang="zh-CN" altLang="en-US" dirty="0"/>
          </a:p>
        </p:txBody>
      </p:sp>
      <p:sp>
        <p:nvSpPr>
          <p:cNvPr id="7" name="内容占位符 1">
            <a:extLst>
              <a:ext uri="{FF2B5EF4-FFF2-40B4-BE49-F238E27FC236}">
                <a16:creationId xmlns:a16="http://schemas.microsoft.com/office/drawing/2014/main" id="{1F7D44AB-6390-44C9-9874-2B48696625A2}"/>
              </a:ext>
            </a:extLst>
          </p:cNvPr>
          <p:cNvSpPr>
            <a:spLocks noGrp="1"/>
          </p:cNvSpPr>
          <p:nvPr>
            <p:ph idx="1"/>
          </p:nvPr>
        </p:nvSpPr>
        <p:spPr>
          <a:xfrm>
            <a:off x="266326" y="1026650"/>
            <a:ext cx="11659347" cy="1671726"/>
          </a:xfrm>
        </p:spPr>
        <p:txBody>
          <a:bodyPr>
            <a:normAutofit/>
          </a:bodyPr>
          <a:lstStyle/>
          <a:p>
            <a:pPr marL="0" indent="0">
              <a:buNone/>
            </a:pPr>
            <a:r>
              <a:rPr lang="en-US" altLang="zh-CN" sz="2000" b="1" dirty="0">
                <a:latin typeface="Comic Sans MS" panose="030F0702030302020204" pitchFamily="66" charset="0"/>
              </a:rPr>
              <a:t>Large refrigerator</a:t>
            </a:r>
          </a:p>
          <a:p>
            <a:r>
              <a:rPr lang="en-US" altLang="zh-CN" sz="2000" dirty="0">
                <a:latin typeface="Comic Sans MS" panose="030F0702030302020204" pitchFamily="66" charset="0"/>
              </a:rPr>
              <a:t>The CAS pilot project for the 18 kW @4.5K or 15 kW @4.5K (required for CEPC) manufacturing has completed in 2024, expected to finalize the commissioning test by the mid of 2025; jointly with FULLCRYO Corporation.</a:t>
            </a:r>
            <a:endParaRPr lang="zh-CN" altLang="en-US" sz="2000" dirty="0">
              <a:latin typeface="Comic Sans MS" panose="030F0702030302020204" pitchFamily="66" charset="0"/>
            </a:endParaRPr>
          </a:p>
        </p:txBody>
      </p:sp>
    </p:spTree>
    <p:extLst>
      <p:ext uri="{BB962C8B-B14F-4D97-AF65-F5344CB8AC3E}">
        <p14:creationId xmlns:p14="http://schemas.microsoft.com/office/powerpoint/2010/main" val="10889656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a:extLst>
              <a:ext uri="{FF2B5EF4-FFF2-40B4-BE49-F238E27FC236}">
                <a16:creationId xmlns:a16="http://schemas.microsoft.com/office/drawing/2014/main" id="{99A40E61-18A9-44AA-982D-83CEDFC979A8}"/>
              </a:ext>
            </a:extLst>
          </p:cNvPr>
          <p:cNvSpPr>
            <a:spLocks noGrp="1"/>
          </p:cNvSpPr>
          <p:nvPr>
            <p:ph type="sldNum" sz="quarter" idx="12"/>
          </p:nvPr>
        </p:nvSpPr>
        <p:spPr/>
        <p:txBody>
          <a:bodyPr/>
          <a:lstStyle/>
          <a:p>
            <a:fld id="{F15E9139-A00B-4B2A-98A6-095DC08F1345}" type="slidenum">
              <a:rPr lang="zh-CN" altLang="en-US" smtClean="0"/>
              <a:pPr/>
              <a:t>21</a:t>
            </a:fld>
            <a:endParaRPr lang="zh-CN" altLang="en-US"/>
          </a:p>
        </p:txBody>
      </p:sp>
      <p:sp>
        <p:nvSpPr>
          <p:cNvPr id="5" name="标题 2">
            <a:extLst>
              <a:ext uri="{FF2B5EF4-FFF2-40B4-BE49-F238E27FC236}">
                <a16:creationId xmlns:a16="http://schemas.microsoft.com/office/drawing/2014/main" id="{C61B3991-D84E-4DA4-A1EA-26EC48AC3C6E}"/>
              </a:ext>
            </a:extLst>
          </p:cNvPr>
          <p:cNvSpPr>
            <a:spLocks noGrp="1"/>
          </p:cNvSpPr>
          <p:nvPr>
            <p:ph type="title"/>
          </p:nvPr>
        </p:nvSpPr>
        <p:spPr>
          <a:xfrm>
            <a:off x="0" y="85702"/>
            <a:ext cx="12192000" cy="725470"/>
          </a:xfrm>
        </p:spPr>
        <p:txBody>
          <a:bodyPr/>
          <a:lstStyle/>
          <a:p>
            <a:r>
              <a:rPr lang="en-US" altLang="zh-CN" dirty="0"/>
              <a:t>Large refrigerator Plan by</a:t>
            </a:r>
            <a:r>
              <a:rPr lang="zh-CN" altLang="en-US" dirty="0"/>
              <a:t> </a:t>
            </a:r>
            <a:r>
              <a:rPr lang="en-US" altLang="zh-CN" dirty="0"/>
              <a:t>FULLCRYO</a:t>
            </a:r>
            <a:endParaRPr lang="zh-CN" altLang="en-US" dirty="0"/>
          </a:p>
        </p:txBody>
      </p:sp>
      <p:sp>
        <p:nvSpPr>
          <p:cNvPr id="6" name="文本框 5">
            <a:extLst>
              <a:ext uri="{FF2B5EF4-FFF2-40B4-BE49-F238E27FC236}">
                <a16:creationId xmlns:a16="http://schemas.microsoft.com/office/drawing/2014/main" id="{8B358222-5D49-4827-848B-64EB0E68D87A}"/>
              </a:ext>
            </a:extLst>
          </p:cNvPr>
          <p:cNvSpPr txBox="1"/>
          <p:nvPr/>
        </p:nvSpPr>
        <p:spPr>
          <a:xfrm>
            <a:off x="6900489" y="4745842"/>
            <a:ext cx="4721763" cy="1754326"/>
          </a:xfrm>
          <a:prstGeom prst="rect">
            <a:avLst/>
          </a:prstGeom>
          <a:noFill/>
        </p:spPr>
        <p:txBody>
          <a:bodyPr wrap="square" rtlCol="0">
            <a:spAutoFit/>
          </a:bodyPr>
          <a:lstStyle/>
          <a:p>
            <a:pPr>
              <a:lnSpc>
                <a:spcPct val="150000"/>
              </a:lnSpc>
            </a:pPr>
            <a:r>
              <a:rPr lang="en-US" altLang="zh-CN" b="1" dirty="0">
                <a:latin typeface="Times New Roman" panose="02020603050405020304" pitchFamily="18" charset="0"/>
                <a:cs typeface="Times New Roman" panose="02020603050405020304" pitchFamily="18" charset="0"/>
              </a:rPr>
              <a:t>8 Compressors</a:t>
            </a:r>
            <a:r>
              <a:rPr lang="zh-CN" altLang="en-US" b="1" dirty="0">
                <a:latin typeface="Times New Roman" panose="02020603050405020304" pitchFamily="18" charset="0"/>
                <a:cs typeface="Times New Roman" panose="02020603050405020304" pitchFamily="18" charset="0"/>
              </a:rPr>
              <a:t>（</a:t>
            </a:r>
            <a:r>
              <a:rPr lang="en-US" altLang="zh-CN" b="1" dirty="0">
                <a:latin typeface="Times New Roman" panose="02020603050405020304" pitchFamily="18" charset="0"/>
                <a:cs typeface="Times New Roman" panose="02020603050405020304" pitchFamily="18" charset="0"/>
              </a:rPr>
              <a:t>2×3×3): 4 pressure levels</a:t>
            </a:r>
          </a:p>
          <a:p>
            <a:pPr>
              <a:lnSpc>
                <a:spcPct val="150000"/>
              </a:lnSpc>
            </a:pPr>
            <a:r>
              <a:rPr lang="en-US" altLang="zh-CN" b="1" dirty="0">
                <a:latin typeface="Times New Roman" panose="02020603050405020304" pitchFamily="18" charset="0"/>
                <a:cs typeface="Times New Roman" panose="02020603050405020304" pitchFamily="18" charset="0"/>
              </a:rPr>
              <a:t>10 static gas bearing expansion turbines</a:t>
            </a:r>
          </a:p>
          <a:p>
            <a:pPr>
              <a:lnSpc>
                <a:spcPct val="150000"/>
              </a:lnSpc>
            </a:pPr>
            <a:r>
              <a:rPr lang="en-US" altLang="zh-CN" b="1" dirty="0">
                <a:latin typeface="Times New Roman" panose="02020603050405020304" pitchFamily="18" charset="0"/>
                <a:cs typeface="Times New Roman" panose="02020603050405020304" pitchFamily="18" charset="0"/>
              </a:rPr>
              <a:t>With/without LN2 Precooling</a:t>
            </a:r>
          </a:p>
          <a:p>
            <a:pPr>
              <a:lnSpc>
                <a:spcPct val="150000"/>
              </a:lnSpc>
            </a:pPr>
            <a:r>
              <a:rPr lang="en-US" altLang="zh-CN" b="1" dirty="0">
                <a:latin typeface="Times New Roman" panose="02020603050405020304" pitchFamily="18" charset="0"/>
                <a:cs typeface="Times New Roman" panose="02020603050405020304" pitchFamily="18" charset="0"/>
              </a:rPr>
              <a:t>Push-Pull 80K adsorbers</a:t>
            </a:r>
          </a:p>
        </p:txBody>
      </p:sp>
      <p:pic>
        <p:nvPicPr>
          <p:cNvPr id="7" name="图片 6">
            <a:extLst>
              <a:ext uri="{FF2B5EF4-FFF2-40B4-BE49-F238E27FC236}">
                <a16:creationId xmlns:a16="http://schemas.microsoft.com/office/drawing/2014/main" id="{133922BD-75EF-454A-BB50-EF3CB83001F2}"/>
              </a:ext>
            </a:extLst>
          </p:cNvPr>
          <p:cNvPicPr>
            <a:picLocks noChangeAspect="1"/>
          </p:cNvPicPr>
          <p:nvPr/>
        </p:nvPicPr>
        <p:blipFill>
          <a:blip r:embed="rId2"/>
          <a:stretch>
            <a:fillRect/>
          </a:stretch>
        </p:blipFill>
        <p:spPr>
          <a:xfrm>
            <a:off x="145433" y="1235682"/>
            <a:ext cx="6385632" cy="3185511"/>
          </a:xfrm>
          <a:prstGeom prst="rect">
            <a:avLst/>
          </a:prstGeom>
        </p:spPr>
      </p:pic>
      <p:graphicFrame>
        <p:nvGraphicFramePr>
          <p:cNvPr id="8" name="Group 3">
            <a:extLst>
              <a:ext uri="{FF2B5EF4-FFF2-40B4-BE49-F238E27FC236}">
                <a16:creationId xmlns:a16="http://schemas.microsoft.com/office/drawing/2014/main" id="{EAD19872-9BF8-446A-AA49-E07DCF90D934}"/>
              </a:ext>
            </a:extLst>
          </p:cNvPr>
          <p:cNvGraphicFramePr>
            <a:graphicFrameLocks noGrp="1"/>
          </p:cNvGraphicFramePr>
          <p:nvPr>
            <p:extLst>
              <p:ext uri="{D42A27DB-BD31-4B8C-83A1-F6EECF244321}">
                <p14:modId xmlns:p14="http://schemas.microsoft.com/office/powerpoint/2010/main" val="2015391966"/>
              </p:ext>
            </p:extLst>
          </p:nvPr>
        </p:nvGraphicFramePr>
        <p:xfrm>
          <a:off x="963695" y="4937941"/>
          <a:ext cx="5472539" cy="1562227"/>
        </p:xfrm>
        <a:graphic>
          <a:graphicData uri="http://schemas.openxmlformats.org/drawingml/2006/table">
            <a:tbl>
              <a:tblPr/>
              <a:tblGrid>
                <a:gridCol w="2207622">
                  <a:extLst>
                    <a:ext uri="{9D8B030D-6E8A-4147-A177-3AD203B41FA5}">
                      <a16:colId xmlns:a16="http://schemas.microsoft.com/office/drawing/2014/main" val="20000"/>
                    </a:ext>
                  </a:extLst>
                </a:gridCol>
                <a:gridCol w="1706596">
                  <a:extLst>
                    <a:ext uri="{9D8B030D-6E8A-4147-A177-3AD203B41FA5}">
                      <a16:colId xmlns:a16="http://schemas.microsoft.com/office/drawing/2014/main" val="20001"/>
                    </a:ext>
                  </a:extLst>
                </a:gridCol>
                <a:gridCol w="1558321">
                  <a:extLst>
                    <a:ext uri="{9D8B030D-6E8A-4147-A177-3AD203B41FA5}">
                      <a16:colId xmlns:a16="http://schemas.microsoft.com/office/drawing/2014/main" val="20002"/>
                    </a:ext>
                  </a:extLst>
                </a:gridCol>
              </a:tblGrid>
              <a:tr h="647701">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600" b="1" i="0" u="none" strike="noStrike" cap="none" normalizeH="0" baseline="0" dirty="0">
                          <a:ln>
                            <a:noFill/>
                          </a:ln>
                          <a:solidFill>
                            <a:srgbClr val="000099"/>
                          </a:solidFill>
                          <a:effectLst/>
                          <a:latin typeface="Times New Roman" pitchFamily="18" charset="0"/>
                          <a:ea typeface="宋体" charset="-122"/>
                        </a:rPr>
                        <a:t>Temperature (K)</a:t>
                      </a:r>
                      <a:endParaRPr kumimoji="0" lang="zh-CN" altLang="en-US" sz="1600" b="1" i="0" u="none" strike="noStrike" cap="none" normalizeH="0" baseline="0" dirty="0">
                        <a:ln>
                          <a:noFill/>
                        </a:ln>
                        <a:solidFill>
                          <a:srgbClr val="000099"/>
                        </a:solidFill>
                        <a:effectLst/>
                        <a:latin typeface="Times New Roman" pitchFamily="18" charset="0"/>
                        <a:ea typeface="宋体" charset="-122"/>
                      </a:endParaRPr>
                    </a:p>
                  </a:txBody>
                  <a:tcPr marL="121920" marR="121920" marT="45741" marB="4574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600" b="1" i="0" u="none" strike="noStrike" cap="none" normalizeH="0" baseline="0" dirty="0">
                          <a:ln>
                            <a:noFill/>
                          </a:ln>
                          <a:solidFill>
                            <a:srgbClr val="000099"/>
                          </a:solidFill>
                          <a:effectLst/>
                          <a:latin typeface="Times New Roman" pitchFamily="18" charset="0"/>
                          <a:ea typeface="宋体" charset="-122"/>
                        </a:rPr>
                        <a:t>P</a:t>
                      </a:r>
                      <a:r>
                        <a:rPr kumimoji="0" lang="zh-CN" altLang="en-US" sz="1600" b="1" i="0" u="none" strike="noStrike" cap="none" normalizeH="0" baseline="0" dirty="0">
                          <a:ln>
                            <a:noFill/>
                          </a:ln>
                          <a:solidFill>
                            <a:srgbClr val="000099"/>
                          </a:solidFill>
                          <a:effectLst/>
                          <a:latin typeface="Times New Roman" pitchFamily="18" charset="0"/>
                          <a:ea typeface="宋体" charset="-122"/>
                        </a:rPr>
                        <a:t>（</a:t>
                      </a:r>
                      <a:r>
                        <a:rPr kumimoji="0" lang="en-US" altLang="zh-CN" sz="1600" b="1" i="0" u="none" strike="noStrike" cap="none" normalizeH="0" baseline="0" dirty="0">
                          <a:ln>
                            <a:noFill/>
                          </a:ln>
                          <a:solidFill>
                            <a:srgbClr val="000099"/>
                          </a:solidFill>
                          <a:effectLst/>
                          <a:latin typeface="Times New Roman" pitchFamily="18" charset="0"/>
                          <a:ea typeface="宋体" charset="-122"/>
                        </a:rPr>
                        <a:t>bar</a:t>
                      </a:r>
                      <a:r>
                        <a:rPr kumimoji="0" lang="zh-CN" altLang="en-US" sz="1600" b="1" i="0" u="none" strike="noStrike" cap="none" normalizeH="0" baseline="0" dirty="0">
                          <a:ln>
                            <a:noFill/>
                          </a:ln>
                          <a:solidFill>
                            <a:srgbClr val="000099"/>
                          </a:solidFill>
                          <a:effectLst/>
                          <a:latin typeface="Times New Roman" pitchFamily="18" charset="0"/>
                          <a:ea typeface="宋体" charset="-122"/>
                        </a:rPr>
                        <a:t>）</a:t>
                      </a:r>
                    </a:p>
                  </a:txBody>
                  <a:tcPr marL="121920" marR="121920" marT="45741" marB="4574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600" b="1" i="0" u="none" strike="noStrike" cap="none" normalizeH="0" baseline="0" dirty="0">
                          <a:ln>
                            <a:noFill/>
                          </a:ln>
                          <a:solidFill>
                            <a:srgbClr val="000099"/>
                          </a:solidFill>
                          <a:effectLst/>
                          <a:latin typeface="Times New Roman" pitchFamily="18" charset="0"/>
                          <a:ea typeface="宋体" charset="-122"/>
                        </a:rPr>
                        <a:t>Heat load</a:t>
                      </a:r>
                      <a:r>
                        <a:rPr kumimoji="0" lang="zh-CN" altLang="en-US" sz="1600" b="1" i="0" u="none" strike="noStrike" cap="none" normalizeH="0" baseline="0" dirty="0">
                          <a:ln>
                            <a:noFill/>
                          </a:ln>
                          <a:solidFill>
                            <a:srgbClr val="000099"/>
                          </a:solidFill>
                          <a:effectLst/>
                          <a:latin typeface="Times New Roman" pitchFamily="18" charset="0"/>
                          <a:ea typeface="宋体" charset="-122"/>
                        </a:rPr>
                        <a:t>（</a:t>
                      </a:r>
                      <a:r>
                        <a:rPr kumimoji="0" lang="en-US" altLang="zh-CN" sz="1600" b="1" i="0" u="none" strike="noStrike" cap="none" normalizeH="0" baseline="0" dirty="0">
                          <a:ln>
                            <a:noFill/>
                          </a:ln>
                          <a:solidFill>
                            <a:srgbClr val="000099"/>
                          </a:solidFill>
                          <a:effectLst/>
                          <a:latin typeface="Times New Roman" pitchFamily="18" charset="0"/>
                          <a:ea typeface="宋体" charset="-122"/>
                        </a:rPr>
                        <a:t>W</a:t>
                      </a:r>
                      <a:r>
                        <a:rPr kumimoji="0" lang="zh-CN" altLang="en-US" sz="1600" b="1" i="0" u="none" strike="noStrike" cap="none" normalizeH="0" baseline="0" dirty="0">
                          <a:ln>
                            <a:noFill/>
                          </a:ln>
                          <a:solidFill>
                            <a:srgbClr val="000099"/>
                          </a:solidFill>
                          <a:effectLst/>
                          <a:latin typeface="Times New Roman" pitchFamily="18" charset="0"/>
                          <a:ea typeface="宋体" charset="-122"/>
                        </a:rPr>
                        <a:t>）</a:t>
                      </a:r>
                    </a:p>
                  </a:txBody>
                  <a:tcPr marL="121920" marR="121920" marT="45741" marB="4574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CFFFF"/>
                    </a:solidFill>
                  </a:tcPr>
                </a:tc>
                <a:extLst>
                  <a:ext uri="{0D108BD9-81ED-4DB2-BD59-A6C34878D82A}">
                    <a16:rowId xmlns:a16="http://schemas.microsoft.com/office/drawing/2014/main" val="10000"/>
                  </a:ext>
                </a:extLst>
              </a:tr>
              <a:tr h="304800">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400" b="1" i="0" u="none" strike="noStrike" cap="none" normalizeH="0" baseline="0" dirty="0">
                          <a:ln>
                            <a:noFill/>
                          </a:ln>
                          <a:solidFill>
                            <a:srgbClr val="000099"/>
                          </a:solidFill>
                          <a:effectLst/>
                          <a:latin typeface="Times New Roman" pitchFamily="18" charset="0"/>
                          <a:ea typeface="宋体" charset="-122"/>
                        </a:rPr>
                        <a:t>2.0K</a:t>
                      </a:r>
                      <a:endParaRPr kumimoji="0" lang="zh-CN" altLang="en-US" sz="1400" b="1" i="0" u="none" strike="noStrike" cap="none" normalizeH="0" baseline="0" dirty="0">
                        <a:ln>
                          <a:noFill/>
                        </a:ln>
                        <a:solidFill>
                          <a:srgbClr val="000099"/>
                        </a:solidFill>
                        <a:effectLst/>
                        <a:latin typeface="Times New Roman" pitchFamily="18" charset="0"/>
                        <a:ea typeface="宋体" charset="-122"/>
                      </a:endParaRPr>
                    </a:p>
                  </a:txBody>
                  <a:tcPr marL="121920" marR="121920" marT="45741" marB="4574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400" b="1" i="0" u="none" strike="noStrike" cap="none" normalizeH="0" baseline="0" dirty="0">
                          <a:ln>
                            <a:noFill/>
                          </a:ln>
                          <a:solidFill>
                            <a:srgbClr val="000099"/>
                          </a:solidFill>
                          <a:effectLst/>
                          <a:latin typeface="Times New Roman" pitchFamily="18" charset="0"/>
                          <a:ea typeface="宋体" charset="-122"/>
                        </a:rPr>
                        <a:t>0.03</a:t>
                      </a:r>
                    </a:p>
                  </a:txBody>
                  <a:tcPr marL="121920" marR="121920" marT="45741" marB="4574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400" b="1" i="0" u="none" strike="noStrike" cap="none" normalizeH="0" baseline="0" dirty="0">
                          <a:ln>
                            <a:noFill/>
                          </a:ln>
                          <a:solidFill>
                            <a:srgbClr val="FF0000"/>
                          </a:solidFill>
                          <a:effectLst/>
                          <a:latin typeface="+mn-ea"/>
                          <a:ea typeface="+mn-ea"/>
                        </a:rPr>
                        <a:t>≥</a:t>
                      </a:r>
                      <a:r>
                        <a:rPr kumimoji="0" lang="en-US" altLang="zh-CN" sz="1400" b="1" i="0" u="none" strike="noStrike" cap="none" normalizeH="0" baseline="0" dirty="0">
                          <a:ln>
                            <a:noFill/>
                          </a:ln>
                          <a:solidFill>
                            <a:srgbClr val="FF0000"/>
                          </a:solidFill>
                          <a:effectLst/>
                          <a:latin typeface="Times New Roman" pitchFamily="18" charset="0"/>
                          <a:ea typeface="宋体" charset="-122"/>
                        </a:rPr>
                        <a:t>4400</a:t>
                      </a:r>
                    </a:p>
                  </a:txBody>
                  <a:tcPr marL="121920" marR="121920" marT="45741" marB="4574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04800">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400" b="1" i="0" u="none" strike="noStrike" cap="none" normalizeH="0" baseline="0" dirty="0">
                          <a:ln>
                            <a:noFill/>
                          </a:ln>
                          <a:solidFill>
                            <a:srgbClr val="000099"/>
                          </a:solidFill>
                          <a:effectLst/>
                          <a:latin typeface="Times New Roman" pitchFamily="18" charset="0"/>
                          <a:ea typeface="宋体" charset="-122"/>
                        </a:rPr>
                        <a:t>50~75K</a:t>
                      </a:r>
                      <a:endParaRPr kumimoji="0" lang="zh-CN" altLang="en-US" sz="1400" b="1" i="0" u="none" strike="noStrike" cap="none" normalizeH="0" baseline="0" dirty="0">
                        <a:ln>
                          <a:noFill/>
                        </a:ln>
                        <a:solidFill>
                          <a:srgbClr val="000099"/>
                        </a:solidFill>
                        <a:effectLst/>
                        <a:latin typeface="Times New Roman" pitchFamily="18" charset="0"/>
                        <a:ea typeface="宋体" charset="-122"/>
                      </a:endParaRPr>
                    </a:p>
                  </a:txBody>
                  <a:tcPr marL="121920" marR="121920" marT="45741" marB="4574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400" b="1" i="0" u="none" strike="noStrike" cap="none" normalizeH="0" baseline="0" dirty="0">
                          <a:ln>
                            <a:noFill/>
                          </a:ln>
                          <a:solidFill>
                            <a:srgbClr val="000099"/>
                          </a:solidFill>
                          <a:effectLst/>
                          <a:latin typeface="Times New Roman" pitchFamily="18" charset="0"/>
                          <a:ea typeface="宋体" charset="-122"/>
                        </a:rPr>
                        <a:t>10~20</a:t>
                      </a:r>
                    </a:p>
                  </a:txBody>
                  <a:tcPr marL="121920" marR="121920" marT="45741" marB="4574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400" b="1" i="0" u="none" strike="noStrike" cap="none" normalizeH="0" baseline="0" dirty="0">
                          <a:ln>
                            <a:noFill/>
                          </a:ln>
                          <a:solidFill>
                            <a:srgbClr val="000099"/>
                          </a:solidFill>
                          <a:effectLst/>
                          <a:latin typeface="+mn-ea"/>
                          <a:ea typeface="+mn-ea"/>
                        </a:rPr>
                        <a:t>≥</a:t>
                      </a:r>
                      <a:r>
                        <a:rPr kumimoji="0" lang="en-US" altLang="zh-CN" sz="1400" b="1" i="0" u="none" strike="noStrike" cap="none" normalizeH="0" baseline="0" dirty="0">
                          <a:ln>
                            <a:noFill/>
                          </a:ln>
                          <a:solidFill>
                            <a:srgbClr val="000099"/>
                          </a:solidFill>
                          <a:effectLst/>
                          <a:latin typeface="Times New Roman" pitchFamily="18" charset="0"/>
                          <a:ea typeface="宋体" charset="-122"/>
                        </a:rPr>
                        <a:t>13500</a:t>
                      </a:r>
                    </a:p>
                  </a:txBody>
                  <a:tcPr marL="121920" marR="121920" marT="45741" marB="4574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04800">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400" b="1" i="0" u="none" strike="noStrike" cap="none" normalizeH="0" baseline="0" dirty="0">
                          <a:ln>
                            <a:noFill/>
                          </a:ln>
                          <a:solidFill>
                            <a:srgbClr val="000099"/>
                          </a:solidFill>
                          <a:effectLst/>
                          <a:latin typeface="Times New Roman" pitchFamily="18" charset="0"/>
                          <a:ea typeface="宋体" charset="-122"/>
                        </a:rPr>
                        <a:t>4.5~75K</a:t>
                      </a:r>
                      <a:endParaRPr kumimoji="0" lang="zh-CN" altLang="en-US" sz="1400" b="1" i="0" u="none" strike="noStrike" cap="none" normalizeH="0" baseline="0" dirty="0">
                        <a:ln>
                          <a:noFill/>
                        </a:ln>
                        <a:solidFill>
                          <a:srgbClr val="000099"/>
                        </a:solidFill>
                        <a:effectLst/>
                        <a:latin typeface="Times New Roman" pitchFamily="18" charset="0"/>
                        <a:ea typeface="宋体" charset="-122"/>
                      </a:endParaRPr>
                    </a:p>
                  </a:txBody>
                  <a:tcPr marL="121920" marR="121920" marT="45741" marB="4574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400" b="1" i="0" u="none" strike="noStrike" cap="none" normalizeH="0" baseline="0" dirty="0">
                          <a:ln>
                            <a:noFill/>
                          </a:ln>
                          <a:solidFill>
                            <a:srgbClr val="000099"/>
                          </a:solidFill>
                          <a:effectLst/>
                          <a:latin typeface="Times New Roman" pitchFamily="18" charset="0"/>
                          <a:ea typeface="宋体" charset="-122"/>
                        </a:rPr>
                        <a:t>3~1.15</a:t>
                      </a:r>
                    </a:p>
                  </a:txBody>
                  <a:tcPr marL="121920" marR="121920" marT="45741" marB="4574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CN" sz="1400" b="1" i="0" u="none" strike="noStrike" cap="none" normalizeH="0" baseline="0" dirty="0">
                          <a:ln>
                            <a:noFill/>
                          </a:ln>
                          <a:solidFill>
                            <a:srgbClr val="000099"/>
                          </a:solidFill>
                          <a:effectLst/>
                          <a:latin typeface="+mn-ea"/>
                          <a:ea typeface="+mn-ea"/>
                        </a:rPr>
                        <a:t>≥</a:t>
                      </a:r>
                      <a:r>
                        <a:rPr kumimoji="0" lang="en-US" altLang="zh-CN" sz="1400" b="1" i="0" u="none" strike="noStrike" cap="none" normalizeH="0" baseline="0" dirty="0">
                          <a:ln>
                            <a:noFill/>
                          </a:ln>
                          <a:solidFill>
                            <a:srgbClr val="000099"/>
                          </a:solidFill>
                          <a:effectLst/>
                          <a:latin typeface="Times New Roman" pitchFamily="18" charset="0"/>
                          <a:ea typeface="宋体" charset="-122"/>
                        </a:rPr>
                        <a:t>4300</a:t>
                      </a:r>
                    </a:p>
                  </a:txBody>
                  <a:tcPr marL="121920" marR="121920" marT="45741" marB="4574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pic>
        <p:nvPicPr>
          <p:cNvPr id="9" name="图片 8">
            <a:extLst>
              <a:ext uri="{FF2B5EF4-FFF2-40B4-BE49-F238E27FC236}">
                <a16:creationId xmlns:a16="http://schemas.microsoft.com/office/drawing/2014/main" id="{45452F8D-83E5-4B80-A69C-52D1A59D61DF}"/>
              </a:ext>
            </a:extLst>
          </p:cNvPr>
          <p:cNvPicPr>
            <a:picLocks noChangeAspect="1"/>
          </p:cNvPicPr>
          <p:nvPr/>
        </p:nvPicPr>
        <p:blipFill>
          <a:blip r:embed="rId3"/>
          <a:stretch>
            <a:fillRect/>
          </a:stretch>
        </p:blipFill>
        <p:spPr>
          <a:xfrm>
            <a:off x="6698502" y="1379411"/>
            <a:ext cx="5267401" cy="2603218"/>
          </a:xfrm>
          <a:prstGeom prst="rect">
            <a:avLst/>
          </a:prstGeom>
        </p:spPr>
      </p:pic>
      <p:sp>
        <p:nvSpPr>
          <p:cNvPr id="10" name="文本框 9">
            <a:extLst>
              <a:ext uri="{FF2B5EF4-FFF2-40B4-BE49-F238E27FC236}">
                <a16:creationId xmlns:a16="http://schemas.microsoft.com/office/drawing/2014/main" id="{23B715F1-E0CF-4067-BB74-418589A6C42B}"/>
              </a:ext>
            </a:extLst>
          </p:cNvPr>
          <p:cNvSpPr txBox="1"/>
          <p:nvPr/>
        </p:nvSpPr>
        <p:spPr>
          <a:xfrm>
            <a:off x="1177666" y="958588"/>
            <a:ext cx="3853940" cy="307777"/>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en-US" altLang="zh-CN" sz="1400" dirty="0">
                <a:latin typeface="Comic Sans MS" panose="030F0702030302020204" pitchFamily="66" charset="0"/>
                <a:hlinkClick r:id="rId4"/>
              </a:rPr>
              <a:t>18kW@4.5K</a:t>
            </a:r>
            <a:r>
              <a:rPr lang="en-US" altLang="zh-CN" sz="1400" dirty="0">
                <a:latin typeface="Comic Sans MS" panose="030F0702030302020204" pitchFamily="66" charset="0"/>
              </a:rPr>
              <a:t> large refrigerator PID diagram</a:t>
            </a:r>
            <a:endParaRPr lang="zh-CN" altLang="en-US" sz="1400" dirty="0">
              <a:latin typeface="Comic Sans MS" panose="030F0702030302020204" pitchFamily="66" charset="0"/>
            </a:endParaRPr>
          </a:p>
        </p:txBody>
      </p:sp>
      <p:sp>
        <p:nvSpPr>
          <p:cNvPr id="11" name="文本框 10">
            <a:extLst>
              <a:ext uri="{FF2B5EF4-FFF2-40B4-BE49-F238E27FC236}">
                <a16:creationId xmlns:a16="http://schemas.microsoft.com/office/drawing/2014/main" id="{217EE632-3014-4673-886E-22B77E1397F8}"/>
              </a:ext>
            </a:extLst>
          </p:cNvPr>
          <p:cNvSpPr txBox="1"/>
          <p:nvPr/>
        </p:nvSpPr>
        <p:spPr>
          <a:xfrm>
            <a:off x="780773" y="4494901"/>
            <a:ext cx="4487126" cy="307777"/>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en-US" altLang="zh-CN" sz="1400" dirty="0">
                <a:latin typeface="Comic Sans MS" panose="030F0702030302020204" pitchFamily="66" charset="0"/>
                <a:hlinkClick r:id="rId4"/>
              </a:rPr>
              <a:t>18kW@4.5K</a:t>
            </a:r>
            <a:r>
              <a:rPr lang="en-US" altLang="zh-CN" sz="1400" dirty="0">
                <a:latin typeface="Comic Sans MS" panose="030F0702030302020204" pitchFamily="66" charset="0"/>
              </a:rPr>
              <a:t> large refrigerator estimated heat load</a:t>
            </a:r>
            <a:endParaRPr lang="zh-CN" altLang="en-US" sz="1400" dirty="0">
              <a:latin typeface="Comic Sans MS" panose="030F0702030302020204" pitchFamily="66" charset="0"/>
            </a:endParaRPr>
          </a:p>
        </p:txBody>
      </p:sp>
      <p:sp>
        <p:nvSpPr>
          <p:cNvPr id="12" name="文本框 11">
            <a:extLst>
              <a:ext uri="{FF2B5EF4-FFF2-40B4-BE49-F238E27FC236}">
                <a16:creationId xmlns:a16="http://schemas.microsoft.com/office/drawing/2014/main" id="{E2DDE748-B848-43DB-9B1F-6C2147EE65CE}"/>
              </a:ext>
            </a:extLst>
          </p:cNvPr>
          <p:cNvSpPr txBox="1"/>
          <p:nvPr/>
        </p:nvSpPr>
        <p:spPr>
          <a:xfrm>
            <a:off x="8427648" y="4056458"/>
            <a:ext cx="1667444" cy="307777"/>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en-US" altLang="zh-CN" sz="1400" dirty="0">
                <a:latin typeface="Comic Sans MS" panose="030F0702030302020204" pitchFamily="66" charset="0"/>
              </a:rPr>
              <a:t>Mechanical layout</a:t>
            </a:r>
            <a:endParaRPr lang="zh-CN" altLang="en-US" sz="1400" dirty="0">
              <a:latin typeface="Comic Sans MS" panose="030F0702030302020204" pitchFamily="66" charset="0"/>
            </a:endParaRPr>
          </a:p>
        </p:txBody>
      </p:sp>
    </p:spTree>
    <p:extLst>
      <p:ext uri="{BB962C8B-B14F-4D97-AF65-F5344CB8AC3E}">
        <p14:creationId xmlns:p14="http://schemas.microsoft.com/office/powerpoint/2010/main" val="4211167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22C98EF3-3CFA-4FF2-A055-0F3588228A55}"/>
              </a:ext>
            </a:extLst>
          </p:cNvPr>
          <p:cNvSpPr>
            <a:spLocks noGrp="1"/>
          </p:cNvSpPr>
          <p:nvPr>
            <p:ph type="title"/>
          </p:nvPr>
        </p:nvSpPr>
        <p:spPr/>
        <p:txBody>
          <a:bodyPr/>
          <a:lstStyle/>
          <a:p>
            <a:pPr marL="0" indent="0">
              <a:buNone/>
            </a:pPr>
            <a:r>
              <a:rPr lang="en-US" altLang="zh-CN" b="1" dirty="0"/>
              <a:t>Large refrigerator Parameters</a:t>
            </a:r>
          </a:p>
        </p:txBody>
      </p:sp>
      <p:sp>
        <p:nvSpPr>
          <p:cNvPr id="5" name="灯片编号占位符 4">
            <a:extLst>
              <a:ext uri="{FF2B5EF4-FFF2-40B4-BE49-F238E27FC236}">
                <a16:creationId xmlns:a16="http://schemas.microsoft.com/office/drawing/2014/main" id="{3E7C432C-1532-428A-8CB4-C1347EC3D2F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5E9139-A00B-4B2A-98A6-095DC08F1345}" type="slidenum">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Arial" panose="020B0604020202020204" pitchFamily="34" charset="0"/>
            </a:endParaRPr>
          </a:p>
        </p:txBody>
      </p:sp>
      <p:pic>
        <p:nvPicPr>
          <p:cNvPr id="6" name="图片 5">
            <a:extLst>
              <a:ext uri="{FF2B5EF4-FFF2-40B4-BE49-F238E27FC236}">
                <a16:creationId xmlns:a16="http://schemas.microsoft.com/office/drawing/2014/main" id="{35A09AC8-EBE2-4B1E-A2CE-DEB2F1CBF55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39700" y="2103935"/>
            <a:ext cx="4876800" cy="4282456"/>
          </a:xfrm>
          <a:prstGeom prst="rect">
            <a:avLst/>
          </a:prstGeom>
          <a:noFill/>
        </p:spPr>
      </p:pic>
      <p:graphicFrame>
        <p:nvGraphicFramePr>
          <p:cNvPr id="7" name="表格 6">
            <a:extLst>
              <a:ext uri="{FF2B5EF4-FFF2-40B4-BE49-F238E27FC236}">
                <a16:creationId xmlns:a16="http://schemas.microsoft.com/office/drawing/2014/main" id="{C5897FE8-6432-4591-836E-2DBCCA1D1533}"/>
              </a:ext>
            </a:extLst>
          </p:cNvPr>
          <p:cNvGraphicFramePr>
            <a:graphicFrameLocks noGrp="1"/>
          </p:cNvGraphicFramePr>
          <p:nvPr/>
        </p:nvGraphicFramePr>
        <p:xfrm>
          <a:off x="5283199" y="1388613"/>
          <a:ext cx="6769101" cy="1952192"/>
        </p:xfrm>
        <a:graphic>
          <a:graphicData uri="http://schemas.openxmlformats.org/drawingml/2006/table">
            <a:tbl>
              <a:tblPr>
                <a:tableStyleId>{5C22544A-7EE6-4342-B048-85BDC9FD1C3A}</a:tableStyleId>
              </a:tblPr>
              <a:tblGrid>
                <a:gridCol w="2757611">
                  <a:extLst>
                    <a:ext uri="{9D8B030D-6E8A-4147-A177-3AD203B41FA5}">
                      <a16:colId xmlns:a16="http://schemas.microsoft.com/office/drawing/2014/main" val="2865532070"/>
                    </a:ext>
                  </a:extLst>
                </a:gridCol>
                <a:gridCol w="2047259">
                  <a:extLst>
                    <a:ext uri="{9D8B030D-6E8A-4147-A177-3AD203B41FA5}">
                      <a16:colId xmlns:a16="http://schemas.microsoft.com/office/drawing/2014/main" val="1738342658"/>
                    </a:ext>
                  </a:extLst>
                </a:gridCol>
                <a:gridCol w="1964231">
                  <a:extLst>
                    <a:ext uri="{9D8B030D-6E8A-4147-A177-3AD203B41FA5}">
                      <a16:colId xmlns:a16="http://schemas.microsoft.com/office/drawing/2014/main" val="1448069085"/>
                    </a:ext>
                  </a:extLst>
                </a:gridCol>
              </a:tblGrid>
              <a:tr h="547634">
                <a:tc>
                  <a:txBody>
                    <a:bodyPr/>
                    <a:lstStyle/>
                    <a:p>
                      <a:pPr algn="ctr">
                        <a:lnSpc>
                          <a:spcPts val="1100"/>
                        </a:lnSpc>
                        <a:spcBef>
                          <a:spcPts val="300"/>
                        </a:spcBef>
                        <a:spcAft>
                          <a:spcPts val="300"/>
                        </a:spcAft>
                      </a:pPr>
                      <a:r>
                        <a:rPr lang="en-US" sz="1400" dirty="0">
                          <a:effectLst/>
                          <a:latin typeface="Comic Sans MS" panose="030F0702030302020204" pitchFamily="66" charset="0"/>
                        </a:rPr>
                        <a:t>Other parameters</a:t>
                      </a:r>
                      <a:endParaRPr lang="zh-CN" sz="1400" dirty="0">
                        <a:effectLst/>
                        <a:latin typeface="Comic Sans MS" panose="030F0702030302020204" pitchFamily="66" charset="0"/>
                        <a:ea typeface="等线" panose="02010600030101010101" pitchFamily="2" charset="-122"/>
                        <a:cs typeface="Times New Roman" panose="02020603050405020304" pitchFamily="18" charset="0"/>
                      </a:endParaRPr>
                    </a:p>
                  </a:txBody>
                  <a:tcPr anchor="ctr"/>
                </a:tc>
                <a:tc>
                  <a:txBody>
                    <a:bodyPr/>
                    <a:lstStyle/>
                    <a:p>
                      <a:pPr algn="ctr">
                        <a:lnSpc>
                          <a:spcPts val="1100"/>
                        </a:lnSpc>
                        <a:spcBef>
                          <a:spcPts val="300"/>
                        </a:spcBef>
                        <a:spcAft>
                          <a:spcPts val="300"/>
                        </a:spcAft>
                      </a:pPr>
                      <a:r>
                        <a:rPr lang="en-US" sz="1400">
                          <a:effectLst/>
                          <a:latin typeface="Comic Sans MS" panose="030F0702030302020204" pitchFamily="66" charset="0"/>
                        </a:rPr>
                        <a:t>Precooled by Turbin expanders</a:t>
                      </a:r>
                      <a:endParaRPr lang="zh-CN" sz="1400">
                        <a:effectLst/>
                        <a:latin typeface="Comic Sans MS" panose="030F0702030302020204" pitchFamily="66" charset="0"/>
                        <a:ea typeface="等线" panose="02010600030101010101" pitchFamily="2" charset="-122"/>
                        <a:cs typeface="Times New Roman" panose="02020603050405020304" pitchFamily="18" charset="0"/>
                      </a:endParaRPr>
                    </a:p>
                  </a:txBody>
                  <a:tcPr anchor="ctr"/>
                </a:tc>
                <a:tc>
                  <a:txBody>
                    <a:bodyPr/>
                    <a:lstStyle/>
                    <a:p>
                      <a:pPr algn="ctr">
                        <a:lnSpc>
                          <a:spcPts val="1100"/>
                        </a:lnSpc>
                        <a:spcBef>
                          <a:spcPts val="300"/>
                        </a:spcBef>
                        <a:spcAft>
                          <a:spcPts val="300"/>
                        </a:spcAft>
                      </a:pPr>
                      <a:r>
                        <a:rPr lang="en-US" sz="1400">
                          <a:effectLst/>
                          <a:latin typeface="Comic Sans MS" panose="030F0702030302020204" pitchFamily="66" charset="0"/>
                        </a:rPr>
                        <a:t>Precooled by liquid nitrogen</a:t>
                      </a:r>
                      <a:endParaRPr lang="zh-CN" sz="1400">
                        <a:effectLst/>
                        <a:latin typeface="Comic Sans MS" panose="030F0702030302020204" pitchFamily="66" charset="0"/>
                        <a:ea typeface="等线" panose="02010600030101010101" pitchFamily="2" charset="-122"/>
                        <a:cs typeface="Times New Roman" panose="02020603050405020304" pitchFamily="18" charset="0"/>
                      </a:endParaRPr>
                    </a:p>
                  </a:txBody>
                  <a:tcPr anchor="ctr"/>
                </a:tc>
                <a:extLst>
                  <a:ext uri="{0D108BD9-81ED-4DB2-BD59-A6C34878D82A}">
                    <a16:rowId xmlns:a16="http://schemas.microsoft.com/office/drawing/2014/main" val="3468707601"/>
                  </a:ext>
                </a:extLst>
              </a:tr>
              <a:tr h="341334">
                <a:tc>
                  <a:txBody>
                    <a:bodyPr/>
                    <a:lstStyle/>
                    <a:p>
                      <a:pPr algn="ctr">
                        <a:lnSpc>
                          <a:spcPts val="1100"/>
                        </a:lnSpc>
                        <a:spcBef>
                          <a:spcPts val="300"/>
                        </a:spcBef>
                        <a:spcAft>
                          <a:spcPts val="300"/>
                        </a:spcAft>
                      </a:pPr>
                      <a:r>
                        <a:rPr lang="en-US" sz="1400" dirty="0">
                          <a:effectLst/>
                          <a:latin typeface="Comic Sans MS" panose="030F0702030302020204" pitchFamily="66" charset="0"/>
                        </a:rPr>
                        <a:t>The consumption of the Liquid Nitrogen</a:t>
                      </a:r>
                      <a:endParaRPr lang="zh-CN" sz="1400" dirty="0">
                        <a:effectLst/>
                        <a:latin typeface="Comic Sans MS" panose="030F0702030302020204" pitchFamily="66" charset="0"/>
                        <a:ea typeface="等线" panose="02010600030101010101" pitchFamily="2" charset="-122"/>
                        <a:cs typeface="Times New Roman" panose="02020603050405020304" pitchFamily="18" charset="0"/>
                      </a:endParaRPr>
                    </a:p>
                  </a:txBody>
                  <a:tcPr anchor="ctr"/>
                </a:tc>
                <a:tc>
                  <a:txBody>
                    <a:bodyPr/>
                    <a:lstStyle/>
                    <a:p>
                      <a:pPr algn="ctr">
                        <a:lnSpc>
                          <a:spcPts val="1100"/>
                        </a:lnSpc>
                        <a:spcBef>
                          <a:spcPts val="300"/>
                        </a:spcBef>
                        <a:spcAft>
                          <a:spcPts val="300"/>
                        </a:spcAft>
                      </a:pPr>
                      <a:r>
                        <a:rPr lang="en-US" sz="1400" dirty="0">
                          <a:effectLst/>
                          <a:latin typeface="Comic Sans MS" panose="030F0702030302020204" pitchFamily="66" charset="0"/>
                        </a:rPr>
                        <a:t>0g/s (0L/h)</a:t>
                      </a:r>
                      <a:endParaRPr lang="zh-CN" sz="1400" dirty="0">
                        <a:effectLst/>
                        <a:latin typeface="Comic Sans MS" panose="030F0702030302020204" pitchFamily="66" charset="0"/>
                        <a:ea typeface="等线" panose="02010600030101010101" pitchFamily="2" charset="-122"/>
                        <a:cs typeface="Times New Roman" panose="02020603050405020304" pitchFamily="18" charset="0"/>
                      </a:endParaRPr>
                    </a:p>
                  </a:txBody>
                  <a:tcPr anchor="ctr"/>
                </a:tc>
                <a:tc>
                  <a:txBody>
                    <a:bodyPr/>
                    <a:lstStyle/>
                    <a:p>
                      <a:pPr algn="ctr">
                        <a:lnSpc>
                          <a:spcPts val="1100"/>
                        </a:lnSpc>
                        <a:spcBef>
                          <a:spcPts val="300"/>
                        </a:spcBef>
                        <a:spcAft>
                          <a:spcPts val="300"/>
                        </a:spcAft>
                      </a:pPr>
                      <a:r>
                        <a:rPr lang="en-US" sz="1400">
                          <a:effectLst/>
                          <a:latin typeface="Comic Sans MS" panose="030F0702030302020204" pitchFamily="66" charset="0"/>
                        </a:rPr>
                        <a:t>428.7g/s(2043L/h)</a:t>
                      </a:r>
                      <a:endParaRPr lang="zh-CN" sz="1400">
                        <a:effectLst/>
                        <a:latin typeface="Comic Sans MS" panose="030F0702030302020204" pitchFamily="66" charset="0"/>
                        <a:ea typeface="等线" panose="02010600030101010101" pitchFamily="2" charset="-122"/>
                        <a:cs typeface="Times New Roman" panose="02020603050405020304" pitchFamily="18" charset="0"/>
                      </a:endParaRPr>
                    </a:p>
                  </a:txBody>
                  <a:tcPr anchor="ctr"/>
                </a:tc>
                <a:extLst>
                  <a:ext uri="{0D108BD9-81ED-4DB2-BD59-A6C34878D82A}">
                    <a16:rowId xmlns:a16="http://schemas.microsoft.com/office/drawing/2014/main" val="3427007484"/>
                  </a:ext>
                </a:extLst>
              </a:tr>
              <a:tr h="341334">
                <a:tc>
                  <a:txBody>
                    <a:bodyPr/>
                    <a:lstStyle/>
                    <a:p>
                      <a:pPr algn="ctr">
                        <a:lnSpc>
                          <a:spcPts val="1100"/>
                        </a:lnSpc>
                        <a:spcBef>
                          <a:spcPts val="300"/>
                        </a:spcBef>
                        <a:spcAft>
                          <a:spcPts val="300"/>
                        </a:spcAft>
                      </a:pPr>
                      <a:r>
                        <a:rPr lang="en-US" sz="1400" dirty="0">
                          <a:effectLst/>
                          <a:latin typeface="Comic Sans MS" panose="030F0702030302020204" pitchFamily="66" charset="0"/>
                        </a:rPr>
                        <a:t>Gas flow for precooling</a:t>
                      </a:r>
                      <a:endParaRPr lang="zh-CN" sz="1400" dirty="0">
                        <a:effectLst/>
                        <a:latin typeface="Comic Sans MS" panose="030F0702030302020204" pitchFamily="66" charset="0"/>
                        <a:ea typeface="等线" panose="02010600030101010101" pitchFamily="2" charset="-122"/>
                        <a:cs typeface="Times New Roman" panose="02020603050405020304" pitchFamily="18" charset="0"/>
                      </a:endParaRPr>
                    </a:p>
                  </a:txBody>
                  <a:tcPr anchor="ctr"/>
                </a:tc>
                <a:tc>
                  <a:txBody>
                    <a:bodyPr/>
                    <a:lstStyle/>
                    <a:p>
                      <a:pPr algn="ctr">
                        <a:lnSpc>
                          <a:spcPts val="1100"/>
                        </a:lnSpc>
                        <a:spcBef>
                          <a:spcPts val="300"/>
                        </a:spcBef>
                        <a:spcAft>
                          <a:spcPts val="300"/>
                        </a:spcAft>
                      </a:pPr>
                      <a:r>
                        <a:rPr lang="en-US" sz="1400" dirty="0">
                          <a:effectLst/>
                          <a:latin typeface="Comic Sans MS" panose="030F0702030302020204" pitchFamily="66" charset="0"/>
                        </a:rPr>
                        <a:t>100g/s</a:t>
                      </a:r>
                      <a:endParaRPr lang="zh-CN" sz="1400" dirty="0">
                        <a:effectLst/>
                        <a:latin typeface="Comic Sans MS" panose="030F0702030302020204" pitchFamily="66" charset="0"/>
                        <a:ea typeface="等线" panose="02010600030101010101" pitchFamily="2" charset="-122"/>
                        <a:cs typeface="Times New Roman" panose="02020603050405020304" pitchFamily="18" charset="0"/>
                      </a:endParaRPr>
                    </a:p>
                  </a:txBody>
                  <a:tcPr anchor="ctr"/>
                </a:tc>
                <a:tc>
                  <a:txBody>
                    <a:bodyPr/>
                    <a:lstStyle/>
                    <a:p>
                      <a:pPr algn="ctr">
                        <a:lnSpc>
                          <a:spcPts val="1100"/>
                        </a:lnSpc>
                        <a:spcBef>
                          <a:spcPts val="300"/>
                        </a:spcBef>
                        <a:spcAft>
                          <a:spcPts val="300"/>
                        </a:spcAft>
                      </a:pPr>
                      <a:r>
                        <a:rPr lang="en-US" sz="1400">
                          <a:effectLst/>
                          <a:latin typeface="Comic Sans MS" panose="030F0702030302020204" pitchFamily="66" charset="0"/>
                        </a:rPr>
                        <a:t>0g/s</a:t>
                      </a:r>
                      <a:endParaRPr lang="zh-CN" sz="1400">
                        <a:effectLst/>
                        <a:latin typeface="Comic Sans MS" panose="030F0702030302020204" pitchFamily="66" charset="0"/>
                        <a:ea typeface="等线" panose="02010600030101010101" pitchFamily="2" charset="-122"/>
                        <a:cs typeface="Times New Roman" panose="02020603050405020304" pitchFamily="18" charset="0"/>
                      </a:endParaRPr>
                    </a:p>
                  </a:txBody>
                  <a:tcPr anchor="ctr"/>
                </a:tc>
                <a:extLst>
                  <a:ext uri="{0D108BD9-81ED-4DB2-BD59-A6C34878D82A}">
                    <a16:rowId xmlns:a16="http://schemas.microsoft.com/office/drawing/2014/main" val="1744649556"/>
                  </a:ext>
                </a:extLst>
              </a:tr>
              <a:tr h="341334">
                <a:tc>
                  <a:txBody>
                    <a:bodyPr/>
                    <a:lstStyle/>
                    <a:p>
                      <a:pPr algn="ctr">
                        <a:lnSpc>
                          <a:spcPts val="1100"/>
                        </a:lnSpc>
                        <a:spcBef>
                          <a:spcPts val="300"/>
                        </a:spcBef>
                        <a:spcAft>
                          <a:spcPts val="300"/>
                        </a:spcAft>
                      </a:pPr>
                      <a:r>
                        <a:rPr lang="en-US" sz="1400">
                          <a:effectLst/>
                          <a:latin typeface="Comic Sans MS" panose="030F0702030302020204" pitchFamily="66" charset="0"/>
                        </a:rPr>
                        <a:t>Gas flow</a:t>
                      </a:r>
                      <a:r>
                        <a:rPr lang="zh-CN" sz="1400">
                          <a:effectLst/>
                          <a:latin typeface="Comic Sans MS" panose="030F0702030302020204" pitchFamily="66" charset="0"/>
                        </a:rPr>
                        <a:t>（</a:t>
                      </a:r>
                      <a:r>
                        <a:rPr lang="en-US" sz="1400">
                          <a:effectLst/>
                          <a:latin typeface="Comic Sans MS" panose="030F0702030302020204" pitchFamily="66" charset="0"/>
                        </a:rPr>
                        <a:t>g/s</a:t>
                      </a:r>
                      <a:r>
                        <a:rPr lang="zh-CN" sz="1400">
                          <a:effectLst/>
                          <a:latin typeface="Comic Sans MS" panose="030F0702030302020204" pitchFamily="66" charset="0"/>
                        </a:rPr>
                        <a:t>）</a:t>
                      </a:r>
                      <a:endParaRPr lang="zh-CN" sz="1400">
                        <a:effectLst/>
                        <a:latin typeface="Comic Sans MS" panose="030F0702030302020204" pitchFamily="66" charset="0"/>
                        <a:ea typeface="等线" panose="02010600030101010101" pitchFamily="2" charset="-122"/>
                        <a:cs typeface="Times New Roman" panose="02020603050405020304" pitchFamily="18" charset="0"/>
                      </a:endParaRPr>
                    </a:p>
                  </a:txBody>
                  <a:tcPr anchor="ctr"/>
                </a:tc>
                <a:tc>
                  <a:txBody>
                    <a:bodyPr/>
                    <a:lstStyle/>
                    <a:p>
                      <a:pPr algn="ctr">
                        <a:lnSpc>
                          <a:spcPts val="1100"/>
                        </a:lnSpc>
                        <a:spcBef>
                          <a:spcPts val="300"/>
                        </a:spcBef>
                        <a:spcAft>
                          <a:spcPts val="300"/>
                        </a:spcAft>
                      </a:pPr>
                      <a:r>
                        <a:rPr lang="en-US" sz="1400" dirty="0">
                          <a:effectLst/>
                          <a:latin typeface="Comic Sans MS" panose="030F0702030302020204" pitchFamily="66" charset="0"/>
                        </a:rPr>
                        <a:t>1668g/s</a:t>
                      </a:r>
                      <a:endParaRPr lang="zh-CN" sz="1400" dirty="0">
                        <a:effectLst/>
                        <a:latin typeface="Comic Sans MS" panose="030F0702030302020204" pitchFamily="66" charset="0"/>
                        <a:ea typeface="等线" panose="02010600030101010101" pitchFamily="2" charset="-122"/>
                        <a:cs typeface="Times New Roman" panose="02020603050405020304" pitchFamily="18" charset="0"/>
                      </a:endParaRPr>
                    </a:p>
                  </a:txBody>
                  <a:tcPr anchor="ctr"/>
                </a:tc>
                <a:tc>
                  <a:txBody>
                    <a:bodyPr/>
                    <a:lstStyle/>
                    <a:p>
                      <a:pPr algn="ctr">
                        <a:lnSpc>
                          <a:spcPts val="1100"/>
                        </a:lnSpc>
                        <a:spcBef>
                          <a:spcPts val="300"/>
                        </a:spcBef>
                        <a:spcAft>
                          <a:spcPts val="300"/>
                        </a:spcAft>
                      </a:pPr>
                      <a:r>
                        <a:rPr lang="en-US" sz="1400">
                          <a:effectLst/>
                          <a:latin typeface="Comic Sans MS" panose="030F0702030302020204" pitchFamily="66" charset="0"/>
                        </a:rPr>
                        <a:t>1551g/s</a:t>
                      </a:r>
                      <a:endParaRPr lang="zh-CN" sz="1400">
                        <a:effectLst/>
                        <a:latin typeface="Comic Sans MS" panose="030F0702030302020204" pitchFamily="66" charset="0"/>
                        <a:ea typeface="等线" panose="02010600030101010101" pitchFamily="2" charset="-122"/>
                        <a:cs typeface="Times New Roman" panose="02020603050405020304" pitchFamily="18" charset="0"/>
                      </a:endParaRPr>
                    </a:p>
                  </a:txBody>
                  <a:tcPr anchor="ctr"/>
                </a:tc>
                <a:extLst>
                  <a:ext uri="{0D108BD9-81ED-4DB2-BD59-A6C34878D82A}">
                    <a16:rowId xmlns:a16="http://schemas.microsoft.com/office/drawing/2014/main" val="1815569343"/>
                  </a:ext>
                </a:extLst>
              </a:tr>
              <a:tr h="341334">
                <a:tc>
                  <a:txBody>
                    <a:bodyPr/>
                    <a:lstStyle/>
                    <a:p>
                      <a:pPr algn="ctr">
                        <a:lnSpc>
                          <a:spcPts val="1100"/>
                        </a:lnSpc>
                        <a:spcBef>
                          <a:spcPts val="300"/>
                        </a:spcBef>
                        <a:spcAft>
                          <a:spcPts val="300"/>
                        </a:spcAft>
                      </a:pPr>
                      <a:r>
                        <a:rPr lang="en-US" sz="1400" dirty="0">
                          <a:effectLst/>
                          <a:latin typeface="Comic Sans MS" panose="030F0702030302020204" pitchFamily="66" charset="0"/>
                        </a:rPr>
                        <a:t>Power Consumption</a:t>
                      </a:r>
                      <a:r>
                        <a:rPr lang="zh-CN" sz="1400" dirty="0">
                          <a:effectLst/>
                          <a:latin typeface="Comic Sans MS" panose="030F0702030302020204" pitchFamily="66" charset="0"/>
                        </a:rPr>
                        <a:t>（</a:t>
                      </a:r>
                      <a:r>
                        <a:rPr lang="en-US" sz="1400" dirty="0">
                          <a:effectLst/>
                          <a:latin typeface="Comic Sans MS" panose="030F0702030302020204" pitchFamily="66" charset="0"/>
                        </a:rPr>
                        <a:t>KW</a:t>
                      </a:r>
                      <a:r>
                        <a:rPr lang="zh-CN" sz="1400" dirty="0">
                          <a:effectLst/>
                          <a:latin typeface="Comic Sans MS" panose="030F0702030302020204" pitchFamily="66" charset="0"/>
                        </a:rPr>
                        <a:t>）</a:t>
                      </a:r>
                      <a:endParaRPr lang="zh-CN" sz="1400" dirty="0">
                        <a:effectLst/>
                        <a:latin typeface="Comic Sans MS" panose="030F0702030302020204" pitchFamily="66" charset="0"/>
                        <a:ea typeface="等线" panose="02010600030101010101" pitchFamily="2" charset="-122"/>
                        <a:cs typeface="Times New Roman" panose="02020603050405020304" pitchFamily="18" charset="0"/>
                      </a:endParaRPr>
                    </a:p>
                  </a:txBody>
                  <a:tcPr anchor="ctr"/>
                </a:tc>
                <a:tc>
                  <a:txBody>
                    <a:bodyPr/>
                    <a:lstStyle/>
                    <a:p>
                      <a:pPr algn="ctr">
                        <a:lnSpc>
                          <a:spcPts val="1100"/>
                        </a:lnSpc>
                        <a:spcBef>
                          <a:spcPts val="300"/>
                        </a:spcBef>
                        <a:spcAft>
                          <a:spcPts val="300"/>
                        </a:spcAft>
                      </a:pPr>
                      <a:r>
                        <a:rPr lang="en-US" sz="1400" dirty="0">
                          <a:effectLst/>
                          <a:latin typeface="Comic Sans MS" panose="030F0702030302020204" pitchFamily="66" charset="0"/>
                        </a:rPr>
                        <a:t>3935.13</a:t>
                      </a:r>
                      <a:endParaRPr lang="zh-CN" sz="1400" dirty="0">
                        <a:effectLst/>
                        <a:latin typeface="Comic Sans MS" panose="030F0702030302020204" pitchFamily="66" charset="0"/>
                        <a:ea typeface="等线" panose="02010600030101010101" pitchFamily="2" charset="-122"/>
                        <a:cs typeface="Times New Roman" panose="02020603050405020304" pitchFamily="18" charset="0"/>
                      </a:endParaRPr>
                    </a:p>
                  </a:txBody>
                  <a:tcPr anchor="ctr"/>
                </a:tc>
                <a:tc>
                  <a:txBody>
                    <a:bodyPr/>
                    <a:lstStyle/>
                    <a:p>
                      <a:pPr algn="ctr">
                        <a:lnSpc>
                          <a:spcPts val="1100"/>
                        </a:lnSpc>
                        <a:spcBef>
                          <a:spcPts val="300"/>
                        </a:spcBef>
                        <a:spcAft>
                          <a:spcPts val="300"/>
                        </a:spcAft>
                      </a:pPr>
                      <a:r>
                        <a:rPr lang="en-US" sz="1400" dirty="0">
                          <a:effectLst/>
                          <a:latin typeface="Comic Sans MS" panose="030F0702030302020204" pitchFamily="66" charset="0"/>
                        </a:rPr>
                        <a:t>3721.3</a:t>
                      </a:r>
                      <a:endParaRPr lang="zh-CN" sz="1400" dirty="0">
                        <a:effectLst/>
                        <a:latin typeface="Comic Sans MS" panose="030F0702030302020204" pitchFamily="66" charset="0"/>
                        <a:ea typeface="等线" panose="02010600030101010101" pitchFamily="2" charset="-122"/>
                        <a:cs typeface="Times New Roman" panose="02020603050405020304" pitchFamily="18" charset="0"/>
                      </a:endParaRPr>
                    </a:p>
                  </a:txBody>
                  <a:tcPr anchor="ctr"/>
                </a:tc>
                <a:extLst>
                  <a:ext uri="{0D108BD9-81ED-4DB2-BD59-A6C34878D82A}">
                    <a16:rowId xmlns:a16="http://schemas.microsoft.com/office/drawing/2014/main" val="2745766334"/>
                  </a:ext>
                </a:extLst>
              </a:tr>
            </a:tbl>
          </a:graphicData>
        </a:graphic>
      </p:graphicFrame>
      <p:graphicFrame>
        <p:nvGraphicFramePr>
          <p:cNvPr id="8" name="表格 7">
            <a:extLst>
              <a:ext uri="{FF2B5EF4-FFF2-40B4-BE49-F238E27FC236}">
                <a16:creationId xmlns:a16="http://schemas.microsoft.com/office/drawing/2014/main" id="{38BCF9BB-461E-4FF7-A54D-2E96FA79802D}"/>
              </a:ext>
            </a:extLst>
          </p:cNvPr>
          <p:cNvGraphicFramePr>
            <a:graphicFrameLocks noGrp="1"/>
          </p:cNvGraphicFramePr>
          <p:nvPr/>
        </p:nvGraphicFramePr>
        <p:xfrm>
          <a:off x="5270500" y="3773474"/>
          <a:ext cx="6781800" cy="2897681"/>
        </p:xfrm>
        <a:graphic>
          <a:graphicData uri="http://schemas.openxmlformats.org/drawingml/2006/table">
            <a:tbl>
              <a:tblPr>
                <a:tableStyleId>{5C22544A-7EE6-4342-B048-85BDC9FD1C3A}</a:tableStyleId>
              </a:tblPr>
              <a:tblGrid>
                <a:gridCol w="1408793">
                  <a:extLst>
                    <a:ext uri="{9D8B030D-6E8A-4147-A177-3AD203B41FA5}">
                      <a16:colId xmlns:a16="http://schemas.microsoft.com/office/drawing/2014/main" val="1975550377"/>
                    </a:ext>
                  </a:extLst>
                </a:gridCol>
                <a:gridCol w="1677490">
                  <a:extLst>
                    <a:ext uri="{9D8B030D-6E8A-4147-A177-3AD203B41FA5}">
                      <a16:colId xmlns:a16="http://schemas.microsoft.com/office/drawing/2014/main" val="3729816018"/>
                    </a:ext>
                  </a:extLst>
                </a:gridCol>
                <a:gridCol w="1984439">
                  <a:extLst>
                    <a:ext uri="{9D8B030D-6E8A-4147-A177-3AD203B41FA5}">
                      <a16:colId xmlns:a16="http://schemas.microsoft.com/office/drawing/2014/main" val="2516489943"/>
                    </a:ext>
                  </a:extLst>
                </a:gridCol>
                <a:gridCol w="1711078">
                  <a:extLst>
                    <a:ext uri="{9D8B030D-6E8A-4147-A177-3AD203B41FA5}">
                      <a16:colId xmlns:a16="http://schemas.microsoft.com/office/drawing/2014/main" val="2696221739"/>
                    </a:ext>
                  </a:extLst>
                </a:gridCol>
              </a:tblGrid>
              <a:tr h="459458">
                <a:tc>
                  <a:txBody>
                    <a:bodyPr/>
                    <a:lstStyle/>
                    <a:p>
                      <a:pPr algn="ctr">
                        <a:lnSpc>
                          <a:spcPts val="1000"/>
                        </a:lnSpc>
                        <a:spcBef>
                          <a:spcPts val="300"/>
                        </a:spcBef>
                        <a:spcAft>
                          <a:spcPts val="300"/>
                        </a:spcAft>
                      </a:pPr>
                      <a:r>
                        <a:rPr lang="en-US" sz="1400">
                          <a:effectLst/>
                          <a:latin typeface="Comic Sans MS" panose="030F0702030302020204" pitchFamily="66" charset="0"/>
                        </a:rPr>
                        <a:t>Parameters</a:t>
                      </a:r>
                      <a:endParaRPr lang="zh-CN" sz="1400">
                        <a:effectLst/>
                        <a:latin typeface="Comic Sans MS" panose="030F0702030302020204" pitchFamily="66" charset="0"/>
                        <a:ea typeface="等线" panose="02010600030101010101" pitchFamily="2" charset="-122"/>
                        <a:cs typeface="Times New Roman" panose="02020603050405020304" pitchFamily="18" charset="0"/>
                      </a:endParaRPr>
                    </a:p>
                  </a:txBody>
                  <a:tcPr anchor="ctr"/>
                </a:tc>
                <a:tc>
                  <a:txBody>
                    <a:bodyPr/>
                    <a:lstStyle/>
                    <a:p>
                      <a:pPr algn="ctr">
                        <a:lnSpc>
                          <a:spcPts val="1000"/>
                        </a:lnSpc>
                        <a:spcBef>
                          <a:spcPts val="300"/>
                        </a:spcBef>
                        <a:spcAft>
                          <a:spcPts val="300"/>
                        </a:spcAft>
                      </a:pPr>
                      <a:r>
                        <a:rPr lang="en-US" sz="1400">
                          <a:effectLst/>
                          <a:latin typeface="Comic Sans MS" panose="030F0702030302020204" pitchFamily="66" charset="0"/>
                        </a:rPr>
                        <a:t>The high pressure compressor</a:t>
                      </a:r>
                      <a:endParaRPr lang="zh-CN" sz="1400">
                        <a:effectLst/>
                        <a:latin typeface="Comic Sans MS" panose="030F0702030302020204" pitchFamily="66" charset="0"/>
                        <a:ea typeface="等线" panose="02010600030101010101" pitchFamily="2" charset="-122"/>
                        <a:cs typeface="Times New Roman" panose="02020603050405020304" pitchFamily="18" charset="0"/>
                      </a:endParaRPr>
                    </a:p>
                  </a:txBody>
                  <a:tcPr anchor="ctr"/>
                </a:tc>
                <a:tc>
                  <a:txBody>
                    <a:bodyPr/>
                    <a:lstStyle/>
                    <a:p>
                      <a:pPr algn="ctr">
                        <a:lnSpc>
                          <a:spcPts val="1000"/>
                        </a:lnSpc>
                        <a:spcBef>
                          <a:spcPts val="300"/>
                        </a:spcBef>
                        <a:spcAft>
                          <a:spcPts val="300"/>
                        </a:spcAft>
                      </a:pPr>
                      <a:r>
                        <a:rPr lang="en-US" sz="1400">
                          <a:effectLst/>
                          <a:latin typeface="Comic Sans MS" panose="030F0702030302020204" pitchFamily="66" charset="0"/>
                        </a:rPr>
                        <a:t>The medium pressure compressor</a:t>
                      </a:r>
                      <a:endParaRPr lang="zh-CN" sz="1400">
                        <a:effectLst/>
                        <a:latin typeface="Comic Sans MS" panose="030F0702030302020204" pitchFamily="66" charset="0"/>
                        <a:ea typeface="等线" panose="02010600030101010101" pitchFamily="2" charset="-122"/>
                        <a:cs typeface="Times New Roman" panose="02020603050405020304" pitchFamily="18" charset="0"/>
                      </a:endParaRPr>
                    </a:p>
                  </a:txBody>
                  <a:tcPr anchor="ctr"/>
                </a:tc>
                <a:tc>
                  <a:txBody>
                    <a:bodyPr/>
                    <a:lstStyle/>
                    <a:p>
                      <a:pPr algn="ctr">
                        <a:lnSpc>
                          <a:spcPts val="1000"/>
                        </a:lnSpc>
                        <a:spcBef>
                          <a:spcPts val="300"/>
                        </a:spcBef>
                        <a:spcAft>
                          <a:spcPts val="300"/>
                        </a:spcAft>
                      </a:pPr>
                      <a:r>
                        <a:rPr lang="en-US" sz="1400">
                          <a:effectLst/>
                          <a:latin typeface="Comic Sans MS" panose="030F0702030302020204" pitchFamily="66" charset="0"/>
                        </a:rPr>
                        <a:t>The low pressure compressor</a:t>
                      </a:r>
                      <a:endParaRPr lang="zh-CN" sz="1400">
                        <a:effectLst/>
                        <a:latin typeface="Comic Sans MS" panose="030F0702030302020204" pitchFamily="66" charset="0"/>
                        <a:ea typeface="等线" panose="02010600030101010101" pitchFamily="2" charset="-122"/>
                        <a:cs typeface="Times New Roman" panose="02020603050405020304" pitchFamily="18" charset="0"/>
                      </a:endParaRPr>
                    </a:p>
                  </a:txBody>
                  <a:tcPr anchor="ctr"/>
                </a:tc>
                <a:extLst>
                  <a:ext uri="{0D108BD9-81ED-4DB2-BD59-A6C34878D82A}">
                    <a16:rowId xmlns:a16="http://schemas.microsoft.com/office/drawing/2014/main" val="294092898"/>
                  </a:ext>
                </a:extLst>
              </a:tr>
              <a:tr h="292595">
                <a:tc>
                  <a:txBody>
                    <a:bodyPr/>
                    <a:lstStyle/>
                    <a:p>
                      <a:pPr algn="ctr">
                        <a:lnSpc>
                          <a:spcPts val="1000"/>
                        </a:lnSpc>
                        <a:spcBef>
                          <a:spcPts val="300"/>
                        </a:spcBef>
                        <a:spcAft>
                          <a:spcPts val="300"/>
                        </a:spcAft>
                      </a:pPr>
                      <a:r>
                        <a:rPr lang="en-US" sz="1400" dirty="0">
                          <a:effectLst/>
                          <a:latin typeface="Comic Sans MS" panose="030F0702030302020204" pitchFamily="66" charset="0"/>
                        </a:rPr>
                        <a:t>Gas flow (g/s)*</a:t>
                      </a:r>
                      <a:endParaRPr lang="zh-CN" sz="1400" dirty="0">
                        <a:effectLst/>
                        <a:latin typeface="Comic Sans MS" panose="030F0702030302020204" pitchFamily="66" charset="0"/>
                        <a:ea typeface="等线" panose="02010600030101010101" pitchFamily="2" charset="-122"/>
                        <a:cs typeface="Times New Roman" panose="02020603050405020304" pitchFamily="18" charset="0"/>
                      </a:endParaRPr>
                    </a:p>
                  </a:txBody>
                  <a:tcPr anchor="ctr"/>
                </a:tc>
                <a:tc>
                  <a:txBody>
                    <a:bodyPr/>
                    <a:lstStyle/>
                    <a:p>
                      <a:pPr algn="ctr">
                        <a:lnSpc>
                          <a:spcPts val="1000"/>
                        </a:lnSpc>
                        <a:spcBef>
                          <a:spcPts val="300"/>
                        </a:spcBef>
                        <a:spcAft>
                          <a:spcPts val="300"/>
                        </a:spcAft>
                      </a:pPr>
                      <a:r>
                        <a:rPr lang="en-US" sz="1400">
                          <a:effectLst/>
                          <a:latin typeface="Comic Sans MS" panose="030F0702030302020204" pitchFamily="66" charset="0"/>
                        </a:rPr>
                        <a:t>1668.00 </a:t>
                      </a:r>
                      <a:endParaRPr lang="zh-CN" sz="1400">
                        <a:effectLst/>
                        <a:latin typeface="Comic Sans MS" panose="030F0702030302020204" pitchFamily="66" charset="0"/>
                        <a:ea typeface="等线" panose="02010600030101010101" pitchFamily="2" charset="-122"/>
                        <a:cs typeface="Times New Roman" panose="02020603050405020304" pitchFamily="18" charset="0"/>
                      </a:endParaRPr>
                    </a:p>
                  </a:txBody>
                  <a:tcPr anchor="ctr"/>
                </a:tc>
                <a:tc>
                  <a:txBody>
                    <a:bodyPr/>
                    <a:lstStyle/>
                    <a:p>
                      <a:pPr algn="ctr">
                        <a:lnSpc>
                          <a:spcPts val="1000"/>
                        </a:lnSpc>
                        <a:spcBef>
                          <a:spcPts val="300"/>
                        </a:spcBef>
                        <a:spcAft>
                          <a:spcPts val="300"/>
                        </a:spcAft>
                      </a:pPr>
                      <a:r>
                        <a:rPr lang="en-US" sz="1400">
                          <a:effectLst/>
                          <a:latin typeface="Comic Sans MS" panose="030F0702030302020204" pitchFamily="66" charset="0"/>
                        </a:rPr>
                        <a:t>862.80 </a:t>
                      </a:r>
                      <a:endParaRPr lang="zh-CN" sz="1400">
                        <a:effectLst/>
                        <a:latin typeface="Comic Sans MS" panose="030F0702030302020204" pitchFamily="66" charset="0"/>
                        <a:ea typeface="等线" panose="02010600030101010101" pitchFamily="2" charset="-122"/>
                        <a:cs typeface="Times New Roman" panose="02020603050405020304" pitchFamily="18" charset="0"/>
                      </a:endParaRPr>
                    </a:p>
                  </a:txBody>
                  <a:tcPr anchor="ctr"/>
                </a:tc>
                <a:tc>
                  <a:txBody>
                    <a:bodyPr/>
                    <a:lstStyle/>
                    <a:p>
                      <a:pPr algn="ctr">
                        <a:lnSpc>
                          <a:spcPts val="1000"/>
                        </a:lnSpc>
                        <a:spcBef>
                          <a:spcPts val="300"/>
                        </a:spcBef>
                        <a:spcAft>
                          <a:spcPts val="300"/>
                        </a:spcAft>
                      </a:pPr>
                      <a:r>
                        <a:rPr lang="en-US" sz="1400">
                          <a:effectLst/>
                          <a:latin typeface="Comic Sans MS" panose="030F0702030302020204" pitchFamily="66" charset="0"/>
                        </a:rPr>
                        <a:t>230.7</a:t>
                      </a:r>
                      <a:endParaRPr lang="zh-CN" sz="1400">
                        <a:effectLst/>
                        <a:latin typeface="Comic Sans MS" panose="030F0702030302020204" pitchFamily="66" charset="0"/>
                        <a:ea typeface="等线" panose="02010600030101010101" pitchFamily="2" charset="-122"/>
                        <a:cs typeface="Times New Roman" panose="02020603050405020304" pitchFamily="18" charset="0"/>
                      </a:endParaRPr>
                    </a:p>
                  </a:txBody>
                  <a:tcPr anchor="ctr"/>
                </a:tc>
                <a:extLst>
                  <a:ext uri="{0D108BD9-81ED-4DB2-BD59-A6C34878D82A}">
                    <a16:rowId xmlns:a16="http://schemas.microsoft.com/office/drawing/2014/main" val="2899755447"/>
                  </a:ext>
                </a:extLst>
              </a:tr>
              <a:tr h="459458">
                <a:tc>
                  <a:txBody>
                    <a:bodyPr/>
                    <a:lstStyle/>
                    <a:p>
                      <a:pPr algn="ctr">
                        <a:lnSpc>
                          <a:spcPts val="1000"/>
                        </a:lnSpc>
                        <a:spcBef>
                          <a:spcPts val="300"/>
                        </a:spcBef>
                        <a:spcAft>
                          <a:spcPts val="300"/>
                        </a:spcAft>
                      </a:pPr>
                      <a:r>
                        <a:rPr lang="en-US" sz="1400">
                          <a:effectLst/>
                          <a:latin typeface="Comic Sans MS" panose="030F0702030302020204" pitchFamily="66" charset="0"/>
                        </a:rPr>
                        <a:t>Pressure of the inlet (bara)</a:t>
                      </a:r>
                      <a:endParaRPr lang="zh-CN" sz="1400">
                        <a:effectLst/>
                        <a:latin typeface="Comic Sans MS" panose="030F0702030302020204" pitchFamily="66" charset="0"/>
                        <a:ea typeface="等线" panose="02010600030101010101" pitchFamily="2" charset="-122"/>
                        <a:cs typeface="Times New Roman" panose="02020603050405020304" pitchFamily="18" charset="0"/>
                      </a:endParaRPr>
                    </a:p>
                  </a:txBody>
                  <a:tcPr anchor="ctr"/>
                </a:tc>
                <a:tc>
                  <a:txBody>
                    <a:bodyPr/>
                    <a:lstStyle/>
                    <a:p>
                      <a:pPr algn="ctr">
                        <a:lnSpc>
                          <a:spcPts val="1000"/>
                        </a:lnSpc>
                        <a:spcBef>
                          <a:spcPts val="300"/>
                        </a:spcBef>
                        <a:spcAft>
                          <a:spcPts val="300"/>
                        </a:spcAft>
                      </a:pPr>
                      <a:r>
                        <a:rPr lang="en-US" sz="1400">
                          <a:effectLst/>
                          <a:latin typeface="Comic Sans MS" panose="030F0702030302020204" pitchFamily="66" charset="0"/>
                        </a:rPr>
                        <a:t>4.05 </a:t>
                      </a:r>
                      <a:endParaRPr lang="zh-CN" sz="1400">
                        <a:effectLst/>
                        <a:latin typeface="Comic Sans MS" panose="030F0702030302020204" pitchFamily="66" charset="0"/>
                        <a:ea typeface="等线" panose="02010600030101010101" pitchFamily="2" charset="-122"/>
                        <a:cs typeface="Times New Roman" panose="02020603050405020304" pitchFamily="18" charset="0"/>
                      </a:endParaRPr>
                    </a:p>
                  </a:txBody>
                  <a:tcPr anchor="ctr"/>
                </a:tc>
                <a:tc>
                  <a:txBody>
                    <a:bodyPr/>
                    <a:lstStyle/>
                    <a:p>
                      <a:pPr algn="ctr">
                        <a:lnSpc>
                          <a:spcPts val="1000"/>
                        </a:lnSpc>
                        <a:spcBef>
                          <a:spcPts val="300"/>
                        </a:spcBef>
                        <a:spcAft>
                          <a:spcPts val="300"/>
                        </a:spcAft>
                      </a:pPr>
                      <a:r>
                        <a:rPr lang="en-US" sz="1400">
                          <a:effectLst/>
                          <a:latin typeface="Comic Sans MS" panose="030F0702030302020204" pitchFamily="66" charset="0"/>
                        </a:rPr>
                        <a:t>1.05 </a:t>
                      </a:r>
                      <a:endParaRPr lang="zh-CN" sz="1400">
                        <a:effectLst/>
                        <a:latin typeface="Comic Sans MS" panose="030F0702030302020204" pitchFamily="66" charset="0"/>
                        <a:ea typeface="等线" panose="02010600030101010101" pitchFamily="2" charset="-122"/>
                        <a:cs typeface="Times New Roman" panose="02020603050405020304" pitchFamily="18" charset="0"/>
                      </a:endParaRPr>
                    </a:p>
                  </a:txBody>
                  <a:tcPr anchor="ctr"/>
                </a:tc>
                <a:tc>
                  <a:txBody>
                    <a:bodyPr/>
                    <a:lstStyle/>
                    <a:p>
                      <a:pPr algn="ctr">
                        <a:lnSpc>
                          <a:spcPts val="1000"/>
                        </a:lnSpc>
                        <a:spcBef>
                          <a:spcPts val="300"/>
                        </a:spcBef>
                        <a:spcAft>
                          <a:spcPts val="300"/>
                        </a:spcAft>
                      </a:pPr>
                      <a:r>
                        <a:rPr lang="en-US" sz="1400">
                          <a:effectLst/>
                          <a:latin typeface="Comic Sans MS" panose="030F0702030302020204" pitchFamily="66" charset="0"/>
                        </a:rPr>
                        <a:t>0.40 </a:t>
                      </a:r>
                      <a:endParaRPr lang="zh-CN" sz="1400">
                        <a:effectLst/>
                        <a:latin typeface="Comic Sans MS" panose="030F0702030302020204" pitchFamily="66" charset="0"/>
                        <a:ea typeface="等线" panose="02010600030101010101" pitchFamily="2" charset="-122"/>
                        <a:cs typeface="Times New Roman" panose="02020603050405020304" pitchFamily="18" charset="0"/>
                      </a:endParaRPr>
                    </a:p>
                  </a:txBody>
                  <a:tcPr anchor="ctr"/>
                </a:tc>
                <a:extLst>
                  <a:ext uri="{0D108BD9-81ED-4DB2-BD59-A6C34878D82A}">
                    <a16:rowId xmlns:a16="http://schemas.microsoft.com/office/drawing/2014/main" val="747786000"/>
                  </a:ext>
                </a:extLst>
              </a:tr>
              <a:tr h="459458">
                <a:tc>
                  <a:txBody>
                    <a:bodyPr/>
                    <a:lstStyle/>
                    <a:p>
                      <a:pPr algn="ctr">
                        <a:lnSpc>
                          <a:spcPts val="1000"/>
                        </a:lnSpc>
                        <a:spcBef>
                          <a:spcPts val="300"/>
                        </a:spcBef>
                        <a:spcAft>
                          <a:spcPts val="300"/>
                        </a:spcAft>
                      </a:pPr>
                      <a:r>
                        <a:rPr lang="en-US" sz="1400">
                          <a:effectLst/>
                          <a:latin typeface="Comic Sans MS" panose="030F0702030302020204" pitchFamily="66" charset="0"/>
                        </a:rPr>
                        <a:t>Pressure of the outlet (bara)</a:t>
                      </a:r>
                      <a:endParaRPr lang="zh-CN" sz="1400">
                        <a:effectLst/>
                        <a:latin typeface="Comic Sans MS" panose="030F0702030302020204" pitchFamily="66" charset="0"/>
                        <a:ea typeface="等线" panose="02010600030101010101" pitchFamily="2" charset="-122"/>
                        <a:cs typeface="Times New Roman" panose="02020603050405020304" pitchFamily="18" charset="0"/>
                      </a:endParaRPr>
                    </a:p>
                  </a:txBody>
                  <a:tcPr anchor="ctr"/>
                </a:tc>
                <a:tc>
                  <a:txBody>
                    <a:bodyPr/>
                    <a:lstStyle/>
                    <a:p>
                      <a:pPr algn="ctr">
                        <a:lnSpc>
                          <a:spcPts val="1000"/>
                        </a:lnSpc>
                        <a:spcBef>
                          <a:spcPts val="300"/>
                        </a:spcBef>
                        <a:spcAft>
                          <a:spcPts val="300"/>
                        </a:spcAft>
                      </a:pPr>
                      <a:r>
                        <a:rPr lang="en-US" sz="1400">
                          <a:effectLst/>
                          <a:latin typeface="Comic Sans MS" panose="030F0702030302020204" pitchFamily="66" charset="0"/>
                        </a:rPr>
                        <a:t>18.54 </a:t>
                      </a:r>
                      <a:endParaRPr lang="zh-CN" sz="1400">
                        <a:effectLst/>
                        <a:latin typeface="Comic Sans MS" panose="030F0702030302020204" pitchFamily="66" charset="0"/>
                        <a:ea typeface="等线" panose="02010600030101010101" pitchFamily="2" charset="-122"/>
                        <a:cs typeface="Times New Roman" panose="02020603050405020304" pitchFamily="18" charset="0"/>
                      </a:endParaRPr>
                    </a:p>
                  </a:txBody>
                  <a:tcPr anchor="ctr"/>
                </a:tc>
                <a:tc>
                  <a:txBody>
                    <a:bodyPr/>
                    <a:lstStyle/>
                    <a:p>
                      <a:pPr algn="ctr">
                        <a:lnSpc>
                          <a:spcPts val="1000"/>
                        </a:lnSpc>
                        <a:spcBef>
                          <a:spcPts val="300"/>
                        </a:spcBef>
                        <a:spcAft>
                          <a:spcPts val="300"/>
                        </a:spcAft>
                      </a:pPr>
                      <a:r>
                        <a:rPr lang="en-US" sz="1400">
                          <a:effectLst/>
                          <a:latin typeface="Comic Sans MS" panose="030F0702030302020204" pitchFamily="66" charset="0"/>
                        </a:rPr>
                        <a:t>4.05 </a:t>
                      </a:r>
                      <a:endParaRPr lang="zh-CN" sz="1400">
                        <a:effectLst/>
                        <a:latin typeface="Comic Sans MS" panose="030F0702030302020204" pitchFamily="66" charset="0"/>
                        <a:ea typeface="等线" panose="02010600030101010101" pitchFamily="2" charset="-122"/>
                        <a:cs typeface="Times New Roman" panose="02020603050405020304" pitchFamily="18" charset="0"/>
                      </a:endParaRPr>
                    </a:p>
                  </a:txBody>
                  <a:tcPr anchor="ctr"/>
                </a:tc>
                <a:tc>
                  <a:txBody>
                    <a:bodyPr/>
                    <a:lstStyle/>
                    <a:p>
                      <a:pPr algn="ctr">
                        <a:lnSpc>
                          <a:spcPts val="1000"/>
                        </a:lnSpc>
                        <a:spcBef>
                          <a:spcPts val="300"/>
                        </a:spcBef>
                        <a:spcAft>
                          <a:spcPts val="300"/>
                        </a:spcAft>
                      </a:pPr>
                      <a:r>
                        <a:rPr lang="en-US" sz="1400">
                          <a:effectLst/>
                          <a:latin typeface="Comic Sans MS" panose="030F0702030302020204" pitchFamily="66" charset="0"/>
                        </a:rPr>
                        <a:t>1.05 </a:t>
                      </a:r>
                      <a:endParaRPr lang="zh-CN" sz="1400">
                        <a:effectLst/>
                        <a:latin typeface="Comic Sans MS" panose="030F0702030302020204" pitchFamily="66" charset="0"/>
                        <a:ea typeface="等线" panose="02010600030101010101" pitchFamily="2" charset="-122"/>
                        <a:cs typeface="Times New Roman" panose="02020603050405020304" pitchFamily="18" charset="0"/>
                      </a:endParaRPr>
                    </a:p>
                  </a:txBody>
                  <a:tcPr anchor="ctr"/>
                </a:tc>
                <a:extLst>
                  <a:ext uri="{0D108BD9-81ED-4DB2-BD59-A6C34878D82A}">
                    <a16:rowId xmlns:a16="http://schemas.microsoft.com/office/drawing/2014/main" val="1739560211"/>
                  </a:ext>
                </a:extLst>
              </a:tr>
              <a:tr h="457037">
                <a:tc>
                  <a:txBody>
                    <a:bodyPr/>
                    <a:lstStyle/>
                    <a:p>
                      <a:pPr algn="ctr">
                        <a:lnSpc>
                          <a:spcPts val="1000"/>
                        </a:lnSpc>
                        <a:spcBef>
                          <a:spcPts val="300"/>
                        </a:spcBef>
                        <a:spcAft>
                          <a:spcPts val="300"/>
                        </a:spcAft>
                      </a:pPr>
                      <a:r>
                        <a:rPr lang="en-US" sz="1400" dirty="0">
                          <a:effectLst/>
                          <a:latin typeface="Comic Sans MS" panose="030F0702030302020204" pitchFamily="66" charset="0"/>
                        </a:rPr>
                        <a:t>Adiabatic efficiency </a:t>
                      </a:r>
                      <a:r>
                        <a:rPr lang="zh-CN" sz="1400" dirty="0">
                          <a:effectLst/>
                          <a:latin typeface="Comic Sans MS" panose="030F0702030302020204" pitchFamily="66" charset="0"/>
                        </a:rPr>
                        <a:t>（</a:t>
                      </a:r>
                      <a:r>
                        <a:rPr lang="en-US" sz="1400" dirty="0">
                          <a:effectLst/>
                          <a:latin typeface="Comic Sans MS" panose="030F0702030302020204" pitchFamily="66" charset="0"/>
                        </a:rPr>
                        <a:t>%</a:t>
                      </a:r>
                      <a:r>
                        <a:rPr lang="zh-CN" sz="1400" dirty="0">
                          <a:effectLst/>
                          <a:latin typeface="Comic Sans MS" panose="030F0702030302020204" pitchFamily="66" charset="0"/>
                        </a:rPr>
                        <a:t>）</a:t>
                      </a:r>
                      <a:endParaRPr lang="zh-CN" sz="1400" dirty="0">
                        <a:effectLst/>
                        <a:latin typeface="Comic Sans MS" panose="030F0702030302020204" pitchFamily="66" charset="0"/>
                        <a:ea typeface="等线" panose="02010600030101010101" pitchFamily="2" charset="-122"/>
                        <a:cs typeface="Times New Roman" panose="02020603050405020304" pitchFamily="18" charset="0"/>
                      </a:endParaRPr>
                    </a:p>
                  </a:txBody>
                  <a:tcPr anchor="ctr"/>
                </a:tc>
                <a:tc>
                  <a:txBody>
                    <a:bodyPr/>
                    <a:lstStyle/>
                    <a:p>
                      <a:pPr algn="ctr">
                        <a:lnSpc>
                          <a:spcPts val="1000"/>
                        </a:lnSpc>
                        <a:spcBef>
                          <a:spcPts val="300"/>
                        </a:spcBef>
                        <a:spcAft>
                          <a:spcPts val="300"/>
                        </a:spcAft>
                      </a:pPr>
                      <a:r>
                        <a:rPr lang="en-US" sz="1400">
                          <a:effectLst/>
                          <a:latin typeface="Comic Sans MS" panose="030F0702030302020204" pitchFamily="66" charset="0"/>
                        </a:rPr>
                        <a:t>85</a:t>
                      </a:r>
                      <a:endParaRPr lang="zh-CN" sz="1400">
                        <a:effectLst/>
                        <a:latin typeface="Comic Sans MS" panose="030F0702030302020204" pitchFamily="66" charset="0"/>
                        <a:ea typeface="等线" panose="02010600030101010101" pitchFamily="2" charset="-122"/>
                        <a:cs typeface="Times New Roman" panose="02020603050405020304" pitchFamily="18" charset="0"/>
                      </a:endParaRPr>
                    </a:p>
                  </a:txBody>
                  <a:tcPr anchor="ctr"/>
                </a:tc>
                <a:tc>
                  <a:txBody>
                    <a:bodyPr/>
                    <a:lstStyle/>
                    <a:p>
                      <a:pPr algn="ctr">
                        <a:lnSpc>
                          <a:spcPts val="1000"/>
                        </a:lnSpc>
                        <a:spcBef>
                          <a:spcPts val="300"/>
                        </a:spcBef>
                        <a:spcAft>
                          <a:spcPts val="300"/>
                        </a:spcAft>
                      </a:pPr>
                      <a:r>
                        <a:rPr lang="en-US" sz="1400">
                          <a:effectLst/>
                          <a:latin typeface="Comic Sans MS" panose="030F0702030302020204" pitchFamily="66" charset="0"/>
                        </a:rPr>
                        <a:t>85</a:t>
                      </a:r>
                      <a:endParaRPr lang="zh-CN" sz="1400">
                        <a:effectLst/>
                        <a:latin typeface="Comic Sans MS" panose="030F0702030302020204" pitchFamily="66" charset="0"/>
                        <a:ea typeface="等线" panose="02010600030101010101" pitchFamily="2" charset="-122"/>
                        <a:cs typeface="Times New Roman" panose="02020603050405020304" pitchFamily="18" charset="0"/>
                      </a:endParaRPr>
                    </a:p>
                  </a:txBody>
                  <a:tcPr anchor="ctr"/>
                </a:tc>
                <a:tc>
                  <a:txBody>
                    <a:bodyPr/>
                    <a:lstStyle/>
                    <a:p>
                      <a:pPr algn="ctr">
                        <a:lnSpc>
                          <a:spcPts val="1000"/>
                        </a:lnSpc>
                        <a:spcBef>
                          <a:spcPts val="300"/>
                        </a:spcBef>
                        <a:spcAft>
                          <a:spcPts val="300"/>
                        </a:spcAft>
                      </a:pPr>
                      <a:r>
                        <a:rPr lang="en-US" sz="1400">
                          <a:effectLst/>
                          <a:latin typeface="Comic Sans MS" panose="030F0702030302020204" pitchFamily="66" charset="0"/>
                        </a:rPr>
                        <a:t>85</a:t>
                      </a:r>
                      <a:endParaRPr lang="zh-CN" sz="1400">
                        <a:effectLst/>
                        <a:latin typeface="Comic Sans MS" panose="030F0702030302020204" pitchFamily="66" charset="0"/>
                        <a:ea typeface="等线" panose="02010600030101010101" pitchFamily="2" charset="-122"/>
                        <a:cs typeface="Times New Roman" panose="02020603050405020304" pitchFamily="18" charset="0"/>
                      </a:endParaRPr>
                    </a:p>
                  </a:txBody>
                  <a:tcPr anchor="ctr"/>
                </a:tc>
                <a:extLst>
                  <a:ext uri="{0D108BD9-81ED-4DB2-BD59-A6C34878D82A}">
                    <a16:rowId xmlns:a16="http://schemas.microsoft.com/office/drawing/2014/main" val="1166941458"/>
                  </a:ext>
                </a:extLst>
              </a:tr>
              <a:tr h="626320">
                <a:tc>
                  <a:txBody>
                    <a:bodyPr/>
                    <a:lstStyle/>
                    <a:p>
                      <a:pPr algn="ctr">
                        <a:lnSpc>
                          <a:spcPts val="1000"/>
                        </a:lnSpc>
                        <a:spcBef>
                          <a:spcPts val="300"/>
                        </a:spcBef>
                        <a:spcAft>
                          <a:spcPts val="300"/>
                        </a:spcAft>
                      </a:pPr>
                      <a:r>
                        <a:rPr lang="en-US" sz="1400">
                          <a:effectLst/>
                          <a:latin typeface="Comic Sans MS" panose="030F0702030302020204" pitchFamily="66" charset="0"/>
                        </a:rPr>
                        <a:t>Power consumption (kW)</a:t>
                      </a:r>
                      <a:endParaRPr lang="zh-CN" sz="1400">
                        <a:effectLst/>
                        <a:latin typeface="Comic Sans MS" panose="030F0702030302020204" pitchFamily="66" charset="0"/>
                        <a:ea typeface="等线" panose="02010600030101010101" pitchFamily="2" charset="-122"/>
                        <a:cs typeface="Times New Roman" panose="02020603050405020304" pitchFamily="18" charset="0"/>
                      </a:endParaRPr>
                    </a:p>
                  </a:txBody>
                  <a:tcPr anchor="ctr"/>
                </a:tc>
                <a:tc>
                  <a:txBody>
                    <a:bodyPr/>
                    <a:lstStyle/>
                    <a:p>
                      <a:pPr algn="ctr">
                        <a:lnSpc>
                          <a:spcPts val="1000"/>
                        </a:lnSpc>
                        <a:spcBef>
                          <a:spcPts val="300"/>
                        </a:spcBef>
                        <a:spcAft>
                          <a:spcPts val="300"/>
                        </a:spcAft>
                      </a:pPr>
                      <a:r>
                        <a:rPr lang="en-US" sz="1400" dirty="0">
                          <a:effectLst/>
                          <a:latin typeface="Comic Sans MS" panose="030F0702030302020204" pitchFamily="66" charset="0"/>
                        </a:rPr>
                        <a:t>2568 </a:t>
                      </a:r>
                      <a:endParaRPr lang="zh-CN" sz="1400" dirty="0">
                        <a:effectLst/>
                        <a:latin typeface="Comic Sans MS" panose="030F0702030302020204" pitchFamily="66" charset="0"/>
                        <a:ea typeface="等线" panose="02010600030101010101" pitchFamily="2" charset="-122"/>
                        <a:cs typeface="Times New Roman" panose="02020603050405020304" pitchFamily="18" charset="0"/>
                      </a:endParaRPr>
                    </a:p>
                  </a:txBody>
                  <a:tcPr anchor="ctr"/>
                </a:tc>
                <a:tc>
                  <a:txBody>
                    <a:bodyPr/>
                    <a:lstStyle/>
                    <a:p>
                      <a:pPr algn="ctr">
                        <a:lnSpc>
                          <a:spcPts val="1000"/>
                        </a:lnSpc>
                        <a:spcBef>
                          <a:spcPts val="300"/>
                        </a:spcBef>
                        <a:spcAft>
                          <a:spcPts val="300"/>
                        </a:spcAft>
                      </a:pPr>
                      <a:r>
                        <a:rPr lang="en-US" sz="1400">
                          <a:effectLst/>
                          <a:latin typeface="Comic Sans MS" panose="030F0702030302020204" pitchFamily="66" charset="0"/>
                        </a:rPr>
                        <a:t>1155</a:t>
                      </a:r>
                      <a:endParaRPr lang="zh-CN" sz="1400">
                        <a:effectLst/>
                        <a:latin typeface="Comic Sans MS" panose="030F0702030302020204" pitchFamily="66" charset="0"/>
                        <a:ea typeface="等线" panose="02010600030101010101" pitchFamily="2" charset="-122"/>
                        <a:cs typeface="Times New Roman" panose="02020603050405020304" pitchFamily="18" charset="0"/>
                      </a:endParaRPr>
                    </a:p>
                  </a:txBody>
                  <a:tcPr anchor="ctr"/>
                </a:tc>
                <a:tc>
                  <a:txBody>
                    <a:bodyPr/>
                    <a:lstStyle/>
                    <a:p>
                      <a:pPr algn="ctr">
                        <a:lnSpc>
                          <a:spcPts val="1000"/>
                        </a:lnSpc>
                        <a:spcBef>
                          <a:spcPts val="300"/>
                        </a:spcBef>
                        <a:spcAft>
                          <a:spcPts val="300"/>
                        </a:spcAft>
                      </a:pPr>
                      <a:r>
                        <a:rPr lang="en-US" sz="1400" dirty="0">
                          <a:effectLst/>
                          <a:latin typeface="Comic Sans MS" panose="030F0702030302020204" pitchFamily="66" charset="0"/>
                        </a:rPr>
                        <a:t>196.3</a:t>
                      </a:r>
                      <a:endParaRPr lang="zh-CN" sz="1400" dirty="0">
                        <a:effectLst/>
                        <a:latin typeface="Comic Sans MS" panose="030F0702030302020204" pitchFamily="66" charset="0"/>
                        <a:ea typeface="等线" panose="02010600030101010101" pitchFamily="2" charset="-122"/>
                        <a:cs typeface="Times New Roman" panose="02020603050405020304" pitchFamily="18" charset="0"/>
                      </a:endParaRPr>
                    </a:p>
                  </a:txBody>
                  <a:tcPr anchor="ctr"/>
                </a:tc>
                <a:extLst>
                  <a:ext uri="{0D108BD9-81ED-4DB2-BD59-A6C34878D82A}">
                    <a16:rowId xmlns:a16="http://schemas.microsoft.com/office/drawing/2014/main" val="1904550448"/>
                  </a:ext>
                </a:extLst>
              </a:tr>
            </a:tbl>
          </a:graphicData>
        </a:graphic>
      </p:graphicFrame>
      <p:sp>
        <p:nvSpPr>
          <p:cNvPr id="9" name="矩形 8">
            <a:extLst>
              <a:ext uri="{FF2B5EF4-FFF2-40B4-BE49-F238E27FC236}">
                <a16:creationId xmlns:a16="http://schemas.microsoft.com/office/drawing/2014/main" id="{D4AE11C5-73F1-4CB4-93F8-AF274931CB2A}"/>
              </a:ext>
            </a:extLst>
          </p:cNvPr>
          <p:cNvSpPr/>
          <p:nvPr/>
        </p:nvSpPr>
        <p:spPr>
          <a:xfrm>
            <a:off x="7282714" y="1022966"/>
            <a:ext cx="357982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zh-CN" sz="1800" b="0" i="0" u="none" strike="noStrike" kern="1200" cap="none" spc="0" normalizeH="0" baseline="0" noProof="0" dirty="0">
                <a:ln>
                  <a:noFill/>
                </a:ln>
                <a:solidFill>
                  <a:srgbClr val="FF0000"/>
                </a:solidFill>
                <a:effectLst/>
                <a:uLnTx/>
                <a:uFillTx/>
                <a:latin typeface="Comic Sans MS" panose="030F0702030302020204" pitchFamily="66" charset="0"/>
                <a:ea typeface="MS Mincho" panose="02020609040205080304" pitchFamily="49" charset="-128"/>
              </a:rPr>
              <a:t>Parameters of the refrigerator</a:t>
            </a:r>
            <a:endParaRPr kumimoji="0" lang="zh-CN" altLang="en-US" sz="1800" b="0" i="0" u="none" strike="noStrike" kern="1200" cap="none" spc="0" normalizeH="0" baseline="0" noProof="0" dirty="0">
              <a:ln>
                <a:noFill/>
              </a:ln>
              <a:solidFill>
                <a:srgbClr val="FF0000"/>
              </a:solidFill>
              <a:effectLst/>
              <a:uLnTx/>
              <a:uFillTx/>
              <a:latin typeface="Comic Sans MS" panose="030F0702030302020204" pitchFamily="66" charset="0"/>
              <a:ea typeface="宋体" panose="02010600030101010101" pitchFamily="2" charset="-122"/>
            </a:endParaRPr>
          </a:p>
        </p:txBody>
      </p:sp>
      <p:sp>
        <p:nvSpPr>
          <p:cNvPr id="10" name="矩形 9">
            <a:extLst>
              <a:ext uri="{FF2B5EF4-FFF2-40B4-BE49-F238E27FC236}">
                <a16:creationId xmlns:a16="http://schemas.microsoft.com/office/drawing/2014/main" id="{C0D750D4-4F9E-4192-B83A-8C2898841CC5}"/>
              </a:ext>
            </a:extLst>
          </p:cNvPr>
          <p:cNvSpPr/>
          <p:nvPr/>
        </p:nvSpPr>
        <p:spPr>
          <a:xfrm>
            <a:off x="7282714" y="3358743"/>
            <a:ext cx="3581430"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altLang="zh-CN" sz="1800" b="0" i="0" u="none" strike="noStrike" kern="1200" cap="none" spc="0" normalizeH="0" baseline="0" noProof="0" dirty="0">
                <a:ln>
                  <a:noFill/>
                </a:ln>
                <a:solidFill>
                  <a:srgbClr val="FF0000"/>
                </a:solidFill>
                <a:effectLst/>
                <a:uLnTx/>
                <a:uFillTx/>
                <a:latin typeface="Comic Sans MS" panose="030F0702030302020204" pitchFamily="66" charset="0"/>
                <a:ea typeface="MS Mincho" panose="02020609040205080304" pitchFamily="49" charset="-128"/>
              </a:rPr>
              <a:t>Parameters of the compressors</a:t>
            </a:r>
            <a:endParaRPr kumimoji="0" lang="zh-CN" altLang="en-US" sz="1800" b="0" i="0" u="none" strike="noStrike" kern="1200" cap="none" spc="0" normalizeH="0" baseline="0" noProof="0" dirty="0">
              <a:ln>
                <a:noFill/>
              </a:ln>
              <a:solidFill>
                <a:srgbClr val="FF0000"/>
              </a:solidFill>
              <a:effectLst/>
              <a:uLnTx/>
              <a:uFillTx/>
              <a:latin typeface="Comic Sans MS" panose="030F0702030302020204" pitchFamily="66" charset="0"/>
              <a:ea typeface="宋体" panose="02010600030101010101" pitchFamily="2" charset="-122"/>
            </a:endParaRPr>
          </a:p>
        </p:txBody>
      </p:sp>
      <p:sp>
        <p:nvSpPr>
          <p:cNvPr id="12" name="文本框 11">
            <a:extLst>
              <a:ext uri="{FF2B5EF4-FFF2-40B4-BE49-F238E27FC236}">
                <a16:creationId xmlns:a16="http://schemas.microsoft.com/office/drawing/2014/main" id="{1DD1066C-3E7E-4DDE-85C1-A99940FFC9BD}"/>
              </a:ext>
            </a:extLst>
          </p:cNvPr>
          <p:cNvSpPr txBox="1"/>
          <p:nvPr/>
        </p:nvSpPr>
        <p:spPr>
          <a:xfrm>
            <a:off x="125095" y="1519160"/>
            <a:ext cx="4906010" cy="584775"/>
          </a:xfrm>
          <a:prstGeom prst="rect">
            <a:avLst/>
          </a:prstGeom>
          <a:noFill/>
        </p:spPr>
        <p:txBody>
          <a:bodyPr wrap="square">
            <a:spAutoFit/>
          </a:bodyPr>
          <a:lstStyle/>
          <a:p>
            <a:pPr algn="ctr">
              <a:buFont typeface="Arial" panose="020B0604020202020204" pitchFamily="34" charset="0"/>
              <a:buChar char="•"/>
            </a:pPr>
            <a:r>
              <a:rPr lang="en-US" altLang="zh-CN" sz="1600" b="1" dirty="0">
                <a:latin typeface="微软雅黑" panose="020B0503020204020204" pitchFamily="34" charset="-122"/>
                <a:ea typeface="微软雅黑" panose="020B0503020204020204" pitchFamily="34" charset="-122"/>
              </a:rPr>
              <a:t>TIPC, CAS &amp; Zhongshan Institute of Advanced Cryogenic Technology</a:t>
            </a:r>
          </a:p>
        </p:txBody>
      </p:sp>
      <p:sp>
        <p:nvSpPr>
          <p:cNvPr id="13" name="文本框 12">
            <a:extLst>
              <a:ext uri="{FF2B5EF4-FFF2-40B4-BE49-F238E27FC236}">
                <a16:creationId xmlns:a16="http://schemas.microsoft.com/office/drawing/2014/main" id="{BDEBD62A-B15B-F646-EBDD-67747A455B39}"/>
              </a:ext>
            </a:extLst>
          </p:cNvPr>
          <p:cNvSpPr txBox="1"/>
          <p:nvPr/>
        </p:nvSpPr>
        <p:spPr>
          <a:xfrm>
            <a:off x="245948" y="954784"/>
            <a:ext cx="4664303" cy="461665"/>
          </a:xfrm>
          <a:prstGeom prst="rect">
            <a:avLst/>
          </a:prstGeom>
          <a:noFill/>
        </p:spPr>
        <p:txBody>
          <a:bodyPr wrap="square" rtlCol="0">
            <a:spAutoFit/>
          </a:bodyPr>
          <a:lstStyle/>
          <a:p>
            <a:r>
              <a:rPr lang="en-US" altLang="zh-CN" sz="2400" b="1" dirty="0">
                <a:latin typeface="Arial" panose="020B0604020202020204" pitchFamily="34" charset="0"/>
                <a:ea typeface="黑体" panose="02010609060101010101" pitchFamily="49" charset="-122"/>
                <a:cs typeface="Arial" panose="020B0604020202020204" pitchFamily="34" charset="0"/>
              </a:rPr>
              <a:t>18kW@4.5K large refrigerator</a:t>
            </a:r>
            <a:endParaRPr lang="zh-CN" altLang="en-US" b="1" dirty="0">
              <a:latin typeface="Arial" panose="020B0604020202020204" pitchFamily="34" charset="0"/>
              <a:ea typeface="仿宋" panose="02010609060101010101" pitchFamily="49" charset="-122"/>
              <a:cs typeface="Arial" panose="020B0604020202020204" pitchFamily="34" charset="0"/>
            </a:endParaRPr>
          </a:p>
        </p:txBody>
      </p:sp>
      <p:sp>
        <p:nvSpPr>
          <p:cNvPr id="11" name="Slide Number Placeholder 2">
            <a:extLst>
              <a:ext uri="{FF2B5EF4-FFF2-40B4-BE49-F238E27FC236}">
                <a16:creationId xmlns:a16="http://schemas.microsoft.com/office/drawing/2014/main" id="{52DEAAEB-2857-4AFC-B33A-C85019E01187}"/>
              </a:ext>
            </a:extLst>
          </p:cNvPr>
          <p:cNvSpPr txBox="1">
            <a:spLocks/>
          </p:cNvSpPr>
          <p:nvPr/>
        </p:nvSpPr>
        <p:spPr>
          <a:xfrm>
            <a:off x="9069808" y="6338623"/>
            <a:ext cx="2844800" cy="365125"/>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tint val="75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15E9139-A00B-4B2A-98A6-095DC08F1345}" type="slidenum">
              <a:rPr lang="zh-CN" altLang="en-US" smtClean="0"/>
              <a:pPr/>
              <a:t>22</a:t>
            </a:fld>
            <a:endParaRPr lang="zh-CN" altLang="en-US" dirty="0"/>
          </a:p>
        </p:txBody>
      </p:sp>
    </p:spTree>
    <p:extLst>
      <p:ext uri="{BB962C8B-B14F-4D97-AF65-F5344CB8AC3E}">
        <p14:creationId xmlns:p14="http://schemas.microsoft.com/office/powerpoint/2010/main" val="2166221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a:extLst>
              <a:ext uri="{FF2B5EF4-FFF2-40B4-BE49-F238E27FC236}">
                <a16:creationId xmlns:a16="http://schemas.microsoft.com/office/drawing/2014/main" id="{4865A87E-F982-473F-A593-9903B1E59D4E}"/>
              </a:ext>
            </a:extLst>
          </p:cNvPr>
          <p:cNvSpPr>
            <a:spLocks noGrp="1"/>
          </p:cNvSpPr>
          <p:nvPr>
            <p:ph type="sldNum" sz="quarter" idx="12"/>
          </p:nvPr>
        </p:nvSpPr>
        <p:spPr>
          <a:xfrm>
            <a:off x="8932016" y="6314392"/>
            <a:ext cx="2844800" cy="365125"/>
          </a:xfrm>
        </p:spPr>
        <p:txBody>
          <a:bodyPr/>
          <a:lstStyle/>
          <a:p>
            <a:fld id="{F15E9139-A00B-4B2A-98A6-095DC08F1345}" type="slidenum">
              <a:rPr lang="zh-CN" altLang="en-US" smtClean="0"/>
              <a:pPr/>
              <a:t>23</a:t>
            </a:fld>
            <a:endParaRPr lang="zh-CN" altLang="en-US" dirty="0"/>
          </a:p>
        </p:txBody>
      </p:sp>
      <p:pic>
        <p:nvPicPr>
          <p:cNvPr id="5" name="图片 4">
            <a:extLst>
              <a:ext uri="{FF2B5EF4-FFF2-40B4-BE49-F238E27FC236}">
                <a16:creationId xmlns:a16="http://schemas.microsoft.com/office/drawing/2014/main" id="{8551A79F-FF86-479B-A27D-99358C71196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20562" y="1028778"/>
            <a:ext cx="4327065" cy="2333189"/>
          </a:xfrm>
          <a:prstGeom prst="rect">
            <a:avLst/>
          </a:prstGeom>
          <a:noFill/>
          <a:ln>
            <a:noFill/>
          </a:ln>
        </p:spPr>
      </p:pic>
      <p:pic>
        <p:nvPicPr>
          <p:cNvPr id="7" name="图片 6">
            <a:extLst>
              <a:ext uri="{FF2B5EF4-FFF2-40B4-BE49-F238E27FC236}">
                <a16:creationId xmlns:a16="http://schemas.microsoft.com/office/drawing/2014/main" id="{8971CE06-3954-48EA-B4C2-E3ED4766CC7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20562" y="3721913"/>
            <a:ext cx="4222115" cy="2453005"/>
          </a:xfrm>
          <a:prstGeom prst="rect">
            <a:avLst/>
          </a:prstGeom>
          <a:noFill/>
          <a:ln>
            <a:noFill/>
          </a:ln>
        </p:spPr>
      </p:pic>
      <p:sp>
        <p:nvSpPr>
          <p:cNvPr id="8" name="Rectangle 2">
            <a:extLst>
              <a:ext uri="{FF2B5EF4-FFF2-40B4-BE49-F238E27FC236}">
                <a16:creationId xmlns:a16="http://schemas.microsoft.com/office/drawing/2014/main" id="{F3F1CB59-C5D1-47E2-B9B1-BE312BAD8B07}"/>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pic>
        <p:nvPicPr>
          <p:cNvPr id="2049" name="图片 28">
            <a:extLst>
              <a:ext uri="{FF2B5EF4-FFF2-40B4-BE49-F238E27FC236}">
                <a16:creationId xmlns:a16="http://schemas.microsoft.com/office/drawing/2014/main" id="{476543C6-75EE-4290-8261-35A5638AED4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47626" y="2997582"/>
            <a:ext cx="6734316" cy="3681935"/>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3">
            <a:extLst>
              <a:ext uri="{FF2B5EF4-FFF2-40B4-BE49-F238E27FC236}">
                <a16:creationId xmlns:a16="http://schemas.microsoft.com/office/drawing/2014/main" id="{AFA9A739-39EB-4015-AC7C-4F38BDABC671}"/>
              </a:ext>
            </a:extLst>
          </p:cNvPr>
          <p:cNvSpPr>
            <a:spLocks noChangeArrowheads="1"/>
          </p:cNvSpPr>
          <p:nvPr/>
        </p:nvSpPr>
        <p:spPr bwMode="auto">
          <a:xfrm>
            <a:off x="6531429" y="6310185"/>
            <a:ext cx="270194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zh-CN" b="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b) 2K </a:t>
            </a:r>
            <a:r>
              <a:rPr kumimoji="0" lang="en-GB" altLang="zh-CN" b="0" i="0" u="none" strike="noStrike" cap="none" normalizeH="0" baseline="0" dirty="0" err="1">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coldbox</a:t>
            </a:r>
            <a:endParaRPr kumimoji="0" lang="en-GB" altLang="zh-CN" sz="2800" b="0" i="0" u="none" strike="noStrike" cap="none" normalizeH="0" baseline="0" dirty="0">
              <a:ln>
                <a:noFill/>
              </a:ln>
              <a:solidFill>
                <a:schemeClr val="tx1"/>
              </a:solidFill>
              <a:effectLst/>
              <a:latin typeface="Arial" panose="020B0604020202020204" pitchFamily="34" charset="0"/>
            </a:endParaRPr>
          </a:p>
        </p:txBody>
      </p:sp>
      <p:sp>
        <p:nvSpPr>
          <p:cNvPr id="11" name="Rectangle 3">
            <a:extLst>
              <a:ext uri="{FF2B5EF4-FFF2-40B4-BE49-F238E27FC236}">
                <a16:creationId xmlns:a16="http://schemas.microsoft.com/office/drawing/2014/main" id="{1A606F9B-60C4-45CE-82E4-488A69ED48D3}"/>
              </a:ext>
            </a:extLst>
          </p:cNvPr>
          <p:cNvSpPr>
            <a:spLocks noChangeArrowheads="1"/>
          </p:cNvSpPr>
          <p:nvPr/>
        </p:nvSpPr>
        <p:spPr bwMode="auto">
          <a:xfrm>
            <a:off x="6230067" y="3382834"/>
            <a:ext cx="270194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altLang="zh-CN" b="0" i="0" u="none" strike="noStrike" cap="none" normalizeH="0" baseline="0" dirty="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 4K </a:t>
            </a:r>
            <a:r>
              <a:rPr kumimoji="0" lang="en-GB" altLang="zh-CN" b="0" i="0" u="none" strike="noStrike" cap="none" normalizeH="0" baseline="0" dirty="0" err="1">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coldbox</a:t>
            </a:r>
            <a:endParaRPr kumimoji="0" lang="en-GB" altLang="zh-CN" sz="2800" b="0" i="0" u="none" strike="noStrike" cap="none" normalizeH="0" baseline="0" dirty="0">
              <a:ln>
                <a:noFill/>
              </a:ln>
              <a:solidFill>
                <a:schemeClr val="tx1"/>
              </a:solidFill>
              <a:effectLst/>
              <a:latin typeface="Arial" panose="020B0604020202020204" pitchFamily="34" charset="0"/>
            </a:endParaRPr>
          </a:p>
        </p:txBody>
      </p:sp>
      <p:sp>
        <p:nvSpPr>
          <p:cNvPr id="18" name="标题 2">
            <a:extLst>
              <a:ext uri="{FF2B5EF4-FFF2-40B4-BE49-F238E27FC236}">
                <a16:creationId xmlns:a16="http://schemas.microsoft.com/office/drawing/2014/main" id="{877D18C7-D028-4160-9597-BAE8D7B096CE}"/>
              </a:ext>
            </a:extLst>
          </p:cNvPr>
          <p:cNvSpPr>
            <a:spLocks noGrp="1"/>
          </p:cNvSpPr>
          <p:nvPr>
            <p:ph type="title"/>
          </p:nvPr>
        </p:nvSpPr>
        <p:spPr>
          <a:xfrm>
            <a:off x="0" y="85702"/>
            <a:ext cx="12192000" cy="725470"/>
          </a:xfrm>
        </p:spPr>
        <p:txBody>
          <a:bodyPr/>
          <a:lstStyle/>
          <a:p>
            <a:pPr marL="0" indent="0">
              <a:buNone/>
            </a:pPr>
            <a:r>
              <a:rPr lang="en-US" altLang="zh-CN" b="1" dirty="0"/>
              <a:t>Large refrigerator Mechanical Design</a:t>
            </a:r>
          </a:p>
        </p:txBody>
      </p:sp>
      <p:pic>
        <p:nvPicPr>
          <p:cNvPr id="6" name="图片 5">
            <a:extLst>
              <a:ext uri="{FF2B5EF4-FFF2-40B4-BE49-F238E27FC236}">
                <a16:creationId xmlns:a16="http://schemas.microsoft.com/office/drawing/2014/main" id="{A9DFD7C7-E720-472E-BFC7-A05656C1A7A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418044" y="1028778"/>
            <a:ext cx="5259123" cy="2181936"/>
          </a:xfrm>
          <a:prstGeom prst="rect">
            <a:avLst/>
          </a:prstGeom>
          <a:noFill/>
        </p:spPr>
      </p:pic>
    </p:spTree>
    <p:extLst>
      <p:ext uri="{BB962C8B-B14F-4D97-AF65-F5344CB8AC3E}">
        <p14:creationId xmlns:p14="http://schemas.microsoft.com/office/powerpoint/2010/main" val="3166462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518373ED-5DD8-4BF0-A20A-321C2116212A}"/>
              </a:ext>
            </a:extLst>
          </p:cNvPr>
          <p:cNvSpPr>
            <a:spLocks noGrp="1"/>
          </p:cNvSpPr>
          <p:nvPr>
            <p:ph type="title"/>
          </p:nvPr>
        </p:nvSpPr>
        <p:spPr/>
        <p:txBody>
          <a:bodyPr/>
          <a:lstStyle/>
          <a:p>
            <a:r>
              <a:rPr lang="en-US" altLang="zh-CN" b="1" dirty="0"/>
              <a:t>Large refrigerator R&amp;D progress &amp; Plan</a:t>
            </a:r>
            <a:endParaRPr lang="zh-CN" altLang="en-US" dirty="0"/>
          </a:p>
        </p:txBody>
      </p:sp>
      <p:sp>
        <p:nvSpPr>
          <p:cNvPr id="4" name="灯片编号占位符 3">
            <a:extLst>
              <a:ext uri="{FF2B5EF4-FFF2-40B4-BE49-F238E27FC236}">
                <a16:creationId xmlns:a16="http://schemas.microsoft.com/office/drawing/2014/main" id="{D30D2F07-49AE-40FE-9AED-8A4222D3C46B}"/>
              </a:ext>
            </a:extLst>
          </p:cNvPr>
          <p:cNvSpPr>
            <a:spLocks noGrp="1"/>
          </p:cNvSpPr>
          <p:nvPr>
            <p:ph type="sldNum" sz="quarter" idx="12"/>
          </p:nvPr>
        </p:nvSpPr>
        <p:spPr/>
        <p:txBody>
          <a:bodyPr/>
          <a:lstStyle/>
          <a:p>
            <a:fld id="{F15E9139-A00B-4B2A-98A6-095DC08F1345}" type="slidenum">
              <a:rPr lang="zh-CN" altLang="en-US" smtClean="0"/>
              <a:pPr/>
              <a:t>24</a:t>
            </a:fld>
            <a:endParaRPr lang="zh-CN" altLang="en-US"/>
          </a:p>
        </p:txBody>
      </p:sp>
      <p:pic>
        <p:nvPicPr>
          <p:cNvPr id="5" name="图片 4">
            <a:extLst>
              <a:ext uri="{FF2B5EF4-FFF2-40B4-BE49-F238E27FC236}">
                <a16:creationId xmlns:a16="http://schemas.microsoft.com/office/drawing/2014/main" id="{2404845C-F982-473E-A2EA-C7CA0973B5E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7829" y="1257843"/>
            <a:ext cx="4069162" cy="2712775"/>
          </a:xfrm>
          <a:prstGeom prst="rect">
            <a:avLst/>
          </a:prstGeom>
        </p:spPr>
      </p:pic>
      <p:pic>
        <p:nvPicPr>
          <p:cNvPr id="6" name="图片 5">
            <a:extLst>
              <a:ext uri="{FF2B5EF4-FFF2-40B4-BE49-F238E27FC236}">
                <a16:creationId xmlns:a16="http://schemas.microsoft.com/office/drawing/2014/main" id="{E478C8D1-54B1-4CEC-AF25-F8CD333E6A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0734" y="1262540"/>
            <a:ext cx="3610769" cy="2708077"/>
          </a:xfrm>
          <a:prstGeom prst="rect">
            <a:avLst/>
          </a:prstGeom>
        </p:spPr>
      </p:pic>
      <p:pic>
        <p:nvPicPr>
          <p:cNvPr id="7" name="图片 6">
            <a:extLst>
              <a:ext uri="{FF2B5EF4-FFF2-40B4-BE49-F238E27FC236}">
                <a16:creationId xmlns:a16="http://schemas.microsoft.com/office/drawing/2014/main" id="{468A6627-8787-4718-B8F3-CF04583FCF2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91007" y="1258833"/>
            <a:ext cx="3615711" cy="2711784"/>
          </a:xfrm>
          <a:prstGeom prst="rect">
            <a:avLst/>
          </a:prstGeom>
        </p:spPr>
      </p:pic>
      <p:sp>
        <p:nvSpPr>
          <p:cNvPr id="8" name="文本框 7">
            <a:extLst>
              <a:ext uri="{FF2B5EF4-FFF2-40B4-BE49-F238E27FC236}">
                <a16:creationId xmlns:a16="http://schemas.microsoft.com/office/drawing/2014/main" id="{1B4EE124-608D-4144-8377-5ABE2AB08A33}"/>
              </a:ext>
            </a:extLst>
          </p:cNvPr>
          <p:cNvSpPr txBox="1"/>
          <p:nvPr/>
        </p:nvSpPr>
        <p:spPr>
          <a:xfrm>
            <a:off x="604709" y="4203866"/>
            <a:ext cx="3295402" cy="461665"/>
          </a:xfrm>
          <a:prstGeom prst="rect">
            <a:avLst/>
          </a:prstGeom>
          <a:noFill/>
        </p:spPr>
        <p:txBody>
          <a:bodyPr wrap="square" rtlCol="0">
            <a:spAutoFit/>
          </a:bodyPr>
          <a:lstStyle/>
          <a:p>
            <a:pPr algn="ctr"/>
            <a:r>
              <a:rPr lang="en-US" altLang="zh-CN" sz="2400" b="1" dirty="0">
                <a:latin typeface="Times New Roman" panose="02020603050405020304" pitchFamily="18" charset="0"/>
                <a:cs typeface="Times New Roman" panose="02020603050405020304" pitchFamily="18" charset="0"/>
              </a:rPr>
              <a:t>Cold Box</a:t>
            </a:r>
            <a:endParaRPr lang="zh-CN" altLang="en-US" sz="2400" b="1" dirty="0">
              <a:latin typeface="Times New Roman" panose="02020603050405020304" pitchFamily="18" charset="0"/>
              <a:cs typeface="Times New Roman" panose="02020603050405020304" pitchFamily="18" charset="0"/>
            </a:endParaRPr>
          </a:p>
        </p:txBody>
      </p:sp>
      <p:sp>
        <p:nvSpPr>
          <p:cNvPr id="9" name="文本框 8">
            <a:extLst>
              <a:ext uri="{FF2B5EF4-FFF2-40B4-BE49-F238E27FC236}">
                <a16:creationId xmlns:a16="http://schemas.microsoft.com/office/drawing/2014/main" id="{CF18F302-2B2B-4E50-85AE-D1108B322F70}"/>
              </a:ext>
            </a:extLst>
          </p:cNvPr>
          <p:cNvSpPr txBox="1"/>
          <p:nvPr/>
        </p:nvSpPr>
        <p:spPr>
          <a:xfrm>
            <a:off x="4651161" y="4203866"/>
            <a:ext cx="3295402" cy="461665"/>
          </a:xfrm>
          <a:prstGeom prst="rect">
            <a:avLst/>
          </a:prstGeom>
          <a:noFill/>
        </p:spPr>
        <p:txBody>
          <a:bodyPr wrap="square" rtlCol="0">
            <a:spAutoFit/>
          </a:bodyPr>
          <a:lstStyle/>
          <a:p>
            <a:pPr algn="ctr"/>
            <a:r>
              <a:rPr lang="en-US" altLang="zh-CN" sz="2400" b="1" dirty="0">
                <a:latin typeface="Times New Roman" panose="02020603050405020304" pitchFamily="18" charset="0"/>
                <a:cs typeface="Times New Roman" panose="02020603050405020304" pitchFamily="18" charset="0"/>
              </a:rPr>
              <a:t>Compressor station</a:t>
            </a:r>
            <a:endParaRPr lang="zh-CN" altLang="en-US" sz="2400" b="1" dirty="0">
              <a:latin typeface="Times New Roman" panose="02020603050405020304" pitchFamily="18" charset="0"/>
              <a:cs typeface="Times New Roman" panose="02020603050405020304" pitchFamily="18" charset="0"/>
            </a:endParaRPr>
          </a:p>
        </p:txBody>
      </p:sp>
      <p:sp>
        <p:nvSpPr>
          <p:cNvPr id="10" name="文本框 9">
            <a:extLst>
              <a:ext uri="{FF2B5EF4-FFF2-40B4-BE49-F238E27FC236}">
                <a16:creationId xmlns:a16="http://schemas.microsoft.com/office/drawing/2014/main" id="{6D72DA7B-38F0-4933-9E58-B47EAB392C3D}"/>
              </a:ext>
            </a:extLst>
          </p:cNvPr>
          <p:cNvSpPr txBox="1"/>
          <p:nvPr/>
        </p:nvSpPr>
        <p:spPr>
          <a:xfrm>
            <a:off x="8468417" y="4203866"/>
            <a:ext cx="3295402" cy="461665"/>
          </a:xfrm>
          <a:prstGeom prst="rect">
            <a:avLst/>
          </a:prstGeom>
          <a:noFill/>
        </p:spPr>
        <p:txBody>
          <a:bodyPr wrap="square" rtlCol="0">
            <a:spAutoFit/>
          </a:bodyPr>
          <a:lstStyle/>
          <a:p>
            <a:pPr algn="ctr"/>
            <a:r>
              <a:rPr lang="en-US" altLang="zh-CN" sz="2400" b="1" dirty="0">
                <a:latin typeface="Times New Roman" panose="02020603050405020304" pitchFamily="18" charset="0"/>
                <a:cs typeface="Times New Roman" panose="02020603050405020304" pitchFamily="18" charset="0"/>
              </a:rPr>
              <a:t>Oil Removal system</a:t>
            </a:r>
            <a:endParaRPr lang="zh-CN" altLang="en-US" sz="2400" b="1" dirty="0">
              <a:latin typeface="Times New Roman" panose="02020603050405020304" pitchFamily="18" charset="0"/>
              <a:cs typeface="Times New Roman" panose="02020603050405020304" pitchFamily="18" charset="0"/>
            </a:endParaRPr>
          </a:p>
        </p:txBody>
      </p:sp>
      <p:sp>
        <p:nvSpPr>
          <p:cNvPr id="11" name="燕尾形 11">
            <a:extLst>
              <a:ext uri="{FF2B5EF4-FFF2-40B4-BE49-F238E27FC236}">
                <a16:creationId xmlns:a16="http://schemas.microsoft.com/office/drawing/2014/main" id="{D3418440-35E3-4B94-9629-80B11E2AE6A9}"/>
              </a:ext>
            </a:extLst>
          </p:cNvPr>
          <p:cNvSpPr/>
          <p:nvPr/>
        </p:nvSpPr>
        <p:spPr>
          <a:xfrm>
            <a:off x="604709" y="5051094"/>
            <a:ext cx="2160000" cy="611579"/>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a:solidFill>
                  <a:schemeClr val="bg1"/>
                </a:solidFill>
                <a:latin typeface="Times New Roman" panose="02020603050405020304" pitchFamily="18" charset="0"/>
                <a:ea typeface="黑体" panose="02010609060101010101" pitchFamily="49" charset="-122"/>
                <a:cs typeface="Times New Roman" panose="02020603050405020304" pitchFamily="18" charset="0"/>
              </a:rPr>
              <a:t>Process design </a:t>
            </a:r>
            <a:endParaRPr lang="zh-CN" altLang="en-US" sz="1600" b="1" dirty="0">
              <a:solidFill>
                <a:schemeClr val="bg1"/>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2" name="燕尾形 16">
            <a:extLst>
              <a:ext uri="{FF2B5EF4-FFF2-40B4-BE49-F238E27FC236}">
                <a16:creationId xmlns:a16="http://schemas.microsoft.com/office/drawing/2014/main" id="{C3C6C365-9386-4F3F-8E82-2CCC6B202108}"/>
              </a:ext>
            </a:extLst>
          </p:cNvPr>
          <p:cNvSpPr/>
          <p:nvPr/>
        </p:nvSpPr>
        <p:spPr>
          <a:xfrm>
            <a:off x="2717887" y="5051093"/>
            <a:ext cx="2160000" cy="611579"/>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a:solidFill>
                  <a:schemeClr val="bg1"/>
                </a:solidFill>
                <a:latin typeface="Times New Roman" panose="02020603050405020304" pitchFamily="18" charset="0"/>
                <a:ea typeface="黑体" panose="02010609060101010101" pitchFamily="49" charset="-122"/>
                <a:cs typeface="Times New Roman" panose="02020603050405020304" pitchFamily="18" charset="0"/>
              </a:rPr>
              <a:t>Construction</a:t>
            </a:r>
            <a:endParaRPr lang="zh-CN" altLang="en-US" sz="1600" b="1" dirty="0">
              <a:solidFill>
                <a:schemeClr val="bg1"/>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3" name="文本框 12">
            <a:extLst>
              <a:ext uri="{FF2B5EF4-FFF2-40B4-BE49-F238E27FC236}">
                <a16:creationId xmlns:a16="http://schemas.microsoft.com/office/drawing/2014/main" id="{A79E2282-0510-4529-958E-B12CB5C2F43D}"/>
              </a:ext>
            </a:extLst>
          </p:cNvPr>
          <p:cNvSpPr txBox="1"/>
          <p:nvPr/>
        </p:nvSpPr>
        <p:spPr>
          <a:xfrm>
            <a:off x="3846607" y="5781099"/>
            <a:ext cx="1609107" cy="646331"/>
          </a:xfrm>
          <a:prstGeom prst="rect">
            <a:avLst/>
          </a:prstGeom>
          <a:noFill/>
        </p:spPr>
        <p:txBody>
          <a:bodyPr wrap="square" rtlCol="0">
            <a:spAutoFit/>
          </a:bodyPr>
          <a:lstStyle/>
          <a:p>
            <a:pPr algn="ctr"/>
            <a:r>
              <a:rPr lang="en-US" altLang="zh-CN" b="1" dirty="0">
                <a:solidFill>
                  <a:srgbClr val="C00000"/>
                </a:solidFill>
                <a:latin typeface="Times New Roman" panose="02020603050405020304" pitchFamily="18" charset="0"/>
                <a:cs typeface="Times New Roman" panose="02020603050405020304" pitchFamily="18" charset="0"/>
              </a:rPr>
              <a:t>June 2024</a:t>
            </a:r>
          </a:p>
          <a:p>
            <a:pPr algn="ctr"/>
            <a:r>
              <a:rPr lang="en-US" altLang="zh-CN" b="1" dirty="0">
                <a:solidFill>
                  <a:srgbClr val="7030A0"/>
                </a:solidFill>
                <a:latin typeface="Times New Roman" panose="02020603050405020304" pitchFamily="18" charset="0"/>
                <a:cs typeface="Times New Roman" panose="02020603050405020304" pitchFamily="18" charset="0"/>
              </a:rPr>
              <a:t>Finished</a:t>
            </a:r>
          </a:p>
        </p:txBody>
      </p:sp>
      <p:sp>
        <p:nvSpPr>
          <p:cNvPr id="14" name="燕尾形 18">
            <a:extLst>
              <a:ext uri="{FF2B5EF4-FFF2-40B4-BE49-F238E27FC236}">
                <a16:creationId xmlns:a16="http://schemas.microsoft.com/office/drawing/2014/main" id="{7F67BDDF-DCBE-4F24-A316-3BDDE5BE6797}"/>
              </a:ext>
            </a:extLst>
          </p:cNvPr>
          <p:cNvSpPr/>
          <p:nvPr/>
        </p:nvSpPr>
        <p:spPr>
          <a:xfrm>
            <a:off x="4831065" y="5051092"/>
            <a:ext cx="2160000" cy="611579"/>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a:solidFill>
                  <a:schemeClr val="bg1"/>
                </a:solidFill>
                <a:latin typeface="Times New Roman" panose="02020603050405020304" pitchFamily="18" charset="0"/>
                <a:ea typeface="黑体" panose="02010609060101010101" pitchFamily="49" charset="-122"/>
                <a:cs typeface="Times New Roman" panose="02020603050405020304" pitchFamily="18" charset="0"/>
              </a:rPr>
              <a:t>Commissioning</a:t>
            </a:r>
            <a:endParaRPr lang="zh-CN" altLang="en-US" sz="1600" b="1" dirty="0">
              <a:solidFill>
                <a:schemeClr val="bg1"/>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5" name="文本框 14">
            <a:extLst>
              <a:ext uri="{FF2B5EF4-FFF2-40B4-BE49-F238E27FC236}">
                <a16:creationId xmlns:a16="http://schemas.microsoft.com/office/drawing/2014/main" id="{97E8E8A6-4504-46E8-A89A-A25D501056B9}"/>
              </a:ext>
            </a:extLst>
          </p:cNvPr>
          <p:cNvSpPr txBox="1"/>
          <p:nvPr/>
        </p:nvSpPr>
        <p:spPr>
          <a:xfrm>
            <a:off x="5640158" y="5781099"/>
            <a:ext cx="2693285" cy="923330"/>
          </a:xfrm>
          <a:prstGeom prst="rect">
            <a:avLst/>
          </a:prstGeom>
          <a:noFill/>
        </p:spPr>
        <p:txBody>
          <a:bodyPr wrap="square" rtlCol="0">
            <a:spAutoFit/>
          </a:bodyPr>
          <a:lstStyle/>
          <a:p>
            <a:pPr algn="ctr"/>
            <a:r>
              <a:rPr lang="en-US" altLang="zh-CN" b="1" dirty="0">
                <a:solidFill>
                  <a:srgbClr val="C00000"/>
                </a:solidFill>
                <a:latin typeface="Times New Roman" panose="02020603050405020304" pitchFamily="18" charset="0"/>
                <a:cs typeface="Times New Roman" panose="02020603050405020304" pitchFamily="18" charset="0"/>
              </a:rPr>
              <a:t>Oct 2024</a:t>
            </a:r>
          </a:p>
          <a:p>
            <a:pPr algn="ctr"/>
            <a:r>
              <a:rPr lang="en-US" altLang="zh-CN" b="1" dirty="0">
                <a:solidFill>
                  <a:srgbClr val="7030A0"/>
                </a:solidFill>
                <a:latin typeface="Times New Roman" panose="02020603050405020304" pitchFamily="18" charset="0"/>
                <a:cs typeface="Times New Roman" panose="02020603050405020304" pitchFamily="18" charset="0"/>
              </a:rPr>
              <a:t>Liquefaction mode &gt;3000L/h</a:t>
            </a:r>
            <a:endParaRPr lang="zh-CN" altLang="en-US" b="1" dirty="0">
              <a:solidFill>
                <a:srgbClr val="7030A0"/>
              </a:solidFill>
              <a:latin typeface="Times New Roman" panose="02020603050405020304" pitchFamily="18" charset="0"/>
              <a:cs typeface="Times New Roman" panose="02020603050405020304" pitchFamily="18" charset="0"/>
            </a:endParaRPr>
          </a:p>
        </p:txBody>
      </p:sp>
      <p:sp>
        <p:nvSpPr>
          <p:cNvPr id="16" name="燕尾形 20">
            <a:extLst>
              <a:ext uri="{FF2B5EF4-FFF2-40B4-BE49-F238E27FC236}">
                <a16:creationId xmlns:a16="http://schemas.microsoft.com/office/drawing/2014/main" id="{5EA02225-231D-4F12-AA79-10705CF46B1D}"/>
              </a:ext>
            </a:extLst>
          </p:cNvPr>
          <p:cNvSpPr/>
          <p:nvPr/>
        </p:nvSpPr>
        <p:spPr>
          <a:xfrm>
            <a:off x="6944243" y="5051092"/>
            <a:ext cx="3385936" cy="611579"/>
          </a:xfrm>
          <a:prstGeom prst="chevron">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b="1" dirty="0">
                <a:solidFill>
                  <a:schemeClr val="bg1"/>
                </a:solidFill>
                <a:latin typeface="Times New Roman" panose="02020603050405020304" pitchFamily="18" charset="0"/>
                <a:ea typeface="黑体" panose="02010609060101010101" pitchFamily="49" charset="-122"/>
                <a:cs typeface="Times New Roman" panose="02020603050405020304" pitchFamily="18" charset="0"/>
              </a:rPr>
              <a:t>Parts improvement</a:t>
            </a:r>
            <a:endParaRPr lang="zh-CN" altLang="en-US" sz="1600" b="1" dirty="0">
              <a:solidFill>
                <a:schemeClr val="bg1"/>
              </a:solidFill>
              <a:latin typeface="Times New Roman" panose="02020603050405020304" pitchFamily="18" charset="0"/>
              <a:ea typeface="黑体" panose="02010609060101010101" pitchFamily="49" charset="-122"/>
              <a:cs typeface="Times New Roman" panose="02020603050405020304" pitchFamily="18" charset="0"/>
            </a:endParaRPr>
          </a:p>
        </p:txBody>
      </p:sp>
      <p:sp>
        <p:nvSpPr>
          <p:cNvPr id="17" name="文本框 16">
            <a:extLst>
              <a:ext uri="{FF2B5EF4-FFF2-40B4-BE49-F238E27FC236}">
                <a16:creationId xmlns:a16="http://schemas.microsoft.com/office/drawing/2014/main" id="{6CE458BE-3539-4CCA-810A-95C6732A5669}"/>
              </a:ext>
            </a:extLst>
          </p:cNvPr>
          <p:cNvSpPr txBox="1"/>
          <p:nvPr/>
        </p:nvSpPr>
        <p:spPr>
          <a:xfrm>
            <a:off x="8883355" y="5756097"/>
            <a:ext cx="3112009" cy="923330"/>
          </a:xfrm>
          <a:prstGeom prst="rect">
            <a:avLst/>
          </a:prstGeom>
          <a:noFill/>
        </p:spPr>
        <p:txBody>
          <a:bodyPr wrap="square" rtlCol="0">
            <a:spAutoFit/>
          </a:bodyPr>
          <a:lstStyle/>
          <a:p>
            <a:pPr algn="ctr"/>
            <a:r>
              <a:rPr lang="en-US" altLang="zh-CN" b="1" dirty="0">
                <a:solidFill>
                  <a:srgbClr val="C00000"/>
                </a:solidFill>
                <a:latin typeface="Times New Roman" panose="02020603050405020304" pitchFamily="18" charset="0"/>
                <a:cs typeface="Times New Roman" panose="02020603050405020304" pitchFamily="18" charset="0"/>
              </a:rPr>
              <a:t>June 2025</a:t>
            </a:r>
          </a:p>
          <a:p>
            <a:pPr algn="ctr"/>
            <a:r>
              <a:rPr lang="en-US" altLang="zh-CN" b="1" dirty="0">
                <a:solidFill>
                  <a:srgbClr val="0070C0"/>
                </a:solidFill>
                <a:latin typeface="Times New Roman" panose="02020603050405020304" pitchFamily="18" charset="0"/>
                <a:cs typeface="Times New Roman" panose="02020603050405020304" pitchFamily="18" charset="0"/>
              </a:rPr>
              <a:t>4K&amp;2K refrigeration mode</a:t>
            </a:r>
          </a:p>
          <a:p>
            <a:pPr algn="ctr"/>
            <a:r>
              <a:rPr lang="en-US" altLang="zh-CN" b="1" dirty="0">
                <a:solidFill>
                  <a:srgbClr val="0070C0"/>
                </a:solidFill>
                <a:latin typeface="Times New Roman" panose="02020603050405020304" pitchFamily="18" charset="0"/>
                <a:cs typeface="Times New Roman" panose="02020603050405020304" pitchFamily="18" charset="0"/>
              </a:rPr>
              <a:t>Aim achieved</a:t>
            </a:r>
            <a:endParaRPr lang="zh-CN" altLang="en-US" b="1" dirty="0">
              <a:solidFill>
                <a:srgbClr val="0070C0"/>
              </a:solidFill>
              <a:latin typeface="Times New Roman" panose="02020603050405020304" pitchFamily="18" charset="0"/>
              <a:cs typeface="Times New Roman" panose="02020603050405020304" pitchFamily="18" charset="0"/>
            </a:endParaRPr>
          </a:p>
        </p:txBody>
      </p:sp>
      <p:sp>
        <p:nvSpPr>
          <p:cNvPr id="20" name="矩形: 圆角 19">
            <a:extLst>
              <a:ext uri="{FF2B5EF4-FFF2-40B4-BE49-F238E27FC236}">
                <a16:creationId xmlns:a16="http://schemas.microsoft.com/office/drawing/2014/main" id="{92B9F27D-EDF0-45C1-A6D5-91A4463C48EF}"/>
              </a:ext>
            </a:extLst>
          </p:cNvPr>
          <p:cNvSpPr/>
          <p:nvPr/>
        </p:nvSpPr>
        <p:spPr>
          <a:xfrm>
            <a:off x="5795493" y="5662671"/>
            <a:ext cx="2693285" cy="1109627"/>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星形: 五角 20">
            <a:extLst>
              <a:ext uri="{FF2B5EF4-FFF2-40B4-BE49-F238E27FC236}">
                <a16:creationId xmlns:a16="http://schemas.microsoft.com/office/drawing/2014/main" id="{B45793ED-BB4D-4F93-ACBC-F0A3965A8D93}"/>
              </a:ext>
            </a:extLst>
          </p:cNvPr>
          <p:cNvSpPr/>
          <p:nvPr/>
        </p:nvSpPr>
        <p:spPr>
          <a:xfrm>
            <a:off x="5455714" y="5840569"/>
            <a:ext cx="339779" cy="296214"/>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文本框 22">
            <a:extLst>
              <a:ext uri="{FF2B5EF4-FFF2-40B4-BE49-F238E27FC236}">
                <a16:creationId xmlns:a16="http://schemas.microsoft.com/office/drawing/2014/main" id="{E37E85F7-D701-4FA4-BFA0-B395F31C8D37}"/>
              </a:ext>
            </a:extLst>
          </p:cNvPr>
          <p:cNvSpPr txBox="1"/>
          <p:nvPr/>
        </p:nvSpPr>
        <p:spPr>
          <a:xfrm>
            <a:off x="8830047" y="900483"/>
            <a:ext cx="3112009" cy="338554"/>
          </a:xfrm>
          <a:prstGeom prst="rect">
            <a:avLst/>
          </a:prstGeom>
          <a:noFill/>
        </p:spPr>
        <p:txBody>
          <a:bodyPr wrap="square">
            <a:spAutoFit/>
          </a:bodyPr>
          <a:lstStyle/>
          <a:p>
            <a:r>
              <a:rPr lang="en-US" altLang="zh-CN" sz="1600" dirty="0">
                <a:latin typeface="Comic Sans MS" panose="030F0702030302020204" pitchFamily="66" charset="0"/>
              </a:rPr>
              <a:t>From Li </a:t>
            </a:r>
            <a:r>
              <a:rPr lang="en-US" altLang="zh-CN" sz="1600" dirty="0" err="1">
                <a:latin typeface="Comic Sans MS" panose="030F0702030302020204" pitchFamily="66" charset="0"/>
              </a:rPr>
              <a:t>Zhengyu</a:t>
            </a:r>
            <a:r>
              <a:rPr lang="en-US" altLang="zh-CN" sz="1600" dirty="0">
                <a:latin typeface="Comic Sans MS" panose="030F0702030302020204" pitchFamily="66" charset="0"/>
              </a:rPr>
              <a:t> (FULLCRYO)</a:t>
            </a:r>
            <a:endParaRPr lang="zh-CN" altLang="en-US" sz="1600" dirty="0">
              <a:latin typeface="Comic Sans MS" panose="030F0702030302020204" pitchFamily="66" charset="0"/>
            </a:endParaRPr>
          </a:p>
        </p:txBody>
      </p:sp>
    </p:spTree>
    <p:extLst>
      <p:ext uri="{BB962C8B-B14F-4D97-AF65-F5344CB8AC3E}">
        <p14:creationId xmlns:p14="http://schemas.microsoft.com/office/powerpoint/2010/main" val="36848613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D4CB7BF8-1E42-42DE-83EA-9F8FF3656676}"/>
              </a:ext>
            </a:extLst>
          </p:cNvPr>
          <p:cNvSpPr>
            <a:spLocks noGrp="1"/>
          </p:cNvSpPr>
          <p:nvPr>
            <p:ph type="title"/>
          </p:nvPr>
        </p:nvSpPr>
        <p:spPr/>
        <p:txBody>
          <a:bodyPr/>
          <a:lstStyle/>
          <a:p>
            <a:r>
              <a:rPr lang="en-US" altLang="zh-CN"/>
              <a:t>EDR-650MHz </a:t>
            </a:r>
            <a:r>
              <a:rPr lang="en-US" altLang="zh-CN" dirty="0"/>
              <a:t>cavity Cryomodule for Collider</a:t>
            </a:r>
            <a:endParaRPr lang="zh-CN" altLang="en-US" dirty="0"/>
          </a:p>
        </p:txBody>
      </p:sp>
      <p:sp>
        <p:nvSpPr>
          <p:cNvPr id="5" name="灯片编号占位符 4">
            <a:extLst>
              <a:ext uri="{FF2B5EF4-FFF2-40B4-BE49-F238E27FC236}">
                <a16:creationId xmlns:a16="http://schemas.microsoft.com/office/drawing/2014/main" id="{E2DB42D7-D1B7-4D87-88EE-1747C573D5BB}"/>
              </a:ext>
            </a:extLst>
          </p:cNvPr>
          <p:cNvSpPr>
            <a:spLocks noGrp="1"/>
          </p:cNvSpPr>
          <p:nvPr>
            <p:ph type="sldNum" sz="quarter" idx="12"/>
          </p:nvPr>
        </p:nvSpPr>
        <p:spPr/>
        <p:txBody>
          <a:bodyPr/>
          <a:lstStyle/>
          <a:p>
            <a:fld id="{F15E9139-A00B-4B2A-98A6-095DC08F1345}" type="slidenum">
              <a:rPr lang="zh-CN" altLang="en-US" smtClean="0"/>
              <a:pPr/>
              <a:t>25</a:t>
            </a:fld>
            <a:endParaRPr lang="zh-CN" altLang="en-US"/>
          </a:p>
        </p:txBody>
      </p:sp>
      <p:sp>
        <p:nvSpPr>
          <p:cNvPr id="6" name="内容占位符 2">
            <a:extLst>
              <a:ext uri="{FF2B5EF4-FFF2-40B4-BE49-F238E27FC236}">
                <a16:creationId xmlns:a16="http://schemas.microsoft.com/office/drawing/2014/main" id="{C3CC16E4-6DD0-4D65-B4C8-9F21214E9791}"/>
              </a:ext>
            </a:extLst>
          </p:cNvPr>
          <p:cNvSpPr txBox="1">
            <a:spLocks/>
          </p:cNvSpPr>
          <p:nvPr/>
        </p:nvSpPr>
        <p:spPr>
          <a:xfrm>
            <a:off x="794543" y="980228"/>
            <a:ext cx="10416381" cy="847738"/>
          </a:xfrm>
          <a:prstGeom prst="rect">
            <a:avLst/>
          </a:prstGeom>
        </p:spPr>
        <p:txBody>
          <a:bodyPr/>
          <a:lstStyle>
            <a:lvl1pPr marL="262890" indent="-262890" algn="l" defTabSz="350045" rtl="0" eaLnBrk="0" fontAlgn="base" hangingPunct="0">
              <a:spcBef>
                <a:spcPts val="462"/>
              </a:spcBef>
              <a:spcAft>
                <a:spcPct val="0"/>
              </a:spcAft>
              <a:buClr>
                <a:srgbClr val="000000"/>
              </a:buClr>
              <a:buSzPct val="100000"/>
              <a:buFont typeface="Times New Roman" panose="02020603050405020304" pitchFamily="18" charset="0"/>
              <a:defRPr sz="1800" b="1" kern="1200">
                <a:solidFill>
                  <a:srgbClr val="000000"/>
                </a:solidFill>
                <a:latin typeface="+mn-lt"/>
                <a:ea typeface="+mn-ea"/>
                <a:cs typeface="+mn-cs"/>
              </a:defRPr>
            </a:lvl1pPr>
            <a:lvl2pPr marL="568643" indent="-218600" algn="l" defTabSz="350045" rtl="0" eaLnBrk="0" fontAlgn="base" hangingPunct="0">
              <a:spcBef>
                <a:spcPts val="405"/>
              </a:spcBef>
              <a:spcAft>
                <a:spcPct val="0"/>
              </a:spcAft>
              <a:buClr>
                <a:srgbClr val="000000"/>
              </a:buClr>
              <a:buSzPct val="100000"/>
              <a:buFont typeface="Times New Roman" panose="02020603050405020304" pitchFamily="18" charset="0"/>
              <a:defRPr kern="1200">
                <a:solidFill>
                  <a:srgbClr val="00338F"/>
                </a:solidFill>
                <a:latin typeface="+mn-lt"/>
                <a:ea typeface="+mn-ea"/>
                <a:cs typeface="+mn-cs"/>
              </a:defRPr>
            </a:lvl2pPr>
            <a:lvl3pPr marL="875825" indent="-174308" algn="l" defTabSz="350045" rtl="0" eaLnBrk="0" fontAlgn="base" hangingPunct="0">
              <a:spcBef>
                <a:spcPts val="360"/>
              </a:spcBef>
              <a:spcAft>
                <a:spcPct val="0"/>
              </a:spcAft>
              <a:buClr>
                <a:srgbClr val="000000"/>
              </a:buClr>
              <a:buSzPct val="100000"/>
              <a:buFont typeface="Times New Roman" panose="02020603050405020304" pitchFamily="18" charset="0"/>
              <a:defRPr sz="1440" kern="1200">
                <a:solidFill>
                  <a:srgbClr val="00338F"/>
                </a:solidFill>
                <a:latin typeface="+mn-lt"/>
                <a:ea typeface="+mn-ea"/>
                <a:cs typeface="+mn-cs"/>
              </a:defRPr>
            </a:lvl3pPr>
            <a:lvl4pPr marL="1225868" indent="-174308" algn="l" defTabSz="350045" rtl="0" eaLnBrk="0" fontAlgn="base" hangingPunct="0">
              <a:spcBef>
                <a:spcPts val="383"/>
              </a:spcBef>
              <a:spcAft>
                <a:spcPct val="0"/>
              </a:spcAft>
              <a:buClr>
                <a:srgbClr val="000000"/>
              </a:buClr>
              <a:buSzPct val="100000"/>
              <a:buFont typeface="Times New Roman" panose="02020603050405020304" pitchFamily="18" charset="0"/>
              <a:defRPr sz="1530" i="1" kern="1200">
                <a:solidFill>
                  <a:srgbClr val="00338F"/>
                </a:solidFill>
                <a:latin typeface="+mn-lt"/>
                <a:ea typeface="+mn-ea"/>
                <a:cs typeface="+mn-cs"/>
              </a:defRPr>
            </a:lvl4pPr>
            <a:lvl5pPr marL="1577340" indent="-174308" algn="l" defTabSz="350045" rtl="0" eaLnBrk="0" fontAlgn="base" hangingPunct="0">
              <a:spcBef>
                <a:spcPts val="304"/>
              </a:spcBef>
              <a:spcAft>
                <a:spcPct val="0"/>
              </a:spcAft>
              <a:buClr>
                <a:srgbClr val="000000"/>
              </a:buClr>
              <a:buSzPct val="100000"/>
              <a:buFont typeface="Times New Roman" panose="02020603050405020304" pitchFamily="18" charset="0"/>
              <a:defRPr sz="1260" kern="1200">
                <a:solidFill>
                  <a:srgbClr val="00338F"/>
                </a:solidFill>
                <a:latin typeface="+mn-lt"/>
                <a:ea typeface="+mn-ea"/>
                <a:cs typeface="+mn-cs"/>
              </a:defRPr>
            </a:lvl5pPr>
            <a:lvl6pPr marL="1928422" indent="-175311" algn="l" defTabSz="701244" rtl="0" eaLnBrk="1" latinLnBrk="0" hangingPunct="1">
              <a:lnSpc>
                <a:spcPct val="90000"/>
              </a:lnSpc>
              <a:spcBef>
                <a:spcPts val="383"/>
              </a:spcBef>
              <a:buFont typeface="Arial" panose="020B0604020202020204" pitchFamily="34" charset="0"/>
              <a:buChar char="•"/>
              <a:defRPr sz="1350" kern="1200">
                <a:solidFill>
                  <a:schemeClr val="tx1"/>
                </a:solidFill>
                <a:latin typeface="+mn-lt"/>
                <a:ea typeface="+mn-ea"/>
                <a:cs typeface="+mn-cs"/>
              </a:defRPr>
            </a:lvl6pPr>
            <a:lvl7pPr marL="2279044" indent="-175311" algn="l" defTabSz="701244" rtl="0" eaLnBrk="1" latinLnBrk="0" hangingPunct="1">
              <a:lnSpc>
                <a:spcPct val="90000"/>
              </a:lnSpc>
              <a:spcBef>
                <a:spcPts val="383"/>
              </a:spcBef>
              <a:buFont typeface="Arial" panose="020B0604020202020204" pitchFamily="34" charset="0"/>
              <a:buChar char="•"/>
              <a:defRPr sz="1350" kern="1200">
                <a:solidFill>
                  <a:schemeClr val="tx1"/>
                </a:solidFill>
                <a:latin typeface="+mn-lt"/>
                <a:ea typeface="+mn-ea"/>
                <a:cs typeface="+mn-cs"/>
              </a:defRPr>
            </a:lvl7pPr>
            <a:lvl8pPr marL="2629666" indent="-175311" algn="l" defTabSz="701244" rtl="0" eaLnBrk="1" latinLnBrk="0" hangingPunct="1">
              <a:lnSpc>
                <a:spcPct val="90000"/>
              </a:lnSpc>
              <a:spcBef>
                <a:spcPts val="383"/>
              </a:spcBef>
              <a:buFont typeface="Arial" panose="020B0604020202020204" pitchFamily="34" charset="0"/>
              <a:buChar char="•"/>
              <a:defRPr sz="1350" kern="1200">
                <a:solidFill>
                  <a:schemeClr val="tx1"/>
                </a:solidFill>
                <a:latin typeface="+mn-lt"/>
                <a:ea typeface="+mn-ea"/>
                <a:cs typeface="+mn-cs"/>
              </a:defRPr>
            </a:lvl8pPr>
            <a:lvl9pPr marL="2980288" indent="-175311" algn="l" defTabSz="701244" rtl="0" eaLnBrk="1" latinLnBrk="0" hangingPunct="1">
              <a:lnSpc>
                <a:spcPct val="90000"/>
              </a:lnSpc>
              <a:spcBef>
                <a:spcPts val="383"/>
              </a:spcBef>
              <a:buFont typeface="Arial" panose="020B0604020202020204" pitchFamily="34" charset="0"/>
              <a:buChar char="•"/>
              <a:defRPr sz="1350" kern="1200">
                <a:solidFill>
                  <a:schemeClr val="tx1"/>
                </a:solidFill>
                <a:latin typeface="+mn-lt"/>
                <a:ea typeface="+mn-ea"/>
                <a:cs typeface="+mn-cs"/>
              </a:defRPr>
            </a:lvl9pPr>
          </a:lstStyle>
          <a:p>
            <a:pPr marL="228600" indent="-228600" eaLnBrk="1" hangingPunct="1">
              <a:lnSpc>
                <a:spcPct val="90000"/>
              </a:lnSpc>
              <a:spcBef>
                <a:spcPts val="1000"/>
              </a:spcBef>
              <a:buClrTx/>
              <a:buSzTx/>
              <a:buFont typeface="Arial" panose="020B0604020202020204" pitchFamily="34" charset="0"/>
              <a:buChar char="•"/>
            </a:pPr>
            <a:r>
              <a:rPr lang="en-US" altLang="zh-CN" b="0" dirty="0">
                <a:latin typeface="Comic Sans MS" panose="030F0702030302020204" pitchFamily="66" charset="0"/>
                <a:cs typeface="Times New Roman" panose="02020603050405020304" pitchFamily="18" charset="0"/>
              </a:rPr>
              <a:t>Including six 2-cell 650 MHz superconducting cavities, six high power couplers, six mechanical tuners and two HOM absorbers</a:t>
            </a:r>
          </a:p>
        </p:txBody>
      </p:sp>
      <p:graphicFrame>
        <p:nvGraphicFramePr>
          <p:cNvPr id="7" name="表格 6">
            <a:extLst>
              <a:ext uri="{FF2B5EF4-FFF2-40B4-BE49-F238E27FC236}">
                <a16:creationId xmlns:a16="http://schemas.microsoft.com/office/drawing/2014/main" id="{00BB2A47-27B3-4CED-8B08-8528C1B835C5}"/>
              </a:ext>
            </a:extLst>
          </p:cNvPr>
          <p:cNvGraphicFramePr>
            <a:graphicFrameLocks noGrp="1"/>
          </p:cNvGraphicFramePr>
          <p:nvPr>
            <p:extLst>
              <p:ext uri="{D42A27DB-BD31-4B8C-83A1-F6EECF244321}">
                <p14:modId xmlns:p14="http://schemas.microsoft.com/office/powerpoint/2010/main" val="3760135707"/>
              </p:ext>
            </p:extLst>
          </p:nvPr>
        </p:nvGraphicFramePr>
        <p:xfrm>
          <a:off x="794543" y="4355160"/>
          <a:ext cx="5442479" cy="2290116"/>
        </p:xfrm>
        <a:graphic>
          <a:graphicData uri="http://schemas.openxmlformats.org/drawingml/2006/table">
            <a:tbl>
              <a:tblPr/>
              <a:tblGrid>
                <a:gridCol w="1901613">
                  <a:extLst>
                    <a:ext uri="{9D8B030D-6E8A-4147-A177-3AD203B41FA5}">
                      <a16:colId xmlns:a16="http://schemas.microsoft.com/office/drawing/2014/main" val="20000"/>
                    </a:ext>
                  </a:extLst>
                </a:gridCol>
                <a:gridCol w="1911783">
                  <a:extLst>
                    <a:ext uri="{9D8B030D-6E8A-4147-A177-3AD203B41FA5}">
                      <a16:colId xmlns:a16="http://schemas.microsoft.com/office/drawing/2014/main" val="20001"/>
                    </a:ext>
                  </a:extLst>
                </a:gridCol>
                <a:gridCol w="1629083">
                  <a:extLst>
                    <a:ext uri="{9D8B030D-6E8A-4147-A177-3AD203B41FA5}">
                      <a16:colId xmlns:a16="http://schemas.microsoft.com/office/drawing/2014/main" val="20002"/>
                    </a:ext>
                  </a:extLst>
                </a:gridCol>
              </a:tblGrid>
              <a:tr h="295795">
                <a:tc gridSpan="2">
                  <a:txBody>
                    <a:bodyPr/>
                    <a:lstStyle>
                      <a:lvl1pPr marL="0" algn="l" defTabSz="914400" rtl="0" eaLnBrk="1" latinLnBrk="0" hangingPunct="1">
                        <a:spcBef>
                          <a:spcPct val="20000"/>
                        </a:spcBef>
                        <a:buClr>
                          <a:srgbClr val="00B0F0"/>
                        </a:buClr>
                        <a:buSzPct val="90000"/>
                        <a:buFont typeface="Wingdings" panose="05000000000000000000" pitchFamily="2" charset="2"/>
                        <a:defRPr sz="2400" kern="1200">
                          <a:solidFill>
                            <a:srgbClr val="003399"/>
                          </a:solidFill>
                          <a:latin typeface="微软雅黑" panose="020B0503020204020204" pitchFamily="34" charset="-122"/>
                          <a:ea typeface="微软雅黑" panose="020B0503020204020204" pitchFamily="34" charset="-122"/>
                        </a:defRPr>
                      </a:lvl1pPr>
                      <a:lvl2pPr marL="742950" indent="-285750" algn="l" defTabSz="914400" rtl="0" eaLnBrk="1" latinLnBrk="0" hangingPunct="1">
                        <a:spcBef>
                          <a:spcPct val="20000"/>
                        </a:spcBef>
                        <a:buClr>
                          <a:srgbClr val="00B050"/>
                        </a:buClr>
                        <a:buSzPct val="75000"/>
                        <a:buFont typeface="Wingdings" panose="05000000000000000000" pitchFamily="2" charset="2"/>
                        <a:defRPr sz="2000" kern="1200">
                          <a:solidFill>
                            <a:schemeClr val="tx1"/>
                          </a:solidFill>
                          <a:latin typeface="微软雅黑" panose="020B0503020204020204" pitchFamily="34" charset="-122"/>
                          <a:ea typeface="微软雅黑" panose="020B0503020204020204" pitchFamily="34" charset="-122"/>
                        </a:defRPr>
                      </a:lvl2pPr>
                      <a:lvl3pPr marL="1143000" indent="-228600" algn="l" defTabSz="914400" rtl="0" eaLnBrk="1" latinLnBrk="0" hangingPunct="1">
                        <a:spcBef>
                          <a:spcPct val="20000"/>
                        </a:spcBef>
                        <a:defRPr sz="2000" kern="1200">
                          <a:solidFill>
                            <a:srgbClr val="003399"/>
                          </a:solidFill>
                          <a:latin typeface="Arial" panose="020B0604020202020204" pitchFamily="34" charset="0"/>
                          <a:ea typeface="黑体" panose="02010609060101010101" pitchFamily="49" charset="-122"/>
                        </a:defRPr>
                      </a:lvl3pPr>
                      <a:lvl4pPr marL="1600200" indent="-228600" algn="l" defTabSz="914400" rtl="0" eaLnBrk="1" latinLnBrk="0" hangingPunct="1">
                        <a:spcBef>
                          <a:spcPct val="20000"/>
                        </a:spcBef>
                        <a:defRPr sz="2400" kern="1200">
                          <a:solidFill>
                            <a:srgbClr val="003399"/>
                          </a:solidFill>
                          <a:latin typeface="Arial" panose="020B0604020202020204" pitchFamily="34" charset="0"/>
                          <a:ea typeface="黑体" panose="02010609060101010101" pitchFamily="49" charset="-122"/>
                        </a:defRPr>
                      </a:lvl4pPr>
                      <a:lvl5pPr marL="2057400" indent="-228600" algn="l" defTabSz="914400" rtl="0" eaLnBrk="1" latinLnBrk="0" hangingPunct="1">
                        <a:spcBef>
                          <a:spcPct val="20000"/>
                        </a:spcBef>
                        <a:defRPr sz="2400" kern="1200">
                          <a:solidFill>
                            <a:srgbClr val="003399"/>
                          </a:solidFill>
                          <a:latin typeface="Arial" panose="020B0604020202020204" pitchFamily="34" charset="0"/>
                          <a:ea typeface="黑体" panose="02010609060101010101" pitchFamily="49" charset="-122"/>
                        </a:defRPr>
                      </a:lvl5pPr>
                      <a:lvl6pPr marL="25146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6pPr>
                      <a:lvl7pPr marL="29718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7pPr>
                      <a:lvl8pPr marL="34290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8pPr>
                      <a:lvl9pPr marL="38862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zh-CN" sz="1600" b="1" i="0" u="none" strike="noStrike" cap="none" normalizeH="0" baseline="0">
                          <a:ln>
                            <a:noFill/>
                          </a:ln>
                          <a:solidFill>
                            <a:srgbClr val="FFFFFF"/>
                          </a:solidFill>
                          <a:effectLst/>
                          <a:latin typeface="Comic Sans MS" panose="030F0702030302020204" pitchFamily="66" charset="0"/>
                          <a:ea typeface="黑体" panose="02010609060101010101" pitchFamily="49" charset="-122"/>
                        </a:rPr>
                        <a:t>Cryomodule performance</a:t>
                      </a:r>
                      <a:endParaRPr kumimoji="0" lang="zh-CN" altLang="zh-CN" sz="1600" b="1" i="0" u="none" strike="noStrike" cap="none" normalizeH="0" baseline="0">
                        <a:ln>
                          <a:noFill/>
                        </a:ln>
                        <a:solidFill>
                          <a:schemeClr val="bg1"/>
                        </a:solidFill>
                        <a:effectLst/>
                        <a:latin typeface="Comic Sans MS" panose="030F0702030302020204" pitchFamily="66" charset="0"/>
                        <a:ea typeface="MS Mincho" pitchFamily="49" charset="-128"/>
                      </a:endParaRPr>
                    </a:p>
                  </a:txBody>
                  <a:tcPr marL="68580" marR="6858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3333CC"/>
                    </a:solidFill>
                  </a:tcPr>
                </a:tc>
                <a:tc hMerge="1">
                  <a:txBody>
                    <a:bodyPr/>
                    <a:lstStyle/>
                    <a:p>
                      <a:endParaRPr lang="zh-CN" altLang="en-US"/>
                    </a:p>
                  </a:txBody>
                  <a:tcPr/>
                </a:tc>
                <a:tc>
                  <a:txBody>
                    <a:bodyPr/>
                    <a:lstStyle>
                      <a:lvl1pPr marL="0" algn="l" defTabSz="914400" rtl="0" eaLnBrk="1" latinLnBrk="0" hangingPunct="1">
                        <a:spcBef>
                          <a:spcPct val="20000"/>
                        </a:spcBef>
                        <a:buClr>
                          <a:srgbClr val="00B0F0"/>
                        </a:buClr>
                        <a:buSzPct val="90000"/>
                        <a:buFont typeface="Wingdings" panose="05000000000000000000" pitchFamily="2" charset="2"/>
                        <a:defRPr sz="2400" kern="1200">
                          <a:solidFill>
                            <a:srgbClr val="003399"/>
                          </a:solidFill>
                          <a:latin typeface="微软雅黑" panose="020B0503020204020204" pitchFamily="34" charset="-122"/>
                          <a:ea typeface="微软雅黑" panose="020B0503020204020204" pitchFamily="34" charset="-122"/>
                        </a:defRPr>
                      </a:lvl1pPr>
                      <a:lvl2pPr marL="742950" indent="-285750" algn="l" defTabSz="914400" rtl="0" eaLnBrk="1" latinLnBrk="0" hangingPunct="1">
                        <a:spcBef>
                          <a:spcPct val="20000"/>
                        </a:spcBef>
                        <a:buClr>
                          <a:srgbClr val="00B050"/>
                        </a:buClr>
                        <a:buSzPct val="75000"/>
                        <a:buFont typeface="Wingdings" panose="05000000000000000000" pitchFamily="2" charset="2"/>
                        <a:defRPr sz="2000" kern="1200">
                          <a:solidFill>
                            <a:schemeClr val="tx1"/>
                          </a:solidFill>
                          <a:latin typeface="微软雅黑" panose="020B0503020204020204" pitchFamily="34" charset="-122"/>
                          <a:ea typeface="微软雅黑" panose="020B0503020204020204" pitchFamily="34" charset="-122"/>
                        </a:defRPr>
                      </a:lvl2pPr>
                      <a:lvl3pPr marL="1143000" indent="-228600" algn="l" defTabSz="914400" rtl="0" eaLnBrk="1" latinLnBrk="0" hangingPunct="1">
                        <a:spcBef>
                          <a:spcPct val="20000"/>
                        </a:spcBef>
                        <a:defRPr sz="2000" kern="1200">
                          <a:solidFill>
                            <a:srgbClr val="003399"/>
                          </a:solidFill>
                          <a:latin typeface="Arial" panose="020B0604020202020204" pitchFamily="34" charset="0"/>
                          <a:ea typeface="黑体" panose="02010609060101010101" pitchFamily="49" charset="-122"/>
                        </a:defRPr>
                      </a:lvl3pPr>
                      <a:lvl4pPr marL="1600200" indent="-228600" algn="l" defTabSz="914400" rtl="0" eaLnBrk="1" latinLnBrk="0" hangingPunct="1">
                        <a:spcBef>
                          <a:spcPct val="20000"/>
                        </a:spcBef>
                        <a:defRPr sz="2400" kern="1200">
                          <a:solidFill>
                            <a:srgbClr val="003399"/>
                          </a:solidFill>
                          <a:latin typeface="Arial" panose="020B0604020202020204" pitchFamily="34" charset="0"/>
                          <a:ea typeface="黑体" panose="02010609060101010101" pitchFamily="49" charset="-122"/>
                        </a:defRPr>
                      </a:lvl4pPr>
                      <a:lvl5pPr marL="2057400" indent="-228600" algn="l" defTabSz="914400" rtl="0" eaLnBrk="1" latinLnBrk="0" hangingPunct="1">
                        <a:spcBef>
                          <a:spcPct val="20000"/>
                        </a:spcBef>
                        <a:defRPr sz="2400" kern="1200">
                          <a:solidFill>
                            <a:srgbClr val="003399"/>
                          </a:solidFill>
                          <a:latin typeface="Arial" panose="020B0604020202020204" pitchFamily="34" charset="0"/>
                          <a:ea typeface="黑体" panose="02010609060101010101" pitchFamily="49" charset="-122"/>
                        </a:defRPr>
                      </a:lvl5pPr>
                      <a:lvl6pPr marL="25146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6pPr>
                      <a:lvl7pPr marL="29718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7pPr>
                      <a:lvl8pPr marL="34290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8pPr>
                      <a:lvl9pPr marL="38862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zh-CN" sz="1600" b="1" i="0" u="none" strike="noStrike" cap="none" normalizeH="0" baseline="0">
                          <a:ln>
                            <a:noFill/>
                          </a:ln>
                          <a:solidFill>
                            <a:srgbClr val="FFFFFF"/>
                          </a:solidFill>
                          <a:effectLst/>
                          <a:latin typeface="Comic Sans MS" panose="030F0702030302020204" pitchFamily="66" charset="0"/>
                          <a:ea typeface="黑体" panose="02010609060101010101" pitchFamily="49" charset="-122"/>
                        </a:rPr>
                        <a:t>Specification</a:t>
                      </a:r>
                      <a:endParaRPr kumimoji="0" lang="zh-CN" altLang="zh-CN" sz="1600" b="1" i="0" u="none" strike="noStrike" cap="none" normalizeH="0" baseline="0">
                        <a:ln>
                          <a:noFill/>
                        </a:ln>
                        <a:solidFill>
                          <a:schemeClr val="bg1"/>
                        </a:solidFill>
                        <a:effectLst/>
                        <a:latin typeface="Comic Sans MS" panose="030F0702030302020204" pitchFamily="66" charset="0"/>
                        <a:ea typeface="MS Mincho" pitchFamily="49" charset="-128"/>
                      </a:endParaRPr>
                    </a:p>
                  </a:txBody>
                  <a:tcPr marL="68580" marR="6858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lnTlToBr>
                      <a:noFill/>
                    </a:lnTlToBr>
                    <a:lnBlToTr>
                      <a:noFill/>
                    </a:lnBlToTr>
                    <a:solidFill>
                      <a:srgbClr val="3333CC"/>
                    </a:solidFill>
                  </a:tcPr>
                </a:tc>
                <a:extLst>
                  <a:ext uri="{0D108BD9-81ED-4DB2-BD59-A6C34878D82A}">
                    <a16:rowId xmlns:a16="http://schemas.microsoft.com/office/drawing/2014/main" val="10000"/>
                  </a:ext>
                </a:extLst>
              </a:tr>
              <a:tr h="160953">
                <a:tc rowSpan="5">
                  <a:txBody>
                    <a:bodyPr/>
                    <a:lstStyle>
                      <a:lvl1pPr marL="1676400" indent="-1676400" algn="l" defTabSz="914400" rtl="0" eaLnBrk="1" latinLnBrk="0" hangingPunct="1">
                        <a:spcBef>
                          <a:spcPct val="20000"/>
                        </a:spcBef>
                        <a:buClr>
                          <a:srgbClr val="00B0F0"/>
                        </a:buClr>
                        <a:buSzPct val="90000"/>
                        <a:buFont typeface="Wingdings" panose="05000000000000000000" pitchFamily="2" charset="2"/>
                        <a:defRPr sz="2400" kern="1200">
                          <a:solidFill>
                            <a:srgbClr val="003399"/>
                          </a:solidFill>
                          <a:latin typeface="微软雅黑" panose="020B0503020204020204" pitchFamily="34" charset="-122"/>
                          <a:ea typeface="微软雅黑" panose="020B0503020204020204" pitchFamily="34" charset="-122"/>
                        </a:defRPr>
                      </a:lvl1pPr>
                      <a:lvl2pPr marL="742950" indent="-285750" algn="l" defTabSz="914400" rtl="0" eaLnBrk="1" latinLnBrk="0" hangingPunct="1">
                        <a:spcBef>
                          <a:spcPct val="20000"/>
                        </a:spcBef>
                        <a:buClr>
                          <a:srgbClr val="00B050"/>
                        </a:buClr>
                        <a:buSzPct val="75000"/>
                        <a:buFont typeface="Wingdings" panose="05000000000000000000" pitchFamily="2" charset="2"/>
                        <a:defRPr sz="2000" kern="1200">
                          <a:solidFill>
                            <a:schemeClr val="tx1"/>
                          </a:solidFill>
                          <a:latin typeface="微软雅黑" panose="020B0503020204020204" pitchFamily="34" charset="-122"/>
                          <a:ea typeface="微软雅黑" panose="020B0503020204020204" pitchFamily="34" charset="-122"/>
                        </a:defRPr>
                      </a:lvl2pPr>
                      <a:lvl3pPr marL="1143000" indent="-228600" algn="l" defTabSz="914400" rtl="0" eaLnBrk="1" latinLnBrk="0" hangingPunct="1">
                        <a:spcBef>
                          <a:spcPct val="20000"/>
                        </a:spcBef>
                        <a:defRPr sz="2000" kern="1200">
                          <a:solidFill>
                            <a:srgbClr val="003399"/>
                          </a:solidFill>
                          <a:latin typeface="Arial" panose="020B0604020202020204" pitchFamily="34" charset="0"/>
                          <a:ea typeface="黑体" panose="02010609060101010101" pitchFamily="49" charset="-122"/>
                        </a:defRPr>
                      </a:lvl3pPr>
                      <a:lvl4pPr marL="1600200" indent="-228600" algn="l" defTabSz="914400" rtl="0" eaLnBrk="1" latinLnBrk="0" hangingPunct="1">
                        <a:spcBef>
                          <a:spcPct val="20000"/>
                        </a:spcBef>
                        <a:defRPr sz="2400" kern="1200">
                          <a:solidFill>
                            <a:srgbClr val="003399"/>
                          </a:solidFill>
                          <a:latin typeface="Arial" panose="020B0604020202020204" pitchFamily="34" charset="0"/>
                          <a:ea typeface="黑体" panose="02010609060101010101" pitchFamily="49" charset="-122"/>
                        </a:defRPr>
                      </a:lvl4pPr>
                      <a:lvl5pPr marL="2057400" indent="-228600" algn="l" defTabSz="914400" rtl="0" eaLnBrk="1" latinLnBrk="0" hangingPunct="1">
                        <a:spcBef>
                          <a:spcPct val="20000"/>
                        </a:spcBef>
                        <a:defRPr sz="2400" kern="1200">
                          <a:solidFill>
                            <a:srgbClr val="003399"/>
                          </a:solidFill>
                          <a:latin typeface="Arial" panose="020B0604020202020204" pitchFamily="34" charset="0"/>
                          <a:ea typeface="黑体" panose="02010609060101010101" pitchFamily="49" charset="-122"/>
                        </a:defRPr>
                      </a:lvl5pPr>
                      <a:lvl6pPr marL="25146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6pPr>
                      <a:lvl7pPr marL="29718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7pPr>
                      <a:lvl8pPr marL="34290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8pPr>
                      <a:lvl9pPr marL="38862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9pPr>
                    </a:lstStyle>
                    <a:p>
                      <a:pPr marL="1676400" marR="0" lvl="0" indent="-1676400" algn="l" defTabSz="914400" rtl="0" eaLnBrk="1" fontAlgn="base" latinLnBrk="0" hangingPunct="1">
                        <a:lnSpc>
                          <a:spcPct val="100000"/>
                        </a:lnSpc>
                        <a:spcBef>
                          <a:spcPct val="0"/>
                        </a:spcBef>
                        <a:spcAft>
                          <a:spcPct val="0"/>
                        </a:spcAft>
                        <a:buClrTx/>
                        <a:buSzTx/>
                        <a:buFontTx/>
                        <a:buNone/>
                        <a:tabLst/>
                      </a:pPr>
                      <a:r>
                        <a:rPr kumimoji="0" lang="en-GB" altLang="zh-CN" sz="1200" b="1" i="0" u="none" strike="noStrike" cap="none" normalizeH="0" baseline="0" dirty="0">
                          <a:ln>
                            <a:noFill/>
                          </a:ln>
                          <a:solidFill>
                            <a:srgbClr val="FFFFFF"/>
                          </a:solidFill>
                          <a:effectLst/>
                          <a:latin typeface="Comic Sans MS" panose="030F0702030302020204" pitchFamily="66" charset="0"/>
                          <a:ea typeface="黑体" panose="02010609060101010101" pitchFamily="49" charset="-122"/>
                        </a:rPr>
                        <a:t> </a:t>
                      </a:r>
                      <a:endParaRPr kumimoji="0" lang="zh-CN" altLang="zh-CN" sz="1800" b="1" i="0" u="none" strike="noStrike" cap="none" normalizeH="0" baseline="0" dirty="0">
                        <a:ln>
                          <a:noFill/>
                        </a:ln>
                        <a:solidFill>
                          <a:srgbClr val="FFFFFF"/>
                        </a:solidFill>
                        <a:effectLst/>
                        <a:latin typeface="Comic Sans MS" panose="030F0702030302020204" pitchFamily="66" charset="0"/>
                        <a:ea typeface="黑体" panose="02010609060101010101" pitchFamily="49" charset="-122"/>
                      </a:endParaRPr>
                    </a:p>
                    <a:p>
                      <a:pPr marL="1676400" marR="0" lvl="0" indent="-1676400" algn="l" defTabSz="914400" rtl="0" eaLnBrk="1" fontAlgn="base" latinLnBrk="0" hangingPunct="1">
                        <a:lnSpc>
                          <a:spcPct val="100000"/>
                        </a:lnSpc>
                        <a:spcBef>
                          <a:spcPct val="0"/>
                        </a:spcBef>
                        <a:spcAft>
                          <a:spcPct val="0"/>
                        </a:spcAft>
                        <a:buClrTx/>
                        <a:buSzTx/>
                        <a:buFontTx/>
                        <a:buNone/>
                        <a:tabLst/>
                      </a:pPr>
                      <a:r>
                        <a:rPr kumimoji="0" lang="en-GB" altLang="zh-CN" sz="1200" b="1" i="0" u="none" strike="noStrike" cap="none" normalizeH="0" baseline="0" dirty="0">
                          <a:ln>
                            <a:noFill/>
                          </a:ln>
                          <a:solidFill>
                            <a:srgbClr val="FFFFFF"/>
                          </a:solidFill>
                          <a:effectLst/>
                          <a:latin typeface="Comic Sans MS" panose="030F0702030302020204" pitchFamily="66" charset="0"/>
                          <a:ea typeface="黑体" panose="02010609060101010101" pitchFamily="49" charset="-122"/>
                        </a:rPr>
                        <a:t> Number of  leakage</a:t>
                      </a:r>
                      <a:endParaRPr kumimoji="0" lang="zh-CN" altLang="zh-CN" sz="1800" b="1" i="0" u="none" strike="noStrike" cap="none" normalizeH="0" baseline="0" dirty="0">
                        <a:ln>
                          <a:noFill/>
                        </a:ln>
                        <a:solidFill>
                          <a:srgbClr val="FFFFFF"/>
                        </a:solidFill>
                        <a:effectLst/>
                        <a:latin typeface="Comic Sans MS" panose="030F0702030302020204" pitchFamily="66" charset="0"/>
                        <a:ea typeface="MS Mincho" pitchFamily="49" charset="-128"/>
                      </a:endParaRPr>
                    </a:p>
                  </a:txBody>
                  <a:tcPr marL="68580" marR="6858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3333CC"/>
                    </a:solidFill>
                  </a:tcPr>
                </a:tc>
                <a:tc>
                  <a:txBody>
                    <a:bodyPr/>
                    <a:lstStyle>
                      <a:lvl1pPr marL="0" algn="l" defTabSz="914400" rtl="0" eaLnBrk="1" latinLnBrk="0" hangingPunct="1">
                        <a:spcBef>
                          <a:spcPct val="20000"/>
                        </a:spcBef>
                        <a:buClr>
                          <a:srgbClr val="00B0F0"/>
                        </a:buClr>
                        <a:buSzPct val="90000"/>
                        <a:buFont typeface="Wingdings" panose="05000000000000000000" pitchFamily="2" charset="2"/>
                        <a:defRPr sz="2400" kern="1200">
                          <a:solidFill>
                            <a:srgbClr val="003399"/>
                          </a:solidFill>
                          <a:latin typeface="微软雅黑" panose="020B0503020204020204" pitchFamily="34" charset="-122"/>
                          <a:ea typeface="微软雅黑" panose="020B0503020204020204" pitchFamily="34" charset="-122"/>
                        </a:defRPr>
                      </a:lvl1pPr>
                      <a:lvl2pPr marL="742950" indent="-285750" algn="l" defTabSz="914400" rtl="0" eaLnBrk="1" latinLnBrk="0" hangingPunct="1">
                        <a:spcBef>
                          <a:spcPct val="20000"/>
                        </a:spcBef>
                        <a:buClr>
                          <a:srgbClr val="00B050"/>
                        </a:buClr>
                        <a:buSzPct val="75000"/>
                        <a:buFont typeface="Wingdings" panose="05000000000000000000" pitchFamily="2" charset="2"/>
                        <a:defRPr sz="2000" kern="1200">
                          <a:solidFill>
                            <a:schemeClr val="tx1"/>
                          </a:solidFill>
                          <a:latin typeface="微软雅黑" panose="020B0503020204020204" pitchFamily="34" charset="-122"/>
                          <a:ea typeface="微软雅黑" panose="020B0503020204020204" pitchFamily="34" charset="-122"/>
                        </a:defRPr>
                      </a:lvl2pPr>
                      <a:lvl3pPr marL="1143000" indent="-228600" algn="l" defTabSz="914400" rtl="0" eaLnBrk="1" latinLnBrk="0" hangingPunct="1">
                        <a:spcBef>
                          <a:spcPct val="20000"/>
                        </a:spcBef>
                        <a:defRPr sz="2000" kern="1200">
                          <a:solidFill>
                            <a:srgbClr val="003399"/>
                          </a:solidFill>
                          <a:latin typeface="Arial" panose="020B0604020202020204" pitchFamily="34" charset="0"/>
                          <a:ea typeface="黑体" panose="02010609060101010101" pitchFamily="49" charset="-122"/>
                        </a:defRPr>
                      </a:lvl3pPr>
                      <a:lvl4pPr marL="1600200" indent="-228600" algn="l" defTabSz="914400" rtl="0" eaLnBrk="1" latinLnBrk="0" hangingPunct="1">
                        <a:spcBef>
                          <a:spcPct val="20000"/>
                        </a:spcBef>
                        <a:defRPr sz="2400" kern="1200">
                          <a:solidFill>
                            <a:srgbClr val="003399"/>
                          </a:solidFill>
                          <a:latin typeface="Arial" panose="020B0604020202020204" pitchFamily="34" charset="0"/>
                          <a:ea typeface="黑体" panose="02010609060101010101" pitchFamily="49" charset="-122"/>
                        </a:defRPr>
                      </a:lvl4pPr>
                      <a:lvl5pPr marL="2057400" indent="-228600" algn="l" defTabSz="914400" rtl="0" eaLnBrk="1" latinLnBrk="0" hangingPunct="1">
                        <a:spcBef>
                          <a:spcPct val="20000"/>
                        </a:spcBef>
                        <a:defRPr sz="2400" kern="1200">
                          <a:solidFill>
                            <a:srgbClr val="003399"/>
                          </a:solidFill>
                          <a:latin typeface="Arial" panose="020B0604020202020204" pitchFamily="34" charset="0"/>
                          <a:ea typeface="黑体" panose="02010609060101010101" pitchFamily="49" charset="-122"/>
                        </a:defRPr>
                      </a:lvl5pPr>
                      <a:lvl6pPr marL="25146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6pPr>
                      <a:lvl7pPr marL="29718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7pPr>
                      <a:lvl8pPr marL="34290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8pPr>
                      <a:lvl9pPr marL="38862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zh-CN" sz="1200" b="0" i="0" u="none" strike="noStrike" cap="none" normalizeH="0" baseline="0">
                          <a:ln>
                            <a:noFill/>
                          </a:ln>
                          <a:solidFill>
                            <a:srgbClr val="000000"/>
                          </a:solidFill>
                          <a:effectLst/>
                          <a:latin typeface="Comic Sans MS" panose="030F0702030302020204" pitchFamily="66" charset="0"/>
                          <a:ea typeface="黑体" panose="02010609060101010101" pitchFamily="49" charset="-122"/>
                        </a:rPr>
                        <a:t>He </a:t>
                      </a:r>
                      <a:r>
                        <a:rPr kumimoji="0" lang="zh-CN" altLang="zh-CN" sz="1200" b="0" i="0" u="none" strike="noStrike" cap="none" normalizeH="0" baseline="0">
                          <a:ln>
                            <a:noFill/>
                          </a:ln>
                          <a:solidFill>
                            <a:srgbClr val="000000"/>
                          </a:solidFill>
                          <a:effectLst/>
                          <a:latin typeface="Comic Sans MS" panose="030F0702030302020204" pitchFamily="66" charset="0"/>
                          <a:ea typeface="黑体" panose="02010609060101010101" pitchFamily="49" charset="-122"/>
                        </a:rPr>
                        <a:t>→</a:t>
                      </a:r>
                      <a:r>
                        <a:rPr kumimoji="0" lang="en-GB" altLang="zh-CN" sz="1200" b="0" i="0" u="none" strike="noStrike" cap="none" normalizeH="0" baseline="0">
                          <a:ln>
                            <a:noFill/>
                          </a:ln>
                          <a:solidFill>
                            <a:srgbClr val="000000"/>
                          </a:solidFill>
                          <a:effectLst/>
                          <a:latin typeface="Comic Sans MS" panose="030F0702030302020204" pitchFamily="66" charset="0"/>
                          <a:ea typeface="黑体" panose="02010609060101010101" pitchFamily="49" charset="-122"/>
                        </a:rPr>
                        <a:t>insulation </a:t>
                      </a:r>
                      <a:endParaRPr kumimoji="0" lang="zh-CN" altLang="zh-CN" sz="1800" b="0" i="0" u="none" strike="noStrike" cap="none" normalizeH="0" baseline="0">
                        <a:ln>
                          <a:noFill/>
                        </a:ln>
                        <a:solidFill>
                          <a:srgbClr val="000000"/>
                        </a:solidFill>
                        <a:effectLst/>
                        <a:latin typeface="Comic Sans MS" panose="030F0702030302020204" pitchFamily="66" charset="0"/>
                        <a:ea typeface="MS Mincho" pitchFamily="49" charset="-128"/>
                      </a:endParaRPr>
                    </a:p>
                  </a:txBody>
                  <a:tcPr marL="68580" marR="6858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a:txBody>
                    <a:bodyPr/>
                    <a:lstStyle>
                      <a:lvl1pPr marL="0" algn="l" defTabSz="914400" rtl="0" eaLnBrk="1" latinLnBrk="0" hangingPunct="1">
                        <a:spcBef>
                          <a:spcPct val="20000"/>
                        </a:spcBef>
                        <a:buClr>
                          <a:srgbClr val="00B0F0"/>
                        </a:buClr>
                        <a:buSzPct val="90000"/>
                        <a:buFont typeface="Wingdings" panose="05000000000000000000" pitchFamily="2" charset="2"/>
                        <a:defRPr sz="2400" kern="1200">
                          <a:solidFill>
                            <a:srgbClr val="003399"/>
                          </a:solidFill>
                          <a:latin typeface="微软雅黑" panose="020B0503020204020204" pitchFamily="34" charset="-122"/>
                          <a:ea typeface="微软雅黑" panose="020B0503020204020204" pitchFamily="34" charset="-122"/>
                        </a:defRPr>
                      </a:lvl1pPr>
                      <a:lvl2pPr marL="742950" indent="-285750" algn="l" defTabSz="914400" rtl="0" eaLnBrk="1" latinLnBrk="0" hangingPunct="1">
                        <a:spcBef>
                          <a:spcPct val="20000"/>
                        </a:spcBef>
                        <a:buClr>
                          <a:srgbClr val="00B050"/>
                        </a:buClr>
                        <a:buSzPct val="75000"/>
                        <a:buFont typeface="Wingdings" panose="05000000000000000000" pitchFamily="2" charset="2"/>
                        <a:defRPr sz="2000" kern="1200">
                          <a:solidFill>
                            <a:schemeClr val="tx1"/>
                          </a:solidFill>
                          <a:latin typeface="微软雅黑" panose="020B0503020204020204" pitchFamily="34" charset="-122"/>
                          <a:ea typeface="微软雅黑" panose="020B0503020204020204" pitchFamily="34" charset="-122"/>
                        </a:defRPr>
                      </a:lvl2pPr>
                      <a:lvl3pPr marL="1143000" indent="-228600" algn="l" defTabSz="914400" rtl="0" eaLnBrk="1" latinLnBrk="0" hangingPunct="1">
                        <a:spcBef>
                          <a:spcPct val="20000"/>
                        </a:spcBef>
                        <a:defRPr sz="2000" kern="1200">
                          <a:solidFill>
                            <a:srgbClr val="003399"/>
                          </a:solidFill>
                          <a:latin typeface="Arial" panose="020B0604020202020204" pitchFamily="34" charset="0"/>
                          <a:ea typeface="黑体" panose="02010609060101010101" pitchFamily="49" charset="-122"/>
                        </a:defRPr>
                      </a:lvl3pPr>
                      <a:lvl4pPr marL="1600200" indent="-228600" algn="l" defTabSz="914400" rtl="0" eaLnBrk="1" latinLnBrk="0" hangingPunct="1">
                        <a:spcBef>
                          <a:spcPct val="20000"/>
                        </a:spcBef>
                        <a:defRPr sz="2400" kern="1200">
                          <a:solidFill>
                            <a:srgbClr val="003399"/>
                          </a:solidFill>
                          <a:latin typeface="Arial" panose="020B0604020202020204" pitchFamily="34" charset="0"/>
                          <a:ea typeface="黑体" panose="02010609060101010101" pitchFamily="49" charset="-122"/>
                        </a:defRPr>
                      </a:lvl4pPr>
                      <a:lvl5pPr marL="2057400" indent="-228600" algn="l" defTabSz="914400" rtl="0" eaLnBrk="1" latinLnBrk="0" hangingPunct="1">
                        <a:spcBef>
                          <a:spcPct val="20000"/>
                        </a:spcBef>
                        <a:defRPr sz="2400" kern="1200">
                          <a:solidFill>
                            <a:srgbClr val="003399"/>
                          </a:solidFill>
                          <a:latin typeface="Arial" panose="020B0604020202020204" pitchFamily="34" charset="0"/>
                          <a:ea typeface="黑体" panose="02010609060101010101" pitchFamily="49" charset="-122"/>
                        </a:defRPr>
                      </a:lvl5pPr>
                      <a:lvl6pPr marL="25146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6pPr>
                      <a:lvl7pPr marL="29718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7pPr>
                      <a:lvl8pPr marL="34290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8pPr>
                      <a:lvl9pPr marL="38862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zh-CN" sz="1050" b="0" i="0" u="none" strike="noStrike" cap="none" normalizeH="0" baseline="0">
                          <a:ln>
                            <a:noFill/>
                          </a:ln>
                          <a:solidFill>
                            <a:srgbClr val="000000"/>
                          </a:solidFill>
                          <a:effectLst/>
                          <a:latin typeface="Comic Sans MS" panose="030F0702030302020204" pitchFamily="66" charset="0"/>
                          <a:ea typeface="黑体" panose="02010609060101010101" pitchFamily="49" charset="-122"/>
                        </a:rPr>
                        <a:t>0</a:t>
                      </a:r>
                      <a:endParaRPr kumimoji="0" lang="zh-CN" altLang="zh-CN" sz="1600" b="0" i="0" u="none" strike="noStrike" cap="none" normalizeH="0" baseline="0">
                        <a:ln>
                          <a:noFill/>
                        </a:ln>
                        <a:solidFill>
                          <a:srgbClr val="000000"/>
                        </a:solidFill>
                        <a:effectLst/>
                        <a:latin typeface="Comic Sans MS" panose="030F0702030302020204" pitchFamily="66" charset="0"/>
                        <a:ea typeface="MS Mincho" pitchFamily="49" charset="-128"/>
                      </a:endParaRPr>
                    </a:p>
                  </a:txBody>
                  <a:tcPr marL="68580" marR="6858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1"/>
                  </a:ext>
                </a:extLst>
              </a:tr>
              <a:tr h="160953">
                <a:tc vMerge="1">
                  <a:txBody>
                    <a:bodyPr/>
                    <a:lstStyle/>
                    <a:p>
                      <a:endParaRPr lang="zh-CN" altLang="en-US"/>
                    </a:p>
                  </a:txBody>
                  <a:tcPr/>
                </a:tc>
                <a:tc>
                  <a:txBody>
                    <a:bodyPr/>
                    <a:lstStyle>
                      <a:lvl1pPr marL="0" algn="l" defTabSz="914400" rtl="0" eaLnBrk="1" latinLnBrk="0" hangingPunct="1">
                        <a:spcBef>
                          <a:spcPct val="20000"/>
                        </a:spcBef>
                        <a:buClr>
                          <a:srgbClr val="00B0F0"/>
                        </a:buClr>
                        <a:buSzPct val="90000"/>
                        <a:buFont typeface="Wingdings" panose="05000000000000000000" pitchFamily="2" charset="2"/>
                        <a:defRPr sz="2400" kern="1200">
                          <a:solidFill>
                            <a:srgbClr val="003399"/>
                          </a:solidFill>
                          <a:latin typeface="微软雅黑" panose="020B0503020204020204" pitchFamily="34" charset="-122"/>
                          <a:ea typeface="微软雅黑" panose="020B0503020204020204" pitchFamily="34" charset="-122"/>
                        </a:defRPr>
                      </a:lvl1pPr>
                      <a:lvl2pPr marL="742950" indent="-285750" algn="l" defTabSz="914400" rtl="0" eaLnBrk="1" latinLnBrk="0" hangingPunct="1">
                        <a:spcBef>
                          <a:spcPct val="20000"/>
                        </a:spcBef>
                        <a:buClr>
                          <a:srgbClr val="00B050"/>
                        </a:buClr>
                        <a:buSzPct val="75000"/>
                        <a:buFont typeface="Wingdings" panose="05000000000000000000" pitchFamily="2" charset="2"/>
                        <a:defRPr sz="2000" kern="1200">
                          <a:solidFill>
                            <a:schemeClr val="tx1"/>
                          </a:solidFill>
                          <a:latin typeface="微软雅黑" panose="020B0503020204020204" pitchFamily="34" charset="-122"/>
                          <a:ea typeface="微软雅黑" panose="020B0503020204020204" pitchFamily="34" charset="-122"/>
                        </a:defRPr>
                      </a:lvl2pPr>
                      <a:lvl3pPr marL="1143000" indent="-228600" algn="l" defTabSz="914400" rtl="0" eaLnBrk="1" latinLnBrk="0" hangingPunct="1">
                        <a:spcBef>
                          <a:spcPct val="20000"/>
                        </a:spcBef>
                        <a:defRPr sz="2000" kern="1200">
                          <a:solidFill>
                            <a:srgbClr val="003399"/>
                          </a:solidFill>
                          <a:latin typeface="Arial" panose="020B0604020202020204" pitchFamily="34" charset="0"/>
                          <a:ea typeface="黑体" panose="02010609060101010101" pitchFamily="49" charset="-122"/>
                        </a:defRPr>
                      </a:lvl3pPr>
                      <a:lvl4pPr marL="1600200" indent="-228600" algn="l" defTabSz="914400" rtl="0" eaLnBrk="1" latinLnBrk="0" hangingPunct="1">
                        <a:spcBef>
                          <a:spcPct val="20000"/>
                        </a:spcBef>
                        <a:defRPr sz="2400" kern="1200">
                          <a:solidFill>
                            <a:srgbClr val="003399"/>
                          </a:solidFill>
                          <a:latin typeface="Arial" panose="020B0604020202020204" pitchFamily="34" charset="0"/>
                          <a:ea typeface="黑体" panose="02010609060101010101" pitchFamily="49" charset="-122"/>
                        </a:defRPr>
                      </a:lvl4pPr>
                      <a:lvl5pPr marL="2057400" indent="-228600" algn="l" defTabSz="914400" rtl="0" eaLnBrk="1" latinLnBrk="0" hangingPunct="1">
                        <a:spcBef>
                          <a:spcPct val="20000"/>
                        </a:spcBef>
                        <a:defRPr sz="2400" kern="1200">
                          <a:solidFill>
                            <a:srgbClr val="003399"/>
                          </a:solidFill>
                          <a:latin typeface="Arial" panose="020B0604020202020204" pitchFamily="34" charset="0"/>
                          <a:ea typeface="黑体" panose="02010609060101010101" pitchFamily="49" charset="-122"/>
                        </a:defRPr>
                      </a:lvl5pPr>
                      <a:lvl6pPr marL="25146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6pPr>
                      <a:lvl7pPr marL="29718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7pPr>
                      <a:lvl8pPr marL="34290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8pPr>
                      <a:lvl9pPr marL="38862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zh-CN" sz="1200" b="0" i="0" u="none" strike="noStrike" cap="none" normalizeH="0" baseline="0">
                          <a:ln>
                            <a:noFill/>
                          </a:ln>
                          <a:solidFill>
                            <a:srgbClr val="000000"/>
                          </a:solidFill>
                          <a:effectLst/>
                          <a:latin typeface="Comic Sans MS" panose="030F0702030302020204" pitchFamily="66" charset="0"/>
                          <a:ea typeface="黑体" panose="02010609060101010101" pitchFamily="49" charset="-122"/>
                        </a:rPr>
                        <a:t>He </a:t>
                      </a:r>
                      <a:r>
                        <a:rPr kumimoji="0" lang="zh-CN" altLang="zh-CN" sz="1200" b="0" i="0" u="none" strike="noStrike" cap="none" normalizeH="0" baseline="0">
                          <a:ln>
                            <a:noFill/>
                          </a:ln>
                          <a:solidFill>
                            <a:srgbClr val="000000"/>
                          </a:solidFill>
                          <a:effectLst/>
                          <a:latin typeface="Comic Sans MS" panose="030F0702030302020204" pitchFamily="66" charset="0"/>
                          <a:ea typeface="黑体" panose="02010609060101010101" pitchFamily="49" charset="-122"/>
                        </a:rPr>
                        <a:t>→</a:t>
                      </a:r>
                      <a:r>
                        <a:rPr kumimoji="0" lang="en-GB" altLang="zh-CN" sz="1200" b="0" i="0" u="none" strike="noStrike" cap="none" normalizeH="0" baseline="0">
                          <a:ln>
                            <a:noFill/>
                          </a:ln>
                          <a:solidFill>
                            <a:srgbClr val="000000"/>
                          </a:solidFill>
                          <a:effectLst/>
                          <a:latin typeface="Comic Sans MS" panose="030F0702030302020204" pitchFamily="66" charset="0"/>
                          <a:ea typeface="黑体" panose="02010609060101010101" pitchFamily="49" charset="-122"/>
                        </a:rPr>
                        <a:t>beam pipe </a:t>
                      </a:r>
                      <a:endParaRPr kumimoji="0" lang="zh-CN" altLang="zh-CN" sz="1800" b="0" i="0" u="none" strike="noStrike" cap="none" normalizeH="0" baseline="0">
                        <a:ln>
                          <a:noFill/>
                        </a:ln>
                        <a:solidFill>
                          <a:srgbClr val="000000"/>
                        </a:solidFill>
                        <a:effectLst/>
                        <a:latin typeface="Comic Sans MS" panose="030F0702030302020204" pitchFamily="66" charset="0"/>
                        <a:ea typeface="MS Mincho" pitchFamily="49" charset="-128"/>
                      </a:endParaRPr>
                    </a:p>
                  </a:txBody>
                  <a:tcPr marL="68580" marR="6858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tc>
                  <a:txBody>
                    <a:bodyPr/>
                    <a:lstStyle>
                      <a:lvl1pPr marL="0" algn="l" defTabSz="914400" rtl="0" eaLnBrk="1" latinLnBrk="0" hangingPunct="1">
                        <a:spcBef>
                          <a:spcPct val="20000"/>
                        </a:spcBef>
                        <a:buClr>
                          <a:srgbClr val="00B0F0"/>
                        </a:buClr>
                        <a:buSzPct val="90000"/>
                        <a:buFont typeface="Wingdings" panose="05000000000000000000" pitchFamily="2" charset="2"/>
                        <a:defRPr sz="2400" kern="1200">
                          <a:solidFill>
                            <a:srgbClr val="003399"/>
                          </a:solidFill>
                          <a:latin typeface="微软雅黑" panose="020B0503020204020204" pitchFamily="34" charset="-122"/>
                          <a:ea typeface="微软雅黑" panose="020B0503020204020204" pitchFamily="34" charset="-122"/>
                        </a:defRPr>
                      </a:lvl1pPr>
                      <a:lvl2pPr marL="742950" indent="-285750" algn="l" defTabSz="914400" rtl="0" eaLnBrk="1" latinLnBrk="0" hangingPunct="1">
                        <a:spcBef>
                          <a:spcPct val="20000"/>
                        </a:spcBef>
                        <a:buClr>
                          <a:srgbClr val="00B050"/>
                        </a:buClr>
                        <a:buSzPct val="75000"/>
                        <a:buFont typeface="Wingdings" panose="05000000000000000000" pitchFamily="2" charset="2"/>
                        <a:defRPr sz="2000" kern="1200">
                          <a:solidFill>
                            <a:schemeClr val="tx1"/>
                          </a:solidFill>
                          <a:latin typeface="微软雅黑" panose="020B0503020204020204" pitchFamily="34" charset="-122"/>
                          <a:ea typeface="微软雅黑" panose="020B0503020204020204" pitchFamily="34" charset="-122"/>
                        </a:defRPr>
                      </a:lvl2pPr>
                      <a:lvl3pPr marL="1143000" indent="-228600" algn="l" defTabSz="914400" rtl="0" eaLnBrk="1" latinLnBrk="0" hangingPunct="1">
                        <a:spcBef>
                          <a:spcPct val="20000"/>
                        </a:spcBef>
                        <a:defRPr sz="2000" kern="1200">
                          <a:solidFill>
                            <a:srgbClr val="003399"/>
                          </a:solidFill>
                          <a:latin typeface="Arial" panose="020B0604020202020204" pitchFamily="34" charset="0"/>
                          <a:ea typeface="黑体" panose="02010609060101010101" pitchFamily="49" charset="-122"/>
                        </a:defRPr>
                      </a:lvl3pPr>
                      <a:lvl4pPr marL="1600200" indent="-228600" algn="l" defTabSz="914400" rtl="0" eaLnBrk="1" latinLnBrk="0" hangingPunct="1">
                        <a:spcBef>
                          <a:spcPct val="20000"/>
                        </a:spcBef>
                        <a:defRPr sz="2400" kern="1200">
                          <a:solidFill>
                            <a:srgbClr val="003399"/>
                          </a:solidFill>
                          <a:latin typeface="Arial" panose="020B0604020202020204" pitchFamily="34" charset="0"/>
                          <a:ea typeface="黑体" panose="02010609060101010101" pitchFamily="49" charset="-122"/>
                        </a:defRPr>
                      </a:lvl4pPr>
                      <a:lvl5pPr marL="2057400" indent="-228600" algn="l" defTabSz="914400" rtl="0" eaLnBrk="1" latinLnBrk="0" hangingPunct="1">
                        <a:spcBef>
                          <a:spcPct val="20000"/>
                        </a:spcBef>
                        <a:defRPr sz="2400" kern="1200">
                          <a:solidFill>
                            <a:srgbClr val="003399"/>
                          </a:solidFill>
                          <a:latin typeface="Arial" panose="020B0604020202020204" pitchFamily="34" charset="0"/>
                          <a:ea typeface="黑体" panose="02010609060101010101" pitchFamily="49" charset="-122"/>
                        </a:defRPr>
                      </a:lvl5pPr>
                      <a:lvl6pPr marL="25146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6pPr>
                      <a:lvl7pPr marL="29718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7pPr>
                      <a:lvl8pPr marL="34290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8pPr>
                      <a:lvl9pPr marL="38862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zh-CN" sz="1050" b="0" i="0" u="none" strike="noStrike" cap="none" normalizeH="0" baseline="0">
                          <a:ln>
                            <a:noFill/>
                          </a:ln>
                          <a:solidFill>
                            <a:srgbClr val="000000"/>
                          </a:solidFill>
                          <a:effectLst/>
                          <a:latin typeface="Comic Sans MS" panose="030F0702030302020204" pitchFamily="66" charset="0"/>
                          <a:ea typeface="黑体" panose="02010609060101010101" pitchFamily="49" charset="-122"/>
                        </a:rPr>
                        <a:t>0</a:t>
                      </a:r>
                      <a:endParaRPr kumimoji="0" lang="zh-CN" altLang="zh-CN" sz="1600" b="0" i="0" u="none" strike="noStrike" cap="none" normalizeH="0" baseline="0">
                        <a:ln>
                          <a:noFill/>
                        </a:ln>
                        <a:solidFill>
                          <a:srgbClr val="000000"/>
                        </a:solidFill>
                        <a:effectLst/>
                        <a:latin typeface="Comic Sans MS" panose="030F0702030302020204" pitchFamily="66" charset="0"/>
                        <a:ea typeface="MS Mincho" pitchFamily="49" charset="-128"/>
                      </a:endParaRPr>
                    </a:p>
                  </a:txBody>
                  <a:tcPr marL="68580" marR="6858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2"/>
                  </a:ext>
                </a:extLst>
              </a:tr>
              <a:tr h="160953">
                <a:tc vMerge="1">
                  <a:txBody>
                    <a:bodyPr/>
                    <a:lstStyle/>
                    <a:p>
                      <a:endParaRPr lang="zh-CN" altLang="en-US"/>
                    </a:p>
                  </a:txBody>
                  <a:tcPr/>
                </a:tc>
                <a:tc>
                  <a:txBody>
                    <a:bodyPr/>
                    <a:lstStyle>
                      <a:lvl1pPr marL="0" algn="l" defTabSz="914400" rtl="0" eaLnBrk="1" latinLnBrk="0" hangingPunct="1">
                        <a:spcBef>
                          <a:spcPct val="20000"/>
                        </a:spcBef>
                        <a:buClr>
                          <a:srgbClr val="00B0F0"/>
                        </a:buClr>
                        <a:buSzPct val="90000"/>
                        <a:buFont typeface="Wingdings" panose="05000000000000000000" pitchFamily="2" charset="2"/>
                        <a:defRPr sz="2400" kern="1200">
                          <a:solidFill>
                            <a:srgbClr val="003399"/>
                          </a:solidFill>
                          <a:latin typeface="微软雅黑" panose="020B0503020204020204" pitchFamily="34" charset="-122"/>
                          <a:ea typeface="微软雅黑" panose="020B0503020204020204" pitchFamily="34" charset="-122"/>
                        </a:defRPr>
                      </a:lvl1pPr>
                      <a:lvl2pPr marL="742950" indent="-285750" algn="l" defTabSz="914400" rtl="0" eaLnBrk="1" latinLnBrk="0" hangingPunct="1">
                        <a:spcBef>
                          <a:spcPct val="20000"/>
                        </a:spcBef>
                        <a:buClr>
                          <a:srgbClr val="00B050"/>
                        </a:buClr>
                        <a:buSzPct val="75000"/>
                        <a:buFont typeface="Wingdings" panose="05000000000000000000" pitchFamily="2" charset="2"/>
                        <a:defRPr sz="2000" kern="1200">
                          <a:solidFill>
                            <a:schemeClr val="tx1"/>
                          </a:solidFill>
                          <a:latin typeface="微软雅黑" panose="020B0503020204020204" pitchFamily="34" charset="-122"/>
                          <a:ea typeface="微软雅黑" panose="020B0503020204020204" pitchFamily="34" charset="-122"/>
                        </a:defRPr>
                      </a:lvl2pPr>
                      <a:lvl3pPr marL="1143000" indent="-228600" algn="l" defTabSz="914400" rtl="0" eaLnBrk="1" latinLnBrk="0" hangingPunct="1">
                        <a:spcBef>
                          <a:spcPct val="20000"/>
                        </a:spcBef>
                        <a:defRPr sz="2000" kern="1200">
                          <a:solidFill>
                            <a:srgbClr val="003399"/>
                          </a:solidFill>
                          <a:latin typeface="Arial" panose="020B0604020202020204" pitchFamily="34" charset="0"/>
                          <a:ea typeface="黑体" panose="02010609060101010101" pitchFamily="49" charset="-122"/>
                        </a:defRPr>
                      </a:lvl3pPr>
                      <a:lvl4pPr marL="1600200" indent="-228600" algn="l" defTabSz="914400" rtl="0" eaLnBrk="1" latinLnBrk="0" hangingPunct="1">
                        <a:spcBef>
                          <a:spcPct val="20000"/>
                        </a:spcBef>
                        <a:defRPr sz="2400" kern="1200">
                          <a:solidFill>
                            <a:srgbClr val="003399"/>
                          </a:solidFill>
                          <a:latin typeface="Arial" panose="020B0604020202020204" pitchFamily="34" charset="0"/>
                          <a:ea typeface="黑体" panose="02010609060101010101" pitchFamily="49" charset="-122"/>
                        </a:defRPr>
                      </a:lvl4pPr>
                      <a:lvl5pPr marL="2057400" indent="-228600" algn="l" defTabSz="914400" rtl="0" eaLnBrk="1" latinLnBrk="0" hangingPunct="1">
                        <a:spcBef>
                          <a:spcPct val="20000"/>
                        </a:spcBef>
                        <a:defRPr sz="2400" kern="1200">
                          <a:solidFill>
                            <a:srgbClr val="003399"/>
                          </a:solidFill>
                          <a:latin typeface="Arial" panose="020B0604020202020204" pitchFamily="34" charset="0"/>
                          <a:ea typeface="黑体" panose="02010609060101010101" pitchFamily="49" charset="-122"/>
                        </a:defRPr>
                      </a:lvl5pPr>
                      <a:lvl6pPr marL="25146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6pPr>
                      <a:lvl7pPr marL="29718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7pPr>
                      <a:lvl8pPr marL="34290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8pPr>
                      <a:lvl9pPr marL="38862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zh-CN" sz="1200" b="0" i="0" u="none" strike="noStrike" cap="none" normalizeH="0" baseline="0">
                          <a:ln>
                            <a:noFill/>
                          </a:ln>
                          <a:solidFill>
                            <a:srgbClr val="000000"/>
                          </a:solidFill>
                          <a:effectLst/>
                          <a:latin typeface="Comic Sans MS" panose="030F0702030302020204" pitchFamily="66" charset="0"/>
                          <a:ea typeface="黑体" panose="02010609060101010101" pitchFamily="49" charset="-122"/>
                        </a:rPr>
                        <a:t>Insulation </a:t>
                      </a:r>
                      <a:r>
                        <a:rPr kumimoji="0" lang="zh-CN" altLang="zh-CN" sz="1200" b="0" i="0" u="none" strike="noStrike" cap="none" normalizeH="0" baseline="0">
                          <a:ln>
                            <a:noFill/>
                          </a:ln>
                          <a:solidFill>
                            <a:srgbClr val="000000"/>
                          </a:solidFill>
                          <a:effectLst/>
                          <a:latin typeface="Comic Sans MS" panose="030F0702030302020204" pitchFamily="66" charset="0"/>
                          <a:ea typeface="黑体" panose="02010609060101010101" pitchFamily="49" charset="-122"/>
                        </a:rPr>
                        <a:t>→</a:t>
                      </a:r>
                      <a:r>
                        <a:rPr kumimoji="0" lang="en-GB" altLang="zh-CN" sz="1200" b="0" i="0" u="none" strike="noStrike" cap="none" normalizeH="0" baseline="0">
                          <a:ln>
                            <a:noFill/>
                          </a:ln>
                          <a:solidFill>
                            <a:srgbClr val="000000"/>
                          </a:solidFill>
                          <a:effectLst/>
                          <a:latin typeface="Comic Sans MS" panose="030F0702030302020204" pitchFamily="66" charset="0"/>
                          <a:ea typeface="黑体" panose="02010609060101010101" pitchFamily="49" charset="-122"/>
                        </a:rPr>
                        <a:t>coupler</a:t>
                      </a:r>
                      <a:endParaRPr kumimoji="0" lang="zh-CN" altLang="zh-CN" sz="1800" b="0" i="0" u="none" strike="noStrike" cap="none" normalizeH="0" baseline="0">
                        <a:ln>
                          <a:noFill/>
                        </a:ln>
                        <a:solidFill>
                          <a:srgbClr val="000000"/>
                        </a:solidFill>
                        <a:effectLst/>
                        <a:latin typeface="Comic Sans MS" panose="030F0702030302020204" pitchFamily="66" charset="0"/>
                        <a:ea typeface="MS Mincho" pitchFamily="49" charset="-128"/>
                      </a:endParaRPr>
                    </a:p>
                  </a:txBody>
                  <a:tcPr marL="68580" marR="6858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a:txBody>
                    <a:bodyPr/>
                    <a:lstStyle>
                      <a:lvl1pPr marL="0" algn="l" defTabSz="914400" rtl="0" eaLnBrk="1" latinLnBrk="0" hangingPunct="1">
                        <a:spcBef>
                          <a:spcPct val="20000"/>
                        </a:spcBef>
                        <a:buClr>
                          <a:srgbClr val="00B0F0"/>
                        </a:buClr>
                        <a:buSzPct val="90000"/>
                        <a:buFont typeface="Wingdings" panose="05000000000000000000" pitchFamily="2" charset="2"/>
                        <a:defRPr sz="2400" kern="1200">
                          <a:solidFill>
                            <a:srgbClr val="003399"/>
                          </a:solidFill>
                          <a:latin typeface="微软雅黑" panose="020B0503020204020204" pitchFamily="34" charset="-122"/>
                          <a:ea typeface="微软雅黑" panose="020B0503020204020204" pitchFamily="34" charset="-122"/>
                        </a:defRPr>
                      </a:lvl1pPr>
                      <a:lvl2pPr marL="742950" indent="-285750" algn="l" defTabSz="914400" rtl="0" eaLnBrk="1" latinLnBrk="0" hangingPunct="1">
                        <a:spcBef>
                          <a:spcPct val="20000"/>
                        </a:spcBef>
                        <a:buClr>
                          <a:srgbClr val="00B050"/>
                        </a:buClr>
                        <a:buSzPct val="75000"/>
                        <a:buFont typeface="Wingdings" panose="05000000000000000000" pitchFamily="2" charset="2"/>
                        <a:defRPr sz="2000" kern="1200">
                          <a:solidFill>
                            <a:schemeClr val="tx1"/>
                          </a:solidFill>
                          <a:latin typeface="微软雅黑" panose="020B0503020204020204" pitchFamily="34" charset="-122"/>
                          <a:ea typeface="微软雅黑" panose="020B0503020204020204" pitchFamily="34" charset="-122"/>
                        </a:defRPr>
                      </a:lvl2pPr>
                      <a:lvl3pPr marL="1143000" indent="-228600" algn="l" defTabSz="914400" rtl="0" eaLnBrk="1" latinLnBrk="0" hangingPunct="1">
                        <a:spcBef>
                          <a:spcPct val="20000"/>
                        </a:spcBef>
                        <a:defRPr sz="2000" kern="1200">
                          <a:solidFill>
                            <a:srgbClr val="003399"/>
                          </a:solidFill>
                          <a:latin typeface="Arial" panose="020B0604020202020204" pitchFamily="34" charset="0"/>
                          <a:ea typeface="黑体" panose="02010609060101010101" pitchFamily="49" charset="-122"/>
                        </a:defRPr>
                      </a:lvl3pPr>
                      <a:lvl4pPr marL="1600200" indent="-228600" algn="l" defTabSz="914400" rtl="0" eaLnBrk="1" latinLnBrk="0" hangingPunct="1">
                        <a:spcBef>
                          <a:spcPct val="20000"/>
                        </a:spcBef>
                        <a:defRPr sz="2400" kern="1200">
                          <a:solidFill>
                            <a:srgbClr val="003399"/>
                          </a:solidFill>
                          <a:latin typeface="Arial" panose="020B0604020202020204" pitchFamily="34" charset="0"/>
                          <a:ea typeface="黑体" panose="02010609060101010101" pitchFamily="49" charset="-122"/>
                        </a:defRPr>
                      </a:lvl4pPr>
                      <a:lvl5pPr marL="2057400" indent="-228600" algn="l" defTabSz="914400" rtl="0" eaLnBrk="1" latinLnBrk="0" hangingPunct="1">
                        <a:spcBef>
                          <a:spcPct val="20000"/>
                        </a:spcBef>
                        <a:defRPr sz="2400" kern="1200">
                          <a:solidFill>
                            <a:srgbClr val="003399"/>
                          </a:solidFill>
                          <a:latin typeface="Arial" panose="020B0604020202020204" pitchFamily="34" charset="0"/>
                          <a:ea typeface="黑体" panose="02010609060101010101" pitchFamily="49" charset="-122"/>
                        </a:defRPr>
                      </a:lvl5pPr>
                      <a:lvl6pPr marL="25146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6pPr>
                      <a:lvl7pPr marL="29718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7pPr>
                      <a:lvl8pPr marL="34290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8pPr>
                      <a:lvl9pPr marL="38862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zh-CN" sz="1050" b="0" i="0" u="none" strike="noStrike" cap="none" normalizeH="0" baseline="0">
                          <a:ln>
                            <a:noFill/>
                          </a:ln>
                          <a:solidFill>
                            <a:srgbClr val="000000"/>
                          </a:solidFill>
                          <a:effectLst/>
                          <a:latin typeface="Comic Sans MS" panose="030F0702030302020204" pitchFamily="66" charset="0"/>
                          <a:ea typeface="黑体" panose="02010609060101010101" pitchFamily="49" charset="-122"/>
                        </a:rPr>
                        <a:t>0</a:t>
                      </a:r>
                      <a:endParaRPr kumimoji="0" lang="zh-CN" altLang="zh-CN" sz="1600" b="0" i="0" u="none" strike="noStrike" cap="none" normalizeH="0" baseline="0">
                        <a:ln>
                          <a:noFill/>
                        </a:ln>
                        <a:solidFill>
                          <a:srgbClr val="000000"/>
                        </a:solidFill>
                        <a:effectLst/>
                        <a:latin typeface="Comic Sans MS" panose="030F0702030302020204" pitchFamily="66" charset="0"/>
                        <a:ea typeface="MS Mincho" pitchFamily="49" charset="-128"/>
                      </a:endParaRPr>
                    </a:p>
                  </a:txBody>
                  <a:tcPr marL="68580" marR="6858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3"/>
                  </a:ext>
                </a:extLst>
              </a:tr>
              <a:tr h="321905">
                <a:tc vMerge="1">
                  <a:txBody>
                    <a:bodyPr/>
                    <a:lstStyle/>
                    <a:p>
                      <a:endParaRPr lang="zh-CN" altLang="en-US"/>
                    </a:p>
                  </a:txBody>
                  <a:tcPr/>
                </a:tc>
                <a:tc>
                  <a:txBody>
                    <a:bodyPr/>
                    <a:lstStyle>
                      <a:lvl1pPr marL="0" algn="l" defTabSz="914400" rtl="0" eaLnBrk="1" latinLnBrk="0" hangingPunct="1">
                        <a:spcBef>
                          <a:spcPct val="20000"/>
                        </a:spcBef>
                        <a:buClr>
                          <a:srgbClr val="00B0F0"/>
                        </a:buClr>
                        <a:buSzPct val="90000"/>
                        <a:buFont typeface="Wingdings" panose="05000000000000000000" pitchFamily="2" charset="2"/>
                        <a:defRPr sz="2400" kern="1200">
                          <a:solidFill>
                            <a:srgbClr val="003399"/>
                          </a:solidFill>
                          <a:latin typeface="微软雅黑" panose="020B0503020204020204" pitchFamily="34" charset="-122"/>
                          <a:ea typeface="微软雅黑" panose="020B0503020204020204" pitchFamily="34" charset="-122"/>
                        </a:defRPr>
                      </a:lvl1pPr>
                      <a:lvl2pPr marL="742950" indent="-285750" algn="l" defTabSz="914400" rtl="0" eaLnBrk="1" latinLnBrk="0" hangingPunct="1">
                        <a:spcBef>
                          <a:spcPct val="20000"/>
                        </a:spcBef>
                        <a:buClr>
                          <a:srgbClr val="00B050"/>
                        </a:buClr>
                        <a:buSzPct val="75000"/>
                        <a:buFont typeface="Wingdings" panose="05000000000000000000" pitchFamily="2" charset="2"/>
                        <a:defRPr sz="2000" kern="1200">
                          <a:solidFill>
                            <a:schemeClr val="tx1"/>
                          </a:solidFill>
                          <a:latin typeface="微软雅黑" panose="020B0503020204020204" pitchFamily="34" charset="-122"/>
                          <a:ea typeface="微软雅黑" panose="020B0503020204020204" pitchFamily="34" charset="-122"/>
                        </a:defRPr>
                      </a:lvl2pPr>
                      <a:lvl3pPr marL="1143000" indent="-228600" algn="l" defTabSz="914400" rtl="0" eaLnBrk="1" latinLnBrk="0" hangingPunct="1">
                        <a:spcBef>
                          <a:spcPct val="20000"/>
                        </a:spcBef>
                        <a:defRPr sz="2000" kern="1200">
                          <a:solidFill>
                            <a:srgbClr val="003399"/>
                          </a:solidFill>
                          <a:latin typeface="Arial" panose="020B0604020202020204" pitchFamily="34" charset="0"/>
                          <a:ea typeface="黑体" panose="02010609060101010101" pitchFamily="49" charset="-122"/>
                        </a:defRPr>
                      </a:lvl3pPr>
                      <a:lvl4pPr marL="1600200" indent="-228600" algn="l" defTabSz="914400" rtl="0" eaLnBrk="1" latinLnBrk="0" hangingPunct="1">
                        <a:spcBef>
                          <a:spcPct val="20000"/>
                        </a:spcBef>
                        <a:defRPr sz="2400" kern="1200">
                          <a:solidFill>
                            <a:srgbClr val="003399"/>
                          </a:solidFill>
                          <a:latin typeface="Arial" panose="020B0604020202020204" pitchFamily="34" charset="0"/>
                          <a:ea typeface="黑体" panose="02010609060101010101" pitchFamily="49" charset="-122"/>
                        </a:defRPr>
                      </a:lvl4pPr>
                      <a:lvl5pPr marL="2057400" indent="-228600" algn="l" defTabSz="914400" rtl="0" eaLnBrk="1" latinLnBrk="0" hangingPunct="1">
                        <a:spcBef>
                          <a:spcPct val="20000"/>
                        </a:spcBef>
                        <a:defRPr sz="2400" kern="1200">
                          <a:solidFill>
                            <a:srgbClr val="003399"/>
                          </a:solidFill>
                          <a:latin typeface="Arial" panose="020B0604020202020204" pitchFamily="34" charset="0"/>
                          <a:ea typeface="黑体" panose="02010609060101010101" pitchFamily="49" charset="-122"/>
                        </a:defRPr>
                      </a:lvl5pPr>
                      <a:lvl6pPr marL="25146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6pPr>
                      <a:lvl7pPr marL="29718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7pPr>
                      <a:lvl8pPr marL="34290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8pPr>
                      <a:lvl9pPr marL="38862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zh-CN" sz="1200" b="0" i="0" u="none" strike="noStrike" cap="none" normalizeH="0" baseline="0">
                          <a:ln>
                            <a:noFill/>
                          </a:ln>
                          <a:solidFill>
                            <a:srgbClr val="000000"/>
                          </a:solidFill>
                          <a:effectLst/>
                          <a:latin typeface="Comic Sans MS" panose="030F0702030302020204" pitchFamily="66" charset="0"/>
                          <a:ea typeface="黑体" panose="02010609060101010101" pitchFamily="49" charset="-122"/>
                        </a:rPr>
                        <a:t>Insulation </a:t>
                      </a:r>
                      <a:r>
                        <a:rPr kumimoji="0" lang="zh-CN" altLang="zh-CN" sz="1200" b="0" i="0" u="none" strike="noStrike" cap="none" normalizeH="0" baseline="0">
                          <a:ln>
                            <a:noFill/>
                          </a:ln>
                          <a:solidFill>
                            <a:srgbClr val="000000"/>
                          </a:solidFill>
                          <a:effectLst/>
                          <a:latin typeface="Comic Sans MS" panose="030F0702030302020204" pitchFamily="66" charset="0"/>
                          <a:ea typeface="黑体" panose="02010609060101010101" pitchFamily="49" charset="-122"/>
                        </a:rPr>
                        <a:t>→</a:t>
                      </a:r>
                      <a:r>
                        <a:rPr kumimoji="0" lang="en-GB" altLang="zh-CN" sz="1200" b="0" i="0" u="none" strike="noStrike" cap="none" normalizeH="0" baseline="0">
                          <a:ln>
                            <a:noFill/>
                          </a:ln>
                          <a:solidFill>
                            <a:srgbClr val="000000"/>
                          </a:solidFill>
                          <a:effectLst/>
                          <a:latin typeface="Comic Sans MS" panose="030F0702030302020204" pitchFamily="66" charset="0"/>
                          <a:ea typeface="黑体" panose="02010609060101010101" pitchFamily="49" charset="-122"/>
                        </a:rPr>
                        <a:t>beam pipe </a:t>
                      </a:r>
                      <a:endParaRPr kumimoji="0" lang="zh-CN" altLang="zh-CN" sz="1800" b="0" i="0" u="none" strike="noStrike" cap="none" normalizeH="0" baseline="0">
                        <a:ln>
                          <a:noFill/>
                        </a:ln>
                        <a:solidFill>
                          <a:srgbClr val="000000"/>
                        </a:solidFill>
                        <a:effectLst/>
                        <a:latin typeface="Comic Sans MS" panose="030F0702030302020204" pitchFamily="66" charset="0"/>
                        <a:ea typeface="MS Mincho" pitchFamily="49" charset="-128"/>
                      </a:endParaRPr>
                    </a:p>
                  </a:txBody>
                  <a:tcPr marL="68580" marR="6858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tc>
                  <a:txBody>
                    <a:bodyPr/>
                    <a:lstStyle>
                      <a:lvl1pPr marL="0" algn="l" defTabSz="914400" rtl="0" eaLnBrk="1" latinLnBrk="0" hangingPunct="1">
                        <a:spcBef>
                          <a:spcPct val="20000"/>
                        </a:spcBef>
                        <a:buClr>
                          <a:srgbClr val="00B0F0"/>
                        </a:buClr>
                        <a:buSzPct val="90000"/>
                        <a:buFont typeface="Wingdings" panose="05000000000000000000" pitchFamily="2" charset="2"/>
                        <a:defRPr sz="2400" kern="1200">
                          <a:solidFill>
                            <a:srgbClr val="003399"/>
                          </a:solidFill>
                          <a:latin typeface="微软雅黑" panose="020B0503020204020204" pitchFamily="34" charset="-122"/>
                          <a:ea typeface="微软雅黑" panose="020B0503020204020204" pitchFamily="34" charset="-122"/>
                        </a:defRPr>
                      </a:lvl1pPr>
                      <a:lvl2pPr marL="742950" indent="-285750" algn="l" defTabSz="914400" rtl="0" eaLnBrk="1" latinLnBrk="0" hangingPunct="1">
                        <a:spcBef>
                          <a:spcPct val="20000"/>
                        </a:spcBef>
                        <a:buClr>
                          <a:srgbClr val="00B050"/>
                        </a:buClr>
                        <a:buSzPct val="75000"/>
                        <a:buFont typeface="Wingdings" panose="05000000000000000000" pitchFamily="2" charset="2"/>
                        <a:defRPr sz="2000" kern="1200">
                          <a:solidFill>
                            <a:schemeClr val="tx1"/>
                          </a:solidFill>
                          <a:latin typeface="微软雅黑" panose="020B0503020204020204" pitchFamily="34" charset="-122"/>
                          <a:ea typeface="微软雅黑" panose="020B0503020204020204" pitchFamily="34" charset="-122"/>
                        </a:defRPr>
                      </a:lvl2pPr>
                      <a:lvl3pPr marL="1143000" indent="-228600" algn="l" defTabSz="914400" rtl="0" eaLnBrk="1" latinLnBrk="0" hangingPunct="1">
                        <a:spcBef>
                          <a:spcPct val="20000"/>
                        </a:spcBef>
                        <a:defRPr sz="2000" kern="1200">
                          <a:solidFill>
                            <a:srgbClr val="003399"/>
                          </a:solidFill>
                          <a:latin typeface="Arial" panose="020B0604020202020204" pitchFamily="34" charset="0"/>
                          <a:ea typeface="黑体" panose="02010609060101010101" pitchFamily="49" charset="-122"/>
                        </a:defRPr>
                      </a:lvl3pPr>
                      <a:lvl4pPr marL="1600200" indent="-228600" algn="l" defTabSz="914400" rtl="0" eaLnBrk="1" latinLnBrk="0" hangingPunct="1">
                        <a:spcBef>
                          <a:spcPct val="20000"/>
                        </a:spcBef>
                        <a:defRPr sz="2400" kern="1200">
                          <a:solidFill>
                            <a:srgbClr val="003399"/>
                          </a:solidFill>
                          <a:latin typeface="Arial" panose="020B0604020202020204" pitchFamily="34" charset="0"/>
                          <a:ea typeface="黑体" panose="02010609060101010101" pitchFamily="49" charset="-122"/>
                        </a:defRPr>
                      </a:lvl4pPr>
                      <a:lvl5pPr marL="2057400" indent="-228600" algn="l" defTabSz="914400" rtl="0" eaLnBrk="1" latinLnBrk="0" hangingPunct="1">
                        <a:spcBef>
                          <a:spcPct val="20000"/>
                        </a:spcBef>
                        <a:defRPr sz="2400" kern="1200">
                          <a:solidFill>
                            <a:srgbClr val="003399"/>
                          </a:solidFill>
                          <a:latin typeface="Arial" panose="020B0604020202020204" pitchFamily="34" charset="0"/>
                          <a:ea typeface="黑体" panose="02010609060101010101" pitchFamily="49" charset="-122"/>
                        </a:defRPr>
                      </a:lvl5pPr>
                      <a:lvl6pPr marL="25146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6pPr>
                      <a:lvl7pPr marL="29718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7pPr>
                      <a:lvl8pPr marL="34290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8pPr>
                      <a:lvl9pPr marL="38862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zh-CN" sz="1050" b="0" i="0" u="none" strike="noStrike" cap="none" normalizeH="0" baseline="0">
                          <a:ln>
                            <a:noFill/>
                          </a:ln>
                          <a:solidFill>
                            <a:srgbClr val="000000"/>
                          </a:solidFill>
                          <a:effectLst/>
                          <a:latin typeface="Comic Sans MS" panose="030F0702030302020204" pitchFamily="66" charset="0"/>
                          <a:ea typeface="黑体" panose="02010609060101010101" pitchFamily="49" charset="-122"/>
                        </a:rPr>
                        <a:t>0</a:t>
                      </a:r>
                      <a:endParaRPr kumimoji="0" lang="zh-CN" altLang="zh-CN" sz="1600" b="0" i="0" u="none" strike="noStrike" cap="none" normalizeH="0" baseline="0">
                        <a:ln>
                          <a:noFill/>
                        </a:ln>
                        <a:solidFill>
                          <a:srgbClr val="000000"/>
                        </a:solidFill>
                        <a:effectLst/>
                        <a:latin typeface="Comic Sans MS" panose="030F0702030302020204" pitchFamily="66" charset="0"/>
                        <a:ea typeface="MS Mincho" pitchFamily="49" charset="-128"/>
                      </a:endParaRPr>
                    </a:p>
                  </a:txBody>
                  <a:tcPr marL="68580" marR="6858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4"/>
                  </a:ext>
                </a:extLst>
              </a:tr>
              <a:tr h="321905">
                <a:tc vMerge="1">
                  <a:txBody>
                    <a:bodyPr/>
                    <a:lstStyle/>
                    <a:p>
                      <a:endParaRPr lang="zh-CN" altLang="en-US"/>
                    </a:p>
                  </a:txBody>
                  <a:tcPr/>
                </a:tc>
                <a:tc>
                  <a:txBody>
                    <a:bodyPr/>
                    <a:lstStyle>
                      <a:lvl1pPr marL="0" algn="l" defTabSz="914400" rtl="0" eaLnBrk="1" latinLnBrk="0" hangingPunct="1">
                        <a:spcBef>
                          <a:spcPct val="20000"/>
                        </a:spcBef>
                        <a:buClr>
                          <a:srgbClr val="00B0F0"/>
                        </a:buClr>
                        <a:buSzPct val="90000"/>
                        <a:buFont typeface="Wingdings" panose="05000000000000000000" pitchFamily="2" charset="2"/>
                        <a:defRPr sz="2400" kern="1200">
                          <a:solidFill>
                            <a:srgbClr val="003399"/>
                          </a:solidFill>
                          <a:latin typeface="微软雅黑" panose="020B0503020204020204" pitchFamily="34" charset="-122"/>
                          <a:ea typeface="微软雅黑" panose="020B0503020204020204" pitchFamily="34" charset="-122"/>
                        </a:defRPr>
                      </a:lvl1pPr>
                      <a:lvl2pPr marL="742950" indent="-285750" algn="l" defTabSz="914400" rtl="0" eaLnBrk="1" latinLnBrk="0" hangingPunct="1">
                        <a:spcBef>
                          <a:spcPct val="20000"/>
                        </a:spcBef>
                        <a:buClr>
                          <a:srgbClr val="00B050"/>
                        </a:buClr>
                        <a:buSzPct val="75000"/>
                        <a:buFont typeface="Wingdings" panose="05000000000000000000" pitchFamily="2" charset="2"/>
                        <a:defRPr sz="2000" kern="1200">
                          <a:solidFill>
                            <a:schemeClr val="tx1"/>
                          </a:solidFill>
                          <a:latin typeface="微软雅黑" panose="020B0503020204020204" pitchFamily="34" charset="-122"/>
                          <a:ea typeface="微软雅黑" panose="020B0503020204020204" pitchFamily="34" charset="-122"/>
                        </a:defRPr>
                      </a:lvl2pPr>
                      <a:lvl3pPr marL="1143000" indent="-228600" algn="l" defTabSz="914400" rtl="0" eaLnBrk="1" latinLnBrk="0" hangingPunct="1">
                        <a:spcBef>
                          <a:spcPct val="20000"/>
                        </a:spcBef>
                        <a:defRPr sz="2000" kern="1200">
                          <a:solidFill>
                            <a:srgbClr val="003399"/>
                          </a:solidFill>
                          <a:latin typeface="Arial" panose="020B0604020202020204" pitchFamily="34" charset="0"/>
                          <a:ea typeface="黑体" panose="02010609060101010101" pitchFamily="49" charset="-122"/>
                        </a:defRPr>
                      </a:lvl3pPr>
                      <a:lvl4pPr marL="1600200" indent="-228600" algn="l" defTabSz="914400" rtl="0" eaLnBrk="1" latinLnBrk="0" hangingPunct="1">
                        <a:spcBef>
                          <a:spcPct val="20000"/>
                        </a:spcBef>
                        <a:defRPr sz="2400" kern="1200">
                          <a:solidFill>
                            <a:srgbClr val="003399"/>
                          </a:solidFill>
                          <a:latin typeface="Arial" panose="020B0604020202020204" pitchFamily="34" charset="0"/>
                          <a:ea typeface="黑体" panose="02010609060101010101" pitchFamily="49" charset="-122"/>
                        </a:defRPr>
                      </a:lvl4pPr>
                      <a:lvl5pPr marL="2057400" indent="-228600" algn="l" defTabSz="914400" rtl="0" eaLnBrk="1" latinLnBrk="0" hangingPunct="1">
                        <a:spcBef>
                          <a:spcPct val="20000"/>
                        </a:spcBef>
                        <a:defRPr sz="2400" kern="1200">
                          <a:solidFill>
                            <a:srgbClr val="003399"/>
                          </a:solidFill>
                          <a:latin typeface="Arial" panose="020B0604020202020204" pitchFamily="34" charset="0"/>
                          <a:ea typeface="黑体" panose="02010609060101010101" pitchFamily="49" charset="-122"/>
                        </a:defRPr>
                      </a:lvl5pPr>
                      <a:lvl6pPr marL="25146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6pPr>
                      <a:lvl7pPr marL="29718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7pPr>
                      <a:lvl8pPr marL="34290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8pPr>
                      <a:lvl9pPr marL="38862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zh-CN" sz="1200" b="0" i="0" u="none" strike="noStrike" cap="none" normalizeH="0" baseline="0">
                          <a:ln>
                            <a:noFill/>
                          </a:ln>
                          <a:solidFill>
                            <a:srgbClr val="000000"/>
                          </a:solidFill>
                          <a:effectLst/>
                          <a:latin typeface="Comic Sans MS" panose="030F0702030302020204" pitchFamily="66" charset="0"/>
                          <a:ea typeface="黑体" panose="02010609060101010101" pitchFamily="49" charset="-122"/>
                        </a:rPr>
                        <a:t>Coupler </a:t>
                      </a:r>
                      <a:r>
                        <a:rPr kumimoji="0" lang="zh-CN" altLang="zh-CN" sz="1200" b="0" i="0" u="none" strike="noStrike" cap="none" normalizeH="0" baseline="0">
                          <a:ln>
                            <a:noFill/>
                          </a:ln>
                          <a:solidFill>
                            <a:srgbClr val="000000"/>
                          </a:solidFill>
                          <a:effectLst/>
                          <a:latin typeface="Comic Sans MS" panose="030F0702030302020204" pitchFamily="66" charset="0"/>
                          <a:ea typeface="黑体" panose="02010609060101010101" pitchFamily="49" charset="-122"/>
                        </a:rPr>
                        <a:t>→</a:t>
                      </a:r>
                      <a:r>
                        <a:rPr kumimoji="0" lang="en-GB" altLang="zh-CN" sz="1200" b="0" i="0" u="none" strike="noStrike" cap="none" normalizeH="0" baseline="0">
                          <a:ln>
                            <a:noFill/>
                          </a:ln>
                          <a:solidFill>
                            <a:srgbClr val="000000"/>
                          </a:solidFill>
                          <a:effectLst/>
                          <a:latin typeface="Comic Sans MS" panose="030F0702030302020204" pitchFamily="66" charset="0"/>
                          <a:ea typeface="黑体" panose="02010609060101010101" pitchFamily="49" charset="-122"/>
                        </a:rPr>
                        <a:t>beam pipe</a:t>
                      </a:r>
                      <a:endParaRPr kumimoji="0" lang="zh-CN" altLang="zh-CN" sz="1800" b="0" i="0" u="none" strike="noStrike" cap="none" normalizeH="0" baseline="0">
                        <a:ln>
                          <a:noFill/>
                        </a:ln>
                        <a:solidFill>
                          <a:srgbClr val="000000"/>
                        </a:solidFill>
                        <a:effectLst/>
                        <a:latin typeface="Comic Sans MS" panose="030F0702030302020204" pitchFamily="66" charset="0"/>
                        <a:ea typeface="MS Mincho" pitchFamily="49" charset="-128"/>
                      </a:endParaRPr>
                    </a:p>
                  </a:txBody>
                  <a:tcPr marL="68580" marR="6858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tc>
                  <a:txBody>
                    <a:bodyPr/>
                    <a:lstStyle>
                      <a:lvl1pPr marL="0" algn="l" defTabSz="914400" rtl="0" eaLnBrk="1" latinLnBrk="0" hangingPunct="1">
                        <a:spcBef>
                          <a:spcPct val="20000"/>
                        </a:spcBef>
                        <a:buClr>
                          <a:srgbClr val="00B0F0"/>
                        </a:buClr>
                        <a:buSzPct val="90000"/>
                        <a:buFont typeface="Wingdings" panose="05000000000000000000" pitchFamily="2" charset="2"/>
                        <a:defRPr sz="2400" kern="1200">
                          <a:solidFill>
                            <a:srgbClr val="003399"/>
                          </a:solidFill>
                          <a:latin typeface="微软雅黑" panose="020B0503020204020204" pitchFamily="34" charset="-122"/>
                          <a:ea typeface="微软雅黑" panose="020B0503020204020204" pitchFamily="34" charset="-122"/>
                        </a:defRPr>
                      </a:lvl1pPr>
                      <a:lvl2pPr marL="742950" indent="-285750" algn="l" defTabSz="914400" rtl="0" eaLnBrk="1" latinLnBrk="0" hangingPunct="1">
                        <a:spcBef>
                          <a:spcPct val="20000"/>
                        </a:spcBef>
                        <a:buClr>
                          <a:srgbClr val="00B050"/>
                        </a:buClr>
                        <a:buSzPct val="75000"/>
                        <a:buFont typeface="Wingdings" panose="05000000000000000000" pitchFamily="2" charset="2"/>
                        <a:defRPr sz="2000" kern="1200">
                          <a:solidFill>
                            <a:schemeClr val="tx1"/>
                          </a:solidFill>
                          <a:latin typeface="微软雅黑" panose="020B0503020204020204" pitchFamily="34" charset="-122"/>
                          <a:ea typeface="微软雅黑" panose="020B0503020204020204" pitchFamily="34" charset="-122"/>
                        </a:defRPr>
                      </a:lvl2pPr>
                      <a:lvl3pPr marL="1143000" indent="-228600" algn="l" defTabSz="914400" rtl="0" eaLnBrk="1" latinLnBrk="0" hangingPunct="1">
                        <a:spcBef>
                          <a:spcPct val="20000"/>
                        </a:spcBef>
                        <a:defRPr sz="2000" kern="1200">
                          <a:solidFill>
                            <a:srgbClr val="003399"/>
                          </a:solidFill>
                          <a:latin typeface="Arial" panose="020B0604020202020204" pitchFamily="34" charset="0"/>
                          <a:ea typeface="黑体" panose="02010609060101010101" pitchFamily="49" charset="-122"/>
                        </a:defRPr>
                      </a:lvl3pPr>
                      <a:lvl4pPr marL="1600200" indent="-228600" algn="l" defTabSz="914400" rtl="0" eaLnBrk="1" latinLnBrk="0" hangingPunct="1">
                        <a:spcBef>
                          <a:spcPct val="20000"/>
                        </a:spcBef>
                        <a:defRPr sz="2400" kern="1200">
                          <a:solidFill>
                            <a:srgbClr val="003399"/>
                          </a:solidFill>
                          <a:latin typeface="Arial" panose="020B0604020202020204" pitchFamily="34" charset="0"/>
                          <a:ea typeface="黑体" panose="02010609060101010101" pitchFamily="49" charset="-122"/>
                        </a:defRPr>
                      </a:lvl4pPr>
                      <a:lvl5pPr marL="2057400" indent="-228600" algn="l" defTabSz="914400" rtl="0" eaLnBrk="1" latinLnBrk="0" hangingPunct="1">
                        <a:spcBef>
                          <a:spcPct val="20000"/>
                        </a:spcBef>
                        <a:defRPr sz="2400" kern="1200">
                          <a:solidFill>
                            <a:srgbClr val="003399"/>
                          </a:solidFill>
                          <a:latin typeface="Arial" panose="020B0604020202020204" pitchFamily="34" charset="0"/>
                          <a:ea typeface="黑体" panose="02010609060101010101" pitchFamily="49" charset="-122"/>
                        </a:defRPr>
                      </a:lvl5pPr>
                      <a:lvl6pPr marL="25146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6pPr>
                      <a:lvl7pPr marL="29718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7pPr>
                      <a:lvl8pPr marL="34290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8pPr>
                      <a:lvl9pPr marL="38862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altLang="zh-CN" sz="1050" b="0" i="0" u="none" strike="noStrike" cap="none" normalizeH="0" baseline="0">
                          <a:ln>
                            <a:noFill/>
                          </a:ln>
                          <a:solidFill>
                            <a:srgbClr val="000000"/>
                          </a:solidFill>
                          <a:effectLst/>
                          <a:latin typeface="Comic Sans MS" panose="030F0702030302020204" pitchFamily="66" charset="0"/>
                          <a:ea typeface="黑体" panose="02010609060101010101" pitchFamily="49" charset="-122"/>
                        </a:rPr>
                        <a:t>0</a:t>
                      </a:r>
                      <a:endParaRPr kumimoji="0" lang="zh-CN" altLang="zh-CN" sz="1600" b="0" i="0" u="none" strike="noStrike" cap="none" normalizeH="0" baseline="0">
                        <a:ln>
                          <a:noFill/>
                        </a:ln>
                        <a:solidFill>
                          <a:srgbClr val="000000"/>
                        </a:solidFill>
                        <a:effectLst/>
                        <a:latin typeface="Comic Sans MS" panose="030F0702030302020204" pitchFamily="66" charset="0"/>
                        <a:ea typeface="MS Mincho" pitchFamily="49" charset="-128"/>
                      </a:endParaRPr>
                    </a:p>
                  </a:txBody>
                  <a:tcPr marL="68580" marR="6858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5"/>
                  </a:ext>
                </a:extLst>
              </a:tr>
              <a:tr h="245328">
                <a:tc gridSpan="2">
                  <a:txBody>
                    <a:bodyPr/>
                    <a:lstStyle>
                      <a:lvl1pPr marL="0" algn="l" defTabSz="914400" rtl="0" eaLnBrk="1" latinLnBrk="0" hangingPunct="1">
                        <a:spcBef>
                          <a:spcPct val="20000"/>
                        </a:spcBef>
                        <a:buClr>
                          <a:srgbClr val="00B0F0"/>
                        </a:buClr>
                        <a:buSzPct val="90000"/>
                        <a:buFont typeface="Wingdings" panose="05000000000000000000" pitchFamily="2" charset="2"/>
                        <a:defRPr sz="2400" kern="1200">
                          <a:solidFill>
                            <a:srgbClr val="003399"/>
                          </a:solidFill>
                          <a:latin typeface="微软雅黑" panose="020B0503020204020204" pitchFamily="34" charset="-122"/>
                          <a:ea typeface="微软雅黑" panose="020B0503020204020204" pitchFamily="34" charset="-122"/>
                        </a:defRPr>
                      </a:lvl1pPr>
                      <a:lvl2pPr marL="742950" indent="-285750" algn="l" defTabSz="914400" rtl="0" eaLnBrk="1" latinLnBrk="0" hangingPunct="1">
                        <a:spcBef>
                          <a:spcPct val="20000"/>
                        </a:spcBef>
                        <a:buClr>
                          <a:srgbClr val="00B050"/>
                        </a:buClr>
                        <a:buSzPct val="75000"/>
                        <a:buFont typeface="Wingdings" panose="05000000000000000000" pitchFamily="2" charset="2"/>
                        <a:defRPr sz="2000" kern="1200">
                          <a:solidFill>
                            <a:schemeClr val="tx1"/>
                          </a:solidFill>
                          <a:latin typeface="微软雅黑" panose="020B0503020204020204" pitchFamily="34" charset="-122"/>
                          <a:ea typeface="微软雅黑" panose="020B0503020204020204" pitchFamily="34" charset="-122"/>
                        </a:defRPr>
                      </a:lvl2pPr>
                      <a:lvl3pPr marL="1143000" indent="-228600" algn="l" defTabSz="914400" rtl="0" eaLnBrk="1" latinLnBrk="0" hangingPunct="1">
                        <a:spcBef>
                          <a:spcPct val="20000"/>
                        </a:spcBef>
                        <a:defRPr sz="2000" kern="1200">
                          <a:solidFill>
                            <a:srgbClr val="003399"/>
                          </a:solidFill>
                          <a:latin typeface="Arial" panose="020B0604020202020204" pitchFamily="34" charset="0"/>
                          <a:ea typeface="黑体" panose="02010609060101010101" pitchFamily="49" charset="-122"/>
                        </a:defRPr>
                      </a:lvl3pPr>
                      <a:lvl4pPr marL="1600200" indent="-228600" algn="l" defTabSz="914400" rtl="0" eaLnBrk="1" latinLnBrk="0" hangingPunct="1">
                        <a:spcBef>
                          <a:spcPct val="20000"/>
                        </a:spcBef>
                        <a:defRPr sz="2400" kern="1200">
                          <a:solidFill>
                            <a:srgbClr val="003399"/>
                          </a:solidFill>
                          <a:latin typeface="Arial" panose="020B0604020202020204" pitchFamily="34" charset="0"/>
                          <a:ea typeface="黑体" panose="02010609060101010101" pitchFamily="49" charset="-122"/>
                        </a:defRPr>
                      </a:lvl4pPr>
                      <a:lvl5pPr marL="2057400" indent="-228600" algn="l" defTabSz="914400" rtl="0" eaLnBrk="1" latinLnBrk="0" hangingPunct="1">
                        <a:spcBef>
                          <a:spcPct val="20000"/>
                        </a:spcBef>
                        <a:defRPr sz="2400" kern="1200">
                          <a:solidFill>
                            <a:srgbClr val="003399"/>
                          </a:solidFill>
                          <a:latin typeface="Arial" panose="020B0604020202020204" pitchFamily="34" charset="0"/>
                          <a:ea typeface="黑体" panose="02010609060101010101" pitchFamily="49" charset="-122"/>
                        </a:defRPr>
                      </a:lvl5pPr>
                      <a:lvl6pPr marL="25146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6pPr>
                      <a:lvl7pPr marL="29718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7pPr>
                      <a:lvl8pPr marL="34290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8pPr>
                      <a:lvl9pPr marL="38862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1" i="0" u="none" strike="noStrike" cap="none" normalizeH="0" baseline="0">
                          <a:ln>
                            <a:noFill/>
                          </a:ln>
                          <a:solidFill>
                            <a:srgbClr val="FFFFFF"/>
                          </a:solidFill>
                          <a:effectLst/>
                          <a:latin typeface="Comic Sans MS" panose="030F0702030302020204" pitchFamily="66" charset="0"/>
                          <a:ea typeface="黑体" panose="02010609060101010101" pitchFamily="49" charset="-122"/>
                        </a:rPr>
                        <a:t>Alignment x/y inside (Cavities)</a:t>
                      </a:r>
                      <a:endParaRPr kumimoji="0" lang="zh-CN" altLang="zh-CN" sz="2000" b="1" i="0" u="none" strike="noStrike" cap="none" normalizeH="0" baseline="0">
                        <a:ln>
                          <a:noFill/>
                        </a:ln>
                        <a:solidFill>
                          <a:srgbClr val="FFFFFF"/>
                        </a:solidFill>
                        <a:effectLst/>
                        <a:latin typeface="Comic Sans MS" panose="030F0702030302020204" pitchFamily="66" charset="0"/>
                        <a:ea typeface="MS Mincho" pitchFamily="49" charset="-128"/>
                      </a:endParaRPr>
                    </a:p>
                  </a:txBody>
                  <a:tcPr marL="68580" marR="6858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3333CC"/>
                    </a:solidFill>
                  </a:tcPr>
                </a:tc>
                <a:tc hMerge="1">
                  <a:txBody>
                    <a:bodyPr/>
                    <a:lstStyle/>
                    <a:p>
                      <a:endParaRPr lang="zh-CN" altLang="en-US"/>
                    </a:p>
                  </a:txBody>
                  <a:tcPr/>
                </a:tc>
                <a:tc>
                  <a:txBody>
                    <a:bodyPr/>
                    <a:lstStyle>
                      <a:lvl1pPr marL="0" algn="l" defTabSz="914400" rtl="0" eaLnBrk="1" latinLnBrk="0" hangingPunct="1">
                        <a:spcBef>
                          <a:spcPct val="20000"/>
                        </a:spcBef>
                        <a:buClr>
                          <a:srgbClr val="00B0F0"/>
                        </a:buClr>
                        <a:buSzPct val="90000"/>
                        <a:buFont typeface="Wingdings" panose="05000000000000000000" pitchFamily="2" charset="2"/>
                        <a:defRPr sz="2400" kern="1200">
                          <a:solidFill>
                            <a:srgbClr val="003399"/>
                          </a:solidFill>
                          <a:latin typeface="微软雅黑" panose="020B0503020204020204" pitchFamily="34" charset="-122"/>
                          <a:ea typeface="微软雅黑" panose="020B0503020204020204" pitchFamily="34" charset="-122"/>
                        </a:defRPr>
                      </a:lvl1pPr>
                      <a:lvl2pPr marL="742950" indent="-285750" algn="l" defTabSz="914400" rtl="0" eaLnBrk="1" latinLnBrk="0" hangingPunct="1">
                        <a:spcBef>
                          <a:spcPct val="20000"/>
                        </a:spcBef>
                        <a:buClr>
                          <a:srgbClr val="00B050"/>
                        </a:buClr>
                        <a:buSzPct val="75000"/>
                        <a:buFont typeface="Wingdings" panose="05000000000000000000" pitchFamily="2" charset="2"/>
                        <a:defRPr sz="2000" kern="1200">
                          <a:solidFill>
                            <a:schemeClr val="tx1"/>
                          </a:solidFill>
                          <a:latin typeface="微软雅黑" panose="020B0503020204020204" pitchFamily="34" charset="-122"/>
                          <a:ea typeface="微软雅黑" panose="020B0503020204020204" pitchFamily="34" charset="-122"/>
                        </a:defRPr>
                      </a:lvl2pPr>
                      <a:lvl3pPr marL="1143000" indent="-228600" algn="l" defTabSz="914400" rtl="0" eaLnBrk="1" latinLnBrk="0" hangingPunct="1">
                        <a:spcBef>
                          <a:spcPct val="20000"/>
                        </a:spcBef>
                        <a:defRPr sz="2000" kern="1200">
                          <a:solidFill>
                            <a:srgbClr val="003399"/>
                          </a:solidFill>
                          <a:latin typeface="Arial" panose="020B0604020202020204" pitchFamily="34" charset="0"/>
                          <a:ea typeface="黑体" panose="02010609060101010101" pitchFamily="49" charset="-122"/>
                        </a:defRPr>
                      </a:lvl3pPr>
                      <a:lvl4pPr marL="1600200" indent="-228600" algn="l" defTabSz="914400" rtl="0" eaLnBrk="1" latinLnBrk="0" hangingPunct="1">
                        <a:spcBef>
                          <a:spcPct val="20000"/>
                        </a:spcBef>
                        <a:defRPr sz="2400" kern="1200">
                          <a:solidFill>
                            <a:srgbClr val="003399"/>
                          </a:solidFill>
                          <a:latin typeface="Arial" panose="020B0604020202020204" pitchFamily="34" charset="0"/>
                          <a:ea typeface="黑体" panose="02010609060101010101" pitchFamily="49" charset="-122"/>
                        </a:defRPr>
                      </a:lvl4pPr>
                      <a:lvl5pPr marL="2057400" indent="-228600" algn="l" defTabSz="914400" rtl="0" eaLnBrk="1" latinLnBrk="0" hangingPunct="1">
                        <a:spcBef>
                          <a:spcPct val="20000"/>
                        </a:spcBef>
                        <a:defRPr sz="2400" kern="1200">
                          <a:solidFill>
                            <a:srgbClr val="003399"/>
                          </a:solidFill>
                          <a:latin typeface="Arial" panose="020B0604020202020204" pitchFamily="34" charset="0"/>
                          <a:ea typeface="黑体" panose="02010609060101010101" pitchFamily="49" charset="-122"/>
                        </a:defRPr>
                      </a:lvl5pPr>
                      <a:lvl6pPr marL="25146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6pPr>
                      <a:lvl7pPr marL="29718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7pPr>
                      <a:lvl8pPr marL="34290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8pPr>
                      <a:lvl9pPr marL="38862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zh-CN" altLang="zh-CN" sz="1050" b="0" i="0" u="none" strike="noStrike" cap="none" normalizeH="0" baseline="0">
                          <a:ln>
                            <a:noFill/>
                          </a:ln>
                          <a:solidFill>
                            <a:srgbClr val="000000"/>
                          </a:solidFill>
                          <a:effectLst/>
                          <a:latin typeface="Comic Sans MS" panose="030F0702030302020204" pitchFamily="66" charset="0"/>
                          <a:ea typeface="黑体" panose="02010609060101010101" pitchFamily="49" charset="-122"/>
                        </a:rPr>
                        <a:t>±</a:t>
                      </a:r>
                      <a:r>
                        <a:rPr kumimoji="0" lang="en-GB" altLang="zh-CN" sz="1050" b="0" i="0" u="none" strike="noStrike" cap="none" normalizeH="0" baseline="0">
                          <a:ln>
                            <a:noFill/>
                          </a:ln>
                          <a:solidFill>
                            <a:srgbClr val="000000"/>
                          </a:solidFill>
                          <a:effectLst/>
                          <a:latin typeface="Comic Sans MS" panose="030F0702030302020204" pitchFamily="66" charset="0"/>
                          <a:ea typeface="黑体" panose="02010609060101010101" pitchFamily="49" charset="-122"/>
                        </a:rPr>
                        <a:t>0.5mm</a:t>
                      </a:r>
                      <a:endParaRPr kumimoji="0" lang="zh-CN" altLang="zh-CN" sz="1600" b="0" i="0" u="none" strike="noStrike" cap="none" normalizeH="0" baseline="0">
                        <a:ln>
                          <a:noFill/>
                        </a:ln>
                        <a:solidFill>
                          <a:srgbClr val="000000"/>
                        </a:solidFill>
                        <a:effectLst/>
                        <a:latin typeface="Comic Sans MS" panose="030F0702030302020204" pitchFamily="66" charset="0"/>
                        <a:ea typeface="MS Mincho" pitchFamily="49" charset="-128"/>
                      </a:endParaRPr>
                    </a:p>
                  </a:txBody>
                  <a:tcPr marL="68580" marR="6858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6"/>
                  </a:ext>
                </a:extLst>
              </a:tr>
              <a:tr h="336449">
                <a:tc gridSpan="2">
                  <a:txBody>
                    <a:bodyPr/>
                    <a:lstStyle>
                      <a:lvl1pPr marL="0" algn="l" defTabSz="914400" rtl="0" eaLnBrk="1" latinLnBrk="0" hangingPunct="1">
                        <a:spcBef>
                          <a:spcPct val="20000"/>
                        </a:spcBef>
                        <a:buClr>
                          <a:srgbClr val="00B0F0"/>
                        </a:buClr>
                        <a:buSzPct val="90000"/>
                        <a:buFont typeface="Wingdings" panose="05000000000000000000" pitchFamily="2" charset="2"/>
                        <a:defRPr sz="2400" kern="1200">
                          <a:solidFill>
                            <a:srgbClr val="003399"/>
                          </a:solidFill>
                          <a:latin typeface="微软雅黑" panose="020B0503020204020204" pitchFamily="34" charset="-122"/>
                          <a:ea typeface="微软雅黑" panose="020B0503020204020204" pitchFamily="34" charset="-122"/>
                        </a:defRPr>
                      </a:lvl1pPr>
                      <a:lvl2pPr marL="742950" indent="-285750" algn="l" defTabSz="914400" rtl="0" eaLnBrk="1" latinLnBrk="0" hangingPunct="1">
                        <a:spcBef>
                          <a:spcPct val="20000"/>
                        </a:spcBef>
                        <a:buClr>
                          <a:srgbClr val="00B050"/>
                        </a:buClr>
                        <a:buSzPct val="75000"/>
                        <a:buFont typeface="Wingdings" panose="05000000000000000000" pitchFamily="2" charset="2"/>
                        <a:defRPr sz="2000" kern="1200">
                          <a:solidFill>
                            <a:schemeClr val="tx1"/>
                          </a:solidFill>
                          <a:latin typeface="微软雅黑" panose="020B0503020204020204" pitchFamily="34" charset="-122"/>
                          <a:ea typeface="微软雅黑" panose="020B0503020204020204" pitchFamily="34" charset="-122"/>
                        </a:defRPr>
                      </a:lvl2pPr>
                      <a:lvl3pPr marL="1143000" indent="-228600" algn="l" defTabSz="914400" rtl="0" eaLnBrk="1" latinLnBrk="0" hangingPunct="1">
                        <a:spcBef>
                          <a:spcPct val="20000"/>
                        </a:spcBef>
                        <a:defRPr sz="2000" kern="1200">
                          <a:solidFill>
                            <a:srgbClr val="003399"/>
                          </a:solidFill>
                          <a:latin typeface="Arial" panose="020B0604020202020204" pitchFamily="34" charset="0"/>
                          <a:ea typeface="黑体" panose="02010609060101010101" pitchFamily="49" charset="-122"/>
                        </a:defRPr>
                      </a:lvl3pPr>
                      <a:lvl4pPr marL="1600200" indent="-228600" algn="l" defTabSz="914400" rtl="0" eaLnBrk="1" latinLnBrk="0" hangingPunct="1">
                        <a:spcBef>
                          <a:spcPct val="20000"/>
                        </a:spcBef>
                        <a:defRPr sz="2400" kern="1200">
                          <a:solidFill>
                            <a:srgbClr val="003399"/>
                          </a:solidFill>
                          <a:latin typeface="Arial" panose="020B0604020202020204" pitchFamily="34" charset="0"/>
                          <a:ea typeface="黑体" panose="02010609060101010101" pitchFamily="49" charset="-122"/>
                        </a:defRPr>
                      </a:lvl4pPr>
                      <a:lvl5pPr marL="2057400" indent="-228600" algn="l" defTabSz="914400" rtl="0" eaLnBrk="1" latinLnBrk="0" hangingPunct="1">
                        <a:spcBef>
                          <a:spcPct val="20000"/>
                        </a:spcBef>
                        <a:defRPr sz="2400" kern="1200">
                          <a:solidFill>
                            <a:srgbClr val="003399"/>
                          </a:solidFill>
                          <a:latin typeface="Arial" panose="020B0604020202020204" pitchFamily="34" charset="0"/>
                          <a:ea typeface="黑体" panose="02010609060101010101" pitchFamily="49" charset="-122"/>
                        </a:defRPr>
                      </a:lvl5pPr>
                      <a:lvl6pPr marL="25146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6pPr>
                      <a:lvl7pPr marL="29718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7pPr>
                      <a:lvl8pPr marL="34290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8pPr>
                      <a:lvl9pPr marL="38862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1" i="0" u="none" strike="noStrike" cap="none" normalizeH="0" baseline="0">
                          <a:ln>
                            <a:noFill/>
                          </a:ln>
                          <a:solidFill>
                            <a:srgbClr val="FFFFFF"/>
                          </a:solidFill>
                          <a:effectLst/>
                          <a:latin typeface="Comic Sans MS" panose="030F0702030302020204" pitchFamily="66" charset="0"/>
                          <a:ea typeface="黑体" panose="02010609060101010101" pitchFamily="49" charset="-122"/>
                        </a:rPr>
                        <a:t>Alignment z inside</a:t>
                      </a:r>
                      <a:endParaRPr kumimoji="0" lang="zh-CN" altLang="zh-CN" sz="2000" b="1" i="0" u="none" strike="noStrike" cap="none" normalizeH="0" baseline="0">
                        <a:ln>
                          <a:noFill/>
                        </a:ln>
                        <a:solidFill>
                          <a:srgbClr val="FFFFFF"/>
                        </a:solidFill>
                        <a:effectLst/>
                        <a:latin typeface="Comic Sans MS" panose="030F0702030302020204" pitchFamily="66" charset="0"/>
                        <a:ea typeface="MS Mincho" pitchFamily="49" charset="-128"/>
                      </a:endParaRPr>
                    </a:p>
                  </a:txBody>
                  <a:tcPr marL="68580" marR="6858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3333CC"/>
                    </a:solidFill>
                  </a:tcPr>
                </a:tc>
                <a:tc hMerge="1">
                  <a:txBody>
                    <a:bodyPr/>
                    <a:lstStyle/>
                    <a:p>
                      <a:endParaRPr lang="zh-CN" altLang="en-US"/>
                    </a:p>
                  </a:txBody>
                  <a:tcPr/>
                </a:tc>
                <a:tc>
                  <a:txBody>
                    <a:bodyPr/>
                    <a:lstStyle>
                      <a:lvl1pPr marL="0" algn="l" defTabSz="914400" rtl="0" eaLnBrk="1" latinLnBrk="0" hangingPunct="1">
                        <a:spcBef>
                          <a:spcPct val="20000"/>
                        </a:spcBef>
                        <a:buClr>
                          <a:srgbClr val="00B0F0"/>
                        </a:buClr>
                        <a:buSzPct val="90000"/>
                        <a:buFont typeface="Wingdings" panose="05000000000000000000" pitchFamily="2" charset="2"/>
                        <a:defRPr sz="2400" kern="1200">
                          <a:solidFill>
                            <a:srgbClr val="003399"/>
                          </a:solidFill>
                          <a:latin typeface="微软雅黑" panose="020B0503020204020204" pitchFamily="34" charset="-122"/>
                          <a:ea typeface="微软雅黑" panose="020B0503020204020204" pitchFamily="34" charset="-122"/>
                        </a:defRPr>
                      </a:lvl1pPr>
                      <a:lvl2pPr marL="742950" indent="-285750" algn="l" defTabSz="914400" rtl="0" eaLnBrk="1" latinLnBrk="0" hangingPunct="1">
                        <a:spcBef>
                          <a:spcPct val="20000"/>
                        </a:spcBef>
                        <a:buClr>
                          <a:srgbClr val="00B050"/>
                        </a:buClr>
                        <a:buSzPct val="75000"/>
                        <a:buFont typeface="Wingdings" panose="05000000000000000000" pitchFamily="2" charset="2"/>
                        <a:defRPr sz="2000" kern="1200">
                          <a:solidFill>
                            <a:schemeClr val="tx1"/>
                          </a:solidFill>
                          <a:latin typeface="微软雅黑" panose="020B0503020204020204" pitchFamily="34" charset="-122"/>
                          <a:ea typeface="微软雅黑" panose="020B0503020204020204" pitchFamily="34" charset="-122"/>
                        </a:defRPr>
                      </a:lvl2pPr>
                      <a:lvl3pPr marL="1143000" indent="-228600" algn="l" defTabSz="914400" rtl="0" eaLnBrk="1" latinLnBrk="0" hangingPunct="1">
                        <a:spcBef>
                          <a:spcPct val="20000"/>
                        </a:spcBef>
                        <a:defRPr sz="2000" kern="1200">
                          <a:solidFill>
                            <a:srgbClr val="003399"/>
                          </a:solidFill>
                          <a:latin typeface="Arial" panose="020B0604020202020204" pitchFamily="34" charset="0"/>
                          <a:ea typeface="黑体" panose="02010609060101010101" pitchFamily="49" charset="-122"/>
                        </a:defRPr>
                      </a:lvl3pPr>
                      <a:lvl4pPr marL="1600200" indent="-228600" algn="l" defTabSz="914400" rtl="0" eaLnBrk="1" latinLnBrk="0" hangingPunct="1">
                        <a:spcBef>
                          <a:spcPct val="20000"/>
                        </a:spcBef>
                        <a:defRPr sz="2400" kern="1200">
                          <a:solidFill>
                            <a:srgbClr val="003399"/>
                          </a:solidFill>
                          <a:latin typeface="Arial" panose="020B0604020202020204" pitchFamily="34" charset="0"/>
                          <a:ea typeface="黑体" panose="02010609060101010101" pitchFamily="49" charset="-122"/>
                        </a:defRPr>
                      </a:lvl4pPr>
                      <a:lvl5pPr marL="2057400" indent="-228600" algn="l" defTabSz="914400" rtl="0" eaLnBrk="1" latinLnBrk="0" hangingPunct="1">
                        <a:spcBef>
                          <a:spcPct val="20000"/>
                        </a:spcBef>
                        <a:defRPr sz="2400" kern="1200">
                          <a:solidFill>
                            <a:srgbClr val="003399"/>
                          </a:solidFill>
                          <a:latin typeface="Arial" panose="020B0604020202020204" pitchFamily="34" charset="0"/>
                          <a:ea typeface="黑体" panose="02010609060101010101" pitchFamily="49" charset="-122"/>
                        </a:defRPr>
                      </a:lvl5pPr>
                      <a:lvl6pPr marL="25146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6pPr>
                      <a:lvl7pPr marL="29718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7pPr>
                      <a:lvl8pPr marL="34290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8pPr>
                      <a:lvl9pPr marL="38862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CN" sz="1050" b="0" i="0" u="none" strike="noStrike" cap="none" normalizeH="0" baseline="0">
                          <a:ln>
                            <a:noFill/>
                          </a:ln>
                          <a:solidFill>
                            <a:srgbClr val="000000"/>
                          </a:solidFill>
                          <a:effectLst/>
                          <a:latin typeface="Comic Sans MS" panose="030F0702030302020204" pitchFamily="66" charset="0"/>
                          <a:ea typeface="黑体" panose="02010609060101010101" pitchFamily="49" charset="-122"/>
                        </a:rPr>
                        <a:t>within 2 mm</a:t>
                      </a:r>
                      <a:endParaRPr kumimoji="0" lang="zh-CN" altLang="zh-CN" sz="1600" b="0" i="0" u="none" strike="noStrike" cap="none" normalizeH="0" baseline="0">
                        <a:ln>
                          <a:noFill/>
                        </a:ln>
                        <a:solidFill>
                          <a:srgbClr val="000000"/>
                        </a:solidFill>
                        <a:effectLst/>
                        <a:latin typeface="Comic Sans MS" panose="030F0702030302020204" pitchFamily="66" charset="0"/>
                        <a:ea typeface="MS Mincho" pitchFamily="49" charset="-128"/>
                      </a:endParaRPr>
                    </a:p>
                  </a:txBody>
                  <a:tcPr marL="68580" marR="6858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CDCDDE"/>
                    </a:solidFill>
                  </a:tcPr>
                </a:tc>
                <a:extLst>
                  <a:ext uri="{0D108BD9-81ED-4DB2-BD59-A6C34878D82A}">
                    <a16:rowId xmlns:a16="http://schemas.microsoft.com/office/drawing/2014/main" val="10007"/>
                  </a:ext>
                </a:extLst>
              </a:tr>
              <a:tr h="220094">
                <a:tc gridSpan="2">
                  <a:txBody>
                    <a:bodyPr/>
                    <a:lstStyle>
                      <a:lvl1pPr marL="0" algn="l" defTabSz="914400" rtl="0" eaLnBrk="1" latinLnBrk="0" hangingPunct="1">
                        <a:spcBef>
                          <a:spcPct val="20000"/>
                        </a:spcBef>
                        <a:buClr>
                          <a:srgbClr val="00B0F0"/>
                        </a:buClr>
                        <a:buSzPct val="90000"/>
                        <a:buFont typeface="Wingdings" panose="05000000000000000000" pitchFamily="2" charset="2"/>
                        <a:defRPr sz="2400" kern="1200">
                          <a:solidFill>
                            <a:srgbClr val="003399"/>
                          </a:solidFill>
                          <a:latin typeface="微软雅黑" panose="020B0503020204020204" pitchFamily="34" charset="-122"/>
                          <a:ea typeface="微软雅黑" panose="020B0503020204020204" pitchFamily="34" charset="-122"/>
                        </a:defRPr>
                      </a:lvl1pPr>
                      <a:lvl2pPr marL="742950" indent="-285750" algn="l" defTabSz="914400" rtl="0" eaLnBrk="1" latinLnBrk="0" hangingPunct="1">
                        <a:spcBef>
                          <a:spcPct val="20000"/>
                        </a:spcBef>
                        <a:buClr>
                          <a:srgbClr val="00B050"/>
                        </a:buClr>
                        <a:buSzPct val="75000"/>
                        <a:buFont typeface="Wingdings" panose="05000000000000000000" pitchFamily="2" charset="2"/>
                        <a:defRPr sz="2000" kern="1200">
                          <a:solidFill>
                            <a:schemeClr val="tx1"/>
                          </a:solidFill>
                          <a:latin typeface="微软雅黑" panose="020B0503020204020204" pitchFamily="34" charset="-122"/>
                          <a:ea typeface="微软雅黑" panose="020B0503020204020204" pitchFamily="34" charset="-122"/>
                        </a:defRPr>
                      </a:lvl2pPr>
                      <a:lvl3pPr marL="1143000" indent="-228600" algn="l" defTabSz="914400" rtl="0" eaLnBrk="1" latinLnBrk="0" hangingPunct="1">
                        <a:spcBef>
                          <a:spcPct val="20000"/>
                        </a:spcBef>
                        <a:defRPr sz="2000" kern="1200">
                          <a:solidFill>
                            <a:srgbClr val="003399"/>
                          </a:solidFill>
                          <a:latin typeface="Arial" panose="020B0604020202020204" pitchFamily="34" charset="0"/>
                          <a:ea typeface="黑体" panose="02010609060101010101" pitchFamily="49" charset="-122"/>
                        </a:defRPr>
                      </a:lvl3pPr>
                      <a:lvl4pPr marL="1600200" indent="-228600" algn="l" defTabSz="914400" rtl="0" eaLnBrk="1" latinLnBrk="0" hangingPunct="1">
                        <a:spcBef>
                          <a:spcPct val="20000"/>
                        </a:spcBef>
                        <a:defRPr sz="2400" kern="1200">
                          <a:solidFill>
                            <a:srgbClr val="003399"/>
                          </a:solidFill>
                          <a:latin typeface="Arial" panose="020B0604020202020204" pitchFamily="34" charset="0"/>
                          <a:ea typeface="黑体" panose="02010609060101010101" pitchFamily="49" charset="-122"/>
                        </a:defRPr>
                      </a:lvl4pPr>
                      <a:lvl5pPr marL="2057400" indent="-228600" algn="l" defTabSz="914400" rtl="0" eaLnBrk="1" latinLnBrk="0" hangingPunct="1">
                        <a:spcBef>
                          <a:spcPct val="20000"/>
                        </a:spcBef>
                        <a:defRPr sz="2400" kern="1200">
                          <a:solidFill>
                            <a:srgbClr val="003399"/>
                          </a:solidFill>
                          <a:latin typeface="Arial" panose="020B0604020202020204" pitchFamily="34" charset="0"/>
                          <a:ea typeface="黑体" panose="02010609060101010101" pitchFamily="49" charset="-122"/>
                        </a:defRPr>
                      </a:lvl5pPr>
                      <a:lvl6pPr marL="25146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6pPr>
                      <a:lvl7pPr marL="29718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7pPr>
                      <a:lvl8pPr marL="34290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8pPr>
                      <a:lvl9pPr marL="38862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zh-CN" sz="1400" b="1" i="0" u="none" strike="noStrike" cap="none" normalizeH="0" baseline="0">
                          <a:ln>
                            <a:noFill/>
                          </a:ln>
                          <a:solidFill>
                            <a:srgbClr val="FFFFFF"/>
                          </a:solidFill>
                          <a:effectLst/>
                          <a:latin typeface="Comic Sans MS" panose="030F0702030302020204" pitchFamily="66" charset="0"/>
                          <a:ea typeface="黑体" panose="02010609060101010101" pitchFamily="49" charset="-122"/>
                        </a:rPr>
                        <a:t>Coupler antenna design z </a:t>
                      </a:r>
                      <a:endParaRPr kumimoji="0" lang="zh-CN" altLang="zh-CN" sz="2000" b="1" i="0" u="none" strike="noStrike" cap="none" normalizeH="0" baseline="0">
                        <a:ln>
                          <a:noFill/>
                        </a:ln>
                        <a:solidFill>
                          <a:srgbClr val="FFFFFF"/>
                        </a:solidFill>
                        <a:effectLst/>
                        <a:latin typeface="Comic Sans MS" panose="030F0702030302020204" pitchFamily="66" charset="0"/>
                        <a:ea typeface="MS Mincho" pitchFamily="49" charset="-128"/>
                      </a:endParaRPr>
                    </a:p>
                  </a:txBody>
                  <a:tcPr marL="68580" marR="6858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3333CC"/>
                    </a:solidFill>
                  </a:tcPr>
                </a:tc>
                <a:tc hMerge="1">
                  <a:txBody>
                    <a:bodyPr/>
                    <a:lstStyle/>
                    <a:p>
                      <a:endParaRPr lang="zh-CN" altLang="en-US"/>
                    </a:p>
                  </a:txBody>
                  <a:tcPr/>
                </a:tc>
                <a:tc>
                  <a:txBody>
                    <a:bodyPr/>
                    <a:lstStyle>
                      <a:lvl1pPr marL="0" algn="l" defTabSz="914400" rtl="0" eaLnBrk="1" latinLnBrk="0" hangingPunct="1">
                        <a:spcBef>
                          <a:spcPct val="20000"/>
                        </a:spcBef>
                        <a:buClr>
                          <a:srgbClr val="00B0F0"/>
                        </a:buClr>
                        <a:buSzPct val="90000"/>
                        <a:buFont typeface="Wingdings" panose="05000000000000000000" pitchFamily="2" charset="2"/>
                        <a:defRPr sz="2400" kern="1200">
                          <a:solidFill>
                            <a:srgbClr val="003399"/>
                          </a:solidFill>
                          <a:latin typeface="微软雅黑" panose="020B0503020204020204" pitchFamily="34" charset="-122"/>
                          <a:ea typeface="微软雅黑" panose="020B0503020204020204" pitchFamily="34" charset="-122"/>
                        </a:defRPr>
                      </a:lvl1pPr>
                      <a:lvl2pPr marL="742950" indent="-285750" algn="l" defTabSz="914400" rtl="0" eaLnBrk="1" latinLnBrk="0" hangingPunct="1">
                        <a:spcBef>
                          <a:spcPct val="20000"/>
                        </a:spcBef>
                        <a:buClr>
                          <a:srgbClr val="00B050"/>
                        </a:buClr>
                        <a:buSzPct val="75000"/>
                        <a:buFont typeface="Wingdings" panose="05000000000000000000" pitchFamily="2" charset="2"/>
                        <a:defRPr sz="2000" kern="1200">
                          <a:solidFill>
                            <a:schemeClr val="tx1"/>
                          </a:solidFill>
                          <a:latin typeface="微软雅黑" panose="020B0503020204020204" pitchFamily="34" charset="-122"/>
                          <a:ea typeface="微软雅黑" panose="020B0503020204020204" pitchFamily="34" charset="-122"/>
                        </a:defRPr>
                      </a:lvl2pPr>
                      <a:lvl3pPr marL="1143000" indent="-228600" algn="l" defTabSz="914400" rtl="0" eaLnBrk="1" latinLnBrk="0" hangingPunct="1">
                        <a:spcBef>
                          <a:spcPct val="20000"/>
                        </a:spcBef>
                        <a:defRPr sz="2000" kern="1200">
                          <a:solidFill>
                            <a:srgbClr val="003399"/>
                          </a:solidFill>
                          <a:latin typeface="Arial" panose="020B0604020202020204" pitchFamily="34" charset="0"/>
                          <a:ea typeface="黑体" panose="02010609060101010101" pitchFamily="49" charset="-122"/>
                        </a:defRPr>
                      </a:lvl3pPr>
                      <a:lvl4pPr marL="1600200" indent="-228600" algn="l" defTabSz="914400" rtl="0" eaLnBrk="1" latinLnBrk="0" hangingPunct="1">
                        <a:spcBef>
                          <a:spcPct val="20000"/>
                        </a:spcBef>
                        <a:defRPr sz="2400" kern="1200">
                          <a:solidFill>
                            <a:srgbClr val="003399"/>
                          </a:solidFill>
                          <a:latin typeface="Arial" panose="020B0604020202020204" pitchFamily="34" charset="0"/>
                          <a:ea typeface="黑体" panose="02010609060101010101" pitchFamily="49" charset="-122"/>
                        </a:defRPr>
                      </a:lvl4pPr>
                      <a:lvl5pPr marL="2057400" indent="-228600" algn="l" defTabSz="914400" rtl="0" eaLnBrk="1" latinLnBrk="0" hangingPunct="1">
                        <a:spcBef>
                          <a:spcPct val="20000"/>
                        </a:spcBef>
                        <a:defRPr sz="2400" kern="1200">
                          <a:solidFill>
                            <a:srgbClr val="003399"/>
                          </a:solidFill>
                          <a:latin typeface="Arial" panose="020B0604020202020204" pitchFamily="34" charset="0"/>
                          <a:ea typeface="黑体" panose="02010609060101010101" pitchFamily="49" charset="-122"/>
                        </a:defRPr>
                      </a:lvl5pPr>
                      <a:lvl6pPr marL="25146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6pPr>
                      <a:lvl7pPr marL="29718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7pPr>
                      <a:lvl8pPr marL="34290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8pPr>
                      <a:lvl9pPr marL="3886200" indent="-228600" algn="l" defTabSz="914400" rtl="0" eaLnBrk="0" fontAlgn="base" latinLnBrk="0" hangingPunct="0">
                        <a:spcBef>
                          <a:spcPct val="20000"/>
                        </a:spcBef>
                        <a:spcAft>
                          <a:spcPct val="0"/>
                        </a:spcAft>
                        <a:defRPr sz="2400" kern="1200">
                          <a:solidFill>
                            <a:srgbClr val="003399"/>
                          </a:solidFill>
                          <a:latin typeface="Arial" panose="020B0604020202020204" pitchFamily="34" charset="0"/>
                          <a:ea typeface="黑体" panose="02010609060101010101" pitchFamily="49" charset="-122"/>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zh-CN" sz="1050" b="0" i="0" u="none" strike="noStrike" cap="none" normalizeH="0" baseline="0" dirty="0">
                          <a:ln>
                            <a:noFill/>
                          </a:ln>
                          <a:solidFill>
                            <a:srgbClr val="000000"/>
                          </a:solidFill>
                          <a:effectLst/>
                          <a:latin typeface="Comic Sans MS" panose="030F0702030302020204" pitchFamily="66" charset="0"/>
                          <a:ea typeface="黑体" panose="02010609060101010101" pitchFamily="49" charset="-122"/>
                        </a:rPr>
                        <a:t>within 2 mm </a:t>
                      </a:r>
                      <a:endParaRPr kumimoji="0" lang="zh-CN" altLang="zh-CN" sz="1600" b="0" i="0" u="none" strike="noStrike" cap="none" normalizeH="0" baseline="0" dirty="0">
                        <a:ln>
                          <a:noFill/>
                        </a:ln>
                        <a:solidFill>
                          <a:srgbClr val="000000"/>
                        </a:solidFill>
                        <a:effectLst/>
                        <a:latin typeface="Comic Sans MS" panose="030F0702030302020204" pitchFamily="66" charset="0"/>
                        <a:ea typeface="MS Mincho" pitchFamily="49" charset="-128"/>
                      </a:endParaRPr>
                    </a:p>
                  </a:txBody>
                  <a:tcPr marL="68580" marR="68580" marT="0" marB="0" anchor="ctr"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008"/>
                  </a:ext>
                </a:extLst>
              </a:tr>
            </a:tbl>
          </a:graphicData>
        </a:graphic>
      </p:graphicFrame>
      <p:pic>
        <p:nvPicPr>
          <p:cNvPr id="2" name="图片 1">
            <a:extLst>
              <a:ext uri="{FF2B5EF4-FFF2-40B4-BE49-F238E27FC236}">
                <a16:creationId xmlns:a16="http://schemas.microsoft.com/office/drawing/2014/main" id="{9CA78A7D-D90D-341D-BE88-B06B993A1E2B}"/>
              </a:ext>
            </a:extLst>
          </p:cNvPr>
          <p:cNvPicPr>
            <a:picLocks noChangeAspect="1"/>
          </p:cNvPicPr>
          <p:nvPr/>
        </p:nvPicPr>
        <p:blipFill rotWithShape="1">
          <a:blip r:embed="rId3"/>
          <a:srcRect t="17605" b="30874"/>
          <a:stretch/>
        </p:blipFill>
        <p:spPr>
          <a:xfrm>
            <a:off x="1172403" y="1585890"/>
            <a:ext cx="8352597" cy="2657509"/>
          </a:xfrm>
          <a:prstGeom prst="rect">
            <a:avLst/>
          </a:prstGeom>
        </p:spPr>
      </p:pic>
      <p:pic>
        <p:nvPicPr>
          <p:cNvPr id="4" name="图片 3">
            <a:extLst>
              <a:ext uri="{FF2B5EF4-FFF2-40B4-BE49-F238E27FC236}">
                <a16:creationId xmlns:a16="http://schemas.microsoft.com/office/drawing/2014/main" id="{E47E9596-EC3B-20C9-0BF6-E1FEF57A5DAD}"/>
              </a:ext>
            </a:extLst>
          </p:cNvPr>
          <p:cNvPicPr>
            <a:picLocks noChangeAspect="1"/>
          </p:cNvPicPr>
          <p:nvPr/>
        </p:nvPicPr>
        <p:blipFill rotWithShape="1">
          <a:blip r:embed="rId4"/>
          <a:srcRect l="10913" t="6784"/>
          <a:stretch/>
        </p:blipFill>
        <p:spPr>
          <a:xfrm>
            <a:off x="6742930" y="4355160"/>
            <a:ext cx="3293245" cy="2316828"/>
          </a:xfrm>
          <a:prstGeom prst="rect">
            <a:avLst/>
          </a:prstGeom>
        </p:spPr>
      </p:pic>
    </p:spTree>
    <p:extLst>
      <p:ext uri="{BB962C8B-B14F-4D97-AF65-F5344CB8AC3E}">
        <p14:creationId xmlns:p14="http://schemas.microsoft.com/office/powerpoint/2010/main" val="4845477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a:extLst>
              <a:ext uri="{FF2B5EF4-FFF2-40B4-BE49-F238E27FC236}">
                <a16:creationId xmlns:a16="http://schemas.microsoft.com/office/drawing/2014/main" id="{AF8403E5-9CAA-A39F-7397-2E2EADC1879E}"/>
              </a:ext>
            </a:extLst>
          </p:cNvPr>
          <p:cNvSpPr>
            <a:spLocks noGrp="1"/>
          </p:cNvSpPr>
          <p:nvPr>
            <p:ph type="sldNum" sz="quarter" idx="12"/>
          </p:nvPr>
        </p:nvSpPr>
        <p:spPr/>
        <p:txBody>
          <a:bodyPr/>
          <a:lstStyle/>
          <a:p>
            <a:fld id="{F15E9139-A00B-4B2A-98A6-095DC08F1345}" type="slidenum">
              <a:rPr lang="zh-CN" altLang="en-US" smtClean="0"/>
              <a:pPr/>
              <a:t>26</a:t>
            </a:fld>
            <a:endParaRPr lang="zh-CN" altLang="en-US"/>
          </a:p>
        </p:txBody>
      </p:sp>
      <p:sp>
        <p:nvSpPr>
          <p:cNvPr id="6" name="标题 2">
            <a:extLst>
              <a:ext uri="{FF2B5EF4-FFF2-40B4-BE49-F238E27FC236}">
                <a16:creationId xmlns:a16="http://schemas.microsoft.com/office/drawing/2014/main" id="{8C907BDE-E5B3-6A33-8717-31B019D5AD24}"/>
              </a:ext>
            </a:extLst>
          </p:cNvPr>
          <p:cNvSpPr>
            <a:spLocks noGrp="1"/>
          </p:cNvSpPr>
          <p:nvPr>
            <p:ph type="title"/>
          </p:nvPr>
        </p:nvSpPr>
        <p:spPr>
          <a:xfrm>
            <a:off x="666712" y="142852"/>
            <a:ext cx="10763325" cy="725470"/>
          </a:xfrm>
        </p:spPr>
        <p:txBody>
          <a:bodyPr/>
          <a:lstStyle/>
          <a:p>
            <a:pPr algn="ctr"/>
            <a:r>
              <a:rPr lang="en-US" altLang="zh-CN" sz="3200" dirty="0">
                <a:solidFill>
                  <a:srgbClr val="C00000"/>
                </a:solidFill>
                <a:effectLst/>
                <a:latin typeface="Arial" panose="020B0604020202020204" pitchFamily="34" charset="0"/>
                <a:cs typeface="Arial" panose="020B0604020202020204" pitchFamily="34" charset="0"/>
              </a:rPr>
              <a:t>CEPC full-scale 650MHz Prototype Cryomodule (PCM)</a:t>
            </a:r>
            <a:endParaRPr lang="zh-CN" altLang="en-US" sz="3200" dirty="0">
              <a:solidFill>
                <a:srgbClr val="C00000"/>
              </a:solidFill>
              <a:effectLst/>
              <a:latin typeface="Arial" panose="020B0604020202020204" pitchFamily="34" charset="0"/>
              <a:cs typeface="Arial" panose="020B0604020202020204" pitchFamily="34" charset="0"/>
            </a:endParaRPr>
          </a:p>
        </p:txBody>
      </p:sp>
      <p:sp>
        <p:nvSpPr>
          <p:cNvPr id="7" name="TextBox 1">
            <a:extLst>
              <a:ext uri="{FF2B5EF4-FFF2-40B4-BE49-F238E27FC236}">
                <a16:creationId xmlns:a16="http://schemas.microsoft.com/office/drawing/2014/main" id="{C60F2C0F-6A21-9443-97D3-5120CC98F938}"/>
              </a:ext>
            </a:extLst>
          </p:cNvPr>
          <p:cNvSpPr txBox="1"/>
          <p:nvPr/>
        </p:nvSpPr>
        <p:spPr>
          <a:xfrm>
            <a:off x="4036578" y="4180409"/>
            <a:ext cx="7812847" cy="2246769"/>
          </a:xfrm>
          <a:prstGeom prst="rect">
            <a:avLst/>
          </a:prstGeom>
          <a:noFill/>
        </p:spPr>
        <p:txBody>
          <a:bodyPr wrap="square" rtlCol="0">
            <a:spAutoFit/>
          </a:bodyPr>
          <a:lstStyle/>
          <a:p>
            <a:pPr marL="342900" indent="-342900">
              <a:buFont typeface="Wingdings" pitchFamily="2" charset="2"/>
              <a:buChar char="u"/>
            </a:pPr>
            <a:r>
              <a:rPr lang="en-US" altLang="zh-CN" sz="2000" dirty="0">
                <a:latin typeface="Comic Sans MS" panose="030F0702030302020204" pitchFamily="66" charset="0"/>
              </a:rPr>
              <a:t>It combines the features of cryomodule</a:t>
            </a:r>
            <a:r>
              <a:rPr lang="zh-CN" altLang="en-US" sz="2000" dirty="0">
                <a:latin typeface="Comic Sans MS" panose="030F0702030302020204" pitchFamily="66" charset="0"/>
              </a:rPr>
              <a:t>、</a:t>
            </a:r>
            <a:r>
              <a:rPr lang="en-US" altLang="zh-CN" sz="2000" dirty="0">
                <a:latin typeface="Comic Sans MS" panose="030F0702030302020204" pitchFamily="66" charset="0"/>
              </a:rPr>
              <a:t>valve box and cryogenic pipeline;</a:t>
            </a:r>
          </a:p>
          <a:p>
            <a:pPr marL="342900" indent="-342900">
              <a:buFont typeface="Wingdings" pitchFamily="2" charset="2"/>
              <a:buChar char="u"/>
            </a:pPr>
            <a:r>
              <a:rPr lang="en-US" altLang="zh-CN" sz="2000" dirty="0">
                <a:latin typeface="Comic Sans MS" panose="030F0702030302020204" pitchFamily="66" charset="0"/>
              </a:rPr>
              <a:t>Shared vacuum, make full use of space , low cost </a:t>
            </a:r>
          </a:p>
          <a:p>
            <a:pPr marL="342900" indent="-342900">
              <a:buFont typeface="Wingdings" pitchFamily="2" charset="2"/>
              <a:buChar char="u"/>
            </a:pPr>
            <a:r>
              <a:rPr lang="en-US" altLang="zh-CN" sz="2000" dirty="0">
                <a:latin typeface="Comic Sans MS" panose="030F0702030302020204" pitchFamily="66" charset="0"/>
              </a:rPr>
              <a:t>5K~8K-- for cold coupler, Ø45, the number of two;</a:t>
            </a:r>
          </a:p>
          <a:p>
            <a:pPr marL="342900" indent="-342900">
              <a:buFont typeface="Wingdings" pitchFamily="2" charset="2"/>
              <a:buChar char="u"/>
            </a:pPr>
            <a:r>
              <a:rPr lang="en-US" altLang="zh-CN" sz="2000" dirty="0">
                <a:latin typeface="Comic Sans MS" panose="030F0702030302020204" pitchFamily="66" charset="0"/>
              </a:rPr>
              <a:t>40K~70K-- for cold screen, Ø45; The number of two;</a:t>
            </a:r>
          </a:p>
          <a:p>
            <a:pPr marL="342900" indent="-342900">
              <a:buFont typeface="Wingdings" pitchFamily="2" charset="2"/>
              <a:buChar char="u"/>
            </a:pPr>
            <a:r>
              <a:rPr lang="en-US" altLang="zh-CN" sz="2000" dirty="0">
                <a:latin typeface="Comic Sans MS" panose="030F0702030302020204" pitchFamily="66" charset="0"/>
              </a:rPr>
              <a:t>2K --GRP tube</a:t>
            </a:r>
            <a:r>
              <a:rPr lang="en-US" altLang="zh-CN" sz="2000">
                <a:latin typeface="Comic Sans MS" panose="030F0702030302020204" pitchFamily="66" charset="0"/>
              </a:rPr>
              <a:t>, DN200; </a:t>
            </a:r>
            <a:r>
              <a:rPr lang="en-US" altLang="zh-CN" sz="2000" dirty="0">
                <a:latin typeface="Comic Sans MS" panose="030F0702030302020204" pitchFamily="66" charset="0"/>
              </a:rPr>
              <a:t>The number is one;</a:t>
            </a:r>
          </a:p>
          <a:p>
            <a:pPr marL="342900" indent="-342900">
              <a:buFont typeface="Wingdings" pitchFamily="2" charset="2"/>
              <a:buChar char="u"/>
            </a:pPr>
            <a:r>
              <a:rPr lang="en-US" altLang="zh-CN" sz="2000" dirty="0">
                <a:latin typeface="Comic Sans MS" panose="030F0702030302020204" pitchFamily="66" charset="0"/>
              </a:rPr>
              <a:t>3Bara@5K--- supercritical supply, Ø45; The number is one;</a:t>
            </a:r>
            <a:endParaRPr lang="zh-CN" altLang="en-US" sz="2000" dirty="0">
              <a:latin typeface="Comic Sans MS" panose="030F0702030302020204" pitchFamily="66" charset="0"/>
            </a:endParaRPr>
          </a:p>
        </p:txBody>
      </p:sp>
      <p:sp>
        <p:nvSpPr>
          <p:cNvPr id="8" name="矩形 7">
            <a:extLst>
              <a:ext uri="{FF2B5EF4-FFF2-40B4-BE49-F238E27FC236}">
                <a16:creationId xmlns:a16="http://schemas.microsoft.com/office/drawing/2014/main" id="{9D382A92-F02C-E022-5610-B45EE1D8EE20}"/>
              </a:ext>
            </a:extLst>
          </p:cNvPr>
          <p:cNvSpPr/>
          <p:nvPr/>
        </p:nvSpPr>
        <p:spPr>
          <a:xfrm>
            <a:off x="97655" y="938459"/>
            <a:ext cx="11440953" cy="461858"/>
          </a:xfrm>
          <a:prstGeom prst="rect">
            <a:avLst/>
          </a:prstGeom>
        </p:spPr>
        <p:txBody>
          <a:bodyPr wrap="none">
            <a:spAutoFit/>
          </a:bodyPr>
          <a:lstStyle/>
          <a:p>
            <a:pPr>
              <a:lnSpc>
                <a:spcPct val="150000"/>
              </a:lnSpc>
              <a:buFont typeface="Wingdings" pitchFamily="2" charset="2"/>
              <a:buChar char="Ø"/>
            </a:pPr>
            <a:r>
              <a:rPr lang="en-US" altLang="zh-CN" dirty="0">
                <a:solidFill>
                  <a:prstClr val="black"/>
                </a:solidFill>
                <a:latin typeface="Comic Sans MS" panose="030F0702030302020204" pitchFamily="66" charset="0"/>
                <a:ea typeface="微软雅黑" panose="020B0503020204020204" pitchFamily="34" charset="-122"/>
              </a:rPr>
              <a:t>Innovation point: cryomodule combined with multi-channel cryogenic line; save spaces and share vacuum</a:t>
            </a:r>
          </a:p>
        </p:txBody>
      </p:sp>
      <p:pic>
        <p:nvPicPr>
          <p:cNvPr id="9" name="图片 8">
            <a:extLst>
              <a:ext uri="{FF2B5EF4-FFF2-40B4-BE49-F238E27FC236}">
                <a16:creationId xmlns:a16="http://schemas.microsoft.com/office/drawing/2014/main" id="{B722D985-1B71-6D82-16E5-B46624F0DDC5}"/>
              </a:ext>
            </a:extLst>
          </p:cNvPr>
          <p:cNvPicPr>
            <a:picLocks noChangeAspect="1"/>
          </p:cNvPicPr>
          <p:nvPr/>
        </p:nvPicPr>
        <p:blipFill rotWithShape="1">
          <a:blip r:embed="rId2"/>
          <a:srcRect l="15005" t="34563" r="13507" b="33981"/>
          <a:stretch/>
        </p:blipFill>
        <p:spPr>
          <a:xfrm>
            <a:off x="17755" y="1400317"/>
            <a:ext cx="9370707" cy="2701165"/>
          </a:xfrm>
          <a:prstGeom prst="rect">
            <a:avLst/>
          </a:prstGeom>
        </p:spPr>
      </p:pic>
      <p:pic>
        <p:nvPicPr>
          <p:cNvPr id="10" name="图片 9">
            <a:extLst>
              <a:ext uri="{FF2B5EF4-FFF2-40B4-BE49-F238E27FC236}">
                <a16:creationId xmlns:a16="http://schemas.microsoft.com/office/drawing/2014/main" id="{22CC2EBF-5A2E-7C53-7766-ADE67B83A2E7}"/>
              </a:ext>
            </a:extLst>
          </p:cNvPr>
          <p:cNvPicPr>
            <a:picLocks noChangeAspect="1"/>
          </p:cNvPicPr>
          <p:nvPr/>
        </p:nvPicPr>
        <p:blipFill rotWithShape="1">
          <a:blip r:embed="rId3"/>
          <a:srcRect l="24757" t="7508" r="23834" b="8090"/>
          <a:stretch/>
        </p:blipFill>
        <p:spPr>
          <a:xfrm>
            <a:off x="9436962" y="1400318"/>
            <a:ext cx="2412463" cy="2594633"/>
          </a:xfrm>
          <a:prstGeom prst="rect">
            <a:avLst/>
          </a:prstGeom>
        </p:spPr>
      </p:pic>
      <p:pic>
        <p:nvPicPr>
          <p:cNvPr id="11" name="图片 10">
            <a:extLst>
              <a:ext uri="{FF2B5EF4-FFF2-40B4-BE49-F238E27FC236}">
                <a16:creationId xmlns:a16="http://schemas.microsoft.com/office/drawing/2014/main" id="{C388F6AF-5A79-515F-FAB9-F666B8899194}"/>
              </a:ext>
            </a:extLst>
          </p:cNvPr>
          <p:cNvPicPr>
            <a:picLocks noChangeAspect="1"/>
          </p:cNvPicPr>
          <p:nvPr/>
        </p:nvPicPr>
        <p:blipFill rotWithShape="1">
          <a:blip r:embed="rId4"/>
          <a:srcRect l="10913" t="6784"/>
          <a:stretch/>
        </p:blipFill>
        <p:spPr>
          <a:xfrm>
            <a:off x="97655" y="4111604"/>
            <a:ext cx="3728950" cy="2623350"/>
          </a:xfrm>
          <a:prstGeom prst="rect">
            <a:avLst/>
          </a:prstGeom>
        </p:spPr>
      </p:pic>
    </p:spTree>
    <p:extLst>
      <p:ext uri="{BB962C8B-B14F-4D97-AF65-F5344CB8AC3E}">
        <p14:creationId xmlns:p14="http://schemas.microsoft.com/office/powerpoint/2010/main" val="37403600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a:extLst>
              <a:ext uri="{FF2B5EF4-FFF2-40B4-BE49-F238E27FC236}">
                <a16:creationId xmlns:a16="http://schemas.microsoft.com/office/drawing/2014/main" id="{086B928D-F654-4D13-9942-7B6AFD6CF8B3}"/>
              </a:ext>
            </a:extLst>
          </p:cNvPr>
          <p:cNvSpPr>
            <a:spLocks noGrp="1"/>
          </p:cNvSpPr>
          <p:nvPr>
            <p:ph type="sldNum" sz="quarter" idx="12"/>
          </p:nvPr>
        </p:nvSpPr>
        <p:spPr/>
        <p:txBody>
          <a:bodyPr/>
          <a:lstStyle/>
          <a:p>
            <a:fld id="{F15E9139-A00B-4B2A-98A6-095DC08F1345}" type="slidenum">
              <a:rPr lang="zh-CN" altLang="en-US" smtClean="0"/>
              <a:pPr/>
              <a:t>27</a:t>
            </a:fld>
            <a:endParaRPr lang="zh-CN" altLang="en-US"/>
          </a:p>
        </p:txBody>
      </p:sp>
      <p:sp>
        <p:nvSpPr>
          <p:cNvPr id="20" name="标题 2">
            <a:extLst>
              <a:ext uri="{FF2B5EF4-FFF2-40B4-BE49-F238E27FC236}">
                <a16:creationId xmlns:a16="http://schemas.microsoft.com/office/drawing/2014/main" id="{D20BC9EA-4280-0902-A01D-33E16310203C}"/>
              </a:ext>
            </a:extLst>
          </p:cNvPr>
          <p:cNvSpPr>
            <a:spLocks noGrp="1"/>
          </p:cNvSpPr>
          <p:nvPr>
            <p:ph type="title"/>
          </p:nvPr>
        </p:nvSpPr>
        <p:spPr>
          <a:xfrm>
            <a:off x="961950" y="28532"/>
            <a:ext cx="10763325" cy="725470"/>
          </a:xfrm>
        </p:spPr>
        <p:txBody>
          <a:bodyPr vert="horz" lIns="91440" tIns="45720" rIns="91440" bIns="45720" rtlCol="0" anchor="ctr">
            <a:noAutofit/>
          </a:bodyPr>
          <a:lstStyle/>
          <a:p>
            <a:pPr algn="ctr">
              <a:lnSpc>
                <a:spcPct val="100000"/>
              </a:lnSpc>
            </a:pPr>
            <a:r>
              <a:rPr lang="en-US" altLang="zh-CN" sz="3200" b="1">
                <a:solidFill>
                  <a:srgbClr val="C00000"/>
                </a:solidFill>
                <a:latin typeface="Times New Roman" pitchFamily="18" charset="0"/>
                <a:ea typeface="黑体" pitchFamily="49" charset="-122"/>
              </a:rPr>
              <a:t>CEPC 650MHz </a:t>
            </a:r>
            <a:r>
              <a:rPr lang="en-US" altLang="zh-CN" sz="3200" b="1" dirty="0">
                <a:solidFill>
                  <a:srgbClr val="C00000"/>
                </a:solidFill>
                <a:latin typeface="Times New Roman" pitchFamily="18" charset="0"/>
                <a:ea typeface="黑体" pitchFamily="49" charset="-122"/>
              </a:rPr>
              <a:t>Prototype </a:t>
            </a:r>
            <a:r>
              <a:rPr lang="en-US" altLang="zh-CN" sz="3200" b="1">
                <a:solidFill>
                  <a:srgbClr val="C00000"/>
                </a:solidFill>
                <a:latin typeface="Times New Roman" pitchFamily="18" charset="0"/>
                <a:ea typeface="黑体" pitchFamily="49" charset="-122"/>
              </a:rPr>
              <a:t>Cryomodule (PCM) 2K HT</a:t>
            </a:r>
            <a:endParaRPr lang="zh-CN" altLang="en-US" sz="3200" b="1" dirty="0">
              <a:solidFill>
                <a:srgbClr val="C00000"/>
              </a:solidFill>
              <a:latin typeface="Times New Roman" pitchFamily="18" charset="0"/>
              <a:ea typeface="黑体" pitchFamily="49" charset="-122"/>
            </a:endParaRPr>
          </a:p>
        </p:txBody>
      </p:sp>
      <p:sp>
        <p:nvSpPr>
          <p:cNvPr id="3" name="文本框 2">
            <a:extLst>
              <a:ext uri="{FF2B5EF4-FFF2-40B4-BE49-F238E27FC236}">
                <a16:creationId xmlns:a16="http://schemas.microsoft.com/office/drawing/2014/main" id="{7F9B89DA-4CF3-7A63-5B98-7A501C1EA158}"/>
              </a:ext>
            </a:extLst>
          </p:cNvPr>
          <p:cNvSpPr txBox="1"/>
          <p:nvPr/>
        </p:nvSpPr>
        <p:spPr>
          <a:xfrm>
            <a:off x="1177190" y="5831026"/>
            <a:ext cx="9837620" cy="707886"/>
          </a:xfrm>
          <a:prstGeom prst="rect">
            <a:avLst/>
          </a:prstGeom>
          <a:noFill/>
        </p:spPr>
        <p:txBody>
          <a:bodyPr wrap="square">
            <a:spAutoFit/>
          </a:bodyPr>
          <a:lstStyle/>
          <a:p>
            <a:pPr marL="285750" indent="-285750" algn="just">
              <a:buClr>
                <a:srgbClr val="00B0F0"/>
              </a:buClr>
              <a:buSzPct val="90000"/>
              <a:buFont typeface="Wingdings" panose="05000000000000000000" pitchFamily="2" charset="2"/>
              <a:buChar char="n"/>
              <a:defRPr/>
            </a:pPr>
            <a:r>
              <a:rPr lang="en-US" altLang="zh-CN" sz="2000" kern="0">
                <a:solidFill>
                  <a:srgbClr val="003399"/>
                </a:solidFill>
                <a:latin typeface="Comic Sans MS" panose="030F0702030302020204" pitchFamily="66" charset="0"/>
                <a:ea typeface="微软雅黑" panose="020B0503020204020204" pitchFamily="34" charset="-122"/>
              </a:rPr>
              <a:t>Schedule to complete the construction of the cryogenic test platform at the begining of 2026 in BTCM or North Horizontal test stand at PAPS project;</a:t>
            </a:r>
          </a:p>
        </p:txBody>
      </p:sp>
      <p:pic>
        <p:nvPicPr>
          <p:cNvPr id="19" name="图片 18">
            <a:extLst>
              <a:ext uri="{FF2B5EF4-FFF2-40B4-BE49-F238E27FC236}">
                <a16:creationId xmlns:a16="http://schemas.microsoft.com/office/drawing/2014/main" id="{148A4CB1-520B-E98E-02F1-2C0B870174DA}"/>
              </a:ext>
            </a:extLst>
          </p:cNvPr>
          <p:cNvPicPr>
            <a:picLocks noChangeAspect="1"/>
          </p:cNvPicPr>
          <p:nvPr/>
        </p:nvPicPr>
        <p:blipFill>
          <a:blip r:embed="rId2"/>
          <a:stretch>
            <a:fillRect/>
          </a:stretch>
        </p:blipFill>
        <p:spPr>
          <a:xfrm>
            <a:off x="5986387" y="1721224"/>
            <a:ext cx="5970377" cy="4060986"/>
          </a:xfrm>
          <a:prstGeom prst="rect">
            <a:avLst/>
          </a:prstGeom>
        </p:spPr>
      </p:pic>
      <p:sp>
        <p:nvSpPr>
          <p:cNvPr id="18" name="文本框 17">
            <a:extLst>
              <a:ext uri="{FF2B5EF4-FFF2-40B4-BE49-F238E27FC236}">
                <a16:creationId xmlns:a16="http://schemas.microsoft.com/office/drawing/2014/main" id="{7B5535A0-FF38-F04E-8693-627656730A4B}"/>
              </a:ext>
            </a:extLst>
          </p:cNvPr>
          <p:cNvSpPr txBox="1"/>
          <p:nvPr/>
        </p:nvSpPr>
        <p:spPr>
          <a:xfrm>
            <a:off x="3268561" y="1076468"/>
            <a:ext cx="5970377" cy="461665"/>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en-US" altLang="zh-CN" sz="2400" kern="0" dirty="0">
                <a:solidFill>
                  <a:srgbClr val="003399"/>
                </a:solidFill>
                <a:latin typeface="Comic Sans MS" panose="030F0702030302020204" pitchFamily="66" charset="0"/>
                <a:ea typeface="微软雅黑" panose="020B0503020204020204" pitchFamily="34" charset="-122"/>
              </a:rPr>
              <a:t>Test stand of PAPS platform</a:t>
            </a:r>
            <a:endParaRPr lang="zh-CN" altLang="en-US" sz="2400" dirty="0"/>
          </a:p>
        </p:txBody>
      </p:sp>
      <p:pic>
        <p:nvPicPr>
          <p:cNvPr id="7" name="内容占位符 4">
            <a:extLst>
              <a:ext uri="{FF2B5EF4-FFF2-40B4-BE49-F238E27FC236}">
                <a16:creationId xmlns:a16="http://schemas.microsoft.com/office/drawing/2014/main" id="{03E85A9E-8209-6D51-E87E-4692C0701E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9547" y="1721224"/>
            <a:ext cx="5625351" cy="4097444"/>
          </a:xfrm>
          <a:prstGeom prst="rect">
            <a:avLst/>
          </a:prstGeom>
        </p:spPr>
      </p:pic>
    </p:spTree>
    <p:extLst>
      <p:ext uri="{BB962C8B-B14F-4D97-AF65-F5344CB8AC3E}">
        <p14:creationId xmlns:p14="http://schemas.microsoft.com/office/powerpoint/2010/main" val="11551179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文本占位符 13">
            <a:extLst>
              <a:ext uri="{FF2B5EF4-FFF2-40B4-BE49-F238E27FC236}">
                <a16:creationId xmlns:a16="http://schemas.microsoft.com/office/drawing/2014/main" id="{42443F3D-3F7F-4CC0-B8A8-13E72840133D}"/>
              </a:ext>
            </a:extLst>
          </p:cNvPr>
          <p:cNvSpPr txBox="1">
            <a:spLocks/>
          </p:cNvSpPr>
          <p:nvPr/>
        </p:nvSpPr>
        <p:spPr>
          <a:xfrm>
            <a:off x="16597" y="1122971"/>
            <a:ext cx="11986640" cy="1573346"/>
          </a:xfrm>
          <a:prstGeom prst="rect">
            <a:avLst/>
          </a:prstGeom>
        </p:spPr>
        <p:txBody>
          <a:bodyPr vert="horz" lIns="91440" tIns="45720" rIns="91440" bIns="45720" rtlCol="0" anchor="t">
            <a:normAutofit fontScale="92500" lnSpcReduction="20000"/>
          </a:bodyPr>
          <a:lstStyle>
            <a:lvl1pPr marL="182880" indent="-182880" algn="l" defTabSz="914400" rtl="0" eaLnBrk="1" latinLnBrk="0" hangingPunct="1">
              <a:lnSpc>
                <a:spcPct val="100000"/>
              </a:lnSpc>
              <a:spcBef>
                <a:spcPts val="1200"/>
              </a:spcBef>
              <a:spcAft>
                <a:spcPts val="0"/>
              </a:spcAft>
              <a:buClrTx/>
              <a:buSzPct val="60000"/>
              <a:buFont typeface="Wingdings" panose="05000000000000000000" pitchFamily="2" charset="2"/>
              <a:buChar char="l"/>
              <a:defRPr sz="2400" kern="1200" baseline="0">
                <a:solidFill>
                  <a:schemeClr val="tx1"/>
                </a:solidFill>
                <a:latin typeface="+mn-lt"/>
                <a:ea typeface="+mn-ea"/>
                <a:cs typeface="+mn-cs"/>
              </a:defRPr>
            </a:lvl1pPr>
            <a:lvl2pPr marL="685800" indent="-182880" algn="l" defTabSz="914400" rtl="0" eaLnBrk="1" latinLnBrk="0" hangingPunct="1">
              <a:lnSpc>
                <a:spcPct val="100000"/>
              </a:lnSpc>
              <a:spcBef>
                <a:spcPts val="1200"/>
              </a:spcBef>
              <a:spcAft>
                <a:spcPts val="0"/>
              </a:spcAft>
              <a:buClrTx/>
              <a:buSzPct val="60000"/>
              <a:buFont typeface="Wingdings" panose="05000000000000000000" pitchFamily="2" charset="2"/>
              <a:buChar char="n"/>
              <a:defRPr sz="2000" kern="1200">
                <a:solidFill>
                  <a:schemeClr val="tx1"/>
                </a:solidFill>
                <a:latin typeface="+mn-lt"/>
                <a:ea typeface="+mn-ea"/>
                <a:cs typeface="+mn-cs"/>
              </a:defRPr>
            </a:lvl2pPr>
            <a:lvl3pPr marL="1143000" indent="-182880" algn="l" defTabSz="914400" rtl="0" eaLnBrk="1" latinLnBrk="0" hangingPunct="1">
              <a:lnSpc>
                <a:spcPct val="100000"/>
              </a:lnSpc>
              <a:spcBef>
                <a:spcPts val="1200"/>
              </a:spcBef>
              <a:spcAft>
                <a:spcPts val="0"/>
              </a:spcAft>
              <a:buClrTx/>
              <a:buSzPct val="60000"/>
              <a:buFont typeface="Wingdings" panose="05000000000000000000" pitchFamily="2" charset="2"/>
              <a:buChar char="u"/>
              <a:defRPr sz="1800" kern="1200">
                <a:solidFill>
                  <a:schemeClr val="tx1"/>
                </a:solidFill>
                <a:latin typeface="+mn-lt"/>
                <a:ea typeface="+mn-ea"/>
                <a:cs typeface="+mn-cs"/>
              </a:defRPr>
            </a:lvl3pPr>
            <a:lvl4pPr marL="1600200" indent="-182880" algn="l" defTabSz="914400" rtl="0" eaLnBrk="1" latinLnBrk="0" hangingPunct="1">
              <a:lnSpc>
                <a:spcPct val="100000"/>
              </a:lnSpc>
              <a:spcBef>
                <a:spcPts val="1200"/>
              </a:spcBef>
              <a:spcAft>
                <a:spcPts val="0"/>
              </a:spcAft>
              <a:buClrTx/>
              <a:buSzPct val="60000"/>
              <a:buFont typeface="Wingdings" panose="05000000000000000000" pitchFamily="2" charset="2"/>
              <a:buChar char="Ø"/>
              <a:defRPr sz="1600" kern="1200">
                <a:solidFill>
                  <a:schemeClr val="tx1"/>
                </a:solidFill>
                <a:latin typeface="+mn-lt"/>
                <a:ea typeface="+mn-ea"/>
                <a:cs typeface="+mn-cs"/>
              </a:defRPr>
            </a:lvl4pPr>
            <a:lvl5pPr marL="2057400" indent="-182880" algn="l" defTabSz="914400" rtl="0" eaLnBrk="1" latinLnBrk="0" hangingPunct="1">
              <a:lnSpc>
                <a:spcPct val="100000"/>
              </a:lnSpc>
              <a:spcBef>
                <a:spcPts val="1200"/>
              </a:spcBef>
              <a:spcAft>
                <a:spcPts val="0"/>
              </a:spcAft>
              <a:buClrTx/>
              <a:buSzPct val="60000"/>
              <a:buFont typeface="Wingdings" panose="05000000000000000000" pitchFamily="2" charset="2"/>
              <a:buChar char="ü"/>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3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3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3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300" kern="1200">
                <a:solidFill>
                  <a:schemeClr val="tx1">
                    <a:lumMod val="65000"/>
                    <a:lumOff val="35000"/>
                  </a:schemeClr>
                </a:solidFill>
                <a:latin typeface="+mn-lt"/>
                <a:ea typeface="+mn-ea"/>
                <a:cs typeface="+mn-cs"/>
              </a:defRPr>
            </a:lvl9pPr>
          </a:lstStyle>
          <a:p>
            <a:pPr lvl="0" algn="just">
              <a:defRPr/>
            </a:pPr>
            <a:r>
              <a:rPr lang="en-US" altLang="zh-CN" sz="1600" dirty="0">
                <a:solidFill>
                  <a:sysClr val="windowText" lastClr="000000"/>
                </a:solidFill>
                <a:latin typeface="Comic Sans MS" panose="030F0702030302020204" pitchFamily="66" charset="0"/>
                <a:ea typeface="微软雅黑" panose="020B0503020204020204" pitchFamily="34" charset="-122"/>
              </a:rPr>
              <a:t>The 3bar@5K supercritical helium passes through the MDVB and TL to the 2K valve box, where it is subcooled by the 1.3bar saturated liquid helium from the Dewar, and then through the JT heat exchanger and the JT valve to produce the 31 mbar@2K in the helium vessel. The </a:t>
            </a:r>
            <a:r>
              <a:rPr lang="en-US" altLang="zh-CN" sz="1600" dirty="0" err="1">
                <a:solidFill>
                  <a:sysClr val="windowText" lastClr="000000"/>
                </a:solidFill>
                <a:latin typeface="Comic Sans MS" panose="030F0702030302020204" pitchFamily="66" charset="0"/>
                <a:ea typeface="微软雅黑" panose="020B0503020204020204" pitchFamily="34" charset="-122"/>
              </a:rPr>
              <a:t>GHe</a:t>
            </a:r>
            <a:r>
              <a:rPr lang="en-US" altLang="zh-CN" sz="1600" dirty="0">
                <a:solidFill>
                  <a:sysClr val="windowText" lastClr="000000"/>
                </a:solidFill>
                <a:latin typeface="Comic Sans MS" panose="030F0702030302020204" pitchFamily="66" charset="0"/>
                <a:ea typeface="微软雅黑" panose="020B0503020204020204" pitchFamily="34" charset="-122"/>
              </a:rPr>
              <a:t> is heated by the electric heater and goes to the roots pumps group, and then returns to the low-pressure side of the compressors.</a:t>
            </a:r>
          </a:p>
          <a:p>
            <a:pPr lvl="0" algn="just">
              <a:defRPr/>
            </a:pPr>
            <a:r>
              <a:rPr lang="en-US" altLang="zh-CN" sz="1600" dirty="0">
                <a:solidFill>
                  <a:sysClr val="windowText" lastClr="000000"/>
                </a:solidFill>
                <a:latin typeface="Comic Sans MS" panose="030F0702030302020204" pitchFamily="66" charset="0"/>
                <a:ea typeface="微软雅黑" panose="020B0503020204020204" pitchFamily="34" charset="-122"/>
              </a:rPr>
              <a:t>If the heat load of the helium vessel is calculated according to 200W, the latent heat of vaporization of saturated liquid helium at 3130Pa is 23046J/kg, and the flow rate of liquid helium corresponding to 200W is calculated to be 8.678g/s, while that of 150W corresponds to 6.509g/s and that of 100W corresponds to 4.339g/s;</a:t>
            </a:r>
            <a:endParaRPr lang="zh-CN" altLang="en-US" sz="1600" dirty="0">
              <a:solidFill>
                <a:sysClr val="windowText" lastClr="000000"/>
              </a:solidFill>
              <a:latin typeface="Comic Sans MS" panose="030F0702030302020204" pitchFamily="66" charset="0"/>
              <a:ea typeface="微软雅黑" panose="020B0503020204020204" pitchFamily="34" charset="-122"/>
            </a:endParaRPr>
          </a:p>
        </p:txBody>
      </p:sp>
      <p:grpSp>
        <p:nvGrpSpPr>
          <p:cNvPr id="2" name="组合 1">
            <a:extLst>
              <a:ext uri="{FF2B5EF4-FFF2-40B4-BE49-F238E27FC236}">
                <a16:creationId xmlns:a16="http://schemas.microsoft.com/office/drawing/2014/main" id="{85DC40B6-1F00-4A99-ACE9-4137270A0847}"/>
              </a:ext>
            </a:extLst>
          </p:cNvPr>
          <p:cNvGrpSpPr/>
          <p:nvPr/>
        </p:nvGrpSpPr>
        <p:grpSpPr>
          <a:xfrm>
            <a:off x="589834" y="2655346"/>
            <a:ext cx="10840167" cy="3994558"/>
            <a:chOff x="204351" y="2292745"/>
            <a:chExt cx="11783298" cy="4575315"/>
          </a:xfrm>
        </p:grpSpPr>
        <p:pic>
          <p:nvPicPr>
            <p:cNvPr id="3" name="图片 2">
              <a:extLst>
                <a:ext uri="{FF2B5EF4-FFF2-40B4-BE49-F238E27FC236}">
                  <a16:creationId xmlns:a16="http://schemas.microsoft.com/office/drawing/2014/main" id="{41EDE7D4-CD4F-D627-8956-6A66B93893BF}"/>
                </a:ext>
              </a:extLst>
            </p:cNvPr>
            <p:cNvPicPr>
              <a:picLocks noChangeAspect="1"/>
            </p:cNvPicPr>
            <p:nvPr/>
          </p:nvPicPr>
          <p:blipFill>
            <a:blip r:embed="rId2"/>
            <a:stretch>
              <a:fillRect/>
            </a:stretch>
          </p:blipFill>
          <p:spPr>
            <a:xfrm>
              <a:off x="204351" y="2292745"/>
              <a:ext cx="11783298" cy="4575315"/>
            </a:xfrm>
            <a:prstGeom prst="rect">
              <a:avLst/>
            </a:prstGeom>
          </p:spPr>
        </p:pic>
        <p:cxnSp>
          <p:nvCxnSpPr>
            <p:cNvPr id="16" name="直接箭头连接符 15">
              <a:extLst>
                <a:ext uri="{FF2B5EF4-FFF2-40B4-BE49-F238E27FC236}">
                  <a16:creationId xmlns:a16="http://schemas.microsoft.com/office/drawing/2014/main" id="{5DA9733F-5F66-4B54-B4C9-5922F41309ED}"/>
                </a:ext>
              </a:extLst>
            </p:cNvPr>
            <p:cNvCxnSpPr>
              <a:cxnSpLocks/>
            </p:cNvCxnSpPr>
            <p:nvPr/>
          </p:nvCxnSpPr>
          <p:spPr>
            <a:xfrm>
              <a:off x="2608976" y="2536184"/>
              <a:ext cx="1619075"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7" name="直接箭头连接符 56">
              <a:extLst>
                <a:ext uri="{FF2B5EF4-FFF2-40B4-BE49-F238E27FC236}">
                  <a16:creationId xmlns:a16="http://schemas.microsoft.com/office/drawing/2014/main" id="{61F61B50-DFA8-4F14-A57E-D40DA39F1F70}"/>
                </a:ext>
              </a:extLst>
            </p:cNvPr>
            <p:cNvCxnSpPr>
              <a:cxnSpLocks/>
            </p:cNvCxnSpPr>
            <p:nvPr/>
          </p:nvCxnSpPr>
          <p:spPr>
            <a:xfrm>
              <a:off x="4228051" y="3855789"/>
              <a:ext cx="444617"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0" name="直接箭头连接符 59">
              <a:extLst>
                <a:ext uri="{FF2B5EF4-FFF2-40B4-BE49-F238E27FC236}">
                  <a16:creationId xmlns:a16="http://schemas.microsoft.com/office/drawing/2014/main" id="{A39F5ABF-9D51-477D-9FB6-33F78278F55D}"/>
                </a:ext>
              </a:extLst>
            </p:cNvPr>
            <p:cNvCxnSpPr>
              <a:cxnSpLocks/>
            </p:cNvCxnSpPr>
            <p:nvPr/>
          </p:nvCxnSpPr>
          <p:spPr>
            <a:xfrm>
              <a:off x="5403908" y="3855789"/>
              <a:ext cx="444617"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2" name="直接箭头连接符 61">
              <a:extLst>
                <a:ext uri="{FF2B5EF4-FFF2-40B4-BE49-F238E27FC236}">
                  <a16:creationId xmlns:a16="http://schemas.microsoft.com/office/drawing/2014/main" id="{E48C1FE6-86C7-49E1-A743-1CB8A388B5DD}"/>
                </a:ext>
              </a:extLst>
            </p:cNvPr>
            <p:cNvCxnSpPr>
              <a:cxnSpLocks/>
            </p:cNvCxnSpPr>
            <p:nvPr/>
          </p:nvCxnSpPr>
          <p:spPr>
            <a:xfrm>
              <a:off x="7526323" y="3858585"/>
              <a:ext cx="42644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4" name="直接箭头连接符 63">
              <a:extLst>
                <a:ext uri="{FF2B5EF4-FFF2-40B4-BE49-F238E27FC236}">
                  <a16:creationId xmlns:a16="http://schemas.microsoft.com/office/drawing/2014/main" id="{3CDBE9A9-96A1-4AEF-8FC5-B0EA7EA7208E}"/>
                </a:ext>
              </a:extLst>
            </p:cNvPr>
            <p:cNvCxnSpPr>
              <a:cxnSpLocks/>
            </p:cNvCxnSpPr>
            <p:nvPr/>
          </p:nvCxnSpPr>
          <p:spPr>
            <a:xfrm>
              <a:off x="10152077" y="3866974"/>
              <a:ext cx="444617"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6" name="直接箭头连接符 65">
              <a:extLst>
                <a:ext uri="{FF2B5EF4-FFF2-40B4-BE49-F238E27FC236}">
                  <a16:creationId xmlns:a16="http://schemas.microsoft.com/office/drawing/2014/main" id="{BEE77431-AD12-4ED8-9EC6-C8C687BDDE17}"/>
                </a:ext>
              </a:extLst>
            </p:cNvPr>
            <p:cNvCxnSpPr>
              <a:cxnSpLocks/>
            </p:cNvCxnSpPr>
            <p:nvPr/>
          </p:nvCxnSpPr>
          <p:spPr>
            <a:xfrm>
              <a:off x="10719819" y="5424181"/>
              <a:ext cx="0" cy="18176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8" name="直接箭头连接符 67">
              <a:extLst>
                <a:ext uri="{FF2B5EF4-FFF2-40B4-BE49-F238E27FC236}">
                  <a16:creationId xmlns:a16="http://schemas.microsoft.com/office/drawing/2014/main" id="{EE7CDBC7-96D0-4565-940C-EFB866D2CFF8}"/>
                </a:ext>
              </a:extLst>
            </p:cNvPr>
            <p:cNvCxnSpPr>
              <a:cxnSpLocks/>
            </p:cNvCxnSpPr>
            <p:nvPr/>
          </p:nvCxnSpPr>
          <p:spPr>
            <a:xfrm flipV="1">
              <a:off x="11217479" y="4624431"/>
              <a:ext cx="0" cy="87525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0" name="直接箭头连接符 69">
              <a:extLst>
                <a:ext uri="{FF2B5EF4-FFF2-40B4-BE49-F238E27FC236}">
                  <a16:creationId xmlns:a16="http://schemas.microsoft.com/office/drawing/2014/main" id="{8830602F-A89C-4A33-BBF4-78E9CCD1FD51}"/>
                </a:ext>
              </a:extLst>
            </p:cNvPr>
            <p:cNvCxnSpPr>
              <a:cxnSpLocks/>
            </p:cNvCxnSpPr>
            <p:nvPr/>
          </p:nvCxnSpPr>
          <p:spPr>
            <a:xfrm flipH="1">
              <a:off x="9311781" y="6379914"/>
              <a:ext cx="471181"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3" name="直接箭头连接符 72">
              <a:extLst>
                <a:ext uri="{FF2B5EF4-FFF2-40B4-BE49-F238E27FC236}">
                  <a16:creationId xmlns:a16="http://schemas.microsoft.com/office/drawing/2014/main" id="{32FCD2B2-8CBA-464A-AF2F-BF205B1E100A}"/>
                </a:ext>
              </a:extLst>
            </p:cNvPr>
            <p:cNvCxnSpPr>
              <a:cxnSpLocks/>
            </p:cNvCxnSpPr>
            <p:nvPr/>
          </p:nvCxnSpPr>
          <p:spPr>
            <a:xfrm flipH="1">
              <a:off x="7626992" y="6379914"/>
              <a:ext cx="471181"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5" name="直接箭头连接符 74">
              <a:extLst>
                <a:ext uri="{FF2B5EF4-FFF2-40B4-BE49-F238E27FC236}">
                  <a16:creationId xmlns:a16="http://schemas.microsoft.com/office/drawing/2014/main" id="{B8E3D9EB-4BEC-458B-903B-3CB4AB6474C4}"/>
                </a:ext>
              </a:extLst>
            </p:cNvPr>
            <p:cNvCxnSpPr>
              <a:cxnSpLocks/>
            </p:cNvCxnSpPr>
            <p:nvPr/>
          </p:nvCxnSpPr>
          <p:spPr>
            <a:xfrm flipH="1">
              <a:off x="5697524" y="6379914"/>
              <a:ext cx="471181"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7" name="直接箭头连接符 76">
              <a:extLst>
                <a:ext uri="{FF2B5EF4-FFF2-40B4-BE49-F238E27FC236}">
                  <a16:creationId xmlns:a16="http://schemas.microsoft.com/office/drawing/2014/main" id="{B1E0CD52-81BC-4DB6-AC8D-6DFB41C4685D}"/>
                </a:ext>
              </a:extLst>
            </p:cNvPr>
            <p:cNvCxnSpPr>
              <a:cxnSpLocks/>
            </p:cNvCxnSpPr>
            <p:nvPr/>
          </p:nvCxnSpPr>
          <p:spPr>
            <a:xfrm flipH="1" flipV="1">
              <a:off x="1561051" y="6187635"/>
              <a:ext cx="1" cy="22929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9" name="直接箭头连接符 78">
              <a:extLst>
                <a:ext uri="{FF2B5EF4-FFF2-40B4-BE49-F238E27FC236}">
                  <a16:creationId xmlns:a16="http://schemas.microsoft.com/office/drawing/2014/main" id="{71F070CB-B3AC-48EE-9DCC-EAD35F425B1C}"/>
                </a:ext>
              </a:extLst>
            </p:cNvPr>
            <p:cNvCxnSpPr>
              <a:cxnSpLocks/>
            </p:cNvCxnSpPr>
            <p:nvPr/>
          </p:nvCxnSpPr>
          <p:spPr>
            <a:xfrm flipH="1" flipV="1">
              <a:off x="1279322" y="4003995"/>
              <a:ext cx="1" cy="22929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0" name="文本框 29">
              <a:extLst>
                <a:ext uri="{FF2B5EF4-FFF2-40B4-BE49-F238E27FC236}">
                  <a16:creationId xmlns:a16="http://schemas.microsoft.com/office/drawing/2014/main" id="{436737CC-3FDA-4D53-B2EC-7A8096BFD7B2}"/>
                </a:ext>
              </a:extLst>
            </p:cNvPr>
            <p:cNvSpPr txBox="1"/>
            <p:nvPr/>
          </p:nvSpPr>
          <p:spPr>
            <a:xfrm>
              <a:off x="4190302" y="3486457"/>
              <a:ext cx="441820" cy="338554"/>
            </a:xfrm>
            <a:prstGeom prst="rect">
              <a:avLst/>
            </a:prstGeom>
            <a:noFill/>
          </p:spPr>
          <p:txBody>
            <a:bodyPr wrap="square" rtlCol="0">
              <a:spAutoFit/>
            </a:bodyPr>
            <a:lstStyle/>
            <a:p>
              <a:r>
                <a:rPr lang="zh-CN" altLang="en-US" sz="1600" b="1">
                  <a:solidFill>
                    <a:srgbClr val="FF0000"/>
                  </a:solidFill>
                </a:rPr>
                <a:t>①</a:t>
              </a:r>
            </a:p>
          </p:txBody>
        </p:sp>
        <p:sp>
          <p:nvSpPr>
            <p:cNvPr id="83" name="文本框 82">
              <a:extLst>
                <a:ext uri="{FF2B5EF4-FFF2-40B4-BE49-F238E27FC236}">
                  <a16:creationId xmlns:a16="http://schemas.microsoft.com/office/drawing/2014/main" id="{40ECD1F2-4FE2-4509-997A-FB08DFDB8889}"/>
                </a:ext>
              </a:extLst>
            </p:cNvPr>
            <p:cNvSpPr txBox="1"/>
            <p:nvPr/>
          </p:nvSpPr>
          <p:spPr>
            <a:xfrm>
              <a:off x="4818079" y="3507320"/>
              <a:ext cx="441820" cy="338554"/>
            </a:xfrm>
            <a:prstGeom prst="rect">
              <a:avLst/>
            </a:prstGeom>
            <a:noFill/>
          </p:spPr>
          <p:txBody>
            <a:bodyPr wrap="square" rtlCol="0">
              <a:spAutoFit/>
            </a:bodyPr>
            <a:lstStyle/>
            <a:p>
              <a:r>
                <a:rPr lang="zh-CN" altLang="en-US" sz="1600" b="1">
                  <a:solidFill>
                    <a:srgbClr val="FF0000"/>
                  </a:solidFill>
                </a:rPr>
                <a:t>②</a:t>
              </a:r>
            </a:p>
          </p:txBody>
        </p:sp>
        <p:sp>
          <p:nvSpPr>
            <p:cNvPr id="84" name="文本框 83">
              <a:extLst>
                <a:ext uri="{FF2B5EF4-FFF2-40B4-BE49-F238E27FC236}">
                  <a16:creationId xmlns:a16="http://schemas.microsoft.com/office/drawing/2014/main" id="{D53D09EE-897C-464F-8500-3B763F238EB1}"/>
                </a:ext>
              </a:extLst>
            </p:cNvPr>
            <p:cNvSpPr txBox="1"/>
            <p:nvPr/>
          </p:nvSpPr>
          <p:spPr>
            <a:xfrm>
              <a:off x="5410201" y="3486457"/>
              <a:ext cx="441820" cy="338554"/>
            </a:xfrm>
            <a:prstGeom prst="rect">
              <a:avLst/>
            </a:prstGeom>
            <a:noFill/>
          </p:spPr>
          <p:txBody>
            <a:bodyPr wrap="square" rtlCol="0">
              <a:spAutoFit/>
            </a:bodyPr>
            <a:lstStyle/>
            <a:p>
              <a:r>
                <a:rPr lang="zh-CN" altLang="en-US" sz="1600" b="1">
                  <a:solidFill>
                    <a:srgbClr val="FF0000"/>
                  </a:solidFill>
                </a:rPr>
                <a:t>③</a:t>
              </a:r>
            </a:p>
          </p:txBody>
        </p:sp>
        <p:sp>
          <p:nvSpPr>
            <p:cNvPr id="92" name="文本框 91">
              <a:extLst>
                <a:ext uri="{FF2B5EF4-FFF2-40B4-BE49-F238E27FC236}">
                  <a16:creationId xmlns:a16="http://schemas.microsoft.com/office/drawing/2014/main" id="{D09A4159-A52F-4681-BAF5-DA1EA4CC9451}"/>
                </a:ext>
              </a:extLst>
            </p:cNvPr>
            <p:cNvSpPr txBox="1"/>
            <p:nvPr/>
          </p:nvSpPr>
          <p:spPr>
            <a:xfrm>
              <a:off x="6275665" y="3497524"/>
              <a:ext cx="441820" cy="338554"/>
            </a:xfrm>
            <a:prstGeom prst="rect">
              <a:avLst/>
            </a:prstGeom>
            <a:noFill/>
          </p:spPr>
          <p:txBody>
            <a:bodyPr wrap="square" rtlCol="0">
              <a:spAutoFit/>
            </a:bodyPr>
            <a:lstStyle/>
            <a:p>
              <a:r>
                <a:rPr lang="zh-CN" altLang="en-US" sz="1600" b="1">
                  <a:solidFill>
                    <a:srgbClr val="FF0000"/>
                  </a:solidFill>
                </a:rPr>
                <a:t>④</a:t>
              </a:r>
            </a:p>
          </p:txBody>
        </p:sp>
        <p:sp>
          <p:nvSpPr>
            <p:cNvPr id="99" name="文本框 98">
              <a:extLst>
                <a:ext uri="{FF2B5EF4-FFF2-40B4-BE49-F238E27FC236}">
                  <a16:creationId xmlns:a16="http://schemas.microsoft.com/office/drawing/2014/main" id="{1D84B2CF-A6F2-496B-AB0C-BE9B0D219F20}"/>
                </a:ext>
              </a:extLst>
            </p:cNvPr>
            <p:cNvSpPr txBox="1"/>
            <p:nvPr/>
          </p:nvSpPr>
          <p:spPr>
            <a:xfrm>
              <a:off x="7035218" y="3502070"/>
              <a:ext cx="441820" cy="338554"/>
            </a:xfrm>
            <a:prstGeom prst="rect">
              <a:avLst/>
            </a:prstGeom>
            <a:noFill/>
          </p:spPr>
          <p:txBody>
            <a:bodyPr wrap="square" rtlCol="0">
              <a:spAutoFit/>
            </a:bodyPr>
            <a:lstStyle/>
            <a:p>
              <a:r>
                <a:rPr lang="zh-CN" altLang="en-US" sz="1600" b="1">
                  <a:solidFill>
                    <a:srgbClr val="FF0000"/>
                  </a:solidFill>
                </a:rPr>
                <a:t>⑤</a:t>
              </a:r>
            </a:p>
          </p:txBody>
        </p:sp>
        <p:sp>
          <p:nvSpPr>
            <p:cNvPr id="100" name="文本框 99">
              <a:extLst>
                <a:ext uri="{FF2B5EF4-FFF2-40B4-BE49-F238E27FC236}">
                  <a16:creationId xmlns:a16="http://schemas.microsoft.com/office/drawing/2014/main" id="{D616999B-D093-4081-BA40-EA3674D8E50C}"/>
                </a:ext>
              </a:extLst>
            </p:cNvPr>
            <p:cNvSpPr txBox="1"/>
            <p:nvPr/>
          </p:nvSpPr>
          <p:spPr>
            <a:xfrm>
              <a:off x="7573861" y="3497524"/>
              <a:ext cx="441820" cy="338554"/>
            </a:xfrm>
            <a:prstGeom prst="rect">
              <a:avLst/>
            </a:prstGeom>
            <a:noFill/>
          </p:spPr>
          <p:txBody>
            <a:bodyPr wrap="square" rtlCol="0">
              <a:spAutoFit/>
            </a:bodyPr>
            <a:lstStyle/>
            <a:p>
              <a:r>
                <a:rPr lang="zh-CN" altLang="en-US" sz="1600" b="1">
                  <a:solidFill>
                    <a:srgbClr val="FF0000"/>
                  </a:solidFill>
                </a:rPr>
                <a:t>⑥</a:t>
              </a:r>
            </a:p>
          </p:txBody>
        </p:sp>
        <p:sp>
          <p:nvSpPr>
            <p:cNvPr id="101" name="文本框 100">
              <a:extLst>
                <a:ext uri="{FF2B5EF4-FFF2-40B4-BE49-F238E27FC236}">
                  <a16:creationId xmlns:a16="http://schemas.microsoft.com/office/drawing/2014/main" id="{5C34BF22-8406-48E4-BDE2-595CBBA0D44F}"/>
                </a:ext>
              </a:extLst>
            </p:cNvPr>
            <p:cNvSpPr txBox="1"/>
            <p:nvPr/>
          </p:nvSpPr>
          <p:spPr>
            <a:xfrm>
              <a:off x="8437054" y="3528420"/>
              <a:ext cx="441820" cy="338554"/>
            </a:xfrm>
            <a:prstGeom prst="rect">
              <a:avLst/>
            </a:prstGeom>
            <a:noFill/>
          </p:spPr>
          <p:txBody>
            <a:bodyPr wrap="square" rtlCol="0">
              <a:spAutoFit/>
            </a:bodyPr>
            <a:lstStyle/>
            <a:p>
              <a:r>
                <a:rPr lang="zh-CN" altLang="en-US" sz="1600" b="1">
                  <a:solidFill>
                    <a:srgbClr val="FF0000"/>
                  </a:solidFill>
                </a:rPr>
                <a:t>⑦</a:t>
              </a:r>
            </a:p>
          </p:txBody>
        </p:sp>
        <p:sp>
          <p:nvSpPr>
            <p:cNvPr id="102" name="文本框 101">
              <a:extLst>
                <a:ext uri="{FF2B5EF4-FFF2-40B4-BE49-F238E27FC236}">
                  <a16:creationId xmlns:a16="http://schemas.microsoft.com/office/drawing/2014/main" id="{F45C02AE-21A6-4043-AB39-0DB7990E5ED2}"/>
                </a:ext>
              </a:extLst>
            </p:cNvPr>
            <p:cNvSpPr txBox="1"/>
            <p:nvPr/>
          </p:nvSpPr>
          <p:spPr>
            <a:xfrm>
              <a:off x="9105551" y="3519913"/>
              <a:ext cx="441820" cy="338554"/>
            </a:xfrm>
            <a:prstGeom prst="rect">
              <a:avLst/>
            </a:prstGeom>
            <a:noFill/>
          </p:spPr>
          <p:txBody>
            <a:bodyPr wrap="square" rtlCol="0">
              <a:spAutoFit/>
            </a:bodyPr>
            <a:lstStyle/>
            <a:p>
              <a:r>
                <a:rPr lang="zh-CN" altLang="en-US" sz="1600" b="1">
                  <a:solidFill>
                    <a:srgbClr val="FF0000"/>
                  </a:solidFill>
                </a:rPr>
                <a:t>⑧</a:t>
              </a:r>
            </a:p>
          </p:txBody>
        </p:sp>
        <p:sp>
          <p:nvSpPr>
            <p:cNvPr id="103" name="文本框 102">
              <a:extLst>
                <a:ext uri="{FF2B5EF4-FFF2-40B4-BE49-F238E27FC236}">
                  <a16:creationId xmlns:a16="http://schemas.microsoft.com/office/drawing/2014/main" id="{9F26B754-59A0-43C7-B034-C92E557087E0}"/>
                </a:ext>
              </a:extLst>
            </p:cNvPr>
            <p:cNvSpPr txBox="1"/>
            <p:nvPr/>
          </p:nvSpPr>
          <p:spPr>
            <a:xfrm>
              <a:off x="10152077" y="3539369"/>
              <a:ext cx="441820" cy="338554"/>
            </a:xfrm>
            <a:prstGeom prst="rect">
              <a:avLst/>
            </a:prstGeom>
            <a:noFill/>
          </p:spPr>
          <p:txBody>
            <a:bodyPr wrap="square" rtlCol="0">
              <a:spAutoFit/>
            </a:bodyPr>
            <a:lstStyle/>
            <a:p>
              <a:r>
                <a:rPr lang="zh-CN" altLang="en-US" sz="1600" b="1">
                  <a:solidFill>
                    <a:srgbClr val="FF0000"/>
                  </a:solidFill>
                </a:rPr>
                <a:t>⑨</a:t>
              </a:r>
            </a:p>
          </p:txBody>
        </p:sp>
        <p:sp>
          <p:nvSpPr>
            <p:cNvPr id="104" name="文本框 103">
              <a:extLst>
                <a:ext uri="{FF2B5EF4-FFF2-40B4-BE49-F238E27FC236}">
                  <a16:creationId xmlns:a16="http://schemas.microsoft.com/office/drawing/2014/main" id="{FE6C3416-3666-47FD-9B9D-F9DB7CC2F183}"/>
                </a:ext>
              </a:extLst>
            </p:cNvPr>
            <p:cNvSpPr txBox="1"/>
            <p:nvPr/>
          </p:nvSpPr>
          <p:spPr>
            <a:xfrm>
              <a:off x="10652842" y="4264362"/>
              <a:ext cx="441820" cy="338554"/>
            </a:xfrm>
            <a:prstGeom prst="rect">
              <a:avLst/>
            </a:prstGeom>
            <a:noFill/>
          </p:spPr>
          <p:txBody>
            <a:bodyPr wrap="square" rtlCol="0">
              <a:spAutoFit/>
            </a:bodyPr>
            <a:lstStyle/>
            <a:p>
              <a:r>
                <a:rPr lang="zh-CN" altLang="en-US" sz="1600" b="1">
                  <a:solidFill>
                    <a:srgbClr val="FF0000"/>
                  </a:solidFill>
                </a:rPr>
                <a:t>⑩</a:t>
              </a:r>
            </a:p>
          </p:txBody>
        </p:sp>
        <p:sp>
          <p:nvSpPr>
            <p:cNvPr id="105" name="文本框 104">
              <a:extLst>
                <a:ext uri="{FF2B5EF4-FFF2-40B4-BE49-F238E27FC236}">
                  <a16:creationId xmlns:a16="http://schemas.microsoft.com/office/drawing/2014/main" id="{5A36280D-A060-48F5-848C-1D82E1F1CE1B}"/>
                </a:ext>
              </a:extLst>
            </p:cNvPr>
            <p:cNvSpPr txBox="1"/>
            <p:nvPr/>
          </p:nvSpPr>
          <p:spPr>
            <a:xfrm>
              <a:off x="10670446" y="4805073"/>
              <a:ext cx="441820" cy="338554"/>
            </a:xfrm>
            <a:prstGeom prst="rect">
              <a:avLst/>
            </a:prstGeom>
            <a:noFill/>
          </p:spPr>
          <p:txBody>
            <a:bodyPr wrap="square" rtlCol="0">
              <a:spAutoFit/>
            </a:bodyPr>
            <a:lstStyle/>
            <a:p>
              <a:r>
                <a:rPr lang="zh-CN" altLang="en-US" sz="1600" b="1">
                  <a:solidFill>
                    <a:srgbClr val="FF0000"/>
                  </a:solidFill>
                </a:rPr>
                <a:t>⑾</a:t>
              </a:r>
            </a:p>
          </p:txBody>
        </p:sp>
        <p:sp>
          <p:nvSpPr>
            <p:cNvPr id="106" name="文本框 105">
              <a:extLst>
                <a:ext uri="{FF2B5EF4-FFF2-40B4-BE49-F238E27FC236}">
                  <a16:creationId xmlns:a16="http://schemas.microsoft.com/office/drawing/2014/main" id="{0FCC8576-CBD0-4C75-975A-3DCBD5007CC9}"/>
                </a:ext>
              </a:extLst>
            </p:cNvPr>
            <p:cNvSpPr txBox="1"/>
            <p:nvPr/>
          </p:nvSpPr>
          <p:spPr>
            <a:xfrm>
              <a:off x="10670446" y="5161128"/>
              <a:ext cx="441820" cy="338554"/>
            </a:xfrm>
            <a:prstGeom prst="rect">
              <a:avLst/>
            </a:prstGeom>
            <a:noFill/>
          </p:spPr>
          <p:txBody>
            <a:bodyPr wrap="square" rtlCol="0">
              <a:spAutoFit/>
            </a:bodyPr>
            <a:lstStyle/>
            <a:p>
              <a:r>
                <a:rPr lang="zh-CN" altLang="en-US" sz="1600" b="1">
                  <a:solidFill>
                    <a:srgbClr val="FF0000"/>
                  </a:solidFill>
                </a:rPr>
                <a:t>⑿</a:t>
              </a:r>
            </a:p>
          </p:txBody>
        </p:sp>
        <p:sp>
          <p:nvSpPr>
            <p:cNvPr id="107" name="文本框 106">
              <a:extLst>
                <a:ext uri="{FF2B5EF4-FFF2-40B4-BE49-F238E27FC236}">
                  <a16:creationId xmlns:a16="http://schemas.microsoft.com/office/drawing/2014/main" id="{EA270805-ECBA-4321-BDA7-CB789FE09070}"/>
                </a:ext>
              </a:extLst>
            </p:cNvPr>
            <p:cNvSpPr txBox="1"/>
            <p:nvPr/>
          </p:nvSpPr>
          <p:spPr>
            <a:xfrm>
              <a:off x="11217479" y="5081758"/>
              <a:ext cx="441820" cy="338554"/>
            </a:xfrm>
            <a:prstGeom prst="rect">
              <a:avLst/>
            </a:prstGeom>
            <a:noFill/>
          </p:spPr>
          <p:txBody>
            <a:bodyPr wrap="square" rtlCol="0">
              <a:spAutoFit/>
            </a:bodyPr>
            <a:lstStyle/>
            <a:p>
              <a:r>
                <a:rPr lang="zh-CN" altLang="en-US" sz="1600" b="1">
                  <a:solidFill>
                    <a:srgbClr val="FF0000"/>
                  </a:solidFill>
                </a:rPr>
                <a:t>⒀</a:t>
              </a:r>
            </a:p>
          </p:txBody>
        </p:sp>
        <p:sp>
          <p:nvSpPr>
            <p:cNvPr id="108" name="文本框 107">
              <a:extLst>
                <a:ext uri="{FF2B5EF4-FFF2-40B4-BE49-F238E27FC236}">
                  <a16:creationId xmlns:a16="http://schemas.microsoft.com/office/drawing/2014/main" id="{6FF865B4-287B-4F75-BFA7-592EB29AA6B4}"/>
                </a:ext>
              </a:extLst>
            </p:cNvPr>
            <p:cNvSpPr txBox="1"/>
            <p:nvPr/>
          </p:nvSpPr>
          <p:spPr>
            <a:xfrm>
              <a:off x="9440412" y="6356912"/>
              <a:ext cx="441820" cy="338554"/>
            </a:xfrm>
            <a:prstGeom prst="rect">
              <a:avLst/>
            </a:prstGeom>
            <a:noFill/>
          </p:spPr>
          <p:txBody>
            <a:bodyPr wrap="square" rtlCol="0">
              <a:spAutoFit/>
            </a:bodyPr>
            <a:lstStyle/>
            <a:p>
              <a:r>
                <a:rPr lang="zh-CN" altLang="en-US" sz="1600" b="1">
                  <a:solidFill>
                    <a:srgbClr val="FF0000"/>
                  </a:solidFill>
                </a:rPr>
                <a:t>⒁</a:t>
              </a:r>
            </a:p>
          </p:txBody>
        </p:sp>
        <p:sp>
          <p:nvSpPr>
            <p:cNvPr id="109" name="文本框 108">
              <a:extLst>
                <a:ext uri="{FF2B5EF4-FFF2-40B4-BE49-F238E27FC236}">
                  <a16:creationId xmlns:a16="http://schemas.microsoft.com/office/drawing/2014/main" id="{5C827CD5-5D80-438E-B337-BAA132C909E0}"/>
                </a:ext>
              </a:extLst>
            </p:cNvPr>
            <p:cNvSpPr txBox="1"/>
            <p:nvPr/>
          </p:nvSpPr>
          <p:spPr>
            <a:xfrm>
              <a:off x="7731853" y="6356912"/>
              <a:ext cx="441820" cy="338554"/>
            </a:xfrm>
            <a:prstGeom prst="rect">
              <a:avLst/>
            </a:prstGeom>
            <a:noFill/>
          </p:spPr>
          <p:txBody>
            <a:bodyPr wrap="square" rtlCol="0">
              <a:spAutoFit/>
            </a:bodyPr>
            <a:lstStyle/>
            <a:p>
              <a:r>
                <a:rPr lang="zh-CN" altLang="en-US" sz="1600" b="1">
                  <a:solidFill>
                    <a:srgbClr val="FF0000"/>
                  </a:solidFill>
                </a:rPr>
                <a:t>⒂</a:t>
              </a:r>
            </a:p>
          </p:txBody>
        </p:sp>
        <p:sp>
          <p:nvSpPr>
            <p:cNvPr id="110" name="文本框 109">
              <a:extLst>
                <a:ext uri="{FF2B5EF4-FFF2-40B4-BE49-F238E27FC236}">
                  <a16:creationId xmlns:a16="http://schemas.microsoft.com/office/drawing/2014/main" id="{F4FE5AF6-3198-412A-9DF7-C33AB71E87A6}"/>
                </a:ext>
              </a:extLst>
            </p:cNvPr>
            <p:cNvSpPr txBox="1"/>
            <p:nvPr/>
          </p:nvSpPr>
          <p:spPr>
            <a:xfrm>
              <a:off x="5764635" y="6375441"/>
              <a:ext cx="441820" cy="338554"/>
            </a:xfrm>
            <a:prstGeom prst="rect">
              <a:avLst/>
            </a:prstGeom>
            <a:noFill/>
          </p:spPr>
          <p:txBody>
            <a:bodyPr wrap="square" rtlCol="0">
              <a:spAutoFit/>
            </a:bodyPr>
            <a:lstStyle/>
            <a:p>
              <a:r>
                <a:rPr lang="zh-CN" altLang="en-US" sz="1600" b="1">
                  <a:solidFill>
                    <a:srgbClr val="FF0000"/>
                  </a:solidFill>
                </a:rPr>
                <a:t>⒃</a:t>
              </a:r>
            </a:p>
          </p:txBody>
        </p:sp>
        <p:sp>
          <p:nvSpPr>
            <p:cNvPr id="111" name="文本框 110">
              <a:extLst>
                <a:ext uri="{FF2B5EF4-FFF2-40B4-BE49-F238E27FC236}">
                  <a16:creationId xmlns:a16="http://schemas.microsoft.com/office/drawing/2014/main" id="{6DA0DB93-0942-437E-9F8E-409CFB136532}"/>
                </a:ext>
              </a:extLst>
            </p:cNvPr>
            <p:cNvSpPr txBox="1"/>
            <p:nvPr/>
          </p:nvSpPr>
          <p:spPr>
            <a:xfrm>
              <a:off x="1100357" y="6187635"/>
              <a:ext cx="441820" cy="338554"/>
            </a:xfrm>
            <a:prstGeom prst="rect">
              <a:avLst/>
            </a:prstGeom>
            <a:noFill/>
          </p:spPr>
          <p:txBody>
            <a:bodyPr wrap="square" rtlCol="0">
              <a:spAutoFit/>
            </a:bodyPr>
            <a:lstStyle/>
            <a:p>
              <a:r>
                <a:rPr lang="zh-CN" altLang="en-US" sz="1600" b="1">
                  <a:solidFill>
                    <a:srgbClr val="FF0000"/>
                  </a:solidFill>
                </a:rPr>
                <a:t>⒄</a:t>
              </a:r>
            </a:p>
          </p:txBody>
        </p:sp>
        <p:sp>
          <p:nvSpPr>
            <p:cNvPr id="112" name="文本框 111">
              <a:extLst>
                <a:ext uri="{FF2B5EF4-FFF2-40B4-BE49-F238E27FC236}">
                  <a16:creationId xmlns:a16="http://schemas.microsoft.com/office/drawing/2014/main" id="{3F5AE100-07FB-456B-911D-8FF87C506FCD}"/>
                </a:ext>
              </a:extLst>
            </p:cNvPr>
            <p:cNvSpPr txBox="1"/>
            <p:nvPr/>
          </p:nvSpPr>
          <p:spPr>
            <a:xfrm>
              <a:off x="4179904" y="4456802"/>
              <a:ext cx="441820" cy="338554"/>
            </a:xfrm>
            <a:prstGeom prst="rect">
              <a:avLst/>
            </a:prstGeom>
            <a:noFill/>
          </p:spPr>
          <p:txBody>
            <a:bodyPr wrap="square" rtlCol="0">
              <a:spAutoFit/>
            </a:bodyPr>
            <a:lstStyle/>
            <a:p>
              <a:r>
                <a:rPr lang="zh-CN" altLang="en-US" sz="1600" b="1">
                  <a:solidFill>
                    <a:srgbClr val="FF0000"/>
                  </a:solidFill>
                </a:rPr>
                <a:t>⒅</a:t>
              </a:r>
            </a:p>
          </p:txBody>
        </p:sp>
        <p:sp>
          <p:nvSpPr>
            <p:cNvPr id="113" name="文本框 112">
              <a:extLst>
                <a:ext uri="{FF2B5EF4-FFF2-40B4-BE49-F238E27FC236}">
                  <a16:creationId xmlns:a16="http://schemas.microsoft.com/office/drawing/2014/main" id="{B3202225-B3FB-471C-9045-832766D2F794}"/>
                </a:ext>
              </a:extLst>
            </p:cNvPr>
            <p:cNvSpPr txBox="1"/>
            <p:nvPr/>
          </p:nvSpPr>
          <p:spPr>
            <a:xfrm>
              <a:off x="8329832" y="3975149"/>
              <a:ext cx="441820" cy="338554"/>
            </a:xfrm>
            <a:prstGeom prst="rect">
              <a:avLst/>
            </a:prstGeom>
            <a:noFill/>
          </p:spPr>
          <p:txBody>
            <a:bodyPr wrap="square" rtlCol="0">
              <a:spAutoFit/>
            </a:bodyPr>
            <a:lstStyle/>
            <a:p>
              <a:r>
                <a:rPr lang="zh-CN" altLang="en-US" sz="1600" b="1">
                  <a:solidFill>
                    <a:srgbClr val="FF0000"/>
                  </a:solidFill>
                </a:rPr>
                <a:t>⒆</a:t>
              </a:r>
            </a:p>
          </p:txBody>
        </p:sp>
      </p:grpSp>
      <p:sp>
        <p:nvSpPr>
          <p:cNvPr id="36" name="标题 2">
            <a:extLst>
              <a:ext uri="{FF2B5EF4-FFF2-40B4-BE49-F238E27FC236}">
                <a16:creationId xmlns:a16="http://schemas.microsoft.com/office/drawing/2014/main" id="{0D3B146F-268B-41E8-8B2B-805B83A7FCB8}"/>
              </a:ext>
            </a:extLst>
          </p:cNvPr>
          <p:cNvSpPr>
            <a:spLocks noGrp="1"/>
          </p:cNvSpPr>
          <p:nvPr>
            <p:ph type="title"/>
          </p:nvPr>
        </p:nvSpPr>
        <p:spPr>
          <a:xfrm>
            <a:off x="961950" y="28531"/>
            <a:ext cx="10763325" cy="808419"/>
          </a:xfrm>
        </p:spPr>
        <p:txBody>
          <a:bodyPr vert="horz" lIns="91440" tIns="45720" rIns="91440" bIns="45720" rtlCol="0" anchor="ctr">
            <a:noAutofit/>
          </a:bodyPr>
          <a:lstStyle/>
          <a:p>
            <a:pPr algn="ctr">
              <a:lnSpc>
                <a:spcPct val="100000"/>
              </a:lnSpc>
            </a:pPr>
            <a:r>
              <a:rPr lang="en-US" altLang="zh-CN" sz="3200" b="1" dirty="0">
                <a:solidFill>
                  <a:srgbClr val="C00000"/>
                </a:solidFill>
                <a:latin typeface="Times New Roman" pitchFamily="18" charset="0"/>
                <a:ea typeface="黑体" pitchFamily="49" charset="-122"/>
              </a:rPr>
              <a:t>CEPC 650MHz Prototype Cryomodule (PCM) </a:t>
            </a:r>
            <a:br>
              <a:rPr lang="en-US" altLang="zh-CN" sz="3200" b="1" dirty="0">
                <a:solidFill>
                  <a:srgbClr val="C00000"/>
                </a:solidFill>
                <a:latin typeface="Times New Roman" pitchFamily="18" charset="0"/>
                <a:ea typeface="黑体" pitchFamily="49" charset="-122"/>
              </a:rPr>
            </a:br>
            <a:r>
              <a:rPr lang="en-US" altLang="zh-CN" sz="3200" b="1" dirty="0">
                <a:solidFill>
                  <a:srgbClr val="C00000"/>
                </a:solidFill>
                <a:latin typeface="Times New Roman" pitchFamily="18" charset="0"/>
                <a:ea typeface="黑体" pitchFamily="49" charset="-122"/>
              </a:rPr>
              <a:t>2K HT Process calculation</a:t>
            </a:r>
            <a:endParaRPr lang="zh-CN" altLang="en-US" sz="3200" b="1" dirty="0">
              <a:solidFill>
                <a:srgbClr val="C00000"/>
              </a:solidFill>
              <a:latin typeface="Times New Roman" pitchFamily="18" charset="0"/>
              <a:ea typeface="黑体" pitchFamily="49" charset="-122"/>
            </a:endParaRPr>
          </a:p>
        </p:txBody>
      </p:sp>
      <p:sp>
        <p:nvSpPr>
          <p:cNvPr id="37" name="Slide Number Placeholder 2">
            <a:extLst>
              <a:ext uri="{FF2B5EF4-FFF2-40B4-BE49-F238E27FC236}">
                <a16:creationId xmlns:a16="http://schemas.microsoft.com/office/drawing/2014/main" id="{9AC18069-BC46-4491-9576-BDF59D3A6B93}"/>
              </a:ext>
            </a:extLst>
          </p:cNvPr>
          <p:cNvSpPr>
            <a:spLocks noGrp="1"/>
          </p:cNvSpPr>
          <p:nvPr>
            <p:ph type="sldNum" sz="quarter" idx="12"/>
          </p:nvPr>
        </p:nvSpPr>
        <p:spPr>
          <a:xfrm>
            <a:off x="9069808" y="6338623"/>
            <a:ext cx="2844800" cy="365125"/>
          </a:xfrm>
        </p:spPr>
        <p:txBody>
          <a:bodyPr/>
          <a:lstStyle/>
          <a:p>
            <a:fld id="{F15E9139-A00B-4B2A-98A6-095DC08F1345}" type="slidenum">
              <a:rPr lang="zh-CN" altLang="en-US" smtClean="0"/>
              <a:pPr/>
              <a:t>28</a:t>
            </a:fld>
            <a:endParaRPr lang="zh-CN" altLang="en-US" dirty="0"/>
          </a:p>
        </p:txBody>
      </p:sp>
    </p:spTree>
    <p:extLst>
      <p:ext uri="{BB962C8B-B14F-4D97-AF65-F5344CB8AC3E}">
        <p14:creationId xmlns:p14="http://schemas.microsoft.com/office/powerpoint/2010/main" val="2211417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a:extLst>
              <a:ext uri="{FF2B5EF4-FFF2-40B4-BE49-F238E27FC236}">
                <a16:creationId xmlns:a16="http://schemas.microsoft.com/office/drawing/2014/main" id="{0F030F1D-5E64-AC1F-C2E0-5BD196D0256E}"/>
              </a:ext>
            </a:extLst>
          </p:cNvPr>
          <p:cNvSpPr>
            <a:spLocks noGrp="1"/>
          </p:cNvSpPr>
          <p:nvPr>
            <p:ph type="sldNum" sz="quarter" idx="12"/>
          </p:nvPr>
        </p:nvSpPr>
        <p:spPr/>
        <p:txBody>
          <a:bodyPr/>
          <a:lstStyle/>
          <a:p>
            <a:fld id="{F15E9139-A00B-4B2A-98A6-095DC08F1345}" type="slidenum">
              <a:rPr lang="zh-CN" altLang="en-US" smtClean="0"/>
              <a:pPr/>
              <a:t>29</a:t>
            </a:fld>
            <a:endParaRPr lang="zh-CN" altLang="en-US"/>
          </a:p>
        </p:txBody>
      </p:sp>
      <p:sp>
        <p:nvSpPr>
          <p:cNvPr id="5" name="页脚占位符 4">
            <a:extLst>
              <a:ext uri="{FF2B5EF4-FFF2-40B4-BE49-F238E27FC236}">
                <a16:creationId xmlns:a16="http://schemas.microsoft.com/office/drawing/2014/main" id="{41D24B57-3366-DDD9-50F8-E3D239B982D1}"/>
              </a:ext>
            </a:extLst>
          </p:cNvPr>
          <p:cNvSpPr>
            <a:spLocks noGrp="1"/>
          </p:cNvSpPr>
          <p:nvPr>
            <p:ph type="ftr" sz="quarter" idx="11"/>
          </p:nvPr>
        </p:nvSpPr>
        <p:spPr/>
        <p:txBody>
          <a:bodyPr/>
          <a:lstStyle/>
          <a:p>
            <a:r>
              <a:rPr lang="en-US" altLang="zh-CN"/>
              <a:t>2023 International Workshop on the Circular Electron Positron Collider</a:t>
            </a:r>
            <a:endParaRPr lang="zh-CN" altLang="en-US" dirty="0"/>
          </a:p>
        </p:txBody>
      </p:sp>
      <p:sp>
        <p:nvSpPr>
          <p:cNvPr id="6" name="标题 2">
            <a:extLst>
              <a:ext uri="{FF2B5EF4-FFF2-40B4-BE49-F238E27FC236}">
                <a16:creationId xmlns:a16="http://schemas.microsoft.com/office/drawing/2014/main" id="{B21AA932-E4FF-2C67-91B2-02345B10B4EC}"/>
              </a:ext>
            </a:extLst>
          </p:cNvPr>
          <p:cNvSpPr>
            <a:spLocks noGrp="1"/>
          </p:cNvSpPr>
          <p:nvPr>
            <p:ph type="title"/>
          </p:nvPr>
        </p:nvSpPr>
        <p:spPr>
          <a:xfrm>
            <a:off x="666712" y="142852"/>
            <a:ext cx="10763325" cy="725470"/>
          </a:xfrm>
        </p:spPr>
        <p:txBody>
          <a:bodyPr/>
          <a:lstStyle/>
          <a:p>
            <a:pPr algn="ctr"/>
            <a:r>
              <a:rPr lang="en-US" altLang="zh-CN" sz="3200" dirty="0">
                <a:solidFill>
                  <a:srgbClr val="C00000"/>
                </a:solidFill>
                <a:effectLst/>
                <a:latin typeface="Arial" panose="020B0604020202020204" pitchFamily="34" charset="0"/>
                <a:cs typeface="Arial" panose="020B0604020202020204" pitchFamily="34" charset="0"/>
              </a:rPr>
              <a:t>CEPC full-scale </a:t>
            </a:r>
            <a:r>
              <a:rPr lang="en-US" altLang="zh-CN" sz="3200">
                <a:solidFill>
                  <a:srgbClr val="C00000"/>
                </a:solidFill>
                <a:effectLst/>
                <a:latin typeface="Arial" panose="020B0604020202020204" pitchFamily="34" charset="0"/>
                <a:cs typeface="Arial" panose="020B0604020202020204" pitchFamily="34" charset="0"/>
              </a:rPr>
              <a:t>650MHz PCM 2K HT—PID diagram</a:t>
            </a:r>
            <a:endParaRPr lang="zh-CN" altLang="en-US" sz="3200" dirty="0">
              <a:solidFill>
                <a:srgbClr val="C00000"/>
              </a:solidFill>
              <a:effectLst/>
              <a:latin typeface="Arial" panose="020B0604020202020204" pitchFamily="34" charset="0"/>
              <a:cs typeface="Arial" panose="020B0604020202020204" pitchFamily="34" charset="0"/>
            </a:endParaRPr>
          </a:p>
        </p:txBody>
      </p:sp>
      <p:pic>
        <p:nvPicPr>
          <p:cNvPr id="17" name="图片 16">
            <a:extLst>
              <a:ext uri="{FF2B5EF4-FFF2-40B4-BE49-F238E27FC236}">
                <a16:creationId xmlns:a16="http://schemas.microsoft.com/office/drawing/2014/main" id="{1492E0A5-111C-73BC-7007-0E6D947735FB}"/>
              </a:ext>
            </a:extLst>
          </p:cNvPr>
          <p:cNvPicPr>
            <a:picLocks noChangeAspect="1"/>
          </p:cNvPicPr>
          <p:nvPr/>
        </p:nvPicPr>
        <p:blipFill>
          <a:blip r:embed="rId2"/>
          <a:stretch>
            <a:fillRect/>
          </a:stretch>
        </p:blipFill>
        <p:spPr>
          <a:xfrm>
            <a:off x="1365659" y="725470"/>
            <a:ext cx="9460682" cy="5989678"/>
          </a:xfrm>
          <a:prstGeom prst="rect">
            <a:avLst/>
          </a:prstGeom>
        </p:spPr>
      </p:pic>
      <p:sp>
        <p:nvSpPr>
          <p:cNvPr id="2" name="矩形: 圆角 1">
            <a:extLst>
              <a:ext uri="{FF2B5EF4-FFF2-40B4-BE49-F238E27FC236}">
                <a16:creationId xmlns:a16="http://schemas.microsoft.com/office/drawing/2014/main" id="{12F2A7A1-7841-0C36-C0C2-D8407862AD68}"/>
              </a:ext>
            </a:extLst>
          </p:cNvPr>
          <p:cNvSpPr/>
          <p:nvPr/>
        </p:nvSpPr>
        <p:spPr>
          <a:xfrm>
            <a:off x="1552575" y="1685925"/>
            <a:ext cx="2977092" cy="3781425"/>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对话气泡: 圆角矩形 2">
            <a:extLst>
              <a:ext uri="{FF2B5EF4-FFF2-40B4-BE49-F238E27FC236}">
                <a16:creationId xmlns:a16="http://schemas.microsoft.com/office/drawing/2014/main" id="{B6870517-FD65-598E-D0BA-7D9A02977376}"/>
              </a:ext>
            </a:extLst>
          </p:cNvPr>
          <p:cNvSpPr/>
          <p:nvPr/>
        </p:nvSpPr>
        <p:spPr>
          <a:xfrm>
            <a:off x="2353538" y="5824682"/>
            <a:ext cx="1742044" cy="714231"/>
          </a:xfrm>
          <a:prstGeom prst="wedgeRoundRectCallout">
            <a:avLst>
              <a:gd name="adj1" fmla="val -29864"/>
              <a:gd name="adj2" fmla="val -235723"/>
              <a:gd name="adj3" fmla="val 16667"/>
            </a:avLst>
          </a:prstGeom>
        </p:spPr>
        <p:style>
          <a:lnRef idx="1">
            <a:schemeClr val="accent3"/>
          </a:lnRef>
          <a:fillRef idx="2">
            <a:schemeClr val="accent3"/>
          </a:fillRef>
          <a:effectRef idx="1">
            <a:schemeClr val="accent3"/>
          </a:effectRef>
          <a:fontRef idx="minor">
            <a:schemeClr val="dk1"/>
          </a:fontRef>
        </p:style>
        <p:txBody>
          <a:bodyPr rtlCol="0" anchor="ctr"/>
          <a:lstStyle/>
          <a:p>
            <a:pPr algn="ctr">
              <a:spcBef>
                <a:spcPct val="20000"/>
              </a:spcBef>
              <a:buClr>
                <a:srgbClr val="00B0F0"/>
              </a:buClr>
              <a:buSzPct val="90000"/>
              <a:defRPr/>
            </a:pPr>
            <a:r>
              <a:rPr lang="en-US" altLang="zh-CN" sz="1600" kern="0" dirty="0">
                <a:solidFill>
                  <a:srgbClr val="003399"/>
                </a:solidFill>
                <a:latin typeface="Comic Sans MS" panose="030F0702030302020204" pitchFamily="66" charset="0"/>
                <a:ea typeface="微软雅黑" panose="020B0503020204020204" pitchFamily="34" charset="-122"/>
              </a:rPr>
              <a:t>2K valve box </a:t>
            </a:r>
            <a:r>
              <a:rPr lang="en-US" altLang="zh-CN" sz="1600" kern="0">
                <a:solidFill>
                  <a:srgbClr val="003399"/>
                </a:solidFill>
                <a:latin typeface="Comic Sans MS" panose="030F0702030302020204" pitchFamily="66" charset="0"/>
                <a:ea typeface="微软雅黑" panose="020B0503020204020204" pitchFamily="34" charset="-122"/>
              </a:rPr>
              <a:t>for 650MHz </a:t>
            </a:r>
            <a:r>
              <a:rPr lang="en-US" altLang="zh-CN" sz="1600" kern="0" dirty="0">
                <a:solidFill>
                  <a:srgbClr val="003399"/>
                </a:solidFill>
                <a:latin typeface="Comic Sans MS" panose="030F0702030302020204" pitchFamily="66" charset="0"/>
                <a:ea typeface="微软雅黑" panose="020B0503020204020204" pitchFamily="34" charset="-122"/>
              </a:rPr>
              <a:t>cryomodule HT</a:t>
            </a:r>
            <a:endParaRPr lang="zh-CN" altLang="en-US" sz="1600" kern="0" dirty="0">
              <a:solidFill>
                <a:srgbClr val="003399"/>
              </a:solidFill>
              <a:latin typeface="Comic Sans MS" panose="030F0702030302020204" pitchFamily="66" charset="0"/>
              <a:ea typeface="微软雅黑" panose="020B0503020204020204" pitchFamily="34" charset="-122"/>
            </a:endParaRPr>
          </a:p>
        </p:txBody>
      </p:sp>
      <p:sp>
        <p:nvSpPr>
          <p:cNvPr id="7" name="对话气泡: 圆角矩形 6">
            <a:extLst>
              <a:ext uri="{FF2B5EF4-FFF2-40B4-BE49-F238E27FC236}">
                <a16:creationId xmlns:a16="http://schemas.microsoft.com/office/drawing/2014/main" id="{28251E83-0F57-BE81-278A-0B9B1A055EBC}"/>
              </a:ext>
            </a:extLst>
          </p:cNvPr>
          <p:cNvSpPr/>
          <p:nvPr/>
        </p:nvSpPr>
        <p:spPr>
          <a:xfrm>
            <a:off x="6458812" y="6000917"/>
            <a:ext cx="2189887" cy="714231"/>
          </a:xfrm>
          <a:prstGeom prst="wedgeRoundRectCallout">
            <a:avLst>
              <a:gd name="adj1" fmla="val -29864"/>
              <a:gd name="adj2" fmla="val -235723"/>
              <a:gd name="adj3" fmla="val 16667"/>
            </a:avLst>
          </a:prstGeom>
        </p:spPr>
        <p:style>
          <a:lnRef idx="1">
            <a:schemeClr val="accent3"/>
          </a:lnRef>
          <a:fillRef idx="2">
            <a:schemeClr val="accent3"/>
          </a:fillRef>
          <a:effectRef idx="1">
            <a:schemeClr val="accent3"/>
          </a:effectRef>
          <a:fontRef idx="minor">
            <a:schemeClr val="dk1"/>
          </a:fontRef>
        </p:style>
        <p:txBody>
          <a:bodyPr rtlCol="0" anchor="ctr"/>
          <a:lstStyle/>
          <a:p>
            <a:pPr algn="ctr">
              <a:spcBef>
                <a:spcPct val="20000"/>
              </a:spcBef>
              <a:buClr>
                <a:srgbClr val="00B0F0"/>
              </a:buClr>
              <a:buSzPct val="90000"/>
              <a:defRPr/>
            </a:pPr>
            <a:r>
              <a:rPr lang="en-US" altLang="zh-CN" sz="1600" kern="0">
                <a:solidFill>
                  <a:srgbClr val="003399"/>
                </a:solidFill>
                <a:latin typeface="Comic Sans MS" panose="030F0702030302020204" pitchFamily="66" charset="0"/>
                <a:ea typeface="微软雅黑" panose="020B0503020204020204" pitchFamily="34" charset="-122"/>
              </a:rPr>
              <a:t>Full-size 650MHz cryomodule</a:t>
            </a:r>
            <a:endParaRPr lang="zh-CN" altLang="en-US" sz="1600" kern="0" dirty="0">
              <a:solidFill>
                <a:srgbClr val="003399"/>
              </a:solidFill>
              <a:latin typeface="Comic Sans MS" panose="030F0702030302020204" pitchFamily="66" charset="0"/>
              <a:ea typeface="微软雅黑" panose="020B0503020204020204" pitchFamily="34" charset="-122"/>
            </a:endParaRPr>
          </a:p>
        </p:txBody>
      </p:sp>
      <p:sp>
        <p:nvSpPr>
          <p:cNvPr id="8" name="矩形: 圆角 7">
            <a:extLst>
              <a:ext uri="{FF2B5EF4-FFF2-40B4-BE49-F238E27FC236}">
                <a16:creationId xmlns:a16="http://schemas.microsoft.com/office/drawing/2014/main" id="{33873A39-4AFF-F7A8-292D-4997FED935BF}"/>
              </a:ext>
            </a:extLst>
          </p:cNvPr>
          <p:cNvSpPr/>
          <p:nvPr/>
        </p:nvSpPr>
        <p:spPr>
          <a:xfrm>
            <a:off x="4639733" y="1757323"/>
            <a:ext cx="5275791" cy="3710028"/>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对话气泡: 圆角矩形 9">
            <a:extLst>
              <a:ext uri="{FF2B5EF4-FFF2-40B4-BE49-F238E27FC236}">
                <a16:creationId xmlns:a16="http://schemas.microsoft.com/office/drawing/2014/main" id="{F9CA8139-9565-4351-9DCF-021D2581F933}"/>
              </a:ext>
            </a:extLst>
          </p:cNvPr>
          <p:cNvSpPr/>
          <p:nvPr/>
        </p:nvSpPr>
        <p:spPr>
          <a:xfrm>
            <a:off x="9623436" y="868324"/>
            <a:ext cx="2515877" cy="1289078"/>
          </a:xfrm>
          <a:prstGeom prst="wedgeRoundRectCallout">
            <a:avLst>
              <a:gd name="adj1" fmla="val -13446"/>
              <a:gd name="adj2" fmla="val 111518"/>
              <a:gd name="adj3" fmla="val 16667"/>
            </a:avLst>
          </a:prstGeom>
        </p:spPr>
        <p:style>
          <a:lnRef idx="1">
            <a:schemeClr val="accent3"/>
          </a:lnRef>
          <a:fillRef idx="2">
            <a:schemeClr val="accent3"/>
          </a:fillRef>
          <a:effectRef idx="1">
            <a:schemeClr val="accent3"/>
          </a:effectRef>
          <a:fontRef idx="minor">
            <a:schemeClr val="dk1"/>
          </a:fontRef>
        </p:style>
        <p:txBody>
          <a:bodyPr rtlCol="0" anchor="ctr"/>
          <a:lstStyle/>
          <a:p>
            <a:pPr algn="ctr">
              <a:spcBef>
                <a:spcPct val="20000"/>
              </a:spcBef>
              <a:buClr>
                <a:srgbClr val="00B0F0"/>
              </a:buClr>
              <a:buSzPct val="90000"/>
              <a:defRPr/>
            </a:pPr>
            <a:r>
              <a:rPr lang="en-US" altLang="zh-CN" sz="1600" kern="0" dirty="0">
                <a:solidFill>
                  <a:srgbClr val="003399"/>
                </a:solidFill>
                <a:latin typeface="Comic Sans MS" panose="030F0702030302020204" pitchFamily="66" charset="0"/>
                <a:ea typeface="微软雅黑" panose="020B0503020204020204" pitchFamily="34" charset="-122"/>
              </a:rPr>
              <a:t>2K production scheme adopts electrical heater + room temperature pumps group</a:t>
            </a:r>
            <a:endParaRPr lang="zh-CN" altLang="en-US" sz="1600" kern="0" dirty="0">
              <a:solidFill>
                <a:srgbClr val="003399"/>
              </a:solidFill>
              <a:latin typeface="Comic Sans MS" panose="030F0702030302020204" pitchFamily="66" charset="0"/>
              <a:ea typeface="微软雅黑" panose="020B0503020204020204" pitchFamily="34" charset="-122"/>
            </a:endParaRPr>
          </a:p>
        </p:txBody>
      </p:sp>
    </p:spTree>
    <p:extLst>
      <p:ext uri="{BB962C8B-B14F-4D97-AF65-F5344CB8AC3E}">
        <p14:creationId xmlns:p14="http://schemas.microsoft.com/office/powerpoint/2010/main" val="38042385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a:extLst>
              <a:ext uri="{FF2B5EF4-FFF2-40B4-BE49-F238E27FC236}">
                <a16:creationId xmlns:a16="http://schemas.microsoft.com/office/drawing/2014/main" id="{8D3D5662-59AF-7D3E-1648-EE5219D7FB8E}"/>
              </a:ext>
            </a:extLst>
          </p:cNvPr>
          <p:cNvSpPr>
            <a:spLocks noGrp="1"/>
          </p:cNvSpPr>
          <p:nvPr>
            <p:ph type="sldNum" sz="quarter" idx="12"/>
          </p:nvPr>
        </p:nvSpPr>
        <p:spPr/>
        <p:txBody>
          <a:bodyPr/>
          <a:lstStyle/>
          <a:p>
            <a:fld id="{F15E9139-A00B-4B2A-98A6-095DC08F1345}" type="slidenum">
              <a:rPr lang="zh-CN" altLang="en-US" smtClean="0"/>
              <a:pPr/>
              <a:t>3</a:t>
            </a:fld>
            <a:endParaRPr lang="zh-CN" altLang="en-US"/>
          </a:p>
        </p:txBody>
      </p:sp>
      <p:sp>
        <p:nvSpPr>
          <p:cNvPr id="5" name="标题 2">
            <a:extLst>
              <a:ext uri="{FF2B5EF4-FFF2-40B4-BE49-F238E27FC236}">
                <a16:creationId xmlns:a16="http://schemas.microsoft.com/office/drawing/2014/main" id="{FF929487-DAD4-D103-44B9-970E4978FB48}"/>
              </a:ext>
            </a:extLst>
          </p:cNvPr>
          <p:cNvSpPr>
            <a:spLocks noGrp="1"/>
          </p:cNvSpPr>
          <p:nvPr>
            <p:ph type="title"/>
          </p:nvPr>
        </p:nvSpPr>
        <p:spPr>
          <a:xfrm>
            <a:off x="0" y="85702"/>
            <a:ext cx="12192000" cy="725470"/>
          </a:xfrm>
        </p:spPr>
        <p:txBody>
          <a:bodyPr/>
          <a:lstStyle/>
          <a:p>
            <a:pPr defTabSz="1097280" fontAlgn="base" latinLnBrk="1">
              <a:spcAft>
                <a:spcPct val="0"/>
              </a:spcAft>
              <a:tabLst>
                <a:tab pos="0" algn="l"/>
                <a:tab pos="1097280" algn="l"/>
                <a:tab pos="2194560" algn="l"/>
                <a:tab pos="3291840" algn="l"/>
                <a:tab pos="4389120" algn="l"/>
                <a:tab pos="5486400" algn="l"/>
                <a:tab pos="6583680" algn="l"/>
                <a:tab pos="7680960" algn="l"/>
                <a:tab pos="8778240" algn="l"/>
                <a:tab pos="9875520" algn="l"/>
                <a:tab pos="10972800" algn="l"/>
                <a:tab pos="12070080" algn="l"/>
              </a:tabLst>
            </a:pPr>
            <a:r>
              <a:rPr lang="en-US" altLang="zh-CN" dirty="0">
                <a:sym typeface="Arial" pitchFamily="34" charset="0"/>
              </a:rPr>
              <a:t>CEPC Cryogenic System Brief Introduction</a:t>
            </a:r>
            <a:endParaRPr lang="zh-CN" altLang="en-US" dirty="0">
              <a:sym typeface="Arial" pitchFamily="34" charset="0"/>
            </a:endParaRPr>
          </a:p>
        </p:txBody>
      </p:sp>
      <p:sp>
        <p:nvSpPr>
          <p:cNvPr id="6" name="文本框 5">
            <a:extLst>
              <a:ext uri="{FF2B5EF4-FFF2-40B4-BE49-F238E27FC236}">
                <a16:creationId xmlns:a16="http://schemas.microsoft.com/office/drawing/2014/main" id="{E2AAE014-A278-2221-0F73-C2D859EF00CA}"/>
              </a:ext>
            </a:extLst>
          </p:cNvPr>
          <p:cNvSpPr txBox="1"/>
          <p:nvPr/>
        </p:nvSpPr>
        <p:spPr>
          <a:xfrm>
            <a:off x="4339323" y="6280148"/>
            <a:ext cx="3938643" cy="307777"/>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pPr algn="ctr"/>
            <a:r>
              <a:rPr lang="en-US" altLang="zh-CN" sz="1400" b="1" dirty="0">
                <a:latin typeface="Comic Sans MS" panose="030F0702030302020204" pitchFamily="66" charset="0"/>
              </a:rPr>
              <a:t>Overview of the CEPC cryogenic system</a:t>
            </a:r>
            <a:endParaRPr lang="zh-CN" altLang="en-US" sz="1400" b="1" dirty="0">
              <a:latin typeface="Comic Sans MS" panose="030F0702030302020204" pitchFamily="66" charset="0"/>
            </a:endParaRPr>
          </a:p>
        </p:txBody>
      </p:sp>
      <p:sp>
        <p:nvSpPr>
          <p:cNvPr id="13" name="文本框 12">
            <a:extLst>
              <a:ext uri="{FF2B5EF4-FFF2-40B4-BE49-F238E27FC236}">
                <a16:creationId xmlns:a16="http://schemas.microsoft.com/office/drawing/2014/main" id="{4E214443-251F-24C1-A86B-FFD4105C5D73}"/>
              </a:ext>
            </a:extLst>
          </p:cNvPr>
          <p:cNvSpPr txBox="1"/>
          <p:nvPr/>
        </p:nvSpPr>
        <p:spPr>
          <a:xfrm>
            <a:off x="204530" y="1024759"/>
            <a:ext cx="11817350" cy="1277273"/>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285750" indent="-285750">
              <a:spcBef>
                <a:spcPts val="600"/>
              </a:spcBef>
              <a:buFont typeface="Wingdings" panose="05000000000000000000" pitchFamily="2" charset="2"/>
              <a:buChar char="u"/>
            </a:pPr>
            <a:r>
              <a:rPr lang="en-US" altLang="zh-CN" dirty="0">
                <a:latin typeface="Comic Sans MS" panose="030F0702030302020204" pitchFamily="66" charset="0"/>
              </a:rPr>
              <a:t>CEPC is a positron and electron collider, and the beam is accelerated to 30 GeV by linear acceleration section, and then further accelerated to 120 GeV by RF cavities in the Booster and Collider ring.</a:t>
            </a:r>
          </a:p>
          <a:p>
            <a:pPr marL="285750" indent="-285750">
              <a:spcBef>
                <a:spcPts val="600"/>
              </a:spcBef>
              <a:buFont typeface="Wingdings" panose="05000000000000000000" pitchFamily="2" charset="2"/>
              <a:buChar char="u"/>
            </a:pPr>
            <a:r>
              <a:rPr lang="en-US" altLang="zh-CN" dirty="0">
                <a:latin typeface="Comic Sans MS" panose="030F0702030302020204" pitchFamily="66" charset="0"/>
              </a:rPr>
              <a:t>Cryogenic </a:t>
            </a:r>
            <a:r>
              <a:rPr lang="en-US" altLang="zh-CN">
                <a:latin typeface="Comic Sans MS" panose="030F0702030302020204" pitchFamily="66" charset="0"/>
              </a:rPr>
              <a:t>system is designed </a:t>
            </a:r>
            <a:r>
              <a:rPr lang="en-US" altLang="zh-CN" dirty="0">
                <a:latin typeface="Comic Sans MS" panose="030F0702030302020204" pitchFamily="66" charset="0"/>
              </a:rPr>
              <a:t>to provide a reliable and stable cooling environment (4.5K or 2K) for RF cavities and SC </a:t>
            </a:r>
            <a:r>
              <a:rPr lang="en-US" altLang="zh-CN">
                <a:latin typeface="Comic Sans MS" panose="030F0702030302020204" pitchFamily="66" charset="0"/>
              </a:rPr>
              <a:t>magnets. </a:t>
            </a:r>
          </a:p>
        </p:txBody>
      </p:sp>
      <p:sp>
        <p:nvSpPr>
          <p:cNvPr id="15" name="文本框 14">
            <a:extLst>
              <a:ext uri="{FF2B5EF4-FFF2-40B4-BE49-F238E27FC236}">
                <a16:creationId xmlns:a16="http://schemas.microsoft.com/office/drawing/2014/main" id="{B9F493F7-C676-1D91-DDB5-6C8CD3DD956D}"/>
              </a:ext>
            </a:extLst>
          </p:cNvPr>
          <p:cNvSpPr txBox="1"/>
          <p:nvPr/>
        </p:nvSpPr>
        <p:spPr>
          <a:xfrm>
            <a:off x="142802" y="2582664"/>
            <a:ext cx="3828376" cy="3916457"/>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lvl="1" indent="0" eaLnBrk="1" hangingPunct="1">
              <a:spcBef>
                <a:spcPts val="500"/>
              </a:spcBef>
              <a:buClr>
                <a:prstClr val="black"/>
              </a:buClr>
              <a:defRPr/>
            </a:pPr>
            <a:r>
              <a:rPr lang="en-US" altLang="zh-CN" sz="1600" b="1" dirty="0">
                <a:solidFill>
                  <a:srgbClr val="003399"/>
                </a:solidFill>
                <a:latin typeface="Comic Sans MS" panose="030F0702030302020204" pitchFamily="66" charset="0"/>
              </a:rPr>
              <a:t>Booster ring:</a:t>
            </a:r>
          </a:p>
          <a:p>
            <a:pPr eaLnBrk="1" fontAlgn="auto" hangingPunct="1">
              <a:spcBef>
                <a:spcPts val="1000"/>
              </a:spcBef>
              <a:spcAft>
                <a:spcPts val="0"/>
              </a:spcAft>
              <a:buClrTx/>
              <a:buSzTx/>
              <a:buFont typeface="Wingdings" panose="05000000000000000000" pitchFamily="2" charset="2"/>
              <a:buChar char="Ø"/>
              <a:defRPr/>
            </a:pPr>
            <a:r>
              <a:rPr lang="en-GB" altLang="ja-JP" sz="1600" dirty="0">
                <a:latin typeface="Comic Sans MS" panose="030F0702030302020204" pitchFamily="66" charset="0"/>
              </a:rPr>
              <a:t>1.3 GHz 9-cell cavities</a:t>
            </a:r>
            <a:r>
              <a:rPr lang="en-GB" altLang="zh-CN" sz="1600" dirty="0">
                <a:latin typeface="Comic Sans MS" panose="030F0702030302020204" pitchFamily="66" charset="0"/>
              </a:rPr>
              <a:t>, 96 cavities</a:t>
            </a:r>
          </a:p>
          <a:p>
            <a:pPr eaLnBrk="1" fontAlgn="auto" hangingPunct="1">
              <a:spcBef>
                <a:spcPts val="1000"/>
              </a:spcBef>
              <a:spcAft>
                <a:spcPts val="0"/>
              </a:spcAft>
              <a:buClrTx/>
              <a:buSzTx/>
              <a:buFont typeface="Wingdings" panose="05000000000000000000" pitchFamily="2" charset="2"/>
              <a:buChar char="Ø"/>
              <a:defRPr/>
            </a:pPr>
            <a:r>
              <a:rPr lang="en-GB" altLang="zh-CN" sz="1600" dirty="0">
                <a:latin typeface="Comic Sans MS" panose="030F0702030302020204" pitchFamily="66" charset="0"/>
              </a:rPr>
              <a:t>12 cryomodules</a:t>
            </a:r>
          </a:p>
          <a:p>
            <a:pPr eaLnBrk="1" fontAlgn="auto" hangingPunct="1">
              <a:spcBef>
                <a:spcPts val="1000"/>
              </a:spcBef>
              <a:spcAft>
                <a:spcPts val="0"/>
              </a:spcAft>
              <a:buClrTx/>
              <a:buSzTx/>
              <a:buFont typeface="Wingdings" panose="05000000000000000000" pitchFamily="2" charset="2"/>
              <a:buChar char="Ø"/>
              <a:defRPr/>
            </a:pPr>
            <a:r>
              <a:rPr lang="en-US" altLang="zh-CN" sz="1600" dirty="0">
                <a:latin typeface="Comic Sans MS" panose="030F0702030302020204" pitchFamily="66" charset="0"/>
              </a:rPr>
              <a:t>3 cryomodules/each station</a:t>
            </a:r>
          </a:p>
          <a:p>
            <a:pPr eaLnBrk="1" fontAlgn="auto" hangingPunct="1">
              <a:spcBef>
                <a:spcPts val="600"/>
              </a:spcBef>
              <a:spcAft>
                <a:spcPts val="600"/>
              </a:spcAft>
              <a:buClrTx/>
              <a:buSzTx/>
              <a:buFont typeface="Wingdings" panose="05000000000000000000" pitchFamily="2" charset="2"/>
              <a:buChar char="Ø"/>
              <a:defRPr/>
            </a:pPr>
            <a:r>
              <a:rPr lang="en-US" altLang="zh-CN" sz="1600" dirty="0">
                <a:latin typeface="Comic Sans MS" panose="030F0702030302020204" pitchFamily="66" charset="0"/>
              </a:rPr>
              <a:t>Temperature: 2K</a:t>
            </a:r>
          </a:p>
          <a:p>
            <a:pPr marL="0" lvl="1" indent="0" eaLnBrk="1" hangingPunct="1">
              <a:spcBef>
                <a:spcPts val="500"/>
              </a:spcBef>
              <a:buClr>
                <a:prstClr val="black"/>
              </a:buClr>
              <a:defRPr/>
            </a:pPr>
            <a:r>
              <a:rPr lang="en-US" altLang="zh-CN" sz="1600" b="1" dirty="0">
                <a:solidFill>
                  <a:srgbClr val="003399"/>
                </a:solidFill>
                <a:latin typeface="Comic Sans MS" panose="030F0702030302020204" pitchFamily="66" charset="0"/>
              </a:rPr>
              <a:t>Collider ring:</a:t>
            </a:r>
          </a:p>
          <a:p>
            <a:pPr eaLnBrk="1" fontAlgn="auto" hangingPunct="1">
              <a:spcBef>
                <a:spcPts val="1000"/>
              </a:spcBef>
              <a:spcAft>
                <a:spcPts val="0"/>
              </a:spcAft>
              <a:buClrTx/>
              <a:buSzTx/>
              <a:buFont typeface="Wingdings" panose="05000000000000000000" pitchFamily="2" charset="2"/>
              <a:buChar char="Ø"/>
              <a:defRPr/>
            </a:pPr>
            <a:r>
              <a:rPr lang="en-GB" altLang="ja-JP" sz="1600" dirty="0">
                <a:latin typeface="Comic Sans MS" panose="030F0702030302020204" pitchFamily="66" charset="0"/>
              </a:rPr>
              <a:t>650MHz 2-cell cavities</a:t>
            </a:r>
            <a:r>
              <a:rPr lang="en-GB" altLang="zh-CN" sz="1600" dirty="0">
                <a:latin typeface="Comic Sans MS" panose="030F0702030302020204" pitchFamily="66" charset="0"/>
              </a:rPr>
              <a:t>, 240 cavities</a:t>
            </a:r>
          </a:p>
          <a:p>
            <a:pPr eaLnBrk="1" fontAlgn="auto" hangingPunct="1">
              <a:spcBef>
                <a:spcPts val="1000"/>
              </a:spcBef>
              <a:spcAft>
                <a:spcPts val="0"/>
              </a:spcAft>
              <a:buClrTx/>
              <a:buSzTx/>
              <a:buFont typeface="Wingdings" panose="05000000000000000000" pitchFamily="2" charset="2"/>
              <a:buChar char="Ø"/>
              <a:defRPr/>
            </a:pPr>
            <a:r>
              <a:rPr lang="en-GB" altLang="zh-CN" sz="1600" dirty="0">
                <a:latin typeface="Comic Sans MS" panose="030F0702030302020204" pitchFamily="66" charset="0"/>
              </a:rPr>
              <a:t>32 cryomodules for Higgs 30MW, 56 for Higgs 50MW</a:t>
            </a:r>
          </a:p>
          <a:p>
            <a:pPr eaLnBrk="1" fontAlgn="auto" hangingPunct="1">
              <a:spcBef>
                <a:spcPts val="1000"/>
              </a:spcBef>
              <a:spcAft>
                <a:spcPts val="0"/>
              </a:spcAft>
              <a:buClrTx/>
              <a:buSzTx/>
              <a:buFont typeface="Wingdings" panose="05000000000000000000" pitchFamily="2" charset="2"/>
              <a:buChar char="Ø"/>
              <a:defRPr/>
            </a:pPr>
            <a:r>
              <a:rPr lang="en-US" altLang="zh-CN" sz="1600" dirty="0">
                <a:latin typeface="Comic Sans MS" panose="030F0702030302020204" pitchFamily="66" charset="0"/>
              </a:rPr>
              <a:t>8 or 14 cryomodules/each station </a:t>
            </a:r>
          </a:p>
          <a:p>
            <a:pPr eaLnBrk="1" fontAlgn="auto" hangingPunct="1">
              <a:spcBef>
                <a:spcPts val="1000"/>
              </a:spcBef>
              <a:spcAft>
                <a:spcPts val="0"/>
              </a:spcAft>
              <a:buClrTx/>
              <a:buSzTx/>
              <a:buFont typeface="Wingdings" panose="05000000000000000000" pitchFamily="2" charset="2"/>
              <a:buChar char="Ø"/>
              <a:defRPr/>
            </a:pPr>
            <a:r>
              <a:rPr lang="en-US" altLang="zh-CN" sz="1600" dirty="0">
                <a:latin typeface="Comic Sans MS" panose="030F0702030302020204" pitchFamily="66" charset="0"/>
              </a:rPr>
              <a:t>Temperature: 2K</a:t>
            </a:r>
          </a:p>
        </p:txBody>
      </p:sp>
      <p:sp>
        <p:nvSpPr>
          <p:cNvPr id="17" name="文本框 16">
            <a:extLst>
              <a:ext uri="{FF2B5EF4-FFF2-40B4-BE49-F238E27FC236}">
                <a16:creationId xmlns:a16="http://schemas.microsoft.com/office/drawing/2014/main" id="{AA6FA251-8FD4-0995-46F3-2CAFB873865B}"/>
              </a:ext>
            </a:extLst>
          </p:cNvPr>
          <p:cNvSpPr txBox="1"/>
          <p:nvPr/>
        </p:nvSpPr>
        <p:spPr>
          <a:xfrm>
            <a:off x="8477349" y="2927667"/>
            <a:ext cx="3588783" cy="3141886"/>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0" lvl="1" indent="0" eaLnBrk="1" hangingPunct="1">
              <a:spcBef>
                <a:spcPts val="500"/>
              </a:spcBef>
              <a:buClr>
                <a:prstClr val="black"/>
              </a:buClr>
              <a:defRPr/>
            </a:pPr>
            <a:r>
              <a:rPr lang="en-US" altLang="zh-CN" sz="1600" b="1" dirty="0">
                <a:solidFill>
                  <a:srgbClr val="003399"/>
                </a:solidFill>
                <a:latin typeface="Comic Sans MS" panose="030F0702030302020204" pitchFamily="66" charset="0"/>
              </a:rPr>
              <a:t>IR magnets:</a:t>
            </a:r>
          </a:p>
          <a:p>
            <a:pPr eaLnBrk="1" fontAlgn="auto" hangingPunct="1">
              <a:spcBef>
                <a:spcPts val="1000"/>
              </a:spcBef>
              <a:spcAft>
                <a:spcPts val="0"/>
              </a:spcAft>
              <a:buClrTx/>
              <a:buSzTx/>
              <a:buFont typeface="Wingdings" panose="05000000000000000000" pitchFamily="2" charset="2"/>
              <a:buChar char="Ø"/>
              <a:defRPr/>
            </a:pPr>
            <a:r>
              <a:rPr lang="en-GB" altLang="zh-CN" sz="1600" dirty="0">
                <a:latin typeface="Comic Sans MS" panose="030F0702030302020204" pitchFamily="66" charset="0"/>
              </a:rPr>
              <a:t>4 IR </a:t>
            </a:r>
            <a:r>
              <a:rPr lang="en-GB" altLang="zh-CN" sz="1600">
                <a:latin typeface="Comic Sans MS" panose="030F0702030302020204" pitchFamily="66" charset="0"/>
              </a:rPr>
              <a:t>magnets , </a:t>
            </a:r>
            <a:r>
              <a:rPr lang="en-GB" altLang="zh-CN" sz="1600" dirty="0">
                <a:latin typeface="Comic Sans MS" panose="030F0702030302020204" pitchFamily="66" charset="0"/>
              </a:rPr>
              <a:t>32 Sextuple magnets (room temperature) </a:t>
            </a:r>
          </a:p>
          <a:p>
            <a:pPr eaLnBrk="1" fontAlgn="auto" hangingPunct="1">
              <a:spcBef>
                <a:spcPts val="1000"/>
              </a:spcBef>
              <a:spcAft>
                <a:spcPts val="0"/>
              </a:spcAft>
              <a:buClrTx/>
              <a:buSzTx/>
              <a:buFont typeface="Wingdings" panose="05000000000000000000" pitchFamily="2" charset="2"/>
              <a:buChar char="Ø"/>
              <a:defRPr/>
            </a:pPr>
            <a:r>
              <a:rPr lang="en-GB" altLang="zh-CN" sz="1600" dirty="0">
                <a:latin typeface="Comic Sans MS" panose="030F0702030302020204" pitchFamily="66" charset="0"/>
              </a:rPr>
              <a:t>4 cryostats</a:t>
            </a:r>
          </a:p>
          <a:p>
            <a:pPr eaLnBrk="1" fontAlgn="auto" hangingPunct="1">
              <a:spcBef>
                <a:spcPts val="1000"/>
              </a:spcBef>
              <a:spcAft>
                <a:spcPts val="0"/>
              </a:spcAft>
              <a:buClrTx/>
              <a:buSzTx/>
              <a:buFont typeface="Wingdings" panose="05000000000000000000" pitchFamily="2" charset="2"/>
              <a:buChar char="Ø"/>
              <a:defRPr/>
            </a:pPr>
            <a:r>
              <a:rPr lang="en-US" altLang="zh-CN" sz="1600" dirty="0">
                <a:latin typeface="Comic Sans MS" panose="030F0702030302020204" pitchFamily="66" charset="0"/>
              </a:rPr>
              <a:t>Temperature</a:t>
            </a:r>
            <a:r>
              <a:rPr lang="en-US" altLang="zh-CN" sz="1600">
                <a:latin typeface="Comic Sans MS" panose="030F0702030302020204" pitchFamily="66" charset="0"/>
              </a:rPr>
              <a:t>: 4.5K/2K</a:t>
            </a:r>
            <a:endParaRPr lang="en-US" altLang="zh-CN" sz="1600" dirty="0">
              <a:latin typeface="Comic Sans MS" panose="030F0702030302020204" pitchFamily="66" charset="0"/>
            </a:endParaRPr>
          </a:p>
          <a:p>
            <a:pPr eaLnBrk="1" fontAlgn="auto" hangingPunct="1">
              <a:spcBef>
                <a:spcPts val="1000"/>
              </a:spcBef>
              <a:spcAft>
                <a:spcPts val="0"/>
              </a:spcAft>
              <a:buClrTx/>
              <a:buSzTx/>
              <a:buFont typeface="Wingdings" panose="05000000000000000000" pitchFamily="2" charset="2"/>
              <a:buChar char="Ø"/>
              <a:defRPr/>
            </a:pPr>
            <a:endParaRPr lang="en-US" altLang="zh-CN" sz="1600" dirty="0">
              <a:latin typeface="Comic Sans MS" panose="030F0702030302020204" pitchFamily="66" charset="0"/>
            </a:endParaRPr>
          </a:p>
          <a:p>
            <a:pPr marL="0" marR="0" lvl="1" fontAlgn="auto">
              <a:spcBef>
                <a:spcPts val="500"/>
              </a:spcBef>
              <a:spcAft>
                <a:spcPts val="0"/>
              </a:spcAft>
              <a:buClr>
                <a:prstClr val="black"/>
              </a:buClr>
              <a:buSzTx/>
              <a:buFontTx/>
              <a:buNone/>
              <a:tabLst/>
              <a:defRPr/>
            </a:pPr>
            <a:r>
              <a:rPr lang="en-US" altLang="zh-CN" sz="1600" b="1" dirty="0">
                <a:solidFill>
                  <a:srgbClr val="003399"/>
                </a:solidFill>
                <a:latin typeface="Comic Sans MS" panose="030F0702030302020204" pitchFamily="66" charset="0"/>
              </a:rPr>
              <a:t>Detectors:</a:t>
            </a:r>
          </a:p>
          <a:p>
            <a:pPr marL="285750" marR="0" lvl="0" indent="-285750" algn="l" defTabSz="914400" rtl="0" eaLnBrk="1" fontAlgn="auto" latinLnBrk="0" hangingPunct="1">
              <a:spcBef>
                <a:spcPts val="1000"/>
              </a:spcBef>
              <a:spcAft>
                <a:spcPts val="0"/>
              </a:spcAft>
              <a:buClrTx/>
              <a:buSzTx/>
              <a:buFont typeface="Wingdings" panose="05000000000000000000" pitchFamily="2" charset="2"/>
              <a:buChar char="Ø"/>
              <a:tabLst/>
              <a:defRPr/>
            </a:pPr>
            <a:r>
              <a:rPr kumimoji="0" lang="en-GB" altLang="zh-CN" sz="1600" b="0" i="0" u="none" strike="noStrike" kern="1200" cap="none" spc="0" normalizeH="0" baseline="0" noProof="0" dirty="0">
                <a:ln>
                  <a:noFill/>
                </a:ln>
                <a:solidFill>
                  <a:srgbClr val="000000"/>
                </a:solidFill>
                <a:effectLst/>
                <a:uLnTx/>
                <a:uFillTx/>
                <a:latin typeface="Comic Sans MS" panose="030F0702030302020204" pitchFamily="66" charset="0"/>
                <a:ea typeface="宋体" panose="02010600030101010101" pitchFamily="2" charset="-122"/>
              </a:rPr>
              <a:t>2 detector magnets</a:t>
            </a:r>
          </a:p>
          <a:p>
            <a:pPr marL="285750" marR="0" lvl="0" indent="-285750" algn="l" defTabSz="914400" rtl="0" eaLnBrk="1" fontAlgn="auto" latinLnBrk="0" hangingPunct="1">
              <a:spcBef>
                <a:spcPts val="1000"/>
              </a:spcBef>
              <a:spcAft>
                <a:spcPts val="0"/>
              </a:spcAft>
              <a:buClrTx/>
              <a:buSzTx/>
              <a:buFont typeface="Wingdings" panose="05000000000000000000" pitchFamily="2" charset="2"/>
              <a:buChar char="Ø"/>
              <a:tabLst/>
              <a:defRPr/>
            </a:pPr>
            <a:r>
              <a:rPr lang="en-US" altLang="zh-CN" sz="1600">
                <a:solidFill>
                  <a:srgbClr val="000000"/>
                </a:solidFill>
                <a:latin typeface="Comic Sans MS" panose="030F0702030302020204" pitchFamily="66" charset="0"/>
                <a:ea typeface="宋体" panose="02010600030101010101" pitchFamily="2" charset="-122"/>
              </a:rPr>
              <a:t>HeI/</a:t>
            </a:r>
            <a:r>
              <a:rPr kumimoji="0" lang="en-US" altLang="zh-CN" sz="1600" b="0" i="0" u="none" strike="noStrike" kern="1200" cap="none" spc="0" normalizeH="0" baseline="0" noProof="0">
                <a:ln>
                  <a:noFill/>
                </a:ln>
                <a:solidFill>
                  <a:srgbClr val="000000"/>
                </a:solidFill>
                <a:effectLst/>
                <a:uLnTx/>
                <a:uFillTx/>
                <a:latin typeface="Comic Sans MS" panose="030F0702030302020204" pitchFamily="66" charset="0"/>
                <a:ea typeface="宋体" panose="02010600030101010101" pitchFamily="2" charset="-122"/>
              </a:rPr>
              <a:t>Thermosiphon </a:t>
            </a:r>
            <a:r>
              <a:rPr kumimoji="0" lang="en-US" altLang="zh-CN" sz="1600" b="0" i="0" u="none" strike="noStrike" kern="1200" cap="none" spc="0" normalizeH="0" baseline="0" noProof="0" dirty="0">
                <a:ln>
                  <a:noFill/>
                </a:ln>
                <a:solidFill>
                  <a:srgbClr val="000000"/>
                </a:solidFill>
                <a:effectLst/>
                <a:uLnTx/>
                <a:uFillTx/>
                <a:latin typeface="Comic Sans MS" panose="030F0702030302020204" pitchFamily="66" charset="0"/>
                <a:ea typeface="宋体" panose="02010600030101010101" pitchFamily="2" charset="-122"/>
              </a:rPr>
              <a:t>cooling</a:t>
            </a:r>
          </a:p>
        </p:txBody>
      </p:sp>
      <p:pic>
        <p:nvPicPr>
          <p:cNvPr id="2" name="图片 1">
            <a:extLst>
              <a:ext uri="{FF2B5EF4-FFF2-40B4-BE49-F238E27FC236}">
                <a16:creationId xmlns:a16="http://schemas.microsoft.com/office/drawing/2014/main" id="{0EC70D09-D417-0C6C-06B8-E82E30B78D02}"/>
              </a:ext>
            </a:extLst>
          </p:cNvPr>
          <p:cNvPicPr>
            <a:picLocks noChangeAspect="1"/>
          </p:cNvPicPr>
          <p:nvPr/>
        </p:nvPicPr>
        <p:blipFill>
          <a:blip r:embed="rId3"/>
          <a:stretch>
            <a:fillRect/>
          </a:stretch>
        </p:blipFill>
        <p:spPr>
          <a:xfrm>
            <a:off x="4021980" y="2717073"/>
            <a:ext cx="4385716" cy="3612708"/>
          </a:xfrm>
          <a:prstGeom prst="rect">
            <a:avLst/>
          </a:prstGeom>
        </p:spPr>
      </p:pic>
      <p:sp>
        <p:nvSpPr>
          <p:cNvPr id="3" name="文本框 2">
            <a:extLst>
              <a:ext uri="{FF2B5EF4-FFF2-40B4-BE49-F238E27FC236}">
                <a16:creationId xmlns:a16="http://schemas.microsoft.com/office/drawing/2014/main" id="{0F6CE955-3F2F-0E57-3328-5AE321B45EF5}"/>
              </a:ext>
            </a:extLst>
          </p:cNvPr>
          <p:cNvSpPr txBox="1"/>
          <p:nvPr/>
        </p:nvSpPr>
        <p:spPr>
          <a:xfrm>
            <a:off x="5131222" y="4067723"/>
            <a:ext cx="2270173" cy="261610"/>
          </a:xfrm>
          <a:prstGeom prst="rect">
            <a:avLst/>
          </a:prstGeom>
          <a:noFill/>
        </p:spPr>
        <p:txBody>
          <a:bodyPr wrap="none" rtlCol="0">
            <a:spAutoFit/>
          </a:bodyPr>
          <a:lstStyle/>
          <a:p>
            <a:pPr algn="ctr"/>
            <a:r>
              <a:rPr lang="en-US" altLang="zh-CN" sz="1100" b="1" dirty="0">
                <a:latin typeface="Times New Roman" panose="02020603050405020304" pitchFamily="18" charset="0"/>
                <a:cs typeface="Times New Roman" panose="02020603050405020304" pitchFamily="18" charset="0"/>
              </a:rPr>
              <a:t>SRF cryomodule: 4×15kW@4.5K</a:t>
            </a:r>
          </a:p>
        </p:txBody>
      </p:sp>
      <p:sp>
        <p:nvSpPr>
          <p:cNvPr id="7" name="文本框 6">
            <a:extLst>
              <a:ext uri="{FF2B5EF4-FFF2-40B4-BE49-F238E27FC236}">
                <a16:creationId xmlns:a16="http://schemas.microsoft.com/office/drawing/2014/main" id="{28ED45BF-EBF2-43A6-A4EA-21FB147932BF}"/>
              </a:ext>
            </a:extLst>
          </p:cNvPr>
          <p:cNvSpPr txBox="1"/>
          <p:nvPr/>
        </p:nvSpPr>
        <p:spPr>
          <a:xfrm>
            <a:off x="9834449" y="2910428"/>
            <a:ext cx="2095445" cy="307777"/>
          </a:xfrm>
          <a:prstGeom prst="rect">
            <a:avLst/>
          </a:prstGeom>
        </p:spPr>
        <p:style>
          <a:lnRef idx="1">
            <a:schemeClr val="accent2"/>
          </a:lnRef>
          <a:fillRef idx="2">
            <a:schemeClr val="accent2"/>
          </a:fillRef>
          <a:effectRef idx="1">
            <a:schemeClr val="accent2"/>
          </a:effectRef>
          <a:fontRef idx="minor">
            <a:schemeClr val="dk1"/>
          </a:fontRef>
        </p:style>
        <p:txBody>
          <a:bodyPr wrap="none" rtlCol="0">
            <a:spAutoFit/>
          </a:bodyPr>
          <a:lstStyle/>
          <a:p>
            <a:r>
              <a:rPr lang="en-US" altLang="zh-CN" sz="1400" dirty="0">
                <a:latin typeface="Comic Sans MS" panose="030F0702030302020204" pitchFamily="66" charset="0"/>
              </a:rPr>
              <a:t>Zhang </a:t>
            </a:r>
            <a:r>
              <a:rPr lang="en-US" altLang="zh-CN" sz="1400" dirty="0" err="1">
                <a:latin typeface="Comic Sans MS" panose="030F0702030302020204" pitchFamily="66" charset="0"/>
              </a:rPr>
              <a:t>Xiangzhen’s</a:t>
            </a:r>
            <a:r>
              <a:rPr lang="en-US" altLang="zh-CN" sz="1400" dirty="0">
                <a:latin typeface="Comic Sans MS" panose="030F0702030302020204" pitchFamily="66" charset="0"/>
              </a:rPr>
              <a:t> talk</a:t>
            </a:r>
            <a:endParaRPr lang="zh-CN" altLang="en-US" sz="1400" dirty="0">
              <a:latin typeface="Comic Sans MS" panose="030F0702030302020204" pitchFamily="66" charset="0"/>
            </a:endParaRPr>
          </a:p>
        </p:txBody>
      </p:sp>
    </p:spTree>
    <p:extLst>
      <p:ext uri="{BB962C8B-B14F-4D97-AF65-F5344CB8AC3E}">
        <p14:creationId xmlns:p14="http://schemas.microsoft.com/office/powerpoint/2010/main" val="25484824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0B1923E7-760F-1FD3-47D6-6918CABBC929}"/>
              </a:ext>
            </a:extLst>
          </p:cNvPr>
          <p:cNvSpPr>
            <a:spLocks noGrp="1"/>
          </p:cNvSpPr>
          <p:nvPr>
            <p:ph type="title"/>
          </p:nvPr>
        </p:nvSpPr>
        <p:spPr/>
        <p:txBody>
          <a:bodyPr/>
          <a:lstStyle/>
          <a:p>
            <a:r>
              <a:rPr lang="en-US" altLang="zh-CN" b="1">
                <a:latin typeface="Times New Roman" panose="02020603050405020304" pitchFamily="18" charset="0"/>
                <a:ea typeface="等线" panose="02010600030101010101" pitchFamily="2" charset="-122"/>
                <a:cs typeface="Times New Roman" panose="02020603050405020304" pitchFamily="18" charset="0"/>
              </a:rPr>
              <a:t>Industrialzation preparation progress and status</a:t>
            </a:r>
            <a:endParaRPr lang="zh-CN" altLang="en-US"/>
          </a:p>
        </p:txBody>
      </p:sp>
      <p:sp>
        <p:nvSpPr>
          <p:cNvPr id="4" name="灯片编号占位符 3">
            <a:extLst>
              <a:ext uri="{FF2B5EF4-FFF2-40B4-BE49-F238E27FC236}">
                <a16:creationId xmlns:a16="http://schemas.microsoft.com/office/drawing/2014/main" id="{60095F70-0C0E-562E-8F05-16CB7FD41B27}"/>
              </a:ext>
            </a:extLst>
          </p:cNvPr>
          <p:cNvSpPr>
            <a:spLocks noGrp="1"/>
          </p:cNvSpPr>
          <p:nvPr>
            <p:ph type="sldNum" sz="quarter" idx="12"/>
          </p:nvPr>
        </p:nvSpPr>
        <p:spPr/>
        <p:txBody>
          <a:bodyPr/>
          <a:lstStyle/>
          <a:p>
            <a:fld id="{F15E9139-A00B-4B2A-98A6-095DC08F1345}" type="slidenum">
              <a:rPr lang="zh-CN" altLang="en-US" smtClean="0"/>
              <a:pPr/>
              <a:t>30</a:t>
            </a:fld>
            <a:endParaRPr lang="zh-CN" altLang="en-US"/>
          </a:p>
        </p:txBody>
      </p:sp>
      <p:sp>
        <p:nvSpPr>
          <p:cNvPr id="5" name="内容占位符 1">
            <a:extLst>
              <a:ext uri="{FF2B5EF4-FFF2-40B4-BE49-F238E27FC236}">
                <a16:creationId xmlns:a16="http://schemas.microsoft.com/office/drawing/2014/main" id="{1D1B4714-FB36-558E-8016-74CBC18D9FF6}"/>
              </a:ext>
            </a:extLst>
          </p:cNvPr>
          <p:cNvSpPr>
            <a:spLocks noGrp="1"/>
          </p:cNvSpPr>
          <p:nvPr>
            <p:ph idx="1"/>
          </p:nvPr>
        </p:nvSpPr>
        <p:spPr>
          <a:xfrm>
            <a:off x="406591" y="1008848"/>
            <a:ext cx="11284688" cy="3433331"/>
          </a:xfrm>
        </p:spPr>
        <p:txBody>
          <a:bodyPr>
            <a:normAutofit fontScale="85000" lnSpcReduction="10000"/>
          </a:bodyPr>
          <a:lstStyle/>
          <a:p>
            <a:pPr marL="0" indent="0">
              <a:spcAft>
                <a:spcPts val="0"/>
              </a:spcAft>
              <a:buNone/>
            </a:pPr>
            <a:r>
              <a:rPr lang="en-US" altLang="zh-CN" sz="2000" b="1">
                <a:solidFill>
                  <a:srgbClr val="FF0000"/>
                </a:solidFill>
              </a:rPr>
              <a:t>Cooperation Industrialzation members</a:t>
            </a:r>
          </a:p>
          <a:p>
            <a:pPr>
              <a:spcBef>
                <a:spcPts val="300"/>
              </a:spcBef>
            </a:pPr>
            <a:r>
              <a:rPr lang="en-US" altLang="zh-CN" sz="2000" b="1">
                <a:solidFill>
                  <a:srgbClr val="0000FF"/>
                </a:solidFill>
                <a:latin typeface="Comic Sans MS" panose="030F0702030302020204" pitchFamily="66" charset="0"/>
              </a:rPr>
              <a:t>Completing the development of Large helium refrigerator: </a:t>
            </a:r>
            <a:r>
              <a:rPr lang="en-US" altLang="zh-CN" sz="2000">
                <a:latin typeface="Comic Sans MS" panose="030F0702030302020204" pitchFamily="66" charset="0"/>
              </a:rPr>
              <a:t>jointly with FULLCRYO Corporation, the development of 15kW/18kW@4.5K helium refrigerator will be finished in the end of 2025.</a:t>
            </a:r>
          </a:p>
          <a:p>
            <a:r>
              <a:rPr lang="en-US" altLang="zh-CN" sz="2000" b="1">
                <a:solidFill>
                  <a:srgbClr val="0000FF"/>
                </a:solidFill>
                <a:latin typeface="Comic Sans MS" panose="030F0702030302020204" pitchFamily="66" charset="0"/>
              </a:rPr>
              <a:t>Manufacturing development with factories </a:t>
            </a:r>
            <a:r>
              <a:rPr lang="en-US" altLang="zh-CN" sz="2000">
                <a:latin typeface="Comic Sans MS" panose="030F0702030302020204" pitchFamily="66" charset="0"/>
              </a:rPr>
              <a:t>to conduct the valve boxes, 2K JT heat exchangers, cryomodule, multiple cryogenic transfer lines, etc. design works</a:t>
            </a:r>
          </a:p>
          <a:p>
            <a:pPr>
              <a:spcBef>
                <a:spcPts val="300"/>
              </a:spcBef>
              <a:spcAft>
                <a:spcPts val="300"/>
              </a:spcAft>
              <a:buFont typeface="Arial" panose="020B0604020202020204" pitchFamily="34" charset="0"/>
              <a:buChar char="•"/>
            </a:pPr>
            <a:r>
              <a:rPr lang="en-US" altLang="zh-CN" sz="2000">
                <a:latin typeface="Comic Sans MS" panose="030F0702030302020204" pitchFamily="66" charset="0"/>
              </a:rPr>
              <a:t>Hefei Juneng Electro Physics High-tech Development Co., Ltd</a:t>
            </a:r>
          </a:p>
          <a:p>
            <a:pPr>
              <a:spcBef>
                <a:spcPts val="300"/>
              </a:spcBef>
              <a:spcAft>
                <a:spcPts val="300"/>
              </a:spcAft>
              <a:buFont typeface="Arial" panose="020B0604020202020204" pitchFamily="34" charset="0"/>
              <a:buChar char="•"/>
            </a:pPr>
            <a:r>
              <a:rPr lang="en-US" altLang="zh-CN" sz="2000">
                <a:latin typeface="Comic Sans MS" panose="030F0702030302020204" pitchFamily="66" charset="0"/>
              </a:rPr>
              <a:t>Wuxi Innovation Technology Co., Ltd</a:t>
            </a:r>
          </a:p>
          <a:p>
            <a:pPr>
              <a:spcBef>
                <a:spcPts val="300"/>
              </a:spcBef>
              <a:spcAft>
                <a:spcPts val="300"/>
              </a:spcAft>
              <a:buFont typeface="Arial" panose="020B0604020202020204" pitchFamily="34" charset="0"/>
              <a:buChar char="•"/>
            </a:pPr>
            <a:r>
              <a:rPr lang="en-US" altLang="zh-CN" sz="2000">
                <a:latin typeface="Comic Sans MS" panose="030F0702030302020204" pitchFamily="66" charset="0"/>
              </a:rPr>
              <a:t>Vacree Technologies Co., Ltd</a:t>
            </a:r>
          </a:p>
          <a:p>
            <a:pPr>
              <a:spcBef>
                <a:spcPts val="300"/>
              </a:spcBef>
              <a:spcAft>
                <a:spcPts val="300"/>
              </a:spcAft>
              <a:buFont typeface="Arial" panose="020B0604020202020204" pitchFamily="34" charset="0"/>
              <a:buChar char="•"/>
            </a:pPr>
            <a:r>
              <a:rPr lang="en-US" altLang="zh-CN" sz="2000">
                <a:latin typeface="Comic Sans MS" panose="030F0702030302020204" pitchFamily="66" charset="0"/>
              </a:rPr>
              <a:t>TOKO/WEKA/Cryote cryogenic valves</a:t>
            </a:r>
          </a:p>
          <a:p>
            <a:pPr>
              <a:spcBef>
                <a:spcPts val="300"/>
              </a:spcBef>
              <a:spcAft>
                <a:spcPts val="300"/>
              </a:spcAft>
              <a:buFont typeface="Arial" panose="020B0604020202020204" pitchFamily="34" charset="0"/>
              <a:buChar char="•"/>
            </a:pPr>
            <a:r>
              <a:rPr lang="en-US" altLang="zh-CN" sz="2000">
                <a:latin typeface="Comic Sans MS" panose="030F0702030302020204" pitchFamily="66" charset="0"/>
              </a:rPr>
              <a:t>CryoPride Cryogenic Technology</a:t>
            </a:r>
          </a:p>
          <a:p>
            <a:pPr>
              <a:buFont typeface="Arial" panose="020B0604020202020204" pitchFamily="34" charset="0"/>
              <a:buChar char="•"/>
            </a:pPr>
            <a:endParaRPr lang="en-US" altLang="zh-CN" sz="2000">
              <a:latin typeface="Comic Sans MS" panose="030F0702030302020204" pitchFamily="66" charset="0"/>
            </a:endParaRPr>
          </a:p>
        </p:txBody>
      </p:sp>
      <p:pic>
        <p:nvPicPr>
          <p:cNvPr id="6" name="图片 5">
            <a:extLst>
              <a:ext uri="{FF2B5EF4-FFF2-40B4-BE49-F238E27FC236}">
                <a16:creationId xmlns:a16="http://schemas.microsoft.com/office/drawing/2014/main" id="{75FF022E-67B3-52F7-5F5B-67C17BF8A4EF}"/>
              </a:ext>
            </a:extLst>
          </p:cNvPr>
          <p:cNvPicPr>
            <a:picLocks noChangeAspect="1"/>
          </p:cNvPicPr>
          <p:nvPr/>
        </p:nvPicPr>
        <p:blipFill>
          <a:blip r:embed="rId2"/>
          <a:stretch>
            <a:fillRect/>
          </a:stretch>
        </p:blipFill>
        <p:spPr>
          <a:xfrm>
            <a:off x="406591" y="4390465"/>
            <a:ext cx="2562583" cy="828791"/>
          </a:xfrm>
          <a:prstGeom prst="rect">
            <a:avLst/>
          </a:prstGeom>
        </p:spPr>
      </p:pic>
      <p:pic>
        <p:nvPicPr>
          <p:cNvPr id="8" name="图片 7">
            <a:extLst>
              <a:ext uri="{FF2B5EF4-FFF2-40B4-BE49-F238E27FC236}">
                <a16:creationId xmlns:a16="http://schemas.microsoft.com/office/drawing/2014/main" id="{4A0A8E06-B2ED-24A3-4EB0-3BEC515EA056}"/>
              </a:ext>
            </a:extLst>
          </p:cNvPr>
          <p:cNvPicPr>
            <a:picLocks noChangeAspect="1"/>
          </p:cNvPicPr>
          <p:nvPr/>
        </p:nvPicPr>
        <p:blipFill>
          <a:blip r:embed="rId3"/>
          <a:stretch>
            <a:fillRect/>
          </a:stretch>
        </p:blipFill>
        <p:spPr>
          <a:xfrm>
            <a:off x="3202019" y="4338070"/>
            <a:ext cx="4887007" cy="933580"/>
          </a:xfrm>
          <a:prstGeom prst="rect">
            <a:avLst/>
          </a:prstGeom>
        </p:spPr>
      </p:pic>
      <p:pic>
        <p:nvPicPr>
          <p:cNvPr id="10" name="图片 9">
            <a:extLst>
              <a:ext uri="{FF2B5EF4-FFF2-40B4-BE49-F238E27FC236}">
                <a16:creationId xmlns:a16="http://schemas.microsoft.com/office/drawing/2014/main" id="{79AF136E-53BC-21E2-2429-CACC8F722F98}"/>
              </a:ext>
            </a:extLst>
          </p:cNvPr>
          <p:cNvPicPr>
            <a:picLocks noChangeAspect="1"/>
          </p:cNvPicPr>
          <p:nvPr/>
        </p:nvPicPr>
        <p:blipFill>
          <a:blip r:embed="rId4"/>
          <a:stretch>
            <a:fillRect/>
          </a:stretch>
        </p:blipFill>
        <p:spPr>
          <a:xfrm>
            <a:off x="473827" y="5259047"/>
            <a:ext cx="5382368" cy="650262"/>
          </a:xfrm>
          <a:prstGeom prst="rect">
            <a:avLst/>
          </a:prstGeom>
        </p:spPr>
      </p:pic>
      <p:pic>
        <p:nvPicPr>
          <p:cNvPr id="12" name="图片 11">
            <a:extLst>
              <a:ext uri="{FF2B5EF4-FFF2-40B4-BE49-F238E27FC236}">
                <a16:creationId xmlns:a16="http://schemas.microsoft.com/office/drawing/2014/main" id="{BF1AAE68-DA66-5430-074E-B43F1DC1610E}"/>
              </a:ext>
            </a:extLst>
          </p:cNvPr>
          <p:cNvPicPr>
            <a:picLocks noChangeAspect="1"/>
          </p:cNvPicPr>
          <p:nvPr/>
        </p:nvPicPr>
        <p:blipFill>
          <a:blip r:embed="rId5"/>
          <a:stretch>
            <a:fillRect/>
          </a:stretch>
        </p:blipFill>
        <p:spPr>
          <a:xfrm>
            <a:off x="8781003" y="4442179"/>
            <a:ext cx="2103451" cy="600137"/>
          </a:xfrm>
          <a:prstGeom prst="rect">
            <a:avLst/>
          </a:prstGeom>
        </p:spPr>
      </p:pic>
      <p:pic>
        <p:nvPicPr>
          <p:cNvPr id="14" name="图片 13">
            <a:extLst>
              <a:ext uri="{FF2B5EF4-FFF2-40B4-BE49-F238E27FC236}">
                <a16:creationId xmlns:a16="http://schemas.microsoft.com/office/drawing/2014/main" id="{99735E27-6C64-15F1-DBDD-3896F26323F9}"/>
              </a:ext>
            </a:extLst>
          </p:cNvPr>
          <p:cNvPicPr>
            <a:picLocks noChangeAspect="1"/>
          </p:cNvPicPr>
          <p:nvPr/>
        </p:nvPicPr>
        <p:blipFill>
          <a:blip r:embed="rId6"/>
          <a:stretch>
            <a:fillRect/>
          </a:stretch>
        </p:blipFill>
        <p:spPr>
          <a:xfrm>
            <a:off x="609600" y="6034309"/>
            <a:ext cx="6641269" cy="602656"/>
          </a:xfrm>
          <a:prstGeom prst="rect">
            <a:avLst/>
          </a:prstGeom>
        </p:spPr>
      </p:pic>
      <p:pic>
        <p:nvPicPr>
          <p:cNvPr id="16" name="图片 15">
            <a:extLst>
              <a:ext uri="{FF2B5EF4-FFF2-40B4-BE49-F238E27FC236}">
                <a16:creationId xmlns:a16="http://schemas.microsoft.com/office/drawing/2014/main" id="{445DB8A5-09AA-D9DB-50DC-49A20FDC53FE}"/>
              </a:ext>
            </a:extLst>
          </p:cNvPr>
          <p:cNvPicPr>
            <a:picLocks noChangeAspect="1"/>
          </p:cNvPicPr>
          <p:nvPr/>
        </p:nvPicPr>
        <p:blipFill>
          <a:blip r:embed="rId7"/>
          <a:stretch>
            <a:fillRect/>
          </a:stretch>
        </p:blipFill>
        <p:spPr>
          <a:xfrm>
            <a:off x="7537442" y="5207483"/>
            <a:ext cx="4450251" cy="828822"/>
          </a:xfrm>
          <a:prstGeom prst="rect">
            <a:avLst/>
          </a:prstGeom>
        </p:spPr>
      </p:pic>
      <p:sp>
        <p:nvSpPr>
          <p:cNvPr id="18" name="文本框 17">
            <a:extLst>
              <a:ext uri="{FF2B5EF4-FFF2-40B4-BE49-F238E27FC236}">
                <a16:creationId xmlns:a16="http://schemas.microsoft.com/office/drawing/2014/main" id="{EA70A8E6-835A-DABE-7787-697527E8D237}"/>
              </a:ext>
            </a:extLst>
          </p:cNvPr>
          <p:cNvSpPr txBox="1"/>
          <p:nvPr/>
        </p:nvSpPr>
        <p:spPr>
          <a:xfrm>
            <a:off x="1022538" y="5589773"/>
            <a:ext cx="6094878" cy="369332"/>
          </a:xfrm>
          <a:prstGeom prst="rect">
            <a:avLst/>
          </a:prstGeom>
          <a:noFill/>
        </p:spPr>
        <p:txBody>
          <a:bodyPr wrap="square">
            <a:spAutoFit/>
          </a:bodyPr>
          <a:lstStyle/>
          <a:p>
            <a:pPr>
              <a:spcBef>
                <a:spcPts val="300"/>
              </a:spcBef>
              <a:spcAft>
                <a:spcPts val="300"/>
              </a:spcAft>
            </a:pPr>
            <a:r>
              <a:rPr lang="en-US" altLang="zh-CN" sz="1800">
                <a:latin typeface="Comic Sans MS" panose="030F0702030302020204" pitchFamily="66" charset="0"/>
              </a:rPr>
              <a:t>Wuxi Innovation Technology Co., Ltd</a:t>
            </a:r>
          </a:p>
        </p:txBody>
      </p:sp>
      <p:sp>
        <p:nvSpPr>
          <p:cNvPr id="20" name="文本框 19">
            <a:extLst>
              <a:ext uri="{FF2B5EF4-FFF2-40B4-BE49-F238E27FC236}">
                <a16:creationId xmlns:a16="http://schemas.microsoft.com/office/drawing/2014/main" id="{FCA09454-9DF5-7F6A-15B3-23099FB4C629}"/>
              </a:ext>
            </a:extLst>
          </p:cNvPr>
          <p:cNvSpPr txBox="1"/>
          <p:nvPr/>
        </p:nvSpPr>
        <p:spPr>
          <a:xfrm>
            <a:off x="4344606" y="5987019"/>
            <a:ext cx="6094878" cy="369332"/>
          </a:xfrm>
          <a:prstGeom prst="rect">
            <a:avLst/>
          </a:prstGeom>
          <a:noFill/>
        </p:spPr>
        <p:txBody>
          <a:bodyPr wrap="square">
            <a:spAutoFit/>
          </a:bodyPr>
          <a:lstStyle/>
          <a:p>
            <a:pPr>
              <a:spcBef>
                <a:spcPts val="300"/>
              </a:spcBef>
              <a:spcAft>
                <a:spcPts val="300"/>
              </a:spcAft>
            </a:pPr>
            <a:r>
              <a:rPr lang="en-US" altLang="zh-CN" sz="1800">
                <a:latin typeface="Comic Sans MS" panose="030F0702030302020204" pitchFamily="66" charset="0"/>
              </a:rPr>
              <a:t>TOKO cryogenic valves</a:t>
            </a:r>
          </a:p>
        </p:txBody>
      </p:sp>
      <p:pic>
        <p:nvPicPr>
          <p:cNvPr id="22" name="图片 21">
            <a:extLst>
              <a:ext uri="{FF2B5EF4-FFF2-40B4-BE49-F238E27FC236}">
                <a16:creationId xmlns:a16="http://schemas.microsoft.com/office/drawing/2014/main" id="{FCB002BC-CDAA-12E3-D901-7DCC1667770C}"/>
              </a:ext>
            </a:extLst>
          </p:cNvPr>
          <p:cNvPicPr>
            <a:picLocks noChangeAspect="1"/>
          </p:cNvPicPr>
          <p:nvPr/>
        </p:nvPicPr>
        <p:blipFill>
          <a:blip r:embed="rId8"/>
          <a:stretch>
            <a:fillRect/>
          </a:stretch>
        </p:blipFill>
        <p:spPr>
          <a:xfrm>
            <a:off x="8623388" y="6105188"/>
            <a:ext cx="1536612" cy="616288"/>
          </a:xfrm>
          <a:prstGeom prst="rect">
            <a:avLst/>
          </a:prstGeom>
        </p:spPr>
      </p:pic>
    </p:spTree>
    <p:extLst>
      <p:ext uri="{BB962C8B-B14F-4D97-AF65-F5344CB8AC3E}">
        <p14:creationId xmlns:p14="http://schemas.microsoft.com/office/powerpoint/2010/main" val="31672253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a:extLst>
              <a:ext uri="{FF2B5EF4-FFF2-40B4-BE49-F238E27FC236}">
                <a16:creationId xmlns:a16="http://schemas.microsoft.com/office/drawing/2014/main" id="{E1EF462A-EEBD-4792-AEB7-1F912CEDCDB3}"/>
              </a:ext>
            </a:extLst>
          </p:cNvPr>
          <p:cNvSpPr>
            <a:spLocks noGrp="1"/>
          </p:cNvSpPr>
          <p:nvPr>
            <p:ph idx="1"/>
          </p:nvPr>
        </p:nvSpPr>
        <p:spPr>
          <a:xfrm>
            <a:off x="475159" y="1163610"/>
            <a:ext cx="10972800" cy="4840303"/>
          </a:xfrm>
        </p:spPr>
        <p:txBody>
          <a:bodyPr>
            <a:normAutofit fontScale="92500" lnSpcReduction="20000"/>
          </a:bodyPr>
          <a:lstStyle/>
          <a:p>
            <a:pPr marL="285750" indent="-285750" algn="just">
              <a:spcBef>
                <a:spcPts val="600"/>
              </a:spcBef>
              <a:spcAft>
                <a:spcPts val="600"/>
              </a:spcAft>
              <a:buFont typeface="Wingdings" panose="05000000000000000000" pitchFamily="2" charset="2"/>
              <a:buChar char="u"/>
            </a:pPr>
            <a:r>
              <a:rPr lang="en-US" altLang="zh-CN" sz="2400" b="1" dirty="0">
                <a:latin typeface="Comic Sans MS" panose="030F0702030302020204" pitchFamily="66" charset="0"/>
                <a:cs typeface="Times New Roman" panose="02020603050405020304" pitchFamily="18" charset="0"/>
              </a:rPr>
              <a:t>Previous CDR and TDR works have laid a good foundation for the further design.</a:t>
            </a:r>
          </a:p>
          <a:p>
            <a:pPr marL="285750" indent="-285750" algn="just">
              <a:spcBef>
                <a:spcPts val="600"/>
              </a:spcBef>
              <a:spcAft>
                <a:spcPts val="600"/>
              </a:spcAft>
              <a:buFont typeface="Wingdings" panose="05000000000000000000" pitchFamily="2" charset="2"/>
              <a:buChar char="u"/>
            </a:pPr>
            <a:r>
              <a:rPr lang="en-US" altLang="zh-CN" sz="2400" b="1" dirty="0">
                <a:latin typeface="Comic Sans MS" panose="030F0702030302020204" pitchFamily="66" charset="0"/>
                <a:cs typeface="Times New Roman" panose="02020603050405020304" pitchFamily="18" charset="0"/>
              </a:rPr>
              <a:t>The main work in the EDR phase of the cryogenic system mainly includes: </a:t>
            </a:r>
          </a:p>
          <a:p>
            <a:pPr algn="just">
              <a:spcBef>
                <a:spcPts val="600"/>
              </a:spcBef>
              <a:spcAft>
                <a:spcPts val="600"/>
              </a:spcAft>
              <a:buFont typeface="Wingdings" panose="05000000000000000000" pitchFamily="2" charset="2"/>
              <a:buChar char="Ø"/>
            </a:pPr>
            <a:r>
              <a:rPr lang="en-US" altLang="zh-CN" sz="2400" dirty="0">
                <a:latin typeface="Comic Sans MS" panose="030F0702030302020204" pitchFamily="66" charset="0"/>
                <a:cs typeface="Times New Roman" panose="02020603050405020304" pitchFamily="18" charset="0"/>
              </a:rPr>
              <a:t>Completion of the full size 650MHz cryomodule test</a:t>
            </a:r>
          </a:p>
          <a:p>
            <a:pPr algn="just">
              <a:spcBef>
                <a:spcPts val="600"/>
              </a:spcBef>
              <a:spcAft>
                <a:spcPts val="600"/>
              </a:spcAft>
              <a:buFont typeface="Wingdings" panose="05000000000000000000" pitchFamily="2" charset="2"/>
              <a:buChar char="Ø"/>
            </a:pPr>
            <a:r>
              <a:rPr lang="en-US" altLang="zh-CN" sz="2400" dirty="0">
                <a:latin typeface="Comic Sans MS" panose="030F0702030302020204" pitchFamily="66" charset="0"/>
                <a:cs typeface="Times New Roman" panose="02020603050405020304" pitchFamily="18" charset="0"/>
              </a:rPr>
              <a:t>System process design and optimization;</a:t>
            </a:r>
          </a:p>
          <a:p>
            <a:pPr algn="just">
              <a:spcBef>
                <a:spcPts val="600"/>
              </a:spcBef>
              <a:spcAft>
                <a:spcPts val="600"/>
              </a:spcAft>
              <a:buFont typeface="Wingdings" panose="05000000000000000000" pitchFamily="2" charset="2"/>
              <a:buChar char="Ø"/>
            </a:pPr>
            <a:r>
              <a:rPr lang="en-US" altLang="zh-CN" sz="2400" dirty="0">
                <a:latin typeface="Comic Sans MS" panose="030F0702030302020204" pitchFamily="66" charset="0"/>
                <a:cs typeface="Times New Roman" panose="02020603050405020304" pitchFamily="18" charset="0"/>
              </a:rPr>
              <a:t>Overall layout improvement;</a:t>
            </a:r>
          </a:p>
          <a:p>
            <a:pPr algn="just">
              <a:spcBef>
                <a:spcPts val="600"/>
              </a:spcBef>
              <a:spcAft>
                <a:spcPts val="600"/>
              </a:spcAft>
              <a:buFont typeface="Wingdings" panose="05000000000000000000" pitchFamily="2" charset="2"/>
              <a:buChar char="Ø"/>
            </a:pPr>
            <a:r>
              <a:rPr lang="en-US" altLang="zh-CN" sz="2400" dirty="0">
                <a:latin typeface="Comic Sans MS" panose="030F0702030302020204" pitchFamily="66" charset="0"/>
                <a:cs typeface="Times New Roman" panose="02020603050405020304" pitchFamily="18" charset="0"/>
              </a:rPr>
              <a:t>Carrying out research on some key equipment and technologies (2K HX, digital twin cryogenic system);</a:t>
            </a:r>
          </a:p>
          <a:p>
            <a:pPr algn="just">
              <a:spcBef>
                <a:spcPts val="600"/>
              </a:spcBef>
              <a:spcAft>
                <a:spcPts val="600"/>
              </a:spcAft>
              <a:buFont typeface="Wingdings" panose="05000000000000000000" pitchFamily="2" charset="2"/>
              <a:buChar char="Ø"/>
            </a:pPr>
            <a:r>
              <a:rPr lang="en-US" altLang="zh-CN" sz="2400" b="1" dirty="0">
                <a:latin typeface="Comic Sans MS" panose="030F0702030302020204" pitchFamily="66" charset="0"/>
                <a:cs typeface="Times New Roman" panose="02020603050405020304" pitchFamily="18" charset="0"/>
              </a:rPr>
              <a:t>……</a:t>
            </a:r>
          </a:p>
          <a:p>
            <a:pPr algn="just">
              <a:spcBef>
                <a:spcPts val="600"/>
              </a:spcBef>
              <a:spcAft>
                <a:spcPts val="600"/>
              </a:spcAft>
              <a:buFont typeface="Wingdings" panose="05000000000000000000" pitchFamily="2" charset="2"/>
              <a:buChar char="u"/>
            </a:pPr>
            <a:r>
              <a:rPr lang="en-US" altLang="zh-CN" sz="2400" b="1" dirty="0">
                <a:latin typeface="Comic Sans MS" panose="030F0702030302020204" pitchFamily="66" charset="0"/>
                <a:cs typeface="Times New Roman" panose="02020603050405020304" pitchFamily="18" charset="0"/>
              </a:rPr>
              <a:t>Further optimization works are going on, and fully prepared for the completion of  CEPC EDR!</a:t>
            </a:r>
          </a:p>
        </p:txBody>
      </p:sp>
      <p:sp>
        <p:nvSpPr>
          <p:cNvPr id="3" name="标题 2">
            <a:extLst>
              <a:ext uri="{FF2B5EF4-FFF2-40B4-BE49-F238E27FC236}">
                <a16:creationId xmlns:a16="http://schemas.microsoft.com/office/drawing/2014/main" id="{DB62F49C-23B6-4BA6-96EC-5F5E0C337CB5}"/>
              </a:ext>
            </a:extLst>
          </p:cNvPr>
          <p:cNvSpPr>
            <a:spLocks noGrp="1"/>
          </p:cNvSpPr>
          <p:nvPr>
            <p:ph type="title"/>
          </p:nvPr>
        </p:nvSpPr>
        <p:spPr/>
        <p:txBody>
          <a:bodyPr vert="horz" lIns="91440" tIns="45720" rIns="91440" bIns="45720" rtlCol="0" anchor="ctr">
            <a:normAutofit/>
          </a:bodyPr>
          <a:lstStyle/>
          <a:p>
            <a:r>
              <a:rPr lang="en-US" altLang="zh-CN" sz="3600">
                <a:latin typeface="Times New Roman" pitchFamily="18" charset="0"/>
                <a:ea typeface="黑体" pitchFamily="49" charset="-122"/>
              </a:rPr>
              <a:t>Conclusion</a:t>
            </a:r>
            <a:endParaRPr lang="zh-CN" altLang="en-US" sz="3600" dirty="0">
              <a:latin typeface="Times New Roman" pitchFamily="18" charset="0"/>
              <a:ea typeface="黑体" pitchFamily="49" charset="-122"/>
            </a:endParaRPr>
          </a:p>
        </p:txBody>
      </p:sp>
      <p:sp>
        <p:nvSpPr>
          <p:cNvPr id="5" name="灯片编号占位符 4">
            <a:extLst>
              <a:ext uri="{FF2B5EF4-FFF2-40B4-BE49-F238E27FC236}">
                <a16:creationId xmlns:a16="http://schemas.microsoft.com/office/drawing/2014/main" id="{A8775E27-BE1A-420F-9F9D-AC7173583A59}"/>
              </a:ext>
            </a:extLst>
          </p:cNvPr>
          <p:cNvSpPr>
            <a:spLocks noGrp="1"/>
          </p:cNvSpPr>
          <p:nvPr>
            <p:ph type="sldNum" sz="quarter" idx="12"/>
          </p:nvPr>
        </p:nvSpPr>
        <p:spPr/>
        <p:txBody>
          <a:bodyPr/>
          <a:lstStyle/>
          <a:p>
            <a:fld id="{F15E9139-A00B-4B2A-98A6-095DC08F1345}" type="slidenum">
              <a:rPr lang="zh-CN" altLang="en-US" smtClean="0"/>
              <a:pPr/>
              <a:t>31</a:t>
            </a:fld>
            <a:endParaRPr lang="zh-CN" altLang="en-US" dirty="0"/>
          </a:p>
        </p:txBody>
      </p:sp>
      <p:sp>
        <p:nvSpPr>
          <p:cNvPr id="6" name="矩形 5">
            <a:extLst>
              <a:ext uri="{FF2B5EF4-FFF2-40B4-BE49-F238E27FC236}">
                <a16:creationId xmlns:a16="http://schemas.microsoft.com/office/drawing/2014/main" id="{D6A861D8-6491-4C98-9180-EA72CB50AE0D}"/>
              </a:ext>
            </a:extLst>
          </p:cNvPr>
          <p:cNvSpPr/>
          <p:nvPr/>
        </p:nvSpPr>
        <p:spPr>
          <a:xfrm>
            <a:off x="2845161" y="5859073"/>
            <a:ext cx="6232795" cy="707886"/>
          </a:xfrm>
          <a:prstGeom prst="rect">
            <a:avLst/>
          </a:prstGeom>
          <a:noFill/>
        </p:spPr>
        <p:txBody>
          <a:bodyPr wrap="non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CN" sz="4000" b="1" i="0" u="none" strike="noStrike" kern="0" cap="none" spc="0" normalizeH="0" baseline="0" noProof="0" dirty="0">
                <a:ln w="12700" cmpd="sng">
                  <a:solidFill>
                    <a:srgbClr val="44C1A3"/>
                  </a:solidFill>
                  <a:prstDash val="solid"/>
                </a:ln>
                <a:solidFill>
                  <a:srgbClr val="0000FF"/>
                </a:solidFill>
                <a:effectLst/>
                <a:uLnTx/>
                <a:uFillTx/>
              </a:rPr>
              <a:t>Thanks for Your Attention</a:t>
            </a:r>
            <a:r>
              <a:rPr kumimoji="0" lang="zh-CN" altLang="en-US" sz="4000" b="1" i="0" u="none" strike="noStrike" kern="0" cap="none" spc="0" normalizeH="0" baseline="0" noProof="0" dirty="0">
                <a:ln w="12700" cmpd="sng">
                  <a:solidFill>
                    <a:srgbClr val="44C1A3"/>
                  </a:solidFill>
                  <a:prstDash val="solid"/>
                </a:ln>
                <a:solidFill>
                  <a:srgbClr val="0000FF"/>
                </a:solidFill>
                <a:effectLst/>
                <a:uLnTx/>
                <a:uFillTx/>
              </a:rPr>
              <a:t>！</a:t>
            </a:r>
            <a:endParaRPr kumimoji="0" lang="en-US" altLang="zh-CN" sz="4000" b="1" i="0" u="none" strike="noStrike" kern="0" cap="none" spc="0" normalizeH="0" baseline="0" noProof="0" dirty="0">
              <a:ln w="12700" cmpd="sng">
                <a:solidFill>
                  <a:srgbClr val="44C1A3"/>
                </a:solidFill>
                <a:prstDash val="solid"/>
              </a:ln>
              <a:solidFill>
                <a:srgbClr val="0000FF"/>
              </a:solidFill>
              <a:effectLst/>
              <a:uLnTx/>
              <a:uFillTx/>
            </a:endParaRPr>
          </a:p>
        </p:txBody>
      </p:sp>
    </p:spTree>
    <p:extLst>
      <p:ext uri="{BB962C8B-B14F-4D97-AF65-F5344CB8AC3E}">
        <p14:creationId xmlns:p14="http://schemas.microsoft.com/office/powerpoint/2010/main" val="27214482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表格 6">
            <a:extLst>
              <a:ext uri="{FF2B5EF4-FFF2-40B4-BE49-F238E27FC236}">
                <a16:creationId xmlns:a16="http://schemas.microsoft.com/office/drawing/2014/main" id="{8252BA46-7DC9-88C5-E35F-A98C979061C4}"/>
              </a:ext>
            </a:extLst>
          </p:cNvPr>
          <p:cNvGraphicFramePr>
            <a:graphicFrameLocks noGrp="1"/>
          </p:cNvGraphicFramePr>
          <p:nvPr>
            <p:extLst>
              <p:ext uri="{D42A27DB-BD31-4B8C-83A1-F6EECF244321}">
                <p14:modId xmlns:p14="http://schemas.microsoft.com/office/powerpoint/2010/main" val="2281667275"/>
              </p:ext>
            </p:extLst>
          </p:nvPr>
        </p:nvGraphicFramePr>
        <p:xfrm>
          <a:off x="212223" y="683788"/>
          <a:ext cx="11767554" cy="6126480"/>
        </p:xfrm>
        <a:graphic>
          <a:graphicData uri="http://schemas.openxmlformats.org/drawingml/2006/table">
            <a:tbl>
              <a:tblPr firstRow="1" bandRow="1">
                <a:tableStyleId>{5C22544A-7EE6-4342-B048-85BDC9FD1C3A}</a:tableStyleId>
              </a:tblPr>
              <a:tblGrid>
                <a:gridCol w="443378">
                  <a:extLst>
                    <a:ext uri="{9D8B030D-6E8A-4147-A177-3AD203B41FA5}">
                      <a16:colId xmlns:a16="http://schemas.microsoft.com/office/drawing/2014/main" val="3922560796"/>
                    </a:ext>
                  </a:extLst>
                </a:gridCol>
                <a:gridCol w="1427755">
                  <a:extLst>
                    <a:ext uri="{9D8B030D-6E8A-4147-A177-3AD203B41FA5}">
                      <a16:colId xmlns:a16="http://schemas.microsoft.com/office/drawing/2014/main" val="2141734919"/>
                    </a:ext>
                  </a:extLst>
                </a:gridCol>
                <a:gridCol w="2166911">
                  <a:extLst>
                    <a:ext uri="{9D8B030D-6E8A-4147-A177-3AD203B41FA5}">
                      <a16:colId xmlns:a16="http://schemas.microsoft.com/office/drawing/2014/main" val="3785507316"/>
                    </a:ext>
                  </a:extLst>
                </a:gridCol>
                <a:gridCol w="3695998">
                  <a:extLst>
                    <a:ext uri="{9D8B030D-6E8A-4147-A177-3AD203B41FA5}">
                      <a16:colId xmlns:a16="http://schemas.microsoft.com/office/drawing/2014/main" val="1529613863"/>
                    </a:ext>
                  </a:extLst>
                </a:gridCol>
                <a:gridCol w="4033512">
                  <a:extLst>
                    <a:ext uri="{9D8B030D-6E8A-4147-A177-3AD203B41FA5}">
                      <a16:colId xmlns:a16="http://schemas.microsoft.com/office/drawing/2014/main" val="3466779180"/>
                    </a:ext>
                  </a:extLst>
                </a:gridCol>
              </a:tblGrid>
              <a:tr h="219591">
                <a:tc>
                  <a:txBody>
                    <a:bodyPr/>
                    <a:lstStyle/>
                    <a:p>
                      <a:endParaRPr lang="zh-CN" altLang="en-US" sz="1200">
                        <a:latin typeface="Comic Sans MS" panose="030F0702030302020204" pitchFamily="66" charset="0"/>
                      </a:endParaRPr>
                    </a:p>
                  </a:txBody>
                  <a:tcPr/>
                </a:tc>
                <a:tc gridSpan="2">
                  <a:txBody>
                    <a:bodyPr/>
                    <a:lstStyle/>
                    <a:p>
                      <a:r>
                        <a:rPr lang="en-US" altLang="zh-CN" sz="1200">
                          <a:solidFill>
                            <a:srgbClr val="FFFFFF"/>
                          </a:solidFill>
                          <a:latin typeface="Comic Sans MS" panose="030F0702030302020204" pitchFamily="66" charset="0"/>
                        </a:rPr>
                        <a:t> Cryogenic system Composition </a:t>
                      </a:r>
                      <a:endParaRPr lang="zh-CN" altLang="en-US" sz="1200">
                        <a:solidFill>
                          <a:srgbClr val="FFFFFF"/>
                        </a:solidFill>
                        <a:latin typeface="Comic Sans MS" panose="030F0702030302020204" pitchFamily="66" charset="0"/>
                      </a:endParaRPr>
                    </a:p>
                  </a:txBody>
                  <a:tcPr/>
                </a:tc>
                <a:tc hMerge="1">
                  <a:txBody>
                    <a:bodyPr/>
                    <a:lstStyle/>
                    <a:p>
                      <a:endParaRPr lang="zh-CN" altLang="en-US" sz="1200">
                        <a:solidFill>
                          <a:srgbClr val="FFFFFF"/>
                        </a:solidFill>
                        <a:latin typeface="Comic Sans MS" panose="030F0702030302020204" pitchFamily="66" charset="0"/>
                      </a:endParaRPr>
                    </a:p>
                  </a:txBody>
                  <a:tcPr/>
                </a:tc>
                <a:tc>
                  <a:txBody>
                    <a:bodyPr/>
                    <a:lstStyle/>
                    <a:p>
                      <a:pPr algn="ctr"/>
                      <a:r>
                        <a:rPr lang="en-US" altLang="zh-CN" sz="1200">
                          <a:solidFill>
                            <a:srgbClr val="FFFFFF"/>
                          </a:solidFill>
                          <a:latin typeface="Comic Sans MS" panose="030F0702030302020204" pitchFamily="66" charset="0"/>
                        </a:rPr>
                        <a:t>TDR</a:t>
                      </a:r>
                      <a:endParaRPr lang="zh-CN" altLang="en-US" sz="1200">
                        <a:solidFill>
                          <a:srgbClr val="FFFFFF"/>
                        </a:solidFill>
                        <a:latin typeface="Comic Sans MS" panose="030F0702030302020204" pitchFamily="66" charset="0"/>
                      </a:endParaRPr>
                    </a:p>
                  </a:txBody>
                  <a:tcPr/>
                </a:tc>
                <a:tc>
                  <a:txBody>
                    <a:bodyPr/>
                    <a:lstStyle/>
                    <a:p>
                      <a:pPr algn="ctr"/>
                      <a:r>
                        <a:rPr lang="en-US" altLang="zh-CN" sz="1200">
                          <a:solidFill>
                            <a:srgbClr val="FFFFFF"/>
                          </a:solidFill>
                          <a:latin typeface="Comic Sans MS" panose="030F0702030302020204" pitchFamily="66" charset="0"/>
                        </a:rPr>
                        <a:t>EDR</a:t>
                      </a:r>
                      <a:endParaRPr lang="zh-CN" altLang="en-US" sz="1200">
                        <a:solidFill>
                          <a:srgbClr val="FFFFFF"/>
                        </a:solidFill>
                        <a:latin typeface="Comic Sans MS" panose="030F0702030302020204" pitchFamily="66" charset="0"/>
                      </a:endParaRPr>
                    </a:p>
                  </a:txBody>
                  <a:tcPr/>
                </a:tc>
                <a:extLst>
                  <a:ext uri="{0D108BD9-81ED-4DB2-BD59-A6C34878D82A}">
                    <a16:rowId xmlns:a16="http://schemas.microsoft.com/office/drawing/2014/main" val="2760565815"/>
                  </a:ext>
                </a:extLst>
              </a:tr>
              <a:tr h="365985">
                <a:tc rowSpan="2">
                  <a:txBody>
                    <a:bodyPr/>
                    <a:lstStyle/>
                    <a:p>
                      <a:r>
                        <a:rPr lang="en-US" altLang="zh-CN" sz="1200" b="1">
                          <a:latin typeface="Comic Sans MS" panose="030F0702030302020204" pitchFamily="66" charset="0"/>
                        </a:rPr>
                        <a:t>1</a:t>
                      </a:r>
                      <a:endParaRPr lang="zh-CN" altLang="en-US" sz="1200" b="1">
                        <a:latin typeface="Comic Sans MS" panose="030F0702030302020204" pitchFamily="66" charset="0"/>
                      </a:endParaRPr>
                    </a:p>
                  </a:txBody>
                  <a:tcPr anchor="ctr" anchorCtr="1"/>
                </a:tc>
                <a:tc rowSpan="2">
                  <a:txBody>
                    <a:bodyPr/>
                    <a:lstStyle/>
                    <a:p>
                      <a:r>
                        <a:rPr lang="en-US" altLang="zh-CN" sz="1200" b="1">
                          <a:latin typeface="Comic Sans MS" panose="030F0702030302020204" pitchFamily="66" charset="0"/>
                        </a:rPr>
                        <a:t>Process flow scheme design and simulation</a:t>
                      </a:r>
                      <a:endParaRPr lang="zh-CN" altLang="en-US" sz="1200" b="1">
                        <a:latin typeface="Comic Sans MS" panose="030F0702030302020204" pitchFamily="66" charset="0"/>
                      </a:endParaRPr>
                    </a:p>
                  </a:txBody>
                  <a:tcPr anchor="ctr" anchorCtr="1"/>
                </a:tc>
                <a:tc>
                  <a:txBody>
                    <a:bodyPr/>
                    <a:lstStyle/>
                    <a:p>
                      <a:r>
                        <a:rPr lang="en-US" altLang="zh-CN" sz="1200" b="1">
                          <a:latin typeface="Comic Sans MS" panose="030F0702030302020204" pitchFamily="66" charset="0"/>
                        </a:rPr>
                        <a:t>SRF side</a:t>
                      </a:r>
                      <a:endParaRPr lang="zh-CN" altLang="en-US" sz="1200" b="1">
                        <a:latin typeface="Comic Sans MS" panose="030F0702030302020204" pitchFamily="66" charset="0"/>
                      </a:endParaRPr>
                    </a:p>
                  </a:txBody>
                  <a:tcPr anchor="ctr" anchorCtr="1"/>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dirty="0">
                          <a:latin typeface="Comic Sans MS" panose="030F0702030302020204" pitchFamily="66" charset="0"/>
                        </a:rPr>
                        <a:t>Completed 2K, 5~8K circuit, 40~70K TS Process flow scheme design and calculation; </a:t>
                      </a:r>
                      <a:endParaRPr lang="zh-CN" altLang="en-US" sz="1200" dirty="0">
                        <a:latin typeface="Comic Sans MS" panose="030F0702030302020204" pitchFamily="66" charset="0"/>
                      </a:endParaRPr>
                    </a:p>
                  </a:txBody>
                  <a:tcPr/>
                </a:tc>
                <a:tc>
                  <a:txBody>
                    <a:bodyPr/>
                    <a:lstStyle/>
                    <a:p>
                      <a:pPr marL="171450" indent="-171450" algn="just">
                        <a:buFont typeface="Arial" panose="020B0604020202020204" pitchFamily="34" charset="0"/>
                        <a:buChar char="•"/>
                      </a:pPr>
                      <a:r>
                        <a:rPr lang="en-US" altLang="zh-CN" sz="1200" b="0" dirty="0">
                          <a:solidFill>
                            <a:schemeClr val="tx1"/>
                          </a:solidFill>
                          <a:latin typeface="Comic Sans MS" panose="030F0702030302020204" pitchFamily="66" charset="0"/>
                        </a:rPr>
                        <a:t>Finalize the Cryogenic system peer review (End of 2024)</a:t>
                      </a:r>
                    </a:p>
                  </a:txBody>
                  <a:tcPr anchor="ctr" anchorCtr="1"/>
                </a:tc>
                <a:extLst>
                  <a:ext uri="{0D108BD9-81ED-4DB2-BD59-A6C34878D82A}">
                    <a16:rowId xmlns:a16="http://schemas.microsoft.com/office/drawing/2014/main" val="1483613863"/>
                  </a:ext>
                </a:extLst>
              </a:tr>
              <a:tr h="365985">
                <a:tc vMerge="1">
                  <a:txBody>
                    <a:bodyPr/>
                    <a:lstStyle/>
                    <a:p>
                      <a:endParaRPr lang="zh-CN" altLang="en-US" sz="1100">
                        <a:latin typeface="Comic Sans MS" panose="030F0702030302020204" pitchFamily="66" charset="0"/>
                      </a:endParaRPr>
                    </a:p>
                  </a:txBody>
                  <a:tcPr/>
                </a:tc>
                <a:tc vMerge="1">
                  <a:txBody>
                    <a:bodyPr/>
                    <a:lstStyle/>
                    <a:p>
                      <a:endParaRPr lang="zh-CN" altLang="en-US" sz="1100">
                        <a:latin typeface="Comic Sans MS" panose="030F0702030302020204" pitchFamily="66" charset="0"/>
                      </a:endParaRPr>
                    </a:p>
                  </a:txBody>
                  <a:tcPr/>
                </a:tc>
                <a:tc>
                  <a:txBody>
                    <a:bodyPr/>
                    <a:lstStyle/>
                    <a:p>
                      <a:r>
                        <a:rPr lang="en-US" altLang="zh-CN" sz="1200" b="1">
                          <a:latin typeface="Comic Sans MS" panose="030F0702030302020204" pitchFamily="66" charset="0"/>
                        </a:rPr>
                        <a:t>SC magnet side</a:t>
                      </a:r>
                      <a:endParaRPr lang="zh-CN" altLang="en-US" sz="1200" b="1">
                        <a:latin typeface="Comic Sans MS" panose="030F0702030302020204" pitchFamily="66" charset="0"/>
                      </a:endParaRPr>
                    </a:p>
                  </a:txBody>
                  <a:tcPr anchor="ctr" anchorCtr="1"/>
                </a:tc>
                <a:tc>
                  <a:txBody>
                    <a:bodyPr/>
                    <a:lstStyle/>
                    <a:p>
                      <a:pPr marL="171450" indent="-171450">
                        <a:buFont typeface="Wingdings" panose="05000000000000000000" pitchFamily="2" charset="2"/>
                        <a:buChar char="ü"/>
                      </a:pPr>
                      <a:r>
                        <a:rPr lang="en-US" altLang="zh-CN" sz="1200" dirty="0">
                          <a:latin typeface="Comic Sans MS" panose="030F0702030302020204" pitchFamily="66" charset="0"/>
                        </a:rPr>
                        <a:t>Completed MDI/Detector cryostat preliminary cooling scheme design &amp; calculation </a:t>
                      </a:r>
                    </a:p>
                  </a:txBody>
                  <a:tcP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zh-CN" sz="1200" b="0" dirty="0">
                          <a:solidFill>
                            <a:schemeClr val="tx1"/>
                          </a:solidFill>
                          <a:latin typeface="Comic Sans MS" panose="030F0702030302020204" pitchFamily="66" charset="0"/>
                        </a:rPr>
                        <a:t>MDI/detector more detailed scheme design &amp; calculation, verification in EDR</a:t>
                      </a:r>
                    </a:p>
                  </a:txBody>
                  <a:tcPr anchor="ctr" anchorCtr="1"/>
                </a:tc>
                <a:extLst>
                  <a:ext uri="{0D108BD9-81ED-4DB2-BD59-A6C34878D82A}">
                    <a16:rowId xmlns:a16="http://schemas.microsoft.com/office/drawing/2014/main" val="1697446775"/>
                  </a:ext>
                </a:extLst>
              </a:tr>
              <a:tr h="512379">
                <a:tc rowSpan="2">
                  <a:txBody>
                    <a:bodyPr/>
                    <a:lstStyle/>
                    <a:p>
                      <a:r>
                        <a:rPr lang="en-US" altLang="zh-CN" sz="1200" b="1">
                          <a:latin typeface="Comic Sans MS" panose="030F0702030302020204" pitchFamily="66" charset="0"/>
                        </a:rPr>
                        <a:t>2</a:t>
                      </a:r>
                      <a:endParaRPr lang="zh-CN" altLang="en-US" sz="1200" b="1">
                        <a:latin typeface="Comic Sans MS" panose="030F0702030302020204" pitchFamily="66" charset="0"/>
                      </a:endParaRPr>
                    </a:p>
                  </a:txBody>
                  <a:tcPr anchor="ctr" anchorCtr="1"/>
                </a:tc>
                <a:tc rowSpan="2">
                  <a:txBody>
                    <a:bodyPr/>
                    <a:lstStyle/>
                    <a:p>
                      <a:r>
                        <a:rPr lang="en-US" altLang="zh-CN" sz="1200" b="1">
                          <a:latin typeface="Comic Sans MS" panose="030F0702030302020204" pitchFamily="66" charset="0"/>
                        </a:rPr>
                        <a:t>Cryomodule/Cryostat design</a:t>
                      </a:r>
                      <a:endParaRPr lang="zh-CN" altLang="en-US" sz="1200" b="1">
                        <a:latin typeface="Comic Sans MS" panose="030F0702030302020204" pitchFamily="66" charset="0"/>
                      </a:endParaRPr>
                    </a:p>
                  </a:txBody>
                  <a:tcPr anchor="ctr" anchorCtr="1"/>
                </a:tc>
                <a:tc>
                  <a:txBody>
                    <a:bodyPr/>
                    <a:lstStyle/>
                    <a:p>
                      <a:r>
                        <a:rPr lang="en-US" altLang="zh-CN" sz="1200" b="1">
                          <a:latin typeface="Comic Sans MS" panose="030F0702030302020204" pitchFamily="66" charset="0"/>
                        </a:rPr>
                        <a:t>SRF cavity cryomodule</a:t>
                      </a:r>
                      <a:endParaRPr lang="zh-CN" altLang="en-US" sz="1200" b="1">
                        <a:latin typeface="Comic Sans MS" panose="030F0702030302020204" pitchFamily="66" charset="0"/>
                      </a:endParaRPr>
                    </a:p>
                  </a:txBody>
                  <a:tcPr anchor="ctr" anchorCtr="1"/>
                </a:tc>
                <a:tc>
                  <a:txBody>
                    <a:bodyPr/>
                    <a:lstStyle/>
                    <a:p>
                      <a:pPr marL="171450" indent="-171450">
                        <a:buFont typeface="Wingdings" panose="05000000000000000000" pitchFamily="2" charset="2"/>
                        <a:buChar char="ü"/>
                      </a:pPr>
                      <a:r>
                        <a:rPr lang="en-US" altLang="zh-CN" sz="1200" dirty="0">
                          <a:latin typeface="Comic Sans MS" panose="030F0702030302020204" pitchFamily="66" charset="0"/>
                        </a:rPr>
                        <a:t>Completed 1.3GHz high performance cryomodule design, manufacturing and 2K HT test; achieved word-leading results</a:t>
                      </a:r>
                      <a:endParaRPr lang="zh-CN" altLang="en-US" sz="1200" dirty="0">
                        <a:latin typeface="Comic Sans MS" panose="030F0702030302020204" pitchFamily="66" charset="0"/>
                      </a:endParaRPr>
                    </a:p>
                  </a:txBody>
                  <a:tcPr/>
                </a:tc>
                <a:tc>
                  <a:txBody>
                    <a:bodyPr/>
                    <a:lstStyle/>
                    <a:p>
                      <a:pPr marL="171450" indent="-171450" algn="just">
                        <a:buFont typeface="Arial" panose="020B0604020202020204" pitchFamily="34" charset="0"/>
                        <a:buChar char="•"/>
                      </a:pPr>
                      <a:r>
                        <a:rPr lang="en-US" altLang="zh-CN" sz="1200" b="0" dirty="0">
                          <a:solidFill>
                            <a:schemeClr val="tx1"/>
                          </a:solidFill>
                          <a:latin typeface="Comic Sans MS" panose="030F0702030302020204" pitchFamily="66" charset="0"/>
                        </a:rPr>
                        <a:t>Need to complete full-size 650MHz cryomodule cryogenic test in 2025/2026 beginning</a:t>
                      </a:r>
                      <a:endParaRPr lang="zh-CN" altLang="en-US" sz="1200" b="0" dirty="0">
                        <a:solidFill>
                          <a:schemeClr val="tx1"/>
                        </a:solidFill>
                        <a:latin typeface="Comic Sans MS" panose="030F0702030302020204" pitchFamily="66" charset="0"/>
                      </a:endParaRPr>
                    </a:p>
                  </a:txBody>
                  <a:tcPr anchor="ctr" anchorCtr="1"/>
                </a:tc>
                <a:extLst>
                  <a:ext uri="{0D108BD9-81ED-4DB2-BD59-A6C34878D82A}">
                    <a16:rowId xmlns:a16="http://schemas.microsoft.com/office/drawing/2014/main" val="3776020213"/>
                  </a:ext>
                </a:extLst>
              </a:tr>
              <a:tr h="658774">
                <a:tc vMerge="1">
                  <a:txBody>
                    <a:bodyPr/>
                    <a:lstStyle/>
                    <a:p>
                      <a:endParaRPr lang="zh-CN" altLang="en-US" sz="1100">
                        <a:latin typeface="Comic Sans MS" panose="030F0702030302020204" pitchFamily="66" charset="0"/>
                      </a:endParaRPr>
                    </a:p>
                  </a:txBody>
                  <a:tcPr/>
                </a:tc>
                <a:tc vMerge="1">
                  <a:txBody>
                    <a:bodyPr/>
                    <a:lstStyle/>
                    <a:p>
                      <a:endParaRPr lang="zh-CN" altLang="en-US" sz="1100">
                        <a:latin typeface="Comic Sans MS" panose="030F0702030302020204" pitchFamily="66" charset="0"/>
                      </a:endParaRPr>
                    </a:p>
                  </a:txBody>
                  <a:tcPr/>
                </a:tc>
                <a:tc>
                  <a:txBody>
                    <a:bodyPr/>
                    <a:lstStyle/>
                    <a:p>
                      <a:r>
                        <a:rPr lang="en-US" altLang="zh-CN" sz="1200" b="1" dirty="0">
                          <a:latin typeface="Comic Sans MS" panose="030F0702030302020204" pitchFamily="66" charset="0"/>
                        </a:rPr>
                        <a:t>SC magnet cryostat</a:t>
                      </a:r>
                      <a:endParaRPr lang="zh-CN" altLang="en-US" sz="1200" b="1" dirty="0">
                        <a:latin typeface="Comic Sans MS" panose="030F0702030302020204" pitchFamily="66" charset="0"/>
                      </a:endParaRPr>
                    </a:p>
                  </a:txBody>
                  <a:tcPr anchor="ctr" anchorCtr="1"/>
                </a:tc>
                <a:tc>
                  <a:txBody>
                    <a:bodyPr/>
                    <a:lstStyle/>
                    <a:p>
                      <a:pPr marL="171450" indent="-171450">
                        <a:buFont typeface="Wingdings" panose="05000000000000000000" pitchFamily="2" charset="2"/>
                        <a:buChar char="ü"/>
                      </a:pPr>
                      <a:r>
                        <a:rPr lang="en-US" altLang="zh-CN" sz="1200" dirty="0">
                          <a:latin typeface="Comic Sans MS" panose="030F0702030302020204" pitchFamily="66" charset="0"/>
                        </a:rPr>
                        <a:t>Completed MDI cryostat preliminary structural design, heat transfer design;</a:t>
                      </a:r>
                    </a:p>
                  </a:txBody>
                  <a:tcP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zh-CN" sz="1200" b="0" dirty="0">
                          <a:solidFill>
                            <a:schemeClr val="tx1"/>
                          </a:solidFill>
                          <a:latin typeface="Comic Sans MS" panose="030F0702030302020204" pitchFamily="66" charset="0"/>
                        </a:rPr>
                        <a:t>MDI/detector mechanical design determination, Assembly process design and alignment considerations, machine key component verification in EDR</a:t>
                      </a:r>
                    </a:p>
                  </a:txBody>
                  <a:tcPr anchor="ctr" anchorCtr="1"/>
                </a:tc>
                <a:extLst>
                  <a:ext uri="{0D108BD9-81ED-4DB2-BD59-A6C34878D82A}">
                    <a16:rowId xmlns:a16="http://schemas.microsoft.com/office/drawing/2014/main" val="446172721"/>
                  </a:ext>
                </a:extLst>
              </a:tr>
              <a:tr h="512379">
                <a:tc>
                  <a:txBody>
                    <a:bodyPr/>
                    <a:lstStyle/>
                    <a:p>
                      <a:r>
                        <a:rPr lang="en-US" altLang="zh-CN" sz="1200" b="1">
                          <a:latin typeface="Comic Sans MS" panose="030F0702030302020204" pitchFamily="66" charset="0"/>
                        </a:rPr>
                        <a:t>3</a:t>
                      </a:r>
                      <a:endParaRPr lang="zh-CN" altLang="en-US" sz="1200" b="1">
                        <a:latin typeface="Comic Sans MS" panose="030F0702030302020204" pitchFamily="66" charset="0"/>
                      </a:endParaRPr>
                    </a:p>
                  </a:txBody>
                  <a:tcPr anchor="ctr" anchorCtr="1"/>
                </a:tc>
                <a:tc gridSpan="2">
                  <a:txBody>
                    <a:bodyPr/>
                    <a:lstStyle/>
                    <a:p>
                      <a:r>
                        <a:rPr lang="en-US" altLang="zh-CN" sz="1200" b="1">
                          <a:latin typeface="Comic Sans MS" panose="030F0702030302020204" pitchFamily="66" charset="0"/>
                        </a:rPr>
                        <a:t>Large helium refrigerator</a:t>
                      </a:r>
                      <a:endParaRPr lang="zh-CN" altLang="en-US" sz="1200" b="1">
                        <a:latin typeface="Comic Sans MS" panose="030F0702030302020204" pitchFamily="66" charset="0"/>
                      </a:endParaRPr>
                    </a:p>
                  </a:txBody>
                  <a:tcPr anchor="ctr" anchorCtr="1"/>
                </a:tc>
                <a:tc hMerge="1">
                  <a:txBody>
                    <a:bodyPr/>
                    <a:lstStyle/>
                    <a:p>
                      <a:endParaRPr lang="zh-CN" altLang="en-US" sz="1200" b="1">
                        <a:latin typeface="Comic Sans MS" panose="030F0702030302020204" pitchFamily="66" charset="0"/>
                      </a:endParaRPr>
                    </a:p>
                  </a:txBody>
                  <a:tcPr anchor="ctr" anchorCtr="1"/>
                </a:tc>
                <a:tc>
                  <a:txBody>
                    <a:bodyPr/>
                    <a:lstStyle/>
                    <a:p>
                      <a:pPr marL="171450" indent="-171450">
                        <a:buFont typeface="Wingdings" panose="05000000000000000000" pitchFamily="2" charset="2"/>
                        <a:buChar char="ü"/>
                      </a:pPr>
                      <a:r>
                        <a:rPr lang="en-US" altLang="zh-CN" sz="1200" dirty="0">
                          <a:latin typeface="Comic Sans MS" panose="030F0702030302020204" pitchFamily="66" charset="0"/>
                        </a:rPr>
                        <a:t>The CAS pilot project for 18 kW @4.5K manufacturing has completed in 2024: jointly with FULLCRYO Corporation.</a:t>
                      </a:r>
                    </a:p>
                  </a:txBody>
                  <a:tcPr/>
                </a:tc>
                <a:tc>
                  <a:txBody>
                    <a:bodyPr/>
                    <a:lstStyle/>
                    <a:p>
                      <a:pPr marL="171450" indent="-171450" algn="just">
                        <a:buFont typeface="Arial" panose="020B0604020202020204" pitchFamily="34" charset="0"/>
                        <a:buChar char="•"/>
                      </a:pPr>
                      <a:r>
                        <a:rPr lang="en-US" altLang="zh-CN" sz="1200" b="0" kern="1200" dirty="0">
                          <a:solidFill>
                            <a:schemeClr val="tx1"/>
                          </a:solidFill>
                          <a:latin typeface="Comic Sans MS" panose="030F0702030302020204" pitchFamily="66" charset="0"/>
                          <a:ea typeface="+mn-ea"/>
                          <a:cs typeface="+mn-cs"/>
                        </a:rPr>
                        <a:t>The 18 kW @4.5K or 15 kW @4.5K is expected to finalize the commissioning test by the mid of 2025.</a:t>
                      </a:r>
                      <a:endParaRPr lang="zh-CN" altLang="en-US" sz="1200" b="0" kern="1200" dirty="0">
                        <a:solidFill>
                          <a:schemeClr val="tx1"/>
                        </a:solidFill>
                        <a:latin typeface="Comic Sans MS" panose="030F0702030302020204" pitchFamily="66" charset="0"/>
                        <a:ea typeface="+mn-ea"/>
                        <a:cs typeface="+mn-cs"/>
                      </a:endParaRPr>
                    </a:p>
                  </a:txBody>
                  <a:tcPr anchor="ctr" anchorCtr="1"/>
                </a:tc>
                <a:extLst>
                  <a:ext uri="{0D108BD9-81ED-4DB2-BD59-A6C34878D82A}">
                    <a16:rowId xmlns:a16="http://schemas.microsoft.com/office/drawing/2014/main" val="2210896669"/>
                  </a:ext>
                </a:extLst>
              </a:tr>
              <a:tr h="365985">
                <a:tc>
                  <a:txBody>
                    <a:bodyPr/>
                    <a:lstStyle/>
                    <a:p>
                      <a:r>
                        <a:rPr lang="en-US" altLang="zh-CN" sz="1200" b="1">
                          <a:latin typeface="Comic Sans MS" panose="030F0702030302020204" pitchFamily="66" charset="0"/>
                        </a:rPr>
                        <a:t>4</a:t>
                      </a:r>
                      <a:endParaRPr lang="zh-CN" altLang="en-US" sz="1200" b="1">
                        <a:latin typeface="Comic Sans MS" panose="030F0702030302020204" pitchFamily="66" charset="0"/>
                      </a:endParaRPr>
                    </a:p>
                  </a:txBody>
                  <a:tcPr anchor="ctr" anchorCtr="1"/>
                </a:tc>
                <a:tc gridSpan="2">
                  <a:txBody>
                    <a:bodyPr/>
                    <a:lstStyle/>
                    <a:p>
                      <a:r>
                        <a:rPr lang="en-US" altLang="zh-CN" sz="1200" b="1" dirty="0">
                          <a:latin typeface="Comic Sans MS" panose="030F0702030302020204" pitchFamily="66" charset="0"/>
                        </a:rPr>
                        <a:t>Mechanical design</a:t>
                      </a:r>
                      <a:endParaRPr lang="zh-CN" altLang="en-US" sz="1200" b="1" dirty="0">
                        <a:latin typeface="Comic Sans MS" panose="030F0702030302020204" pitchFamily="66" charset="0"/>
                      </a:endParaRPr>
                    </a:p>
                  </a:txBody>
                  <a:tcPr anchor="ctr" anchorCtr="1"/>
                </a:tc>
                <a:tc hMerge="1">
                  <a:txBody>
                    <a:bodyPr/>
                    <a:lstStyle/>
                    <a:p>
                      <a:endParaRPr lang="zh-CN" altLang="en-US" sz="1200" b="1">
                        <a:latin typeface="Comic Sans MS" panose="030F0702030302020204" pitchFamily="66" charset="0"/>
                      </a:endParaRPr>
                    </a:p>
                  </a:txBody>
                  <a:tcPr anchor="ctr" anchorCtr="1"/>
                </a:tc>
                <a:tc>
                  <a:txBody>
                    <a:bodyPr/>
                    <a:lstStyle/>
                    <a:p>
                      <a:pPr marL="171450" indent="-171450">
                        <a:buFont typeface="Wingdings" panose="05000000000000000000" pitchFamily="2" charset="2"/>
                        <a:buChar char="ü"/>
                      </a:pPr>
                      <a:r>
                        <a:rPr lang="en-US" altLang="zh-CN" sz="1200" dirty="0">
                          <a:latin typeface="Comic Sans MS" panose="030F0702030302020204" pitchFamily="66" charset="0"/>
                        </a:rPr>
                        <a:t>Completed preliminary Cryogenic hall, tanks zone and tunnel  layout </a:t>
                      </a:r>
                      <a:endParaRPr lang="zh-CN" altLang="en-US" sz="1200" dirty="0">
                        <a:latin typeface="Comic Sans MS" panose="030F0702030302020204" pitchFamily="66" charset="0"/>
                      </a:endParaRPr>
                    </a:p>
                  </a:txBody>
                  <a:tcPr/>
                </a:tc>
                <a:tc>
                  <a:txBody>
                    <a:bodyPr/>
                    <a:lstStyle/>
                    <a:p>
                      <a:pPr marL="171450" indent="-171450" algn="just">
                        <a:buFont typeface="Arial" panose="020B0604020202020204" pitchFamily="34" charset="0"/>
                        <a:buChar char="•"/>
                      </a:pPr>
                      <a:r>
                        <a:rPr lang="en-US" altLang="zh-CN" sz="1200" b="0" dirty="0">
                          <a:solidFill>
                            <a:schemeClr val="tx1"/>
                          </a:solidFill>
                          <a:latin typeface="Comic Sans MS" panose="030F0702030302020204" pitchFamily="66" charset="0"/>
                        </a:rPr>
                        <a:t>Need to Complete detailed Cryogenic hall, tanks zone and tunnel layout diagram</a:t>
                      </a:r>
                      <a:endParaRPr lang="zh-CN" altLang="en-US" sz="1200" b="0" dirty="0">
                        <a:solidFill>
                          <a:schemeClr val="tx1"/>
                        </a:solidFill>
                        <a:latin typeface="Comic Sans MS" panose="030F0702030302020204" pitchFamily="66" charset="0"/>
                      </a:endParaRPr>
                    </a:p>
                  </a:txBody>
                  <a:tcPr anchor="ctr" anchorCtr="1"/>
                </a:tc>
                <a:extLst>
                  <a:ext uri="{0D108BD9-81ED-4DB2-BD59-A6C34878D82A}">
                    <a16:rowId xmlns:a16="http://schemas.microsoft.com/office/drawing/2014/main" val="1833821176"/>
                  </a:ext>
                </a:extLst>
              </a:tr>
              <a:tr h="365985">
                <a:tc>
                  <a:txBody>
                    <a:bodyPr/>
                    <a:lstStyle/>
                    <a:p>
                      <a:r>
                        <a:rPr lang="en-US" altLang="zh-CN" sz="1200" b="1">
                          <a:latin typeface="Comic Sans MS" panose="030F0702030302020204" pitchFamily="66" charset="0"/>
                        </a:rPr>
                        <a:t> 5</a:t>
                      </a:r>
                      <a:endParaRPr lang="zh-CN" altLang="en-US" sz="1200" b="1">
                        <a:latin typeface="Comic Sans MS" panose="030F0702030302020204" pitchFamily="66" charset="0"/>
                      </a:endParaRPr>
                    </a:p>
                  </a:txBody>
                  <a:tcPr/>
                </a:tc>
                <a:tc gridSpan="2">
                  <a:txBody>
                    <a:bodyPr/>
                    <a:lstStyle/>
                    <a:p>
                      <a:r>
                        <a:rPr lang="en-US" altLang="zh-CN" sz="1200" b="1">
                          <a:latin typeface="Comic Sans MS" panose="030F0702030302020204" pitchFamily="66" charset="0"/>
                        </a:rPr>
                        <a:t>JT heat exchanger</a:t>
                      </a:r>
                      <a:endParaRPr lang="zh-CN" altLang="en-US" sz="1200" b="1">
                        <a:latin typeface="Comic Sans MS" panose="030F0702030302020204" pitchFamily="66" charset="0"/>
                      </a:endParaRPr>
                    </a:p>
                  </a:txBody>
                  <a:tcPr anchor="ctr" anchorCtr="1"/>
                </a:tc>
                <a:tc hMerge="1">
                  <a:txBody>
                    <a:bodyPr/>
                    <a:lstStyle/>
                    <a:p>
                      <a:endParaRPr lang="zh-CN" altLang="en-US" sz="1200" b="1">
                        <a:latin typeface="Comic Sans MS" panose="030F0702030302020204" pitchFamily="66" charset="0"/>
                      </a:endParaRPr>
                    </a:p>
                  </a:txBody>
                  <a:tcPr anchor="ctr" anchorCtr="1"/>
                </a:tc>
                <a:tc>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altLang="zh-CN" sz="1200" dirty="0">
                          <a:latin typeface="Comic Sans MS" panose="030F0702030302020204" pitchFamily="66" charset="0"/>
                        </a:rPr>
                        <a:t>Completed HX </a:t>
                      </a:r>
                      <a:r>
                        <a:rPr lang="en-US" altLang="zh-CN" sz="1200" dirty="0">
                          <a:latin typeface="Comic Sans MS" panose="030F0702030302020204" pitchFamily="66" charset="0"/>
                          <a:ea typeface="微软雅黑" panose="020B0503020204020204" pitchFamily="34" charset="-122"/>
                        </a:rPr>
                        <a:t>Basic Design and Optimization, test platform design and Manufacturing</a:t>
                      </a:r>
                      <a:endParaRPr lang="zh-CN" altLang="en-US" sz="1200" dirty="0">
                        <a:latin typeface="Comic Sans MS" panose="030F0702030302020204" pitchFamily="66" charset="0"/>
                      </a:endParaRPr>
                    </a:p>
                  </a:txBody>
                  <a:tcPr/>
                </a:tc>
                <a:tc>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zh-CN" sz="1200" b="0" kern="1200" dirty="0">
                          <a:solidFill>
                            <a:schemeClr val="tx1"/>
                          </a:solidFill>
                          <a:latin typeface="Comic Sans MS" panose="030F0702030302020204" pitchFamily="66" charset="0"/>
                          <a:ea typeface="+mn-ea"/>
                          <a:cs typeface="+mn-cs"/>
                        </a:rPr>
                        <a:t>CEPC kilowatts-scale 2K HX Cryogenic experiment will be finished in 2024.12</a:t>
                      </a:r>
                      <a:endParaRPr lang="zh-CN" altLang="en-US" sz="1200" b="0" kern="1200" dirty="0">
                        <a:solidFill>
                          <a:schemeClr val="tx1"/>
                        </a:solidFill>
                        <a:latin typeface="Comic Sans MS" panose="030F0702030302020204" pitchFamily="66" charset="0"/>
                        <a:ea typeface="+mn-ea"/>
                        <a:cs typeface="+mn-cs"/>
                      </a:endParaRPr>
                    </a:p>
                  </a:txBody>
                  <a:tcPr anchor="ctr" anchorCtr="1"/>
                </a:tc>
                <a:extLst>
                  <a:ext uri="{0D108BD9-81ED-4DB2-BD59-A6C34878D82A}">
                    <a16:rowId xmlns:a16="http://schemas.microsoft.com/office/drawing/2014/main" val="4013308778"/>
                  </a:ext>
                </a:extLst>
              </a:tr>
              <a:tr h="365985">
                <a:tc rowSpan="2">
                  <a:txBody>
                    <a:bodyPr/>
                    <a:lstStyle/>
                    <a:p>
                      <a:r>
                        <a:rPr lang="en-US" altLang="zh-CN" sz="1200" b="1">
                          <a:latin typeface="Comic Sans MS" panose="030F0702030302020204" pitchFamily="66" charset="0"/>
                        </a:rPr>
                        <a:t>6</a:t>
                      </a:r>
                      <a:endParaRPr lang="zh-CN" altLang="en-US" sz="1200" b="1">
                        <a:latin typeface="Comic Sans MS" panose="030F0702030302020204" pitchFamily="66" charset="0"/>
                      </a:endParaRPr>
                    </a:p>
                  </a:txBody>
                  <a:tcPr anchor="ctr" anchorCtr="1"/>
                </a:tc>
                <a:tc rowSpan="2">
                  <a:txBody>
                    <a:bodyPr/>
                    <a:lstStyle/>
                    <a:p>
                      <a:r>
                        <a:rPr lang="en-US" altLang="zh-CN" sz="1200" b="1">
                          <a:latin typeface="Comic Sans MS" panose="030F0702030302020204" pitchFamily="66" charset="0"/>
                        </a:rPr>
                        <a:t>Cryogenic fluid transfer and distribution design</a:t>
                      </a:r>
                      <a:endParaRPr lang="zh-CN" altLang="en-US" sz="1200" b="1">
                        <a:latin typeface="Comic Sans MS" panose="030F0702030302020204" pitchFamily="66" charset="0"/>
                      </a:endParaRPr>
                    </a:p>
                  </a:txBody>
                  <a:tcPr anchor="ctr" anchorCtr="1"/>
                </a:tc>
                <a:tc>
                  <a:txBody>
                    <a:bodyPr/>
                    <a:lstStyle/>
                    <a:p>
                      <a:r>
                        <a:rPr lang="en-US" altLang="zh-CN" sz="1200" b="1">
                          <a:latin typeface="Comic Sans MS" panose="030F0702030302020204" pitchFamily="66" charset="0"/>
                        </a:rPr>
                        <a:t>High-performance cryogenic TL</a:t>
                      </a:r>
                      <a:endParaRPr lang="zh-CN" altLang="en-US" sz="1200" b="1">
                        <a:latin typeface="Comic Sans MS" panose="030F0702030302020204" pitchFamily="66" charset="0"/>
                      </a:endParaRPr>
                    </a:p>
                  </a:txBody>
                  <a:tcPr anchor="ctr" anchorCtr="1"/>
                </a:tc>
                <a:tc>
                  <a:txBody>
                    <a:bodyPr/>
                    <a:lstStyle/>
                    <a:p>
                      <a:pPr marL="171450" indent="-171450">
                        <a:buFont typeface="Wingdings" panose="05000000000000000000" pitchFamily="2" charset="2"/>
                        <a:buChar char="ü"/>
                      </a:pPr>
                      <a:r>
                        <a:rPr lang="en-US" altLang="zh-CN" sz="1200" dirty="0">
                          <a:latin typeface="Comic Sans MS" panose="030F0702030302020204" pitchFamily="66" charset="0"/>
                        </a:rPr>
                        <a:t>Completed the scheme design, the test platform equipment manufacturing</a:t>
                      </a:r>
                      <a:endParaRPr lang="zh-CN" altLang="en-US" sz="1200" dirty="0">
                        <a:latin typeface="Comic Sans MS" panose="030F0702030302020204" pitchFamily="66" charset="0"/>
                      </a:endParaRPr>
                    </a:p>
                  </a:txBody>
                  <a:tcPr/>
                </a:tc>
                <a:tc>
                  <a:txBody>
                    <a:bodyPr/>
                    <a:lstStyle/>
                    <a:p>
                      <a:pPr marL="171450" indent="-171450" algn="just">
                        <a:buFont typeface="Arial" panose="020B0604020202020204" pitchFamily="34" charset="0"/>
                        <a:buChar char="•"/>
                      </a:pPr>
                      <a:r>
                        <a:rPr lang="en-US" altLang="zh-CN" sz="1200" dirty="0">
                          <a:latin typeface="Comic Sans MS" panose="030F0702030302020204" pitchFamily="66" charset="0"/>
                        </a:rPr>
                        <a:t>Need to complete the experimental verification test in EDR</a:t>
                      </a:r>
                      <a:endParaRPr lang="zh-CN" altLang="en-US" sz="1200" dirty="0">
                        <a:latin typeface="Comic Sans MS" panose="030F0702030302020204" pitchFamily="66" charset="0"/>
                      </a:endParaRPr>
                    </a:p>
                  </a:txBody>
                  <a:tcPr anchor="ctr" anchorCtr="1"/>
                </a:tc>
                <a:extLst>
                  <a:ext uri="{0D108BD9-81ED-4DB2-BD59-A6C34878D82A}">
                    <a16:rowId xmlns:a16="http://schemas.microsoft.com/office/drawing/2014/main" val="1264254473"/>
                  </a:ext>
                </a:extLst>
              </a:tr>
              <a:tr h="292788">
                <a:tc vMerge="1">
                  <a:txBody>
                    <a:bodyPr/>
                    <a:lstStyle/>
                    <a:p>
                      <a:endParaRPr/>
                    </a:p>
                  </a:txBody>
                  <a:tcPr anchor="ctr" anchorCtr="1"/>
                </a:tc>
                <a:tc vMerge="1">
                  <a:txBody>
                    <a:bodyPr/>
                    <a:lstStyle/>
                    <a:p>
                      <a:endParaRPr lang="zh-CN" altLang="en-US" sz="1100">
                        <a:latin typeface="Comic Sans MS" panose="030F0702030302020204" pitchFamily="66" charset="0"/>
                      </a:endParaRPr>
                    </a:p>
                  </a:txBody>
                  <a:tcPr/>
                </a:tc>
                <a:tc>
                  <a:txBody>
                    <a:bodyPr/>
                    <a:lstStyle/>
                    <a:p>
                      <a:r>
                        <a:rPr lang="en-US" altLang="zh-CN" sz="1200" b="1" dirty="0">
                          <a:latin typeface="Comic Sans MS" panose="030F0702030302020204" pitchFamily="66" charset="0"/>
                        </a:rPr>
                        <a:t>Distribution valve box</a:t>
                      </a:r>
                      <a:endParaRPr lang="zh-CN" altLang="en-US" sz="1200" b="1" dirty="0">
                        <a:latin typeface="Comic Sans MS" panose="030F0702030302020204" pitchFamily="66" charset="0"/>
                      </a:endParaRPr>
                    </a:p>
                  </a:txBody>
                  <a:tcPr anchor="ctr" anchorCtr="1"/>
                </a:tc>
                <a:tc rowSpan="5">
                  <a:txBody>
                    <a:bodyPr/>
                    <a:lstStyle/>
                    <a:p>
                      <a:pPr marL="171450" indent="-171450" algn="just">
                        <a:buFont typeface="Wingdings" panose="05000000000000000000" pitchFamily="2" charset="2"/>
                        <a:buChar char="ü"/>
                      </a:pPr>
                      <a:r>
                        <a:rPr lang="en-US" altLang="zh-CN" sz="1200" dirty="0">
                          <a:latin typeface="Comic Sans MS" panose="030F0702030302020204" pitchFamily="66" charset="0"/>
                        </a:rPr>
                        <a:t>Completed similar equipment design, manufacture and test in PAPS/HEPS project, accumulated experience prepared for CEPC</a:t>
                      </a:r>
                    </a:p>
                  </a:txBody>
                  <a:tcPr anchor="ctr" anchorCtr="1"/>
                </a:tc>
                <a:tc rowSpan="5">
                  <a:txBody>
                    <a:bodyPr/>
                    <a:lstStyle/>
                    <a:p>
                      <a:pPr marL="171450" indent="-171450" algn="just">
                        <a:buFont typeface="Arial" panose="020B0604020202020204" pitchFamily="34" charset="0"/>
                        <a:buChar char="•"/>
                      </a:pPr>
                      <a:r>
                        <a:rPr lang="en-US" altLang="zh-CN" sz="1200" dirty="0">
                          <a:latin typeface="Comic Sans MS" panose="030F0702030302020204" pitchFamily="66" charset="0"/>
                        </a:rPr>
                        <a:t>Continue to design and optimize, collaborate well with the supplier fully prepared for CEPC</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zh-CN" sz="1200" dirty="0">
                          <a:latin typeface="Comic Sans MS" panose="030F0702030302020204" pitchFamily="66" charset="0"/>
                        </a:rPr>
                        <a:t>Continue to design 100km tunnel helium quench protection scheme</a:t>
                      </a:r>
                      <a:endParaRPr lang="zh-CN" altLang="en-US" sz="1200" dirty="0">
                        <a:latin typeface="Comic Sans MS" panose="030F0702030302020204" pitchFamily="66" charset="0"/>
                      </a:endParaRPr>
                    </a:p>
                  </a:txBody>
                  <a:tcPr anchor="ctr" anchorCtr="1"/>
                </a:tc>
                <a:extLst>
                  <a:ext uri="{0D108BD9-81ED-4DB2-BD59-A6C34878D82A}">
                    <a16:rowId xmlns:a16="http://schemas.microsoft.com/office/drawing/2014/main" val="2735651904"/>
                  </a:ext>
                </a:extLst>
              </a:tr>
              <a:tr h="219591">
                <a:tc>
                  <a:txBody>
                    <a:bodyPr/>
                    <a:lstStyle/>
                    <a:p>
                      <a:r>
                        <a:rPr lang="en-US" altLang="zh-CN" sz="1200" b="1">
                          <a:latin typeface="Comic Sans MS" panose="030F0702030302020204" pitchFamily="66" charset="0"/>
                        </a:rPr>
                        <a:t>7</a:t>
                      </a:r>
                      <a:endParaRPr lang="zh-CN" altLang="en-US" sz="1200" b="1">
                        <a:latin typeface="Comic Sans MS" panose="030F0702030302020204" pitchFamily="66" charset="0"/>
                      </a:endParaRPr>
                    </a:p>
                  </a:txBody>
                  <a:tcPr anchor="ctr" anchorCtr="1"/>
                </a:tc>
                <a:tc gridSpan="2">
                  <a:txBody>
                    <a:bodyPr/>
                    <a:lstStyle/>
                    <a:p>
                      <a:r>
                        <a:rPr lang="en-US" altLang="zh-CN" sz="1200" b="1">
                          <a:latin typeface="Comic Sans MS" panose="030F0702030302020204" pitchFamily="66" charset="0"/>
                        </a:rPr>
                        <a:t>Helium recycling and purification system </a:t>
                      </a:r>
                      <a:endParaRPr lang="zh-CN" altLang="en-US" sz="1200" b="1">
                        <a:latin typeface="Comic Sans MS" panose="030F0702030302020204" pitchFamily="66" charset="0"/>
                      </a:endParaRPr>
                    </a:p>
                  </a:txBody>
                  <a:tcPr anchor="ctr" anchorCtr="1"/>
                </a:tc>
                <a:tc hMerge="1">
                  <a:txBody>
                    <a:bodyPr/>
                    <a:lstStyle/>
                    <a:p>
                      <a:endParaRPr lang="zh-CN" altLang="en-US" sz="1200" b="1">
                        <a:latin typeface="Comic Sans MS" panose="030F0702030302020204" pitchFamily="66" charset="0"/>
                      </a:endParaRPr>
                    </a:p>
                  </a:txBody>
                  <a:tcPr anchor="ctr" anchorCtr="1"/>
                </a:tc>
                <a:tc vMerge="1">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altLang="zh-CN" sz="1000" dirty="0">
                          <a:latin typeface="Comic Sans MS" panose="030F0702030302020204" pitchFamily="66" charset="0"/>
                        </a:rPr>
                        <a:t>Completed similar helium recovery system design, manufacture and test in PAPS/HEPS project, accumulated experience prepared for CEPC</a:t>
                      </a:r>
                      <a:endParaRPr lang="zh-CN" altLang="en-US" sz="1000" dirty="0">
                        <a:latin typeface="Comic Sans MS" panose="030F0702030302020204" pitchFamily="66" charset="0"/>
                      </a:endParaRPr>
                    </a:p>
                  </a:txBody>
                  <a:tcPr/>
                </a:tc>
                <a:tc vMerge="1">
                  <a:txBody>
                    <a:bodyPr/>
                    <a:lstStyle/>
                    <a:p>
                      <a:pPr marL="171450" indent="-171450">
                        <a:buFont typeface="Arial" panose="020B0604020202020204" pitchFamily="34" charset="0"/>
                        <a:buChar char="•"/>
                      </a:pPr>
                      <a:r>
                        <a:rPr lang="en-US" altLang="zh-CN" sz="1000" dirty="0">
                          <a:latin typeface="Comic Sans MS" panose="030F0702030302020204" pitchFamily="66" charset="0"/>
                        </a:rPr>
                        <a:t>Continue to design and optimize,  collaborate well with the supplier</a:t>
                      </a:r>
                    </a:p>
                  </a:txBody>
                  <a:tcPr/>
                </a:tc>
                <a:extLst>
                  <a:ext uri="{0D108BD9-81ED-4DB2-BD59-A6C34878D82A}">
                    <a16:rowId xmlns:a16="http://schemas.microsoft.com/office/drawing/2014/main" val="512689163"/>
                  </a:ext>
                </a:extLst>
              </a:tr>
              <a:tr h="219591">
                <a:tc>
                  <a:txBody>
                    <a:bodyPr/>
                    <a:lstStyle/>
                    <a:p>
                      <a:r>
                        <a:rPr lang="en-US" altLang="zh-CN" sz="1200" b="1">
                          <a:latin typeface="Comic Sans MS" panose="030F0702030302020204" pitchFamily="66" charset="0"/>
                        </a:rPr>
                        <a:t>8</a:t>
                      </a:r>
                      <a:endParaRPr lang="zh-CN" altLang="en-US" sz="1200" b="1">
                        <a:latin typeface="Comic Sans MS" panose="030F0702030302020204" pitchFamily="66" charset="0"/>
                      </a:endParaRPr>
                    </a:p>
                  </a:txBody>
                  <a:tcPr anchor="ctr" anchorCtr="1"/>
                </a:tc>
                <a:tc gridSpan="2">
                  <a:txBody>
                    <a:bodyPr/>
                    <a:lstStyle/>
                    <a:p>
                      <a:r>
                        <a:rPr lang="en-US" altLang="zh-CN" sz="1200" b="1">
                          <a:latin typeface="Comic Sans MS" panose="030F0702030302020204" pitchFamily="66" charset="0"/>
                        </a:rPr>
                        <a:t>Liquid nitrogen system</a:t>
                      </a:r>
                      <a:endParaRPr lang="zh-CN" altLang="en-US" sz="1200" b="1">
                        <a:latin typeface="Comic Sans MS" panose="030F0702030302020204" pitchFamily="66" charset="0"/>
                      </a:endParaRPr>
                    </a:p>
                  </a:txBody>
                  <a:tcPr anchor="ctr" anchorCtr="1"/>
                </a:tc>
                <a:tc hMerge="1">
                  <a:txBody>
                    <a:bodyPr/>
                    <a:lstStyle/>
                    <a:p>
                      <a:endParaRPr lang="zh-CN" altLang="en-US" sz="1200" b="1">
                        <a:latin typeface="Comic Sans MS" panose="030F0702030302020204" pitchFamily="66" charset="0"/>
                      </a:endParaRPr>
                    </a:p>
                  </a:txBody>
                  <a:tcPr anchor="ctr" anchorCtr="1"/>
                </a:tc>
                <a:tc vMerge="1">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altLang="zh-CN" sz="1000" dirty="0">
                          <a:latin typeface="Comic Sans MS" panose="030F0702030302020204" pitchFamily="66" charset="0"/>
                        </a:rPr>
                        <a:t>Completed similar liquid nitrogen system</a:t>
                      </a:r>
                      <a:r>
                        <a:rPr lang="zh-CN" altLang="en-US" sz="1000" dirty="0">
                          <a:latin typeface="Comic Sans MS" panose="030F0702030302020204" pitchFamily="66" charset="0"/>
                        </a:rPr>
                        <a:t> </a:t>
                      </a:r>
                      <a:r>
                        <a:rPr lang="en-US" altLang="zh-CN" sz="1000" dirty="0">
                          <a:latin typeface="Comic Sans MS" panose="030F0702030302020204" pitchFamily="66" charset="0"/>
                        </a:rPr>
                        <a:t>design, manufacture and test in PAPS/HEPS project, accumulated experience prepared for CEPC</a:t>
                      </a:r>
                      <a:endParaRPr lang="zh-CN" altLang="en-US" sz="1000" dirty="0">
                        <a:latin typeface="Comic Sans MS" panose="030F0702030302020204" pitchFamily="66" charset="0"/>
                      </a:endParaRPr>
                    </a:p>
                  </a:txBody>
                  <a:tcPr/>
                </a:tc>
                <a:tc vMerge="1">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zh-CN" sz="1000" dirty="0">
                          <a:latin typeface="Comic Sans MS" panose="030F0702030302020204" pitchFamily="66" charset="0"/>
                        </a:rPr>
                        <a:t>Continue to design and optimize, collaborate well with the supplier</a:t>
                      </a:r>
                      <a:endParaRPr lang="zh-CN" altLang="en-US" sz="1000" dirty="0">
                        <a:latin typeface="Comic Sans MS" panose="030F0702030302020204" pitchFamily="66" charset="0"/>
                      </a:endParaRPr>
                    </a:p>
                  </a:txBody>
                  <a:tcPr/>
                </a:tc>
                <a:extLst>
                  <a:ext uri="{0D108BD9-81ED-4DB2-BD59-A6C34878D82A}">
                    <a16:rowId xmlns:a16="http://schemas.microsoft.com/office/drawing/2014/main" val="1196484183"/>
                  </a:ext>
                </a:extLst>
              </a:tr>
              <a:tr h="219591">
                <a:tc>
                  <a:txBody>
                    <a:bodyPr/>
                    <a:lstStyle/>
                    <a:p>
                      <a:r>
                        <a:rPr lang="en-US" altLang="zh-CN" sz="1200" b="1">
                          <a:latin typeface="Comic Sans MS" panose="030F0702030302020204" pitchFamily="66" charset="0"/>
                        </a:rPr>
                        <a:t>9</a:t>
                      </a:r>
                      <a:endParaRPr lang="zh-CN" altLang="en-US" sz="1200" b="1">
                        <a:latin typeface="Comic Sans MS" panose="030F0702030302020204" pitchFamily="66" charset="0"/>
                      </a:endParaRPr>
                    </a:p>
                  </a:txBody>
                  <a:tcPr anchor="ctr" anchorCtr="1"/>
                </a:tc>
                <a:tc gridSpan="2">
                  <a:txBody>
                    <a:bodyPr/>
                    <a:lstStyle/>
                    <a:p>
                      <a:r>
                        <a:rPr lang="en-US" altLang="zh-CN" sz="1200" b="1" dirty="0">
                          <a:latin typeface="Comic Sans MS" panose="030F0702030302020204" pitchFamily="66" charset="0"/>
                        </a:rPr>
                        <a:t>Cryogenic Control system</a:t>
                      </a:r>
                      <a:endParaRPr lang="zh-CN" altLang="en-US" sz="1200" b="1" dirty="0">
                        <a:latin typeface="Comic Sans MS" panose="030F0702030302020204" pitchFamily="66" charset="0"/>
                      </a:endParaRPr>
                    </a:p>
                  </a:txBody>
                  <a:tcPr anchor="ctr" anchorCtr="1"/>
                </a:tc>
                <a:tc hMerge="1">
                  <a:txBody>
                    <a:bodyPr/>
                    <a:lstStyle/>
                    <a:p>
                      <a:endParaRPr lang="zh-CN" altLang="en-US" sz="1200" b="1">
                        <a:latin typeface="Comic Sans MS" panose="030F0702030302020204" pitchFamily="66" charset="0"/>
                      </a:endParaRPr>
                    </a:p>
                  </a:txBody>
                  <a:tcPr anchor="ctr" anchorCtr="1"/>
                </a:tc>
                <a:tc vMerge="1">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altLang="zh-CN" sz="1000" dirty="0">
                          <a:latin typeface="Comic Sans MS" panose="030F0702030302020204" pitchFamily="66" charset="0"/>
                        </a:rPr>
                        <a:t>Completed similar Cryogenic Control system</a:t>
                      </a:r>
                      <a:r>
                        <a:rPr lang="zh-CN" altLang="en-US" sz="1000" dirty="0">
                          <a:latin typeface="Comic Sans MS" panose="030F0702030302020204" pitchFamily="66" charset="0"/>
                        </a:rPr>
                        <a:t> </a:t>
                      </a:r>
                      <a:r>
                        <a:rPr lang="en-US" altLang="zh-CN" sz="1000" dirty="0">
                          <a:latin typeface="Comic Sans MS" panose="030F0702030302020204" pitchFamily="66" charset="0"/>
                        </a:rPr>
                        <a:t>design, manufacture and test in PAPS/HEPS project, accumulated experience prepared for CEPC</a:t>
                      </a:r>
                      <a:endParaRPr lang="zh-CN" altLang="en-US" sz="1000" dirty="0">
                        <a:latin typeface="Comic Sans MS" panose="030F0702030302020204" pitchFamily="66" charset="0"/>
                      </a:endParaRPr>
                    </a:p>
                  </a:txBody>
                  <a:tcPr/>
                </a:tc>
                <a:tc vMerge="1">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zh-CN" sz="1000" dirty="0">
                          <a:latin typeface="Comic Sans MS" panose="030F0702030302020204" pitchFamily="66" charset="0"/>
                        </a:rPr>
                        <a:t>Continue to design and optimize, collaborate well with the supplier</a:t>
                      </a:r>
                      <a:endParaRPr lang="zh-CN" altLang="en-US" sz="1000" dirty="0">
                        <a:latin typeface="Comic Sans MS" panose="030F0702030302020204" pitchFamily="66" charset="0"/>
                      </a:endParaRPr>
                    </a:p>
                  </a:txBody>
                  <a:tcPr/>
                </a:tc>
                <a:extLst>
                  <a:ext uri="{0D108BD9-81ED-4DB2-BD59-A6C34878D82A}">
                    <a16:rowId xmlns:a16="http://schemas.microsoft.com/office/drawing/2014/main" val="929967165"/>
                  </a:ext>
                </a:extLst>
              </a:tr>
              <a:tr h="219591">
                <a:tc>
                  <a:txBody>
                    <a:bodyPr/>
                    <a:lstStyle/>
                    <a:p>
                      <a:r>
                        <a:rPr lang="en-US" altLang="zh-CN" sz="1200" b="1">
                          <a:latin typeface="Comic Sans MS" panose="030F0702030302020204" pitchFamily="66" charset="0"/>
                        </a:rPr>
                        <a:t>10</a:t>
                      </a:r>
                      <a:endParaRPr lang="zh-CN" altLang="en-US" sz="1200" b="1">
                        <a:latin typeface="Comic Sans MS" panose="030F0702030302020204" pitchFamily="66" charset="0"/>
                      </a:endParaRPr>
                    </a:p>
                  </a:txBody>
                  <a:tcPr anchor="ctr" anchorCtr="1"/>
                </a:tc>
                <a:tc gridSpan="2">
                  <a:txBody>
                    <a:bodyPr/>
                    <a:lstStyle/>
                    <a:p>
                      <a:r>
                        <a:rPr lang="en-US" altLang="zh-CN" sz="1200" b="1" dirty="0">
                          <a:latin typeface="Comic Sans MS" panose="030F0702030302020204" pitchFamily="66" charset="0"/>
                        </a:rPr>
                        <a:t>Cryogenic safety design</a:t>
                      </a:r>
                      <a:endParaRPr lang="zh-CN" altLang="en-US" sz="1200" b="1" dirty="0">
                        <a:latin typeface="Comic Sans MS" panose="030F0702030302020204" pitchFamily="66" charset="0"/>
                      </a:endParaRPr>
                    </a:p>
                  </a:txBody>
                  <a:tcPr anchor="ctr" anchorCtr="1"/>
                </a:tc>
                <a:tc hMerge="1">
                  <a:txBody>
                    <a:bodyPr/>
                    <a:lstStyle/>
                    <a:p>
                      <a:endParaRPr lang="zh-CN" altLang="en-US" sz="1200" b="1">
                        <a:latin typeface="Comic Sans MS" panose="030F0702030302020204" pitchFamily="66" charset="0"/>
                      </a:endParaRPr>
                    </a:p>
                  </a:txBody>
                  <a:tcPr anchor="ctr" anchorCtr="1"/>
                </a:tc>
                <a:tc vMerge="1">
                  <a:txBody>
                    <a:bodyPr/>
                    <a:lstStyle/>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altLang="zh-CN" sz="1200" dirty="0">
                          <a:latin typeface="Comic Sans MS" panose="030F0702030302020204" pitchFamily="66" charset="0"/>
                        </a:rPr>
                        <a:t>Completed similar Cryogenic safety design, test in PAPS/HEPS project, accumulated experience prepared for CEPC</a:t>
                      </a:r>
                      <a:endParaRPr lang="zh-CN" altLang="en-US" sz="1200" dirty="0">
                        <a:latin typeface="Comic Sans MS" panose="030F0702030302020204" pitchFamily="66" charset="0"/>
                      </a:endParaRPr>
                    </a:p>
                  </a:txBody>
                  <a:tcPr/>
                </a:tc>
                <a:tc vMerge="1">
                  <a:txBody>
                    <a:bodyPr/>
                    <a:lstStyle/>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zh-CN" sz="1200" dirty="0">
                          <a:latin typeface="Comic Sans MS" panose="030F0702030302020204" pitchFamily="66" charset="0"/>
                        </a:rPr>
                        <a:t>Continue to design 100km tunnel helium quench protection scheme</a:t>
                      </a:r>
                      <a:endParaRPr lang="zh-CN" altLang="en-US" sz="1200" dirty="0">
                        <a:latin typeface="Comic Sans MS" panose="030F0702030302020204" pitchFamily="66" charset="0"/>
                      </a:endParaRPr>
                    </a:p>
                  </a:txBody>
                  <a:tcPr anchor="ctr" anchorCtr="1"/>
                </a:tc>
                <a:extLst>
                  <a:ext uri="{0D108BD9-81ED-4DB2-BD59-A6C34878D82A}">
                    <a16:rowId xmlns:a16="http://schemas.microsoft.com/office/drawing/2014/main" val="3676561194"/>
                  </a:ext>
                </a:extLst>
              </a:tr>
            </a:tbl>
          </a:graphicData>
        </a:graphic>
      </p:graphicFrame>
      <p:sp>
        <p:nvSpPr>
          <p:cNvPr id="4" name="灯片编号占位符 3">
            <a:extLst>
              <a:ext uri="{FF2B5EF4-FFF2-40B4-BE49-F238E27FC236}">
                <a16:creationId xmlns:a16="http://schemas.microsoft.com/office/drawing/2014/main" id="{527069E7-B19A-0790-8B40-42BF6CC333EA}"/>
              </a:ext>
            </a:extLst>
          </p:cNvPr>
          <p:cNvSpPr>
            <a:spLocks noGrp="1"/>
          </p:cNvSpPr>
          <p:nvPr>
            <p:ph type="sldNum" sz="quarter" idx="12"/>
          </p:nvPr>
        </p:nvSpPr>
        <p:spPr>
          <a:xfrm>
            <a:off x="9347199" y="6407173"/>
            <a:ext cx="28448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5E9139-A00B-4B2A-98A6-095DC08F1345}" type="slidenum">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5" name="标题 2">
            <a:extLst>
              <a:ext uri="{FF2B5EF4-FFF2-40B4-BE49-F238E27FC236}">
                <a16:creationId xmlns:a16="http://schemas.microsoft.com/office/drawing/2014/main" id="{47C81DD3-A948-5671-5F91-E8DAF189024C}"/>
              </a:ext>
            </a:extLst>
          </p:cNvPr>
          <p:cNvSpPr>
            <a:spLocks noGrp="1"/>
          </p:cNvSpPr>
          <p:nvPr>
            <p:ph type="title"/>
          </p:nvPr>
        </p:nvSpPr>
        <p:spPr>
          <a:xfrm>
            <a:off x="0" y="-39594"/>
            <a:ext cx="12192000" cy="725470"/>
          </a:xfrm>
        </p:spPr>
        <p:txBody>
          <a:bodyPr>
            <a:normAutofit/>
          </a:bodyPr>
          <a:lstStyle/>
          <a:p>
            <a:r>
              <a:rPr lang="en-US" altLang="zh-CN" sz="3200" b="1">
                <a:solidFill>
                  <a:srgbClr val="C00000"/>
                </a:solidFill>
                <a:latin typeface="Arial" panose="020B0604020202020204" pitchFamily="34" charset="0"/>
                <a:ea typeface="微软雅黑" pitchFamily="34" charset="-122"/>
                <a:cs typeface="Arial" panose="020B0604020202020204" pitchFamily="34" charset="0"/>
              </a:rPr>
              <a:t>Cryogenic-TDR and EDR Works Summarized table</a:t>
            </a:r>
            <a:endParaRPr lang="zh-CN" altLang="en-US" sz="3200" b="1" dirty="0">
              <a:solidFill>
                <a:srgbClr val="C00000"/>
              </a:solidFill>
              <a:latin typeface="Arial" panose="020B0604020202020204" pitchFamily="34" charset="0"/>
              <a:ea typeface="微软雅黑" pitchFamily="34" charset="-122"/>
              <a:cs typeface="Arial" panose="020B0604020202020204" pitchFamily="34" charset="0"/>
            </a:endParaRPr>
          </a:p>
        </p:txBody>
      </p:sp>
      <p:sp>
        <p:nvSpPr>
          <p:cNvPr id="6" name="矩形 5">
            <a:extLst>
              <a:ext uri="{FF2B5EF4-FFF2-40B4-BE49-F238E27FC236}">
                <a16:creationId xmlns:a16="http://schemas.microsoft.com/office/drawing/2014/main" id="{5A700764-156A-081B-8840-2DA3F7E46083}"/>
              </a:ext>
            </a:extLst>
          </p:cNvPr>
          <p:cNvSpPr/>
          <p:nvPr/>
        </p:nvSpPr>
        <p:spPr>
          <a:xfrm>
            <a:off x="7939825" y="683788"/>
            <a:ext cx="4039952" cy="6126480"/>
          </a:xfrm>
          <a:prstGeom prst="rect">
            <a:avLst/>
          </a:prstGeom>
          <a:noFill/>
          <a:ln>
            <a:solidFill>
              <a:srgbClr val="FF0066"/>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3468610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a:extLst>
              <a:ext uri="{FF2B5EF4-FFF2-40B4-BE49-F238E27FC236}">
                <a16:creationId xmlns:a16="http://schemas.microsoft.com/office/drawing/2014/main" id="{8F64AE29-BECB-8F5D-B77D-D36048B5C5D4}"/>
              </a:ext>
            </a:extLst>
          </p:cNvPr>
          <p:cNvSpPr txBox="1"/>
          <p:nvPr/>
        </p:nvSpPr>
        <p:spPr>
          <a:xfrm>
            <a:off x="347729" y="1203640"/>
            <a:ext cx="11674149" cy="487825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altLang="zh-CN" sz="2400" b="0" i="0" u="none" strike="noStrike" kern="1200" cap="none" spc="0" normalizeH="0" baseline="0" noProof="0" dirty="0">
                <a:ln>
                  <a:noFill/>
                </a:ln>
                <a:solidFill>
                  <a:prstClr val="black"/>
                </a:solidFill>
                <a:effectLst/>
                <a:uLnTx/>
                <a:uFillTx/>
                <a:latin typeface="Comic Sans MS" panose="030F0702030302020204" pitchFamily="66" charset="0"/>
                <a:ea typeface="宋体" panose="02010600030101010101" pitchFamily="2" charset="-122"/>
                <a:cs typeface="+mn-cs"/>
              </a:rPr>
              <a:t>2024: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b="0" i="0" u="none" strike="noStrike" kern="1200" cap="none" spc="0" normalizeH="0" baseline="0" noProof="0" dirty="0">
                <a:ln>
                  <a:noFill/>
                </a:ln>
                <a:solidFill>
                  <a:prstClr val="black"/>
                </a:solidFill>
                <a:effectLst/>
                <a:uLnTx/>
                <a:uFillTx/>
                <a:latin typeface="Comic Sans MS" panose="030F0702030302020204" pitchFamily="66" charset="0"/>
                <a:ea typeface="宋体" panose="02010600030101010101" pitchFamily="2" charset="-122"/>
                <a:cs typeface="+mn-cs"/>
              </a:rPr>
              <a:t>•</a:t>
            </a:r>
            <a:r>
              <a:rPr lang="en-US" altLang="zh-CN" b="1" dirty="0">
                <a:solidFill>
                  <a:srgbClr val="FF0000"/>
                </a:solidFill>
                <a:latin typeface="Comic Sans MS" panose="030F0702030302020204" pitchFamily="66" charset="0"/>
                <a:ea typeface="宋体" panose="02010600030101010101" pitchFamily="2" charset="-122"/>
              </a:rPr>
              <a:t>Completing the CEPC cryogenic system design peer review</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b="0" i="0" u="none" strike="noStrike" kern="1200" cap="none" spc="0" normalizeH="0" baseline="0" noProof="0" dirty="0">
                <a:ln>
                  <a:noFill/>
                </a:ln>
                <a:solidFill>
                  <a:prstClr val="black"/>
                </a:solidFill>
                <a:effectLst/>
                <a:uLnTx/>
                <a:uFillTx/>
                <a:latin typeface="Comic Sans MS" panose="030F0702030302020204" pitchFamily="66" charset="0"/>
                <a:ea typeface="宋体" panose="02010600030101010101" pitchFamily="2" charset="-122"/>
                <a:cs typeface="+mn-cs"/>
              </a:rPr>
              <a:t>•</a:t>
            </a:r>
            <a:r>
              <a:rPr kumimoji="0" lang="en-US" altLang="zh-CN" b="1" i="0" u="none" strike="noStrike" kern="1200" cap="none" spc="0" normalizeH="0" baseline="0" noProof="0" dirty="0">
                <a:ln>
                  <a:noFill/>
                </a:ln>
                <a:solidFill>
                  <a:srgbClr val="0000FF"/>
                </a:solidFill>
                <a:effectLst/>
                <a:uLnTx/>
                <a:uFillTx/>
                <a:latin typeface="Comic Sans MS" panose="030F0702030302020204" pitchFamily="66" charset="0"/>
                <a:ea typeface="宋体" panose="02010600030101010101" pitchFamily="2" charset="-122"/>
                <a:cs typeface="+mn-cs"/>
              </a:rPr>
              <a:t>Completing the 650 MHz full-size cryomodule design works and key component order, </a:t>
            </a:r>
            <a:r>
              <a:rPr kumimoji="0" lang="en-US" altLang="zh-CN" i="0" u="none" strike="noStrike" kern="1200" cap="none" spc="0" normalizeH="0" baseline="0" noProof="0" dirty="0">
                <a:ln>
                  <a:noFill/>
                </a:ln>
                <a:effectLst/>
                <a:uLnTx/>
                <a:uFillTx/>
                <a:latin typeface="Comic Sans MS" panose="030F0702030302020204" pitchFamily="66" charset="0"/>
                <a:ea typeface="宋体" panose="02010600030101010101" pitchFamily="2" charset="-122"/>
                <a:cs typeface="+mn-cs"/>
              </a:rPr>
              <a:t>including horizontal test (HT) cooling scheme design, the purchase procedure of the sensors, heat exchanger, and cryogenic valve, etc.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b="0" i="0" u="none" strike="noStrike" kern="1200" cap="none" spc="0" normalizeH="0" baseline="0" noProof="0" dirty="0">
              <a:ln>
                <a:noFill/>
              </a:ln>
              <a:solidFill>
                <a:prstClr val="black"/>
              </a:solidFill>
              <a:effectLst/>
              <a:uLnTx/>
              <a:uFillTx/>
              <a:latin typeface="Comic Sans MS" panose="030F0702030302020204" pitchFamily="66" charset="0"/>
              <a:ea typeface="宋体" panose="02010600030101010101" pitchFamily="2" charset="-122"/>
              <a:cs typeface="+mn-cs"/>
            </a:endParaRPr>
          </a:p>
          <a:p>
            <a:pPr marL="0" marR="0" lvl="0" indent="0" algn="l" defTabSz="914400" rtl="0" eaLnBrk="1" fontAlgn="auto" latinLnBrk="0" hangingPunct="1">
              <a:lnSpc>
                <a:spcPct val="100000"/>
              </a:lnSpc>
              <a:spcBef>
                <a:spcPts val="300"/>
              </a:spcBef>
              <a:spcAft>
                <a:spcPts val="0"/>
              </a:spcAft>
              <a:buClrTx/>
              <a:buSzTx/>
              <a:buFont typeface="Wingdings" panose="05000000000000000000" pitchFamily="2" charset="2"/>
              <a:buChar char="ü"/>
              <a:tabLst/>
              <a:defRPr/>
            </a:pPr>
            <a:r>
              <a:rPr kumimoji="0" lang="en-US" altLang="zh-CN" sz="2400" b="0" i="0" u="none" strike="noStrike" kern="1200" cap="none" spc="0" normalizeH="0" baseline="0" noProof="0" dirty="0">
                <a:ln>
                  <a:noFill/>
                </a:ln>
                <a:solidFill>
                  <a:prstClr val="black"/>
                </a:solidFill>
                <a:effectLst/>
                <a:uLnTx/>
                <a:uFillTx/>
                <a:latin typeface="Comic Sans MS" panose="030F0702030302020204" pitchFamily="66" charset="0"/>
                <a:ea typeface="宋体" panose="02010600030101010101" pitchFamily="2" charset="-122"/>
                <a:cs typeface="+mn-cs"/>
              </a:rPr>
              <a:t>2025~2026:</a:t>
            </a:r>
          </a:p>
          <a:p>
            <a:pPr lvl="0">
              <a:defRPr/>
            </a:pPr>
            <a:r>
              <a:rPr lang="en-US" altLang="zh-CN" dirty="0">
                <a:solidFill>
                  <a:prstClr val="black"/>
                </a:solidFill>
                <a:latin typeface="Comic Sans MS" panose="030F0702030302020204" pitchFamily="66" charset="0"/>
              </a:rPr>
              <a:t>•Jointly with FULLCRYO Corporation, </a:t>
            </a:r>
            <a:r>
              <a:rPr kumimoji="0" lang="en-US" altLang="zh-CN" b="1" i="0" u="none" strike="noStrike" kern="1200" cap="none" spc="0" normalizeH="0" baseline="0" noProof="0" dirty="0">
                <a:ln>
                  <a:noFill/>
                </a:ln>
                <a:solidFill>
                  <a:srgbClr val="0000FF"/>
                </a:solidFill>
                <a:effectLst/>
                <a:uLnTx/>
                <a:uFillTx/>
                <a:latin typeface="Comic Sans MS" panose="030F0702030302020204" pitchFamily="66" charset="0"/>
                <a:ea typeface="宋体" panose="02010600030101010101" pitchFamily="2" charset="-122"/>
                <a:cs typeface="+mn-cs"/>
              </a:rPr>
              <a:t>expected to finalize the </a:t>
            </a:r>
            <a:r>
              <a:rPr kumimoji="0" lang="en-US" altLang="zh-CN" b="1" i="0" u="none" strike="noStrike" kern="1200" cap="none" spc="0" normalizeH="0" baseline="0" noProof="0" dirty="0">
                <a:ln>
                  <a:noFill/>
                </a:ln>
                <a:solidFill>
                  <a:srgbClr val="FF0000"/>
                </a:solidFill>
                <a:effectLst/>
                <a:uLnTx/>
                <a:uFillTx/>
                <a:latin typeface="Comic Sans MS" panose="030F0702030302020204" pitchFamily="66" charset="0"/>
                <a:ea typeface="宋体" panose="02010600030101010101" pitchFamily="2" charset="-122"/>
                <a:cs typeface="+mn-cs"/>
              </a:rPr>
              <a:t>commissioning test</a:t>
            </a:r>
            <a:r>
              <a:rPr kumimoji="0" lang="en-US" altLang="zh-CN" b="1" i="0" u="none" strike="noStrike" kern="1200" cap="none" spc="0" normalizeH="0" baseline="0" noProof="0" dirty="0">
                <a:ln>
                  <a:noFill/>
                </a:ln>
                <a:solidFill>
                  <a:srgbClr val="0000FF"/>
                </a:solidFill>
                <a:effectLst/>
                <a:uLnTx/>
                <a:uFillTx/>
                <a:latin typeface="Comic Sans MS" panose="030F0702030302020204" pitchFamily="66" charset="0"/>
                <a:ea typeface="宋体" panose="02010600030101010101" pitchFamily="2" charset="-122"/>
                <a:cs typeface="+mn-cs"/>
              </a:rPr>
              <a:t> of </a:t>
            </a:r>
            <a:r>
              <a:rPr lang="en-US" altLang="zh-CN" dirty="0">
                <a:latin typeface="Comic Sans MS" panose="030F0702030302020204" pitchFamily="66" charset="0"/>
              </a:rPr>
              <a:t>18kW@4.5K helium refrigerator </a:t>
            </a:r>
            <a:r>
              <a:rPr kumimoji="0" lang="en-US" altLang="zh-CN" b="1" i="0" u="none" strike="noStrike" kern="1200" cap="none" spc="0" normalizeH="0" baseline="0" noProof="0" dirty="0">
                <a:ln>
                  <a:noFill/>
                </a:ln>
                <a:solidFill>
                  <a:srgbClr val="0000FF"/>
                </a:solidFill>
                <a:effectLst/>
                <a:uLnTx/>
                <a:uFillTx/>
                <a:latin typeface="Comic Sans MS" panose="030F0702030302020204" pitchFamily="66" charset="0"/>
                <a:ea typeface="宋体" panose="02010600030101010101" pitchFamily="2" charset="-122"/>
                <a:cs typeface="+mn-cs"/>
              </a:rPr>
              <a:t>by the mid of 2025:</a:t>
            </a:r>
            <a:r>
              <a:rPr kumimoji="0" lang="en-US" altLang="zh-CN" b="0" i="0" u="none" strike="noStrike" kern="1200" cap="none" spc="0" normalizeH="0" baseline="0" noProof="0" dirty="0">
                <a:ln>
                  <a:noFill/>
                </a:ln>
                <a:solidFill>
                  <a:prstClr val="black"/>
                </a:solidFill>
                <a:effectLst/>
                <a:uLnTx/>
                <a:uFillTx/>
                <a:latin typeface="Comic Sans MS" panose="030F0702030302020204" pitchFamily="66" charset="0"/>
                <a:ea typeface="宋体" panose="02010600030101010101" pitchFamily="2" charset="-122"/>
                <a:cs typeface="+mn-cs"/>
              </a:rPr>
              <a:t>.</a:t>
            </a:r>
            <a:endParaRPr kumimoji="0" lang="en-US" altLang="zh-CN" b="1" i="0" u="none" strike="noStrike" kern="1200" cap="none" spc="0" normalizeH="0" baseline="0" noProof="0" dirty="0">
              <a:ln>
                <a:noFill/>
              </a:ln>
              <a:solidFill>
                <a:srgbClr val="FF0000"/>
              </a:solidFill>
              <a:effectLst/>
              <a:uLnTx/>
              <a:uFillTx/>
              <a:latin typeface="Comic Sans MS" panose="030F0702030302020204" pitchFamily="66" charset="0"/>
              <a:ea typeface="宋体"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b="0" i="0" u="none" strike="noStrike" kern="1200" cap="none" spc="0" normalizeH="0" baseline="0" noProof="0" dirty="0">
                <a:ln>
                  <a:noFill/>
                </a:ln>
                <a:solidFill>
                  <a:prstClr val="black"/>
                </a:solidFill>
                <a:effectLst/>
                <a:uLnTx/>
                <a:uFillTx/>
                <a:latin typeface="Comic Sans MS" panose="030F0702030302020204" pitchFamily="66" charset="0"/>
                <a:ea typeface="宋体" panose="02010600030101010101" pitchFamily="2" charset="-122"/>
                <a:cs typeface="+mn-cs"/>
              </a:rPr>
              <a:t>•</a:t>
            </a:r>
            <a:r>
              <a:rPr kumimoji="0" lang="en-US" altLang="zh-CN" b="1" i="0" u="none" strike="noStrike" kern="1200" cap="none" spc="0" normalizeH="0" baseline="0" noProof="0" dirty="0">
                <a:ln>
                  <a:noFill/>
                </a:ln>
                <a:solidFill>
                  <a:srgbClr val="0000FF"/>
                </a:solidFill>
                <a:effectLst/>
                <a:uLnTx/>
                <a:uFillTx/>
                <a:latin typeface="Comic Sans MS" panose="030F0702030302020204" pitchFamily="66" charset="0"/>
                <a:ea typeface="宋体" panose="02010600030101010101" pitchFamily="2" charset="-122"/>
                <a:cs typeface="+mn-cs"/>
              </a:rPr>
              <a:t>Completing the cryogenic experimental test of the 650 MHz cryomodule in beginning of 2026</a:t>
            </a:r>
            <a:r>
              <a:rPr kumimoji="0" lang="en-US" altLang="zh-CN" b="0" i="0" u="none" strike="noStrike" kern="1200" cap="none" spc="0" normalizeH="0" baseline="0" noProof="0" dirty="0">
                <a:ln>
                  <a:noFill/>
                </a:ln>
                <a:solidFill>
                  <a:prstClr val="black"/>
                </a:solidFill>
                <a:effectLst/>
                <a:uLnTx/>
                <a:uFillTx/>
                <a:latin typeface="Comic Sans MS" panose="030F0702030302020204" pitchFamily="66" charset="0"/>
                <a:ea typeface="宋体" panose="02010600030101010101" pitchFamily="2" charset="-122"/>
                <a:cs typeface="+mn-cs"/>
              </a:rPr>
              <a:t>.</a:t>
            </a:r>
          </a:p>
          <a:p>
            <a:pPr>
              <a:defRPr/>
            </a:pPr>
            <a:r>
              <a:rPr kumimoji="0" lang="en-US" altLang="zh-CN" b="0" i="0" u="none" strike="noStrike" kern="1200" cap="none" spc="0" normalizeH="0" baseline="0" noProof="0" dirty="0">
                <a:ln>
                  <a:noFill/>
                </a:ln>
                <a:solidFill>
                  <a:prstClr val="black"/>
                </a:solidFill>
                <a:effectLst/>
                <a:uLnTx/>
                <a:uFillTx/>
                <a:latin typeface="Comic Sans MS" panose="030F0702030302020204" pitchFamily="66" charset="0"/>
                <a:ea typeface="宋体" panose="02010600030101010101" pitchFamily="2" charset="-122"/>
                <a:cs typeface="+mn-cs"/>
              </a:rPr>
              <a:t>• </a:t>
            </a:r>
            <a:r>
              <a:rPr lang="en-US" altLang="zh-CN" b="1" dirty="0">
                <a:solidFill>
                  <a:srgbClr val="FF0000"/>
                </a:solidFill>
                <a:latin typeface="Comic Sans MS" panose="030F0702030302020204" pitchFamily="66" charset="0"/>
              </a:rPr>
              <a:t>Completing the CEPC Proposal of the cryogenic system in 2025~2026.</a:t>
            </a:r>
            <a:endParaRPr lang="en-US" altLang="zh-CN" sz="2400" dirty="0">
              <a:solidFill>
                <a:prstClr val="black"/>
              </a:solidFill>
              <a:latin typeface="Comic Sans MS" panose="030F0702030302020204" pitchFamily="66"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b="0" i="0" u="none" strike="noStrike" kern="1200" cap="none" spc="0" normalizeH="0" baseline="0" noProof="0" dirty="0">
              <a:ln>
                <a:noFill/>
              </a:ln>
              <a:solidFill>
                <a:srgbClr val="0000FF"/>
              </a:solidFill>
              <a:effectLst/>
              <a:uLnTx/>
              <a:uFillTx/>
              <a:latin typeface="Comic Sans MS" panose="030F0702030302020204" pitchFamily="66" charset="0"/>
              <a:ea typeface="宋体"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b="0" i="0" u="none" strike="noStrike" kern="1200" cap="none" spc="0" normalizeH="0" baseline="0" noProof="0" dirty="0">
              <a:ln>
                <a:noFill/>
              </a:ln>
              <a:solidFill>
                <a:prstClr val="black"/>
              </a:solidFill>
              <a:effectLst/>
              <a:uLnTx/>
              <a:uFillTx/>
              <a:latin typeface="Comic Sans MS" panose="030F0702030302020204" pitchFamily="66" charset="0"/>
              <a:ea typeface="宋体" panose="02010600030101010101" pitchFamily="2" charset="-122"/>
              <a:cs typeface="+mn-cs"/>
            </a:endParaRPr>
          </a:p>
          <a:p>
            <a:pPr marL="0" marR="0" lvl="0" indent="0" algn="l" defTabSz="914400" rtl="0" eaLnBrk="1" fontAlgn="auto" latinLnBrk="0" hangingPunct="1">
              <a:lnSpc>
                <a:spcPct val="100000"/>
              </a:lnSpc>
              <a:spcBef>
                <a:spcPts val="300"/>
              </a:spcBef>
              <a:spcAft>
                <a:spcPts val="0"/>
              </a:spcAft>
              <a:buClrTx/>
              <a:buSzTx/>
              <a:buFont typeface="Wingdings" panose="05000000000000000000" pitchFamily="2" charset="2"/>
              <a:buChar char="ü"/>
              <a:tabLst/>
              <a:defRPr/>
            </a:pPr>
            <a:r>
              <a:rPr kumimoji="0" lang="en-US" altLang="zh-CN" sz="2400" b="0" i="0" u="none" strike="noStrike" kern="1200" cap="none" spc="0" normalizeH="0" baseline="0" noProof="0" dirty="0">
                <a:ln>
                  <a:noFill/>
                </a:ln>
                <a:solidFill>
                  <a:prstClr val="black"/>
                </a:solidFill>
                <a:effectLst/>
                <a:uLnTx/>
                <a:uFillTx/>
                <a:latin typeface="Comic Sans MS" panose="030F0702030302020204" pitchFamily="66" charset="0"/>
                <a:ea typeface="宋体" panose="02010600030101010101" pitchFamily="2" charset="-122"/>
                <a:cs typeface="+mn-cs"/>
              </a:rPr>
              <a:t>2027 (June):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b="0" i="0" u="none" strike="noStrike" kern="1200" cap="none" spc="0" normalizeH="0" baseline="0" noProof="0" dirty="0">
                <a:ln>
                  <a:noFill/>
                </a:ln>
                <a:solidFill>
                  <a:prstClr val="black"/>
                </a:solidFill>
                <a:effectLst/>
                <a:uLnTx/>
                <a:uFillTx/>
                <a:latin typeface="Comic Sans MS" panose="030F0702030302020204" pitchFamily="66" charset="0"/>
                <a:ea typeface="宋体" panose="02010600030101010101" pitchFamily="2" charset="-122"/>
                <a:cs typeface="+mn-cs"/>
              </a:rPr>
              <a:t>•</a:t>
            </a:r>
            <a:r>
              <a:rPr kumimoji="0" lang="en-US" altLang="zh-CN" b="1" i="0" u="none" strike="noStrike" kern="1200" cap="none" spc="0" normalizeH="0" baseline="0" noProof="0" dirty="0">
                <a:ln>
                  <a:noFill/>
                </a:ln>
                <a:solidFill>
                  <a:srgbClr val="FF0000"/>
                </a:solidFill>
                <a:effectLst/>
                <a:uLnTx/>
                <a:uFillTx/>
                <a:latin typeface="Comic Sans MS" panose="030F0702030302020204" pitchFamily="66" charset="0"/>
                <a:ea typeface="宋体" panose="02010600030101010101" pitchFamily="2" charset="-122"/>
                <a:cs typeface="+mn-cs"/>
              </a:rPr>
              <a:t>Complete EDR documentation </a:t>
            </a:r>
            <a:r>
              <a:rPr kumimoji="0" lang="en-US" altLang="zh-CN" b="0" i="0" u="none" strike="noStrike" kern="1200" cap="none" spc="0" normalizeH="0" baseline="0" noProof="0" dirty="0">
                <a:ln>
                  <a:noFill/>
                </a:ln>
                <a:solidFill>
                  <a:prstClr val="black"/>
                </a:solidFill>
                <a:effectLst/>
                <a:uLnTx/>
                <a:uFillTx/>
                <a:latin typeface="Comic Sans MS" panose="030F0702030302020204" pitchFamily="66" charset="0"/>
                <a:ea typeface="宋体" panose="02010600030101010101" pitchFamily="2" charset="-122"/>
                <a:cs typeface="+mn-cs"/>
              </a:rPr>
              <a:t>and optimize the power consumption and construction cost tables of the cryogenic system.</a:t>
            </a:r>
          </a:p>
        </p:txBody>
      </p:sp>
      <p:sp>
        <p:nvSpPr>
          <p:cNvPr id="3" name="标题 2">
            <a:extLst>
              <a:ext uri="{FF2B5EF4-FFF2-40B4-BE49-F238E27FC236}">
                <a16:creationId xmlns:a16="http://schemas.microsoft.com/office/drawing/2014/main" id="{7DDD8A4D-9104-26A0-0F02-FD8EE6280A80}"/>
              </a:ext>
            </a:extLst>
          </p:cNvPr>
          <p:cNvSpPr>
            <a:spLocks noGrp="1"/>
          </p:cNvSpPr>
          <p:nvPr>
            <p:ph type="title"/>
          </p:nvPr>
        </p:nvSpPr>
        <p:spPr/>
        <p:txBody>
          <a:bodyPr/>
          <a:lstStyle/>
          <a:p>
            <a:r>
              <a:rPr lang="en-US" altLang="zh-CN"/>
              <a:t>Cryogenic System Key Milestones in EDR plan</a:t>
            </a:r>
            <a:endParaRPr lang="zh-CN" altLang="en-US"/>
          </a:p>
        </p:txBody>
      </p:sp>
      <p:sp>
        <p:nvSpPr>
          <p:cNvPr id="4" name="灯片编号占位符 3">
            <a:extLst>
              <a:ext uri="{FF2B5EF4-FFF2-40B4-BE49-F238E27FC236}">
                <a16:creationId xmlns:a16="http://schemas.microsoft.com/office/drawing/2014/main" id="{E4DCA3D3-ABFC-A6B9-94EC-24BD193C18AD}"/>
              </a:ext>
            </a:extLst>
          </p:cNvPr>
          <p:cNvSpPr>
            <a:spLocks noGrp="1"/>
          </p:cNvSpPr>
          <p:nvPr>
            <p:ph type="sldNum" sz="quarter" idx="12"/>
          </p:nvPr>
        </p:nvSpPr>
        <p:spPr>
          <a:xfrm>
            <a:off x="9177079" y="6080686"/>
            <a:ext cx="28448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5E9139-A00B-4B2A-98A6-095DC08F1345}" type="slidenum">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宋体" panose="02010600030101010101" pitchFamily="2" charset="-122"/>
              <a:cs typeface="Arial" panose="020B0604020202020204" pitchFamily="34" charset="0"/>
            </a:endParaRPr>
          </a:p>
        </p:txBody>
      </p:sp>
    </p:spTree>
    <p:extLst>
      <p:ext uri="{BB962C8B-B14F-4D97-AF65-F5344CB8AC3E}">
        <p14:creationId xmlns:p14="http://schemas.microsoft.com/office/powerpoint/2010/main" val="42901898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a:extLst>
              <a:ext uri="{FF2B5EF4-FFF2-40B4-BE49-F238E27FC236}">
                <a16:creationId xmlns:a16="http://schemas.microsoft.com/office/drawing/2014/main" id="{BD368331-31C3-4433-915A-398C4C4B7423}"/>
              </a:ext>
            </a:extLst>
          </p:cNvPr>
          <p:cNvSpPr>
            <a:spLocks noGrp="1"/>
          </p:cNvSpPr>
          <p:nvPr>
            <p:ph type="title"/>
          </p:nvPr>
        </p:nvSpPr>
        <p:spPr/>
        <p:txBody>
          <a:bodyPr/>
          <a:lstStyle/>
          <a:p>
            <a:r>
              <a:rPr lang="en-US" altLang="zh-CN" dirty="0"/>
              <a:t>Content </a:t>
            </a:r>
            <a:endParaRPr lang="zh-CN" altLang="en-US" dirty="0"/>
          </a:p>
        </p:txBody>
      </p:sp>
      <p:sp>
        <p:nvSpPr>
          <p:cNvPr id="5" name="灯片编号占位符 4">
            <a:extLst>
              <a:ext uri="{FF2B5EF4-FFF2-40B4-BE49-F238E27FC236}">
                <a16:creationId xmlns:a16="http://schemas.microsoft.com/office/drawing/2014/main" id="{31142DA0-15AF-4E15-B382-2C5440D1AA57}"/>
              </a:ext>
            </a:extLst>
          </p:cNvPr>
          <p:cNvSpPr>
            <a:spLocks noGrp="1"/>
          </p:cNvSpPr>
          <p:nvPr>
            <p:ph type="sldNum" sz="quarter" idx="12"/>
          </p:nvPr>
        </p:nvSpPr>
        <p:spPr/>
        <p:txBody>
          <a:bodyPr/>
          <a:lstStyle/>
          <a:p>
            <a:fld id="{F15E9139-A00B-4B2A-98A6-095DC08F1345}" type="slidenum">
              <a:rPr lang="zh-CN" altLang="en-US" smtClean="0"/>
              <a:pPr/>
              <a:t>6</a:t>
            </a:fld>
            <a:endParaRPr lang="zh-CN" altLang="en-US"/>
          </a:p>
        </p:txBody>
      </p:sp>
      <p:sp>
        <p:nvSpPr>
          <p:cNvPr id="6" name="文本框 5">
            <a:extLst>
              <a:ext uri="{FF2B5EF4-FFF2-40B4-BE49-F238E27FC236}">
                <a16:creationId xmlns:a16="http://schemas.microsoft.com/office/drawing/2014/main" id="{D1F7C9C1-39A9-5C9C-EC73-EC1EAC157F88}"/>
              </a:ext>
            </a:extLst>
          </p:cNvPr>
          <p:cNvSpPr txBox="1"/>
          <p:nvPr/>
        </p:nvSpPr>
        <p:spPr>
          <a:xfrm>
            <a:off x="428065" y="1379721"/>
            <a:ext cx="11235018" cy="4098558"/>
          </a:xfrm>
          <a:prstGeom prst="rect">
            <a:avLst/>
          </a:prstGeom>
          <a:noFill/>
        </p:spPr>
        <p:txBody>
          <a:bodyPr wrap="square">
            <a:spAutoFit/>
          </a:bodyPr>
          <a:lstStyle/>
          <a:p>
            <a:pPr lvl="0">
              <a:spcBef>
                <a:spcPts val="1000"/>
              </a:spcBef>
              <a:spcAft>
                <a:spcPts val="0"/>
              </a:spcAft>
              <a:buClrTx/>
              <a:buSzTx/>
              <a:buFont typeface="Wingdings" panose="05000000000000000000" pitchFamily="2" charset="2"/>
              <a:buChar char="u"/>
              <a:defRPr/>
            </a:pPr>
            <a:r>
              <a:rPr lang="en-US" altLang="zh-CN" sz="2800" b="1" dirty="0">
                <a:latin typeface="Comic Sans MS" panose="030F0702030302020204" pitchFamily="66" charset="0"/>
                <a:ea typeface="等线" panose="02010600030101010101" pitchFamily="2" charset="-122"/>
                <a:cs typeface="Times New Roman" panose="02020603050405020304" pitchFamily="18" charset="0"/>
              </a:rPr>
              <a:t>Introduction</a:t>
            </a:r>
          </a:p>
          <a:p>
            <a:pPr marL="285750" lvl="0" indent="-285750">
              <a:spcBef>
                <a:spcPts val="1000"/>
              </a:spcBef>
              <a:spcAft>
                <a:spcPts val="0"/>
              </a:spcAft>
              <a:buClrTx/>
              <a:buSzTx/>
              <a:buFont typeface="Arial" panose="020B0604020202020204" pitchFamily="34" charset="0"/>
              <a:buChar char="•"/>
              <a:defRPr/>
            </a:pPr>
            <a:r>
              <a:rPr lang="en-US" altLang="zh-CN" sz="2800" dirty="0">
                <a:latin typeface="Comic Sans MS" panose="030F0702030302020204" pitchFamily="66" charset="0"/>
                <a:ea typeface="等线" panose="02010600030101010101" pitchFamily="2" charset="-122"/>
                <a:cs typeface="Times New Roman" panose="02020603050405020304" pitchFamily="18" charset="0"/>
              </a:rPr>
              <a:t>EDR goal, scope and plan</a:t>
            </a:r>
          </a:p>
          <a:p>
            <a:pPr lvl="0">
              <a:spcBef>
                <a:spcPts val="1000"/>
              </a:spcBef>
              <a:spcAft>
                <a:spcPts val="0"/>
              </a:spcAft>
              <a:buClrTx/>
              <a:buSzTx/>
              <a:buFont typeface="Wingdings" panose="05000000000000000000" pitchFamily="2" charset="2"/>
              <a:buChar char="u"/>
              <a:defRPr/>
            </a:pPr>
            <a:r>
              <a:rPr lang="en-US" altLang="zh-CN" sz="2800" b="1" dirty="0">
                <a:solidFill>
                  <a:srgbClr val="FF0000"/>
                </a:solidFill>
                <a:latin typeface="Comic Sans MS" panose="030F0702030302020204" pitchFamily="66" charset="0"/>
                <a:ea typeface="等线" panose="02010600030101010101" pitchFamily="2" charset="-122"/>
                <a:cs typeface="Times New Roman" panose="02020603050405020304" pitchFamily="18" charset="0"/>
              </a:rPr>
              <a:t>EDR progress </a:t>
            </a:r>
          </a:p>
          <a:p>
            <a:pPr marL="342900" marR="0" lvl="0" indent="-342900" algn="l" defTabSz="914400" rtl="0" eaLnBrk="1" fontAlgn="auto" latinLnBrk="0" hangingPunct="1">
              <a:spcBef>
                <a:spcPts val="300"/>
              </a:spcBef>
              <a:spcAft>
                <a:spcPts val="300"/>
              </a:spcAft>
              <a:buClr>
                <a:srgbClr val="FFC000"/>
              </a:buClr>
              <a:buSzPct val="80000"/>
              <a:buFont typeface="Arial" panose="020B0604020202020204" pitchFamily="34" charset="0"/>
              <a:buChar char="•"/>
              <a:tabLst/>
              <a:defRPr/>
            </a:pPr>
            <a:r>
              <a:rPr kumimoji="0" lang="en-US" altLang="zh-CN" sz="2400" b="0" i="0" u="none" strike="noStrike" kern="1200" cap="none" spc="0" normalizeH="0" baseline="0" noProof="0" dirty="0">
                <a:ln>
                  <a:noFill/>
                </a:ln>
                <a:solidFill>
                  <a:prstClr val="black"/>
                </a:solidFill>
                <a:effectLst/>
                <a:uLnTx/>
                <a:uFillTx/>
                <a:latin typeface="Comic Sans MS" panose="030F0702030302020204" pitchFamily="66" charset="0"/>
                <a:ea typeface="微软雅黑" pitchFamily="34" charset="-122"/>
                <a:cs typeface="Arial" panose="020B0604020202020204" pitchFamily="34" charset="0"/>
              </a:rPr>
              <a:t>Process flow cooling scheme optimization; </a:t>
            </a:r>
          </a:p>
          <a:p>
            <a:pPr marL="342900" indent="-342900">
              <a:spcBef>
                <a:spcPts val="300"/>
              </a:spcBef>
              <a:spcAft>
                <a:spcPts val="300"/>
              </a:spcAft>
              <a:buClr>
                <a:srgbClr val="FFC000"/>
              </a:buClr>
              <a:buSzPct val="80000"/>
              <a:buFont typeface="Arial" panose="020B0604020202020204" pitchFamily="34" charset="0"/>
              <a:buChar char="•"/>
              <a:defRPr/>
            </a:pPr>
            <a:r>
              <a:rPr lang="en-US" altLang="zh-CN" sz="2400" dirty="0">
                <a:solidFill>
                  <a:prstClr val="black"/>
                </a:solidFill>
                <a:latin typeface="Comic Sans MS" panose="030F0702030302020204" pitchFamily="66" charset="0"/>
                <a:ea typeface="微软雅黑" pitchFamily="34" charset="-122"/>
                <a:cs typeface="Arial" panose="020B0604020202020204" pitchFamily="34" charset="0"/>
              </a:rPr>
              <a:t>Large refrigerator R&amp;D</a:t>
            </a:r>
            <a:r>
              <a:rPr lang="zh-CN" altLang="en-US" sz="2400" dirty="0">
                <a:solidFill>
                  <a:prstClr val="black"/>
                </a:solidFill>
                <a:latin typeface="Comic Sans MS" panose="030F0702030302020204" pitchFamily="66" charset="0"/>
                <a:ea typeface="微软雅黑" pitchFamily="34" charset="-122"/>
                <a:cs typeface="Arial" panose="020B0604020202020204" pitchFamily="34" charset="0"/>
              </a:rPr>
              <a:t>；</a:t>
            </a:r>
            <a:endParaRPr lang="en-US" altLang="zh-CN" sz="2400" dirty="0">
              <a:solidFill>
                <a:prstClr val="black"/>
              </a:solidFill>
              <a:latin typeface="Comic Sans MS" panose="030F0702030302020204" pitchFamily="66" charset="0"/>
              <a:ea typeface="微软雅黑" pitchFamily="34" charset="-122"/>
              <a:cs typeface="Arial" panose="020B0604020202020204" pitchFamily="34" charset="0"/>
            </a:endParaRPr>
          </a:p>
          <a:p>
            <a:pPr marL="342900" marR="0" lvl="0" indent="-342900" algn="l" defTabSz="914400" rtl="0" eaLnBrk="1" fontAlgn="auto" latinLnBrk="0" hangingPunct="1">
              <a:spcBef>
                <a:spcPts val="300"/>
              </a:spcBef>
              <a:spcAft>
                <a:spcPts val="300"/>
              </a:spcAft>
              <a:buClr>
                <a:srgbClr val="FFC000"/>
              </a:buClr>
              <a:buSzPct val="80000"/>
              <a:buFont typeface="Arial" panose="020B0604020202020204" pitchFamily="34" charset="0"/>
              <a:buChar char="•"/>
              <a:tabLst/>
              <a:defRPr/>
            </a:pPr>
            <a:r>
              <a:rPr kumimoji="0" lang="en-US" altLang="zh-CN" sz="2400" b="0" i="0" u="none" strike="noStrike" kern="1200" cap="none" spc="0" normalizeH="0" baseline="0" noProof="0" dirty="0">
                <a:ln>
                  <a:noFill/>
                </a:ln>
                <a:solidFill>
                  <a:prstClr val="black"/>
                </a:solidFill>
                <a:effectLst/>
                <a:uLnTx/>
                <a:uFillTx/>
                <a:latin typeface="Comic Sans MS" panose="030F0702030302020204" pitchFamily="66" charset="0"/>
                <a:ea typeface="微软雅黑" pitchFamily="34" charset="-122"/>
                <a:cs typeface="Arial" panose="020B0604020202020204" pitchFamily="34" charset="0"/>
              </a:rPr>
              <a:t>SRF 650MHz cavity Cryomodule design and optimization;</a:t>
            </a:r>
          </a:p>
          <a:p>
            <a:pPr lvl="0">
              <a:spcBef>
                <a:spcPts val="1000"/>
              </a:spcBef>
              <a:spcAft>
                <a:spcPts val="0"/>
              </a:spcAft>
              <a:buClrTx/>
              <a:buSzTx/>
              <a:buFont typeface="Wingdings" panose="05000000000000000000" pitchFamily="2" charset="2"/>
              <a:buChar char="u"/>
              <a:defRPr/>
            </a:pPr>
            <a:r>
              <a:rPr lang="en-US" altLang="zh-CN" sz="2800" b="1" dirty="0">
                <a:latin typeface="Comic Sans MS" panose="030F0702030302020204" pitchFamily="66" charset="0"/>
                <a:ea typeface="等线" panose="02010600030101010101" pitchFamily="2" charset="-122"/>
                <a:cs typeface="Times New Roman" panose="02020603050405020304" pitchFamily="18" charset="0"/>
              </a:rPr>
              <a:t>Industrialization preparation progress and status</a:t>
            </a:r>
            <a:endParaRPr lang="zh-CN" altLang="en-US" sz="2800" b="1" dirty="0">
              <a:latin typeface="Comic Sans MS" panose="030F0702030302020204" pitchFamily="66" charset="0"/>
              <a:ea typeface="等线" panose="02010600030101010101" pitchFamily="2" charset="-122"/>
              <a:cs typeface="Times New Roman" panose="02020603050405020304" pitchFamily="18" charset="0"/>
            </a:endParaRPr>
          </a:p>
          <a:p>
            <a:pPr lvl="0">
              <a:spcBef>
                <a:spcPts val="1000"/>
              </a:spcBef>
              <a:spcAft>
                <a:spcPts val="0"/>
              </a:spcAft>
              <a:buClrTx/>
              <a:buSzTx/>
              <a:buFont typeface="Wingdings" panose="05000000000000000000" pitchFamily="2" charset="2"/>
              <a:buChar char="u"/>
              <a:defRPr/>
            </a:pPr>
            <a:r>
              <a:rPr lang="en-US" altLang="zh-CN" sz="2800" b="1" dirty="0">
                <a:latin typeface="Comic Sans MS" panose="030F0702030302020204" pitchFamily="66" charset="0"/>
                <a:ea typeface="等线" panose="02010600030101010101" pitchFamily="2" charset="-122"/>
                <a:cs typeface="Times New Roman" panose="02020603050405020304" pitchFamily="18" charset="0"/>
              </a:rPr>
              <a:t>Conclusion</a:t>
            </a:r>
          </a:p>
        </p:txBody>
      </p:sp>
    </p:spTree>
    <p:extLst>
      <p:ext uri="{BB962C8B-B14F-4D97-AF65-F5344CB8AC3E}">
        <p14:creationId xmlns:p14="http://schemas.microsoft.com/office/powerpoint/2010/main" val="18516916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4">
            <a:extLst>
              <a:ext uri="{FF2B5EF4-FFF2-40B4-BE49-F238E27FC236}">
                <a16:creationId xmlns:a16="http://schemas.microsoft.com/office/drawing/2014/main" id="{03559DDB-484D-4DBF-BC89-74B8745BE407}"/>
              </a:ext>
            </a:extLst>
          </p:cNvPr>
          <p:cNvSpPr>
            <a:spLocks noGrp="1"/>
          </p:cNvSpPr>
          <p:nvPr>
            <p:ph type="sldNum" sz="quarter" idx="12"/>
          </p:nvPr>
        </p:nvSpPr>
        <p:spPr/>
        <p:txBody>
          <a:bodyPr/>
          <a:lstStyle/>
          <a:p>
            <a:fld id="{F15E9139-A00B-4B2A-98A6-095DC08F1345}" type="slidenum">
              <a:rPr lang="zh-CN" altLang="en-US" smtClean="0"/>
              <a:pPr/>
              <a:t>7</a:t>
            </a:fld>
            <a:endParaRPr lang="zh-CN" altLang="en-US"/>
          </a:p>
        </p:txBody>
      </p:sp>
      <p:graphicFrame>
        <p:nvGraphicFramePr>
          <p:cNvPr id="7" name="表格 6">
            <a:extLst>
              <a:ext uri="{FF2B5EF4-FFF2-40B4-BE49-F238E27FC236}">
                <a16:creationId xmlns:a16="http://schemas.microsoft.com/office/drawing/2014/main" id="{37E6F722-1E8D-4B6B-B382-2589BBDDD9A0}"/>
              </a:ext>
            </a:extLst>
          </p:cNvPr>
          <p:cNvGraphicFramePr>
            <a:graphicFrameLocks noGrp="1"/>
          </p:cNvGraphicFramePr>
          <p:nvPr/>
        </p:nvGraphicFramePr>
        <p:xfrm>
          <a:off x="381002" y="1036502"/>
          <a:ext cx="11201398" cy="5596284"/>
        </p:xfrm>
        <a:graphic>
          <a:graphicData uri="http://schemas.openxmlformats.org/drawingml/2006/table">
            <a:tbl>
              <a:tblPr/>
              <a:tblGrid>
                <a:gridCol w="2353734">
                  <a:extLst>
                    <a:ext uri="{9D8B030D-6E8A-4147-A177-3AD203B41FA5}">
                      <a16:colId xmlns:a16="http://schemas.microsoft.com/office/drawing/2014/main" val="2524439404"/>
                    </a:ext>
                  </a:extLst>
                </a:gridCol>
                <a:gridCol w="1129108">
                  <a:extLst>
                    <a:ext uri="{9D8B030D-6E8A-4147-A177-3AD203B41FA5}">
                      <a16:colId xmlns:a16="http://schemas.microsoft.com/office/drawing/2014/main" val="211938472"/>
                    </a:ext>
                  </a:extLst>
                </a:gridCol>
                <a:gridCol w="1286426">
                  <a:extLst>
                    <a:ext uri="{9D8B030D-6E8A-4147-A177-3AD203B41FA5}">
                      <a16:colId xmlns:a16="http://schemas.microsoft.com/office/drawing/2014/main" val="3776008248"/>
                    </a:ext>
                  </a:extLst>
                </a:gridCol>
                <a:gridCol w="1286426">
                  <a:extLst>
                    <a:ext uri="{9D8B030D-6E8A-4147-A177-3AD203B41FA5}">
                      <a16:colId xmlns:a16="http://schemas.microsoft.com/office/drawing/2014/main" val="859907524"/>
                    </a:ext>
                  </a:extLst>
                </a:gridCol>
                <a:gridCol w="1286426">
                  <a:extLst>
                    <a:ext uri="{9D8B030D-6E8A-4147-A177-3AD203B41FA5}">
                      <a16:colId xmlns:a16="http://schemas.microsoft.com/office/drawing/2014/main" val="1089002876"/>
                    </a:ext>
                  </a:extLst>
                </a:gridCol>
                <a:gridCol w="1286426">
                  <a:extLst>
                    <a:ext uri="{9D8B030D-6E8A-4147-A177-3AD203B41FA5}">
                      <a16:colId xmlns:a16="http://schemas.microsoft.com/office/drawing/2014/main" val="736954475"/>
                    </a:ext>
                  </a:extLst>
                </a:gridCol>
                <a:gridCol w="1286426">
                  <a:extLst>
                    <a:ext uri="{9D8B030D-6E8A-4147-A177-3AD203B41FA5}">
                      <a16:colId xmlns:a16="http://schemas.microsoft.com/office/drawing/2014/main" val="2659728354"/>
                    </a:ext>
                  </a:extLst>
                </a:gridCol>
                <a:gridCol w="1286426">
                  <a:extLst>
                    <a:ext uri="{9D8B030D-6E8A-4147-A177-3AD203B41FA5}">
                      <a16:colId xmlns:a16="http://schemas.microsoft.com/office/drawing/2014/main" val="402413656"/>
                    </a:ext>
                  </a:extLst>
                </a:gridCol>
              </a:tblGrid>
              <a:tr h="126941">
                <a:tc rowSpan="2">
                  <a:txBody>
                    <a:bodyPr/>
                    <a:lstStyle/>
                    <a:p>
                      <a:pPr algn="ctr" rtl="0" fontAlgn="ctr"/>
                      <a:r>
                        <a:rPr lang="en-US" sz="1400" b="1" i="0" u="none" strike="noStrike" dirty="0">
                          <a:solidFill>
                            <a:srgbClr val="FF0000"/>
                          </a:solidFill>
                          <a:effectLst/>
                          <a:latin typeface="Times New Roman" panose="02020603050405020304" pitchFamily="18" charset="0"/>
                          <a:ea typeface="等线" panose="02010600030101010101" pitchFamily="2" charset="-122"/>
                        </a:rPr>
                        <a:t>Higgs Mode 30MW</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rowSpan="2">
                  <a:txBody>
                    <a:bodyPr/>
                    <a:lstStyle/>
                    <a:p>
                      <a:pPr algn="ctr" rtl="0" fontAlgn="ctr"/>
                      <a:r>
                        <a:rPr lang="en-US" sz="1200" b="0" i="0" u="none" strike="noStrike" dirty="0">
                          <a:solidFill>
                            <a:srgbClr val="FFFFFF"/>
                          </a:solidFill>
                          <a:effectLst/>
                          <a:latin typeface="Times New Roman" panose="02020603050405020304" pitchFamily="18" charset="0"/>
                          <a:ea typeface="等线" panose="02010600030101010101" pitchFamily="2" charset="-122"/>
                        </a:rPr>
                        <a:t>Unit</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gridSpan="3">
                  <a:txBody>
                    <a:bodyPr/>
                    <a:lstStyle/>
                    <a:p>
                      <a:pPr algn="ctr" rtl="0" fontAlgn="ctr"/>
                      <a:r>
                        <a:rPr lang="en-US" sz="1200" b="0" i="0" u="none" strike="noStrike" dirty="0">
                          <a:solidFill>
                            <a:srgbClr val="FFFFFF"/>
                          </a:solidFill>
                          <a:effectLst/>
                          <a:latin typeface="Times New Roman" panose="02020603050405020304" pitchFamily="18" charset="0"/>
                          <a:ea typeface="等线" panose="02010600030101010101" pitchFamily="2" charset="-122"/>
                        </a:rPr>
                        <a:t>Collider</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zh-CN" altLang="en-US"/>
                    </a:p>
                  </a:txBody>
                  <a:tcPr/>
                </a:tc>
                <a:tc hMerge="1">
                  <a:txBody>
                    <a:bodyPr/>
                    <a:lstStyle/>
                    <a:p>
                      <a:endParaRPr lang="zh-CN" altLang="en-US"/>
                    </a:p>
                  </a:txBody>
                  <a:tcPr/>
                </a:tc>
                <a:tc gridSpan="3">
                  <a:txBody>
                    <a:bodyPr/>
                    <a:lstStyle/>
                    <a:p>
                      <a:pPr algn="ctr" rtl="0" fontAlgn="ctr"/>
                      <a:r>
                        <a:rPr lang="en-US" sz="1200" b="0" i="0" u="none" strike="noStrike" dirty="0">
                          <a:solidFill>
                            <a:srgbClr val="FFFFFF"/>
                          </a:solidFill>
                          <a:effectLst/>
                          <a:latin typeface="Times New Roman" panose="02020603050405020304" pitchFamily="18" charset="0"/>
                          <a:ea typeface="等线" panose="02010600030101010101" pitchFamily="2" charset="-122"/>
                        </a:rPr>
                        <a:t>Booster</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1400319902"/>
                  </a:ext>
                </a:extLst>
              </a:tr>
              <a:tr h="126941">
                <a:tc vMerge="1">
                  <a:txBody>
                    <a:bodyPr/>
                    <a:lstStyle/>
                    <a:p>
                      <a:endParaRPr lang="zh-CN" altLang="en-US"/>
                    </a:p>
                  </a:txBody>
                  <a:tcPr/>
                </a:tc>
                <a:tc vMerge="1">
                  <a:txBody>
                    <a:bodyPr/>
                    <a:lstStyle/>
                    <a:p>
                      <a:endParaRPr lang="zh-CN" altLang="en-US"/>
                    </a:p>
                  </a:txBody>
                  <a:tcPr/>
                </a:tc>
                <a:tc>
                  <a:txBody>
                    <a:bodyPr/>
                    <a:lstStyle/>
                    <a:p>
                      <a:pPr algn="ctr" rtl="0" fontAlgn="ctr"/>
                      <a:r>
                        <a:rPr lang="en-US" sz="1200" b="0" i="0" u="none" strike="noStrike">
                          <a:solidFill>
                            <a:srgbClr val="FFFFFF"/>
                          </a:solidFill>
                          <a:effectLst/>
                          <a:latin typeface="Times New Roman" panose="02020603050405020304" pitchFamily="18" charset="0"/>
                          <a:ea typeface="等线" panose="02010600030101010101" pitchFamily="2" charset="-122"/>
                        </a:rPr>
                        <a:t>40-80K</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rtl="0" fontAlgn="ctr"/>
                      <a:r>
                        <a:rPr lang="en-US" sz="1200" b="0" i="0" u="none" strike="noStrike">
                          <a:solidFill>
                            <a:srgbClr val="FFFFFF"/>
                          </a:solidFill>
                          <a:effectLst/>
                          <a:latin typeface="Times New Roman" panose="02020603050405020304" pitchFamily="18" charset="0"/>
                          <a:ea typeface="等线" panose="02010600030101010101" pitchFamily="2" charset="-122"/>
                        </a:rPr>
                        <a:t>5-8K</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rtl="0" fontAlgn="ctr"/>
                      <a:r>
                        <a:rPr lang="en-US" sz="1200" b="0" i="0" u="none" strike="noStrike">
                          <a:solidFill>
                            <a:srgbClr val="FFFFFF"/>
                          </a:solidFill>
                          <a:effectLst/>
                          <a:latin typeface="Times New Roman" panose="02020603050405020304" pitchFamily="18" charset="0"/>
                          <a:ea typeface="等线" panose="02010600030101010101" pitchFamily="2" charset="-122"/>
                        </a:rPr>
                        <a:t>2K</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rtl="0" fontAlgn="ctr"/>
                      <a:r>
                        <a:rPr lang="en-US" sz="1200" b="0" i="0" u="none" strike="noStrike">
                          <a:solidFill>
                            <a:srgbClr val="FFFFFF"/>
                          </a:solidFill>
                          <a:effectLst/>
                          <a:latin typeface="Times New Roman" panose="02020603050405020304" pitchFamily="18" charset="0"/>
                          <a:ea typeface="等线" panose="02010600030101010101" pitchFamily="2" charset="-122"/>
                        </a:rPr>
                        <a:t>40-80K</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rtl="0" fontAlgn="ctr"/>
                      <a:r>
                        <a:rPr lang="en-US" sz="1200" b="0" i="0" u="none" strike="noStrike" dirty="0">
                          <a:solidFill>
                            <a:srgbClr val="FFFFFF"/>
                          </a:solidFill>
                          <a:effectLst/>
                          <a:latin typeface="Times New Roman" panose="02020603050405020304" pitchFamily="18" charset="0"/>
                          <a:ea typeface="等线" panose="02010600030101010101" pitchFamily="2" charset="-122"/>
                        </a:rPr>
                        <a:t>5-8K</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rtl="0" fontAlgn="ctr"/>
                      <a:r>
                        <a:rPr lang="en-US" sz="1200" b="0" i="0" u="none" strike="noStrike" dirty="0">
                          <a:solidFill>
                            <a:srgbClr val="FFFFFF"/>
                          </a:solidFill>
                          <a:effectLst/>
                          <a:latin typeface="Times New Roman" panose="02020603050405020304" pitchFamily="18" charset="0"/>
                          <a:ea typeface="等线" panose="02010600030101010101" pitchFamily="2" charset="-122"/>
                        </a:rPr>
                        <a:t>2K</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3530290231"/>
                  </a:ext>
                </a:extLst>
              </a:tr>
              <a:tr h="203293">
                <a:tc>
                  <a:txBody>
                    <a:bodyPr/>
                    <a:lstStyle/>
                    <a:p>
                      <a:pPr algn="ctr" rtl="0" fontAlgn="ctr"/>
                      <a:r>
                        <a:rPr lang="en-US" sz="1100" b="0" i="0" u="none" strike="noStrike">
                          <a:solidFill>
                            <a:srgbClr val="FFFFFF"/>
                          </a:solidFill>
                          <a:effectLst/>
                          <a:latin typeface="Times New Roman" panose="02020603050405020304" pitchFamily="18" charset="0"/>
                          <a:ea typeface="等线" panose="02010600030101010101" pitchFamily="2" charset="-122"/>
                        </a:rPr>
                        <a:t>Predicted module static heat load</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rtl="0" fontAlgn="ctr"/>
                      <a:r>
                        <a:rPr lang="en-US" sz="1100" b="0" i="0" u="none" strike="noStrike">
                          <a:solidFill>
                            <a:srgbClr val="000000"/>
                          </a:solidFill>
                          <a:effectLst/>
                          <a:latin typeface="Times New Roman" panose="02020603050405020304" pitchFamily="18" charset="0"/>
                          <a:ea typeface="等线" panose="02010600030101010101" pitchFamily="2" charset="-122"/>
                        </a:rPr>
                        <a:t>(W/module)</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300</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60</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dirty="0">
                          <a:solidFill>
                            <a:srgbClr val="000000"/>
                          </a:solidFill>
                          <a:effectLst/>
                          <a:latin typeface="Times New Roman" panose="02020603050405020304" pitchFamily="18" charset="0"/>
                          <a:ea typeface="等线" panose="02010600030101010101" pitchFamily="2" charset="-122"/>
                        </a:rPr>
                        <a:t>12</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140</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20</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3</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7460421"/>
                  </a:ext>
                </a:extLst>
              </a:tr>
              <a:tr h="251659">
                <a:tc>
                  <a:txBody>
                    <a:bodyPr/>
                    <a:lstStyle/>
                    <a:p>
                      <a:pPr algn="ctr" rtl="0" fontAlgn="ctr"/>
                      <a:r>
                        <a:rPr lang="en-US" sz="1100" b="0" i="0" u="none" strike="noStrike">
                          <a:solidFill>
                            <a:srgbClr val="FFFFFF"/>
                          </a:solidFill>
                          <a:effectLst/>
                          <a:latin typeface="Times New Roman" panose="02020603050405020304" pitchFamily="18" charset="0"/>
                          <a:ea typeface="等线" panose="02010600030101010101" pitchFamily="2" charset="-122"/>
                        </a:rPr>
                        <a:t>Predicted module HOM static heat load</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rtl="0" fontAlgn="ctr"/>
                      <a:r>
                        <a:rPr lang="en-US" sz="1100" b="0" i="0" u="none" strike="noStrike">
                          <a:solidFill>
                            <a:srgbClr val="000000"/>
                          </a:solidFill>
                          <a:effectLst/>
                          <a:latin typeface="Times New Roman" panose="02020603050405020304" pitchFamily="18" charset="0"/>
                          <a:ea typeface="等线" panose="02010600030101010101" pitchFamily="2" charset="-122"/>
                        </a:rPr>
                        <a:t>(W/module)</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2.4</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1.2</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0.1</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0</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0</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0</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82572513"/>
                  </a:ext>
                </a:extLst>
              </a:tr>
              <a:tr h="251659">
                <a:tc>
                  <a:txBody>
                    <a:bodyPr/>
                    <a:lstStyle/>
                    <a:p>
                      <a:pPr algn="ctr" rtl="0" fontAlgn="ctr"/>
                      <a:r>
                        <a:rPr lang="en-US" sz="1100" b="0" i="0" u="none" strike="noStrike">
                          <a:solidFill>
                            <a:srgbClr val="FFFFFF"/>
                          </a:solidFill>
                          <a:effectLst/>
                          <a:latin typeface="Times New Roman" panose="02020603050405020304" pitchFamily="18" charset="0"/>
                          <a:ea typeface="等线" panose="02010600030101010101" pitchFamily="2" charset="-122"/>
                        </a:rPr>
                        <a:t>Predicted module Input coupler static heat load</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rtl="0" fontAlgn="ctr"/>
                      <a:r>
                        <a:rPr lang="en-US" sz="1100" b="0" i="0" u="none" strike="noStrike">
                          <a:solidFill>
                            <a:srgbClr val="000000"/>
                          </a:solidFill>
                          <a:effectLst/>
                          <a:latin typeface="Times New Roman" panose="02020603050405020304" pitchFamily="18" charset="0"/>
                          <a:ea typeface="等线" panose="02010600030101010101" pitchFamily="2" charset="-122"/>
                        </a:rPr>
                        <a:t>(W/module)</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6</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3</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0.3</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16</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8</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0.8</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84759990"/>
                  </a:ext>
                </a:extLst>
              </a:tr>
              <a:tr h="251659">
                <a:tc>
                  <a:txBody>
                    <a:bodyPr/>
                    <a:lstStyle/>
                    <a:p>
                      <a:pPr algn="ctr" rtl="0" fontAlgn="ctr"/>
                      <a:r>
                        <a:rPr lang="en-US" sz="1100" b="0" i="0" u="none" strike="noStrike">
                          <a:solidFill>
                            <a:srgbClr val="FFFFFF"/>
                          </a:solidFill>
                          <a:effectLst/>
                          <a:latin typeface="Times New Roman" panose="02020603050405020304" pitchFamily="18" charset="0"/>
                          <a:ea typeface="等线" panose="02010600030101010101" pitchFamily="2" charset="-122"/>
                        </a:rPr>
                        <a:t>Predicted module dynamic heat load (RF)</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rtl="0" fontAlgn="ctr"/>
                      <a:r>
                        <a:rPr lang="en-US" sz="1100" b="0" i="0" u="none" strike="noStrike">
                          <a:solidFill>
                            <a:srgbClr val="000000"/>
                          </a:solidFill>
                          <a:effectLst/>
                          <a:latin typeface="Times New Roman" panose="02020603050405020304" pitchFamily="18" charset="0"/>
                          <a:ea typeface="等线" panose="02010600030101010101" pitchFamily="2" charset="-122"/>
                        </a:rPr>
                        <a:t>(W/module)</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0</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0</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dirty="0">
                          <a:solidFill>
                            <a:srgbClr val="FF0000"/>
                          </a:solidFill>
                          <a:effectLst/>
                          <a:latin typeface="Times New Roman" panose="02020603050405020304" pitchFamily="18" charset="0"/>
                          <a:ea typeface="等线" panose="02010600030101010101" pitchFamily="2" charset="-122"/>
                        </a:rPr>
                        <a:t>123.2</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0</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0</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FF0000"/>
                          </a:solidFill>
                          <a:effectLst/>
                          <a:latin typeface="Times New Roman" panose="02020603050405020304" pitchFamily="18" charset="0"/>
                          <a:ea typeface="等线" panose="02010600030101010101" pitchFamily="2" charset="-122"/>
                        </a:rPr>
                        <a:t>40.9</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9369915"/>
                  </a:ext>
                </a:extLst>
              </a:tr>
              <a:tr h="251659">
                <a:tc>
                  <a:txBody>
                    <a:bodyPr/>
                    <a:lstStyle/>
                    <a:p>
                      <a:pPr algn="ctr" rtl="0" fontAlgn="ctr"/>
                      <a:r>
                        <a:rPr lang="en-US" sz="1100" b="0" i="0" u="none" strike="noStrike">
                          <a:solidFill>
                            <a:srgbClr val="FFFFFF"/>
                          </a:solidFill>
                          <a:effectLst/>
                          <a:latin typeface="Times New Roman" panose="02020603050405020304" pitchFamily="18" charset="0"/>
                          <a:ea typeface="等线" panose="02010600030101010101" pitchFamily="2" charset="-122"/>
                        </a:rPr>
                        <a:t>Predicted module HOM dynamic heat load</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rtl="0" fontAlgn="ctr"/>
                      <a:r>
                        <a:rPr lang="en-US" sz="1100" b="0" i="0" u="none" strike="noStrike">
                          <a:solidFill>
                            <a:srgbClr val="000000"/>
                          </a:solidFill>
                          <a:effectLst/>
                          <a:latin typeface="Times New Roman" panose="02020603050405020304" pitchFamily="18" charset="0"/>
                          <a:ea typeface="等线" panose="02010600030101010101" pitchFamily="2" charset="-122"/>
                        </a:rPr>
                        <a:t>(W/module)</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2.9</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1.4</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0.2</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7.1</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3.6</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0.6</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564959"/>
                  </a:ext>
                </a:extLst>
              </a:tr>
              <a:tr h="251659">
                <a:tc>
                  <a:txBody>
                    <a:bodyPr/>
                    <a:lstStyle/>
                    <a:p>
                      <a:pPr algn="ctr" rtl="0" fontAlgn="ctr"/>
                      <a:r>
                        <a:rPr lang="en-US" sz="1100" b="0" i="0" u="none" strike="noStrike">
                          <a:solidFill>
                            <a:srgbClr val="FFFFFF"/>
                          </a:solidFill>
                          <a:effectLst/>
                          <a:latin typeface="Times New Roman" panose="02020603050405020304" pitchFamily="18" charset="0"/>
                          <a:ea typeface="等线" panose="02010600030101010101" pitchFamily="2" charset="-122"/>
                        </a:rPr>
                        <a:t>Predicted module Input coupler dynamic heat load</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rtl="0" fontAlgn="ctr"/>
                      <a:r>
                        <a:rPr lang="en-US" sz="1100" b="0" i="0" u="none" strike="noStrike">
                          <a:solidFill>
                            <a:srgbClr val="000000"/>
                          </a:solidFill>
                          <a:effectLst/>
                          <a:latin typeface="Times New Roman" panose="02020603050405020304" pitchFamily="18" charset="0"/>
                          <a:ea typeface="等线" panose="02010600030101010101" pitchFamily="2" charset="-122"/>
                        </a:rPr>
                        <a:t>(W/module)</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90.1</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22.5</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3.8</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208</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20.8</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2.6</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9809860"/>
                  </a:ext>
                </a:extLst>
              </a:tr>
              <a:tr h="126941">
                <a:tc>
                  <a:txBody>
                    <a:bodyPr/>
                    <a:lstStyle/>
                    <a:p>
                      <a:pPr algn="ctr" rtl="0" fontAlgn="ctr"/>
                      <a:r>
                        <a:rPr lang="en-US" sz="1100" b="1" i="0" u="none" strike="noStrike">
                          <a:solidFill>
                            <a:srgbClr val="FFFFFF"/>
                          </a:solidFill>
                          <a:effectLst/>
                          <a:latin typeface="Times New Roman" panose="02020603050405020304" pitchFamily="18" charset="0"/>
                          <a:ea typeface="等线" panose="02010600030101010101" pitchFamily="2" charset="-122"/>
                        </a:rPr>
                        <a:t>Module dynamic heat load</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rtl="0" fontAlgn="ctr"/>
                      <a:r>
                        <a:rPr lang="en-US" sz="1100" b="0" i="0" u="none" strike="noStrike">
                          <a:solidFill>
                            <a:srgbClr val="000000"/>
                          </a:solidFill>
                          <a:effectLst/>
                          <a:latin typeface="Times New Roman" panose="02020603050405020304" pitchFamily="18" charset="0"/>
                          <a:ea typeface="等线" panose="02010600030101010101" pitchFamily="2" charset="-122"/>
                        </a:rPr>
                        <a:t>W</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44.4</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23.9</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127.2</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215.1</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24.4</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44.1</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06024417"/>
                  </a:ext>
                </a:extLst>
              </a:tr>
              <a:tr h="126941">
                <a:tc>
                  <a:txBody>
                    <a:bodyPr/>
                    <a:lstStyle/>
                    <a:p>
                      <a:pPr algn="ctr" rtl="0" fontAlgn="ctr"/>
                      <a:r>
                        <a:rPr lang="en-US" sz="1100" b="1" i="0" u="none" strike="noStrike">
                          <a:solidFill>
                            <a:srgbClr val="FFFFFF"/>
                          </a:solidFill>
                          <a:effectLst/>
                          <a:latin typeface="Times New Roman" panose="02020603050405020304" pitchFamily="18" charset="0"/>
                          <a:ea typeface="等线" panose="02010600030101010101" pitchFamily="2" charset="-122"/>
                        </a:rPr>
                        <a:t>Each Module total heat load</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rtl="0" fontAlgn="ctr"/>
                      <a:r>
                        <a:rPr lang="en-US" sz="1100" b="0" i="0" u="none" strike="noStrike">
                          <a:solidFill>
                            <a:srgbClr val="000000"/>
                          </a:solidFill>
                          <a:effectLst/>
                          <a:latin typeface="Times New Roman" panose="02020603050405020304" pitchFamily="18" charset="0"/>
                          <a:ea typeface="等线" panose="02010600030101010101" pitchFamily="2" charset="-122"/>
                        </a:rPr>
                        <a:t>W</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401.4</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88.1</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rtl="0" fontAlgn="ctr"/>
                      <a:r>
                        <a:rPr lang="en-US" altLang="zh-CN" sz="1100" b="0" i="0" u="none" strike="noStrike" dirty="0">
                          <a:solidFill>
                            <a:srgbClr val="000000"/>
                          </a:solidFill>
                          <a:effectLst/>
                          <a:latin typeface="Times New Roman" panose="02020603050405020304" pitchFamily="18" charset="0"/>
                          <a:ea typeface="等线" panose="02010600030101010101" pitchFamily="2" charset="-122"/>
                        </a:rPr>
                        <a:t>139.6</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371.1</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52.4</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47.9</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4184748398"/>
                  </a:ext>
                </a:extLst>
              </a:tr>
              <a:tr h="126941">
                <a:tc>
                  <a:txBody>
                    <a:bodyPr/>
                    <a:lstStyle/>
                    <a:p>
                      <a:pPr algn="ctr" rtl="0" fontAlgn="ctr"/>
                      <a:r>
                        <a:rPr lang="en-US" sz="1100" b="0" i="0" u="none" strike="noStrike">
                          <a:solidFill>
                            <a:srgbClr val="FFFFFF"/>
                          </a:solidFill>
                          <a:effectLst/>
                          <a:latin typeface="Times New Roman" panose="02020603050405020304" pitchFamily="18" charset="0"/>
                          <a:ea typeface="等线" panose="02010600030101010101" pitchFamily="2" charset="-122"/>
                        </a:rPr>
                        <a:t>Cryomodule number </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32</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32</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32</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12</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12</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12</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10761081"/>
                  </a:ext>
                </a:extLst>
              </a:tr>
              <a:tr h="126941">
                <a:tc>
                  <a:txBody>
                    <a:bodyPr/>
                    <a:lstStyle/>
                    <a:p>
                      <a:pPr algn="ctr" rtl="0" fontAlgn="ctr"/>
                      <a:r>
                        <a:rPr lang="en-US" sz="1100" b="0" i="0" u="none" strike="noStrike">
                          <a:solidFill>
                            <a:srgbClr val="FFFFFF"/>
                          </a:solidFill>
                          <a:effectLst/>
                          <a:latin typeface="Times New Roman" panose="02020603050405020304" pitchFamily="18" charset="0"/>
                          <a:ea typeface="等线" panose="02010600030101010101" pitchFamily="2" charset="-122"/>
                        </a:rPr>
                        <a:t>EVB heat loss</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rtl="0" fontAlgn="ctr"/>
                      <a:r>
                        <a:rPr lang="en-US" sz="1100" b="0" i="0" u="none" strike="noStrike">
                          <a:solidFill>
                            <a:srgbClr val="000000"/>
                          </a:solidFill>
                          <a:effectLst/>
                          <a:latin typeface="Times New Roman" panose="02020603050405020304" pitchFamily="18" charset="0"/>
                          <a:ea typeface="等线" panose="02010600030101010101" pitchFamily="2" charset="-122"/>
                        </a:rPr>
                        <a:t>W</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50</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10</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5</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50</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10</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5</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1354833"/>
                  </a:ext>
                </a:extLst>
              </a:tr>
              <a:tr h="126941">
                <a:tc>
                  <a:txBody>
                    <a:bodyPr/>
                    <a:lstStyle/>
                    <a:p>
                      <a:pPr algn="ctr" rtl="0" fontAlgn="ctr"/>
                      <a:r>
                        <a:rPr lang="en-US" sz="1100" b="0" i="0" u="none" strike="noStrike">
                          <a:solidFill>
                            <a:srgbClr val="FFFFFF"/>
                          </a:solidFill>
                          <a:effectLst/>
                          <a:latin typeface="Times New Roman" panose="02020603050405020304" pitchFamily="18" charset="0"/>
                          <a:ea typeface="等线" panose="02010600030101010101" pitchFamily="2" charset="-122"/>
                        </a:rPr>
                        <a:t>EVB number</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32</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32</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32</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12</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12</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12</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8704865"/>
                  </a:ext>
                </a:extLst>
              </a:tr>
              <a:tr h="126941">
                <a:tc>
                  <a:txBody>
                    <a:bodyPr/>
                    <a:lstStyle/>
                    <a:p>
                      <a:pPr algn="ctr" rtl="0" fontAlgn="ctr"/>
                      <a:r>
                        <a:rPr lang="en-US" sz="1100" b="0" i="0" u="none" strike="noStrike">
                          <a:solidFill>
                            <a:srgbClr val="FFFFFF"/>
                          </a:solidFill>
                          <a:effectLst/>
                          <a:latin typeface="Times New Roman" panose="02020603050405020304" pitchFamily="18" charset="0"/>
                          <a:ea typeface="等线" panose="02010600030101010101" pitchFamily="2" charset="-122"/>
                        </a:rPr>
                        <a:t>MDVB heat loss</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rtl="0" fontAlgn="ctr"/>
                      <a:r>
                        <a:rPr lang="en-US" sz="1100" b="0" i="0" u="none" strike="noStrike">
                          <a:solidFill>
                            <a:srgbClr val="000000"/>
                          </a:solidFill>
                          <a:effectLst/>
                          <a:latin typeface="Times New Roman" panose="02020603050405020304" pitchFamily="18" charset="0"/>
                          <a:ea typeface="等线" panose="02010600030101010101" pitchFamily="2" charset="-122"/>
                        </a:rPr>
                        <a:t>W</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50</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30</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10</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50</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30</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10</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9238935"/>
                  </a:ext>
                </a:extLst>
              </a:tr>
              <a:tr h="126941">
                <a:tc>
                  <a:txBody>
                    <a:bodyPr/>
                    <a:lstStyle/>
                    <a:p>
                      <a:pPr algn="ctr" rtl="0" fontAlgn="ctr"/>
                      <a:r>
                        <a:rPr lang="en-US" sz="1100" b="0" i="0" u="none" strike="noStrike">
                          <a:solidFill>
                            <a:srgbClr val="FFFFFF"/>
                          </a:solidFill>
                          <a:effectLst/>
                          <a:latin typeface="Times New Roman" panose="02020603050405020304" pitchFamily="18" charset="0"/>
                          <a:ea typeface="等线" panose="02010600030101010101" pitchFamily="2" charset="-122"/>
                        </a:rPr>
                        <a:t>MDVB number</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4</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4</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4</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4</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4</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4</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45039341"/>
                  </a:ext>
                </a:extLst>
              </a:tr>
              <a:tr h="251659">
                <a:tc>
                  <a:txBody>
                    <a:bodyPr/>
                    <a:lstStyle/>
                    <a:p>
                      <a:pPr algn="ctr" rtl="0" fontAlgn="ctr"/>
                      <a:r>
                        <a:rPr lang="en-US" sz="1100" b="0" i="0" u="none" strike="noStrike">
                          <a:solidFill>
                            <a:srgbClr val="FFFFFF"/>
                          </a:solidFill>
                          <a:effectLst/>
                          <a:latin typeface="Times New Roman" panose="02020603050405020304" pitchFamily="18" charset="0"/>
                          <a:ea typeface="等线" panose="02010600030101010101" pitchFamily="2" charset="-122"/>
                        </a:rPr>
                        <a:t>Total cryogenic transfer line length</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rtl="0" fontAlgn="ctr"/>
                      <a:r>
                        <a:rPr lang="en-US" sz="1100" b="0" i="0" u="none" strike="noStrike">
                          <a:solidFill>
                            <a:srgbClr val="000000"/>
                          </a:solidFill>
                          <a:effectLst/>
                          <a:latin typeface="Times New Roman" panose="02020603050405020304" pitchFamily="18" charset="0"/>
                          <a:ea typeface="等线" panose="02010600030101010101" pitchFamily="2" charset="-122"/>
                        </a:rPr>
                        <a:t>m</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FF0000"/>
                          </a:solidFill>
                          <a:effectLst/>
                          <a:latin typeface="Times New Roman" panose="02020603050405020304" pitchFamily="18" charset="0"/>
                          <a:ea typeface="等线" panose="02010600030101010101" pitchFamily="2" charset="-122"/>
                        </a:rPr>
                        <a:t>552</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FF0000"/>
                          </a:solidFill>
                          <a:effectLst/>
                          <a:latin typeface="Times New Roman" panose="02020603050405020304" pitchFamily="18" charset="0"/>
                          <a:ea typeface="等线" panose="02010600030101010101" pitchFamily="2" charset="-122"/>
                        </a:rPr>
                        <a:t>552</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FF0000"/>
                          </a:solidFill>
                          <a:effectLst/>
                          <a:latin typeface="Times New Roman" panose="02020603050405020304" pitchFamily="18" charset="0"/>
                          <a:ea typeface="等线" panose="02010600030101010101" pitchFamily="2" charset="-122"/>
                        </a:rPr>
                        <a:t>552</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FF0000"/>
                          </a:solidFill>
                          <a:effectLst/>
                          <a:latin typeface="Times New Roman" panose="02020603050405020304" pitchFamily="18" charset="0"/>
                          <a:ea typeface="等线" panose="02010600030101010101" pitchFamily="2" charset="-122"/>
                        </a:rPr>
                        <a:t>168</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FF0000"/>
                          </a:solidFill>
                          <a:effectLst/>
                          <a:latin typeface="Times New Roman" panose="02020603050405020304" pitchFamily="18" charset="0"/>
                          <a:ea typeface="等线" panose="02010600030101010101" pitchFamily="2" charset="-122"/>
                        </a:rPr>
                        <a:t>168</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FF0000"/>
                          </a:solidFill>
                          <a:effectLst/>
                          <a:latin typeface="Times New Roman" panose="02020603050405020304" pitchFamily="18" charset="0"/>
                          <a:ea typeface="等线" panose="02010600030101010101" pitchFamily="2" charset="-122"/>
                        </a:rPr>
                        <a:t>168</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6603678"/>
                  </a:ext>
                </a:extLst>
              </a:tr>
              <a:tr h="251659">
                <a:tc>
                  <a:txBody>
                    <a:bodyPr/>
                    <a:lstStyle/>
                    <a:p>
                      <a:pPr algn="ctr" rtl="0" fontAlgn="ctr"/>
                      <a:r>
                        <a:rPr lang="en-US" sz="1100" b="0" i="0" u="none" strike="noStrike">
                          <a:solidFill>
                            <a:srgbClr val="FFFFFF"/>
                          </a:solidFill>
                          <a:effectLst/>
                          <a:latin typeface="Times New Roman" panose="02020603050405020304" pitchFamily="18" charset="0"/>
                          <a:ea typeface="等线" panose="02010600030101010101" pitchFamily="2" charset="-122"/>
                        </a:rPr>
                        <a:t>cryogenic transfer line  heat loss per meter </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rtl="0" fontAlgn="ctr"/>
                      <a:r>
                        <a:rPr lang="en-US" sz="1100" b="0" i="0" u="none" strike="noStrike">
                          <a:solidFill>
                            <a:srgbClr val="000000"/>
                          </a:solidFill>
                          <a:effectLst/>
                          <a:latin typeface="Times New Roman" panose="02020603050405020304" pitchFamily="18" charset="0"/>
                          <a:ea typeface="等线" panose="02010600030101010101" pitchFamily="2" charset="-122"/>
                        </a:rPr>
                        <a:t>W/m</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2</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0.5</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0.3</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2</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0.5</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0.3</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72851741"/>
                  </a:ext>
                </a:extLst>
              </a:tr>
              <a:tr h="251659">
                <a:tc>
                  <a:txBody>
                    <a:bodyPr/>
                    <a:lstStyle/>
                    <a:p>
                      <a:pPr algn="ctr" rtl="0" fontAlgn="ctr"/>
                      <a:r>
                        <a:rPr lang="en-US" sz="1100" b="0" i="0" u="none" strike="noStrike">
                          <a:solidFill>
                            <a:srgbClr val="FFFFFF"/>
                          </a:solidFill>
                          <a:effectLst/>
                          <a:latin typeface="Times New Roman" panose="02020603050405020304" pitchFamily="18" charset="0"/>
                          <a:ea typeface="等线" panose="02010600030101010101" pitchFamily="2" charset="-122"/>
                        </a:rPr>
                        <a:t>Total cryogenic transfer line  heat loss</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rtl="0" fontAlgn="ctr"/>
                      <a:r>
                        <a:rPr lang="en-US" sz="1100" b="0" i="0" u="none" strike="noStrike">
                          <a:solidFill>
                            <a:srgbClr val="000000"/>
                          </a:solidFill>
                          <a:effectLst/>
                          <a:latin typeface="Times New Roman" panose="02020603050405020304" pitchFamily="18" charset="0"/>
                          <a:ea typeface="等线" panose="02010600030101010101" pitchFamily="2" charset="-122"/>
                        </a:rPr>
                        <a:t>W</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1104</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276</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dirty="0">
                          <a:solidFill>
                            <a:srgbClr val="000000"/>
                          </a:solidFill>
                          <a:effectLst/>
                          <a:latin typeface="Times New Roman" panose="02020603050405020304" pitchFamily="18" charset="0"/>
                          <a:ea typeface="等线" panose="02010600030101010101" pitchFamily="2" charset="-122"/>
                        </a:rPr>
                        <a:t>165.6</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336</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84</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50.4</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21903264"/>
                  </a:ext>
                </a:extLst>
              </a:tr>
              <a:tr h="126941">
                <a:tc>
                  <a:txBody>
                    <a:bodyPr/>
                    <a:lstStyle/>
                    <a:p>
                      <a:pPr algn="ctr" rtl="0" fontAlgn="ctr"/>
                      <a:r>
                        <a:rPr lang="en-US" sz="1100" b="0" i="0" u="none" strike="noStrike" dirty="0">
                          <a:solidFill>
                            <a:srgbClr val="FFFFFF"/>
                          </a:solidFill>
                          <a:effectLst/>
                          <a:latin typeface="Times New Roman" panose="02020603050405020304" pitchFamily="18" charset="0"/>
                          <a:ea typeface="等线" panose="02010600030101010101" pitchFamily="2" charset="-122"/>
                        </a:rPr>
                        <a:t>Total heat load </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rtl="0" fontAlgn="ctr"/>
                      <a:r>
                        <a:rPr lang="en-US" sz="1100" b="0" i="0" u="none" strike="noStrike">
                          <a:solidFill>
                            <a:srgbClr val="000000"/>
                          </a:solidFill>
                          <a:effectLst/>
                          <a:latin typeface="Times New Roman" panose="02020603050405020304" pitchFamily="18" charset="0"/>
                          <a:ea typeface="等线" panose="02010600030101010101" pitchFamily="2" charset="-122"/>
                        </a:rPr>
                        <a:t>kW</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15.7488</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3.5352</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dirty="0">
                          <a:solidFill>
                            <a:srgbClr val="000000"/>
                          </a:solidFill>
                          <a:effectLst/>
                          <a:latin typeface="Times New Roman" panose="02020603050405020304" pitchFamily="18" charset="0"/>
                          <a:ea typeface="等线" panose="02010600030101010101" pitchFamily="2" charset="-122"/>
                        </a:rPr>
                        <a:t>4.8328</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5.5892</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0.9528</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dirty="0">
                          <a:solidFill>
                            <a:srgbClr val="000000"/>
                          </a:solidFill>
                          <a:effectLst/>
                          <a:latin typeface="Times New Roman" panose="02020603050405020304" pitchFamily="18" charset="0"/>
                          <a:ea typeface="等线" panose="02010600030101010101" pitchFamily="2" charset="-122"/>
                        </a:rPr>
                        <a:t>0.7252</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7952370"/>
                  </a:ext>
                </a:extLst>
              </a:tr>
              <a:tr h="251659">
                <a:tc>
                  <a:txBody>
                    <a:bodyPr/>
                    <a:lstStyle/>
                    <a:p>
                      <a:pPr algn="ctr" rtl="0" fontAlgn="ctr"/>
                      <a:r>
                        <a:rPr lang="en-US" sz="1100" b="0" i="0" u="none" strike="noStrike" dirty="0">
                          <a:solidFill>
                            <a:srgbClr val="FFFFFF"/>
                          </a:solidFill>
                          <a:effectLst/>
                          <a:latin typeface="Times New Roman" panose="02020603050405020304" pitchFamily="18" charset="0"/>
                          <a:ea typeface="等线" panose="02010600030101010101" pitchFamily="2" charset="-122"/>
                        </a:rPr>
                        <a:t>Overall net cryogenic capacity multiplier</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rtl="0" fontAlgn="ctr"/>
                      <a:r>
                        <a:rPr lang="zh-CN" altLang="en-US" sz="1100" b="0" i="0" u="none" strike="noStrike" dirty="0">
                          <a:solidFill>
                            <a:srgbClr val="000000"/>
                          </a:solidFill>
                          <a:effectLst/>
                          <a:latin typeface="Times New Roman" panose="02020603050405020304" pitchFamily="18" charset="0"/>
                          <a:ea typeface="等线" panose="02010600030101010101" pitchFamily="2" charset="-122"/>
                        </a:rPr>
                        <a:t>　</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dirty="0">
                          <a:solidFill>
                            <a:srgbClr val="000000"/>
                          </a:solidFill>
                          <a:effectLst/>
                          <a:latin typeface="Times New Roman" panose="02020603050405020304" pitchFamily="18" charset="0"/>
                          <a:ea typeface="等线" panose="02010600030101010101" pitchFamily="2" charset="-122"/>
                        </a:rPr>
                        <a:t>1.54</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dirty="0">
                          <a:solidFill>
                            <a:srgbClr val="000000"/>
                          </a:solidFill>
                          <a:effectLst/>
                          <a:latin typeface="Times New Roman" panose="02020603050405020304" pitchFamily="18" charset="0"/>
                          <a:ea typeface="等线" panose="02010600030101010101" pitchFamily="2" charset="-122"/>
                        </a:rPr>
                        <a:t>1.54</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dirty="0">
                          <a:solidFill>
                            <a:srgbClr val="000000"/>
                          </a:solidFill>
                          <a:effectLst/>
                          <a:latin typeface="Times New Roman" panose="02020603050405020304" pitchFamily="18" charset="0"/>
                          <a:ea typeface="等线" panose="02010600030101010101" pitchFamily="2" charset="-122"/>
                        </a:rPr>
                        <a:t>1.54</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1.54</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1.54</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1.54</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62089436"/>
                  </a:ext>
                </a:extLst>
              </a:tr>
              <a:tr h="203293">
                <a:tc>
                  <a:txBody>
                    <a:bodyPr/>
                    <a:lstStyle/>
                    <a:p>
                      <a:pPr algn="ctr" rtl="0" fontAlgn="ctr"/>
                      <a:r>
                        <a:rPr lang="en-US" sz="1100" b="0" i="0" u="none" strike="noStrike">
                          <a:solidFill>
                            <a:srgbClr val="FFFFFF"/>
                          </a:solidFill>
                          <a:effectLst/>
                          <a:latin typeface="Times New Roman" panose="02020603050405020304" pitchFamily="18" charset="0"/>
                          <a:ea typeface="等线" panose="02010600030101010101" pitchFamily="2" charset="-122"/>
                        </a:rPr>
                        <a:t>equiv. heat load with multiplier</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rtl="0" fontAlgn="ctr"/>
                      <a:r>
                        <a:rPr lang="en-US" sz="1100" b="0" i="0" u="none" strike="noStrike">
                          <a:solidFill>
                            <a:srgbClr val="000000"/>
                          </a:solidFill>
                          <a:effectLst/>
                          <a:latin typeface="Times New Roman" panose="02020603050405020304" pitchFamily="18" charset="0"/>
                          <a:ea typeface="等线" panose="02010600030101010101" pitchFamily="2" charset="-122"/>
                        </a:rPr>
                        <a:t>kW</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2.81 </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4.90 </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dirty="0">
                          <a:solidFill>
                            <a:srgbClr val="000000"/>
                          </a:solidFill>
                          <a:effectLst/>
                          <a:latin typeface="Times New Roman" panose="02020603050405020304" pitchFamily="18" charset="0"/>
                          <a:ea typeface="等线" panose="02010600030101010101" pitchFamily="2" charset="-122"/>
                        </a:rPr>
                        <a:t>36.69 </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1.00 </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1.32 </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5.50 </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58152062"/>
                  </a:ext>
                </a:extLst>
              </a:tr>
              <a:tr h="251659">
                <a:tc>
                  <a:txBody>
                    <a:bodyPr/>
                    <a:lstStyle/>
                    <a:p>
                      <a:pPr algn="ctr" rtl="0" fontAlgn="ctr"/>
                      <a:r>
                        <a:rPr lang="en-US" sz="1100" b="0" i="0" u="none" strike="noStrike">
                          <a:solidFill>
                            <a:srgbClr val="FFFFFF"/>
                          </a:solidFill>
                          <a:effectLst/>
                          <a:latin typeface="Times New Roman" panose="02020603050405020304" pitchFamily="18" charset="0"/>
                          <a:ea typeface="等线" panose="02010600030101010101" pitchFamily="2" charset="-122"/>
                        </a:rPr>
                        <a:t>4.5K equiv. heat load with multiplier</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rtl="0" fontAlgn="ctr"/>
                      <a:r>
                        <a:rPr lang="en-US" sz="1100" b="0" i="0" u="none" strike="noStrike">
                          <a:solidFill>
                            <a:srgbClr val="000000"/>
                          </a:solidFill>
                          <a:effectLst/>
                          <a:latin typeface="Times New Roman" panose="02020603050405020304" pitchFamily="18" charset="0"/>
                          <a:ea typeface="等线" panose="02010600030101010101" pitchFamily="2" charset="-122"/>
                        </a:rPr>
                        <a:t>kW</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44.39 </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gridSpan="3">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7.82 </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130201253"/>
                  </a:ext>
                </a:extLst>
              </a:tr>
              <a:tr h="251659">
                <a:tc>
                  <a:txBody>
                    <a:bodyPr/>
                    <a:lstStyle/>
                    <a:p>
                      <a:pPr algn="ctr" rtl="0" fontAlgn="ctr"/>
                      <a:r>
                        <a:rPr lang="en-US" sz="1100" b="0" i="0" u="none" strike="noStrike">
                          <a:solidFill>
                            <a:srgbClr val="FFFFFF"/>
                          </a:solidFill>
                          <a:effectLst/>
                          <a:latin typeface="Times New Roman" panose="02020603050405020304" pitchFamily="18" charset="0"/>
                          <a:ea typeface="等线" panose="02010600030101010101" pitchFamily="2" charset="-122"/>
                        </a:rPr>
                        <a:t>Total 4.5K equiv. heat load with multiplier</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rtl="0" fontAlgn="ctr"/>
                      <a:r>
                        <a:rPr lang="en-US" sz="1100" b="0" i="0" u="none" strike="noStrike">
                          <a:solidFill>
                            <a:srgbClr val="000000"/>
                          </a:solidFill>
                          <a:effectLst/>
                          <a:latin typeface="Times New Roman" panose="02020603050405020304" pitchFamily="18" charset="0"/>
                          <a:ea typeface="等线" panose="02010600030101010101" pitchFamily="2" charset="-122"/>
                        </a:rPr>
                        <a:t>kW</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6">
                  <a:txBody>
                    <a:bodyPr/>
                    <a:lstStyle/>
                    <a:p>
                      <a:pPr algn="ctr" rtl="0" fontAlgn="ctr"/>
                      <a:r>
                        <a:rPr lang="en-US" altLang="zh-CN" sz="1100" b="0" i="0" u="none" strike="noStrike">
                          <a:solidFill>
                            <a:srgbClr val="000000"/>
                          </a:solidFill>
                          <a:effectLst/>
                          <a:latin typeface="Times New Roman" panose="02020603050405020304" pitchFamily="18" charset="0"/>
                          <a:ea typeface="等线" panose="02010600030101010101" pitchFamily="2" charset="-122"/>
                        </a:rPr>
                        <a:t>52.21 </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1080818830"/>
                  </a:ext>
                </a:extLst>
              </a:tr>
              <a:tr h="251659">
                <a:tc>
                  <a:txBody>
                    <a:bodyPr/>
                    <a:lstStyle/>
                    <a:p>
                      <a:pPr algn="ctr" rtl="0" fontAlgn="ctr"/>
                      <a:r>
                        <a:rPr lang="en-US" sz="1100" b="1" i="0" u="none" strike="noStrike">
                          <a:solidFill>
                            <a:srgbClr val="000000"/>
                          </a:solidFill>
                          <a:effectLst/>
                          <a:latin typeface="Times New Roman" panose="02020603050405020304" pitchFamily="18" charset="0"/>
                          <a:ea typeface="等线" panose="02010600030101010101" pitchFamily="2" charset="-122"/>
                        </a:rPr>
                        <a:t>Installed power (COP(219W/1W))</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a:txBody>
                    <a:bodyPr/>
                    <a:lstStyle/>
                    <a:p>
                      <a:pPr algn="ctr" fontAlgn="ctr"/>
                      <a:r>
                        <a:rPr lang="en-US" sz="1100" b="0" i="0" u="none" strike="noStrike">
                          <a:solidFill>
                            <a:srgbClr val="000000"/>
                          </a:solidFill>
                          <a:effectLst/>
                          <a:latin typeface="Times New Roman" panose="02020603050405020304" pitchFamily="18" charset="0"/>
                          <a:ea typeface="等线" panose="02010600030101010101" pitchFamily="2" charset="-122"/>
                        </a:rPr>
                        <a:t>MW</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gridSpan="3">
                  <a:txBody>
                    <a:bodyPr/>
                    <a:lstStyle/>
                    <a:p>
                      <a:pPr algn="ctr" rtl="0" fontAlgn="ctr"/>
                      <a:r>
                        <a:rPr lang="en-US" altLang="zh-CN" sz="1100" b="0" i="0" u="none" strike="noStrike">
                          <a:solidFill>
                            <a:srgbClr val="FF0000"/>
                          </a:solidFill>
                          <a:effectLst/>
                          <a:latin typeface="Times New Roman" panose="02020603050405020304" pitchFamily="18" charset="0"/>
                          <a:ea typeface="等线" panose="02010600030101010101" pitchFamily="2" charset="-122"/>
                        </a:rPr>
                        <a:t>9.72 </a:t>
                      </a:r>
                    </a:p>
                  </a:txBody>
                  <a:tcPr marL="2987" marR="2987" marT="2987"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hMerge="1">
                  <a:txBody>
                    <a:bodyPr/>
                    <a:lstStyle/>
                    <a:p>
                      <a:endParaRPr lang="zh-CN" altLang="en-US"/>
                    </a:p>
                  </a:txBody>
                  <a:tcPr/>
                </a:tc>
                <a:tc hMerge="1">
                  <a:txBody>
                    <a:bodyPr/>
                    <a:lstStyle/>
                    <a:p>
                      <a:endParaRPr lang="zh-CN" altLang="en-US"/>
                    </a:p>
                  </a:txBody>
                  <a:tcPr/>
                </a:tc>
                <a:tc gridSpan="3">
                  <a:txBody>
                    <a:bodyPr/>
                    <a:lstStyle/>
                    <a:p>
                      <a:pPr algn="ctr" rtl="0" fontAlgn="ctr"/>
                      <a:r>
                        <a:rPr lang="en-US" altLang="zh-CN" sz="1100" b="0" i="0" u="none" strike="noStrike" dirty="0">
                          <a:solidFill>
                            <a:srgbClr val="FF0000"/>
                          </a:solidFill>
                          <a:effectLst/>
                          <a:latin typeface="Times New Roman" panose="02020603050405020304" pitchFamily="18" charset="0"/>
                          <a:ea typeface="等线" panose="02010600030101010101" pitchFamily="2" charset="-122"/>
                        </a:rPr>
                        <a:t>1.71 </a:t>
                      </a:r>
                    </a:p>
                  </a:txBody>
                  <a:tcPr marL="2987" marR="2987" marT="2987"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E4D6"/>
                    </a:solidFill>
                  </a:tcPr>
                </a:tc>
                <a:tc hMerge="1">
                  <a:txBody>
                    <a:bodyPr/>
                    <a:lstStyle/>
                    <a:p>
                      <a:endParaRPr lang="zh-CN" altLang="en-US"/>
                    </a:p>
                  </a:txBody>
                  <a:tcPr/>
                </a:tc>
                <a:tc hMerge="1">
                  <a:txBody>
                    <a:bodyPr/>
                    <a:lstStyle/>
                    <a:p>
                      <a:endParaRPr lang="zh-CN" altLang="en-US"/>
                    </a:p>
                  </a:txBody>
                  <a:tcPr/>
                </a:tc>
                <a:extLst>
                  <a:ext uri="{0D108BD9-81ED-4DB2-BD59-A6C34878D82A}">
                    <a16:rowId xmlns:a16="http://schemas.microsoft.com/office/drawing/2014/main" val="4041516421"/>
                  </a:ext>
                </a:extLst>
              </a:tr>
            </a:tbl>
          </a:graphicData>
        </a:graphic>
      </p:graphicFrame>
      <p:sp>
        <p:nvSpPr>
          <p:cNvPr id="8" name="文本框 7">
            <a:extLst>
              <a:ext uri="{FF2B5EF4-FFF2-40B4-BE49-F238E27FC236}">
                <a16:creationId xmlns:a16="http://schemas.microsoft.com/office/drawing/2014/main" id="{4C762026-B1D8-44B1-A91A-2FDD7BA2EC91}"/>
              </a:ext>
            </a:extLst>
          </p:cNvPr>
          <p:cNvSpPr txBox="1"/>
          <p:nvPr/>
        </p:nvSpPr>
        <p:spPr>
          <a:xfrm>
            <a:off x="1217878" y="20721"/>
            <a:ext cx="8060507" cy="752474"/>
          </a:xfrm>
          <a:prstGeom prst="rect">
            <a:avLst/>
          </a:prstGeom>
          <a:noFill/>
          <a:ln>
            <a:noFill/>
          </a:ln>
        </p:spPr>
        <p:txBody>
          <a:bodyPr vert="horz" lIns="92027" tIns="47854" rIns="92027" bIns="47854" anchor="ctr"/>
          <a:lstStyle>
            <a:lvl1pPr marL="0" indent="0" algn="l" rtl="0" fontAlgn="base" latinLnBrk="1">
              <a:lnSpc>
                <a:spcPct val="100000"/>
              </a:lnSpc>
              <a:spcBef>
                <a:spcPct val="0"/>
              </a:spcBef>
              <a:spcAft>
                <a:spcPct val="0"/>
              </a:spcAft>
              <a:buFontTx/>
              <a:buNone/>
              <a:defRPr sz="1900" b="0" i="0" u="none" baseline="0">
                <a:solidFill>
                  <a:schemeClr val="lt1"/>
                </a:solidFill>
                <a:latin typeface="Arial" pitchFamily="34" charset="0"/>
                <a:ea typeface="宋体" pitchFamily="2" charset="-122"/>
                <a:sym typeface="Arial" pitchFamily="34" charset="0"/>
              </a:defRPr>
            </a:lvl1pPr>
            <a:lvl2pPr marL="631825" indent="-242888" algn="l" rtl="0" fontAlgn="base" latinLnBrk="1">
              <a:lnSpc>
                <a:spcPct val="100000"/>
              </a:lnSpc>
              <a:spcBef>
                <a:spcPct val="0"/>
              </a:spcBef>
              <a:spcAft>
                <a:spcPct val="0"/>
              </a:spcAft>
              <a:buFontTx/>
              <a:buNone/>
              <a:defRPr sz="1900" b="0" i="0" u="none" baseline="0">
                <a:solidFill>
                  <a:schemeClr val="lt1"/>
                </a:solidFill>
                <a:latin typeface="Arial" pitchFamily="34" charset="0"/>
                <a:ea typeface="宋体" pitchFamily="2" charset="-122"/>
                <a:sym typeface="Arial" pitchFamily="34" charset="0"/>
              </a:defRPr>
            </a:lvl2pPr>
            <a:lvl3pPr marL="973137" indent="-193675" algn="l" rtl="0" fontAlgn="base" latinLnBrk="1">
              <a:lnSpc>
                <a:spcPct val="100000"/>
              </a:lnSpc>
              <a:spcBef>
                <a:spcPct val="0"/>
              </a:spcBef>
              <a:spcAft>
                <a:spcPct val="0"/>
              </a:spcAft>
              <a:buFontTx/>
              <a:buNone/>
              <a:defRPr sz="1900" b="0" i="0" u="none" baseline="0">
                <a:solidFill>
                  <a:schemeClr val="lt1"/>
                </a:solidFill>
                <a:latin typeface="Arial" pitchFamily="34" charset="0"/>
                <a:ea typeface="宋体" pitchFamily="2" charset="-122"/>
                <a:sym typeface="Arial" pitchFamily="34" charset="0"/>
              </a:defRPr>
            </a:lvl3pPr>
            <a:lvl4pPr marL="1362075" indent="-193675" algn="l" rtl="0" fontAlgn="base" latinLnBrk="1">
              <a:lnSpc>
                <a:spcPct val="100000"/>
              </a:lnSpc>
              <a:spcBef>
                <a:spcPct val="0"/>
              </a:spcBef>
              <a:spcAft>
                <a:spcPct val="0"/>
              </a:spcAft>
              <a:buFontTx/>
              <a:buNone/>
              <a:defRPr sz="1900" b="0" i="0" u="none" baseline="0">
                <a:solidFill>
                  <a:schemeClr val="lt1"/>
                </a:solidFill>
                <a:latin typeface="Arial" pitchFamily="34" charset="0"/>
                <a:ea typeface="宋体" pitchFamily="2" charset="-122"/>
                <a:sym typeface="Arial" pitchFamily="34" charset="0"/>
              </a:defRPr>
            </a:lvl4pPr>
            <a:lvl5pPr marL="1752600" indent="-193675" algn="l" rtl="0" fontAlgn="base" latinLnBrk="1">
              <a:lnSpc>
                <a:spcPct val="100000"/>
              </a:lnSpc>
              <a:spcBef>
                <a:spcPct val="0"/>
              </a:spcBef>
              <a:spcAft>
                <a:spcPct val="0"/>
              </a:spcAft>
              <a:buFontTx/>
              <a:buNone/>
              <a:defRPr sz="1900" b="0" i="0" u="none" baseline="0">
                <a:solidFill>
                  <a:schemeClr val="lt1"/>
                </a:solidFill>
                <a:latin typeface="Arial" pitchFamily="34" charset="0"/>
                <a:ea typeface="宋体" pitchFamily="2" charset="-122"/>
                <a:sym typeface="Arial" pitchFamily="34" charset="0"/>
              </a:defRPr>
            </a:lvl5pPr>
          </a:lstStyle>
          <a:p>
            <a:pPr marL="0" marR="0" lvl="0" indent="0" algn="ctr" defTabSz="1097280">
              <a:lnSpc>
                <a:spcPct val="100000"/>
              </a:lnSpc>
              <a:buClrTx/>
              <a:buSzTx/>
              <a:tabLst>
                <a:tab pos="0" algn="l"/>
                <a:tab pos="1097280" algn="l"/>
                <a:tab pos="2194560" algn="l"/>
                <a:tab pos="3291840" algn="l"/>
                <a:tab pos="4389120" algn="l"/>
                <a:tab pos="5486400" algn="l"/>
                <a:tab pos="6583680" algn="l"/>
                <a:tab pos="7680960" algn="l"/>
                <a:tab pos="8778240" algn="l"/>
                <a:tab pos="9875520" algn="l"/>
                <a:tab pos="10972800" algn="l"/>
                <a:tab pos="12070080" algn="l"/>
              </a:tabLst>
              <a:defRPr/>
            </a:pPr>
            <a:r>
              <a:rPr lang="en-US" altLang="zh-CN" sz="3200" b="1">
                <a:solidFill>
                  <a:srgbClr val="C00000"/>
                </a:solidFill>
                <a:ea typeface="微软雅黑" pitchFamily="34" charset="-122"/>
                <a:cs typeface="Arial" panose="020B0604020202020204" pitchFamily="34" charset="0"/>
              </a:rPr>
              <a:t>TDR/EDR-Higgs </a:t>
            </a:r>
            <a:r>
              <a:rPr lang="en-US" altLang="zh-CN" sz="3200" b="1" dirty="0">
                <a:solidFill>
                  <a:srgbClr val="C00000"/>
                </a:solidFill>
                <a:ea typeface="微软雅黑" pitchFamily="34" charset="-122"/>
                <a:cs typeface="Arial" panose="020B0604020202020204" pitchFamily="34" charset="0"/>
              </a:rPr>
              <a:t>30MW </a:t>
            </a:r>
            <a:r>
              <a:rPr lang="en-US" altLang="zh-CN" sz="3200" b="1">
                <a:solidFill>
                  <a:srgbClr val="C00000"/>
                </a:solidFill>
                <a:ea typeface="微软雅黑" pitchFamily="34" charset="-122"/>
                <a:cs typeface="Arial" panose="020B0604020202020204" pitchFamily="34" charset="0"/>
              </a:rPr>
              <a:t>Heat Loads</a:t>
            </a:r>
            <a:endParaRPr lang="zh-CN" altLang="en-US" sz="3200" b="1" dirty="0">
              <a:solidFill>
                <a:srgbClr val="C00000"/>
              </a:solidFill>
              <a:ea typeface="微软雅黑" pitchFamily="34" charset="-122"/>
              <a:cs typeface="Arial" panose="020B0604020202020204" pitchFamily="34" charset="0"/>
            </a:endParaRPr>
          </a:p>
        </p:txBody>
      </p:sp>
      <p:sp>
        <p:nvSpPr>
          <p:cNvPr id="9" name="文本框 8">
            <a:extLst>
              <a:ext uri="{FF2B5EF4-FFF2-40B4-BE49-F238E27FC236}">
                <a16:creationId xmlns:a16="http://schemas.microsoft.com/office/drawing/2014/main" id="{AD711B30-8DE9-4269-BAEC-44DB76045D9B}"/>
              </a:ext>
            </a:extLst>
          </p:cNvPr>
          <p:cNvSpPr txBox="1"/>
          <p:nvPr/>
        </p:nvSpPr>
        <p:spPr>
          <a:xfrm>
            <a:off x="7978924" y="6023723"/>
            <a:ext cx="3544207" cy="369332"/>
          </a:xfrm>
          <a:prstGeom prst="rect">
            <a:avLst/>
          </a:prstGeom>
          <a:noFill/>
        </p:spPr>
        <p:txBody>
          <a:bodyPr wrap="square">
            <a:spAutoFit/>
          </a:bodyPr>
          <a:lstStyle/>
          <a:p>
            <a:pPr algn="l" fontAlgn="ctr"/>
            <a:r>
              <a:rPr lang="en-US" altLang="zh-CN" sz="1800" b="0" i="0" strike="noStrike" dirty="0">
                <a:solidFill>
                  <a:srgbClr val="FF0000"/>
                </a:solidFill>
                <a:effectLst/>
                <a:latin typeface="微软雅黑" panose="020B0503020204020204" pitchFamily="34" charset="-122"/>
                <a:ea typeface="微软雅黑" panose="020B0503020204020204" pitchFamily="34" charset="-122"/>
              </a:rPr>
              <a:t>4×15kW@4.5K</a:t>
            </a:r>
            <a:r>
              <a:rPr lang="zh-CN" altLang="en-US" sz="1800" b="0" i="0" strike="noStrike" dirty="0">
                <a:solidFill>
                  <a:srgbClr val="FF0000"/>
                </a:solidFill>
                <a:effectLst/>
                <a:latin typeface="微软雅黑" panose="020B0503020204020204" pitchFamily="34" charset="-122"/>
                <a:ea typeface="微软雅黑" panose="020B0503020204020204" pitchFamily="34" charset="-122"/>
              </a:rPr>
              <a:t> </a:t>
            </a:r>
            <a:r>
              <a:rPr lang="en-US" altLang="zh-CN" sz="1800" b="0" i="0" strike="noStrike" dirty="0">
                <a:solidFill>
                  <a:srgbClr val="FF0000"/>
                </a:solidFill>
                <a:effectLst/>
                <a:latin typeface="微软雅黑" panose="020B0503020204020204" pitchFamily="34" charset="-122"/>
                <a:ea typeface="微软雅黑" panose="020B0503020204020204" pitchFamily="34" charset="-122"/>
              </a:rPr>
              <a:t>refrigerator</a:t>
            </a:r>
            <a:endParaRPr lang="zh-CN" altLang="en-US" sz="1800" b="0" i="0" strike="noStrike" dirty="0">
              <a:solidFill>
                <a:srgbClr val="FF0000"/>
              </a:solidFill>
              <a:effectLst/>
              <a:latin typeface="微软雅黑" panose="020B0503020204020204" pitchFamily="34" charset="-122"/>
              <a:ea typeface="微软雅黑" panose="020B0503020204020204" pitchFamily="34" charset="-122"/>
            </a:endParaRPr>
          </a:p>
        </p:txBody>
      </p:sp>
      <p:sp>
        <p:nvSpPr>
          <p:cNvPr id="10" name="文本框 9">
            <a:extLst>
              <a:ext uri="{FF2B5EF4-FFF2-40B4-BE49-F238E27FC236}">
                <a16:creationId xmlns:a16="http://schemas.microsoft.com/office/drawing/2014/main" id="{319113FB-615C-4C96-B29E-F23266CF22CA}"/>
              </a:ext>
            </a:extLst>
          </p:cNvPr>
          <p:cNvSpPr txBox="1"/>
          <p:nvPr/>
        </p:nvSpPr>
        <p:spPr>
          <a:xfrm>
            <a:off x="9196068" y="537567"/>
            <a:ext cx="2923163" cy="307777"/>
          </a:xfrm>
          <a:prstGeom prst="rect">
            <a:avLst/>
          </a:prstGeom>
          <a:noFill/>
        </p:spPr>
        <p:txBody>
          <a:bodyPr wrap="square">
            <a:spAutoFit/>
          </a:bodyPr>
          <a:lstStyle/>
          <a:p>
            <a:pPr algn="ctr"/>
            <a:r>
              <a:rPr lang="en-US" altLang="zh-CN" sz="1400" b="1" i="0" u="none" strike="noStrike" dirty="0">
                <a:solidFill>
                  <a:srgbClr val="000000"/>
                </a:solidFill>
                <a:effectLst/>
                <a:latin typeface="微软雅黑" panose="020B0503020204020204" pitchFamily="34" charset="-122"/>
                <a:ea typeface="微软雅黑" panose="020B0503020204020204" pitchFamily="34" charset="-122"/>
              </a:rPr>
              <a:t>Cavity RF voltage </a:t>
            </a:r>
            <a:r>
              <a:rPr lang="en-US" altLang="zh-CN" sz="1400" b="1" i="0" u="none" strike="noStrike" dirty="0">
                <a:solidFill>
                  <a:srgbClr val="FF0000"/>
                </a:solidFill>
                <a:effectLst/>
                <a:latin typeface="微软雅黑" panose="020B0503020204020204" pitchFamily="34" charset="-122"/>
                <a:ea typeface="微软雅黑" panose="020B0503020204020204" pitchFamily="34" charset="-122"/>
              </a:rPr>
              <a:t>11.5MV</a:t>
            </a:r>
            <a:endParaRPr lang="zh-CN" altLang="en-US" sz="1400" dirty="0"/>
          </a:p>
        </p:txBody>
      </p:sp>
      <p:pic>
        <p:nvPicPr>
          <p:cNvPr id="11" name="图片 10">
            <a:extLst>
              <a:ext uri="{FF2B5EF4-FFF2-40B4-BE49-F238E27FC236}">
                <a16:creationId xmlns:a16="http://schemas.microsoft.com/office/drawing/2014/main" id="{D20BA644-A960-4CAF-A8F6-E1BA84F4F040}"/>
              </a:ext>
            </a:extLst>
          </p:cNvPr>
          <p:cNvPicPr>
            <a:picLocks noChangeAspect="1"/>
          </p:cNvPicPr>
          <p:nvPr/>
        </p:nvPicPr>
        <p:blipFill>
          <a:blip r:embed="rId3"/>
          <a:stretch>
            <a:fillRect/>
          </a:stretch>
        </p:blipFill>
        <p:spPr>
          <a:xfrm>
            <a:off x="9278385" y="50689"/>
            <a:ext cx="2643645" cy="514006"/>
          </a:xfrm>
          <a:prstGeom prst="rect">
            <a:avLst/>
          </a:prstGeom>
        </p:spPr>
      </p:pic>
      <p:sp>
        <p:nvSpPr>
          <p:cNvPr id="2" name="矩形: 圆角 1">
            <a:extLst>
              <a:ext uri="{FF2B5EF4-FFF2-40B4-BE49-F238E27FC236}">
                <a16:creationId xmlns:a16="http://schemas.microsoft.com/office/drawing/2014/main" id="{BB1BC429-92AF-D987-F2B0-44D831578D6C}"/>
              </a:ext>
            </a:extLst>
          </p:cNvPr>
          <p:cNvSpPr/>
          <p:nvPr/>
        </p:nvSpPr>
        <p:spPr>
          <a:xfrm>
            <a:off x="7467608" y="6056107"/>
            <a:ext cx="570586" cy="304564"/>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圆角 2">
            <a:extLst>
              <a:ext uri="{FF2B5EF4-FFF2-40B4-BE49-F238E27FC236}">
                <a16:creationId xmlns:a16="http://schemas.microsoft.com/office/drawing/2014/main" id="{86DEDC97-48B8-609B-F887-06654D0DE653}"/>
              </a:ext>
            </a:extLst>
          </p:cNvPr>
          <p:cNvSpPr/>
          <p:nvPr/>
        </p:nvSpPr>
        <p:spPr>
          <a:xfrm>
            <a:off x="381002" y="3291307"/>
            <a:ext cx="11201398" cy="335755"/>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Slide Number Placeholder 2">
            <a:extLst>
              <a:ext uri="{FF2B5EF4-FFF2-40B4-BE49-F238E27FC236}">
                <a16:creationId xmlns:a16="http://schemas.microsoft.com/office/drawing/2014/main" id="{D518CF6B-94D7-4BEA-86CC-374B4B2D4B88}"/>
              </a:ext>
            </a:extLst>
          </p:cNvPr>
          <p:cNvSpPr txBox="1">
            <a:spLocks/>
          </p:cNvSpPr>
          <p:nvPr/>
        </p:nvSpPr>
        <p:spPr>
          <a:xfrm>
            <a:off x="9069808" y="6338623"/>
            <a:ext cx="2844800" cy="365125"/>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tint val="75000"/>
                  </a:schemeClr>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15E9139-A00B-4B2A-98A6-095DC08F1345}" type="slidenum">
              <a:rPr lang="zh-CN" altLang="en-US" smtClean="0"/>
              <a:pPr/>
              <a:t>7</a:t>
            </a:fld>
            <a:endParaRPr lang="zh-CN" altLang="en-US" dirty="0"/>
          </a:p>
        </p:txBody>
      </p:sp>
    </p:spTree>
    <p:extLst>
      <p:ext uri="{BB962C8B-B14F-4D97-AF65-F5344CB8AC3E}">
        <p14:creationId xmlns:p14="http://schemas.microsoft.com/office/powerpoint/2010/main" val="1903631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12E23289-D482-4751-9055-2F0E5FA115E5}"/>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524523" y="3567855"/>
            <a:ext cx="4504819" cy="2308719"/>
          </a:xfrm>
          <a:prstGeom prst="rect">
            <a:avLst/>
          </a:prstGeom>
        </p:spPr>
      </p:pic>
      <p:sp>
        <p:nvSpPr>
          <p:cNvPr id="4" name="灯片编号占位符 3">
            <a:extLst>
              <a:ext uri="{FF2B5EF4-FFF2-40B4-BE49-F238E27FC236}">
                <a16:creationId xmlns:a16="http://schemas.microsoft.com/office/drawing/2014/main" id="{7A7B805F-F81C-474C-847C-E19A920D42C4}"/>
              </a:ext>
            </a:extLst>
          </p:cNvPr>
          <p:cNvSpPr>
            <a:spLocks noGrp="1"/>
          </p:cNvSpPr>
          <p:nvPr>
            <p:ph type="sldNum" sz="quarter" idx="12"/>
          </p:nvPr>
        </p:nvSpPr>
        <p:spPr>
          <a:xfrm>
            <a:off x="8737600" y="6492875"/>
            <a:ext cx="28448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1A5892-4DC8-4C24-8E36-6364759EFE91}" type="slidenum">
              <a:rPr kumimoji="0" lang="zh-CN" altLang="en-US"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宋体" panose="02010600030101010101" pitchFamily="2" charset="-122"/>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dirty="0">
              <a:ln>
                <a:noFill/>
              </a:ln>
              <a:solidFill>
                <a:prstClr val="black">
                  <a:tint val="75000"/>
                </a:prstClr>
              </a:solidFill>
              <a:effectLst/>
              <a:uLnTx/>
              <a:uFillTx/>
              <a:latin typeface="Arial" panose="020B0604020202020204" pitchFamily="34" charset="0"/>
              <a:ea typeface="宋体" panose="02010600030101010101" pitchFamily="2" charset="-122"/>
              <a:cs typeface="Arial" panose="020B0604020202020204" pitchFamily="34" charset="0"/>
            </a:endParaRPr>
          </a:p>
        </p:txBody>
      </p:sp>
      <p:sp>
        <p:nvSpPr>
          <p:cNvPr id="5" name="文本框 4">
            <a:extLst>
              <a:ext uri="{FF2B5EF4-FFF2-40B4-BE49-F238E27FC236}">
                <a16:creationId xmlns:a16="http://schemas.microsoft.com/office/drawing/2014/main" id="{4022A0E5-DC36-4429-8CA1-93AAEE7AE7B5}"/>
              </a:ext>
            </a:extLst>
          </p:cNvPr>
          <p:cNvSpPr txBox="1"/>
          <p:nvPr/>
        </p:nvSpPr>
        <p:spPr>
          <a:xfrm>
            <a:off x="0" y="0"/>
            <a:ext cx="12192000" cy="917431"/>
          </a:xfrm>
          <a:prstGeom prst="rect">
            <a:avLst/>
          </a:prstGeom>
        </p:spPr>
        <p:txBody>
          <a:bodyPr vert="horz" lIns="91440" tIns="45720" rIns="91440" bIns="45720" rtlCol="0" anchor="ctr">
            <a:normAutofit/>
          </a:bodyPr>
          <a:lstStyle>
            <a:lvl1pPr algn="ctr">
              <a:spcBef>
                <a:spcPct val="0"/>
              </a:spcBef>
              <a:buNone/>
              <a:defRPr sz="3200" b="1" baseline="0">
                <a:solidFill>
                  <a:srgbClr val="C00000"/>
                </a:solidFill>
                <a:effectLst/>
                <a:latin typeface="Arial" panose="020B0604020202020204" pitchFamily="34" charset="0"/>
                <a:ea typeface="微软雅黑" pitchFamily="34" charset="-122"/>
                <a:cs typeface="Arial" panose="020B0604020202020204" pitchFamily="34" charset="0"/>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altLang="zh-CN"/>
              <a:t>CEPC RF Cryogenic System and Tunnel Layout</a:t>
            </a:r>
            <a:endParaRPr lang="zh-CN" altLang="en-US" dirty="0"/>
          </a:p>
        </p:txBody>
      </p:sp>
      <p:pic>
        <p:nvPicPr>
          <p:cNvPr id="7" name="图片 6">
            <a:extLst>
              <a:ext uri="{FF2B5EF4-FFF2-40B4-BE49-F238E27FC236}">
                <a16:creationId xmlns:a16="http://schemas.microsoft.com/office/drawing/2014/main" id="{76289A50-A954-4312-8550-AD9F909728A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524523" y="981426"/>
            <a:ext cx="4218400" cy="2209458"/>
          </a:xfrm>
          <a:prstGeom prst="rect">
            <a:avLst/>
          </a:prstGeom>
        </p:spPr>
      </p:pic>
      <p:sp>
        <p:nvSpPr>
          <p:cNvPr id="8" name="文本框 7">
            <a:extLst>
              <a:ext uri="{FF2B5EF4-FFF2-40B4-BE49-F238E27FC236}">
                <a16:creationId xmlns:a16="http://schemas.microsoft.com/office/drawing/2014/main" id="{7B79A8AA-0E02-4846-A160-B28A167D22D8}"/>
              </a:ext>
            </a:extLst>
          </p:cNvPr>
          <p:cNvSpPr txBox="1"/>
          <p:nvPr/>
        </p:nvSpPr>
        <p:spPr>
          <a:xfrm>
            <a:off x="7600566" y="3263102"/>
            <a:ext cx="4352732" cy="523220"/>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a:ln>
                  <a:noFill/>
                </a:ln>
                <a:solidFill>
                  <a:prstClr val="black"/>
                </a:solidFill>
                <a:effectLst/>
                <a:uLnTx/>
                <a:uFillTx/>
                <a:latin typeface="Comic Sans MS" panose="030F0702030302020204" pitchFamily="66" charset="0"/>
                <a:ea typeface="Times New Roman" panose="02020603050405020304" pitchFamily="18" charset="0"/>
                <a:cs typeface="Arial" panose="020B0604020202020204" pitchFamily="34" charset="0"/>
              </a:rPr>
              <a:t>Collider </a:t>
            </a:r>
            <a:r>
              <a:rPr kumimoji="0" lang="en-GB" altLang="zh-CN" sz="1400" b="0" i="0" u="none" strike="noStrike" kern="1200" cap="none" spc="0" normalizeH="0" baseline="0" noProof="0">
                <a:ln>
                  <a:noFill/>
                </a:ln>
                <a:solidFill>
                  <a:prstClr val="black"/>
                </a:solidFill>
                <a:effectLst/>
                <a:uLnTx/>
                <a:uFillTx/>
                <a:latin typeface="Comic Sans MS" panose="030F0702030302020204" pitchFamily="66" charset="0"/>
                <a:ea typeface="Times New Roman" panose="02020603050405020304" pitchFamily="18" charset="0"/>
                <a:cs typeface="Arial" panose="020B0604020202020204" pitchFamily="34" charset="0"/>
              </a:rPr>
              <a:t>650 </a:t>
            </a:r>
            <a:r>
              <a:rPr kumimoji="0" lang="en-GB" altLang="zh-CN" sz="1400" b="0" i="0" u="none" strike="noStrike" kern="1200" cap="none" spc="0" normalizeH="0" baseline="0" noProof="0" dirty="0">
                <a:ln>
                  <a:noFill/>
                </a:ln>
                <a:solidFill>
                  <a:prstClr val="black"/>
                </a:solidFill>
                <a:effectLst/>
                <a:uLnTx/>
                <a:uFillTx/>
                <a:latin typeface="Comic Sans MS" panose="030F0702030302020204" pitchFamily="66" charset="0"/>
                <a:ea typeface="Times New Roman" panose="02020603050405020304" pitchFamily="18" charset="0"/>
                <a:cs typeface="Arial" panose="020B0604020202020204" pitchFamily="34" charset="0"/>
              </a:rPr>
              <a:t>MHz cryomodules mounted on tunnel floor. </a:t>
            </a:r>
            <a:r>
              <a:rPr kumimoji="0" lang="en-US" altLang="zh-CN" sz="1400" b="0" i="0" u="none" strike="noStrike" kern="1200" cap="none" spc="0" normalizeH="0" baseline="0" noProof="0" dirty="0">
                <a:ln>
                  <a:noFill/>
                </a:ln>
                <a:solidFill>
                  <a:prstClr val="black"/>
                </a:solidFill>
                <a:effectLst/>
                <a:uLnTx/>
                <a:uFillTx/>
                <a:latin typeface="Comic Sans MS" panose="030F0702030302020204" pitchFamily="66" charset="0"/>
                <a:ea typeface="宋体" panose="02010600030101010101" pitchFamily="2" charset="-122"/>
                <a:cs typeface="Arial" panose="020B0604020202020204" pitchFamily="34" charset="0"/>
              </a:rPr>
              <a:t>Cavities </a:t>
            </a:r>
            <a:r>
              <a:rPr kumimoji="0" lang="en-GB" altLang="zh-CN" sz="1400" b="0" i="0" u="none" strike="noStrike" kern="1200" cap="none" spc="0" normalizeH="0" baseline="0" noProof="0" dirty="0">
                <a:ln>
                  <a:noFill/>
                </a:ln>
                <a:solidFill>
                  <a:prstClr val="black"/>
                </a:solidFill>
                <a:effectLst/>
                <a:uLnTx/>
                <a:uFillTx/>
                <a:latin typeface="Comic Sans MS" panose="030F0702030302020204" pitchFamily="66" charset="0"/>
                <a:ea typeface="宋体" panose="02010600030101010101" pitchFamily="2" charset="-122"/>
                <a:cs typeface="Arial" panose="020B0604020202020204" pitchFamily="34" charset="0"/>
              </a:rPr>
              <a:t>operate in CW mode</a:t>
            </a:r>
            <a:r>
              <a:rPr kumimoji="0" lang="en-US" altLang="zh-CN" sz="1400" b="0" i="0" u="none" strike="noStrike" kern="1200" cap="none" spc="0" normalizeH="0" baseline="0" noProof="0" dirty="0">
                <a:ln>
                  <a:noFill/>
                </a:ln>
                <a:solidFill>
                  <a:prstClr val="black"/>
                </a:solidFill>
                <a:effectLst/>
                <a:uLnTx/>
                <a:uFillTx/>
                <a:latin typeface="Comic Sans MS" panose="030F0702030302020204" pitchFamily="66" charset="0"/>
                <a:ea typeface="宋体" panose="02010600030101010101" pitchFamily="2" charset="-122"/>
                <a:cs typeface="Arial" panose="020B0604020202020204" pitchFamily="34" charset="0"/>
              </a:rPr>
              <a:t>.</a:t>
            </a:r>
            <a:endParaRPr kumimoji="0" lang="zh-CN" altLang="en-US" sz="1400" b="0" i="0" u="none" strike="noStrike" kern="1200" cap="none" spc="0" normalizeH="0" baseline="0" noProof="0" dirty="0">
              <a:ln>
                <a:noFill/>
              </a:ln>
              <a:solidFill>
                <a:prstClr val="black"/>
              </a:solidFill>
              <a:effectLst/>
              <a:uLnTx/>
              <a:uFillTx/>
              <a:latin typeface="Comic Sans MS" panose="030F0702030302020204" pitchFamily="66" charset="0"/>
              <a:ea typeface="宋体" panose="02010600030101010101" pitchFamily="2" charset="-122"/>
              <a:cs typeface="Arial" panose="020B0604020202020204" pitchFamily="34" charset="0"/>
            </a:endParaRPr>
          </a:p>
        </p:txBody>
      </p:sp>
      <p:sp>
        <p:nvSpPr>
          <p:cNvPr id="10" name="文本框 9">
            <a:extLst>
              <a:ext uri="{FF2B5EF4-FFF2-40B4-BE49-F238E27FC236}">
                <a16:creationId xmlns:a16="http://schemas.microsoft.com/office/drawing/2014/main" id="{AE872007-94C5-4771-9526-6F3E5C6A48A0}"/>
              </a:ext>
            </a:extLst>
          </p:cNvPr>
          <p:cNvSpPr txBox="1"/>
          <p:nvPr/>
        </p:nvSpPr>
        <p:spPr>
          <a:xfrm>
            <a:off x="7446758" y="5815393"/>
            <a:ext cx="4660347" cy="738664"/>
          </a:xfrm>
          <a:prstGeom prst="rect">
            <a:avLst/>
          </a:prstGeom>
          <a:noFill/>
        </p:spPr>
        <p:txBody>
          <a:bodyPr wrap="square">
            <a:spAutoFit/>
          </a:bodyPr>
          <a:lstStyle>
            <a:defPPr>
              <a:defRPr lang="zh-CN"/>
            </a:defPPr>
            <a:lvl1pPr marR="0" lvl="0" indent="0" fontAlgn="auto">
              <a:lnSpc>
                <a:spcPct val="100000"/>
              </a:lnSpc>
              <a:spcBef>
                <a:spcPts val="0"/>
              </a:spcBef>
              <a:spcAft>
                <a:spcPts val="0"/>
              </a:spcAft>
              <a:buClrTx/>
              <a:buSzTx/>
              <a:buFontTx/>
              <a:buNone/>
              <a:tabLst/>
              <a:defRPr kumimoji="0" sz="1200" b="0" i="0" u="none" strike="noStrike" cap="none" spc="0" normalizeH="0" baseline="0">
                <a:ln>
                  <a:noFill/>
                </a:ln>
                <a:solidFill>
                  <a:prstClr val="black"/>
                </a:solidFill>
                <a:effectLst/>
                <a:uLnTx/>
                <a:uFillTx/>
                <a:latin typeface="Comic Sans MS" panose="030F0702030302020204" pitchFamily="66" charset="0"/>
                <a:ea typeface="Times New Roman" panose="02020603050405020304" pitchFamily="18" charset="0"/>
                <a:cs typeface="Arial" panose="020B0604020202020204" pitchFamily="34" charset="0"/>
              </a:defRPr>
            </a:lvl1pPr>
          </a:lstStyle>
          <a:p>
            <a:pPr algn="just"/>
            <a:r>
              <a:rPr lang="en-GB" altLang="zh-CN" sz="1400"/>
              <a:t>Booster 1.3 </a:t>
            </a:r>
            <a:r>
              <a:rPr lang="en-GB" altLang="zh-CN" sz="1400" dirty="0"/>
              <a:t>GHz cryomodules hung from ceiling at a </a:t>
            </a:r>
            <a:r>
              <a:rPr lang="en-GB" altLang="zh-CN" sz="1400"/>
              <a:t>different beamline. </a:t>
            </a:r>
            <a:r>
              <a:rPr lang="en-GB" altLang="zh-CN" sz="1400" dirty="0"/>
              <a:t>Cavities operate in fast voltage ramp mode.</a:t>
            </a:r>
            <a:endParaRPr lang="zh-CN" altLang="en-US" sz="1400" dirty="0"/>
          </a:p>
        </p:txBody>
      </p:sp>
      <p:grpSp>
        <p:nvGrpSpPr>
          <p:cNvPr id="13" name="组合 12">
            <a:extLst>
              <a:ext uri="{FF2B5EF4-FFF2-40B4-BE49-F238E27FC236}">
                <a16:creationId xmlns:a16="http://schemas.microsoft.com/office/drawing/2014/main" id="{5A6F8271-043D-FEB6-F028-B0283B54E95C}"/>
              </a:ext>
            </a:extLst>
          </p:cNvPr>
          <p:cNvGrpSpPr/>
          <p:nvPr/>
        </p:nvGrpSpPr>
        <p:grpSpPr>
          <a:xfrm>
            <a:off x="855153" y="935576"/>
            <a:ext cx="6745413" cy="4021851"/>
            <a:chOff x="83226" y="937734"/>
            <a:chExt cx="7226443" cy="4342466"/>
          </a:xfrm>
        </p:grpSpPr>
        <p:pic>
          <p:nvPicPr>
            <p:cNvPr id="2" name="图片 1">
              <a:extLst>
                <a:ext uri="{FF2B5EF4-FFF2-40B4-BE49-F238E27FC236}">
                  <a16:creationId xmlns:a16="http://schemas.microsoft.com/office/drawing/2014/main" id="{F33FB91F-76D7-631C-BABE-E7E52C0D6F90}"/>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2658" y="937734"/>
              <a:ext cx="7147011" cy="4342466"/>
            </a:xfrm>
            <a:prstGeom prst="rect">
              <a:avLst/>
            </a:prstGeom>
            <a:noFill/>
          </p:spPr>
        </p:pic>
        <p:sp>
          <p:nvSpPr>
            <p:cNvPr id="3" name="矩形 2">
              <a:extLst>
                <a:ext uri="{FF2B5EF4-FFF2-40B4-BE49-F238E27FC236}">
                  <a16:creationId xmlns:a16="http://schemas.microsoft.com/office/drawing/2014/main" id="{0B1A2B2F-88FC-53FF-86AA-209B77F16CBE}"/>
                </a:ext>
              </a:extLst>
            </p:cNvPr>
            <p:cNvSpPr/>
            <p:nvPr/>
          </p:nvSpPr>
          <p:spPr>
            <a:xfrm rot="1479020">
              <a:off x="194474" y="2753949"/>
              <a:ext cx="6924515" cy="2046436"/>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a:extLst>
                <a:ext uri="{FF2B5EF4-FFF2-40B4-BE49-F238E27FC236}">
                  <a16:creationId xmlns:a16="http://schemas.microsoft.com/office/drawing/2014/main" id="{6379F8D2-2685-DB69-4A57-0B0F39D5AD37}"/>
                </a:ext>
              </a:extLst>
            </p:cNvPr>
            <p:cNvSpPr/>
            <p:nvPr/>
          </p:nvSpPr>
          <p:spPr>
            <a:xfrm>
              <a:off x="83226" y="1812022"/>
              <a:ext cx="998954" cy="898478"/>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2" name="组合 21">
            <a:extLst>
              <a:ext uri="{FF2B5EF4-FFF2-40B4-BE49-F238E27FC236}">
                <a16:creationId xmlns:a16="http://schemas.microsoft.com/office/drawing/2014/main" id="{A6F69F75-9F25-FEAB-A1AF-6D21C30E18DF}"/>
              </a:ext>
            </a:extLst>
          </p:cNvPr>
          <p:cNvGrpSpPr/>
          <p:nvPr/>
        </p:nvGrpSpPr>
        <p:grpSpPr>
          <a:xfrm>
            <a:off x="86354" y="2877424"/>
            <a:ext cx="6009646" cy="3892076"/>
            <a:chOff x="372773" y="2811452"/>
            <a:chExt cx="6170872" cy="4046548"/>
          </a:xfrm>
        </p:grpSpPr>
        <p:pic>
          <p:nvPicPr>
            <p:cNvPr id="17" name="图片 16">
              <a:extLst>
                <a:ext uri="{FF2B5EF4-FFF2-40B4-BE49-F238E27FC236}">
                  <a16:creationId xmlns:a16="http://schemas.microsoft.com/office/drawing/2014/main" id="{A13D21B8-1E0C-C054-FA86-49EF19366B31}"/>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2773" y="2811452"/>
              <a:ext cx="6170872" cy="3940332"/>
            </a:xfrm>
            <a:prstGeom prst="rect">
              <a:avLst/>
            </a:prstGeom>
            <a:noFill/>
            <a:ln>
              <a:noFill/>
            </a:ln>
          </p:spPr>
        </p:pic>
        <p:cxnSp>
          <p:nvCxnSpPr>
            <p:cNvPr id="18" name="直接箭头连接符 17">
              <a:extLst>
                <a:ext uri="{FF2B5EF4-FFF2-40B4-BE49-F238E27FC236}">
                  <a16:creationId xmlns:a16="http://schemas.microsoft.com/office/drawing/2014/main" id="{A3F22D82-EAFE-6E87-B528-83C5595D18F1}"/>
                </a:ext>
              </a:extLst>
            </p:cNvPr>
            <p:cNvCxnSpPr>
              <a:cxnSpLocks/>
            </p:cNvCxnSpPr>
            <p:nvPr/>
          </p:nvCxnSpPr>
          <p:spPr>
            <a:xfrm>
              <a:off x="1823674" y="6334859"/>
              <a:ext cx="1478099" cy="488946"/>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9" name="文本框 18">
              <a:extLst>
                <a:ext uri="{FF2B5EF4-FFF2-40B4-BE49-F238E27FC236}">
                  <a16:creationId xmlns:a16="http://schemas.microsoft.com/office/drawing/2014/main" id="{6C37D42F-2517-608F-0A51-D2935EB50915}"/>
                </a:ext>
              </a:extLst>
            </p:cNvPr>
            <p:cNvSpPr txBox="1"/>
            <p:nvPr/>
          </p:nvSpPr>
          <p:spPr>
            <a:xfrm rot="1138708">
              <a:off x="2351607" y="6553849"/>
              <a:ext cx="545342" cy="261610"/>
            </a:xfrm>
            <a:prstGeom prst="rect">
              <a:avLst/>
            </a:prstGeom>
            <a:noFill/>
          </p:spPr>
          <p:txBody>
            <a:bodyPr wrap="none" rtlCol="0">
              <a:spAutoFit/>
            </a:bodyPr>
            <a:lstStyle/>
            <a:p>
              <a:r>
                <a:rPr lang="en-US" altLang="zh-CN" sz="1050" dirty="0"/>
                <a:t>60000</a:t>
              </a:r>
              <a:endParaRPr lang="zh-CN" altLang="en-US" sz="1050" dirty="0"/>
            </a:p>
          </p:txBody>
        </p:sp>
        <p:cxnSp>
          <p:nvCxnSpPr>
            <p:cNvPr id="20" name="直接箭头连接符 19">
              <a:extLst>
                <a:ext uri="{FF2B5EF4-FFF2-40B4-BE49-F238E27FC236}">
                  <a16:creationId xmlns:a16="http://schemas.microsoft.com/office/drawing/2014/main" id="{9158BD5A-9E6D-947E-00F1-ABA80B8F61C0}"/>
                </a:ext>
              </a:extLst>
            </p:cNvPr>
            <p:cNvCxnSpPr>
              <a:cxnSpLocks/>
            </p:cNvCxnSpPr>
            <p:nvPr/>
          </p:nvCxnSpPr>
          <p:spPr>
            <a:xfrm flipV="1">
              <a:off x="3649498" y="4111050"/>
              <a:ext cx="1868928" cy="2746950"/>
            </a:xfrm>
            <a:prstGeom prst="straightConnector1">
              <a:avLst/>
            </a:prstGeom>
            <a:ln>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1" name="文本框 20">
              <a:extLst>
                <a:ext uri="{FF2B5EF4-FFF2-40B4-BE49-F238E27FC236}">
                  <a16:creationId xmlns:a16="http://schemas.microsoft.com/office/drawing/2014/main" id="{803FBC95-573C-43A6-B7EC-F9E4BDB108CE}"/>
                </a:ext>
              </a:extLst>
            </p:cNvPr>
            <p:cNvSpPr txBox="1"/>
            <p:nvPr/>
          </p:nvSpPr>
          <p:spPr>
            <a:xfrm rot="18109871">
              <a:off x="4272970" y="5537959"/>
              <a:ext cx="621984" cy="260728"/>
            </a:xfrm>
            <a:prstGeom prst="rect">
              <a:avLst/>
            </a:prstGeom>
            <a:noFill/>
          </p:spPr>
          <p:txBody>
            <a:bodyPr wrap="none" rtlCol="0">
              <a:spAutoFit/>
            </a:bodyPr>
            <a:lstStyle/>
            <a:p>
              <a:r>
                <a:rPr lang="en-US" altLang="zh-CN" sz="1050" dirty="0"/>
                <a:t>100000</a:t>
              </a:r>
              <a:endParaRPr lang="zh-CN" altLang="en-US" sz="1050" dirty="0"/>
            </a:p>
          </p:txBody>
        </p:sp>
      </p:grpSp>
      <p:sp>
        <p:nvSpPr>
          <p:cNvPr id="25" name="文本框 24">
            <a:extLst>
              <a:ext uri="{FF2B5EF4-FFF2-40B4-BE49-F238E27FC236}">
                <a16:creationId xmlns:a16="http://schemas.microsoft.com/office/drawing/2014/main" id="{2755C392-FED2-6922-858E-62DEE460E946}"/>
              </a:ext>
            </a:extLst>
          </p:cNvPr>
          <p:cNvSpPr txBox="1"/>
          <p:nvPr/>
        </p:nvSpPr>
        <p:spPr>
          <a:xfrm>
            <a:off x="2062440" y="1217401"/>
            <a:ext cx="2528256" cy="338554"/>
          </a:xfrm>
          <a:prstGeom prst="rect">
            <a:avLst/>
          </a:prstGeom>
          <a:noFill/>
        </p:spPr>
        <p:txBody>
          <a:bodyPr wrap="none" rtlCol="0">
            <a:spAutoFit/>
          </a:bodyPr>
          <a:lstStyle/>
          <a:p>
            <a:pPr algn="ctr"/>
            <a:r>
              <a:rPr lang="en-US" altLang="zh-CN" sz="1600">
                <a:solidFill>
                  <a:srgbClr val="0000FF"/>
                </a:solidFill>
                <a:latin typeface="Times New Roman" panose="02020603050405020304" pitchFamily="18" charset="0"/>
                <a:cs typeface="Times New Roman" panose="02020603050405020304" pitchFamily="18" charset="0"/>
              </a:rPr>
              <a:t>Upper cold box (300K-80K)</a:t>
            </a:r>
            <a:endParaRPr lang="zh-CN" altLang="en-US" sz="1600">
              <a:solidFill>
                <a:srgbClr val="0000FF"/>
              </a:solidFill>
              <a:latin typeface="Times New Roman" panose="02020603050405020304" pitchFamily="18" charset="0"/>
              <a:cs typeface="Times New Roman" panose="02020603050405020304" pitchFamily="18" charset="0"/>
            </a:endParaRPr>
          </a:p>
        </p:txBody>
      </p:sp>
      <p:sp>
        <p:nvSpPr>
          <p:cNvPr id="26" name="文本框 25">
            <a:extLst>
              <a:ext uri="{FF2B5EF4-FFF2-40B4-BE49-F238E27FC236}">
                <a16:creationId xmlns:a16="http://schemas.microsoft.com/office/drawing/2014/main" id="{0E0F6B31-EFC3-0C36-E379-D36396A063F9}"/>
              </a:ext>
            </a:extLst>
          </p:cNvPr>
          <p:cNvSpPr txBox="1"/>
          <p:nvPr/>
        </p:nvSpPr>
        <p:spPr>
          <a:xfrm>
            <a:off x="100782" y="1566964"/>
            <a:ext cx="2499403" cy="1323439"/>
          </a:xfrm>
          <a:prstGeom prst="rect">
            <a:avLst/>
          </a:prstGeom>
          <a:noFill/>
        </p:spPr>
        <p:txBody>
          <a:bodyPr wrap="none" rtlCol="0">
            <a:spAutoFit/>
          </a:bodyPr>
          <a:lstStyle/>
          <a:p>
            <a:pPr algn="ctr"/>
            <a:r>
              <a:rPr lang="en-US" altLang="zh-CN" sz="1600" b="1">
                <a:solidFill>
                  <a:srgbClr val="0000FF"/>
                </a:solidFill>
                <a:latin typeface="Times New Roman" panose="02020603050405020304" pitchFamily="18" charset="0"/>
                <a:cs typeface="Times New Roman" panose="02020603050405020304" pitchFamily="18" charset="0"/>
              </a:rPr>
              <a:t>Auxillary tunnel:</a:t>
            </a:r>
          </a:p>
          <a:p>
            <a:pPr algn="ctr"/>
            <a:r>
              <a:rPr lang="en-US" altLang="zh-CN" sz="1600">
                <a:solidFill>
                  <a:srgbClr val="0000FF"/>
                </a:solidFill>
                <a:latin typeface="Times New Roman" panose="02020603050405020304" pitchFamily="18" charset="0"/>
                <a:cs typeface="Times New Roman" panose="02020603050405020304" pitchFamily="18" charset="0"/>
              </a:rPr>
              <a:t>Lower cold box (80K-4.5K)</a:t>
            </a:r>
          </a:p>
          <a:p>
            <a:pPr algn="ctr"/>
            <a:r>
              <a:rPr lang="en-US" altLang="zh-CN" sz="1600">
                <a:solidFill>
                  <a:srgbClr val="0000FF"/>
                </a:solidFill>
                <a:latin typeface="Times New Roman" panose="02020603050405020304" pitchFamily="18" charset="0"/>
                <a:cs typeface="Times New Roman" panose="02020603050405020304" pitchFamily="18" charset="0"/>
              </a:rPr>
              <a:t>2K coldbox</a:t>
            </a:r>
          </a:p>
          <a:p>
            <a:pPr algn="ctr"/>
            <a:r>
              <a:rPr lang="en-US" altLang="zh-CN" sz="1600">
                <a:solidFill>
                  <a:srgbClr val="0000FF"/>
                </a:solidFill>
                <a:latin typeface="Times New Roman" panose="02020603050405020304" pitchFamily="18" charset="0"/>
                <a:cs typeface="Times New Roman" panose="02020603050405020304" pitchFamily="18" charset="0"/>
              </a:rPr>
              <a:t>Valvle box</a:t>
            </a:r>
          </a:p>
          <a:p>
            <a:pPr algn="ctr"/>
            <a:r>
              <a:rPr lang="en-US" altLang="zh-CN" sz="1600">
                <a:solidFill>
                  <a:srgbClr val="0000FF"/>
                </a:solidFill>
                <a:latin typeface="Times New Roman" panose="02020603050405020304" pitchFamily="18" charset="0"/>
                <a:cs typeface="Times New Roman" panose="02020603050405020304" pitchFamily="18" charset="0"/>
              </a:rPr>
              <a:t>Control cabinet</a:t>
            </a:r>
            <a:endParaRPr lang="zh-CN" altLang="en-US" sz="1600">
              <a:solidFill>
                <a:srgbClr val="0000FF"/>
              </a:solidFill>
              <a:latin typeface="Times New Roman" panose="02020603050405020304" pitchFamily="18" charset="0"/>
              <a:cs typeface="Times New Roman" panose="02020603050405020304" pitchFamily="18" charset="0"/>
            </a:endParaRPr>
          </a:p>
        </p:txBody>
      </p:sp>
      <p:cxnSp>
        <p:nvCxnSpPr>
          <p:cNvPr id="14" name="直接箭头连接符 13">
            <a:extLst>
              <a:ext uri="{FF2B5EF4-FFF2-40B4-BE49-F238E27FC236}">
                <a16:creationId xmlns:a16="http://schemas.microsoft.com/office/drawing/2014/main" id="{FB21B535-6260-42E5-8ED7-11D1F57746F1}"/>
              </a:ext>
            </a:extLst>
          </p:cNvPr>
          <p:cNvCxnSpPr>
            <a:cxnSpLocks/>
          </p:cNvCxnSpPr>
          <p:nvPr/>
        </p:nvCxnSpPr>
        <p:spPr>
          <a:xfrm>
            <a:off x="5666704" y="2331076"/>
            <a:ext cx="843566" cy="36060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09937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矩形 22">
            <a:extLst>
              <a:ext uri="{FF2B5EF4-FFF2-40B4-BE49-F238E27FC236}">
                <a16:creationId xmlns:a16="http://schemas.microsoft.com/office/drawing/2014/main" id="{2A26CCF0-46D6-5E67-D4D0-002CCC8B0014}"/>
              </a:ext>
            </a:extLst>
          </p:cNvPr>
          <p:cNvSpPr/>
          <p:nvPr/>
        </p:nvSpPr>
        <p:spPr>
          <a:xfrm>
            <a:off x="376517" y="3147131"/>
            <a:ext cx="5916706" cy="2324757"/>
          </a:xfrm>
          <a:prstGeom prst="rect">
            <a:avLst/>
          </a:prstGeom>
          <a:solidFill>
            <a:srgbClr val="FFFFFF"/>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a:extLst>
              <a:ext uri="{FF2B5EF4-FFF2-40B4-BE49-F238E27FC236}">
                <a16:creationId xmlns:a16="http://schemas.microsoft.com/office/drawing/2014/main" id="{1D8D586B-FED4-DFB2-F27F-341B180B5F51}"/>
              </a:ext>
            </a:extLst>
          </p:cNvPr>
          <p:cNvSpPr/>
          <p:nvPr/>
        </p:nvSpPr>
        <p:spPr>
          <a:xfrm>
            <a:off x="376518" y="584947"/>
            <a:ext cx="5916706" cy="2418161"/>
          </a:xfrm>
          <a:prstGeom prst="rect">
            <a:avLst/>
          </a:prstGeom>
          <a:solidFill>
            <a:srgbClr val="FFFFFF"/>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a:extLst>
              <a:ext uri="{FF2B5EF4-FFF2-40B4-BE49-F238E27FC236}">
                <a16:creationId xmlns:a16="http://schemas.microsoft.com/office/drawing/2014/main" id="{39801DB6-E4FA-50B4-35C1-2A3C07AD991E}"/>
              </a:ext>
            </a:extLst>
          </p:cNvPr>
          <p:cNvSpPr/>
          <p:nvPr/>
        </p:nvSpPr>
        <p:spPr>
          <a:xfrm>
            <a:off x="6539242" y="567478"/>
            <a:ext cx="5572571" cy="3127873"/>
          </a:xfrm>
          <a:prstGeom prst="rect">
            <a:avLst/>
          </a:prstGeom>
          <a:solidFill>
            <a:srgbClr val="FFFFFF"/>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灯片编号占位符 3">
            <a:extLst>
              <a:ext uri="{FF2B5EF4-FFF2-40B4-BE49-F238E27FC236}">
                <a16:creationId xmlns:a16="http://schemas.microsoft.com/office/drawing/2014/main" id="{2817D952-42A3-F6BA-5D6E-F14C8690F8A5}"/>
              </a:ext>
            </a:extLst>
          </p:cNvPr>
          <p:cNvSpPr>
            <a:spLocks noGrp="1"/>
          </p:cNvSpPr>
          <p:nvPr>
            <p:ph type="sldNum" sz="quarter" idx="12"/>
          </p:nvPr>
        </p:nvSpPr>
        <p:spPr/>
        <p:txBody>
          <a:bodyPr/>
          <a:lstStyle/>
          <a:p>
            <a:fld id="{F15E9139-A00B-4B2A-98A6-095DC08F1345}" type="slidenum">
              <a:rPr lang="zh-CN" altLang="en-US" smtClean="0"/>
              <a:pPr/>
              <a:t>9</a:t>
            </a:fld>
            <a:endParaRPr lang="zh-CN" altLang="en-US"/>
          </a:p>
        </p:txBody>
      </p:sp>
      <p:sp>
        <p:nvSpPr>
          <p:cNvPr id="7" name="矩形 6">
            <a:extLst>
              <a:ext uri="{FF2B5EF4-FFF2-40B4-BE49-F238E27FC236}">
                <a16:creationId xmlns:a16="http://schemas.microsoft.com/office/drawing/2014/main" id="{7B96581D-7D59-0F93-3FF5-267D17055FC0}"/>
              </a:ext>
            </a:extLst>
          </p:cNvPr>
          <p:cNvSpPr/>
          <p:nvPr/>
        </p:nvSpPr>
        <p:spPr>
          <a:xfrm>
            <a:off x="1363366" y="-27017"/>
            <a:ext cx="9010800" cy="584775"/>
          </a:xfrm>
          <a:prstGeom prst="rect">
            <a:avLst/>
          </a:prstGeom>
        </p:spPr>
        <p:txBody>
          <a:bodyPr wrap="none">
            <a:spAutoFit/>
          </a:bodyPr>
          <a:lstStyle/>
          <a:p>
            <a:pPr algn="ctr">
              <a:spcBef>
                <a:spcPct val="0"/>
              </a:spcBef>
            </a:pPr>
            <a:r>
              <a:rPr lang="en-US" altLang="zh-CN" sz="3200" b="1">
                <a:solidFill>
                  <a:srgbClr val="C00000"/>
                </a:solidFill>
                <a:latin typeface="Arial" panose="020B0604020202020204" pitchFamily="34" charset="0"/>
                <a:ea typeface="微软雅黑" pitchFamily="34" charset="-122"/>
                <a:cs typeface="Arial" panose="020B0604020202020204" pitchFamily="34" charset="0"/>
              </a:rPr>
              <a:t>Tunnel Layout Optimization from TDR to EDR</a:t>
            </a:r>
            <a:endParaRPr lang="zh-CN" altLang="en-US" sz="3200" b="1" dirty="0">
              <a:solidFill>
                <a:srgbClr val="C00000"/>
              </a:solidFill>
              <a:latin typeface="Arial" panose="020B0604020202020204" pitchFamily="34" charset="0"/>
              <a:ea typeface="微软雅黑" pitchFamily="34" charset="-122"/>
              <a:cs typeface="Arial" panose="020B0604020202020204" pitchFamily="34" charset="0"/>
            </a:endParaRPr>
          </a:p>
        </p:txBody>
      </p:sp>
      <p:grpSp>
        <p:nvGrpSpPr>
          <p:cNvPr id="20" name="组合 19">
            <a:extLst>
              <a:ext uri="{FF2B5EF4-FFF2-40B4-BE49-F238E27FC236}">
                <a16:creationId xmlns:a16="http://schemas.microsoft.com/office/drawing/2014/main" id="{1EBF2E16-CA30-992A-B146-712FCB1FAE91}"/>
              </a:ext>
            </a:extLst>
          </p:cNvPr>
          <p:cNvGrpSpPr/>
          <p:nvPr/>
        </p:nvGrpSpPr>
        <p:grpSpPr>
          <a:xfrm>
            <a:off x="376518" y="3203500"/>
            <a:ext cx="5842746" cy="2259948"/>
            <a:chOff x="245789" y="3056090"/>
            <a:chExt cx="6277809" cy="2483774"/>
          </a:xfrm>
        </p:grpSpPr>
        <p:grpSp>
          <p:nvGrpSpPr>
            <p:cNvPr id="19" name="组合 18">
              <a:extLst>
                <a:ext uri="{FF2B5EF4-FFF2-40B4-BE49-F238E27FC236}">
                  <a16:creationId xmlns:a16="http://schemas.microsoft.com/office/drawing/2014/main" id="{A9A1F865-B65A-344B-9DE4-AFB9463CBD16}"/>
                </a:ext>
              </a:extLst>
            </p:cNvPr>
            <p:cNvGrpSpPr/>
            <p:nvPr/>
          </p:nvGrpSpPr>
          <p:grpSpPr>
            <a:xfrm>
              <a:off x="245789" y="3056090"/>
              <a:ext cx="6277809" cy="2483774"/>
              <a:chOff x="427749" y="3027728"/>
              <a:chExt cx="6277809" cy="2483774"/>
            </a:xfrm>
          </p:grpSpPr>
          <p:pic>
            <p:nvPicPr>
              <p:cNvPr id="8" name="图片 7">
                <a:extLst>
                  <a:ext uri="{FF2B5EF4-FFF2-40B4-BE49-F238E27FC236}">
                    <a16:creationId xmlns:a16="http://schemas.microsoft.com/office/drawing/2014/main" id="{7C0613EC-00BA-1AF9-2F60-4F23512ADD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3393" y="3027728"/>
                <a:ext cx="6262165" cy="2483774"/>
              </a:xfrm>
              <a:prstGeom prst="rect">
                <a:avLst/>
              </a:prstGeom>
            </p:spPr>
          </p:pic>
          <p:sp>
            <p:nvSpPr>
              <p:cNvPr id="17" name="矩形 16">
                <a:extLst>
                  <a:ext uri="{FF2B5EF4-FFF2-40B4-BE49-F238E27FC236}">
                    <a16:creationId xmlns:a16="http://schemas.microsoft.com/office/drawing/2014/main" id="{2C68911C-183E-6F19-4566-DD6DC987C8A7}"/>
                  </a:ext>
                </a:extLst>
              </p:cNvPr>
              <p:cNvSpPr/>
              <p:nvPr/>
            </p:nvSpPr>
            <p:spPr>
              <a:xfrm>
                <a:off x="427749" y="3113096"/>
                <a:ext cx="783217"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a:ln>
                      <a:noFill/>
                    </a:ln>
                    <a:solidFill>
                      <a:srgbClr val="C00000"/>
                    </a:solidFill>
                    <a:effectLst/>
                    <a:uLnTx/>
                    <a:uFillTx/>
                    <a:latin typeface="Arial" panose="020B0604020202020204" pitchFamily="34" charset="0"/>
                    <a:ea typeface="微软雅黑" pitchFamily="34" charset="-122"/>
                    <a:cs typeface="Arial" panose="020B0604020202020204" pitchFamily="34" charset="0"/>
                  </a:rPr>
                  <a:t>TDR</a:t>
                </a:r>
                <a:endParaRPr kumimoji="0" lang="zh-CN" altLang="en-US" sz="20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grpSp>
        <p:sp>
          <p:nvSpPr>
            <p:cNvPr id="9" name="矩形 8">
              <a:extLst>
                <a:ext uri="{FF2B5EF4-FFF2-40B4-BE49-F238E27FC236}">
                  <a16:creationId xmlns:a16="http://schemas.microsoft.com/office/drawing/2014/main" id="{256CF138-7764-239E-EC66-BE9512BD56C1}"/>
                </a:ext>
              </a:extLst>
            </p:cNvPr>
            <p:cNvSpPr/>
            <p:nvPr/>
          </p:nvSpPr>
          <p:spPr>
            <a:xfrm>
              <a:off x="1387208" y="3519023"/>
              <a:ext cx="2929561" cy="1299496"/>
            </a:xfrm>
            <a:prstGeom prst="rect">
              <a:avLst/>
            </a:prstGeom>
            <a:noFill/>
            <a:ln w="57150">
              <a:solidFill>
                <a:srgbClr val="FF0000"/>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Calibri"/>
                <a:ea typeface="宋体" panose="02010600030101010101" pitchFamily="2" charset="-122"/>
              </a:endParaRPr>
            </a:p>
          </p:txBody>
        </p:sp>
      </p:grpSp>
      <p:sp>
        <p:nvSpPr>
          <p:cNvPr id="16" name="矩形 15">
            <a:extLst>
              <a:ext uri="{FF2B5EF4-FFF2-40B4-BE49-F238E27FC236}">
                <a16:creationId xmlns:a16="http://schemas.microsoft.com/office/drawing/2014/main" id="{AF3A0FFD-609C-5F0C-CD82-E5E61414794B}"/>
              </a:ext>
            </a:extLst>
          </p:cNvPr>
          <p:cNvSpPr/>
          <p:nvPr/>
        </p:nvSpPr>
        <p:spPr>
          <a:xfrm>
            <a:off x="189778" y="5569512"/>
            <a:ext cx="11551701" cy="1015663"/>
          </a:xfrm>
          <a:prstGeom prst="rect">
            <a:avLst/>
          </a:prstGeom>
        </p:spPr>
        <p:txBody>
          <a:bodyPr wrap="square">
            <a:spAutoFit/>
          </a:bodyPr>
          <a:lstStyle/>
          <a:p>
            <a:pPr marL="342900" indent="-342900">
              <a:buFont typeface="Wingdings" panose="05000000000000000000" pitchFamily="2" charset="2"/>
              <a:buChar char="u"/>
            </a:pPr>
            <a:r>
              <a:rPr lang="en-US" altLang="zh-CN" sz="2000" b="1" dirty="0">
                <a:solidFill>
                  <a:srgbClr val="0000FF"/>
                </a:solidFill>
                <a:latin typeface="Comic Sans MS" panose="030F0702030302020204" pitchFamily="66" charset="0"/>
              </a:rPr>
              <a:t>Continue to deeply optimize the SRF cooling scheme design;</a:t>
            </a:r>
          </a:p>
          <a:p>
            <a:pPr marL="342900" indent="-342900">
              <a:buFont typeface="Wingdings" panose="05000000000000000000" pitchFamily="2" charset="2"/>
              <a:buChar char="u"/>
            </a:pPr>
            <a:r>
              <a:rPr lang="en-US" altLang="zh-CN" sz="2000" dirty="0">
                <a:solidFill>
                  <a:srgbClr val="FF0000"/>
                </a:solidFill>
                <a:latin typeface="Comic Sans MS" panose="030F0702030302020204" pitchFamily="66" charset="0"/>
              </a:rPr>
              <a:t>Expected to finalize the cooling scheme in the next two months and hold an peer review by the end of this year.</a:t>
            </a:r>
          </a:p>
        </p:txBody>
      </p:sp>
      <p:grpSp>
        <p:nvGrpSpPr>
          <p:cNvPr id="12" name="组合 11">
            <a:extLst>
              <a:ext uri="{FF2B5EF4-FFF2-40B4-BE49-F238E27FC236}">
                <a16:creationId xmlns:a16="http://schemas.microsoft.com/office/drawing/2014/main" id="{FF59BD42-1960-2087-93D6-292BD16BD6A8}"/>
              </a:ext>
            </a:extLst>
          </p:cNvPr>
          <p:cNvGrpSpPr/>
          <p:nvPr/>
        </p:nvGrpSpPr>
        <p:grpSpPr>
          <a:xfrm>
            <a:off x="6517836" y="836236"/>
            <a:ext cx="5593977" cy="2804751"/>
            <a:chOff x="6517836" y="836236"/>
            <a:chExt cx="5593977" cy="2860108"/>
          </a:xfrm>
        </p:grpSpPr>
        <p:grpSp>
          <p:nvGrpSpPr>
            <p:cNvPr id="15" name="组合 14">
              <a:extLst>
                <a:ext uri="{FF2B5EF4-FFF2-40B4-BE49-F238E27FC236}">
                  <a16:creationId xmlns:a16="http://schemas.microsoft.com/office/drawing/2014/main" id="{F48744E7-B933-6781-6A50-8EC7D83AF5F9}"/>
                </a:ext>
              </a:extLst>
            </p:cNvPr>
            <p:cNvGrpSpPr/>
            <p:nvPr/>
          </p:nvGrpSpPr>
          <p:grpSpPr>
            <a:xfrm>
              <a:off x="6517836" y="1101097"/>
              <a:ext cx="5593977" cy="2595247"/>
              <a:chOff x="985837" y="710382"/>
              <a:chExt cx="9154671" cy="3902203"/>
            </a:xfrm>
          </p:grpSpPr>
          <p:pic>
            <p:nvPicPr>
              <p:cNvPr id="13" name="图片 12">
                <a:extLst>
                  <a:ext uri="{FF2B5EF4-FFF2-40B4-BE49-F238E27FC236}">
                    <a16:creationId xmlns:a16="http://schemas.microsoft.com/office/drawing/2014/main" id="{71BD20CB-DA62-7503-7C82-B0600B2CB173}"/>
                  </a:ext>
                </a:extLst>
              </p:cNvPr>
              <p:cNvPicPr>
                <a:picLocks noChangeAspect="1"/>
              </p:cNvPicPr>
              <p:nvPr/>
            </p:nvPicPr>
            <p:blipFill>
              <a:blip r:embed="rId4"/>
              <a:srcRect r="33262" b="55670"/>
              <a:stretch/>
            </p:blipFill>
            <p:spPr>
              <a:xfrm>
                <a:off x="985837" y="710382"/>
                <a:ext cx="9154671" cy="3902203"/>
              </a:xfrm>
              <a:prstGeom prst="rect">
                <a:avLst/>
              </a:prstGeom>
            </p:spPr>
          </p:pic>
          <p:sp>
            <p:nvSpPr>
              <p:cNvPr id="14" name="矩形 13">
                <a:extLst>
                  <a:ext uri="{FF2B5EF4-FFF2-40B4-BE49-F238E27FC236}">
                    <a16:creationId xmlns:a16="http://schemas.microsoft.com/office/drawing/2014/main" id="{73E33B71-0701-3A0C-B3B2-94F49F17DEB4}"/>
                  </a:ext>
                </a:extLst>
              </p:cNvPr>
              <p:cNvSpPr/>
              <p:nvPr/>
            </p:nvSpPr>
            <p:spPr>
              <a:xfrm>
                <a:off x="2557464" y="1525678"/>
                <a:ext cx="3950492" cy="2060486"/>
              </a:xfrm>
              <a:prstGeom prst="rect">
                <a:avLst/>
              </a:prstGeom>
              <a:noFill/>
              <a:ln w="57150">
                <a:solidFill>
                  <a:srgbClr val="FF0000"/>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grpSp>
        <p:sp>
          <p:nvSpPr>
            <p:cNvPr id="18" name="矩形 17">
              <a:extLst>
                <a:ext uri="{FF2B5EF4-FFF2-40B4-BE49-F238E27FC236}">
                  <a16:creationId xmlns:a16="http://schemas.microsoft.com/office/drawing/2014/main" id="{FA73D495-ED7C-212B-0D73-FD96F9595332}"/>
                </a:ext>
              </a:extLst>
            </p:cNvPr>
            <p:cNvSpPr/>
            <p:nvPr/>
          </p:nvSpPr>
          <p:spPr>
            <a:xfrm>
              <a:off x="7078901" y="836236"/>
              <a:ext cx="2166446"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2000" b="1">
                  <a:solidFill>
                    <a:srgbClr val="C00000"/>
                  </a:solidFill>
                  <a:latin typeface="Arial" panose="020B0604020202020204" pitchFamily="34" charset="0"/>
                  <a:ea typeface="微软雅黑" pitchFamily="34" charset="-122"/>
                  <a:cs typeface="Arial" panose="020B0604020202020204" pitchFamily="34" charset="0"/>
                </a:rPr>
                <a:t>E</a:t>
              </a:r>
              <a:r>
                <a:rPr kumimoji="0" lang="en-US" altLang="zh-CN" sz="2000" b="1" i="0" u="none" strike="noStrike" kern="1200" cap="none" spc="0" normalizeH="0" baseline="0" noProof="0">
                  <a:ln>
                    <a:noFill/>
                  </a:ln>
                  <a:solidFill>
                    <a:srgbClr val="C00000"/>
                  </a:solidFill>
                  <a:effectLst/>
                  <a:uLnTx/>
                  <a:uFillTx/>
                  <a:latin typeface="Arial" panose="020B0604020202020204" pitchFamily="34" charset="0"/>
                  <a:ea typeface="微软雅黑" pitchFamily="34" charset="-122"/>
                  <a:cs typeface="Arial" panose="020B0604020202020204" pitchFamily="34" charset="0"/>
                </a:rPr>
                <a:t>DR-Aug. 2024</a:t>
              </a:r>
              <a:endParaRPr kumimoji="0" lang="zh-CN" altLang="en-US" sz="20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grpSp>
      <p:grpSp>
        <p:nvGrpSpPr>
          <p:cNvPr id="11" name="组合 10">
            <a:extLst>
              <a:ext uri="{FF2B5EF4-FFF2-40B4-BE49-F238E27FC236}">
                <a16:creationId xmlns:a16="http://schemas.microsoft.com/office/drawing/2014/main" id="{232FBF80-550F-8AAE-AD9B-79A89E5B3918}"/>
              </a:ext>
            </a:extLst>
          </p:cNvPr>
          <p:cNvGrpSpPr/>
          <p:nvPr/>
        </p:nvGrpSpPr>
        <p:grpSpPr>
          <a:xfrm>
            <a:off x="534567" y="672353"/>
            <a:ext cx="5684697" cy="2315317"/>
            <a:chOff x="325594" y="1196752"/>
            <a:chExt cx="7850218" cy="3468168"/>
          </a:xfrm>
        </p:grpSpPr>
        <p:pic>
          <p:nvPicPr>
            <p:cNvPr id="2" name="图片 1">
              <a:extLst>
                <a:ext uri="{FF2B5EF4-FFF2-40B4-BE49-F238E27FC236}">
                  <a16:creationId xmlns:a16="http://schemas.microsoft.com/office/drawing/2014/main" id="{E093683F-5B5F-3BA4-0E83-20F9501B241F}"/>
                </a:ext>
              </a:extLst>
            </p:cNvPr>
            <p:cNvPicPr>
              <a:picLocks noChangeAspect="1"/>
            </p:cNvPicPr>
            <p:nvPr/>
          </p:nvPicPr>
          <p:blipFill>
            <a:blip r:embed="rId5"/>
            <a:stretch>
              <a:fillRect/>
            </a:stretch>
          </p:blipFill>
          <p:spPr>
            <a:xfrm>
              <a:off x="1127448" y="1196752"/>
              <a:ext cx="7048364" cy="1873418"/>
            </a:xfrm>
            <a:prstGeom prst="rect">
              <a:avLst/>
            </a:prstGeom>
          </p:spPr>
        </p:pic>
        <p:pic>
          <p:nvPicPr>
            <p:cNvPr id="3" name="图片 2">
              <a:extLst>
                <a:ext uri="{FF2B5EF4-FFF2-40B4-BE49-F238E27FC236}">
                  <a16:creationId xmlns:a16="http://schemas.microsoft.com/office/drawing/2014/main" id="{7557F9CF-1370-AFD1-698D-114CE2310B67}"/>
                </a:ext>
              </a:extLst>
            </p:cNvPr>
            <p:cNvPicPr>
              <a:picLocks noChangeAspect="1"/>
            </p:cNvPicPr>
            <p:nvPr/>
          </p:nvPicPr>
          <p:blipFill>
            <a:blip r:embed="rId6"/>
            <a:stretch>
              <a:fillRect/>
            </a:stretch>
          </p:blipFill>
          <p:spPr>
            <a:xfrm>
              <a:off x="1006360" y="3227468"/>
              <a:ext cx="7048364" cy="1437452"/>
            </a:xfrm>
            <a:prstGeom prst="rect">
              <a:avLst/>
            </a:prstGeom>
          </p:spPr>
        </p:pic>
        <p:sp>
          <p:nvSpPr>
            <p:cNvPr id="5" name="文本框 4">
              <a:extLst>
                <a:ext uri="{FF2B5EF4-FFF2-40B4-BE49-F238E27FC236}">
                  <a16:creationId xmlns:a16="http://schemas.microsoft.com/office/drawing/2014/main" id="{8B87838E-9715-D9B7-A6B2-F280EB2947B5}"/>
                </a:ext>
              </a:extLst>
            </p:cNvPr>
            <p:cNvSpPr txBox="1"/>
            <p:nvPr/>
          </p:nvSpPr>
          <p:spPr>
            <a:xfrm>
              <a:off x="325595" y="1510647"/>
              <a:ext cx="389543" cy="1245077"/>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r>
                <a:rPr lang="en-US" altLang="zh-CN" sz="1400" b="1" dirty="0">
                  <a:latin typeface="Arial" panose="020B0604020202020204" pitchFamily="34" charset="0"/>
                  <a:ea typeface="微软雅黑" panose="020B0503020204020204" pitchFamily="34" charset="-122"/>
                  <a:cs typeface="Arial" panose="020B0604020202020204" pitchFamily="34" charset="0"/>
                </a:rPr>
                <a:t>C</a:t>
              </a:r>
            </a:p>
            <a:p>
              <a:r>
                <a:rPr lang="en-US" altLang="zh-CN" sz="1400" b="1" dirty="0">
                  <a:latin typeface="Arial" panose="020B0604020202020204" pitchFamily="34" charset="0"/>
                  <a:ea typeface="微软雅黑" panose="020B0503020204020204" pitchFamily="34" charset="-122"/>
                  <a:cs typeface="Arial" panose="020B0604020202020204" pitchFamily="34" charset="0"/>
                </a:rPr>
                <a:t>D</a:t>
              </a:r>
            </a:p>
            <a:p>
              <a:r>
                <a:rPr lang="en-US" altLang="zh-CN" sz="1400" b="1" dirty="0">
                  <a:latin typeface="Arial" panose="020B0604020202020204" pitchFamily="34" charset="0"/>
                  <a:ea typeface="微软雅黑" panose="020B0503020204020204" pitchFamily="34" charset="-122"/>
                  <a:cs typeface="Arial" panose="020B0604020202020204" pitchFamily="34" charset="0"/>
                </a:rPr>
                <a:t>R</a:t>
              </a:r>
              <a:endParaRPr lang="zh-CN" altLang="en-US" sz="1400" b="1" dirty="0">
                <a:latin typeface="Arial" panose="020B0604020202020204" pitchFamily="34" charset="0"/>
                <a:ea typeface="微软雅黑" panose="020B0503020204020204" pitchFamily="34" charset="-122"/>
                <a:cs typeface="Arial" panose="020B0604020202020204" pitchFamily="34" charset="0"/>
              </a:endParaRPr>
            </a:p>
          </p:txBody>
        </p:sp>
        <p:sp>
          <p:nvSpPr>
            <p:cNvPr id="6" name="文本框 5">
              <a:extLst>
                <a:ext uri="{FF2B5EF4-FFF2-40B4-BE49-F238E27FC236}">
                  <a16:creationId xmlns:a16="http://schemas.microsoft.com/office/drawing/2014/main" id="{04BBDA81-E824-B98F-5C6F-8D1F55838251}"/>
                </a:ext>
              </a:extLst>
            </p:cNvPr>
            <p:cNvSpPr txBox="1"/>
            <p:nvPr/>
          </p:nvSpPr>
          <p:spPr>
            <a:xfrm>
              <a:off x="325594" y="3279930"/>
              <a:ext cx="389543" cy="1245077"/>
            </a:xfrm>
            <a:prstGeom prst="rect">
              <a:avLst/>
            </a:prstGeom>
            <a:solidFill>
              <a:srgbClr val="4D8357"/>
            </a:solidFill>
          </p:spPr>
          <p:style>
            <a:lnRef idx="1">
              <a:schemeClr val="accent3"/>
            </a:lnRef>
            <a:fillRef idx="3">
              <a:schemeClr val="accent3"/>
            </a:fillRef>
            <a:effectRef idx="2">
              <a:schemeClr val="accent3"/>
            </a:effectRef>
            <a:fontRef idx="minor">
              <a:schemeClr val="lt1"/>
            </a:fontRef>
          </p:style>
          <p:txBody>
            <a:bodyPr wrap="square" rtlCol="0">
              <a:spAutoFit/>
            </a:bodyPr>
            <a:lstStyle/>
            <a:p>
              <a:r>
                <a:rPr lang="en-US" altLang="zh-CN" sz="1400" b="1" dirty="0">
                  <a:latin typeface="微软雅黑" panose="020B0503020204020204" pitchFamily="34" charset="-122"/>
                  <a:ea typeface="微软雅黑" panose="020B0503020204020204" pitchFamily="34" charset="-122"/>
                </a:rPr>
                <a:t>TDR</a:t>
              </a:r>
              <a:endParaRPr lang="zh-CN" altLang="en-US" sz="1400" b="1" dirty="0">
                <a:latin typeface="微软雅黑" panose="020B0503020204020204" pitchFamily="34" charset="-122"/>
                <a:ea typeface="微软雅黑" panose="020B0503020204020204" pitchFamily="34" charset="-122"/>
              </a:endParaRPr>
            </a:p>
          </p:txBody>
        </p:sp>
      </p:grpSp>
      <p:sp>
        <p:nvSpPr>
          <p:cNvPr id="10" name="矩形 9">
            <a:extLst>
              <a:ext uri="{FF2B5EF4-FFF2-40B4-BE49-F238E27FC236}">
                <a16:creationId xmlns:a16="http://schemas.microsoft.com/office/drawing/2014/main" id="{FF9EB549-4EB4-2B06-112D-D7B3D4724F23}"/>
              </a:ext>
            </a:extLst>
          </p:cNvPr>
          <p:cNvSpPr/>
          <p:nvPr/>
        </p:nvSpPr>
        <p:spPr>
          <a:xfrm>
            <a:off x="3869267" y="3679348"/>
            <a:ext cx="296105" cy="310786"/>
          </a:xfrm>
          <a:prstGeom prst="rect">
            <a:avLst/>
          </a:prstGeom>
          <a:noFill/>
          <a:ln>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左中括号 26">
            <a:extLst>
              <a:ext uri="{FF2B5EF4-FFF2-40B4-BE49-F238E27FC236}">
                <a16:creationId xmlns:a16="http://schemas.microsoft.com/office/drawing/2014/main" id="{E5C9575C-9A6E-8E5C-6817-CD831F8D811E}"/>
              </a:ext>
            </a:extLst>
          </p:cNvPr>
          <p:cNvSpPr/>
          <p:nvPr/>
        </p:nvSpPr>
        <p:spPr>
          <a:xfrm rot="5400000">
            <a:off x="2966111" y="2656202"/>
            <a:ext cx="383042" cy="1719373"/>
          </a:xfrm>
          <a:prstGeom prst="leftBracket">
            <a:avLst>
              <a:gd name="adj" fmla="val 43015"/>
            </a:avLst>
          </a:prstGeom>
          <a:ln w="38100">
            <a:headEnd type="triangl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8" name="矩形 27">
            <a:extLst>
              <a:ext uri="{FF2B5EF4-FFF2-40B4-BE49-F238E27FC236}">
                <a16:creationId xmlns:a16="http://schemas.microsoft.com/office/drawing/2014/main" id="{E6F91B8A-222F-2FE5-8A39-6BE0FE2C4F72}"/>
              </a:ext>
            </a:extLst>
          </p:cNvPr>
          <p:cNvSpPr/>
          <p:nvPr/>
        </p:nvSpPr>
        <p:spPr>
          <a:xfrm>
            <a:off x="2205672" y="3677377"/>
            <a:ext cx="296105" cy="310786"/>
          </a:xfrm>
          <a:prstGeom prst="rect">
            <a:avLst/>
          </a:prstGeom>
          <a:noFill/>
          <a:ln>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箭头: 右 28">
            <a:extLst>
              <a:ext uri="{FF2B5EF4-FFF2-40B4-BE49-F238E27FC236}">
                <a16:creationId xmlns:a16="http://schemas.microsoft.com/office/drawing/2014/main" id="{2770D6AB-E607-72A0-E8E2-B34B25274C82}"/>
              </a:ext>
            </a:extLst>
          </p:cNvPr>
          <p:cNvSpPr/>
          <p:nvPr/>
        </p:nvSpPr>
        <p:spPr>
          <a:xfrm rot="19930215">
            <a:off x="6025573" y="2903426"/>
            <a:ext cx="758370" cy="573457"/>
          </a:xfrm>
          <a:prstGeom prst="right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zh-CN" altLang="en-US"/>
          </a:p>
        </p:txBody>
      </p:sp>
      <p:grpSp>
        <p:nvGrpSpPr>
          <p:cNvPr id="30" name="组合 29">
            <a:extLst>
              <a:ext uri="{FF2B5EF4-FFF2-40B4-BE49-F238E27FC236}">
                <a16:creationId xmlns:a16="http://schemas.microsoft.com/office/drawing/2014/main" id="{6B4C6450-DA39-22FE-721A-FB6CBBC47CD0}"/>
              </a:ext>
            </a:extLst>
          </p:cNvPr>
          <p:cNvGrpSpPr/>
          <p:nvPr/>
        </p:nvGrpSpPr>
        <p:grpSpPr>
          <a:xfrm>
            <a:off x="6388144" y="3834311"/>
            <a:ext cx="5723669" cy="1666156"/>
            <a:chOff x="1941299" y="2711642"/>
            <a:chExt cx="5421850" cy="1489634"/>
          </a:xfrm>
        </p:grpSpPr>
        <p:sp>
          <p:nvSpPr>
            <p:cNvPr id="31" name="矩形 30">
              <a:extLst>
                <a:ext uri="{FF2B5EF4-FFF2-40B4-BE49-F238E27FC236}">
                  <a16:creationId xmlns:a16="http://schemas.microsoft.com/office/drawing/2014/main" id="{DFE7D9F8-B1E3-B879-66CB-AB736A1E1BA9}"/>
                </a:ext>
              </a:extLst>
            </p:cNvPr>
            <p:cNvSpPr/>
            <p:nvPr/>
          </p:nvSpPr>
          <p:spPr>
            <a:xfrm>
              <a:off x="2000782" y="3062517"/>
              <a:ext cx="5272561" cy="85208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dirty="0"/>
            </a:p>
          </p:txBody>
        </p:sp>
        <p:sp>
          <p:nvSpPr>
            <p:cNvPr id="32" name="矩形 31">
              <a:extLst>
                <a:ext uri="{FF2B5EF4-FFF2-40B4-BE49-F238E27FC236}">
                  <a16:creationId xmlns:a16="http://schemas.microsoft.com/office/drawing/2014/main" id="{9B669CC0-7E3B-C62A-F84F-8917CB613D31}"/>
                </a:ext>
              </a:extLst>
            </p:cNvPr>
            <p:cNvSpPr/>
            <p:nvPr/>
          </p:nvSpPr>
          <p:spPr>
            <a:xfrm>
              <a:off x="5617962" y="3231184"/>
              <a:ext cx="1381088" cy="42843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050">
                  <a:solidFill>
                    <a:schemeClr val="tx1"/>
                  </a:solidFill>
                </a:rPr>
                <a:t>Refrigerator 80K-4.5K Lower Coldbox</a:t>
              </a:r>
              <a:endParaRPr lang="zh-CN" altLang="en-US" sz="1050" dirty="0">
                <a:solidFill>
                  <a:schemeClr val="tx1"/>
                </a:solidFill>
              </a:endParaRPr>
            </a:p>
          </p:txBody>
        </p:sp>
        <p:cxnSp>
          <p:nvCxnSpPr>
            <p:cNvPr id="33" name="直接箭头连接符 32">
              <a:extLst>
                <a:ext uri="{FF2B5EF4-FFF2-40B4-BE49-F238E27FC236}">
                  <a16:creationId xmlns:a16="http://schemas.microsoft.com/office/drawing/2014/main" id="{77307A1B-4AF5-369E-8F39-B4471570752F}"/>
                </a:ext>
              </a:extLst>
            </p:cNvPr>
            <p:cNvCxnSpPr/>
            <p:nvPr/>
          </p:nvCxnSpPr>
          <p:spPr>
            <a:xfrm>
              <a:off x="5617962" y="3758493"/>
              <a:ext cx="1381088"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34" name="文本框 33">
              <a:extLst>
                <a:ext uri="{FF2B5EF4-FFF2-40B4-BE49-F238E27FC236}">
                  <a16:creationId xmlns:a16="http://schemas.microsoft.com/office/drawing/2014/main" id="{52882C8C-D503-E6E7-77AF-2138244D6116}"/>
                </a:ext>
              </a:extLst>
            </p:cNvPr>
            <p:cNvSpPr txBox="1"/>
            <p:nvPr/>
          </p:nvSpPr>
          <p:spPr>
            <a:xfrm>
              <a:off x="6033373" y="3703663"/>
              <a:ext cx="577402" cy="261610"/>
            </a:xfrm>
            <a:prstGeom prst="rect">
              <a:avLst/>
            </a:prstGeom>
            <a:noFill/>
          </p:spPr>
          <p:txBody>
            <a:bodyPr wrap="none" rtlCol="0">
              <a:spAutoFit/>
            </a:bodyPr>
            <a:lstStyle/>
            <a:p>
              <a:r>
                <a:rPr lang="en-US" altLang="zh-CN" sz="1100" b="1" dirty="0">
                  <a:solidFill>
                    <a:srgbClr val="FF0000"/>
                  </a:solidFill>
                </a:rPr>
                <a:t>13000</a:t>
              </a:r>
              <a:endParaRPr lang="zh-CN" altLang="en-US" sz="1100" b="1" dirty="0">
                <a:solidFill>
                  <a:srgbClr val="FF0000"/>
                </a:solidFill>
              </a:endParaRPr>
            </a:p>
          </p:txBody>
        </p:sp>
        <p:cxnSp>
          <p:nvCxnSpPr>
            <p:cNvPr id="35" name="直接箭头连接符 34">
              <a:extLst>
                <a:ext uri="{FF2B5EF4-FFF2-40B4-BE49-F238E27FC236}">
                  <a16:creationId xmlns:a16="http://schemas.microsoft.com/office/drawing/2014/main" id="{18DCFF04-AD46-4DC0-8258-3623815B232C}"/>
                </a:ext>
              </a:extLst>
            </p:cNvPr>
            <p:cNvCxnSpPr/>
            <p:nvPr/>
          </p:nvCxnSpPr>
          <p:spPr>
            <a:xfrm>
              <a:off x="5539291" y="3231184"/>
              <a:ext cx="0" cy="474707"/>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36" name="文本框 35">
              <a:extLst>
                <a:ext uri="{FF2B5EF4-FFF2-40B4-BE49-F238E27FC236}">
                  <a16:creationId xmlns:a16="http://schemas.microsoft.com/office/drawing/2014/main" id="{91EFB7D8-1C68-8F19-6B86-A8AF3B1D3108}"/>
                </a:ext>
              </a:extLst>
            </p:cNvPr>
            <p:cNvSpPr txBox="1"/>
            <p:nvPr/>
          </p:nvSpPr>
          <p:spPr>
            <a:xfrm rot="16200000">
              <a:off x="5230195" y="3323988"/>
              <a:ext cx="479618" cy="261610"/>
            </a:xfrm>
            <a:prstGeom prst="rect">
              <a:avLst/>
            </a:prstGeom>
            <a:noFill/>
          </p:spPr>
          <p:txBody>
            <a:bodyPr wrap="none" rtlCol="0">
              <a:spAutoFit/>
            </a:bodyPr>
            <a:lstStyle/>
            <a:p>
              <a:r>
                <a:rPr lang="en-US" altLang="zh-CN" sz="1100" dirty="0"/>
                <a:t>4000</a:t>
              </a:r>
              <a:endParaRPr lang="zh-CN" altLang="en-US" sz="1100" dirty="0"/>
            </a:p>
          </p:txBody>
        </p:sp>
        <p:sp>
          <p:nvSpPr>
            <p:cNvPr id="37" name="文本框 36">
              <a:extLst>
                <a:ext uri="{FF2B5EF4-FFF2-40B4-BE49-F238E27FC236}">
                  <a16:creationId xmlns:a16="http://schemas.microsoft.com/office/drawing/2014/main" id="{50419B41-7C50-A8AE-EB22-4D27DF14DD4B}"/>
                </a:ext>
              </a:extLst>
            </p:cNvPr>
            <p:cNvSpPr txBox="1"/>
            <p:nvPr/>
          </p:nvSpPr>
          <p:spPr>
            <a:xfrm>
              <a:off x="5530343" y="3071011"/>
              <a:ext cx="1018568" cy="202382"/>
            </a:xfrm>
            <a:prstGeom prst="rect">
              <a:avLst/>
            </a:prstGeom>
            <a:noFill/>
          </p:spPr>
          <p:txBody>
            <a:bodyPr wrap="square" rtlCol="0">
              <a:spAutoFit/>
            </a:bodyPr>
            <a:lstStyle/>
            <a:p>
              <a:r>
                <a:rPr lang="en-US" altLang="zh-CN" sz="900"/>
                <a:t>Height 6000</a:t>
              </a:r>
              <a:endParaRPr lang="zh-CN" altLang="en-US" sz="900" dirty="0"/>
            </a:p>
          </p:txBody>
        </p:sp>
        <p:cxnSp>
          <p:nvCxnSpPr>
            <p:cNvPr id="38" name="直接箭头连接符 37">
              <a:extLst>
                <a:ext uri="{FF2B5EF4-FFF2-40B4-BE49-F238E27FC236}">
                  <a16:creationId xmlns:a16="http://schemas.microsoft.com/office/drawing/2014/main" id="{DC254156-BE68-FC05-E187-B39F3A294295}"/>
                </a:ext>
              </a:extLst>
            </p:cNvPr>
            <p:cNvCxnSpPr>
              <a:endCxn id="32" idx="0"/>
            </p:cNvCxnSpPr>
            <p:nvPr/>
          </p:nvCxnSpPr>
          <p:spPr>
            <a:xfrm>
              <a:off x="6308505" y="3074638"/>
              <a:ext cx="1" cy="156546"/>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39" name="文本框 38">
              <a:extLst>
                <a:ext uri="{FF2B5EF4-FFF2-40B4-BE49-F238E27FC236}">
                  <a16:creationId xmlns:a16="http://schemas.microsoft.com/office/drawing/2014/main" id="{939EBBED-A31F-BD42-12CC-064B3ABA9971}"/>
                </a:ext>
              </a:extLst>
            </p:cNvPr>
            <p:cNvSpPr txBox="1"/>
            <p:nvPr/>
          </p:nvSpPr>
          <p:spPr>
            <a:xfrm rot="16200000">
              <a:off x="6213729" y="2992179"/>
              <a:ext cx="428322" cy="230832"/>
            </a:xfrm>
            <a:prstGeom prst="rect">
              <a:avLst/>
            </a:prstGeom>
            <a:noFill/>
          </p:spPr>
          <p:txBody>
            <a:bodyPr wrap="none" rtlCol="0">
              <a:spAutoFit/>
            </a:bodyPr>
            <a:lstStyle/>
            <a:p>
              <a:r>
                <a:rPr lang="en-US" altLang="zh-CN" sz="900" dirty="0"/>
                <a:t>1000</a:t>
              </a:r>
              <a:endParaRPr lang="zh-CN" altLang="en-US" sz="900" dirty="0"/>
            </a:p>
          </p:txBody>
        </p:sp>
        <p:cxnSp>
          <p:nvCxnSpPr>
            <p:cNvPr id="40" name="直接箭头连接符 39">
              <a:extLst>
                <a:ext uri="{FF2B5EF4-FFF2-40B4-BE49-F238E27FC236}">
                  <a16:creationId xmlns:a16="http://schemas.microsoft.com/office/drawing/2014/main" id="{83EC4924-B1C4-0C50-D98F-7B7A0B2010B2}"/>
                </a:ext>
              </a:extLst>
            </p:cNvPr>
            <p:cNvCxnSpPr/>
            <p:nvPr/>
          </p:nvCxnSpPr>
          <p:spPr>
            <a:xfrm>
              <a:off x="5409811" y="3759865"/>
              <a:ext cx="205290"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41" name="文本框 40">
              <a:extLst>
                <a:ext uri="{FF2B5EF4-FFF2-40B4-BE49-F238E27FC236}">
                  <a16:creationId xmlns:a16="http://schemas.microsoft.com/office/drawing/2014/main" id="{7B83CDEF-305A-7574-A04F-0921F270A128}"/>
                </a:ext>
              </a:extLst>
            </p:cNvPr>
            <p:cNvSpPr txBox="1"/>
            <p:nvPr/>
          </p:nvSpPr>
          <p:spPr>
            <a:xfrm>
              <a:off x="5280999" y="3713787"/>
              <a:ext cx="479618" cy="261610"/>
            </a:xfrm>
            <a:prstGeom prst="rect">
              <a:avLst/>
            </a:prstGeom>
            <a:noFill/>
          </p:spPr>
          <p:txBody>
            <a:bodyPr wrap="none" rtlCol="0">
              <a:spAutoFit/>
            </a:bodyPr>
            <a:lstStyle/>
            <a:p>
              <a:r>
                <a:rPr lang="en-US" altLang="zh-CN" sz="1100" dirty="0"/>
                <a:t>2000</a:t>
              </a:r>
              <a:endParaRPr lang="zh-CN" altLang="en-US" sz="1100" dirty="0"/>
            </a:p>
          </p:txBody>
        </p:sp>
        <p:sp>
          <p:nvSpPr>
            <p:cNvPr id="42" name="文本框 41">
              <a:extLst>
                <a:ext uri="{FF2B5EF4-FFF2-40B4-BE49-F238E27FC236}">
                  <a16:creationId xmlns:a16="http://schemas.microsoft.com/office/drawing/2014/main" id="{F061DE9A-A799-C81A-DC8E-0397F6C8295B}"/>
                </a:ext>
              </a:extLst>
            </p:cNvPr>
            <p:cNvSpPr txBox="1"/>
            <p:nvPr/>
          </p:nvSpPr>
          <p:spPr>
            <a:xfrm>
              <a:off x="6883531" y="3713787"/>
              <a:ext cx="479618" cy="261610"/>
            </a:xfrm>
            <a:prstGeom prst="rect">
              <a:avLst/>
            </a:prstGeom>
            <a:noFill/>
          </p:spPr>
          <p:txBody>
            <a:bodyPr wrap="none" rtlCol="0">
              <a:spAutoFit/>
            </a:bodyPr>
            <a:lstStyle/>
            <a:p>
              <a:r>
                <a:rPr lang="en-US" altLang="zh-CN" sz="1100" dirty="0"/>
                <a:t>2000</a:t>
              </a:r>
              <a:endParaRPr lang="zh-CN" altLang="en-US" sz="1100" dirty="0"/>
            </a:p>
          </p:txBody>
        </p:sp>
        <p:cxnSp>
          <p:nvCxnSpPr>
            <p:cNvPr id="43" name="直接箭头连接符 42">
              <a:extLst>
                <a:ext uri="{FF2B5EF4-FFF2-40B4-BE49-F238E27FC236}">
                  <a16:creationId xmlns:a16="http://schemas.microsoft.com/office/drawing/2014/main" id="{18431564-E6F9-5C75-B4C8-E45F96BECBB3}"/>
                </a:ext>
              </a:extLst>
            </p:cNvPr>
            <p:cNvCxnSpPr>
              <a:cxnSpLocks/>
            </p:cNvCxnSpPr>
            <p:nvPr/>
          </p:nvCxnSpPr>
          <p:spPr>
            <a:xfrm flipV="1">
              <a:off x="7012343" y="3757872"/>
              <a:ext cx="261001" cy="1993"/>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44" name="矩形 43">
              <a:extLst>
                <a:ext uri="{FF2B5EF4-FFF2-40B4-BE49-F238E27FC236}">
                  <a16:creationId xmlns:a16="http://schemas.microsoft.com/office/drawing/2014/main" id="{F4C599FD-2FAD-C601-7608-0C08A2726CF7}"/>
                </a:ext>
              </a:extLst>
            </p:cNvPr>
            <p:cNvSpPr/>
            <p:nvPr/>
          </p:nvSpPr>
          <p:spPr>
            <a:xfrm>
              <a:off x="4536344" y="3249059"/>
              <a:ext cx="785532" cy="38948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900" dirty="0">
                  <a:solidFill>
                    <a:schemeClr val="tx1"/>
                  </a:solidFill>
                </a:rPr>
                <a:t>Refrigerator 2K </a:t>
              </a:r>
              <a:r>
                <a:rPr lang="en-US" altLang="zh-CN" sz="900" dirty="0" err="1">
                  <a:solidFill>
                    <a:schemeClr val="tx1"/>
                  </a:solidFill>
                </a:rPr>
                <a:t>Coldbox</a:t>
              </a:r>
              <a:endParaRPr lang="zh-CN" altLang="en-US" sz="900" dirty="0">
                <a:solidFill>
                  <a:schemeClr val="tx1"/>
                </a:solidFill>
              </a:endParaRPr>
            </a:p>
          </p:txBody>
        </p:sp>
        <p:cxnSp>
          <p:nvCxnSpPr>
            <p:cNvPr id="45" name="直接箭头连接符 44">
              <a:extLst>
                <a:ext uri="{FF2B5EF4-FFF2-40B4-BE49-F238E27FC236}">
                  <a16:creationId xmlns:a16="http://schemas.microsoft.com/office/drawing/2014/main" id="{2E780128-6724-AAAF-1367-26E0AA7070D9}"/>
                </a:ext>
              </a:extLst>
            </p:cNvPr>
            <p:cNvCxnSpPr/>
            <p:nvPr/>
          </p:nvCxnSpPr>
          <p:spPr>
            <a:xfrm>
              <a:off x="4472840" y="3756893"/>
              <a:ext cx="943303"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46" name="文本框 45">
              <a:extLst>
                <a:ext uri="{FF2B5EF4-FFF2-40B4-BE49-F238E27FC236}">
                  <a16:creationId xmlns:a16="http://schemas.microsoft.com/office/drawing/2014/main" id="{D571BC6F-C102-17AD-B5DD-706FC08BA50E}"/>
                </a:ext>
              </a:extLst>
            </p:cNvPr>
            <p:cNvSpPr txBox="1"/>
            <p:nvPr/>
          </p:nvSpPr>
          <p:spPr>
            <a:xfrm>
              <a:off x="4719783" y="3685241"/>
              <a:ext cx="553357" cy="261610"/>
            </a:xfrm>
            <a:prstGeom prst="rect">
              <a:avLst/>
            </a:prstGeom>
            <a:noFill/>
          </p:spPr>
          <p:txBody>
            <a:bodyPr wrap="none" rtlCol="0">
              <a:spAutoFit/>
            </a:bodyPr>
            <a:lstStyle/>
            <a:p>
              <a:r>
                <a:rPr lang="en-US" altLang="zh-CN" sz="1100" dirty="0"/>
                <a:t>10000</a:t>
              </a:r>
              <a:endParaRPr lang="zh-CN" altLang="en-US" sz="1100" dirty="0"/>
            </a:p>
          </p:txBody>
        </p:sp>
        <p:sp>
          <p:nvSpPr>
            <p:cNvPr id="47" name="文本框 46">
              <a:extLst>
                <a:ext uri="{FF2B5EF4-FFF2-40B4-BE49-F238E27FC236}">
                  <a16:creationId xmlns:a16="http://schemas.microsoft.com/office/drawing/2014/main" id="{56C9ED99-3C55-CAEB-AFE3-48C87EB31D22}"/>
                </a:ext>
              </a:extLst>
            </p:cNvPr>
            <p:cNvSpPr txBox="1"/>
            <p:nvPr/>
          </p:nvSpPr>
          <p:spPr>
            <a:xfrm rot="16200000">
              <a:off x="4228780" y="3330517"/>
              <a:ext cx="479618" cy="261610"/>
            </a:xfrm>
            <a:prstGeom prst="rect">
              <a:avLst/>
            </a:prstGeom>
            <a:noFill/>
          </p:spPr>
          <p:txBody>
            <a:bodyPr wrap="none" rtlCol="0">
              <a:spAutoFit/>
            </a:bodyPr>
            <a:lstStyle/>
            <a:p>
              <a:r>
                <a:rPr lang="en-US" altLang="zh-CN" sz="1100" dirty="0"/>
                <a:t>4000</a:t>
              </a:r>
              <a:endParaRPr lang="zh-CN" altLang="en-US" sz="1100" dirty="0"/>
            </a:p>
          </p:txBody>
        </p:sp>
        <p:cxnSp>
          <p:nvCxnSpPr>
            <p:cNvPr id="48" name="直接箭头连接符 47">
              <a:extLst>
                <a:ext uri="{FF2B5EF4-FFF2-40B4-BE49-F238E27FC236}">
                  <a16:creationId xmlns:a16="http://schemas.microsoft.com/office/drawing/2014/main" id="{CD00788A-328A-BB6B-17AB-CA949B1F0EFE}"/>
                </a:ext>
              </a:extLst>
            </p:cNvPr>
            <p:cNvCxnSpPr/>
            <p:nvPr/>
          </p:nvCxnSpPr>
          <p:spPr>
            <a:xfrm>
              <a:off x="4301355" y="3758265"/>
              <a:ext cx="205290"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9" name="直接箭头连接符 48">
              <a:extLst>
                <a:ext uri="{FF2B5EF4-FFF2-40B4-BE49-F238E27FC236}">
                  <a16:creationId xmlns:a16="http://schemas.microsoft.com/office/drawing/2014/main" id="{A66074A7-37F8-AD13-40EB-B49F7004D348}"/>
                </a:ext>
              </a:extLst>
            </p:cNvPr>
            <p:cNvCxnSpPr/>
            <p:nvPr/>
          </p:nvCxnSpPr>
          <p:spPr>
            <a:xfrm>
              <a:off x="5053662" y="3079422"/>
              <a:ext cx="1" cy="156546"/>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50" name="文本框 49">
              <a:extLst>
                <a:ext uri="{FF2B5EF4-FFF2-40B4-BE49-F238E27FC236}">
                  <a16:creationId xmlns:a16="http://schemas.microsoft.com/office/drawing/2014/main" id="{6CD820BF-92C6-5440-3429-56B06970A047}"/>
                </a:ext>
              </a:extLst>
            </p:cNvPr>
            <p:cNvSpPr txBox="1"/>
            <p:nvPr/>
          </p:nvSpPr>
          <p:spPr>
            <a:xfrm rot="16200000">
              <a:off x="4958886" y="2996963"/>
              <a:ext cx="428322" cy="230832"/>
            </a:xfrm>
            <a:prstGeom prst="rect">
              <a:avLst/>
            </a:prstGeom>
            <a:noFill/>
          </p:spPr>
          <p:txBody>
            <a:bodyPr wrap="none" rtlCol="0">
              <a:spAutoFit/>
            </a:bodyPr>
            <a:lstStyle/>
            <a:p>
              <a:r>
                <a:rPr lang="en-US" altLang="zh-CN" sz="900" dirty="0"/>
                <a:t>1000</a:t>
              </a:r>
              <a:endParaRPr lang="zh-CN" altLang="en-US" sz="900" dirty="0"/>
            </a:p>
          </p:txBody>
        </p:sp>
        <p:sp>
          <p:nvSpPr>
            <p:cNvPr id="51" name="矩形 50">
              <a:extLst>
                <a:ext uri="{FF2B5EF4-FFF2-40B4-BE49-F238E27FC236}">
                  <a16:creationId xmlns:a16="http://schemas.microsoft.com/office/drawing/2014/main" id="{F61E294D-5FB4-E670-E067-27DA0D535BCE}"/>
                </a:ext>
              </a:extLst>
            </p:cNvPr>
            <p:cNvSpPr/>
            <p:nvPr/>
          </p:nvSpPr>
          <p:spPr>
            <a:xfrm>
              <a:off x="3381819" y="3249059"/>
              <a:ext cx="864085" cy="35408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900" dirty="0">
                  <a:solidFill>
                    <a:schemeClr val="tx1"/>
                  </a:solidFill>
                </a:rPr>
                <a:t>Main distribution VB</a:t>
              </a:r>
              <a:endParaRPr lang="zh-CN" altLang="en-US" sz="900" dirty="0">
                <a:solidFill>
                  <a:schemeClr val="tx1"/>
                </a:solidFill>
              </a:endParaRPr>
            </a:p>
          </p:txBody>
        </p:sp>
        <p:cxnSp>
          <p:nvCxnSpPr>
            <p:cNvPr id="52" name="直接箭头连接符 51">
              <a:extLst>
                <a:ext uri="{FF2B5EF4-FFF2-40B4-BE49-F238E27FC236}">
                  <a16:creationId xmlns:a16="http://schemas.microsoft.com/office/drawing/2014/main" id="{A0D28C36-F695-BD75-5E47-25254E9C7D43}"/>
                </a:ext>
              </a:extLst>
            </p:cNvPr>
            <p:cNvCxnSpPr/>
            <p:nvPr/>
          </p:nvCxnSpPr>
          <p:spPr>
            <a:xfrm>
              <a:off x="3364657" y="3752509"/>
              <a:ext cx="943303"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53" name="文本框 52">
              <a:extLst>
                <a:ext uri="{FF2B5EF4-FFF2-40B4-BE49-F238E27FC236}">
                  <a16:creationId xmlns:a16="http://schemas.microsoft.com/office/drawing/2014/main" id="{D4CD3A83-B186-8B5D-4A16-807A886F2843}"/>
                </a:ext>
              </a:extLst>
            </p:cNvPr>
            <p:cNvSpPr txBox="1"/>
            <p:nvPr/>
          </p:nvSpPr>
          <p:spPr>
            <a:xfrm>
              <a:off x="3560084" y="3710962"/>
              <a:ext cx="479618" cy="261610"/>
            </a:xfrm>
            <a:prstGeom prst="rect">
              <a:avLst/>
            </a:prstGeom>
            <a:noFill/>
          </p:spPr>
          <p:txBody>
            <a:bodyPr wrap="none" rtlCol="0">
              <a:spAutoFit/>
            </a:bodyPr>
            <a:lstStyle/>
            <a:p>
              <a:r>
                <a:rPr lang="en-US" altLang="zh-CN" sz="1100" dirty="0"/>
                <a:t>6000</a:t>
              </a:r>
              <a:endParaRPr lang="zh-CN" altLang="en-US" sz="1100" dirty="0"/>
            </a:p>
          </p:txBody>
        </p:sp>
        <p:cxnSp>
          <p:nvCxnSpPr>
            <p:cNvPr id="54" name="直接箭头连接符 53">
              <a:extLst>
                <a:ext uri="{FF2B5EF4-FFF2-40B4-BE49-F238E27FC236}">
                  <a16:creationId xmlns:a16="http://schemas.microsoft.com/office/drawing/2014/main" id="{D6BD66AD-8A6E-077D-C775-2F6E05F2C7D2}"/>
                </a:ext>
              </a:extLst>
            </p:cNvPr>
            <p:cNvCxnSpPr/>
            <p:nvPr/>
          </p:nvCxnSpPr>
          <p:spPr>
            <a:xfrm>
              <a:off x="3177868" y="3754502"/>
              <a:ext cx="205290"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55" name="文本框 54">
              <a:extLst>
                <a:ext uri="{FF2B5EF4-FFF2-40B4-BE49-F238E27FC236}">
                  <a16:creationId xmlns:a16="http://schemas.microsoft.com/office/drawing/2014/main" id="{729B30B9-C2A3-D7CD-E9D0-E422F154CB31}"/>
                </a:ext>
              </a:extLst>
            </p:cNvPr>
            <p:cNvSpPr txBox="1"/>
            <p:nvPr/>
          </p:nvSpPr>
          <p:spPr>
            <a:xfrm>
              <a:off x="3293669" y="3062517"/>
              <a:ext cx="712468" cy="202382"/>
            </a:xfrm>
            <a:prstGeom prst="rect">
              <a:avLst/>
            </a:prstGeom>
            <a:noFill/>
          </p:spPr>
          <p:txBody>
            <a:bodyPr wrap="none" rtlCol="0">
              <a:spAutoFit/>
            </a:bodyPr>
            <a:lstStyle/>
            <a:p>
              <a:r>
                <a:rPr lang="en-US" altLang="zh-CN" sz="900"/>
                <a:t>Height 5000</a:t>
              </a:r>
              <a:endParaRPr lang="zh-CN" altLang="en-US" sz="900" dirty="0"/>
            </a:p>
          </p:txBody>
        </p:sp>
        <p:sp>
          <p:nvSpPr>
            <p:cNvPr id="56" name="矩形 55">
              <a:extLst>
                <a:ext uri="{FF2B5EF4-FFF2-40B4-BE49-F238E27FC236}">
                  <a16:creationId xmlns:a16="http://schemas.microsoft.com/office/drawing/2014/main" id="{E1675535-77B5-8345-E507-3831D131F02B}"/>
                </a:ext>
              </a:extLst>
            </p:cNvPr>
            <p:cNvSpPr/>
            <p:nvPr/>
          </p:nvSpPr>
          <p:spPr>
            <a:xfrm>
              <a:off x="3989874" y="3599557"/>
              <a:ext cx="51471" cy="60138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sz="1600"/>
            </a:p>
          </p:txBody>
        </p:sp>
        <p:sp>
          <p:nvSpPr>
            <p:cNvPr id="57" name="矩形 56">
              <a:extLst>
                <a:ext uri="{FF2B5EF4-FFF2-40B4-BE49-F238E27FC236}">
                  <a16:creationId xmlns:a16="http://schemas.microsoft.com/office/drawing/2014/main" id="{0DE05959-63E0-439F-DB18-D09341ADBF4C}"/>
                </a:ext>
              </a:extLst>
            </p:cNvPr>
            <p:cNvSpPr/>
            <p:nvPr/>
          </p:nvSpPr>
          <p:spPr>
            <a:xfrm>
              <a:off x="4148812" y="3608556"/>
              <a:ext cx="54940" cy="37158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sz="1600"/>
            </a:p>
          </p:txBody>
        </p:sp>
        <p:cxnSp>
          <p:nvCxnSpPr>
            <p:cNvPr id="58" name="直接箭头连接符 57">
              <a:extLst>
                <a:ext uri="{FF2B5EF4-FFF2-40B4-BE49-F238E27FC236}">
                  <a16:creationId xmlns:a16="http://schemas.microsoft.com/office/drawing/2014/main" id="{07260AEF-F3A8-E599-4080-71565F77E5FC}"/>
                </a:ext>
              </a:extLst>
            </p:cNvPr>
            <p:cNvCxnSpPr/>
            <p:nvPr/>
          </p:nvCxnSpPr>
          <p:spPr>
            <a:xfrm>
              <a:off x="4111363" y="3090130"/>
              <a:ext cx="1" cy="156546"/>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59" name="文本框 58">
              <a:extLst>
                <a:ext uri="{FF2B5EF4-FFF2-40B4-BE49-F238E27FC236}">
                  <a16:creationId xmlns:a16="http://schemas.microsoft.com/office/drawing/2014/main" id="{C4ABC545-5604-3AEC-A0A4-D619D069E343}"/>
                </a:ext>
              </a:extLst>
            </p:cNvPr>
            <p:cNvSpPr txBox="1"/>
            <p:nvPr/>
          </p:nvSpPr>
          <p:spPr>
            <a:xfrm rot="16200000">
              <a:off x="4016587" y="3012751"/>
              <a:ext cx="428322" cy="230832"/>
            </a:xfrm>
            <a:prstGeom prst="rect">
              <a:avLst/>
            </a:prstGeom>
            <a:noFill/>
          </p:spPr>
          <p:txBody>
            <a:bodyPr wrap="none" rtlCol="0">
              <a:spAutoFit/>
            </a:bodyPr>
            <a:lstStyle/>
            <a:p>
              <a:r>
                <a:rPr lang="en-US" altLang="zh-CN" sz="900" dirty="0"/>
                <a:t>1000</a:t>
              </a:r>
              <a:endParaRPr lang="zh-CN" altLang="en-US" sz="900" dirty="0"/>
            </a:p>
          </p:txBody>
        </p:sp>
        <p:sp>
          <p:nvSpPr>
            <p:cNvPr id="60" name="矩形 59">
              <a:extLst>
                <a:ext uri="{FF2B5EF4-FFF2-40B4-BE49-F238E27FC236}">
                  <a16:creationId xmlns:a16="http://schemas.microsoft.com/office/drawing/2014/main" id="{D519FE9B-5C8E-57A7-4910-9B864C7172ED}"/>
                </a:ext>
              </a:extLst>
            </p:cNvPr>
            <p:cNvSpPr/>
            <p:nvPr/>
          </p:nvSpPr>
          <p:spPr>
            <a:xfrm>
              <a:off x="4168867" y="3970147"/>
              <a:ext cx="1342311" cy="4997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sz="1600"/>
            </a:p>
          </p:txBody>
        </p:sp>
        <p:sp>
          <p:nvSpPr>
            <p:cNvPr id="61" name="矩形 60">
              <a:extLst>
                <a:ext uri="{FF2B5EF4-FFF2-40B4-BE49-F238E27FC236}">
                  <a16:creationId xmlns:a16="http://schemas.microsoft.com/office/drawing/2014/main" id="{AF513143-A7CB-5D1A-F43E-09EC15108A81}"/>
                </a:ext>
              </a:extLst>
            </p:cNvPr>
            <p:cNvSpPr/>
            <p:nvPr/>
          </p:nvSpPr>
          <p:spPr>
            <a:xfrm flipH="1">
              <a:off x="4006137" y="4160401"/>
              <a:ext cx="1333062" cy="408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sz="1600"/>
            </a:p>
          </p:txBody>
        </p:sp>
        <p:sp>
          <p:nvSpPr>
            <p:cNvPr id="62" name="文本框 61">
              <a:extLst>
                <a:ext uri="{FF2B5EF4-FFF2-40B4-BE49-F238E27FC236}">
                  <a16:creationId xmlns:a16="http://schemas.microsoft.com/office/drawing/2014/main" id="{AC50E981-BA4A-15A7-4060-5AF6FB503452}"/>
                </a:ext>
              </a:extLst>
            </p:cNvPr>
            <p:cNvSpPr txBox="1"/>
            <p:nvPr/>
          </p:nvSpPr>
          <p:spPr>
            <a:xfrm>
              <a:off x="1941299" y="3727603"/>
              <a:ext cx="479618" cy="261610"/>
            </a:xfrm>
            <a:prstGeom prst="rect">
              <a:avLst/>
            </a:prstGeom>
            <a:noFill/>
          </p:spPr>
          <p:txBody>
            <a:bodyPr wrap="none" rtlCol="0">
              <a:spAutoFit/>
            </a:bodyPr>
            <a:lstStyle/>
            <a:p>
              <a:r>
                <a:rPr lang="en-US" altLang="zh-CN" sz="1100" dirty="0"/>
                <a:t>2000</a:t>
              </a:r>
              <a:endParaRPr lang="zh-CN" altLang="en-US" sz="1100" dirty="0"/>
            </a:p>
          </p:txBody>
        </p:sp>
        <p:sp>
          <p:nvSpPr>
            <p:cNvPr id="63" name="矩形 62">
              <a:extLst>
                <a:ext uri="{FF2B5EF4-FFF2-40B4-BE49-F238E27FC236}">
                  <a16:creationId xmlns:a16="http://schemas.microsoft.com/office/drawing/2014/main" id="{CB2CA9F2-6991-FF89-D7DB-06D312D134C1}"/>
                </a:ext>
              </a:extLst>
            </p:cNvPr>
            <p:cNvSpPr/>
            <p:nvPr/>
          </p:nvSpPr>
          <p:spPr>
            <a:xfrm>
              <a:off x="2256366" y="3273579"/>
              <a:ext cx="864085" cy="35408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900" dirty="0">
                  <a:solidFill>
                    <a:schemeClr val="tx1"/>
                  </a:solidFill>
                </a:rPr>
                <a:t>Cryogenic electrical</a:t>
              </a:r>
            </a:p>
            <a:p>
              <a:pPr algn="ctr"/>
              <a:r>
                <a:rPr lang="en-US" altLang="zh-CN" sz="900" dirty="0">
                  <a:solidFill>
                    <a:schemeClr val="tx1"/>
                  </a:solidFill>
                </a:rPr>
                <a:t>Cabinet</a:t>
              </a:r>
              <a:endParaRPr lang="zh-CN" altLang="en-US" sz="900" dirty="0">
                <a:solidFill>
                  <a:schemeClr val="tx1"/>
                </a:solidFill>
              </a:endParaRPr>
            </a:p>
          </p:txBody>
        </p:sp>
        <p:cxnSp>
          <p:nvCxnSpPr>
            <p:cNvPr id="64" name="直接箭头连接符 63">
              <a:extLst>
                <a:ext uri="{FF2B5EF4-FFF2-40B4-BE49-F238E27FC236}">
                  <a16:creationId xmlns:a16="http://schemas.microsoft.com/office/drawing/2014/main" id="{44D2FC25-8D9A-002B-B5E1-7E76AE0C7638}"/>
                </a:ext>
              </a:extLst>
            </p:cNvPr>
            <p:cNvCxnSpPr/>
            <p:nvPr/>
          </p:nvCxnSpPr>
          <p:spPr>
            <a:xfrm>
              <a:off x="2239204" y="3757048"/>
              <a:ext cx="943303"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65" name="文本框 64">
              <a:extLst>
                <a:ext uri="{FF2B5EF4-FFF2-40B4-BE49-F238E27FC236}">
                  <a16:creationId xmlns:a16="http://schemas.microsoft.com/office/drawing/2014/main" id="{D705D81E-E69B-56CC-76E5-9311E5069AAB}"/>
                </a:ext>
              </a:extLst>
            </p:cNvPr>
            <p:cNvSpPr txBox="1"/>
            <p:nvPr/>
          </p:nvSpPr>
          <p:spPr>
            <a:xfrm>
              <a:off x="2479081" y="3715848"/>
              <a:ext cx="479618" cy="261610"/>
            </a:xfrm>
            <a:prstGeom prst="rect">
              <a:avLst/>
            </a:prstGeom>
            <a:noFill/>
          </p:spPr>
          <p:txBody>
            <a:bodyPr wrap="none" rtlCol="0">
              <a:spAutoFit/>
            </a:bodyPr>
            <a:lstStyle/>
            <a:p>
              <a:r>
                <a:rPr lang="en-US" altLang="zh-CN" sz="1100" dirty="0"/>
                <a:t>6000</a:t>
              </a:r>
              <a:endParaRPr lang="zh-CN" altLang="en-US" sz="1100" dirty="0"/>
            </a:p>
          </p:txBody>
        </p:sp>
        <p:sp>
          <p:nvSpPr>
            <p:cNvPr id="66" name="文本框 65">
              <a:extLst>
                <a:ext uri="{FF2B5EF4-FFF2-40B4-BE49-F238E27FC236}">
                  <a16:creationId xmlns:a16="http://schemas.microsoft.com/office/drawing/2014/main" id="{12FBD85D-F47C-B987-CA68-A6E9F6E3886B}"/>
                </a:ext>
              </a:extLst>
            </p:cNvPr>
            <p:cNvSpPr txBox="1"/>
            <p:nvPr/>
          </p:nvSpPr>
          <p:spPr>
            <a:xfrm rot="16200000">
              <a:off x="1887326" y="3309877"/>
              <a:ext cx="479618" cy="261610"/>
            </a:xfrm>
            <a:prstGeom prst="rect">
              <a:avLst/>
            </a:prstGeom>
            <a:noFill/>
          </p:spPr>
          <p:txBody>
            <a:bodyPr wrap="none" rtlCol="0">
              <a:spAutoFit/>
            </a:bodyPr>
            <a:lstStyle/>
            <a:p>
              <a:r>
                <a:rPr lang="en-US" altLang="zh-CN" sz="1100" dirty="0"/>
                <a:t>4000</a:t>
              </a:r>
              <a:endParaRPr lang="zh-CN" altLang="en-US" sz="1100" dirty="0"/>
            </a:p>
          </p:txBody>
        </p:sp>
        <p:cxnSp>
          <p:nvCxnSpPr>
            <p:cNvPr id="67" name="直接箭头连接符 66">
              <a:extLst>
                <a:ext uri="{FF2B5EF4-FFF2-40B4-BE49-F238E27FC236}">
                  <a16:creationId xmlns:a16="http://schemas.microsoft.com/office/drawing/2014/main" id="{0623BA00-A26E-8047-E5B9-2B7C14CEEF7C}"/>
                </a:ext>
              </a:extLst>
            </p:cNvPr>
            <p:cNvCxnSpPr>
              <a:cxnSpLocks/>
            </p:cNvCxnSpPr>
            <p:nvPr/>
          </p:nvCxnSpPr>
          <p:spPr>
            <a:xfrm>
              <a:off x="1996329" y="3755144"/>
              <a:ext cx="254089"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8" name="直接箭头连接符 67">
              <a:extLst>
                <a:ext uri="{FF2B5EF4-FFF2-40B4-BE49-F238E27FC236}">
                  <a16:creationId xmlns:a16="http://schemas.microsoft.com/office/drawing/2014/main" id="{6A1D9D11-16C3-4252-1E62-1138182B6EE3}"/>
                </a:ext>
              </a:extLst>
            </p:cNvPr>
            <p:cNvCxnSpPr/>
            <p:nvPr/>
          </p:nvCxnSpPr>
          <p:spPr>
            <a:xfrm>
              <a:off x="2648548" y="3105250"/>
              <a:ext cx="1" cy="156546"/>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69" name="文本框 68">
              <a:extLst>
                <a:ext uri="{FF2B5EF4-FFF2-40B4-BE49-F238E27FC236}">
                  <a16:creationId xmlns:a16="http://schemas.microsoft.com/office/drawing/2014/main" id="{B2F64A7A-7E06-2A65-F6BD-DCA7A6CD6AB2}"/>
                </a:ext>
              </a:extLst>
            </p:cNvPr>
            <p:cNvSpPr txBox="1"/>
            <p:nvPr/>
          </p:nvSpPr>
          <p:spPr>
            <a:xfrm rot="16200000">
              <a:off x="2553772" y="3027871"/>
              <a:ext cx="428322" cy="230832"/>
            </a:xfrm>
            <a:prstGeom prst="rect">
              <a:avLst/>
            </a:prstGeom>
            <a:noFill/>
          </p:spPr>
          <p:txBody>
            <a:bodyPr wrap="none" rtlCol="0">
              <a:spAutoFit/>
            </a:bodyPr>
            <a:lstStyle/>
            <a:p>
              <a:r>
                <a:rPr lang="en-US" altLang="zh-CN" sz="900" dirty="0"/>
                <a:t>1000</a:t>
              </a:r>
              <a:endParaRPr lang="zh-CN" altLang="en-US" sz="900" dirty="0"/>
            </a:p>
          </p:txBody>
        </p:sp>
        <p:sp>
          <p:nvSpPr>
            <p:cNvPr id="70" name="文本框 69">
              <a:extLst>
                <a:ext uri="{FF2B5EF4-FFF2-40B4-BE49-F238E27FC236}">
                  <a16:creationId xmlns:a16="http://schemas.microsoft.com/office/drawing/2014/main" id="{D389E2DE-BDD7-ADB1-8F81-43CC3AEF3D3F}"/>
                </a:ext>
              </a:extLst>
            </p:cNvPr>
            <p:cNvSpPr txBox="1"/>
            <p:nvPr/>
          </p:nvSpPr>
          <p:spPr>
            <a:xfrm>
              <a:off x="2034414" y="3083114"/>
              <a:ext cx="960729" cy="202382"/>
            </a:xfrm>
            <a:prstGeom prst="rect">
              <a:avLst/>
            </a:prstGeom>
            <a:noFill/>
          </p:spPr>
          <p:txBody>
            <a:bodyPr wrap="square" rtlCol="0">
              <a:spAutoFit/>
            </a:bodyPr>
            <a:lstStyle/>
            <a:p>
              <a:r>
                <a:rPr lang="en-US" altLang="zh-CN" sz="900"/>
                <a:t>Height</a:t>
              </a:r>
              <a:r>
                <a:rPr lang="zh-CN" altLang="en-US" sz="900"/>
                <a:t> </a:t>
              </a:r>
              <a:r>
                <a:rPr lang="en-US" altLang="zh-CN" sz="900"/>
                <a:t>5000</a:t>
              </a:r>
              <a:endParaRPr lang="zh-CN" altLang="en-US" sz="900" dirty="0"/>
            </a:p>
          </p:txBody>
        </p:sp>
        <p:cxnSp>
          <p:nvCxnSpPr>
            <p:cNvPr id="71" name="直接箭头连接符 70">
              <a:extLst>
                <a:ext uri="{FF2B5EF4-FFF2-40B4-BE49-F238E27FC236}">
                  <a16:creationId xmlns:a16="http://schemas.microsoft.com/office/drawing/2014/main" id="{2527370B-5D0C-1914-9348-90D32DAEB198}"/>
                </a:ext>
              </a:extLst>
            </p:cNvPr>
            <p:cNvCxnSpPr>
              <a:cxnSpLocks/>
            </p:cNvCxnSpPr>
            <p:nvPr/>
          </p:nvCxnSpPr>
          <p:spPr>
            <a:xfrm flipV="1">
              <a:off x="1996329" y="2942782"/>
              <a:ext cx="5258953" cy="1396"/>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72" name="文本框 71">
              <a:extLst>
                <a:ext uri="{FF2B5EF4-FFF2-40B4-BE49-F238E27FC236}">
                  <a16:creationId xmlns:a16="http://schemas.microsoft.com/office/drawing/2014/main" id="{EE95474F-C364-400D-E992-9A67187D11FB}"/>
                </a:ext>
              </a:extLst>
            </p:cNvPr>
            <p:cNvSpPr txBox="1"/>
            <p:nvPr/>
          </p:nvSpPr>
          <p:spPr>
            <a:xfrm>
              <a:off x="4234146" y="2711642"/>
              <a:ext cx="577402" cy="261610"/>
            </a:xfrm>
            <a:prstGeom prst="rect">
              <a:avLst/>
            </a:prstGeom>
            <a:noFill/>
          </p:spPr>
          <p:txBody>
            <a:bodyPr wrap="none" rtlCol="0">
              <a:spAutoFit/>
            </a:bodyPr>
            <a:lstStyle/>
            <a:p>
              <a:r>
                <a:rPr lang="en-US" altLang="zh-CN" sz="1100" b="1" dirty="0">
                  <a:solidFill>
                    <a:srgbClr val="FF0000"/>
                  </a:solidFill>
                </a:rPr>
                <a:t>45000</a:t>
              </a:r>
              <a:endParaRPr lang="zh-CN" altLang="en-US" sz="1100" b="1" dirty="0">
                <a:solidFill>
                  <a:srgbClr val="FF0000"/>
                </a:solidFill>
              </a:endParaRPr>
            </a:p>
          </p:txBody>
        </p:sp>
        <p:sp>
          <p:nvSpPr>
            <p:cNvPr id="73" name="文本框 72">
              <a:extLst>
                <a:ext uri="{FF2B5EF4-FFF2-40B4-BE49-F238E27FC236}">
                  <a16:creationId xmlns:a16="http://schemas.microsoft.com/office/drawing/2014/main" id="{0511E40D-70A7-EDB5-D889-5E0D3EB0CE79}"/>
                </a:ext>
              </a:extLst>
            </p:cNvPr>
            <p:cNvSpPr txBox="1"/>
            <p:nvPr/>
          </p:nvSpPr>
          <p:spPr>
            <a:xfrm>
              <a:off x="3059093" y="3722969"/>
              <a:ext cx="479618" cy="261610"/>
            </a:xfrm>
            <a:prstGeom prst="rect">
              <a:avLst/>
            </a:prstGeom>
            <a:noFill/>
          </p:spPr>
          <p:txBody>
            <a:bodyPr wrap="none" rtlCol="0">
              <a:spAutoFit/>
            </a:bodyPr>
            <a:lstStyle/>
            <a:p>
              <a:r>
                <a:rPr lang="en-US" altLang="zh-CN" sz="1100" dirty="0"/>
                <a:t>2000</a:t>
              </a:r>
              <a:endParaRPr lang="zh-CN" altLang="en-US" sz="1100" dirty="0"/>
            </a:p>
          </p:txBody>
        </p:sp>
        <p:sp>
          <p:nvSpPr>
            <p:cNvPr id="74" name="文本框 73">
              <a:extLst>
                <a:ext uri="{FF2B5EF4-FFF2-40B4-BE49-F238E27FC236}">
                  <a16:creationId xmlns:a16="http://schemas.microsoft.com/office/drawing/2014/main" id="{D588638E-4E2D-AF87-4D49-FF2F81636327}"/>
                </a:ext>
              </a:extLst>
            </p:cNvPr>
            <p:cNvSpPr txBox="1"/>
            <p:nvPr/>
          </p:nvSpPr>
          <p:spPr>
            <a:xfrm>
              <a:off x="4180781" y="3734968"/>
              <a:ext cx="479618" cy="261610"/>
            </a:xfrm>
            <a:prstGeom prst="rect">
              <a:avLst/>
            </a:prstGeom>
            <a:noFill/>
          </p:spPr>
          <p:txBody>
            <a:bodyPr wrap="none" rtlCol="0">
              <a:spAutoFit/>
            </a:bodyPr>
            <a:lstStyle/>
            <a:p>
              <a:r>
                <a:rPr lang="en-US" altLang="zh-CN" sz="1100" dirty="0"/>
                <a:t>2000</a:t>
              </a:r>
              <a:endParaRPr lang="zh-CN" altLang="en-US" sz="1100" dirty="0"/>
            </a:p>
          </p:txBody>
        </p:sp>
        <p:sp>
          <p:nvSpPr>
            <p:cNvPr id="75" name="文本框 74">
              <a:extLst>
                <a:ext uri="{FF2B5EF4-FFF2-40B4-BE49-F238E27FC236}">
                  <a16:creationId xmlns:a16="http://schemas.microsoft.com/office/drawing/2014/main" id="{E5C5DE34-0ECB-9994-A2F0-2A1FA51E6179}"/>
                </a:ext>
              </a:extLst>
            </p:cNvPr>
            <p:cNvSpPr txBox="1"/>
            <p:nvPr/>
          </p:nvSpPr>
          <p:spPr>
            <a:xfrm rot="16200000">
              <a:off x="3050130" y="3295295"/>
              <a:ext cx="479618" cy="261610"/>
            </a:xfrm>
            <a:prstGeom prst="rect">
              <a:avLst/>
            </a:prstGeom>
            <a:noFill/>
          </p:spPr>
          <p:txBody>
            <a:bodyPr wrap="none" rtlCol="0">
              <a:spAutoFit/>
            </a:bodyPr>
            <a:lstStyle/>
            <a:p>
              <a:r>
                <a:rPr lang="en-US" altLang="zh-CN" sz="1100" dirty="0"/>
                <a:t>4000</a:t>
              </a:r>
              <a:endParaRPr lang="zh-CN" altLang="en-US" sz="1100" dirty="0"/>
            </a:p>
          </p:txBody>
        </p:sp>
        <p:sp>
          <p:nvSpPr>
            <p:cNvPr id="76" name="文本框 75">
              <a:extLst>
                <a:ext uri="{FF2B5EF4-FFF2-40B4-BE49-F238E27FC236}">
                  <a16:creationId xmlns:a16="http://schemas.microsoft.com/office/drawing/2014/main" id="{44B7E384-3CB7-5F6F-5306-1B5229FCD729}"/>
                </a:ext>
              </a:extLst>
            </p:cNvPr>
            <p:cNvSpPr txBox="1"/>
            <p:nvPr/>
          </p:nvSpPr>
          <p:spPr>
            <a:xfrm>
              <a:off x="4316437" y="3072852"/>
              <a:ext cx="712468" cy="202382"/>
            </a:xfrm>
            <a:prstGeom prst="rect">
              <a:avLst/>
            </a:prstGeom>
            <a:noFill/>
          </p:spPr>
          <p:txBody>
            <a:bodyPr wrap="none" rtlCol="0">
              <a:spAutoFit/>
            </a:bodyPr>
            <a:lstStyle/>
            <a:p>
              <a:r>
                <a:rPr lang="en-US" altLang="zh-CN" sz="900"/>
                <a:t>Height</a:t>
              </a:r>
              <a:r>
                <a:rPr lang="zh-CN" altLang="en-US" sz="900"/>
                <a:t> </a:t>
              </a:r>
              <a:r>
                <a:rPr lang="en-US" altLang="zh-CN" sz="900"/>
                <a:t>6000</a:t>
              </a:r>
              <a:endParaRPr lang="zh-CN" altLang="en-US" sz="900" dirty="0"/>
            </a:p>
          </p:txBody>
        </p:sp>
      </p:grpSp>
      <p:cxnSp>
        <p:nvCxnSpPr>
          <p:cNvPr id="78" name="直接箭头连接符 77">
            <a:extLst>
              <a:ext uri="{FF2B5EF4-FFF2-40B4-BE49-F238E27FC236}">
                <a16:creationId xmlns:a16="http://schemas.microsoft.com/office/drawing/2014/main" id="{FE0A51BC-61A8-A710-A8A5-38703BA04E40}"/>
              </a:ext>
            </a:extLst>
          </p:cNvPr>
          <p:cNvCxnSpPr>
            <a:cxnSpLocks/>
          </p:cNvCxnSpPr>
          <p:nvPr/>
        </p:nvCxnSpPr>
        <p:spPr>
          <a:xfrm>
            <a:off x="4165372" y="3957164"/>
            <a:ext cx="2222772" cy="369471"/>
          </a:xfrm>
          <a:prstGeom prst="straightConnector1">
            <a:avLst/>
          </a:prstGeom>
          <a:ln w="38100">
            <a:solidFill>
              <a:srgbClr val="FF006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1197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indefinite" fill="hold" grpId="0" nodeType="afterEffect">
                                  <p:stCondLst>
                                    <p:cond delay="0"/>
                                  </p:stCondLst>
                                  <p:endCondLst>
                                    <p:cond evt="onNext" delay="0">
                                      <p:tgtEl>
                                        <p:sldTgt/>
                                      </p:tgtEl>
                                    </p:cond>
                                  </p:end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1000"/>
                                        <p:tgtEl>
                                          <p:spTgt spid="10"/>
                                        </p:tgtEl>
                                      </p:cBhvr>
                                    </p:animEffect>
                                  </p:childTnLst>
                                </p:cTn>
                              </p:par>
                            </p:childTnLst>
                          </p:cTn>
                        </p:par>
                        <p:par>
                          <p:cTn id="8" fill="hold">
                            <p:stCondLst>
                              <p:cond delay="1000"/>
                            </p:stCondLst>
                            <p:childTnLst>
                              <p:par>
                                <p:cTn id="9" presetID="22" presetClass="entr" presetSubtype="2" repeatCount="indefinite" fill="hold" grpId="0" nodeType="afterEffect">
                                  <p:stCondLst>
                                    <p:cond delay="0"/>
                                  </p:stCondLst>
                                  <p:endCondLst>
                                    <p:cond evt="onNext" delay="0">
                                      <p:tgtEl>
                                        <p:sldTgt/>
                                      </p:tgtEl>
                                    </p:cond>
                                  </p:endCondLst>
                                  <p:childTnLst>
                                    <p:set>
                                      <p:cBhvr>
                                        <p:cTn id="10" dur="1" fill="hold">
                                          <p:stCondLst>
                                            <p:cond delay="0"/>
                                          </p:stCondLst>
                                        </p:cTn>
                                        <p:tgtEl>
                                          <p:spTgt spid="27"/>
                                        </p:tgtEl>
                                        <p:attrNameLst>
                                          <p:attrName>style.visibility</p:attrName>
                                        </p:attrNameLst>
                                      </p:cBhvr>
                                      <p:to>
                                        <p:strVal val="visible"/>
                                      </p:to>
                                    </p:set>
                                    <p:animEffect transition="in" filter="wipe(right)">
                                      <p:cBhvr>
                                        <p:cTn id="11" dur="1000"/>
                                        <p:tgtEl>
                                          <p:spTgt spid="27"/>
                                        </p:tgtEl>
                                      </p:cBhvr>
                                    </p:animEffect>
                                  </p:childTnLst>
                                </p:cTn>
                              </p:par>
                            </p:childTnLst>
                          </p:cTn>
                        </p:par>
                        <p:par>
                          <p:cTn id="12" fill="hold">
                            <p:stCondLst>
                              <p:cond delay="2000"/>
                            </p:stCondLst>
                            <p:childTnLst>
                              <p:par>
                                <p:cTn id="13" presetID="22" presetClass="entr" presetSubtype="4" repeatCount="indefinite" fill="hold" grpId="0" nodeType="afterEffect">
                                  <p:stCondLst>
                                    <p:cond delay="0"/>
                                  </p:stCondLst>
                                  <p:endCondLst>
                                    <p:cond evt="onNext" delay="0">
                                      <p:tgtEl>
                                        <p:sldTgt/>
                                      </p:tgtEl>
                                    </p:cond>
                                  </p:endCondLst>
                                  <p:childTnLst>
                                    <p:set>
                                      <p:cBhvr>
                                        <p:cTn id="14" dur="1" fill="hold">
                                          <p:stCondLst>
                                            <p:cond delay="0"/>
                                          </p:stCondLst>
                                        </p:cTn>
                                        <p:tgtEl>
                                          <p:spTgt spid="28"/>
                                        </p:tgtEl>
                                        <p:attrNameLst>
                                          <p:attrName>style.visibility</p:attrName>
                                        </p:attrNameLst>
                                      </p:cBhvr>
                                      <p:to>
                                        <p:strVal val="visible"/>
                                      </p:to>
                                    </p:set>
                                    <p:animEffect transition="in" filter="wipe(down)">
                                      <p:cBhvr>
                                        <p:cTn id="15" dur="1000"/>
                                        <p:tgtEl>
                                          <p:spTgt spid="28"/>
                                        </p:tgtEl>
                                      </p:cBhvr>
                                    </p:animEffect>
                                  </p:childTnLst>
                                </p:cTn>
                              </p:par>
                            </p:childTnLst>
                          </p:cTn>
                        </p:par>
                        <p:par>
                          <p:cTn id="16" fill="hold">
                            <p:stCondLst>
                              <p:cond delay="3000"/>
                            </p:stCondLst>
                            <p:childTnLst>
                              <p:par>
                                <p:cTn id="17" presetID="22" presetClass="entr" presetSubtype="8" repeatCount="indefinite" fill="hold" grpId="0" nodeType="afterEffect">
                                  <p:stCondLst>
                                    <p:cond delay="0"/>
                                  </p:stCondLst>
                                  <p:endCondLst>
                                    <p:cond evt="onNext" delay="0">
                                      <p:tgtEl>
                                        <p:sldTgt/>
                                      </p:tgtEl>
                                    </p:cond>
                                  </p:endCondLst>
                                  <p:childTnLst>
                                    <p:set>
                                      <p:cBhvr>
                                        <p:cTn id="18" dur="1" fill="hold">
                                          <p:stCondLst>
                                            <p:cond delay="0"/>
                                          </p:stCondLst>
                                        </p:cTn>
                                        <p:tgtEl>
                                          <p:spTgt spid="29"/>
                                        </p:tgtEl>
                                        <p:attrNameLst>
                                          <p:attrName>style.visibility</p:attrName>
                                        </p:attrNameLst>
                                      </p:cBhvr>
                                      <p:to>
                                        <p:strVal val="visible"/>
                                      </p:to>
                                    </p:set>
                                    <p:animEffect transition="in" filter="wipe(left)">
                                      <p:cBhvr>
                                        <p:cTn id="19"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7" grpId="0" animBg="1"/>
      <p:bldP spid="28" grpId="0" animBg="1"/>
      <p:bldP spid="29" grpId="0" animBg="1"/>
    </p:bldLst>
  </p:timing>
</p:sld>
</file>

<file path=ppt/theme/theme1.xml><?xml version="1.0" encoding="utf-8"?>
<a:theme xmlns:a="http://schemas.openxmlformats.org/drawingml/2006/main" name="4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128206</TotalTime>
  <Words>4832</Words>
  <Application>Microsoft Office PowerPoint</Application>
  <PresentationFormat>宽屏</PresentationFormat>
  <Paragraphs>1252</Paragraphs>
  <Slides>31</Slides>
  <Notes>14</Notes>
  <HiddenSlides>0</HiddenSlides>
  <MMClips>0</MMClips>
  <ScaleCrop>false</ScaleCrop>
  <HeadingPairs>
    <vt:vector size="8" baseType="variant">
      <vt:variant>
        <vt:lpstr>已用的字体</vt:lpstr>
      </vt:variant>
      <vt:variant>
        <vt:i4>11</vt:i4>
      </vt:variant>
      <vt:variant>
        <vt:lpstr>主题</vt:lpstr>
      </vt:variant>
      <vt:variant>
        <vt:i4>2</vt:i4>
      </vt:variant>
      <vt:variant>
        <vt:lpstr>嵌入 OLE 服务器</vt:lpstr>
      </vt:variant>
      <vt:variant>
        <vt:i4>1</vt:i4>
      </vt:variant>
      <vt:variant>
        <vt:lpstr>幻灯片标题</vt:lpstr>
      </vt:variant>
      <vt:variant>
        <vt:i4>31</vt:i4>
      </vt:variant>
    </vt:vector>
  </HeadingPairs>
  <TitlesOfParts>
    <vt:vector size="45" baseType="lpstr">
      <vt:lpstr>Adobe 黑体 Std R</vt:lpstr>
      <vt:lpstr>Arial Unicode MS</vt:lpstr>
      <vt:lpstr>等线</vt:lpstr>
      <vt:lpstr>宋体</vt:lpstr>
      <vt:lpstr>微软雅黑</vt:lpstr>
      <vt:lpstr>Arial</vt:lpstr>
      <vt:lpstr>Arial Black</vt:lpstr>
      <vt:lpstr>Calibri</vt:lpstr>
      <vt:lpstr>Comic Sans MS</vt:lpstr>
      <vt:lpstr>Times New Roman</vt:lpstr>
      <vt:lpstr>Wingdings</vt:lpstr>
      <vt:lpstr>4_Office 主题</vt:lpstr>
      <vt:lpstr>Office 主题</vt:lpstr>
      <vt:lpstr>Visio</vt:lpstr>
      <vt:lpstr>PowerPoint 演示文稿</vt:lpstr>
      <vt:lpstr>Content </vt:lpstr>
      <vt:lpstr>CEPC Cryogenic System Brief Introduction</vt:lpstr>
      <vt:lpstr>Cryogenic-TDR and EDR Works Summarized table</vt:lpstr>
      <vt:lpstr>Cryogenic System Key Milestones in EDR plan</vt:lpstr>
      <vt:lpstr>Content </vt:lpstr>
      <vt:lpstr>PowerPoint 演示文稿</vt:lpstr>
      <vt:lpstr>PowerPoint 演示文稿</vt:lpstr>
      <vt:lpstr>PowerPoint 演示文稿</vt:lpstr>
      <vt:lpstr>EDR—Flow chart of SRF Scheme</vt:lpstr>
      <vt:lpstr>Higgs--2K process calculation and optimization</vt:lpstr>
      <vt:lpstr>Higgs--2K process calculation and optimization</vt:lpstr>
      <vt:lpstr>EDR- CEPC Cryo-layout at RF section</vt:lpstr>
      <vt:lpstr>EDR- Cryogenic system process flow diagram in the SRF system</vt:lpstr>
      <vt:lpstr>RF cryomodule series connection diagram</vt:lpstr>
      <vt:lpstr>PowerPoint 演示文稿</vt:lpstr>
      <vt:lpstr>PowerPoint 演示文稿</vt:lpstr>
      <vt:lpstr>PowerPoint 演示文稿</vt:lpstr>
      <vt:lpstr>PowerPoint 演示文稿</vt:lpstr>
      <vt:lpstr>Large refrigerator Plan by FULLCRYO</vt:lpstr>
      <vt:lpstr>Large refrigerator Plan by FULLCRYO</vt:lpstr>
      <vt:lpstr>Large refrigerator Parameters</vt:lpstr>
      <vt:lpstr>Large refrigerator Mechanical Design</vt:lpstr>
      <vt:lpstr>Large refrigerator R&amp;D progress &amp; Plan</vt:lpstr>
      <vt:lpstr>EDR-650MHz cavity Cryomodule for Collider</vt:lpstr>
      <vt:lpstr>CEPC full-scale 650MHz Prototype Cryomodule (PCM)</vt:lpstr>
      <vt:lpstr>CEPC 650MHz Prototype Cryomodule (PCM) 2K HT</vt:lpstr>
      <vt:lpstr>CEPC 650MHz Prototype Cryomodule (PCM)  2K HT Process calculation</vt:lpstr>
      <vt:lpstr>CEPC full-scale 650MHz PCM 2K HT—PID diagram</vt:lpstr>
      <vt:lpstr>Industrialzation preparation progress and status</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Process Simulation of CEPC project</dc:title>
  <dc:creator>[葛锐]</dc:creator>
  <cp:lastModifiedBy>Mei Li</cp:lastModifiedBy>
  <cp:revision>2240</cp:revision>
  <dcterms:created xsi:type="dcterms:W3CDTF">2019-07-08T06:55:01Z</dcterms:created>
  <dcterms:modified xsi:type="dcterms:W3CDTF">2024-10-24T01:58:48Z</dcterms:modified>
</cp:coreProperties>
</file>